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5"/>
  </p:notesMasterIdLst>
  <p:sldIdLst>
    <p:sldId id="333" r:id="rId3"/>
    <p:sldId id="366" r:id="rId4"/>
    <p:sldId id="407" r:id="rId5"/>
    <p:sldId id="408" r:id="rId6"/>
    <p:sldId id="374" r:id="rId7"/>
    <p:sldId id="376" r:id="rId8"/>
    <p:sldId id="386" r:id="rId9"/>
    <p:sldId id="299" r:id="rId10"/>
    <p:sldId id="259" r:id="rId11"/>
    <p:sldId id="274" r:id="rId12"/>
    <p:sldId id="258" r:id="rId13"/>
    <p:sldId id="261" r:id="rId14"/>
    <p:sldId id="280" r:id="rId15"/>
    <p:sldId id="281" r:id="rId16"/>
    <p:sldId id="282" r:id="rId17"/>
    <p:sldId id="283" r:id="rId18"/>
    <p:sldId id="275" r:id="rId19"/>
    <p:sldId id="276" r:id="rId20"/>
    <p:sldId id="284" r:id="rId21"/>
    <p:sldId id="288" r:id="rId22"/>
    <p:sldId id="289" r:id="rId23"/>
    <p:sldId id="335" r:id="rId24"/>
    <p:sldId id="302" r:id="rId25"/>
    <p:sldId id="303" r:id="rId26"/>
    <p:sldId id="329" r:id="rId27"/>
    <p:sldId id="330" r:id="rId28"/>
    <p:sldId id="309" r:id="rId29"/>
    <p:sldId id="292" r:id="rId30"/>
    <p:sldId id="310" r:id="rId31"/>
    <p:sldId id="305" r:id="rId32"/>
    <p:sldId id="306" r:id="rId33"/>
    <p:sldId id="307" r:id="rId34"/>
    <p:sldId id="319" r:id="rId35"/>
    <p:sldId id="317" r:id="rId36"/>
    <p:sldId id="320" r:id="rId37"/>
    <p:sldId id="308" r:id="rId38"/>
    <p:sldId id="332" r:id="rId39"/>
    <p:sldId id="322" r:id="rId40"/>
    <p:sldId id="312" r:id="rId41"/>
    <p:sldId id="324" r:id="rId42"/>
    <p:sldId id="323" r:id="rId43"/>
    <p:sldId id="32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800"/>
    <a:srgbClr val="EE6000"/>
    <a:srgbClr val="E25B00"/>
    <a:srgbClr val="FBF0D5"/>
    <a:srgbClr val="F664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81" autoAdjust="0"/>
    <p:restoredTop sz="92265" autoAdjust="0"/>
  </p:normalViewPr>
  <p:slideViewPr>
    <p:cSldViewPr snapToGrid="0">
      <p:cViewPr varScale="1">
        <p:scale>
          <a:sx n="67" d="100"/>
          <a:sy n="67" d="100"/>
        </p:scale>
        <p:origin x="624" y="66"/>
      </p:cViewPr>
      <p:guideLst>
        <p:guide orient="horz" pos="2160"/>
        <p:guide pos="3840"/>
      </p:guideLst>
    </p:cSldViewPr>
  </p:slideViewPr>
  <p:outlineViewPr>
    <p:cViewPr>
      <p:scale>
        <a:sx n="33" d="100"/>
        <a:sy n="33" d="100"/>
      </p:scale>
      <p:origin x="0" y="221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‘silent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post-nominal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a:t>
            </a:r>
            <a:r>
              <a:rPr lang="en-GB" b="0" baseline="0" dirty="0"/>
              <a:t> ‘</a:t>
            </a:r>
            <a:r>
              <a:rPr lang="en-GB" b="0" baseline="0" dirty="0" err="1"/>
              <a:t>tengo</a:t>
            </a:r>
            <a:r>
              <a:rPr lang="en-GB" b="0" baseline="0" dirty="0"/>
              <a:t>’ and ‘</a:t>
            </a:r>
            <a:r>
              <a:rPr lang="en-GB" b="0" baseline="0" dirty="0" err="1"/>
              <a:t>tienes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dk1"/>
                </a:solidFill>
                <a:latin typeface="+mn-lt"/>
                <a:ea typeface="Calibri"/>
                <a:cs typeface="Calibri"/>
                <a:sym typeface="Calibri"/>
              </a:rPr>
              <a:t>(Note that until this lesson the Spanish Y7 SoW has only taught and practised adjectives when they appear as a complement to the verb (i.e., in the same word order as English, e.g., ‘el </a:t>
            </a:r>
            <a:r>
              <a:rPr lang="en-GB" sz="1200" b="0" i="0" baseline="0" dirty="0" err="1">
                <a:solidFill>
                  <a:schemeClr val="dk1"/>
                </a:solidFill>
                <a:latin typeface="+mn-lt"/>
                <a:ea typeface="Calibri"/>
                <a:cs typeface="Calibri"/>
                <a:sym typeface="Calibri"/>
              </a:rPr>
              <a:t>profesor</a:t>
            </a:r>
            <a:r>
              <a:rPr lang="en-GB" sz="1200" b="0" i="0" baseline="0" dirty="0">
                <a:solidFill>
                  <a:schemeClr val="dk1"/>
                </a:solidFill>
                <a:latin typeface="+mn-lt"/>
                <a:ea typeface="Calibri"/>
                <a:cs typeface="Calibri"/>
                <a:sym typeface="Calibri"/>
              </a:rPr>
              <a:t> es alto’, rather than ‘es un </a:t>
            </a:r>
            <a:r>
              <a:rPr lang="en-GB" sz="1200" b="0" i="0" baseline="0" dirty="0" err="1">
                <a:solidFill>
                  <a:schemeClr val="dk1"/>
                </a:solidFill>
                <a:latin typeface="+mn-lt"/>
                <a:ea typeface="Calibri"/>
                <a:cs typeface="Calibri"/>
                <a:sym typeface="Calibri"/>
              </a:rPr>
              <a:t>profesor</a:t>
            </a:r>
            <a:r>
              <a:rPr lang="en-GB" sz="1200" b="0" i="0" baseline="0" dirty="0">
                <a:solidFill>
                  <a:schemeClr val="dk1"/>
                </a:solidFill>
                <a:latin typeface="+mn-lt"/>
                <a:ea typeface="Calibri"/>
                <a:cs typeface="Calibri"/>
                <a:sym typeface="Calibri"/>
              </a:rPr>
              <a:t> alto’).</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baseline="0" dirty="0">
                <a:solidFill>
                  <a:schemeClr val="dk1"/>
                </a:solidFill>
                <a:latin typeface="+mn-lt"/>
                <a:ea typeface="Calibri"/>
                <a:cs typeface="Calibri"/>
                <a:sym typeface="Calibri"/>
              </a:rPr>
              <a:t>7.2.1.3 (introduce) </a:t>
            </a:r>
            <a:r>
              <a:rPr lang="es-ES" sz="1200" b="0" i="0" baseline="0" dirty="0">
                <a:solidFill>
                  <a:schemeClr val="dk1"/>
                </a:solidFill>
                <a:latin typeface="+mn-lt"/>
                <a:ea typeface="Calibri"/>
                <a:cs typeface="Calibri"/>
                <a:sym typeface="Calibri"/>
              </a:rPr>
              <a:t>naturaleza [712]; árbol [748]; pájaro [1607]; río [496]; rojo [534]; amarillo [1381]; verde [812]; azul [811]; lugar [144]; sólo [95]</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7.1.2.2 (revisit)</a:t>
            </a:r>
            <a:r>
              <a:rPr lang="es-ES" sz="1200" b="0" i="0" dirty="0">
                <a:solidFill>
                  <a:schemeClr val="dk1"/>
                </a:solidFill>
                <a:latin typeface="+mn-lt"/>
                <a:ea typeface="Calibri"/>
                <a:cs typeface="Calibri"/>
                <a:sym typeface="Calibri"/>
              </a:rPr>
              <a:t> uno [425]; dos [64], tres [134], cuatro [241], cinco [284], seis [438], siete [603], ocho [641], nueve [991], diez [449], once [1700], doce [1138]; color [358]; plan [625]; flor [739]; autor/a [513]; profesor/a [501]; director/a [592]; número [324]</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7.1.2.7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dar [42]; doy; das; da; querer [58]; quiero; quieres; quiere; regalo [1986]; padre [162]; madre [226]; hermano [333]; hermana [3409]; dinero [364]; a [8]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113555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a:t>
            </a:r>
            <a:r>
              <a:rPr lang="en-GB" b="0" baseline="0" dirty="0"/>
              <a:t>6 minutes</a:t>
            </a:r>
          </a:p>
          <a:p>
            <a:pPr marL="0" indent="0">
              <a:buNone/>
            </a:pPr>
            <a:endParaRPr lang="en-GB" b="1" baseline="0" dirty="0"/>
          </a:p>
          <a:p>
            <a:pPr marL="0" indent="0">
              <a:buNone/>
            </a:pPr>
            <a:r>
              <a:rPr lang="en-GB" b="1" baseline="0" dirty="0"/>
              <a:t>Aim: </a:t>
            </a:r>
            <a:r>
              <a:rPr lang="en-GB" baseline="0" dirty="0"/>
              <a:t>to practise both retrieval of vocabulary and processing of the word order change from Spanish to English. </a:t>
            </a:r>
            <a:endParaRPr lang="en-GB" b="1" baseline="0" dirty="0"/>
          </a:p>
          <a:p>
            <a:pPr marL="0" indent="0">
              <a:buNone/>
            </a:pPr>
            <a:endParaRPr lang="en-GB" b="1" baseline="0" dirty="0"/>
          </a:p>
          <a:p>
            <a:pPr marL="0" indent="0">
              <a:buNone/>
            </a:pPr>
            <a:r>
              <a:rPr lang="en-GB" b="1" baseline="0" dirty="0"/>
              <a:t>Procedure:</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en-GB" baseline="0" dirty="0"/>
              <a:t>Ask the students to write 1-8 in their books and to write down in English the noun and the adjective that they hear. Each sentence of the instructions is revealed with a click.</a:t>
            </a:r>
          </a:p>
          <a:p>
            <a:pPr marL="0" indent="0">
              <a:buNone/>
            </a:pPr>
            <a:r>
              <a:rPr lang="en-GB" b="0" baseline="0" dirty="0"/>
              <a:t>2. The teacher clicks the number button to play the short recording.</a:t>
            </a:r>
          </a:p>
          <a:p>
            <a:pPr marL="0" indent="0">
              <a:buNone/>
            </a:pPr>
            <a:r>
              <a:rPr lang="en-GB" b="0" baseline="0" dirty="0"/>
              <a:t>3. Clicking will reveal the answers in turn in English.</a:t>
            </a:r>
          </a:p>
          <a:p>
            <a:pPr marL="0" indent="0">
              <a:buNone/>
            </a:pPr>
            <a:endParaRPr lang="en-GB" b="0" baseline="0" dirty="0"/>
          </a:p>
          <a:p>
            <a:pPr marL="0" indent="0">
              <a:buNone/>
            </a:pPr>
            <a:r>
              <a:rPr lang="en-GB" b="1" baseline="0" dirty="0"/>
              <a:t>Transcript:</a:t>
            </a:r>
          </a:p>
          <a:p>
            <a:pPr marL="228600" indent="-228600">
              <a:buAutoNum type="arabicParenR"/>
            </a:pPr>
            <a:r>
              <a:rPr lang="en-GB" baseline="0" dirty="0" err="1"/>
              <a:t>una</a:t>
            </a:r>
            <a:r>
              <a:rPr lang="en-GB" baseline="0" dirty="0"/>
              <a:t> </a:t>
            </a:r>
            <a:r>
              <a:rPr lang="en-GB" baseline="0" dirty="0" err="1"/>
              <a:t>madre</a:t>
            </a:r>
            <a:r>
              <a:rPr lang="en-GB" baseline="0" dirty="0"/>
              <a:t> </a:t>
            </a:r>
            <a:r>
              <a:rPr lang="en-GB" baseline="0" dirty="0" err="1"/>
              <a:t>alta</a:t>
            </a:r>
            <a:endParaRPr lang="en-GB" baseline="0" dirty="0"/>
          </a:p>
          <a:p>
            <a:pPr marL="228600" indent="-228600">
              <a:buAutoNum type="arabicParenR"/>
            </a:pPr>
            <a:r>
              <a:rPr lang="en-GB" baseline="0" dirty="0"/>
              <a:t>un padre </a:t>
            </a:r>
            <a:r>
              <a:rPr lang="en-GB" baseline="0" dirty="0" err="1"/>
              <a:t>bajo</a:t>
            </a:r>
            <a:endParaRPr lang="en-GB" baseline="0" dirty="0"/>
          </a:p>
          <a:p>
            <a:pPr marL="228600" indent="-228600">
              <a:buAutoNum type="arabicParenR"/>
            </a:pPr>
            <a:r>
              <a:rPr lang="en-GB" baseline="0" dirty="0" err="1"/>
              <a:t>una</a:t>
            </a:r>
            <a:r>
              <a:rPr lang="en-GB" baseline="0" dirty="0"/>
              <a:t> </a:t>
            </a:r>
            <a:r>
              <a:rPr lang="en-GB" baseline="0" dirty="0" err="1"/>
              <a:t>hermana</a:t>
            </a:r>
            <a:r>
              <a:rPr lang="en-GB" baseline="0" dirty="0"/>
              <a:t> </a:t>
            </a:r>
            <a:r>
              <a:rPr lang="en-GB" baseline="0" dirty="0" err="1"/>
              <a:t>tonta</a:t>
            </a:r>
            <a:r>
              <a:rPr lang="en-GB" baseline="0" dirty="0"/>
              <a:t>.</a:t>
            </a:r>
          </a:p>
          <a:p>
            <a:pPr marL="228600" indent="-228600">
              <a:buAutoNum type="arabicParenR"/>
            </a:pPr>
            <a:r>
              <a:rPr lang="en-GB" baseline="0" dirty="0"/>
              <a:t>un </a:t>
            </a:r>
            <a:r>
              <a:rPr lang="en-GB" baseline="0" dirty="0" err="1"/>
              <a:t>hermano</a:t>
            </a:r>
            <a:r>
              <a:rPr lang="en-GB" baseline="0" dirty="0"/>
              <a:t> </a:t>
            </a:r>
            <a:r>
              <a:rPr lang="en-GB" baseline="0" dirty="0" err="1"/>
              <a:t>simpático</a:t>
            </a:r>
            <a:endParaRPr lang="en-GB" baseline="0" dirty="0"/>
          </a:p>
          <a:p>
            <a:pPr marL="228600" indent="-228600">
              <a:buAutoNum type="arabicParenR"/>
            </a:pPr>
            <a:r>
              <a:rPr lang="en-GB" baseline="0" dirty="0" err="1"/>
              <a:t>una</a:t>
            </a:r>
            <a:r>
              <a:rPr lang="en-GB" baseline="0" dirty="0"/>
              <a:t> </a:t>
            </a:r>
            <a:r>
              <a:rPr lang="en-GB" baseline="0" dirty="0" err="1"/>
              <a:t>autora</a:t>
            </a:r>
            <a:r>
              <a:rPr lang="en-GB" baseline="0" dirty="0"/>
              <a:t> </a:t>
            </a:r>
            <a:r>
              <a:rPr lang="en-GB" baseline="0" dirty="0" err="1"/>
              <a:t>importante</a:t>
            </a:r>
            <a:endParaRPr lang="en-GB" baseline="0" dirty="0"/>
          </a:p>
          <a:p>
            <a:pPr marL="228600" indent="-228600">
              <a:buAutoNum type="arabicParenR"/>
            </a:pPr>
            <a:r>
              <a:rPr lang="en-GB" baseline="0" dirty="0"/>
              <a:t>un </a:t>
            </a:r>
            <a:r>
              <a:rPr lang="en-GB" baseline="0" dirty="0" err="1"/>
              <a:t>profesor</a:t>
            </a:r>
            <a:r>
              <a:rPr lang="en-GB" baseline="0" dirty="0"/>
              <a:t> </a:t>
            </a:r>
            <a:r>
              <a:rPr lang="en-GB" baseline="0" dirty="0" err="1"/>
              <a:t>interesante</a:t>
            </a:r>
            <a:endParaRPr lang="en-GB" baseline="0" dirty="0"/>
          </a:p>
          <a:p>
            <a:pPr marL="228600" indent="-228600">
              <a:buAutoNum type="arabicParenR"/>
            </a:pPr>
            <a:r>
              <a:rPr lang="en-GB" baseline="0" dirty="0"/>
              <a:t>un director </a:t>
            </a:r>
            <a:r>
              <a:rPr lang="en-GB" baseline="0" dirty="0" err="1"/>
              <a:t>nervioso</a:t>
            </a:r>
            <a:endParaRPr lang="en-GB" baseline="0" dirty="0"/>
          </a:p>
          <a:p>
            <a:pPr marL="228600" indent="-228600">
              <a:buAutoNum type="arabicParenR"/>
            </a:pPr>
            <a:r>
              <a:rPr lang="en-GB" baseline="0" dirty="0" err="1"/>
              <a:t>una</a:t>
            </a:r>
            <a:r>
              <a:rPr lang="en-GB" baseline="0" dirty="0"/>
              <a:t> </a:t>
            </a:r>
            <a:r>
              <a:rPr lang="en-GB" baseline="0" dirty="0" err="1"/>
              <a:t>directora</a:t>
            </a:r>
            <a:r>
              <a:rPr lang="en-GB" baseline="0" dirty="0"/>
              <a:t> </a:t>
            </a:r>
            <a:r>
              <a:rPr lang="en-GB" baseline="0" dirty="0" err="1"/>
              <a:t>alegre</a:t>
            </a:r>
            <a:endParaRPr lang="en-GB" baseline="0" dirty="0"/>
          </a:p>
          <a:p>
            <a:pPr marL="0" indent="0">
              <a:buNone/>
            </a:pPr>
            <a:endParaRPr lang="en-GB" b="0" baseline="0" dirty="0"/>
          </a:p>
          <a:p>
            <a:pPr marL="0" indent="0">
              <a:buNone/>
            </a:pPr>
            <a:endParaRPr lang="en-GB" b="0" baseline="0" dirty="0"/>
          </a:p>
          <a:p>
            <a:pPr marL="0" indent="0">
              <a:buNone/>
            </a:pPr>
            <a:r>
              <a:rPr lang="en-GB" b="1" baseline="0" dirty="0"/>
              <a:t>Notes:</a:t>
            </a:r>
          </a:p>
          <a:p>
            <a:pPr marL="0" indent="0">
              <a:buNone/>
            </a:pPr>
            <a:r>
              <a:rPr lang="en-GB" baseline="0" dirty="0"/>
              <a:t>1. All nouns here are recycled from vocabulary sets revisited this week in the NCELP Y7 Spanish </a:t>
            </a:r>
            <a:r>
              <a:rPr lang="en-GB" baseline="0" dirty="0" err="1"/>
              <a:t>SoW.</a:t>
            </a:r>
            <a:endParaRPr lang="en-GB" baseline="0" dirty="0"/>
          </a:p>
          <a:p>
            <a:pPr marL="0" indent="0">
              <a:buNone/>
            </a:pPr>
            <a:r>
              <a:rPr lang="en-GB" baseline="0" dirty="0"/>
              <a:t>2. Teachers could give a quick description of the Guggenheim museum here, and maybe where Bilbao is, for background cultural knowledge.</a:t>
            </a:r>
          </a:p>
          <a:p>
            <a:pPr marL="0" indent="0">
              <a:buNone/>
            </a:pPr>
            <a:endParaRPr lang="en-GB" baseline="0" dirty="0"/>
          </a:p>
          <a:p>
            <a:pPr marL="0" indent="0">
              <a:buNone/>
            </a:pPr>
            <a:r>
              <a:rPr lang="en-GB" b="1" baseline="0" dirty="0"/>
              <a:t>Answers:</a:t>
            </a:r>
          </a:p>
          <a:p>
            <a:pPr marL="0" indent="0">
              <a:buNone/>
            </a:pPr>
            <a:r>
              <a:rPr lang="en-GB" baseline="0" dirty="0"/>
              <a:t>1/ a tall mother; 2/ a short father; 3/ a silly sister; 4/ a nice brother; 5/ an important (female) author; 6/ an interesting (male) teacher; 7/ a nervous (male) director, headteacher; 8/ a cheerful (female) director</a:t>
            </a:r>
          </a:p>
          <a:p>
            <a:pPr marL="0" indent="0">
              <a:buNone/>
            </a:pPr>
            <a:endParaRPr lang="en-GB" baseline="0" dirty="0"/>
          </a:p>
          <a:p>
            <a:pPr marL="0" indent="0">
              <a:buNone/>
            </a:pPr>
            <a:endParaRPr lang="en-GB" baseline="0" dirty="0"/>
          </a:p>
          <a:p>
            <a:pPr marL="228600" indent="-228600">
              <a:buAutoNum type="arabicParenR"/>
            </a:pPr>
            <a:endParaRPr lang="en-GB" baseline="0" dirty="0"/>
          </a:p>
          <a:p>
            <a:pPr marL="228600" indent="-228600">
              <a:buAutoNum type="arabicParenR"/>
            </a:pP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847054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revise adjectival gender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have to arrange the adjectives in the two different categories (both were previously taught in the NCELP SoW). They will need to use adjective gender agreement for this week’s classes.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click to make the adjectives move into the correct boxes one by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Once the words are arranged, ask the students to complete the rule (this aims to further raise awareness of the grammar feature. Clicking will reveal the missing letters.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Afterwards,  teachers ask the students to read out their answers to the previous listening </a:t>
            </a:r>
            <a:r>
              <a:rPr lang="en-GB" b="0" baseline="0" dirty="0"/>
              <a:t>activity</a:t>
            </a:r>
            <a:r>
              <a:rPr lang="en-GB" b="1" baseline="0" dirty="0"/>
              <a:t> but to change them back to Spanish. </a:t>
            </a:r>
            <a:r>
              <a:rPr lang="en-GB" baseline="0" dirty="0"/>
              <a:t>This is a translation activity which pushes them to reverse the order of the noun and the adjective from English and to also practise gender agreement and pronunciation of the adjectives. They could do this first as a whole class together, and then once they have the correct answers, to their partner. </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67306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a:t>
            </a:r>
            <a:r>
              <a:rPr lang="en-US" b="1" baseline="0" dirty="0"/>
              <a:t> minutes</a:t>
            </a:r>
          </a:p>
          <a:p>
            <a:endParaRPr lang="en-US" b="1" baseline="0" dirty="0"/>
          </a:p>
          <a:p>
            <a:r>
              <a:rPr lang="en-US" b="1" baseline="0" dirty="0"/>
              <a:t>Aim: </a:t>
            </a:r>
            <a:r>
              <a:rPr lang="en-US" b="0" baseline="0" dirty="0"/>
              <a:t>writing activity to recall vocabulary and apply adjective agreement rules</a:t>
            </a:r>
          </a:p>
          <a:p>
            <a:endParaRPr lang="en-US" b="0" baseline="0" dirty="0"/>
          </a:p>
          <a:p>
            <a:r>
              <a:rPr lang="en-US" b="1" baseline="0" dirty="0"/>
              <a:t>Procedure:</a:t>
            </a:r>
          </a:p>
          <a:p>
            <a:pPr marL="228600" indent="-228600">
              <a:buAutoNum type="arabicPeriod"/>
            </a:pPr>
            <a:r>
              <a:rPr lang="en-US" b="0" baseline="0" dirty="0"/>
              <a:t>The teacher clicks to reveal the instructions for the activity.</a:t>
            </a:r>
          </a:p>
          <a:p>
            <a:pPr marL="228600" indent="-228600">
              <a:buAutoNum type="arabicPeriod"/>
            </a:pPr>
            <a:r>
              <a:rPr lang="en-US" b="0" baseline="0" dirty="0"/>
              <a:t>Students should write eight short phrases recalling the nouns with help from the given first letter, and then select an appropriate adjective from the list ensuring that it agrees with the noun.</a:t>
            </a:r>
          </a:p>
          <a:p>
            <a:pPr marL="228600" indent="-228600">
              <a:buAutoNum type="arabicPeriod"/>
            </a:pPr>
            <a:r>
              <a:rPr lang="en-US" b="0" baseline="0" dirty="0"/>
              <a:t>The teacher can then listen to various answers from students to check accuracy.</a:t>
            </a:r>
            <a:endParaRPr lang="en-US" b="0" dirty="0"/>
          </a:p>
          <a:p>
            <a:endParaRPr lang="en-US" dirty="0"/>
          </a:p>
          <a:p>
            <a:r>
              <a:rPr lang="en-US" b="1" dirty="0"/>
              <a:t>Notes:</a:t>
            </a:r>
          </a:p>
          <a:p>
            <a:r>
              <a:rPr lang="en-US" dirty="0"/>
              <a:t>1. To push</a:t>
            </a:r>
            <a:r>
              <a:rPr lang="en-US" baseline="0" dirty="0"/>
              <a:t> students to recall the nouns that were reviewed on the last slide, we only provide the first letter.</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734878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Slides 12-16 are 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Timing: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(previously taught in NCELP SoW) before the next speaking/listening activity, in which these are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1. Teachers click to show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tengo</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and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tienes</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and their translations. The next slides cycle through these again, including some sentence examples to translate</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63743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a:t>
            </a: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9127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before the next speaking/listening activity; </a:t>
            </a:r>
            <a:r>
              <a:rPr lang="en-GB" dirty="0"/>
              <a:t>to revisit the 1</a:t>
            </a:r>
            <a:r>
              <a:rPr lang="en-GB" baseline="30000" dirty="0"/>
              <a:t>st</a:t>
            </a:r>
            <a:r>
              <a:rPr lang="en-GB" dirty="0"/>
              <a:t>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Notes</a:t>
            </a:r>
          </a:p>
          <a:p>
            <a:pPr marL="0" marR="0" lvl="0" indent="0" algn="l" rtl="0">
              <a:lnSpc>
                <a:spcPct val="100000"/>
              </a:lnSpc>
              <a:spcBef>
                <a:spcPts val="0"/>
              </a:spcBef>
              <a:spcAft>
                <a:spcPts val="0"/>
              </a:spcAft>
              <a:buClr>
                <a:schemeClr val="dk1"/>
              </a:buClr>
              <a:buSzPts val="1200"/>
              <a:buFont typeface="Calibri"/>
              <a:buNone/>
            </a:pPr>
            <a:r>
              <a:rPr lang="en-GB" dirty="0"/>
              <a:t>The</a:t>
            </a:r>
            <a:r>
              <a:rPr lang="en-GB" baseline="0" dirty="0"/>
              <a:t> example includes a post-nominal adjective, so you can prompt students to think once more about the word order difference between English and Spanish. </a:t>
            </a: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2011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OPTIONAL</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brief revision of tengo vs tienes before the next speaking/listening activity; </a:t>
            </a:r>
            <a:r>
              <a:rPr lang="en-GB" dirty="0"/>
              <a:t>to revisit</a:t>
            </a:r>
            <a:r>
              <a:rPr lang="en-GB" baseline="0" dirty="0"/>
              <a:t> </a:t>
            </a:r>
            <a:r>
              <a:rPr lang="en-GB" dirty="0"/>
              <a:t>the 2nd person singular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Note</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a:t>
            </a:r>
            <a:r>
              <a:rPr lang="en-GB" baseline="0" dirty="0"/>
              <a:t> example includes a post-nominal adjective, so you can prompt students to think once more about the word order difference between English and Spanish. </a:t>
            </a:r>
            <a:endParaRPr lang="en-GB" dirty="0"/>
          </a:p>
          <a:p>
            <a:pPr marL="0" marR="0" lvl="0" indent="0" algn="l" rtl="0">
              <a:lnSpc>
                <a:spcPct val="100000"/>
              </a:lnSpc>
              <a:spcBef>
                <a:spcPts val="0"/>
              </a:spcBef>
              <a:spcAft>
                <a:spcPts val="0"/>
              </a:spcAft>
              <a:buClr>
                <a:schemeClr val="dk1"/>
              </a:buClr>
              <a:buSzPts val="1200"/>
              <a:buFont typeface="Calibri"/>
              <a:buNone/>
            </a:pPr>
            <a:endParaRPr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0921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10-12</a:t>
            </a:r>
            <a:r>
              <a:rPr lang="en-GB" b="0" baseline="0" dirty="0"/>
              <a:t> minutes </a:t>
            </a:r>
          </a:p>
          <a:p>
            <a:endParaRPr lang="en-GB" b="0" baseline="0" dirty="0"/>
          </a:p>
          <a:p>
            <a:r>
              <a:rPr lang="en-GB" b="1" baseline="0" dirty="0"/>
              <a:t>Aim: </a:t>
            </a:r>
            <a:r>
              <a:rPr lang="en-GB" b="0" baseline="0" dirty="0"/>
              <a:t>speaking practice with</a:t>
            </a:r>
            <a:r>
              <a:rPr lang="en-GB" baseline="0" dirty="0"/>
              <a:t> previously taught features: tengo / tienes; yes/no questions with raised intonation; adjectival gender agreement</a:t>
            </a:r>
          </a:p>
          <a:p>
            <a:pPr marL="0" indent="0">
              <a:buFontTx/>
              <a:buNone/>
            </a:pPr>
            <a:r>
              <a:rPr lang="en-GB" baseline="0" dirty="0"/>
              <a:t>They should also now be using adjectives in post-nominal position. This may be challenging. </a:t>
            </a:r>
          </a:p>
          <a:p>
            <a:pPr marL="0" indent="0">
              <a:buFontTx/>
              <a:buNone/>
            </a:pPr>
            <a:endParaRPr lang="en-GB" baseline="0" dirty="0"/>
          </a:p>
          <a:p>
            <a:pPr marL="0" indent="0">
              <a:buFontTx/>
              <a:buNone/>
            </a:pPr>
            <a:r>
              <a:rPr lang="en-GB" b="1" baseline="0" dirty="0"/>
              <a:t>Procedure.</a:t>
            </a:r>
          </a:p>
          <a:p>
            <a:pPr marL="228600" indent="-228600">
              <a:buFontTx/>
              <a:buAutoNum type="arabicPeriod"/>
            </a:pPr>
            <a:r>
              <a:rPr lang="en-GB" b="0" baseline="0" dirty="0"/>
              <a:t>The teacher hands out the two speaking cards (these are on the next two slides) to the students, so they have them for the explanation of the activity</a:t>
            </a:r>
          </a:p>
          <a:p>
            <a:pPr marL="228600" indent="-228600">
              <a:buFontTx/>
              <a:buAutoNum type="arabicPeriod"/>
            </a:pPr>
            <a:r>
              <a:rPr lang="en-GB" b="0" baseline="0" dirty="0"/>
              <a:t>This slide goes through the procedure for the speaking and listening activity. The teacher clicks through to explain each part of the activity.</a:t>
            </a:r>
          </a:p>
          <a:p>
            <a:pPr marL="228600" indent="-228600">
              <a:buFontTx/>
              <a:buAutoNum type="arabicPeriod"/>
            </a:pPr>
            <a:r>
              <a:rPr lang="en-GB" b="0" baseline="0" dirty="0"/>
              <a:t>Clicking shows an example of each stage of the activity. Person A uses their card to ask person B if they have the person, Person B will answer, and then Person A  will circle the ones on their sheet that person B has, and then vice versa.</a:t>
            </a:r>
          </a:p>
          <a:p>
            <a:pPr marL="228600" indent="-228600">
              <a:buFontTx/>
              <a:buAutoNum type="arabicPeriod"/>
            </a:pPr>
            <a:r>
              <a:rPr lang="en-GB" b="0" baseline="0" dirty="0"/>
              <a:t>Slides 16 and 17 should not be shown as they are the Person A and Person B cards.</a:t>
            </a:r>
          </a:p>
          <a:p>
            <a:pPr marL="228600" indent="-228600">
              <a:buFontTx/>
              <a:buAutoNum type="arabicPeriod"/>
            </a:pPr>
            <a:r>
              <a:rPr lang="en-GB" b="0" baseline="0" dirty="0"/>
              <a:t>Slides 18 and 19 are the answer slides for this activity. At the end of the activity, before showing slides 18 and 19 to check answers, the teacher should ask students which people they circled on their cards.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477269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p>
          <a:p>
            <a:endParaRPr lang="en-GB" b="1" dirty="0"/>
          </a:p>
          <a:p>
            <a:r>
              <a:rPr lang="en-GB" b="0" dirty="0"/>
              <a:t>A</a:t>
            </a:r>
            <a:r>
              <a:rPr lang="en-GB" b="0" baseline="0" dirty="0"/>
              <a:t> printable version of these speaking cards is available in Word format.</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749141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a:t>
            </a:r>
            <a:r>
              <a:rPr lang="en-GB" b="0" baseline="0" dirty="0"/>
              <a:t> printable version of these speaking cards is available in Word format.</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47995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h</a:t>
            </a:r>
            <a:r>
              <a:rPr lang="en-GB" sz="1200" b="1" baseline="0" dirty="0"/>
              <a:t>’ </a:t>
            </a:r>
            <a:br>
              <a:rPr lang="en-GB" sz="1200" b="1" baseline="0" dirty="0"/>
            </a:br>
            <a:r>
              <a:rPr lang="en-GB" sz="1200" b="1" baseline="0" dirty="0"/>
              <a:t>In this case, there is no sound, which can be demonstrated by producing an English ‘h’ and then immediately shaking your head ‘no’ and putting your fingers to your lips for ‘</a:t>
            </a:r>
            <a:r>
              <a:rPr lang="en-GB" sz="1200" b="1" baseline="0" dirty="0" err="1"/>
              <a:t>shhh</a:t>
            </a:r>
            <a:r>
              <a:rPr lang="en-GB" sz="1200" b="1" baseline="0" dirty="0"/>
              <a:t>’…</a:t>
            </a:r>
            <a:br>
              <a:rPr lang="en-GB" sz="1200" b="1" baseline="0" dirty="0"/>
            </a:b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hablar</a:t>
            </a:r>
            <a:r>
              <a:rPr lang="en-GB" sz="1200" b="1" baseline="0" dirty="0"/>
              <a:t>’.</a:t>
            </a:r>
          </a:p>
          <a:p>
            <a:endParaRPr lang="en-GB" sz="1200" dirty="0"/>
          </a:p>
          <a:p>
            <a:r>
              <a:rPr lang="en-GB" sz="1200" dirty="0"/>
              <a:t>A possible gesture for this source word would be to open your mouth and your</a:t>
            </a:r>
            <a:r>
              <a:rPr lang="en-GB" sz="1200" baseline="0" dirty="0"/>
              <a:t> hand</a:t>
            </a:r>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34685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r>
              <a:rPr lang="en-GB" b="1" baseline="0" dirty="0"/>
              <a:t> – DO NOT DISPLAY DURING ACTIVITY</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067585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r>
              <a:rPr lang="en-GB" b="1" baseline="0" dirty="0"/>
              <a:t> – DO NOT DISPLAY DURING ACTIVITY</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790484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‘silent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a:t>
            </a:r>
            <a:r>
              <a:rPr lang="en-GB" dirty="0"/>
              <a:t> </a:t>
            </a:r>
            <a:r>
              <a:rPr lang="en-GB" b="0" dirty="0"/>
              <a:t>post-nominal</a:t>
            </a:r>
            <a:r>
              <a:rPr lang="en-GB" b="0" baseline="0" dirty="0"/>
              <a:t> adjectives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‘tenemos’ and ‘tienen’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baseline="0" dirty="0">
                <a:solidFill>
                  <a:schemeClr val="dk1"/>
                </a:solidFill>
                <a:latin typeface="+mn-lt"/>
                <a:ea typeface="Calibri"/>
                <a:cs typeface="Calibri"/>
                <a:sym typeface="Calibri"/>
              </a:rPr>
              <a:t>7.2.1.3 (introduce) </a:t>
            </a:r>
            <a:r>
              <a:rPr lang="es-ES" sz="1200" b="0" i="0" baseline="0" dirty="0">
                <a:solidFill>
                  <a:schemeClr val="dk1"/>
                </a:solidFill>
                <a:latin typeface="+mn-lt"/>
                <a:ea typeface="Calibri"/>
                <a:cs typeface="Calibri"/>
                <a:sym typeface="Calibri"/>
              </a:rPr>
              <a:t>naturaleza [712]; árbol [748]; pájaro [1607]; río [496]; rojo [534]; amarillo [1381]; verde [812]; azul [811]; lugar [144]; sólo [95]</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7.1.2.2 (revisit)</a:t>
            </a:r>
            <a:r>
              <a:rPr lang="es-ES" sz="1200" b="0" i="0" dirty="0">
                <a:solidFill>
                  <a:schemeClr val="dk1"/>
                </a:solidFill>
                <a:latin typeface="+mn-lt"/>
                <a:ea typeface="Calibri"/>
                <a:cs typeface="Calibri"/>
                <a:sym typeface="Calibri"/>
              </a:rPr>
              <a:t> uno [425]; dos [64], tres [134], cuatro [241], cinco [284], seis [438], siete [603], ocho [641], nueve [991], diez [449], once [1700], doce [1138]; color [358]; plan [625]; flor [739]; autor/a [513]; profesor/a [501]; director/a [592]; número [324]</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7.1.2.7 (revisit)</a:t>
            </a:r>
            <a:r>
              <a:rPr lang="en-GB" sz="1200" b="0" i="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dar [42]; doy; das; da; querer [58]; quiero; quieres; quiere; regalo [1986]; padre [162]; madre [226]; hermano [333]; hermana [3409]; dinero [364]; a [8]</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185109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Student worksheets to print (these are available in Word format). DO NOT DISPLAY THIS SLIDE IN CLASS</a:t>
            </a:r>
            <a:endParaRPr lang="en-GB" b="0" baseline="0" dirty="0"/>
          </a:p>
          <a:p>
            <a:pPr marL="0" indent="0">
              <a:buNone/>
            </a:pPr>
            <a:endParaRPr lang="en-GB" b="0" baseline="0" dirty="0"/>
          </a:p>
          <a:p>
            <a:pPr marL="0" indent="0">
              <a:buNone/>
            </a:pPr>
            <a:r>
              <a:rPr lang="en-GB" b="1" baseline="0" dirty="0"/>
              <a:t>Timing: </a:t>
            </a:r>
            <a:r>
              <a:rPr lang="en-GB" b="0" baseline="0" dirty="0"/>
              <a:t>4 minutes</a:t>
            </a:r>
          </a:p>
          <a:p>
            <a:pPr marL="0" indent="0">
              <a:buNone/>
            </a:pPr>
            <a:endParaRPr lang="en-GB" b="0" baseline="0" dirty="0"/>
          </a:p>
          <a:p>
            <a:pPr marL="0" indent="0">
              <a:buNone/>
            </a:pPr>
            <a:r>
              <a:rPr lang="en-GB" b="1" baseline="0" dirty="0"/>
              <a:t>Aim: </a:t>
            </a:r>
            <a:r>
              <a:rPr lang="en-GB" b="0" baseline="0" dirty="0"/>
              <a:t>pronunciation and listening practice involving the silent ‘h’ at the start of words</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Hand out the speaking cards to the pairs.</a:t>
            </a:r>
          </a:p>
          <a:p>
            <a:pPr marL="228600" indent="-228600">
              <a:buAutoNum type="arabicPeriod"/>
            </a:pPr>
            <a:r>
              <a:rPr lang="en-GB" baseline="0" dirty="0"/>
              <a:t>Pairs take it in turns to say their set of words to their partner who has to listen for the odd one out and write it down in Spanish.</a:t>
            </a:r>
          </a:p>
          <a:p>
            <a:pPr marL="228600" indent="-228600">
              <a:buAutoNum type="arabicPeriod"/>
            </a:pPr>
            <a:r>
              <a:rPr lang="en-GB" sz="1200" b="0" kern="1200" dirty="0">
                <a:solidFill>
                  <a:schemeClr val="tx1"/>
                </a:solidFill>
                <a:effectLst/>
                <a:latin typeface="+mn-lt"/>
                <a:ea typeface="+mn-ea"/>
                <a:cs typeface="+mn-cs"/>
              </a:rPr>
              <a:t>Teachers explain to students that the task’s focus is the silent ‘h’.  Otherwise, they may think that the odd one out might be the meaning rather than the spelling of words.</a:t>
            </a:r>
          </a:p>
          <a:p>
            <a:pPr marL="228600" indent="-228600">
              <a:buAutoNum type="arabicPeriod"/>
            </a:pPr>
            <a:r>
              <a:rPr lang="en-GB" sz="1200" b="0" kern="1200" dirty="0">
                <a:solidFill>
                  <a:schemeClr val="tx1"/>
                </a:solidFill>
                <a:effectLst/>
                <a:latin typeface="+mn-lt"/>
                <a:ea typeface="+mn-ea"/>
                <a:cs typeface="+mn-cs"/>
              </a:rPr>
              <a:t>Teachers</a:t>
            </a:r>
            <a:r>
              <a:rPr lang="en-GB" sz="1200" b="0" kern="1200" baseline="0" dirty="0">
                <a:solidFill>
                  <a:schemeClr val="tx1"/>
                </a:solidFill>
                <a:effectLst/>
                <a:latin typeface="+mn-lt"/>
                <a:ea typeface="+mn-ea"/>
                <a:cs typeface="+mn-cs"/>
              </a:rPr>
              <a:t> could explain that students</a:t>
            </a:r>
            <a:r>
              <a:rPr lang="en-GB" sz="1200" b="0" kern="1200" dirty="0">
                <a:solidFill>
                  <a:schemeClr val="tx1"/>
                </a:solidFill>
                <a:effectLst/>
                <a:latin typeface="+mn-lt"/>
                <a:ea typeface="+mn-ea"/>
                <a:cs typeface="+mn-cs"/>
              </a:rPr>
              <a:t> may need to write down ALL</a:t>
            </a:r>
            <a:r>
              <a:rPr lang="en-GB" sz="1200" b="0" kern="1200" baseline="0" dirty="0">
                <a:solidFill>
                  <a:schemeClr val="tx1"/>
                </a:solidFill>
                <a:effectLst/>
                <a:latin typeface="+mn-lt"/>
                <a:ea typeface="+mn-ea"/>
                <a:cs typeface="+mn-cs"/>
              </a:rPr>
              <a:t> three words before they can determine which is the odd one out.</a:t>
            </a:r>
            <a:endParaRPr lang="en-GB" baseline="0" dirty="0"/>
          </a:p>
          <a:p>
            <a:pPr marL="0" indent="0">
              <a:buNone/>
            </a:pPr>
            <a:endParaRPr lang="en-GB" baseline="0" dirty="0"/>
          </a:p>
          <a:p>
            <a:pPr marL="0" indent="0">
              <a:buNone/>
            </a:pPr>
            <a:r>
              <a:rPr lang="en-GB" b="1" baseline="0" dirty="0"/>
              <a:t>Notes:</a:t>
            </a:r>
          </a:p>
          <a:p>
            <a:pPr marL="0" indent="0">
              <a:buNone/>
            </a:pPr>
            <a:r>
              <a:rPr lang="en-GB" baseline="0" dirty="0"/>
              <a:t>All the vocabulary used here has been seen in previously taught vocabulary sets or phonics practice.</a:t>
            </a:r>
            <a:br>
              <a:rPr lang="en-GB" baseline="0" dirty="0"/>
            </a:br>
            <a:br>
              <a:rPr lang="en-GB" baseline="0" dirty="0"/>
            </a:br>
            <a:endParaRPr lang="en-GB" b="0" baseline="0" dirty="0"/>
          </a:p>
          <a:p>
            <a:pPr marL="0" indent="0">
              <a:buNone/>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774760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Answer slide for activity</a:t>
            </a:r>
          </a:p>
          <a:p>
            <a:pPr marL="0" indent="0">
              <a:buNone/>
            </a:pPr>
            <a:endParaRPr lang="en-GB" baseline="0" dirty="0"/>
          </a:p>
          <a:p>
            <a:pPr marL="0" indent="0">
              <a:buNone/>
            </a:pPr>
            <a:r>
              <a:rPr lang="en-GB" b="1" baseline="0" dirty="0"/>
              <a:t>Procedure</a:t>
            </a:r>
          </a:p>
          <a:p>
            <a:pPr marL="0" indent="0">
              <a:buNone/>
            </a:pPr>
            <a:r>
              <a:rPr lang="en-GB" b="0" baseline="0" dirty="0"/>
              <a:t>1. The teacher clicks to show the correct odd one out. The teacher could ask for the reason why here as well. The word options are below for reference if needed.</a:t>
            </a:r>
          </a:p>
          <a:p>
            <a:pPr marL="0" indent="0">
              <a:buNone/>
            </a:pPr>
            <a:r>
              <a:rPr lang="en-GB" baseline="0" dirty="0"/>
              <a:t> </a:t>
            </a:r>
          </a:p>
          <a:p>
            <a:pPr marL="0" indent="0">
              <a:buNone/>
            </a:pPr>
            <a:r>
              <a:rPr lang="en-GB" baseline="0" dirty="0"/>
              <a:t>Persona A</a:t>
            </a:r>
          </a:p>
          <a:p>
            <a:pPr marL="228600" indent="-228600">
              <a:buAutoNum type="alphaLcParenR"/>
            </a:pPr>
            <a:r>
              <a:rPr lang="en-GB" baseline="0" dirty="0" err="1"/>
              <a:t>hola</a:t>
            </a:r>
            <a:r>
              <a:rPr lang="en-GB" baseline="0" dirty="0"/>
              <a:t> / hasta </a:t>
            </a:r>
            <a:r>
              <a:rPr lang="en-GB" baseline="0" dirty="0" err="1"/>
              <a:t>luego</a:t>
            </a:r>
            <a:r>
              <a:rPr lang="en-GB" baseline="0" dirty="0"/>
              <a:t> / amigo</a:t>
            </a:r>
          </a:p>
          <a:p>
            <a:pPr marL="228600" indent="-228600">
              <a:buAutoNum type="alphaLcParenR"/>
            </a:pPr>
            <a:r>
              <a:rPr lang="en-GB" baseline="0" dirty="0"/>
              <a:t>hablar / </a:t>
            </a:r>
            <a:r>
              <a:rPr lang="en-GB" baseline="0" dirty="0" err="1"/>
              <a:t>estudiar</a:t>
            </a:r>
            <a:r>
              <a:rPr lang="en-GB" baseline="0" dirty="0"/>
              <a:t> / </a:t>
            </a:r>
            <a:r>
              <a:rPr lang="en-GB" baseline="0" dirty="0" err="1"/>
              <a:t>estar</a:t>
            </a:r>
            <a:endParaRPr lang="en-GB" baseline="0" dirty="0"/>
          </a:p>
          <a:p>
            <a:pPr marL="228600" indent="-228600">
              <a:buAutoNum type="alphaLcParenR"/>
            </a:pPr>
            <a:r>
              <a:rPr lang="en-GB" baseline="0" dirty="0"/>
              <a:t>hermano / español / </a:t>
            </a:r>
            <a:r>
              <a:rPr lang="en-GB" baseline="0" dirty="0" err="1"/>
              <a:t>helado</a:t>
            </a:r>
            <a:endParaRPr lang="en-GB" baseline="0" dirty="0"/>
          </a:p>
          <a:p>
            <a:pPr marL="228600" indent="-228600">
              <a:buAutoNum type="alphaLcParenR"/>
            </a:pPr>
            <a:r>
              <a:rPr lang="en-GB" baseline="0" dirty="0"/>
              <a:t>hay / alto / arte</a:t>
            </a:r>
          </a:p>
          <a:p>
            <a:pPr marL="228600" indent="-228600">
              <a:buAutoNum type="alphaLcParenR"/>
            </a:pPr>
            <a:r>
              <a:rPr lang="en-GB" baseline="0" dirty="0"/>
              <a:t>once / </a:t>
            </a:r>
            <a:r>
              <a:rPr lang="en-GB" baseline="0" dirty="0" err="1"/>
              <a:t>ocho</a:t>
            </a:r>
            <a:r>
              <a:rPr lang="en-GB" baseline="0" dirty="0"/>
              <a:t> / </a:t>
            </a:r>
            <a:r>
              <a:rPr lang="en-GB" baseline="0" dirty="0" err="1"/>
              <a:t>hola</a:t>
            </a:r>
            <a:endParaRPr lang="en-GB" baseline="0" dirty="0"/>
          </a:p>
          <a:p>
            <a:pPr marL="228600" indent="-228600">
              <a:buAutoNum type="alphaLcParenR"/>
            </a:pPr>
            <a:endParaRPr lang="en-GB" baseline="0" dirty="0"/>
          </a:p>
          <a:p>
            <a:pPr marL="0" indent="0">
              <a:buNone/>
            </a:pPr>
            <a:r>
              <a:rPr lang="en-GB" baseline="0" dirty="0"/>
              <a:t>Persona B</a:t>
            </a:r>
          </a:p>
          <a:p>
            <a:pPr marL="228600" indent="-228600">
              <a:buAutoNum type="alphaLcParenR"/>
            </a:pPr>
            <a:r>
              <a:rPr lang="en-GB" baseline="0" dirty="0"/>
              <a:t>hermano / </a:t>
            </a:r>
            <a:r>
              <a:rPr lang="en-GB" baseline="0" dirty="0" err="1"/>
              <a:t>abuelo</a:t>
            </a:r>
            <a:r>
              <a:rPr lang="en-GB" baseline="0" dirty="0"/>
              <a:t> / </a:t>
            </a:r>
            <a:r>
              <a:rPr lang="en-GB" baseline="0" dirty="0" err="1"/>
              <a:t>hijo</a:t>
            </a:r>
            <a:endParaRPr lang="en-GB" baseline="0" dirty="0"/>
          </a:p>
          <a:p>
            <a:pPr marL="228600" indent="-228600">
              <a:buAutoNum type="alphaLcParenR"/>
            </a:pPr>
            <a:r>
              <a:rPr lang="en-GB" baseline="0" dirty="0" err="1"/>
              <a:t>hermosa</a:t>
            </a:r>
            <a:r>
              <a:rPr lang="en-GB" baseline="0" dirty="0"/>
              <a:t> / </a:t>
            </a:r>
            <a:r>
              <a:rPr lang="en-GB" baseline="0" dirty="0" err="1"/>
              <a:t>hermana</a:t>
            </a:r>
            <a:r>
              <a:rPr lang="en-GB" baseline="0" dirty="0"/>
              <a:t> / </a:t>
            </a:r>
            <a:r>
              <a:rPr lang="en-GB" baseline="0" dirty="0" err="1"/>
              <a:t>escuela</a:t>
            </a:r>
            <a:endParaRPr lang="en-GB" baseline="0" dirty="0"/>
          </a:p>
          <a:p>
            <a:pPr marL="228600" indent="-228600">
              <a:buAutoNum type="alphaLcParenR"/>
            </a:pPr>
            <a:r>
              <a:rPr lang="en-GB" baseline="0" dirty="0" err="1"/>
              <a:t>hacer</a:t>
            </a:r>
            <a:r>
              <a:rPr lang="en-GB" baseline="0" dirty="0"/>
              <a:t> / </a:t>
            </a:r>
            <a:r>
              <a:rPr lang="en-GB" baseline="0" dirty="0" err="1"/>
              <a:t>usar</a:t>
            </a:r>
            <a:r>
              <a:rPr lang="en-GB" baseline="0" dirty="0"/>
              <a:t> / </a:t>
            </a:r>
            <a:r>
              <a:rPr lang="en-GB" baseline="0" dirty="0" err="1"/>
              <a:t>estudiar</a:t>
            </a:r>
            <a:endParaRPr lang="en-GB" baseline="0" dirty="0"/>
          </a:p>
          <a:p>
            <a:pPr marL="228600" indent="-228600">
              <a:buAutoNum type="alphaLcParenR"/>
            </a:pPr>
            <a:r>
              <a:rPr lang="en-GB" baseline="0" dirty="0" err="1"/>
              <a:t>iglesia</a:t>
            </a:r>
            <a:r>
              <a:rPr lang="en-GB" baseline="0" dirty="0"/>
              <a:t> / hospital / </a:t>
            </a:r>
            <a:r>
              <a:rPr lang="en-GB" baseline="0" dirty="0" err="1"/>
              <a:t>escuela</a:t>
            </a:r>
            <a:endParaRPr lang="en-GB" baseline="0" dirty="0"/>
          </a:p>
          <a:p>
            <a:pPr marL="228600" indent="-228600">
              <a:buAutoNum type="alphaLcParenR"/>
            </a:pPr>
            <a:r>
              <a:rPr lang="en-GB" baseline="0" dirty="0" err="1"/>
              <a:t>usar</a:t>
            </a:r>
            <a:r>
              <a:rPr lang="en-GB" baseline="0" dirty="0"/>
              <a:t> / hablar / </a:t>
            </a:r>
            <a:r>
              <a:rPr lang="en-GB" baseline="0" dirty="0" err="1"/>
              <a:t>hacer</a:t>
            </a:r>
            <a:endParaRPr lang="en-GB" baseline="0" dirty="0"/>
          </a:p>
          <a:p>
            <a:pPr marL="0" indent="0">
              <a:buNone/>
            </a:pPr>
            <a:endParaRPr lang="en-GB" baseline="0" dirty="0"/>
          </a:p>
          <a:p>
            <a:pPr marL="0" indent="0">
              <a:buNone/>
            </a:pPr>
            <a:r>
              <a:rPr lang="en-GB" b="1" baseline="0" dirty="0"/>
              <a:t>Notes</a:t>
            </a:r>
          </a:p>
          <a:p>
            <a:pPr marL="0" indent="0">
              <a:buNone/>
            </a:pPr>
            <a:r>
              <a:rPr lang="en-GB" baseline="0" dirty="0"/>
              <a:t>All the vocabulary used here has been seen in previous vocabulary sets.</a:t>
            </a:r>
          </a:p>
          <a:p>
            <a:pPr marL="0" indent="0">
              <a:buNone/>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831663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(including the next slide)</a:t>
            </a:r>
          </a:p>
          <a:p>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Vocabulary revision of words from 1.2.2</a:t>
            </a:r>
            <a:r>
              <a:rPr lang="en-GB" baseline="0" dirty="0"/>
              <a:t> and 1.2.7 (revisited this week) that were not covered in Lesson 1 activities, and alphabet practice</a:t>
            </a:r>
            <a:endParaRPr lang="en-GB" b="1" dirty="0"/>
          </a:p>
          <a:p>
            <a:endParaRPr lang="en-GB" b="1" dirty="0"/>
          </a:p>
          <a:p>
            <a:r>
              <a:rPr lang="en-GB" b="1" dirty="0"/>
              <a:t>Procedure:</a:t>
            </a:r>
          </a:p>
          <a:p>
            <a:r>
              <a:rPr lang="en-GB" dirty="0"/>
              <a:t>1. This is a speaking game of Snap!</a:t>
            </a:r>
          </a:p>
          <a:p>
            <a:r>
              <a:rPr lang="en-GB" dirty="0"/>
              <a:t>2. The</a:t>
            </a:r>
            <a:r>
              <a:rPr lang="en-GB" baseline="0" dirty="0"/>
              <a:t> blue squares are words in Spanish, the orange ones are in English.</a:t>
            </a:r>
          </a:p>
          <a:p>
            <a:r>
              <a:rPr lang="en-GB" baseline="0" dirty="0"/>
              <a:t>3. The teacher asks a student to pick a letter (letters should be said in Spanish) The teacher clicks to reveal the word. Then another student selects a letter to try to match the word by finding its translation. If a match is correct, then leave them revealed. If the match is incorrect, the teachers clicks on the square to hide the words.</a:t>
            </a:r>
          </a:p>
          <a:p>
            <a:r>
              <a:rPr lang="en-GB" baseline="0" dirty="0"/>
              <a:t>4. The next slide is the same activity with 6 more words.</a:t>
            </a:r>
            <a:endParaRPr lang="en-GB" dirty="0"/>
          </a:p>
          <a:p>
            <a:endParaRPr lang="en-GB" dirty="0"/>
          </a:p>
          <a:p>
            <a:r>
              <a:rPr lang="en-GB" b="1" baseline="0" dirty="0"/>
              <a:t>Notes:</a:t>
            </a:r>
          </a:p>
          <a:p>
            <a:r>
              <a:rPr lang="en-GB" b="0" baseline="0" dirty="0"/>
              <a:t>Here are the answers</a:t>
            </a:r>
          </a:p>
          <a:p>
            <a:r>
              <a:rPr lang="en-GB" baseline="0" dirty="0"/>
              <a:t>A-F: </a:t>
            </a:r>
            <a:r>
              <a:rPr lang="en-GB" baseline="0" dirty="0" err="1"/>
              <a:t>quiero</a:t>
            </a:r>
            <a:r>
              <a:rPr lang="en-GB" baseline="0" dirty="0"/>
              <a:t>, el </a:t>
            </a:r>
            <a:r>
              <a:rPr lang="en-GB" baseline="0" dirty="0" err="1"/>
              <a:t>número</a:t>
            </a:r>
            <a:r>
              <a:rPr lang="en-GB" baseline="0" dirty="0"/>
              <a:t>, a, das, </a:t>
            </a:r>
            <a:r>
              <a:rPr lang="en-GB" baseline="0" dirty="0" err="1"/>
              <a:t>ocho</a:t>
            </a:r>
            <a:r>
              <a:rPr lang="en-GB" baseline="0" dirty="0"/>
              <a:t>, el </a:t>
            </a:r>
            <a:r>
              <a:rPr lang="en-GB" baseline="0" dirty="0" err="1"/>
              <a:t>dinero</a:t>
            </a:r>
            <a:endParaRPr lang="en-GB" baseline="0" dirty="0"/>
          </a:p>
          <a:p>
            <a:r>
              <a:rPr lang="en-GB" baseline="0" dirty="0"/>
              <a:t>G-L: money, to, number, eight, I want, you give</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44442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Snap (continued.)</a:t>
            </a:r>
          </a:p>
          <a:p>
            <a:endParaRPr lang="en-GB" dirty="0"/>
          </a:p>
          <a:p>
            <a:r>
              <a:rPr lang="en-GB" b="1" dirty="0"/>
              <a:t>Procedure</a:t>
            </a:r>
          </a:p>
          <a:p>
            <a:pPr marL="228600" indent="-228600">
              <a:buAutoNum type="arabicPeriod"/>
            </a:pPr>
            <a:r>
              <a:rPr lang="en-GB" b="0" dirty="0"/>
              <a:t>Same</a:t>
            </a:r>
            <a:r>
              <a:rPr lang="en-GB" b="0" baseline="0" dirty="0"/>
              <a:t> procedure as the previous slide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could ask students to finish the alphabet (ask students which letters are missing). These are X, Y and Z.</a:t>
            </a:r>
          </a:p>
          <a:p>
            <a:pPr marL="0" indent="0">
              <a:buNone/>
            </a:pPr>
            <a:endParaRPr lang="en-GB" b="0" baseline="0" dirty="0"/>
          </a:p>
          <a:p>
            <a:pPr marL="0" indent="0">
              <a:buNone/>
            </a:pPr>
            <a:r>
              <a:rPr lang="en-GB" b="1" baseline="0" dirty="0"/>
              <a:t>Notes:</a:t>
            </a:r>
          </a:p>
          <a:p>
            <a:pPr marL="0" indent="0">
              <a:buNone/>
            </a:pPr>
            <a:r>
              <a:rPr lang="en-GB" b="0" baseline="0" dirty="0"/>
              <a:t>Answers are below</a:t>
            </a:r>
            <a:endParaRPr lang="en-GB" b="0" dirty="0"/>
          </a:p>
          <a:p>
            <a:r>
              <a:rPr lang="en-GB" baseline="0" dirty="0"/>
              <a:t>M-Q: </a:t>
            </a:r>
            <a:r>
              <a:rPr lang="en-GB" baseline="0" dirty="0" err="1"/>
              <a:t>querer</a:t>
            </a:r>
            <a:r>
              <a:rPr lang="en-GB" baseline="0" dirty="0"/>
              <a:t>, once, </a:t>
            </a:r>
            <a:r>
              <a:rPr lang="en-GB" baseline="0" dirty="0" err="1"/>
              <a:t>seis</a:t>
            </a:r>
            <a:r>
              <a:rPr lang="en-GB" baseline="0" dirty="0"/>
              <a:t>, </a:t>
            </a:r>
            <a:r>
              <a:rPr lang="en-GB" baseline="0" dirty="0" err="1"/>
              <a:t>siete</a:t>
            </a:r>
            <a:r>
              <a:rPr lang="en-GB" baseline="0" dirty="0"/>
              <a:t>, </a:t>
            </a:r>
            <a:r>
              <a:rPr lang="en-GB" baseline="0" dirty="0" err="1"/>
              <a:t>doy</a:t>
            </a:r>
            <a:r>
              <a:rPr lang="en-GB" baseline="0" dirty="0"/>
              <a:t>, </a:t>
            </a:r>
            <a:r>
              <a:rPr lang="en-GB" baseline="0" dirty="0" err="1"/>
              <a:t>doce</a:t>
            </a:r>
            <a:endParaRPr lang="en-GB" baseline="0" dirty="0"/>
          </a:p>
          <a:p>
            <a:r>
              <a:rPr lang="en-GB" baseline="0" dirty="0"/>
              <a:t>R-W: six, I give, twelve, eleven, to want; wanting; seven</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653825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a:t>
            </a:r>
            <a:r>
              <a:rPr lang="en-GB" sz="1200" b="0" i="0" kern="1200" dirty="0">
                <a:solidFill>
                  <a:schemeClr val="tx1"/>
                </a:solidFill>
                <a:effectLst/>
                <a:latin typeface="+mn-lt"/>
                <a:ea typeface="+mn-ea"/>
                <a:cs typeface="+mn-cs"/>
              </a:rPr>
              <a:t>2</a:t>
            </a:r>
            <a:r>
              <a:rPr lang="en-GB" sz="1200" b="0" i="0" kern="1200" baseline="0" dirty="0">
                <a:solidFill>
                  <a:schemeClr val="tx1"/>
                </a:solidFill>
                <a:effectLst/>
                <a:latin typeface="+mn-lt"/>
                <a:ea typeface="+mn-ea"/>
                <a:cs typeface="+mn-cs"/>
              </a:rPr>
              <a:t> minutes (slides 26-30)</a:t>
            </a:r>
          </a:p>
          <a:p>
            <a:endParaRPr lang="en-GB" sz="1200" b="0" i="0" kern="1200" baseline="0" dirty="0">
              <a:solidFill>
                <a:schemeClr val="tx1"/>
              </a:solidFill>
              <a:effectLst/>
              <a:latin typeface="+mn-lt"/>
              <a:ea typeface="+mn-ea"/>
              <a:cs typeface="+mn-cs"/>
            </a:endParaRPr>
          </a:p>
          <a:p>
            <a:r>
              <a:rPr lang="en-GB" sz="1200" b="1" i="0" kern="1200" baseline="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Presentation of new vocabulary items with singular definite article.</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r>
              <a:rPr lang="en-GB" sz="1200" b="0" i="0" kern="1200" dirty="0">
                <a:solidFill>
                  <a:schemeClr val="tx1"/>
                </a:solidFill>
                <a:effectLst/>
                <a:latin typeface="+mn-lt"/>
                <a:ea typeface="+mn-ea"/>
                <a:cs typeface="+mn-cs"/>
              </a:rPr>
              <a:t>1.</a:t>
            </a:r>
            <a:r>
              <a:rPr lang="en-GB" sz="1200" b="0" i="0" kern="1200" baseline="0" dirty="0">
                <a:solidFill>
                  <a:schemeClr val="tx1"/>
                </a:solidFill>
                <a:effectLst/>
                <a:latin typeface="+mn-lt"/>
                <a:ea typeface="+mn-ea"/>
                <a:cs typeface="+mn-cs"/>
              </a:rPr>
              <a:t> Click to show the new vocabulary item corresponding to the picture/word on the left. Students could pronounce the words in choral form after the teacher.</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427275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(for</a:t>
            </a:r>
            <a:r>
              <a:rPr lang="en-GB" b="0" baseline="0" dirty="0"/>
              <a:t> slides 31-36)</a:t>
            </a:r>
            <a:endParaRPr lang="en-GB" b="0" dirty="0"/>
          </a:p>
          <a:p>
            <a:endParaRPr lang="en-GB" b="0" dirty="0"/>
          </a:p>
          <a:p>
            <a:r>
              <a:rPr lang="en-GB" b="1" dirty="0"/>
              <a:t>Aim:</a:t>
            </a:r>
            <a:r>
              <a:rPr lang="en-GB" b="0" dirty="0"/>
              <a:t> to teach use of colours and other adjectives in this vocabulary set</a:t>
            </a:r>
          </a:p>
          <a:p>
            <a:endParaRPr lang="en-GB" b="1" dirty="0"/>
          </a:p>
          <a:p>
            <a:r>
              <a:rPr lang="en-GB" b="1" dirty="0"/>
              <a:t>Procedure:</a:t>
            </a:r>
          </a:p>
          <a:p>
            <a:r>
              <a:rPr lang="en-GB" b="0" dirty="0"/>
              <a:t>1. The teacher clicks to show ‘</a:t>
            </a:r>
            <a:r>
              <a:rPr lang="en-GB" b="0" dirty="0" err="1"/>
              <a:t>rojo</a:t>
            </a:r>
            <a:r>
              <a:rPr lang="en-GB" b="0" dirty="0"/>
              <a:t>’. </a:t>
            </a:r>
          </a:p>
          <a:p>
            <a:r>
              <a:rPr lang="en-GB" b="0" dirty="0"/>
              <a:t>2. The next click asks students what type of adjective ‘</a:t>
            </a:r>
            <a:r>
              <a:rPr lang="en-GB" b="0" dirty="0" err="1"/>
              <a:t>rojo</a:t>
            </a:r>
            <a:r>
              <a:rPr lang="en-GB" b="0" dirty="0"/>
              <a:t>’ is, and then the answer is shown with the next click.</a:t>
            </a:r>
          </a:p>
          <a:p>
            <a:r>
              <a:rPr lang="en-GB" b="0" dirty="0"/>
              <a:t>3. A speech bubble then explains that colours can also be nouns.</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603470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1" dirty="0"/>
              <a:t>1.</a:t>
            </a:r>
            <a:r>
              <a:rPr lang="en-US" b="0" dirty="0"/>
              <a:t> Same as previous slide</a:t>
            </a:r>
            <a:r>
              <a:rPr lang="en-US" b="0" baseline="0" dirty="0"/>
              <a:t> without the callout on colours also being nouns.</a:t>
            </a:r>
            <a:endParaRPr lang="en-US"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62132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gesture for silent ‘h’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1486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p>
          <a:p>
            <a:pPr marL="228600" indent="-228600">
              <a:buAutoNum type="arabicPeriod"/>
            </a:pPr>
            <a:r>
              <a:rPr lang="en-GB" b="0" dirty="0"/>
              <a:t>Same as previous slides</a:t>
            </a:r>
          </a:p>
          <a:p>
            <a:pPr marL="228600" indent="-228600">
              <a:buAutoNum type="arabicPeriod"/>
            </a:pPr>
            <a:r>
              <a:rPr lang="en-GB" b="0" dirty="0"/>
              <a:t>Teacher clicks to show a speech bubble asking students to translate a sentence to apply rules about definite article for colours</a:t>
            </a:r>
            <a:r>
              <a:rPr lang="en-GB" b="0" baseline="0" dirty="0"/>
              <a:t> and adjective position in relation to the noun. The translation in English appears after the click.</a:t>
            </a:r>
            <a:endParaRPr lang="en-GB" b="0" dirty="0"/>
          </a:p>
          <a:p>
            <a:endParaRPr lang="en-GB" b="1" dirty="0"/>
          </a:p>
          <a:p>
            <a:r>
              <a:rPr lang="en-GB" b="1" dirty="0"/>
              <a:t>Notes:</a:t>
            </a:r>
          </a:p>
          <a:p>
            <a:r>
              <a:rPr lang="en-GB" dirty="0"/>
              <a:t>The box here encourages students</a:t>
            </a:r>
            <a:r>
              <a:rPr lang="en-GB" baseline="0" dirty="0"/>
              <a:t> to</a:t>
            </a:r>
          </a:p>
          <a:p>
            <a:pPr marL="228600" indent="-228600">
              <a:buAutoNum type="alphaLcParenR"/>
            </a:pPr>
            <a:r>
              <a:rPr lang="en-GB" baseline="0" dirty="0"/>
              <a:t>think about the fact that nouns are not only adjectives</a:t>
            </a:r>
          </a:p>
          <a:p>
            <a:pPr marL="228600" indent="-228600">
              <a:buAutoNum type="alphaLcParenR"/>
            </a:pPr>
            <a:r>
              <a:rPr lang="en-GB" baseline="0" dirty="0"/>
              <a:t>recall the article which is needed here in Spanish, but not English</a:t>
            </a:r>
          </a:p>
          <a:p>
            <a:pPr marL="228600" indent="-228600">
              <a:buAutoNum type="alphaLcParenR"/>
            </a:pPr>
            <a:r>
              <a:rPr lang="en-GB" baseline="0" dirty="0"/>
              <a:t>think about the word order change in the position of nouns and adjectives</a:t>
            </a:r>
          </a:p>
          <a:p>
            <a:pPr marL="228600" indent="-228600">
              <a:buAutoNum type="alphaLcParenR"/>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9260857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Same</a:t>
            </a:r>
            <a:r>
              <a:rPr lang="en-US" b="0" baseline="0" dirty="0"/>
              <a:t> as the previous slide</a:t>
            </a:r>
            <a:endParaRPr lang="en-US" b="0" dirty="0"/>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4174922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Procedure</a:t>
            </a:r>
          </a:p>
          <a:p>
            <a:r>
              <a:rPr lang="en-GB" b="0" baseline="0" dirty="0"/>
              <a:t>The teacher explains how ‘solo’ is used</a:t>
            </a:r>
          </a:p>
          <a:p>
            <a:endParaRPr lang="en-GB" baseline="0" dirty="0"/>
          </a:p>
          <a:p>
            <a:r>
              <a:rPr lang="en-GB" b="1" baseline="0" dirty="0"/>
              <a:t>Note:</a:t>
            </a:r>
            <a:r>
              <a:rPr lang="en-GB" baseline="0" dirty="0"/>
              <a:t> </a:t>
            </a:r>
          </a:p>
          <a:p>
            <a:r>
              <a:rPr lang="en-GB" baseline="0" dirty="0"/>
              <a:t>The RAE no longer requires an accent on the ‘o’, though some Spanish native speakers still use it.</a:t>
            </a:r>
          </a:p>
          <a:p>
            <a:r>
              <a:rPr lang="en-GB" baseline="0" dirty="0"/>
              <a:t>The RAEs current recommendation is as follows: </a:t>
            </a:r>
            <a:r>
              <a:rPr lang="en-GB" sz="1200" b="0" i="0" kern="1200" baseline="0" dirty="0">
                <a:solidFill>
                  <a:schemeClr val="tx1"/>
                </a:solidFill>
                <a:effectLst/>
                <a:latin typeface="+mn-lt"/>
                <a:ea typeface="+mn-ea"/>
                <a:cs typeface="+mn-cs"/>
              </a:rPr>
              <a:t>“</a:t>
            </a:r>
            <a:r>
              <a:rPr lang="es-ES" sz="1200" b="0" i="0" kern="1200" dirty="0">
                <a:solidFill>
                  <a:schemeClr val="tx1"/>
                </a:solidFill>
                <a:effectLst/>
                <a:latin typeface="+mn-lt"/>
                <a:ea typeface="+mn-ea"/>
                <a:cs typeface="+mn-cs"/>
              </a:rPr>
              <a:t>Cuando hay riesgo de ambigüedad con el </a:t>
            </a:r>
            <a:r>
              <a:rPr lang="es-ES" dirty="0" err="1"/>
              <a:t>adj</a:t>
            </a:r>
            <a:r>
              <a:rPr lang="es-ES" dirty="0"/>
              <a:t>.</a:t>
            </a:r>
            <a:r>
              <a:rPr lang="es-ES" sz="1200" b="0" i="0" kern="1200" dirty="0">
                <a:solidFill>
                  <a:schemeClr val="tx1"/>
                </a:solidFill>
                <a:effectLst/>
                <a:latin typeface="+mn-lt"/>
                <a:ea typeface="+mn-ea"/>
                <a:cs typeface="+mn-cs"/>
              </a:rPr>
              <a:t> </a:t>
            </a:r>
            <a:r>
              <a:rPr lang="es-ES" sz="1200" b="0" i="1" kern="1200" dirty="0">
                <a:solidFill>
                  <a:schemeClr val="tx1"/>
                </a:solidFill>
                <a:effectLst/>
                <a:latin typeface="+mn-lt"/>
                <a:ea typeface="+mn-ea"/>
                <a:cs typeface="+mn-cs"/>
              </a:rPr>
              <a:t>solo</a:t>
            </a:r>
            <a:r>
              <a:rPr lang="es-ES" sz="1200" b="0" i="1" kern="1200" baseline="30000" dirty="0">
                <a:solidFill>
                  <a:schemeClr val="tx1"/>
                </a:solidFill>
                <a:effectLst/>
                <a:latin typeface="+mn-lt"/>
                <a:ea typeface="+mn-ea"/>
                <a:cs typeface="+mn-cs"/>
              </a:rPr>
              <a:t>1</a:t>
            </a:r>
            <a:r>
              <a:rPr lang="es-ES" sz="1200" b="0" i="1" kern="1200" dirty="0">
                <a:solidFill>
                  <a:schemeClr val="tx1"/>
                </a:solidFill>
                <a:effectLst/>
                <a:latin typeface="+mn-lt"/>
                <a:ea typeface="+mn-ea"/>
                <a:cs typeface="+mn-cs"/>
              </a:rPr>
              <a:t>,</a:t>
            </a:r>
            <a:r>
              <a:rPr lang="es-ES" sz="1200" b="0" i="0" kern="1200" dirty="0">
                <a:solidFill>
                  <a:schemeClr val="tx1"/>
                </a:solidFill>
                <a:effectLst/>
                <a:latin typeface="+mn-lt"/>
                <a:ea typeface="+mn-ea"/>
                <a:cs typeface="+mn-cs"/>
              </a:rPr>
              <a:t> puede escribirse </a:t>
            </a:r>
            <a:r>
              <a:rPr lang="es-ES" sz="1200" b="0" i="1" kern="1200" dirty="0">
                <a:solidFill>
                  <a:schemeClr val="tx1"/>
                </a:solidFill>
                <a:effectLst/>
                <a:latin typeface="+mn-lt"/>
                <a:ea typeface="+mn-ea"/>
                <a:cs typeface="+mn-cs"/>
              </a:rPr>
              <a:t>sólo.”</a:t>
            </a: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413158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err="1">
                <a:solidFill>
                  <a:schemeClr val="tx1"/>
                </a:solidFill>
                <a:effectLst/>
                <a:latin typeface="+mn-lt"/>
                <a:ea typeface="+mn-ea"/>
                <a:cs typeface="+mn-cs"/>
              </a:rPr>
              <a:t>Procedure</a:t>
            </a:r>
            <a:endParaRPr lang="es-ES" sz="1200" b="1"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Same</a:t>
            </a:r>
            <a:r>
              <a:rPr lang="es-ES" sz="1200" b="0" i="0" kern="1200" dirty="0">
                <a:solidFill>
                  <a:schemeClr val="tx1"/>
                </a:solidFill>
                <a:effectLst/>
                <a:latin typeface="+mn-lt"/>
                <a:ea typeface="+mn-ea"/>
                <a:cs typeface="+mn-cs"/>
              </a:rPr>
              <a:t> as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previous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slide</a:t>
            </a:r>
            <a:r>
              <a:rPr lang="es-ES" sz="1200" b="0" i="0" kern="1200" dirty="0">
                <a:solidFill>
                  <a:schemeClr val="tx1"/>
                </a:solidFill>
                <a:effectLst/>
                <a:latin typeface="+mn-lt"/>
                <a:ea typeface="+mn-ea"/>
                <a:cs typeface="+mn-cs"/>
              </a:rPr>
              <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Teachers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just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need</a:t>
            </a:r>
            <a:r>
              <a:rPr lang="es-ES" sz="1200" b="0" i="0" kern="1200" baseline="0" dirty="0">
                <a:solidFill>
                  <a:schemeClr val="tx1"/>
                </a:solidFill>
                <a:effectLst/>
                <a:latin typeface="+mn-lt"/>
                <a:ea typeface="+mn-ea"/>
                <a:cs typeface="+mn-cs"/>
              </a:rPr>
              <a:t> to </a:t>
            </a:r>
            <a:r>
              <a:rPr lang="es-ES" sz="1200" b="0" i="0" kern="1200" baseline="0" dirty="0" err="1">
                <a:solidFill>
                  <a:schemeClr val="tx1"/>
                </a:solidFill>
                <a:effectLst/>
                <a:latin typeface="+mn-lt"/>
                <a:ea typeface="+mn-ea"/>
                <a:cs typeface="+mn-cs"/>
              </a:rPr>
              <a:t>explain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way</a:t>
            </a:r>
            <a:r>
              <a:rPr lang="es-ES" sz="1200" b="0" i="0" kern="1200" baseline="0" dirty="0">
                <a:solidFill>
                  <a:schemeClr val="tx1"/>
                </a:solidFill>
                <a:effectLst/>
                <a:latin typeface="+mn-lt"/>
                <a:ea typeface="+mn-ea"/>
                <a:cs typeface="+mn-cs"/>
              </a:rPr>
              <a:t> in </a:t>
            </a:r>
            <a:r>
              <a:rPr lang="es-ES" sz="1200" b="0" i="0" kern="1200" baseline="0" dirty="0" err="1">
                <a:solidFill>
                  <a:schemeClr val="tx1"/>
                </a:solidFill>
                <a:effectLst/>
                <a:latin typeface="+mn-lt"/>
                <a:ea typeface="+mn-ea"/>
                <a:cs typeface="+mn-cs"/>
              </a:rPr>
              <a:t>which</a:t>
            </a:r>
            <a:r>
              <a:rPr lang="es-ES" sz="1200" b="0" i="0" kern="1200" baseline="0" dirty="0">
                <a:solidFill>
                  <a:schemeClr val="tx1"/>
                </a:solidFill>
                <a:effectLst/>
                <a:latin typeface="+mn-lt"/>
                <a:ea typeface="+mn-ea"/>
                <a:cs typeface="+mn-cs"/>
              </a:rPr>
              <a:t> ‘mucho’ </a:t>
            </a:r>
            <a:r>
              <a:rPr lang="es-ES" sz="1200" b="0" i="0" kern="1200" baseline="0" dirty="0" err="1">
                <a:solidFill>
                  <a:schemeClr val="tx1"/>
                </a:solidFill>
                <a:effectLst/>
                <a:latin typeface="+mn-lt"/>
                <a:ea typeface="+mn-ea"/>
                <a:cs typeface="+mn-cs"/>
              </a:rPr>
              <a:t>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used</a:t>
            </a:r>
            <a:r>
              <a:rPr lang="es-ES" sz="1200" b="0" i="0" kern="1200" baseline="0" dirty="0">
                <a:solidFill>
                  <a:schemeClr val="tx1"/>
                </a:solidFill>
                <a:effectLst/>
                <a:latin typeface="+mn-lt"/>
                <a:ea typeface="+mn-ea"/>
                <a:cs typeface="+mn-cs"/>
              </a:rPr>
              <a:t> and </a:t>
            </a:r>
            <a:r>
              <a:rPr lang="es-ES" sz="1200" b="0" i="0" kern="1200" baseline="0" dirty="0" err="1">
                <a:solidFill>
                  <a:schemeClr val="tx1"/>
                </a:solidFill>
                <a:effectLst/>
                <a:latin typeface="+mn-lt"/>
                <a:ea typeface="+mn-ea"/>
                <a:cs typeface="+mn-cs"/>
              </a:rPr>
              <a:t>how</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agrees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Highlight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goes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before</a:t>
            </a:r>
            <a:r>
              <a:rPr lang="es-ES" sz="1200" b="0" i="0" kern="1200" baseline="0" dirty="0">
                <a:solidFill>
                  <a:schemeClr val="tx1"/>
                </a:solidFill>
                <a:effectLst/>
                <a:latin typeface="+mn-lt"/>
                <a:ea typeface="+mn-ea"/>
                <a:cs typeface="+mn-cs"/>
              </a:rPr>
              <a:t> a noun </a:t>
            </a:r>
            <a:r>
              <a:rPr lang="es-ES" sz="1200" b="0" i="0" kern="1200" baseline="0" dirty="0" err="1">
                <a:solidFill>
                  <a:schemeClr val="tx1"/>
                </a:solidFill>
                <a:effectLst/>
                <a:latin typeface="+mn-lt"/>
                <a:ea typeface="+mn-ea"/>
                <a:cs typeface="+mn-cs"/>
              </a:rPr>
              <a:t>when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used</a:t>
            </a:r>
            <a:r>
              <a:rPr lang="es-ES" sz="1200" b="0" i="0" kern="1200" baseline="0" dirty="0">
                <a:solidFill>
                  <a:schemeClr val="tx1"/>
                </a:solidFill>
                <a:effectLst/>
                <a:latin typeface="+mn-lt"/>
                <a:ea typeface="+mn-ea"/>
                <a:cs typeface="+mn-cs"/>
              </a:rPr>
              <a:t> as </a:t>
            </a:r>
            <a:r>
              <a:rPr lang="es-ES" sz="1200" b="0" i="0" kern="1200" baseline="0" dirty="0" err="1">
                <a:solidFill>
                  <a:schemeClr val="tx1"/>
                </a:solidFill>
                <a:effectLst/>
                <a:latin typeface="+mn-lt"/>
                <a:ea typeface="+mn-ea"/>
                <a:cs typeface="+mn-cs"/>
              </a:rPr>
              <a:t>an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adjective</a:t>
            </a:r>
            <a:r>
              <a:rPr lang="es-ES" sz="1200" b="0" i="0" kern="1200" baseline="0" dirty="0">
                <a:solidFill>
                  <a:schemeClr val="tx1"/>
                </a:solidFill>
                <a:effectLst/>
                <a:latin typeface="+mn-lt"/>
                <a:ea typeface="+mn-ea"/>
                <a:cs typeface="+mn-cs"/>
              </a:rPr>
              <a:t>.</a:t>
            </a:r>
            <a:endParaRPr lang="es-E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2337929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0" dirty="0"/>
          </a:p>
          <a:p>
            <a:r>
              <a:rPr lang="en-GB" b="1" dirty="0"/>
              <a:t>Aim:</a:t>
            </a:r>
            <a:r>
              <a:rPr lang="en-GB" b="1" baseline="0" dirty="0"/>
              <a:t> </a:t>
            </a:r>
            <a:r>
              <a:rPr lang="en-GB" dirty="0"/>
              <a:t>to revisit</a:t>
            </a:r>
            <a:r>
              <a:rPr lang="en-GB" baseline="0" dirty="0"/>
              <a:t> ‘</a:t>
            </a:r>
            <a:r>
              <a:rPr lang="en-GB" baseline="0" dirty="0" err="1"/>
              <a:t>tenemos</a:t>
            </a:r>
            <a:r>
              <a:rPr lang="en-GB" baseline="0" dirty="0"/>
              <a:t>’ and ‘</a:t>
            </a:r>
            <a:r>
              <a:rPr lang="en-GB" baseline="0" dirty="0" err="1"/>
              <a:t>tienen</a:t>
            </a:r>
            <a:r>
              <a:rPr lang="en-GB" baseline="0" dirty="0"/>
              <a:t>’ and also focus students on the word order change from Spanish to English when translating adjectives that follow nouns.</a:t>
            </a:r>
          </a:p>
          <a:p>
            <a:endParaRPr lang="en-GB" baseline="0" dirty="0"/>
          </a:p>
          <a:p>
            <a:r>
              <a:rPr lang="en-GB" b="1" baseline="0" dirty="0"/>
              <a:t>Procedure:</a:t>
            </a:r>
          </a:p>
          <a:p>
            <a:pPr marL="228600" indent="-228600">
              <a:buAutoNum type="arabicPeriod"/>
            </a:pPr>
            <a:r>
              <a:rPr lang="en-GB" b="0" baseline="0" dirty="0"/>
              <a:t>Students should either copy the grid, or just write out ‘we have’ or ‘they have’ for each question before translating the sentence into English.</a:t>
            </a:r>
          </a:p>
          <a:p>
            <a:pPr marL="228600" indent="-228600">
              <a:buAutoNum type="arabicPeriod"/>
            </a:pPr>
            <a:r>
              <a:rPr lang="en-GB" b="0" baseline="0" dirty="0"/>
              <a:t>The teacher clicks to show the tick in either the ‘we have’ or ‘they have’ column, before clicking again to reveal the translation, allowing them to elicit each answer from students.</a:t>
            </a:r>
          </a:p>
          <a:p>
            <a:endParaRPr lang="en-GB" b="0" baseline="0" dirty="0"/>
          </a:p>
          <a:p>
            <a:r>
              <a:rPr lang="en-GB" b="1" baseline="0" dirty="0"/>
              <a:t>Notes:</a:t>
            </a:r>
          </a:p>
          <a:p>
            <a:r>
              <a:rPr lang="en-GB" baseline="0" dirty="0"/>
              <a:t>In addition to the new vocabulary, several previously taught words and phonics words are included: </a:t>
            </a:r>
            <a:r>
              <a:rPr lang="en-GB" baseline="0" dirty="0" err="1"/>
              <a:t>montaña</a:t>
            </a:r>
            <a:r>
              <a:rPr lang="en-GB" baseline="0" dirty="0"/>
              <a:t> [1464], alto [231], </a:t>
            </a:r>
            <a:r>
              <a:rPr lang="en-GB" baseline="0" dirty="0" err="1"/>
              <a:t>isla</a:t>
            </a:r>
            <a:r>
              <a:rPr lang="en-GB" baseline="0" dirty="0"/>
              <a:t> [810], bonito [891], </a:t>
            </a:r>
            <a:r>
              <a:rPr lang="en-GB" baseline="0" dirty="0" err="1"/>
              <a:t>hermoso</a:t>
            </a:r>
            <a:r>
              <a:rPr lang="en-GB" baseline="0" dirty="0"/>
              <a:t> [980], flor [739], playa [1475]. </a:t>
            </a:r>
          </a:p>
          <a:p>
            <a:r>
              <a:rPr lang="en-GB" baseline="0" dirty="0"/>
              <a:t>‘Diversa’ was chosen as it is an English-Spanish cognate.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3296845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10-12 minutes</a:t>
            </a:r>
          </a:p>
          <a:p>
            <a:endParaRPr lang="en-GB" b="0" baseline="0" dirty="0"/>
          </a:p>
          <a:p>
            <a:r>
              <a:rPr lang="en-GB" b="1" baseline="0" dirty="0"/>
              <a:t>Aim: </a:t>
            </a:r>
            <a:r>
              <a:rPr lang="en-GB" b="0" baseline="0" dirty="0"/>
              <a:t>different options depending on teacher decisions. Opportunities for grammatical adjective/noun awareness and practice, phonics revision</a:t>
            </a:r>
            <a:endParaRPr lang="en-GB" b="0" dirty="0"/>
          </a:p>
          <a:p>
            <a:endParaRPr lang="en-GB" dirty="0"/>
          </a:p>
          <a:p>
            <a:r>
              <a:rPr lang="en-GB" b="1" dirty="0"/>
              <a:t>Procedure: </a:t>
            </a:r>
          </a:p>
          <a:p>
            <a:r>
              <a:rPr lang="en-GB" dirty="0"/>
              <a:t>This</a:t>
            </a:r>
            <a:r>
              <a:rPr lang="en-GB" baseline="0" dirty="0"/>
              <a:t> text can be exploited in different ways, </a:t>
            </a:r>
            <a:r>
              <a:rPr lang="en-GB" b="1" baseline="0" dirty="0"/>
              <a:t>choose either to do the activity on this slide, slide 39, or slide 40.</a:t>
            </a:r>
          </a:p>
          <a:p>
            <a:pPr marL="228600" indent="-228600">
              <a:buAutoNum type="arabicParenR"/>
            </a:pPr>
            <a:r>
              <a:rPr lang="en-GB" baseline="0" dirty="0"/>
              <a:t>Grammatical awareness – students read text and identify how many examples of the ‘adjective following noun’ they can find. </a:t>
            </a:r>
          </a:p>
          <a:p>
            <a:pPr marL="228600" indent="-228600">
              <a:buAutoNum type="arabicParenR"/>
            </a:pPr>
            <a:r>
              <a:rPr lang="en-GB" b="0" baseline="0" dirty="0"/>
              <a:t>Answer: 7 </a:t>
            </a:r>
            <a:r>
              <a:rPr lang="en-GB" baseline="0" dirty="0"/>
              <a:t>(río </a:t>
            </a:r>
            <a:r>
              <a:rPr lang="en-GB" baseline="0" dirty="0" err="1"/>
              <a:t>hermoso</a:t>
            </a:r>
            <a:r>
              <a:rPr lang="en-GB" baseline="0" dirty="0"/>
              <a:t>, parque nacional, ciudad grande, lugar perfecto, cosas </a:t>
            </a:r>
            <a:r>
              <a:rPr lang="en-GB" baseline="0" dirty="0" err="1"/>
              <a:t>feas</a:t>
            </a:r>
            <a:r>
              <a:rPr lang="en-GB" baseline="0" dirty="0"/>
              <a:t>, pájaro azul y verde; especie </a:t>
            </a:r>
            <a:r>
              <a:rPr lang="en-GB" baseline="0" dirty="0" err="1"/>
              <a:t>nativa</a:t>
            </a:r>
            <a:r>
              <a:rPr lang="en-GB" baseline="0" dirty="0"/>
              <a:t>). The title ‘un </a:t>
            </a:r>
            <a:r>
              <a:rPr lang="en-GB" baseline="0" dirty="0" err="1"/>
              <a:t>lugar</a:t>
            </a:r>
            <a:r>
              <a:rPr lang="en-GB" baseline="0" dirty="0"/>
              <a:t> </a:t>
            </a:r>
            <a:r>
              <a:rPr lang="en-GB" baseline="0" dirty="0" err="1"/>
              <a:t>espectacular</a:t>
            </a:r>
            <a:r>
              <a:rPr lang="en-GB" baseline="0" dirty="0"/>
              <a:t>’ includes another example of this.</a:t>
            </a:r>
          </a:p>
          <a:p>
            <a:pPr marL="0" indent="0">
              <a:buNone/>
            </a:pPr>
            <a:r>
              <a:rPr lang="en-GB" baseline="0" dirty="0"/>
              <a:t>Slide 39</a:t>
            </a:r>
          </a:p>
          <a:p>
            <a:pPr marL="0" indent="0">
              <a:buNone/>
            </a:pPr>
            <a:r>
              <a:rPr lang="en-GB" baseline="0" dirty="0"/>
              <a:t>3) Phonics revision – The teacher clicks the speaker button. Students listen to the text and write the missing words, which contain words with challenging SSCs.</a:t>
            </a:r>
          </a:p>
          <a:p>
            <a:pPr marL="0" indent="0">
              <a:buNone/>
            </a:pPr>
            <a:r>
              <a:rPr lang="en-GB" baseline="0" dirty="0"/>
              <a:t>Slide 40</a:t>
            </a:r>
          </a:p>
          <a:p>
            <a:pPr marL="0" indent="0">
              <a:buNone/>
            </a:pPr>
            <a:r>
              <a:rPr lang="en-GB" baseline="0" dirty="0"/>
              <a:t>4) Paired read aloud with prompts to force production of post-nominal adjective (see this slide for procedure)</a:t>
            </a:r>
          </a:p>
          <a:p>
            <a:pPr marL="0" indent="0">
              <a:buNone/>
            </a:pPr>
            <a:endParaRPr lang="en-GB" baseline="0" dirty="0"/>
          </a:p>
          <a:p>
            <a:pPr marL="0" indent="0">
              <a:buNone/>
            </a:pPr>
            <a:r>
              <a:rPr lang="en-GB" baseline="0" dirty="0"/>
              <a:t>After each activity the text can be translated in class.</a:t>
            </a:r>
          </a:p>
          <a:p>
            <a:pPr marL="228600" indent="-228600">
              <a:buAutoNum type="arabicParenR"/>
            </a:pPr>
            <a:endParaRPr lang="en-GB" baseline="0" dirty="0"/>
          </a:p>
          <a:p>
            <a:pPr marL="0" indent="0">
              <a:buNone/>
            </a:pPr>
            <a:r>
              <a:rPr lang="en-GB" b="1" baseline="0" dirty="0"/>
              <a:t>Notes</a:t>
            </a:r>
          </a:p>
          <a:p>
            <a:pPr marL="0" indent="0">
              <a:buNone/>
            </a:pPr>
            <a:r>
              <a:rPr lang="en-GB" b="0" baseline="0" dirty="0"/>
              <a:t>Teachers could tell students that for many years it was very dangerous and almost impossible for many people to visit </a:t>
            </a:r>
            <a:r>
              <a:rPr lang="en-GB" b="0" baseline="0" dirty="0" err="1"/>
              <a:t>Caño</a:t>
            </a:r>
            <a:r>
              <a:rPr lang="en-GB" b="0" baseline="0" dirty="0"/>
              <a:t> </a:t>
            </a:r>
            <a:r>
              <a:rPr lang="en-GB" b="0" baseline="0" dirty="0" err="1"/>
              <a:t>Cristales</a:t>
            </a:r>
            <a:r>
              <a:rPr lang="en-GB" b="0" baseline="0" dirty="0"/>
              <a:t> as it was ‘no-go territory’ in the middle of the Colombian Civil War. It was only in recent years due to the peace process that it has been easier to visit for Colombians and foreign tourists alike.</a:t>
            </a:r>
          </a:p>
          <a:p>
            <a:pPr marL="0" indent="0">
              <a:buNone/>
            </a:pPr>
            <a:r>
              <a:rPr lang="en-GB" dirty="0"/>
              <a:t>Two words that haven’t been previously taught are included as a gloss: ‘para and ‘especie’. Students will be taught the basic meaning of ‘para’ in next week’s class. They will learn ‘para’ + infinitive in the Year 8 Spanish scheme of work</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739247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a:t>
            </a:r>
            <a:r>
              <a:rPr lang="en-GB" b="0" baseline="0" dirty="0"/>
              <a:t>10-12 minutes</a:t>
            </a:r>
            <a:endParaRPr lang="en-GB" b="1" baseline="0" dirty="0"/>
          </a:p>
          <a:p>
            <a:pPr marL="0" indent="0">
              <a:buNone/>
            </a:pPr>
            <a:endParaRPr lang="en-GB" b="1" baseline="0" dirty="0"/>
          </a:p>
          <a:p>
            <a:pPr marL="0" indent="0">
              <a:buNone/>
            </a:pPr>
            <a:r>
              <a:rPr lang="en-GB" b="1" baseline="0" dirty="0"/>
              <a:t>Aim: </a:t>
            </a:r>
            <a:r>
              <a:rPr lang="en-GB" b="0" baseline="0" dirty="0"/>
              <a:t>Phonics revision</a:t>
            </a:r>
            <a:endParaRPr lang="en-GB" baseline="0" dirty="0"/>
          </a:p>
          <a:p>
            <a:pPr marL="0" indent="0">
              <a:buNone/>
            </a:pPr>
            <a:endParaRPr lang="en-GB" baseline="0" dirty="0"/>
          </a:p>
          <a:p>
            <a:pPr marL="0" indent="0">
              <a:buNone/>
            </a:pPr>
            <a:r>
              <a:rPr lang="en-GB" b="1" baseline="0" dirty="0"/>
              <a:t>Procedure:</a:t>
            </a:r>
          </a:p>
          <a:p>
            <a:pPr marL="228600" indent="-228600">
              <a:buAutoNum type="arabicPeriod"/>
            </a:pPr>
            <a:r>
              <a:rPr lang="en-GB" b="0" baseline="0" dirty="0"/>
              <a:t>The teacher clicks the speaker button to play the text. S</a:t>
            </a:r>
            <a:r>
              <a:rPr lang="en-GB" baseline="0" dirty="0"/>
              <a:t>tudents write the missing words. The text has been adapted slightly to not give away the answers by repeating key words.</a:t>
            </a:r>
          </a:p>
          <a:p>
            <a:pPr marL="228600" indent="-228600">
              <a:buAutoNum type="arabicPeriod"/>
            </a:pPr>
            <a:r>
              <a:rPr lang="en-GB" baseline="0" dirty="0"/>
              <a:t>Answers are as follows: (these do not appear on the slide)</a:t>
            </a:r>
          </a:p>
          <a:p>
            <a:pPr marL="0" indent="0">
              <a:buNone/>
            </a:pPr>
            <a:endParaRPr lang="en-GB" baseline="0" dirty="0"/>
          </a:p>
          <a:p>
            <a:pPr marL="228600" indent="-228600">
              <a:buAutoNum type="arabicParenR"/>
            </a:pPr>
            <a:r>
              <a:rPr lang="en-GB" baseline="0" dirty="0" err="1"/>
              <a:t>hermoso</a:t>
            </a:r>
            <a:r>
              <a:rPr lang="en-GB" baseline="0" dirty="0"/>
              <a:t>  – SSC [silent ‘h’]</a:t>
            </a:r>
          </a:p>
          <a:p>
            <a:pPr marL="228600" indent="-228600">
              <a:buAutoNum type="arabicParenR"/>
            </a:pPr>
            <a:r>
              <a:rPr lang="en-GB" baseline="0" dirty="0" err="1"/>
              <a:t>lejos</a:t>
            </a:r>
            <a:r>
              <a:rPr lang="en-GB" baseline="0" dirty="0"/>
              <a:t> – SSC [j]</a:t>
            </a:r>
          </a:p>
          <a:p>
            <a:pPr marL="228600" indent="-228600">
              <a:buAutoNum type="arabicParenR"/>
            </a:pPr>
            <a:r>
              <a:rPr lang="en-GB" baseline="0" dirty="0" err="1"/>
              <a:t>azul</a:t>
            </a:r>
            <a:r>
              <a:rPr lang="en-GB" baseline="0" dirty="0"/>
              <a:t> – SSC [z]</a:t>
            </a:r>
          </a:p>
          <a:p>
            <a:pPr marL="228600" indent="-228600">
              <a:buAutoNum type="arabicParenR"/>
            </a:pPr>
            <a:r>
              <a:rPr lang="en-GB" baseline="0" dirty="0" err="1"/>
              <a:t>amarillo</a:t>
            </a:r>
            <a:r>
              <a:rPr lang="en-GB" baseline="0" dirty="0"/>
              <a:t> – SSC [</a:t>
            </a:r>
            <a:r>
              <a:rPr lang="en-GB" baseline="0" dirty="0" err="1"/>
              <a:t>ll</a:t>
            </a:r>
            <a:r>
              <a:rPr lang="en-GB" baseline="0" dirty="0"/>
              <a:t>]</a:t>
            </a:r>
          </a:p>
          <a:p>
            <a:pPr marL="228600" indent="-228600">
              <a:buAutoNum type="arabicParenR"/>
            </a:pPr>
            <a:r>
              <a:rPr lang="en-GB" baseline="0" dirty="0" err="1"/>
              <a:t>pequeños</a:t>
            </a:r>
            <a:r>
              <a:rPr lang="en-GB" baseline="0" dirty="0"/>
              <a:t> – SSC [</a:t>
            </a:r>
            <a:r>
              <a:rPr lang="en-GB" baseline="0" dirty="0" err="1"/>
              <a:t>ñ</a:t>
            </a:r>
            <a:r>
              <a:rPr lang="en-GB" baseline="0" dirty="0"/>
              <a:t>]</a:t>
            </a:r>
          </a:p>
          <a:p>
            <a:pPr marL="228600" indent="-228600">
              <a:buAutoNum type="arabicParenR"/>
            </a:pPr>
            <a:r>
              <a:rPr lang="en-GB" baseline="0" dirty="0" err="1"/>
              <a:t>imagen</a:t>
            </a:r>
            <a:r>
              <a:rPr lang="en-GB" baseline="0" dirty="0"/>
              <a:t> – SSC [</a:t>
            </a:r>
            <a:r>
              <a:rPr lang="en-GB" baseline="0" dirty="0" err="1"/>
              <a:t>ge</a:t>
            </a:r>
            <a:r>
              <a:rPr lang="en-GB" baseline="0" dirty="0"/>
              <a:t>]</a:t>
            </a:r>
          </a:p>
          <a:p>
            <a:pPr marL="0" indent="0">
              <a:buNone/>
            </a:pPr>
            <a:endParaRPr lang="en-GB" baseline="0" dirty="0"/>
          </a:p>
          <a:p>
            <a:pPr marL="0" indent="0">
              <a:buNone/>
            </a:pPr>
            <a:r>
              <a:rPr lang="en-GB" b="1" baseline="0" dirty="0"/>
              <a:t>Notes:</a:t>
            </a:r>
          </a:p>
          <a:p>
            <a:pPr marL="0" indent="0">
              <a:buNone/>
            </a:pPr>
            <a:r>
              <a:rPr lang="en-GB" baseline="0" dirty="0"/>
              <a:t>The missing words were selected because they contain a range of previously taught SSCs that can sometimes be challenging for students.</a:t>
            </a:r>
          </a:p>
          <a:p>
            <a:pPr marL="228600" indent="-228600">
              <a:buAutoNum type="arabicParenR"/>
            </a:pPr>
            <a:endParaRPr lang="en-GB" baseline="0" dirty="0"/>
          </a:p>
          <a:p>
            <a:pPr marL="0" indent="0">
              <a:buNone/>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2863151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a:t>
            </a:r>
            <a:r>
              <a:rPr lang="en-GB" b="1" baseline="0"/>
              <a:t> </a:t>
            </a:r>
            <a:r>
              <a:rPr lang="en-GB" b="0" baseline="0"/>
              <a:t>practise</a:t>
            </a:r>
            <a:r>
              <a:rPr lang="en-GB" b="1" baseline="0"/>
              <a:t> </a:t>
            </a:r>
            <a:r>
              <a:rPr lang="en-GB" baseline="0" dirty="0"/>
              <a:t>production of post-nominal adjective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take it in turns to read out the text, adding the missing words, remembering the change in word order from English to Spanish with nouns and adjectives.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Students haven’t previously learnt ‘especie’, ‘nativa’ or ‘nacional’ as vocabulary items so make sure these words are understood from the original text. All 3 are near-cognates but students might not be sure of the spoken form. ‘Especie’ and ‘nacional’ are provided as a gloss to support practice.</a:t>
            </a:r>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1231148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4168034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gesture for silent ‘h’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22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380287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4055194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Without the images or sound, students have to pronounce the words themselves.</a:t>
            </a:r>
            <a:endParaRPr lang="en-GB" sz="1200" kern="120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39201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p>
          <a:p>
            <a:endParaRPr lang="en-GB" b="1" dirty="0"/>
          </a:p>
          <a:p>
            <a:r>
              <a:rPr lang="en-GB" b="1" dirty="0"/>
              <a:t>Aim: </a:t>
            </a:r>
            <a:r>
              <a:rPr lang="en-GB" b="0" dirty="0"/>
              <a:t>listening</a:t>
            </a:r>
            <a:r>
              <a:rPr lang="en-GB" b="0" baseline="0" dirty="0"/>
              <a:t> practice to help remember which words begin with ‘h’</a:t>
            </a:r>
          </a:p>
          <a:p>
            <a:endParaRPr lang="en-GB" b="0" baseline="0" dirty="0"/>
          </a:p>
          <a:p>
            <a:r>
              <a:rPr lang="en-GB" b="1" baseline="0" dirty="0"/>
              <a:t>Procedure: </a:t>
            </a:r>
            <a:endParaRPr lang="en-GB" b="0" baseline="0" dirty="0"/>
          </a:p>
          <a:p>
            <a:pPr marL="228600" indent="-228600">
              <a:buAutoNum type="arabicPeriod"/>
            </a:pPr>
            <a:r>
              <a:rPr lang="en-GB" b="0" baseline="0" dirty="0"/>
              <a:t>Students write A-J in their exercise books. They will need to put a tick if the word they hear starts with an ‘h’, or a cross if it does not. They should then write word out.</a:t>
            </a:r>
          </a:p>
          <a:p>
            <a:pPr marL="228600" indent="-228600">
              <a:buAutoNum type="arabicPeriod"/>
            </a:pPr>
            <a:r>
              <a:rPr lang="en-GB" b="0" baseline="0" dirty="0"/>
              <a:t>Teachers click the letter button to play the recording of the word.</a:t>
            </a:r>
          </a:p>
          <a:p>
            <a:pPr marL="228600" indent="-228600">
              <a:buAutoNum type="arabicPeriod"/>
            </a:pPr>
            <a:r>
              <a:rPr lang="en-GB" b="0" baseline="0" dirty="0"/>
              <a:t>The answers are shown by clicking. With the first click for each question a tick or a cross is shown, and then the word is shown, allowing students to give answers.</a:t>
            </a:r>
          </a:p>
          <a:p>
            <a:pPr marL="228600" indent="-228600">
              <a:buAutoNum type="arabicPeriod"/>
            </a:pPr>
            <a:r>
              <a:rPr lang="en-GB" b="0" baseline="0" dirty="0"/>
              <a:t>Teachers can take the opportunity to ask students what the words mean in English as well.</a:t>
            </a:r>
            <a:endParaRPr lang="en-GB" b="1" dirty="0"/>
          </a:p>
          <a:p>
            <a:endParaRPr lang="en-GB" dirty="0"/>
          </a:p>
          <a:p>
            <a:r>
              <a:rPr lang="en-GB" b="1" dirty="0"/>
              <a:t>Transcript: </a:t>
            </a:r>
          </a:p>
          <a:p>
            <a:pPr marL="228600" indent="-228600">
              <a:buAutoNum type="arabicPeriod"/>
            </a:pPr>
            <a:r>
              <a:rPr lang="en-GB" baseline="0" dirty="0" err="1"/>
              <a:t>helado</a:t>
            </a:r>
            <a:r>
              <a:rPr lang="en-GB" baseline="0" dirty="0"/>
              <a:t> </a:t>
            </a:r>
          </a:p>
          <a:p>
            <a:pPr marL="228600" indent="-228600">
              <a:buAutoNum type="arabicPeriod"/>
            </a:pPr>
            <a:r>
              <a:rPr lang="en-GB" baseline="0" dirty="0"/>
              <a:t>once </a:t>
            </a:r>
          </a:p>
          <a:p>
            <a:pPr marL="228600" indent="-228600">
              <a:buAutoNum type="arabicPeriod"/>
            </a:pPr>
            <a:r>
              <a:rPr lang="en-GB" baseline="0" dirty="0" err="1"/>
              <a:t>autor</a:t>
            </a:r>
            <a:r>
              <a:rPr lang="en-GB" baseline="0" dirty="0"/>
              <a:t> </a:t>
            </a:r>
          </a:p>
          <a:p>
            <a:pPr marL="228600" indent="-228600">
              <a:buAutoNum type="arabicPeriod"/>
            </a:pPr>
            <a:r>
              <a:rPr lang="en-GB" baseline="0" dirty="0" err="1"/>
              <a:t>hablar</a:t>
            </a:r>
            <a:r>
              <a:rPr lang="en-GB" baseline="0" dirty="0"/>
              <a:t> </a:t>
            </a:r>
          </a:p>
          <a:p>
            <a:pPr marL="228600" indent="-228600">
              <a:buAutoNum type="arabicPeriod"/>
            </a:pPr>
            <a:r>
              <a:rPr lang="en-GB" baseline="0" dirty="0" err="1"/>
              <a:t>hijo</a:t>
            </a:r>
            <a:r>
              <a:rPr lang="en-GB" baseline="0" dirty="0"/>
              <a:t> </a:t>
            </a:r>
          </a:p>
          <a:p>
            <a:pPr marL="228600" indent="-228600">
              <a:buAutoNum type="arabicPeriod"/>
            </a:pPr>
            <a:r>
              <a:rPr lang="en-GB" baseline="0" dirty="0" err="1"/>
              <a:t>ocho</a:t>
            </a:r>
            <a:r>
              <a:rPr lang="en-GB" baseline="0" dirty="0"/>
              <a:t> </a:t>
            </a:r>
          </a:p>
          <a:p>
            <a:pPr marL="228600" indent="-228600">
              <a:buAutoNum type="arabicPeriod"/>
            </a:pPr>
            <a:r>
              <a:rPr lang="en-GB" baseline="0" dirty="0" err="1"/>
              <a:t>hacer</a:t>
            </a:r>
            <a:r>
              <a:rPr lang="en-GB" baseline="0" dirty="0"/>
              <a:t> </a:t>
            </a:r>
          </a:p>
          <a:p>
            <a:pPr marL="228600" indent="-228600">
              <a:buAutoNum type="arabicPeriod"/>
            </a:pPr>
            <a:r>
              <a:rPr lang="en-GB" baseline="0" dirty="0"/>
              <a:t>hospital</a:t>
            </a:r>
          </a:p>
          <a:p>
            <a:pPr marL="228600" indent="-228600">
              <a:buAutoNum type="arabicPeriod"/>
            </a:pPr>
            <a:r>
              <a:rPr lang="en-GB" baseline="0" dirty="0" err="1"/>
              <a:t>uno</a:t>
            </a:r>
            <a:endParaRPr lang="en-GB" baseline="0" dirty="0"/>
          </a:p>
          <a:p>
            <a:pPr marL="0" indent="0">
              <a:buNone/>
            </a:pPr>
            <a:r>
              <a:rPr lang="en-GB" baseline="0" dirty="0"/>
              <a:t>10. hasta </a:t>
            </a:r>
            <a:r>
              <a:rPr lang="en-GB" baseline="0" dirty="0" err="1"/>
              <a:t>luego</a:t>
            </a:r>
            <a:endParaRPr lang="en-GB" baseline="0" dirty="0"/>
          </a:p>
          <a:p>
            <a:pPr marL="228600" indent="-228600">
              <a:buAutoNum type="alphaLcParenR"/>
            </a:pPr>
            <a:endParaRPr lang="en-GB" baseline="0" dirty="0"/>
          </a:p>
          <a:p>
            <a:pPr marL="0" indent="0">
              <a:buNone/>
            </a:pPr>
            <a:r>
              <a:rPr lang="en-GB" b="1" baseline="0" dirty="0"/>
              <a:t>Notes:</a:t>
            </a:r>
          </a:p>
          <a:p>
            <a:pPr marL="0" indent="0">
              <a:buNone/>
            </a:pPr>
            <a:r>
              <a:rPr lang="en-GB" baseline="0" dirty="0"/>
              <a:t>The ‘h’ words used here are source/cluster words and the other words are vocabulary items from 1.2.2 – one of the weeks to be revisited as part of students’ vocabulary learning homework.</a:t>
            </a:r>
          </a:p>
          <a:p>
            <a:pPr marL="0" indent="0">
              <a:buNone/>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08230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1 minute</a:t>
            </a:r>
          </a:p>
          <a:p>
            <a:endParaRPr lang="en-GB" b="0" baseline="0" dirty="0"/>
          </a:p>
          <a:p>
            <a:r>
              <a:rPr lang="en-GB" b="1" baseline="0" dirty="0"/>
              <a:t>Aim: </a:t>
            </a:r>
            <a:r>
              <a:rPr lang="en-GB" b="0" baseline="0" dirty="0"/>
              <a:t>to</a:t>
            </a:r>
            <a:r>
              <a:rPr lang="en-GB" b="1" baseline="0" dirty="0"/>
              <a:t> </a:t>
            </a:r>
            <a:r>
              <a:rPr lang="en-GB" b="0" baseline="0" dirty="0"/>
              <a:t>teach about adjective position in relation to a noun.</a:t>
            </a:r>
          </a:p>
          <a:p>
            <a:endParaRPr lang="en-GB" b="0" baseline="0" dirty="0"/>
          </a:p>
          <a:p>
            <a:r>
              <a:rPr lang="en-GB" b="1" baseline="0" dirty="0"/>
              <a:t>Procedure: </a:t>
            </a:r>
          </a:p>
          <a:p>
            <a:pPr marL="228600" indent="-228600">
              <a:buAutoNum type="arabicPeriod"/>
            </a:pPr>
            <a:r>
              <a:rPr lang="en-GB" b="0" baseline="0" dirty="0"/>
              <a:t>The teacher clicks to show the explanation that many Spanish adjectives follow the noun.</a:t>
            </a:r>
          </a:p>
          <a:p>
            <a:pPr marL="228600" indent="-228600">
              <a:buAutoNum type="arabicPeriod"/>
            </a:pPr>
            <a:r>
              <a:rPr lang="en-GB" b="0" baseline="0" dirty="0"/>
              <a:t>The teacher clicks to show examples, and then again to show the translation. Students can be asked to translate the Spanish.</a:t>
            </a:r>
          </a:p>
          <a:p>
            <a:pPr marL="228600" indent="-228600">
              <a:buAutoNum type="arabicPeriod"/>
            </a:pPr>
            <a:r>
              <a:rPr lang="en-GB" b="0" baseline="0" dirty="0"/>
              <a:t>After the examples a speech bubble is revealed showing the difference with adjective position in English.</a:t>
            </a:r>
            <a:endParaRPr lang="en-GB" b="0" dirty="0"/>
          </a:p>
          <a:p>
            <a:endParaRPr lang="en-GB" dirty="0"/>
          </a:p>
          <a:p>
            <a:r>
              <a:rPr lang="en-GB" b="1" dirty="0"/>
              <a:t>Notes:</a:t>
            </a:r>
          </a:p>
          <a:p>
            <a:r>
              <a:rPr lang="en-GB" dirty="0"/>
              <a:t>The four nouns here</a:t>
            </a:r>
            <a:r>
              <a:rPr lang="en-GB" baseline="0" dirty="0"/>
              <a:t> are from the 1.2.2 vocabulary set, which has just been revised.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917739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94900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094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0047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1812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9987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912609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33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8123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1090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947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0643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1943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11.jpeg"/><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image" Target="../media/image12.png"/><Relationship Id="rId9" Type="http://schemas.openxmlformats.org/officeDocument/2006/relationships/audio" Target="../media/audio21.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24.jpeg"/><Relationship Id="rId4" Type="http://schemas.openxmlformats.org/officeDocument/2006/relationships/image" Target="../media/image22.pn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24.jpeg"/><Relationship Id="rId4" Type="http://schemas.openxmlformats.org/officeDocument/2006/relationships/image" Target="../media/image22.pn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24.jpeg"/><Relationship Id="rId4" Type="http://schemas.openxmlformats.org/officeDocument/2006/relationships/image" Target="../media/image22.png"/><Relationship Id="rId9" Type="http://schemas.openxmlformats.org/officeDocument/2006/relationships/image" Target="../media/image20.jpeg"/></Relationships>
</file>

<file path=ppt/slides/_rels/slide2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24.jpeg"/><Relationship Id="rId4" Type="http://schemas.openxmlformats.org/officeDocument/2006/relationships/image" Target="../media/image22.pn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8.jpeg"/><Relationship Id="rId5" Type="http://schemas.openxmlformats.org/officeDocument/2006/relationships/image" Target="../media/image40.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quizlet.com/gb/474553189/y7-spanish-term-21-week-1-challenging-text-week-flash-cards/?new" TargetMode="External"/><Relationship Id="rId3" Type="http://schemas.openxmlformats.org/officeDocument/2006/relationships/image" Target="../media/image10.png"/><Relationship Id="rId7" Type="http://schemas.openxmlformats.org/officeDocument/2006/relationships/hyperlink" Target="https://quizlet.com/gb/459420421/y7-spanish-term-21-week-4-flash-card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resources.ncelp.org/concern/resources/fn106z10x?locale=en" TargetMode="External"/><Relationship Id="rId11" Type="http://schemas.openxmlformats.org/officeDocument/2006/relationships/image" Target="../media/image43.png"/><Relationship Id="rId5" Type="http://schemas.openxmlformats.org/officeDocument/2006/relationships/hyperlink" Target="http://www.ncelp.org/audio/SY7T2-1W4" TargetMode="External"/><Relationship Id="rId10"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hyperlink" Target="https://quizlet.com/gb/440772671/year-7-spanish-term-12-week-3-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10.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fontScale="90000"/>
          </a:bodyPr>
          <a:lstStyle/>
          <a:p>
            <a:pPr algn="l"/>
            <a:r>
              <a:rPr lang="en-GB" sz="4000" b="1" dirty="0">
                <a:solidFill>
                  <a:prstClr val="white"/>
                </a:solidFill>
              </a:rPr>
              <a:t>Describing what exists and what places have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The order of nouns and adjectives</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712813"/>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[silent h]</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2.1 - Week 3 - Lesson 33</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679798"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Nick Avery / Victoria Hobson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76469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 name="Table 76" descr="Table for exercises"/>
          <p:cNvGraphicFramePr>
            <a:graphicFrameLocks noGrp="1"/>
          </p:cNvGraphicFramePr>
          <p:nvPr>
            <p:extLst>
              <p:ext uri="{D42A27DB-BD31-4B8C-83A1-F6EECF244321}">
                <p14:modId xmlns:p14="http://schemas.microsoft.com/office/powerpoint/2010/main" val="1274621547"/>
              </p:ext>
            </p:extLst>
          </p:nvPr>
        </p:nvGraphicFramePr>
        <p:xfrm>
          <a:off x="2506442" y="1275176"/>
          <a:ext cx="9553972" cy="4870740"/>
        </p:xfrm>
        <a:graphic>
          <a:graphicData uri="http://schemas.openxmlformats.org/drawingml/2006/table">
            <a:tbl>
              <a:tblPr firstRow="1" bandRow="1">
                <a:tableStyleId>{5940675A-B579-460E-94D1-54222C63F5DA}</a:tableStyleId>
              </a:tblPr>
              <a:tblGrid>
                <a:gridCol w="600472">
                  <a:extLst>
                    <a:ext uri="{9D8B030D-6E8A-4147-A177-3AD203B41FA5}">
                      <a16:colId xmlns:a16="http://schemas.microsoft.com/office/drawing/2014/main" val="20000"/>
                    </a:ext>
                  </a:extLst>
                </a:gridCol>
                <a:gridCol w="3217686">
                  <a:extLst>
                    <a:ext uri="{9D8B030D-6E8A-4147-A177-3AD203B41FA5}">
                      <a16:colId xmlns:a16="http://schemas.microsoft.com/office/drawing/2014/main" val="2718503455"/>
                    </a:ext>
                  </a:extLst>
                </a:gridCol>
                <a:gridCol w="584200">
                  <a:extLst>
                    <a:ext uri="{9D8B030D-6E8A-4147-A177-3AD203B41FA5}">
                      <a16:colId xmlns:a16="http://schemas.microsoft.com/office/drawing/2014/main" val="161823757"/>
                    </a:ext>
                  </a:extLst>
                </a:gridCol>
                <a:gridCol w="5151614">
                  <a:extLst>
                    <a:ext uri="{9D8B030D-6E8A-4147-A177-3AD203B41FA5}">
                      <a16:colId xmlns:a16="http://schemas.microsoft.com/office/drawing/2014/main" val="20001"/>
                    </a:ext>
                  </a:extLst>
                </a:gridCol>
              </a:tblGrid>
              <a:tr h="1217685">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1217685">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1217685">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1217685">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Title 7"/>
          <p:cNvSpPr>
            <a:spLocks noGrp="1"/>
          </p:cNvSpPr>
          <p:nvPr>
            <p:ph type="title"/>
          </p:nvPr>
        </p:nvSpPr>
        <p:spPr>
          <a:xfrm>
            <a:off x="10661636" y="309780"/>
            <a:ext cx="494044" cy="328362"/>
          </a:xfrm>
        </p:spPr>
        <p:txBody>
          <a:bodyPr>
            <a:normAutofit/>
          </a:bodyPr>
          <a:lstStyle/>
          <a:p>
            <a:r>
              <a:rPr lang="en-GB" sz="100" b="1" dirty="0">
                <a:solidFill>
                  <a:schemeClr val="bg1"/>
                </a:solidFill>
              </a:rPr>
              <a:t>escuchar</a:t>
            </a:r>
          </a:p>
        </p:txBody>
      </p:sp>
      <p:sp>
        <p:nvSpPr>
          <p:cNvPr id="12" name="TextBox 11"/>
          <p:cNvSpPr txBox="1"/>
          <p:nvPr/>
        </p:nvSpPr>
        <p:spPr>
          <a:xfrm>
            <a:off x="25387" y="30783"/>
            <a:ext cx="9373644" cy="461665"/>
          </a:xfrm>
          <a:prstGeom prst="rect">
            <a:avLst/>
          </a:prstGeom>
          <a:noFill/>
        </p:spPr>
        <p:txBody>
          <a:bodyPr wrap="square" rtlCol="0">
            <a:spAutoFit/>
          </a:bodyPr>
          <a:lstStyle/>
          <a:p>
            <a:r>
              <a:rPr lang="en-GB" sz="2400" b="1" i="1" dirty="0">
                <a:solidFill>
                  <a:schemeClr val="accent1">
                    <a:lumMod val="50000"/>
                  </a:schemeClr>
                </a:solidFill>
                <a:latin typeface="Century Gothic" panose="020B0502020202020204" pitchFamily="34" charset="0"/>
              </a:rPr>
              <a:t>En Bilbao, hay un museo famoso. </a:t>
            </a:r>
          </a:p>
        </p:txBody>
      </p:sp>
      <p:pic>
        <p:nvPicPr>
          <p:cNvPr id="1030" name="Picture 6" descr="gray concrete buil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8" y="1586529"/>
            <a:ext cx="2345496" cy="3126547"/>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a:off x="25387" y="422147"/>
            <a:ext cx="8392981" cy="461665"/>
          </a:xfrm>
          <a:prstGeom prst="rect">
            <a:avLst/>
          </a:prstGeom>
          <a:noFill/>
        </p:spPr>
        <p:txBody>
          <a:bodyPr wrap="square" rtlCol="0">
            <a:spAutoFit/>
          </a:bodyPr>
          <a:lstStyle/>
          <a:p>
            <a:r>
              <a:rPr lang="en-GB" sz="2400" b="1" i="1" dirty="0">
                <a:solidFill>
                  <a:schemeClr val="accent1">
                    <a:lumMod val="50000"/>
                  </a:schemeClr>
                </a:solidFill>
                <a:latin typeface="Century Gothic" panose="020B0502020202020204" pitchFamily="34" charset="0"/>
              </a:rPr>
              <a:t>Escucha. ¿Quiénes son las personas, y cómo son? </a:t>
            </a:r>
          </a:p>
        </p:txBody>
      </p:sp>
      <p:sp>
        <p:nvSpPr>
          <p:cNvPr id="14" name="TextBox 13"/>
          <p:cNvSpPr txBox="1"/>
          <p:nvPr/>
        </p:nvSpPr>
        <p:spPr>
          <a:xfrm>
            <a:off x="5083223" y="5689"/>
            <a:ext cx="3717829" cy="461665"/>
          </a:xfrm>
          <a:prstGeom prst="rect">
            <a:avLst/>
          </a:prstGeom>
          <a:noFill/>
        </p:spPr>
        <p:txBody>
          <a:bodyPr wrap="square" rtlCol="0">
            <a:spAutoFit/>
          </a:bodyPr>
          <a:lstStyle/>
          <a:p>
            <a:r>
              <a:rPr lang="en-GB" sz="2400" b="1" i="1" dirty="0">
                <a:solidFill>
                  <a:schemeClr val="accent1">
                    <a:lumMod val="50000"/>
                  </a:schemeClr>
                </a:solidFill>
                <a:latin typeface="Century Gothic" panose="020B0502020202020204" pitchFamily="34" charset="0"/>
              </a:rPr>
              <a:t>Hay ocho personas allí.</a:t>
            </a:r>
          </a:p>
        </p:txBody>
      </p:sp>
      <p:sp>
        <p:nvSpPr>
          <p:cNvPr id="39" name="TextBox 38"/>
          <p:cNvSpPr txBox="1"/>
          <p:nvPr/>
        </p:nvSpPr>
        <p:spPr>
          <a:xfrm>
            <a:off x="25387" y="867430"/>
            <a:ext cx="8392981" cy="461665"/>
          </a:xfrm>
          <a:prstGeom prst="rect">
            <a:avLst/>
          </a:prstGeom>
          <a:noFill/>
        </p:spPr>
        <p:txBody>
          <a:bodyPr wrap="square" rtlCol="0">
            <a:spAutoFit/>
          </a:bodyPr>
          <a:lstStyle/>
          <a:p>
            <a:r>
              <a:rPr lang="en-GB" sz="2400" b="1" i="1" dirty="0">
                <a:solidFill>
                  <a:schemeClr val="accent1">
                    <a:lumMod val="50000"/>
                  </a:schemeClr>
                </a:solidFill>
                <a:latin typeface="Century Gothic" panose="020B0502020202020204" pitchFamily="34" charset="0"/>
              </a:rPr>
              <a:t>Escribe la persona y el adjetivo </a:t>
            </a:r>
            <a:r>
              <a:rPr lang="en-GB" sz="2400" b="1" i="1" u="sng" dirty="0">
                <a:solidFill>
                  <a:schemeClr val="accent1">
                    <a:lumMod val="50000"/>
                  </a:schemeClr>
                </a:solidFill>
                <a:latin typeface="Century Gothic" panose="020B0502020202020204" pitchFamily="34" charset="0"/>
              </a:rPr>
              <a:t>en inglés</a:t>
            </a:r>
            <a:r>
              <a:rPr lang="en-GB" sz="2400" b="1" i="1" dirty="0">
                <a:solidFill>
                  <a:schemeClr val="accent1">
                    <a:lumMod val="50000"/>
                  </a:schemeClr>
                </a:solidFill>
                <a:latin typeface="Century Gothic" panose="020B0502020202020204" pitchFamily="34" charset="0"/>
              </a:rPr>
              <a:t>.</a:t>
            </a:r>
          </a:p>
        </p:txBody>
      </p:sp>
      <p:pic>
        <p:nvPicPr>
          <p:cNvPr id="2"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493" y="1345037"/>
            <a:ext cx="853171" cy="1014212"/>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493" y="2495110"/>
            <a:ext cx="853171" cy="1014212"/>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2993" y="3738209"/>
            <a:ext cx="853171" cy="1014212"/>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493" y="4957953"/>
            <a:ext cx="853171" cy="101421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80170" y="4686855"/>
            <a:ext cx="2185659" cy="707886"/>
          </a:xfrm>
          <a:prstGeom prst="rect">
            <a:avLst/>
          </a:prstGeom>
          <a:noFill/>
        </p:spPr>
        <p:txBody>
          <a:bodyPr wrap="square" rtlCol="0">
            <a:spAutoFit/>
          </a:bodyPr>
          <a:lstStyle/>
          <a:p>
            <a:r>
              <a:rPr lang="en-GB" sz="2000" dirty="0">
                <a:solidFill>
                  <a:schemeClr val="accent1">
                    <a:lumMod val="50000"/>
                  </a:schemeClr>
                </a:solidFill>
              </a:rPr>
              <a:t>El Guggenheim, Bilbao</a:t>
            </a:r>
          </a:p>
        </p:txBody>
      </p:sp>
      <p:sp>
        <p:nvSpPr>
          <p:cNvPr id="10" name="TextBox 9"/>
          <p:cNvSpPr txBox="1"/>
          <p:nvPr/>
        </p:nvSpPr>
        <p:spPr>
          <a:xfrm>
            <a:off x="3878252" y="1754947"/>
            <a:ext cx="3292567" cy="400110"/>
          </a:xfrm>
          <a:prstGeom prst="rect">
            <a:avLst/>
          </a:prstGeom>
          <a:noFill/>
        </p:spPr>
        <p:txBody>
          <a:bodyPr wrap="square" rtlCol="0">
            <a:spAutoFit/>
          </a:bodyPr>
          <a:lstStyle/>
          <a:p>
            <a:r>
              <a:rPr lang="en-GB" sz="2000" dirty="0">
                <a:solidFill>
                  <a:schemeClr val="accent5">
                    <a:lumMod val="50000"/>
                  </a:schemeClr>
                </a:solidFill>
              </a:rPr>
              <a:t>A </a:t>
            </a:r>
            <a:r>
              <a:rPr lang="en-GB" sz="2000" b="1" dirty="0">
                <a:solidFill>
                  <a:srgbClr val="EE6000"/>
                </a:solidFill>
              </a:rPr>
              <a:t>tall mother</a:t>
            </a:r>
          </a:p>
        </p:txBody>
      </p:sp>
      <p:pic>
        <p:nvPicPr>
          <p:cNvPr id="46"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9979" y="1392186"/>
            <a:ext cx="853171" cy="1014212"/>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5" y="2569168"/>
            <a:ext cx="853171" cy="1014212"/>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5" y="3743217"/>
            <a:ext cx="853171" cy="1014212"/>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2" descr="http://www.clker.com/cliparts/9/c/7/6/11949845431036898252ppl3.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855" y="4994755"/>
            <a:ext cx="853171" cy="1014212"/>
          </a:xfrm>
          <a:prstGeom prst="rect">
            <a:avLst/>
          </a:prstGeom>
          <a:noFill/>
          <a:extLst>
            <a:ext uri="{909E8E84-426E-40dd-AFC4-6F175D3DCCD1}">
              <a14:hiddenFill xmlns="" xmlns:a14="http://schemas.microsoft.com/office/drawing/2010/main">
                <a:solidFill>
                  <a:srgbClr val="FFFFFF"/>
                </a:solidFill>
              </a14:hiddenFill>
            </a:ext>
          </a:extLst>
        </p:spPr>
      </p:pic>
      <p:sp>
        <p:nvSpPr>
          <p:cNvPr id="61" name="TextBox 60"/>
          <p:cNvSpPr txBox="1"/>
          <p:nvPr/>
        </p:nvSpPr>
        <p:spPr>
          <a:xfrm>
            <a:off x="4015584" y="2974835"/>
            <a:ext cx="2513073" cy="400110"/>
          </a:xfrm>
          <a:prstGeom prst="rect">
            <a:avLst/>
          </a:prstGeom>
          <a:noFill/>
        </p:spPr>
        <p:txBody>
          <a:bodyPr wrap="square" rtlCol="0">
            <a:spAutoFit/>
          </a:bodyPr>
          <a:lstStyle/>
          <a:p>
            <a:r>
              <a:rPr lang="en-GB" sz="2000" dirty="0">
                <a:solidFill>
                  <a:schemeClr val="accent5">
                    <a:lumMod val="50000"/>
                  </a:schemeClr>
                </a:solidFill>
              </a:rPr>
              <a:t>A </a:t>
            </a:r>
            <a:r>
              <a:rPr lang="en-GB" sz="2000" b="1" dirty="0">
                <a:solidFill>
                  <a:srgbClr val="EE6000"/>
                </a:solidFill>
              </a:rPr>
              <a:t>short father</a:t>
            </a:r>
          </a:p>
        </p:txBody>
      </p:sp>
      <p:sp>
        <p:nvSpPr>
          <p:cNvPr id="62" name="TextBox 61"/>
          <p:cNvSpPr txBox="1"/>
          <p:nvPr/>
        </p:nvSpPr>
        <p:spPr>
          <a:xfrm>
            <a:off x="4022576" y="4140959"/>
            <a:ext cx="2589970" cy="400110"/>
          </a:xfrm>
          <a:prstGeom prst="rect">
            <a:avLst/>
          </a:prstGeom>
          <a:noFill/>
        </p:spPr>
        <p:txBody>
          <a:bodyPr wrap="square" rtlCol="0">
            <a:spAutoFit/>
          </a:bodyPr>
          <a:lstStyle/>
          <a:p>
            <a:r>
              <a:rPr lang="en-GB" sz="2000" dirty="0">
                <a:solidFill>
                  <a:schemeClr val="accent5">
                    <a:lumMod val="50000"/>
                  </a:schemeClr>
                </a:solidFill>
              </a:rPr>
              <a:t>A </a:t>
            </a:r>
            <a:r>
              <a:rPr lang="en-GB" sz="2000" b="1" dirty="0">
                <a:solidFill>
                  <a:srgbClr val="EE6000"/>
                </a:solidFill>
              </a:rPr>
              <a:t>silly sister</a:t>
            </a:r>
          </a:p>
        </p:txBody>
      </p:sp>
      <p:sp>
        <p:nvSpPr>
          <p:cNvPr id="63" name="TextBox 62"/>
          <p:cNvSpPr txBox="1"/>
          <p:nvPr/>
        </p:nvSpPr>
        <p:spPr>
          <a:xfrm>
            <a:off x="3902844" y="5384215"/>
            <a:ext cx="2734130" cy="400110"/>
          </a:xfrm>
          <a:prstGeom prst="rect">
            <a:avLst/>
          </a:prstGeom>
          <a:noFill/>
        </p:spPr>
        <p:txBody>
          <a:bodyPr wrap="square" rtlCol="0">
            <a:spAutoFit/>
          </a:bodyPr>
          <a:lstStyle/>
          <a:p>
            <a:r>
              <a:rPr lang="en-GB" sz="2000" dirty="0">
                <a:solidFill>
                  <a:schemeClr val="accent5">
                    <a:lumMod val="50000"/>
                  </a:schemeClr>
                </a:solidFill>
              </a:rPr>
              <a:t>A </a:t>
            </a:r>
            <a:r>
              <a:rPr lang="en-GB" sz="2000" b="1" dirty="0">
                <a:solidFill>
                  <a:srgbClr val="EE6000"/>
                </a:solidFill>
              </a:rPr>
              <a:t>nice brother</a:t>
            </a:r>
          </a:p>
        </p:txBody>
      </p:sp>
      <p:sp>
        <p:nvSpPr>
          <p:cNvPr id="64" name="TextBox 63"/>
          <p:cNvSpPr txBox="1"/>
          <p:nvPr/>
        </p:nvSpPr>
        <p:spPr>
          <a:xfrm>
            <a:off x="7793557" y="1789322"/>
            <a:ext cx="4424654" cy="400110"/>
          </a:xfrm>
          <a:prstGeom prst="rect">
            <a:avLst/>
          </a:prstGeom>
          <a:noFill/>
        </p:spPr>
        <p:txBody>
          <a:bodyPr wrap="square" rtlCol="0">
            <a:spAutoFit/>
          </a:bodyPr>
          <a:lstStyle/>
          <a:p>
            <a:r>
              <a:rPr lang="en-GB" sz="2000" dirty="0">
                <a:solidFill>
                  <a:schemeClr val="accent5">
                    <a:lumMod val="50000"/>
                  </a:schemeClr>
                </a:solidFill>
              </a:rPr>
              <a:t>An </a:t>
            </a:r>
            <a:r>
              <a:rPr lang="en-GB" sz="2000" b="1" dirty="0">
                <a:solidFill>
                  <a:srgbClr val="EE6000"/>
                </a:solidFill>
              </a:rPr>
              <a:t>important female author</a:t>
            </a:r>
          </a:p>
        </p:txBody>
      </p:sp>
      <p:sp>
        <p:nvSpPr>
          <p:cNvPr id="65" name="TextBox 64"/>
          <p:cNvSpPr txBox="1"/>
          <p:nvPr/>
        </p:nvSpPr>
        <p:spPr>
          <a:xfrm>
            <a:off x="7841421" y="2910985"/>
            <a:ext cx="4424654" cy="400110"/>
          </a:xfrm>
          <a:prstGeom prst="rect">
            <a:avLst/>
          </a:prstGeom>
          <a:noFill/>
        </p:spPr>
        <p:txBody>
          <a:bodyPr wrap="square" rtlCol="0">
            <a:spAutoFit/>
          </a:bodyPr>
          <a:lstStyle/>
          <a:p>
            <a:r>
              <a:rPr lang="en-GB" sz="2000" dirty="0">
                <a:solidFill>
                  <a:schemeClr val="accent5">
                    <a:lumMod val="50000"/>
                  </a:schemeClr>
                </a:solidFill>
              </a:rPr>
              <a:t>An </a:t>
            </a:r>
            <a:r>
              <a:rPr lang="en-GB" sz="2000" b="1" dirty="0">
                <a:solidFill>
                  <a:srgbClr val="EE6000"/>
                </a:solidFill>
              </a:rPr>
              <a:t>interesting male teacher</a:t>
            </a:r>
          </a:p>
        </p:txBody>
      </p:sp>
      <p:sp>
        <p:nvSpPr>
          <p:cNvPr id="66" name="TextBox 65"/>
          <p:cNvSpPr txBox="1"/>
          <p:nvPr/>
        </p:nvSpPr>
        <p:spPr>
          <a:xfrm>
            <a:off x="7774298" y="4140959"/>
            <a:ext cx="4140417" cy="707886"/>
          </a:xfrm>
          <a:prstGeom prst="rect">
            <a:avLst/>
          </a:prstGeom>
          <a:noFill/>
        </p:spPr>
        <p:txBody>
          <a:bodyPr wrap="square" rtlCol="0">
            <a:spAutoFit/>
          </a:bodyPr>
          <a:lstStyle/>
          <a:p>
            <a:r>
              <a:rPr lang="en-GB" sz="2000" dirty="0">
                <a:solidFill>
                  <a:schemeClr val="accent5">
                    <a:lumMod val="50000"/>
                  </a:schemeClr>
                </a:solidFill>
              </a:rPr>
              <a:t>A </a:t>
            </a:r>
            <a:r>
              <a:rPr lang="en-GB" sz="2000" b="1" dirty="0">
                <a:solidFill>
                  <a:srgbClr val="EE6000"/>
                </a:solidFill>
              </a:rPr>
              <a:t>nervous male director/</a:t>
            </a:r>
            <a:r>
              <a:rPr lang="en-GB" sz="2000" b="1" dirty="0" err="1">
                <a:solidFill>
                  <a:srgbClr val="EE6000"/>
                </a:solidFill>
              </a:rPr>
              <a:t>headteacher</a:t>
            </a:r>
            <a:endParaRPr lang="en-GB" sz="2000" b="1" dirty="0">
              <a:solidFill>
                <a:srgbClr val="EE6000"/>
              </a:solidFill>
            </a:endParaRPr>
          </a:p>
        </p:txBody>
      </p:sp>
      <p:sp>
        <p:nvSpPr>
          <p:cNvPr id="67" name="TextBox 66"/>
          <p:cNvSpPr txBox="1"/>
          <p:nvPr/>
        </p:nvSpPr>
        <p:spPr>
          <a:xfrm>
            <a:off x="7841421" y="5289551"/>
            <a:ext cx="3454400" cy="707886"/>
          </a:xfrm>
          <a:prstGeom prst="rect">
            <a:avLst/>
          </a:prstGeom>
          <a:noFill/>
        </p:spPr>
        <p:txBody>
          <a:bodyPr wrap="square" rtlCol="0">
            <a:spAutoFit/>
          </a:bodyPr>
          <a:lstStyle/>
          <a:p>
            <a:r>
              <a:rPr lang="en-GB" sz="2000" dirty="0">
                <a:solidFill>
                  <a:schemeClr val="accent5">
                    <a:lumMod val="50000"/>
                  </a:schemeClr>
                </a:solidFill>
              </a:rPr>
              <a:t>A </a:t>
            </a:r>
            <a:r>
              <a:rPr lang="en-GB" sz="2000" b="1" dirty="0">
                <a:solidFill>
                  <a:srgbClr val="EE6000"/>
                </a:solidFill>
              </a:rPr>
              <a:t>cheerful female director/</a:t>
            </a:r>
            <a:r>
              <a:rPr lang="en-GB" sz="2000" b="1" dirty="0" err="1">
                <a:solidFill>
                  <a:srgbClr val="EE6000"/>
                </a:solidFill>
              </a:rPr>
              <a:t>headteacher</a:t>
            </a:r>
            <a:endParaRPr lang="en-GB" sz="2000" b="1" dirty="0">
              <a:solidFill>
                <a:srgbClr val="EE6000"/>
              </a:solidFill>
            </a:endParaRPr>
          </a:p>
        </p:txBody>
      </p:sp>
      <p:sp>
        <p:nvSpPr>
          <p:cNvPr id="78" name="Action Button: Custom 77" descr="number 1">
            <a:hlinkClick r:id="" action="ppaction://noaction" highlightClick="1">
              <a:snd r:embed="rId5" name="Phrase 1.wav"/>
            </a:hlinkClick>
          </p:cNvPr>
          <p:cNvSpPr/>
          <p:nvPr/>
        </p:nvSpPr>
        <p:spPr>
          <a:xfrm>
            <a:off x="2587990" y="1636143"/>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9" name="Action Button: Custom 78" descr="number 2">
            <a:hlinkClick r:id="" action="ppaction://noaction" highlightClick="1">
              <a:snd r:embed="rId6" name="Phrase 2.wav"/>
            </a:hlinkClick>
          </p:cNvPr>
          <p:cNvSpPr/>
          <p:nvPr/>
        </p:nvSpPr>
        <p:spPr>
          <a:xfrm>
            <a:off x="2584468" y="2850744"/>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80" name="Action Button: Custom 79" descr="number 3">
            <a:hlinkClick r:id="" action="ppaction://noaction" highlightClick="1">
              <a:snd r:embed="rId7" name="Phrase 3.wav"/>
            </a:hlinkClick>
          </p:cNvPr>
          <p:cNvSpPr/>
          <p:nvPr/>
        </p:nvSpPr>
        <p:spPr>
          <a:xfrm>
            <a:off x="2592475" y="4029315"/>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81" name="Action Button: Custom 80" descr="number 4">
            <a:hlinkClick r:id="" action="ppaction://noaction" highlightClick="1">
              <a:snd r:embed="rId8" name="Phrase 4.wav"/>
            </a:hlinkClick>
          </p:cNvPr>
          <p:cNvSpPr/>
          <p:nvPr/>
        </p:nvSpPr>
        <p:spPr>
          <a:xfrm>
            <a:off x="2592187" y="5336577"/>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82" name="Action Button: Custom 81" descr="number 5">
            <a:hlinkClick r:id="" action="ppaction://noaction" highlightClick="1">
              <a:snd r:embed="rId9" name="Phrase 5.wav"/>
            </a:hlinkClick>
          </p:cNvPr>
          <p:cNvSpPr/>
          <p:nvPr/>
        </p:nvSpPr>
        <p:spPr>
          <a:xfrm>
            <a:off x="6397628" y="1641361"/>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83" name="Action Button: Custom 82" descr="number 6">
            <a:hlinkClick r:id="" action="ppaction://noaction" highlightClick="1">
              <a:snd r:embed="rId10" name="Phrase 6.wav"/>
            </a:hlinkClick>
          </p:cNvPr>
          <p:cNvSpPr/>
          <p:nvPr/>
        </p:nvSpPr>
        <p:spPr>
          <a:xfrm>
            <a:off x="6391556" y="2846263"/>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84" name="Action Button: Custom 83" descr="number 7">
            <a:hlinkClick r:id="" action="ppaction://noaction" highlightClick="1">
              <a:snd r:embed="rId11" name="Phrase 7.wav"/>
            </a:hlinkClick>
          </p:cNvPr>
          <p:cNvSpPr/>
          <p:nvPr/>
        </p:nvSpPr>
        <p:spPr>
          <a:xfrm>
            <a:off x="6396546" y="4064089"/>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85" name="Action Button: Custom 84" descr="number 8">
            <a:hlinkClick r:id="" action="ppaction://noaction" highlightClick="1">
              <a:snd r:embed="rId12" name="Phrase 8.wav"/>
            </a:hlinkClick>
          </p:cNvPr>
          <p:cNvSpPr/>
          <p:nvPr/>
        </p:nvSpPr>
        <p:spPr>
          <a:xfrm>
            <a:off x="6393393" y="5336577"/>
            <a:ext cx="432000" cy="432000"/>
          </a:xfrm>
          <a:prstGeom prst="actionButtonBlank">
            <a:avLst/>
          </a:prstGeom>
          <a:solidFill>
            <a:schemeClr val="accent1">
              <a:lumMod val="50000"/>
            </a:schemeClr>
          </a:solidFill>
          <a:ln w="12700">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3" name="TextBox 2"/>
          <p:cNvSpPr txBox="1"/>
          <p:nvPr/>
        </p:nvSpPr>
        <p:spPr>
          <a:xfrm>
            <a:off x="4165598" y="1660326"/>
            <a:ext cx="1834779"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a:t>
            </a:r>
          </a:p>
        </p:txBody>
      </p:sp>
      <p:sp>
        <p:nvSpPr>
          <p:cNvPr id="47" name="TextBox 46"/>
          <p:cNvSpPr txBox="1"/>
          <p:nvPr/>
        </p:nvSpPr>
        <p:spPr>
          <a:xfrm>
            <a:off x="4327534" y="2879331"/>
            <a:ext cx="1816276"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a:t>
            </a:r>
          </a:p>
        </p:txBody>
      </p:sp>
      <p:sp>
        <p:nvSpPr>
          <p:cNvPr id="49" name="TextBox 48"/>
          <p:cNvSpPr txBox="1"/>
          <p:nvPr/>
        </p:nvSpPr>
        <p:spPr>
          <a:xfrm>
            <a:off x="4295966" y="4036619"/>
            <a:ext cx="1823940"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a:t>
            </a:r>
          </a:p>
        </p:txBody>
      </p:sp>
      <p:sp>
        <p:nvSpPr>
          <p:cNvPr id="51" name="TextBox 50"/>
          <p:cNvSpPr txBox="1"/>
          <p:nvPr/>
        </p:nvSpPr>
        <p:spPr>
          <a:xfrm>
            <a:off x="4196042" y="5286478"/>
            <a:ext cx="1810311"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a:t>
            </a:r>
          </a:p>
        </p:txBody>
      </p:sp>
      <p:sp>
        <p:nvSpPr>
          <p:cNvPr id="53" name="TextBox 52"/>
          <p:cNvSpPr txBox="1"/>
          <p:nvPr/>
        </p:nvSpPr>
        <p:spPr>
          <a:xfrm>
            <a:off x="8246039" y="1694459"/>
            <a:ext cx="3312454"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________________</a:t>
            </a:r>
          </a:p>
        </p:txBody>
      </p:sp>
      <p:sp>
        <p:nvSpPr>
          <p:cNvPr id="54" name="TextBox 53"/>
          <p:cNvSpPr txBox="1"/>
          <p:nvPr/>
        </p:nvSpPr>
        <p:spPr>
          <a:xfrm>
            <a:off x="8262676" y="2810837"/>
            <a:ext cx="3224102"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_________________</a:t>
            </a:r>
          </a:p>
        </p:txBody>
      </p:sp>
      <p:sp>
        <p:nvSpPr>
          <p:cNvPr id="55" name="TextBox 54"/>
          <p:cNvSpPr txBox="1"/>
          <p:nvPr/>
        </p:nvSpPr>
        <p:spPr>
          <a:xfrm>
            <a:off x="8075382" y="4025331"/>
            <a:ext cx="1865908"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_________</a:t>
            </a:r>
          </a:p>
        </p:txBody>
      </p:sp>
      <p:grpSp>
        <p:nvGrpSpPr>
          <p:cNvPr id="11" name="Group 10"/>
          <p:cNvGrpSpPr/>
          <p:nvPr/>
        </p:nvGrpSpPr>
        <p:grpSpPr>
          <a:xfrm>
            <a:off x="7841421" y="4475603"/>
            <a:ext cx="2728148" cy="387530"/>
            <a:chOff x="7841421" y="4475603"/>
            <a:chExt cx="2728148" cy="387530"/>
          </a:xfrm>
        </p:grpSpPr>
        <p:sp>
          <p:nvSpPr>
            <p:cNvPr id="5" name="Rectangle 4"/>
            <p:cNvSpPr/>
            <p:nvPr/>
          </p:nvSpPr>
          <p:spPr>
            <a:xfrm>
              <a:off x="7841421" y="4475603"/>
              <a:ext cx="2728148" cy="387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a:off x="7886857" y="4774024"/>
              <a:ext cx="266400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8119640" y="5191461"/>
            <a:ext cx="2201725" cy="523220"/>
          </a:xfrm>
          <a:prstGeom prst="rect">
            <a:avLst/>
          </a:prstGeom>
          <a:solidFill>
            <a:schemeClr val="bg1"/>
          </a:solidFill>
        </p:spPr>
        <p:txBody>
          <a:bodyPr wrap="square" rtlCol="0">
            <a:spAutoFit/>
          </a:bodyPr>
          <a:lstStyle/>
          <a:p>
            <a:r>
              <a:rPr lang="en-GB" sz="2800" dirty="0">
                <a:solidFill>
                  <a:schemeClr val="accent1">
                    <a:lumMod val="50000"/>
                  </a:schemeClr>
                </a:solidFill>
              </a:rPr>
              <a:t>___________</a:t>
            </a:r>
          </a:p>
        </p:txBody>
      </p:sp>
      <p:grpSp>
        <p:nvGrpSpPr>
          <p:cNvPr id="57" name="Group 56"/>
          <p:cNvGrpSpPr/>
          <p:nvPr/>
        </p:nvGrpSpPr>
        <p:grpSpPr>
          <a:xfrm>
            <a:off x="7933488" y="5641733"/>
            <a:ext cx="2728148" cy="387530"/>
            <a:chOff x="7841421" y="4475603"/>
            <a:chExt cx="2728148" cy="387530"/>
          </a:xfrm>
        </p:grpSpPr>
        <p:sp>
          <p:nvSpPr>
            <p:cNvPr id="58" name="Rectangle 57"/>
            <p:cNvSpPr/>
            <p:nvPr/>
          </p:nvSpPr>
          <p:spPr>
            <a:xfrm>
              <a:off x="7841421" y="4475603"/>
              <a:ext cx="2728148" cy="387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p:cNvCxnSpPr/>
            <p:nvPr/>
          </p:nvCxnSpPr>
          <p:spPr>
            <a:xfrm>
              <a:off x="7886857" y="4774024"/>
              <a:ext cx="2664000"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162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47"/>
                                        </p:tgtEl>
                                      </p:cBhvr>
                                    </p:animEffect>
                                    <p:set>
                                      <p:cBhvr>
                                        <p:cTn id="86" dur="1" fill="hold">
                                          <p:stCondLst>
                                            <p:cond delay="499"/>
                                          </p:stCondLst>
                                        </p:cTn>
                                        <p:tgtEl>
                                          <p:spTgt spid="4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9"/>
                                        </p:tgtEl>
                                      </p:cBhvr>
                                    </p:animEffect>
                                    <p:set>
                                      <p:cBhvr>
                                        <p:cTn id="91" dur="1" fill="hold">
                                          <p:stCondLst>
                                            <p:cond delay="499"/>
                                          </p:stCondLst>
                                        </p:cTn>
                                        <p:tgtEl>
                                          <p:spTgt spid="49"/>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51"/>
                                        </p:tgtEl>
                                      </p:cBhvr>
                                    </p:animEffect>
                                    <p:set>
                                      <p:cBhvr>
                                        <p:cTn id="96" dur="1" fill="hold">
                                          <p:stCondLst>
                                            <p:cond delay="499"/>
                                          </p:stCondLst>
                                        </p:cTn>
                                        <p:tgtEl>
                                          <p:spTgt spid="5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53"/>
                                        </p:tgtEl>
                                      </p:cBhvr>
                                    </p:animEffect>
                                    <p:set>
                                      <p:cBhvr>
                                        <p:cTn id="101" dur="1" fill="hold">
                                          <p:stCondLst>
                                            <p:cond delay="499"/>
                                          </p:stCondLst>
                                        </p:cTn>
                                        <p:tgtEl>
                                          <p:spTgt spid="5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4"/>
                                        </p:tgtEl>
                                      </p:cBhvr>
                                    </p:animEffect>
                                    <p:set>
                                      <p:cBhvr>
                                        <p:cTn id="106" dur="1" fill="hold">
                                          <p:stCondLst>
                                            <p:cond delay="499"/>
                                          </p:stCondLst>
                                        </p:cTn>
                                        <p:tgtEl>
                                          <p:spTgt spid="5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0"/>
                                  </p:stCondLst>
                                  <p:childTnLst>
                                    <p:animEffect transition="out" filter="fade">
                                      <p:cBhvr>
                                        <p:cTn id="110" dur="500"/>
                                        <p:tgtEl>
                                          <p:spTgt spid="55"/>
                                        </p:tgtEl>
                                      </p:cBhvr>
                                    </p:animEffect>
                                    <p:set>
                                      <p:cBhvr>
                                        <p:cTn id="111" dur="1" fill="hold">
                                          <p:stCondLst>
                                            <p:cond delay="499"/>
                                          </p:stCondLst>
                                        </p:cTn>
                                        <p:tgtEl>
                                          <p:spTgt spid="55"/>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6"/>
                                        </p:tgtEl>
                                      </p:cBhvr>
                                    </p:animEffect>
                                    <p:set>
                                      <p:cBhvr>
                                        <p:cTn id="119" dur="1" fill="hold">
                                          <p:stCondLst>
                                            <p:cond delay="499"/>
                                          </p:stCondLst>
                                        </p:cTn>
                                        <p:tgtEl>
                                          <p:spTgt spid="5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57"/>
                                        </p:tgtEl>
                                      </p:cBhvr>
                                    </p:animEffect>
                                    <p:set>
                                      <p:cBhvr>
                                        <p:cTn id="122"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4" grpId="0"/>
      <p:bldP spid="39" grpId="0"/>
      <p:bldP spid="4" grpId="0"/>
      <p:bldP spid="10" grpId="0"/>
      <p:bldP spid="61" grpId="0"/>
      <p:bldP spid="62" grpId="0"/>
      <p:bldP spid="63" grpId="0"/>
      <p:bldP spid="64" grpId="0"/>
      <p:bldP spid="65" grpId="0"/>
      <p:bldP spid="66" grpId="0"/>
      <p:bldP spid="67" grpId="0"/>
      <p:bldP spid="3" grpId="0" animBg="1"/>
      <p:bldP spid="3" grpId="1" animBg="1"/>
      <p:bldP spid="47" grpId="0" animBg="1"/>
      <p:bldP spid="47" grpId="1" animBg="1"/>
      <p:bldP spid="49" grpId="0" animBg="1"/>
      <p:bldP spid="49" grpId="1" animBg="1"/>
      <p:bldP spid="51" grpId="0" animBg="1"/>
      <p:bldP spid="51"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945283054"/>
              </p:ext>
            </p:extLst>
          </p:nvPr>
        </p:nvGraphicFramePr>
        <p:xfrm>
          <a:off x="1731996" y="618805"/>
          <a:ext cx="9735136" cy="2618554"/>
        </p:xfrm>
        <a:graphic>
          <a:graphicData uri="http://schemas.openxmlformats.org/drawingml/2006/table">
            <a:tbl>
              <a:tblPr firstRow="1" bandRow="1">
                <a:tableStyleId>{8A107856-5554-42FB-B03E-39F5DBC370BA}</a:tableStyleId>
              </a:tblPr>
              <a:tblGrid>
                <a:gridCol w="4483786">
                  <a:extLst>
                    <a:ext uri="{9D8B030D-6E8A-4147-A177-3AD203B41FA5}">
                      <a16:colId xmlns:a16="http://schemas.microsoft.com/office/drawing/2014/main" val="3420928766"/>
                    </a:ext>
                  </a:extLst>
                </a:gridCol>
                <a:gridCol w="5251350">
                  <a:extLst>
                    <a:ext uri="{9D8B030D-6E8A-4147-A177-3AD203B41FA5}">
                      <a16:colId xmlns:a16="http://schemas.microsoft.com/office/drawing/2014/main" val="2401853344"/>
                    </a:ext>
                  </a:extLst>
                </a:gridCol>
              </a:tblGrid>
              <a:tr h="914399">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721146379"/>
                  </a:ext>
                </a:extLst>
              </a:tr>
              <a:tr h="17041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13980462"/>
                  </a:ext>
                </a:extLst>
              </a:tr>
            </a:tbl>
          </a:graphicData>
        </a:graphic>
      </p:graphicFrame>
      <p:sp>
        <p:nvSpPr>
          <p:cNvPr id="2" name="Title 1"/>
          <p:cNvSpPr>
            <a:spLocks noGrp="1"/>
          </p:cNvSpPr>
          <p:nvPr>
            <p:ph type="title"/>
          </p:nvPr>
        </p:nvSpPr>
        <p:spPr>
          <a:xfrm>
            <a:off x="266288" y="68778"/>
            <a:ext cx="10515600" cy="529384"/>
          </a:xfrm>
        </p:spPr>
        <p:txBody>
          <a:bodyPr>
            <a:normAutofit/>
          </a:bodyPr>
          <a:lstStyle/>
          <a:p>
            <a:r>
              <a:rPr lang="en-GB" sz="2400" b="1" i="1" dirty="0">
                <a:solidFill>
                  <a:schemeClr val="accent1">
                    <a:lumMod val="50000"/>
                  </a:schemeClr>
                </a:solidFill>
              </a:rPr>
              <a:t>Organiza los adjetivos y completa las </a:t>
            </a:r>
            <a:r>
              <a:rPr lang="en-GB" sz="2400" b="1" i="1" dirty="0" err="1">
                <a:solidFill>
                  <a:schemeClr val="accent1">
                    <a:lumMod val="50000"/>
                  </a:schemeClr>
                </a:solidFill>
              </a:rPr>
              <a:t>tres</a:t>
            </a:r>
            <a:r>
              <a:rPr lang="en-GB" sz="2400" b="1" i="1" dirty="0">
                <a:solidFill>
                  <a:schemeClr val="accent1">
                    <a:lumMod val="50000"/>
                  </a:schemeClr>
                </a:solidFill>
              </a:rPr>
              <a:t> frases.</a:t>
            </a:r>
          </a:p>
        </p:txBody>
      </p:sp>
      <p:sp>
        <p:nvSpPr>
          <p:cNvPr id="5" name="Rounded Rectangle 4"/>
          <p:cNvSpPr/>
          <p:nvPr/>
        </p:nvSpPr>
        <p:spPr>
          <a:xfrm>
            <a:off x="5968213" y="3475660"/>
            <a:ext cx="900845"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alto</a:t>
            </a:r>
          </a:p>
        </p:txBody>
      </p:sp>
      <p:sp>
        <p:nvSpPr>
          <p:cNvPr id="6" name="Rounded Rectangle 5"/>
          <p:cNvSpPr/>
          <p:nvPr/>
        </p:nvSpPr>
        <p:spPr>
          <a:xfrm>
            <a:off x="2741399" y="3475660"/>
            <a:ext cx="108526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baja</a:t>
            </a:r>
          </a:p>
        </p:txBody>
      </p:sp>
      <p:sp>
        <p:nvSpPr>
          <p:cNvPr id="7" name="Rounded Rectangle 6"/>
          <p:cNvSpPr/>
          <p:nvPr/>
        </p:nvSpPr>
        <p:spPr>
          <a:xfrm>
            <a:off x="7025954" y="3475660"/>
            <a:ext cx="1069111"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tonta</a:t>
            </a:r>
          </a:p>
        </p:txBody>
      </p:sp>
      <p:sp>
        <p:nvSpPr>
          <p:cNvPr id="8" name="Rounded Rectangle 7"/>
          <p:cNvSpPr/>
          <p:nvPr/>
        </p:nvSpPr>
        <p:spPr>
          <a:xfrm>
            <a:off x="3691747" y="4022305"/>
            <a:ext cx="1851699"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simpático</a:t>
            </a:r>
          </a:p>
        </p:txBody>
      </p:sp>
      <p:sp>
        <p:nvSpPr>
          <p:cNvPr id="9" name="Rounded Rectangle 8"/>
          <p:cNvSpPr/>
          <p:nvPr/>
        </p:nvSpPr>
        <p:spPr>
          <a:xfrm>
            <a:off x="8251961" y="3475660"/>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interesante</a:t>
            </a:r>
          </a:p>
        </p:txBody>
      </p:sp>
      <p:sp>
        <p:nvSpPr>
          <p:cNvPr id="10" name="Rounded Rectangle 9"/>
          <p:cNvSpPr/>
          <p:nvPr/>
        </p:nvSpPr>
        <p:spPr>
          <a:xfrm>
            <a:off x="3983555" y="3475660"/>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importante</a:t>
            </a:r>
          </a:p>
        </p:txBody>
      </p:sp>
      <p:sp>
        <p:nvSpPr>
          <p:cNvPr id="13" name="TextBox 12"/>
          <p:cNvSpPr txBox="1"/>
          <p:nvPr/>
        </p:nvSpPr>
        <p:spPr>
          <a:xfrm>
            <a:off x="2115117" y="696144"/>
            <a:ext cx="4101326" cy="707886"/>
          </a:xfrm>
          <a:prstGeom prst="rect">
            <a:avLst/>
          </a:prstGeom>
          <a:noFill/>
        </p:spPr>
        <p:txBody>
          <a:bodyPr wrap="square" rtlCol="0">
            <a:spAutoFit/>
          </a:bodyPr>
          <a:lstStyle/>
          <a:p>
            <a:r>
              <a:rPr lang="en-GB" sz="2000" b="1" dirty="0">
                <a:solidFill>
                  <a:schemeClr val="accent1">
                    <a:lumMod val="50000"/>
                  </a:schemeClr>
                </a:solidFill>
              </a:rPr>
              <a:t>The ending changes when the noun is masculine/feminine</a:t>
            </a:r>
          </a:p>
        </p:txBody>
      </p:sp>
      <p:sp>
        <p:nvSpPr>
          <p:cNvPr id="14" name="TextBox 13"/>
          <p:cNvSpPr txBox="1"/>
          <p:nvPr/>
        </p:nvSpPr>
        <p:spPr>
          <a:xfrm>
            <a:off x="6599564" y="690606"/>
            <a:ext cx="4667192" cy="707886"/>
          </a:xfrm>
          <a:prstGeom prst="rect">
            <a:avLst/>
          </a:prstGeom>
          <a:noFill/>
        </p:spPr>
        <p:txBody>
          <a:bodyPr wrap="square" rtlCol="0">
            <a:spAutoFit/>
          </a:bodyPr>
          <a:lstStyle/>
          <a:p>
            <a:r>
              <a:rPr lang="en-GB" sz="2000" b="1" dirty="0">
                <a:solidFill>
                  <a:schemeClr val="accent1">
                    <a:lumMod val="50000"/>
                  </a:schemeClr>
                </a:solidFill>
              </a:rPr>
              <a:t>The ending is the same for a masculine/feminine noun</a:t>
            </a:r>
          </a:p>
        </p:txBody>
      </p:sp>
      <p:sp>
        <p:nvSpPr>
          <p:cNvPr id="17" name="Rectangular Callout 16"/>
          <p:cNvSpPr/>
          <p:nvPr/>
        </p:nvSpPr>
        <p:spPr>
          <a:xfrm>
            <a:off x="266288" y="4590880"/>
            <a:ext cx="11789077" cy="1733719"/>
          </a:xfrm>
          <a:prstGeom prst="wedgeRectCallout">
            <a:avLst>
              <a:gd name="adj1" fmla="val -29144"/>
              <a:gd name="adj2" fmla="val -4904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dirty="0">
                <a:solidFill>
                  <a:schemeClr val="accent1">
                    <a:lumMod val="50000"/>
                  </a:schemeClr>
                </a:solidFill>
              </a:rPr>
              <a:t>When referring to a singular </a:t>
            </a:r>
            <a:r>
              <a:rPr lang="en-GB" sz="1900" i="1" dirty="0">
                <a:solidFill>
                  <a:schemeClr val="accent1">
                    <a:lumMod val="50000"/>
                  </a:schemeClr>
                </a:solidFill>
              </a:rPr>
              <a:t>masculine</a:t>
            </a:r>
            <a:r>
              <a:rPr lang="en-GB" sz="1900" dirty="0">
                <a:solidFill>
                  <a:schemeClr val="accent1">
                    <a:lumMod val="50000"/>
                  </a:schemeClr>
                </a:solidFill>
              </a:rPr>
              <a:t> noun (e.g. padre), these adjectives end in  _______</a:t>
            </a:r>
          </a:p>
          <a:p>
            <a:endParaRPr lang="en-GB" sz="1900" dirty="0">
              <a:solidFill>
                <a:schemeClr val="accent1">
                  <a:lumMod val="50000"/>
                </a:schemeClr>
              </a:solidFill>
            </a:endParaRPr>
          </a:p>
          <a:p>
            <a:r>
              <a:rPr lang="en-GB" sz="1900" dirty="0">
                <a:solidFill>
                  <a:schemeClr val="accent1">
                    <a:lumMod val="50000"/>
                  </a:schemeClr>
                </a:solidFill>
              </a:rPr>
              <a:t>When referring to a singular </a:t>
            </a:r>
            <a:r>
              <a:rPr lang="en-GB" sz="1900" i="1" dirty="0">
                <a:solidFill>
                  <a:schemeClr val="accent1">
                    <a:lumMod val="50000"/>
                  </a:schemeClr>
                </a:solidFill>
              </a:rPr>
              <a:t>feminine</a:t>
            </a:r>
            <a:r>
              <a:rPr lang="en-GB" sz="1900" dirty="0">
                <a:solidFill>
                  <a:schemeClr val="accent1">
                    <a:lumMod val="50000"/>
                  </a:schemeClr>
                </a:solidFill>
              </a:rPr>
              <a:t> noun (e.g. madre), these adjectives end in  _______</a:t>
            </a:r>
          </a:p>
          <a:p>
            <a:endParaRPr lang="en-GB" sz="1900" dirty="0">
              <a:solidFill>
                <a:schemeClr val="accent1">
                  <a:lumMod val="50000"/>
                </a:schemeClr>
              </a:solidFill>
            </a:endParaRPr>
          </a:p>
          <a:p>
            <a:r>
              <a:rPr lang="en-GB" sz="1900" dirty="0">
                <a:solidFill>
                  <a:schemeClr val="accent1">
                    <a:lumMod val="50000"/>
                  </a:schemeClr>
                </a:solidFill>
              </a:rPr>
              <a:t>Adjectives ending in ______ or a consonant have the same ending for a masculine/feminine noun.</a:t>
            </a:r>
          </a:p>
        </p:txBody>
      </p:sp>
      <p:sp>
        <p:nvSpPr>
          <p:cNvPr id="18" name="TextBox 17"/>
          <p:cNvSpPr txBox="1"/>
          <p:nvPr/>
        </p:nvSpPr>
        <p:spPr>
          <a:xfrm>
            <a:off x="10048224" y="4590880"/>
            <a:ext cx="586576" cy="461665"/>
          </a:xfrm>
          <a:prstGeom prst="rect">
            <a:avLst/>
          </a:prstGeom>
          <a:noFill/>
        </p:spPr>
        <p:txBody>
          <a:bodyPr wrap="square" rtlCol="0">
            <a:spAutoFit/>
          </a:bodyPr>
          <a:lstStyle/>
          <a:p>
            <a:r>
              <a:rPr lang="en-GB" sz="2400" b="1" i="1" dirty="0">
                <a:solidFill>
                  <a:schemeClr val="accent1">
                    <a:lumMod val="50000"/>
                  </a:schemeClr>
                </a:solidFill>
              </a:rPr>
              <a:t>-o</a:t>
            </a:r>
          </a:p>
        </p:txBody>
      </p:sp>
      <p:sp>
        <p:nvSpPr>
          <p:cNvPr id="19" name="TextBox 18"/>
          <p:cNvSpPr txBox="1"/>
          <p:nvPr/>
        </p:nvSpPr>
        <p:spPr>
          <a:xfrm>
            <a:off x="10048224" y="5160377"/>
            <a:ext cx="586576" cy="461665"/>
          </a:xfrm>
          <a:prstGeom prst="rect">
            <a:avLst/>
          </a:prstGeom>
          <a:noFill/>
        </p:spPr>
        <p:txBody>
          <a:bodyPr wrap="square" rtlCol="0">
            <a:spAutoFit/>
          </a:bodyPr>
          <a:lstStyle/>
          <a:p>
            <a:r>
              <a:rPr lang="en-GB" sz="2400" b="1" i="1" dirty="0">
                <a:solidFill>
                  <a:schemeClr val="accent1">
                    <a:lumMod val="50000"/>
                  </a:schemeClr>
                </a:solidFill>
              </a:rPr>
              <a:t>-a</a:t>
            </a:r>
          </a:p>
        </p:txBody>
      </p:sp>
      <p:sp>
        <p:nvSpPr>
          <p:cNvPr id="15" name="Rounded Rectangle 14"/>
          <p:cNvSpPr/>
          <p:nvPr/>
        </p:nvSpPr>
        <p:spPr>
          <a:xfrm>
            <a:off x="5672224" y="4033270"/>
            <a:ext cx="1492822"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nervioso</a:t>
            </a:r>
          </a:p>
        </p:txBody>
      </p:sp>
      <p:sp>
        <p:nvSpPr>
          <p:cNvPr id="16" name="Rounded Rectangle 15"/>
          <p:cNvSpPr/>
          <p:nvPr/>
        </p:nvSpPr>
        <p:spPr>
          <a:xfrm>
            <a:off x="7298856" y="4033270"/>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alegre</a:t>
            </a:r>
          </a:p>
        </p:txBody>
      </p:sp>
      <p:sp>
        <p:nvSpPr>
          <p:cNvPr id="20" name="TextBox 19"/>
          <p:cNvSpPr txBox="1"/>
          <p:nvPr/>
        </p:nvSpPr>
        <p:spPr>
          <a:xfrm>
            <a:off x="2894964" y="5747320"/>
            <a:ext cx="586576" cy="461665"/>
          </a:xfrm>
          <a:prstGeom prst="rect">
            <a:avLst/>
          </a:prstGeom>
          <a:noFill/>
        </p:spPr>
        <p:txBody>
          <a:bodyPr wrap="square" rtlCol="0">
            <a:spAutoFit/>
          </a:bodyPr>
          <a:lstStyle/>
          <a:p>
            <a:r>
              <a:rPr lang="en-GB" sz="2400" b="1" i="1" dirty="0">
                <a:solidFill>
                  <a:schemeClr val="accent1">
                    <a:lumMod val="50000"/>
                  </a:schemeClr>
                </a:solidFill>
              </a:rPr>
              <a:t>-e</a:t>
            </a:r>
          </a:p>
        </p:txBody>
      </p:sp>
    </p:spTree>
    <p:extLst>
      <p:ext uri="{BB962C8B-B14F-4D97-AF65-F5344CB8AC3E}">
        <p14:creationId xmlns:p14="http://schemas.microsoft.com/office/powerpoint/2010/main" val="13857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4.44444E-6 L -0.05729 -0.27662 " pathEditMode="relative" rAng="0" ptsTypes="AA">
                                      <p:cBhvr>
                                        <p:cTn id="6" dur="2000" fill="hold"/>
                                        <p:tgtEl>
                                          <p:spTgt spid="6"/>
                                        </p:tgtEl>
                                        <p:attrNameLst>
                                          <p:attrName>ppt_x</p:attrName>
                                          <p:attrName>ppt_y</p:attrName>
                                        </p:attrNameLst>
                                      </p:cBhvr>
                                      <p:rCtr x="-2865" y="-1384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4.44444E-6 L 0.27604 -0.26875 " pathEditMode="relative" rAng="0" ptsTypes="AA">
                                      <p:cBhvr>
                                        <p:cTn id="10" dur="2000" fill="hold"/>
                                        <p:tgtEl>
                                          <p:spTgt spid="10"/>
                                        </p:tgtEl>
                                        <p:attrNameLst>
                                          <p:attrName>ppt_x</p:attrName>
                                          <p:attrName>ppt_y</p:attrName>
                                        </p:attrNameLst>
                                      </p:cBhvr>
                                      <p:rCtr x="13802" y="-1344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29167E-6 4.44444E-6 L -0.14739 -0.27662 " pathEditMode="relative" rAng="0" ptsTypes="AA">
                                      <p:cBhvr>
                                        <p:cTn id="14" dur="2000" fill="hold"/>
                                        <p:tgtEl>
                                          <p:spTgt spid="5"/>
                                        </p:tgtEl>
                                        <p:attrNameLst>
                                          <p:attrName>ppt_x</p:attrName>
                                          <p:attrName>ppt_y</p:attrName>
                                        </p:attrNameLst>
                                      </p:cBhvr>
                                      <p:rCtr x="-7370" y="-1384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4.44444E-6 L -0.32669 -0.18866 " pathEditMode="relative" rAng="0" ptsTypes="AA">
                                      <p:cBhvr>
                                        <p:cTn id="18" dur="2000" fill="hold"/>
                                        <p:tgtEl>
                                          <p:spTgt spid="7"/>
                                        </p:tgtEl>
                                        <p:attrNameLst>
                                          <p:attrName>ppt_x</p:attrName>
                                          <p:attrName>ppt_y</p:attrName>
                                        </p:attrNameLst>
                                      </p:cBhvr>
                                      <p:rCtr x="-16341" y="-94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6 4.44444E-6 L -0.09102 -0.16366 " pathEditMode="relative" rAng="0" ptsTypes="AA">
                                      <p:cBhvr>
                                        <p:cTn id="22" dur="2000" fill="hold"/>
                                        <p:tgtEl>
                                          <p:spTgt spid="9"/>
                                        </p:tgtEl>
                                        <p:attrNameLst>
                                          <p:attrName>ppt_x</p:attrName>
                                          <p:attrName>ppt_y</p:attrName>
                                        </p:attrNameLst>
                                      </p:cBhvr>
                                      <p:rCtr x="-4557" y="-819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95833E-6 3.33333E-6 L -0.15391 -0.18727 " pathEditMode="relative" rAng="0" ptsTypes="AA">
                                      <p:cBhvr>
                                        <p:cTn id="26" dur="2000" fill="hold"/>
                                        <p:tgtEl>
                                          <p:spTgt spid="8"/>
                                        </p:tgtEl>
                                        <p:attrNameLst>
                                          <p:attrName>ppt_x</p:attrName>
                                          <p:attrName>ppt_y</p:attrName>
                                        </p:attrNameLst>
                                      </p:cBhvr>
                                      <p:rCtr x="-7695" y="-937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29167E-6 2.96296E-6 L -0.11692 -0.20857 " pathEditMode="relative" rAng="0" ptsTypes="AA">
                                      <p:cBhvr>
                                        <p:cTn id="30" dur="2000" fill="hold"/>
                                        <p:tgtEl>
                                          <p:spTgt spid="15"/>
                                        </p:tgtEl>
                                        <p:attrNameLst>
                                          <p:attrName>ppt_x</p:attrName>
                                          <p:attrName>ppt_y</p:attrName>
                                        </p:attrNameLst>
                                      </p:cBhvr>
                                      <p:rCtr x="-5846" y="-1044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91667E-6 2.96296E-6 L 0.15638 -0.28843 " pathEditMode="relative" rAng="0" ptsTypes="AA">
                                      <p:cBhvr>
                                        <p:cTn id="34" dur="2000" fill="hold"/>
                                        <p:tgtEl>
                                          <p:spTgt spid="16"/>
                                        </p:tgtEl>
                                        <p:attrNameLst>
                                          <p:attrName>ppt_x</p:attrName>
                                          <p:attrName>ppt_y</p:attrName>
                                        </p:attrNameLst>
                                      </p:cBhvr>
                                      <p:rCtr x="7813" y="-14421"/>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8" grpId="0"/>
      <p:bldP spid="19" grpId="0"/>
      <p:bldP spid="15" grpId="0" animBg="1"/>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1335798" y="326550"/>
            <a:ext cx="394598" cy="292066"/>
          </a:xfrm>
        </p:spPr>
        <p:txBody>
          <a:bodyPr>
            <a:normAutofit/>
          </a:bodyPr>
          <a:lstStyle/>
          <a:p>
            <a:r>
              <a:rPr lang="en-GB" sz="100" b="1" dirty="0">
                <a:solidFill>
                  <a:prstClr val="white"/>
                </a:solidFill>
              </a:rPr>
              <a:t>escribir</a:t>
            </a:r>
            <a:endParaRPr lang="en-US" sz="100" dirty="0"/>
          </a:p>
        </p:txBody>
      </p:sp>
      <p:pic>
        <p:nvPicPr>
          <p:cNvPr id="4" name="Picture 24" descr="The Boss Black Silhouette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359" y="2171251"/>
            <a:ext cx="967012" cy="145051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7528" y="3936069"/>
            <a:ext cx="945706" cy="94889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50" y="4798852"/>
            <a:ext cx="936790" cy="107318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3513" y="1840482"/>
            <a:ext cx="932275" cy="1048810"/>
          </a:xfrm>
          <a:prstGeom prst="rect">
            <a:avLst/>
          </a:prstGeom>
        </p:spPr>
      </p:pic>
      <p:pic>
        <p:nvPicPr>
          <p:cNvPr id="9"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4693" y="2338762"/>
            <a:ext cx="910548" cy="92913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http://www.clker.com/cliparts/c/f/4/9/12371000482029765734nicubunu_Comic_characters_Professor.svg.m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964" y="2469486"/>
            <a:ext cx="763211" cy="153151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http://www.clker.com/cliparts/q/n/7/N/o/H/language-arts-m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6032" y="4645416"/>
            <a:ext cx="1564780" cy="122052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2" descr="Men Silhouett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14111" y="4490971"/>
            <a:ext cx="404687" cy="1462043"/>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14590" y="-18336"/>
            <a:ext cx="10933217"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Estás en una plaza. Describe a las personas allí.</a:t>
            </a:r>
          </a:p>
        </p:txBody>
      </p:sp>
      <p:sp>
        <p:nvSpPr>
          <p:cNvPr id="16" name="TextBox 15"/>
          <p:cNvSpPr txBox="1"/>
          <p:nvPr/>
        </p:nvSpPr>
        <p:spPr>
          <a:xfrm>
            <a:off x="37350" y="388630"/>
            <a:ext cx="9259050"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Combine the nouns and adjectives below to make your own sentences.</a:t>
            </a:r>
          </a:p>
        </p:txBody>
      </p:sp>
      <p:sp>
        <p:nvSpPr>
          <p:cNvPr id="17" name="TextBox 16"/>
          <p:cNvSpPr txBox="1"/>
          <p:nvPr/>
        </p:nvSpPr>
        <p:spPr>
          <a:xfrm>
            <a:off x="0" y="828701"/>
            <a:ext cx="9484632" cy="400110"/>
          </a:xfrm>
          <a:prstGeom prst="rect">
            <a:avLst/>
          </a:prstGeom>
          <a:noFill/>
        </p:spPr>
        <p:txBody>
          <a:bodyPr wrap="square" rtlCol="0">
            <a:spAutoFit/>
          </a:bodyPr>
          <a:lstStyle/>
          <a:p>
            <a:r>
              <a:rPr lang="en-GB" sz="2000" b="1" i="1" u="sng" dirty="0">
                <a:solidFill>
                  <a:schemeClr val="accent1">
                    <a:lumMod val="50000"/>
                  </a:schemeClr>
                </a:solidFill>
                <a:latin typeface="Century Gothic" panose="020B0502020202020204" pitchFamily="34" charset="0"/>
              </a:rPr>
              <a:t>¡Importante!</a:t>
            </a:r>
            <a:r>
              <a:rPr lang="en-GB" sz="2000" b="1" i="1" dirty="0">
                <a:solidFill>
                  <a:schemeClr val="accent1">
                    <a:lumMod val="50000"/>
                  </a:schemeClr>
                </a:solidFill>
                <a:latin typeface="Century Gothic" panose="020B0502020202020204" pitchFamily="34" charset="0"/>
              </a:rPr>
              <a:t> Make sure the adjective and noun agree, when necessary.</a:t>
            </a:r>
          </a:p>
        </p:txBody>
      </p:sp>
      <p:sp>
        <p:nvSpPr>
          <p:cNvPr id="18" name="TextBox 17"/>
          <p:cNvSpPr txBox="1"/>
          <p:nvPr/>
        </p:nvSpPr>
        <p:spPr>
          <a:xfrm>
            <a:off x="307664" y="1560890"/>
            <a:ext cx="3614057" cy="461665"/>
          </a:xfrm>
          <a:prstGeom prst="rect">
            <a:avLst/>
          </a:prstGeom>
          <a:noFill/>
        </p:spPr>
        <p:txBody>
          <a:bodyPr wrap="square" rtlCol="0">
            <a:spAutoFit/>
          </a:bodyPr>
          <a:lstStyle/>
          <a:p>
            <a:r>
              <a:rPr lang="en-GB" sz="2400" b="1" dirty="0">
                <a:solidFill>
                  <a:schemeClr val="accent1">
                    <a:lumMod val="50000"/>
                  </a:schemeClr>
                </a:solidFill>
              </a:rPr>
              <a:t>Hay…</a:t>
            </a:r>
          </a:p>
        </p:txBody>
      </p:sp>
      <p:sp>
        <p:nvSpPr>
          <p:cNvPr id="19" name="TextBox 18"/>
          <p:cNvSpPr txBox="1"/>
          <p:nvPr/>
        </p:nvSpPr>
        <p:spPr>
          <a:xfrm>
            <a:off x="81844" y="3930126"/>
            <a:ext cx="2488123" cy="461665"/>
          </a:xfrm>
          <a:prstGeom prst="rect">
            <a:avLst/>
          </a:prstGeom>
          <a:noFill/>
        </p:spPr>
        <p:txBody>
          <a:bodyPr wrap="square" rtlCol="0">
            <a:spAutoFit/>
          </a:bodyPr>
          <a:lstStyle/>
          <a:p>
            <a:r>
              <a:rPr lang="en-GB" sz="2400" b="1" dirty="0">
                <a:solidFill>
                  <a:schemeClr val="accent1">
                    <a:lumMod val="50000"/>
                  </a:schemeClr>
                </a:solidFill>
              </a:rPr>
              <a:t>un p_ _ _ _ _ _ _ </a:t>
            </a:r>
          </a:p>
        </p:txBody>
      </p:sp>
      <p:sp>
        <p:nvSpPr>
          <p:cNvPr id="22" name="TextBox 21"/>
          <p:cNvSpPr txBox="1"/>
          <p:nvPr/>
        </p:nvSpPr>
        <p:spPr>
          <a:xfrm>
            <a:off x="81844" y="5876561"/>
            <a:ext cx="2488123" cy="461665"/>
          </a:xfrm>
          <a:prstGeom prst="rect">
            <a:avLst/>
          </a:prstGeom>
          <a:noFill/>
        </p:spPr>
        <p:txBody>
          <a:bodyPr wrap="square" rtlCol="0">
            <a:spAutoFit/>
          </a:bodyPr>
          <a:lstStyle/>
          <a:p>
            <a:r>
              <a:rPr lang="en-GB" sz="2400" b="1" dirty="0">
                <a:solidFill>
                  <a:schemeClr val="accent1">
                    <a:lumMod val="50000"/>
                  </a:schemeClr>
                </a:solidFill>
              </a:rPr>
              <a:t>un h_ _ _ _ _ _ _ </a:t>
            </a:r>
          </a:p>
        </p:txBody>
      </p:sp>
      <p:sp>
        <p:nvSpPr>
          <p:cNvPr id="23" name="TextBox 22"/>
          <p:cNvSpPr txBox="1"/>
          <p:nvPr/>
        </p:nvSpPr>
        <p:spPr>
          <a:xfrm>
            <a:off x="2128515" y="3272325"/>
            <a:ext cx="2488123" cy="461665"/>
          </a:xfrm>
          <a:prstGeom prst="rect">
            <a:avLst/>
          </a:prstGeom>
          <a:noFill/>
        </p:spPr>
        <p:txBody>
          <a:bodyPr wrap="square" rtlCol="0">
            <a:spAutoFit/>
          </a:bodyPr>
          <a:lstStyle/>
          <a:p>
            <a:r>
              <a:rPr lang="en-GB" sz="2400" b="1" dirty="0">
                <a:solidFill>
                  <a:schemeClr val="accent1">
                    <a:lumMod val="50000"/>
                  </a:schemeClr>
                </a:solidFill>
              </a:rPr>
              <a:t>un p_ _ _ _  </a:t>
            </a:r>
          </a:p>
        </p:txBody>
      </p:sp>
      <p:sp>
        <p:nvSpPr>
          <p:cNvPr id="24" name="TextBox 23"/>
          <p:cNvSpPr txBox="1"/>
          <p:nvPr/>
        </p:nvSpPr>
        <p:spPr>
          <a:xfrm>
            <a:off x="2808691" y="5876561"/>
            <a:ext cx="2960498" cy="461665"/>
          </a:xfrm>
          <a:prstGeom prst="rect">
            <a:avLst/>
          </a:prstGeom>
          <a:noFill/>
        </p:spPr>
        <p:txBody>
          <a:bodyPr wrap="square" rtlCol="0">
            <a:spAutoFit/>
          </a:bodyPr>
          <a:lstStyle/>
          <a:p>
            <a:r>
              <a:rPr lang="en-GB" sz="2400" b="1" dirty="0">
                <a:solidFill>
                  <a:schemeClr val="accent1">
                    <a:lumMod val="50000"/>
                  </a:schemeClr>
                </a:solidFill>
              </a:rPr>
              <a:t>un d_ _ _ _ _ _ _  </a:t>
            </a:r>
          </a:p>
        </p:txBody>
      </p:sp>
      <p:sp>
        <p:nvSpPr>
          <p:cNvPr id="25" name="TextBox 24"/>
          <p:cNvSpPr txBox="1"/>
          <p:nvPr/>
        </p:nvSpPr>
        <p:spPr>
          <a:xfrm>
            <a:off x="4421860" y="2838142"/>
            <a:ext cx="2805091" cy="461665"/>
          </a:xfrm>
          <a:prstGeom prst="rect">
            <a:avLst/>
          </a:prstGeom>
          <a:noFill/>
        </p:spPr>
        <p:txBody>
          <a:bodyPr wrap="square" rtlCol="0">
            <a:spAutoFit/>
          </a:bodyPr>
          <a:lstStyle/>
          <a:p>
            <a:r>
              <a:rPr lang="en-GB" sz="2400" b="1" dirty="0">
                <a:solidFill>
                  <a:schemeClr val="accent1">
                    <a:lumMod val="50000"/>
                  </a:schemeClr>
                </a:solidFill>
              </a:rPr>
              <a:t>una h_ _ _ _ _ _ _ </a:t>
            </a:r>
          </a:p>
        </p:txBody>
      </p:sp>
      <p:sp>
        <p:nvSpPr>
          <p:cNvPr id="26" name="Rounded Rectangle 25"/>
          <p:cNvSpPr/>
          <p:nvPr/>
        </p:nvSpPr>
        <p:spPr>
          <a:xfrm>
            <a:off x="9878697" y="4513828"/>
            <a:ext cx="900845"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alto</a:t>
            </a:r>
          </a:p>
        </p:txBody>
      </p:sp>
      <p:sp>
        <p:nvSpPr>
          <p:cNvPr id="27" name="Rounded Rectangle 26"/>
          <p:cNvSpPr/>
          <p:nvPr/>
        </p:nvSpPr>
        <p:spPr>
          <a:xfrm>
            <a:off x="9878697" y="2925495"/>
            <a:ext cx="108526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bajo</a:t>
            </a:r>
          </a:p>
        </p:txBody>
      </p:sp>
      <p:sp>
        <p:nvSpPr>
          <p:cNvPr id="28" name="Rounded Rectangle 27"/>
          <p:cNvSpPr/>
          <p:nvPr/>
        </p:nvSpPr>
        <p:spPr>
          <a:xfrm>
            <a:off x="9878697" y="5026660"/>
            <a:ext cx="1069111"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tonto</a:t>
            </a:r>
          </a:p>
        </p:txBody>
      </p:sp>
      <p:sp>
        <p:nvSpPr>
          <p:cNvPr id="29" name="Rounded Rectangle 28"/>
          <p:cNvSpPr/>
          <p:nvPr/>
        </p:nvSpPr>
        <p:spPr>
          <a:xfrm>
            <a:off x="9878697" y="2408510"/>
            <a:ext cx="1851699"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simpático</a:t>
            </a:r>
          </a:p>
        </p:txBody>
      </p:sp>
      <p:sp>
        <p:nvSpPr>
          <p:cNvPr id="30" name="Rounded Rectangle 29"/>
          <p:cNvSpPr/>
          <p:nvPr/>
        </p:nvSpPr>
        <p:spPr>
          <a:xfrm>
            <a:off x="9878697" y="1907368"/>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interesante</a:t>
            </a:r>
          </a:p>
        </p:txBody>
      </p:sp>
      <p:sp>
        <p:nvSpPr>
          <p:cNvPr id="31" name="Rounded Rectangle 30"/>
          <p:cNvSpPr/>
          <p:nvPr/>
        </p:nvSpPr>
        <p:spPr>
          <a:xfrm>
            <a:off x="9878697" y="3442480"/>
            <a:ext cx="1906210"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importante</a:t>
            </a:r>
          </a:p>
        </p:txBody>
      </p:sp>
      <p:sp>
        <p:nvSpPr>
          <p:cNvPr id="32" name="Rounded Rectangle 31"/>
          <p:cNvSpPr/>
          <p:nvPr/>
        </p:nvSpPr>
        <p:spPr>
          <a:xfrm>
            <a:off x="9878697" y="4000996"/>
            <a:ext cx="1492822"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nervioso</a:t>
            </a:r>
          </a:p>
        </p:txBody>
      </p:sp>
      <p:sp>
        <p:nvSpPr>
          <p:cNvPr id="33" name="Rounded Rectangle 32"/>
          <p:cNvSpPr/>
          <p:nvPr/>
        </p:nvSpPr>
        <p:spPr>
          <a:xfrm>
            <a:off x="9878697" y="5539492"/>
            <a:ext cx="1191639" cy="41352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alegre</a:t>
            </a:r>
          </a:p>
        </p:txBody>
      </p:sp>
      <p:sp>
        <p:nvSpPr>
          <p:cNvPr id="34" name="TextBox 33"/>
          <p:cNvSpPr txBox="1"/>
          <p:nvPr/>
        </p:nvSpPr>
        <p:spPr>
          <a:xfrm>
            <a:off x="7092256" y="5847148"/>
            <a:ext cx="2960498" cy="461665"/>
          </a:xfrm>
          <a:prstGeom prst="rect">
            <a:avLst/>
          </a:prstGeom>
          <a:noFill/>
        </p:spPr>
        <p:txBody>
          <a:bodyPr wrap="square" rtlCol="0">
            <a:spAutoFit/>
          </a:bodyPr>
          <a:lstStyle/>
          <a:p>
            <a:r>
              <a:rPr lang="en-GB" sz="2400" b="1" dirty="0">
                <a:solidFill>
                  <a:schemeClr val="accent1">
                    <a:lumMod val="50000"/>
                  </a:schemeClr>
                </a:solidFill>
              </a:rPr>
              <a:t>una a_ _ _ _ _ _   </a:t>
            </a:r>
          </a:p>
        </p:txBody>
      </p:sp>
      <p:sp>
        <p:nvSpPr>
          <p:cNvPr id="36" name="TextBox 35"/>
          <p:cNvSpPr txBox="1"/>
          <p:nvPr/>
        </p:nvSpPr>
        <p:spPr>
          <a:xfrm>
            <a:off x="6928628" y="3623240"/>
            <a:ext cx="2960498" cy="461665"/>
          </a:xfrm>
          <a:prstGeom prst="rect">
            <a:avLst/>
          </a:prstGeom>
          <a:noFill/>
        </p:spPr>
        <p:txBody>
          <a:bodyPr wrap="square" rtlCol="0">
            <a:spAutoFit/>
          </a:bodyPr>
          <a:lstStyle/>
          <a:p>
            <a:r>
              <a:rPr lang="en-GB" sz="2400" b="1" dirty="0" err="1">
                <a:solidFill>
                  <a:schemeClr val="accent1">
                    <a:lumMod val="50000"/>
                  </a:schemeClr>
                </a:solidFill>
              </a:rPr>
              <a:t>una</a:t>
            </a:r>
            <a:r>
              <a:rPr lang="en-GB" sz="2400" b="1" dirty="0">
                <a:solidFill>
                  <a:schemeClr val="accent1">
                    <a:lumMod val="50000"/>
                  </a:schemeClr>
                </a:solidFill>
              </a:rPr>
              <a:t> d_ _ _ _ _ _ _  </a:t>
            </a:r>
          </a:p>
        </p:txBody>
      </p:sp>
      <p:sp>
        <p:nvSpPr>
          <p:cNvPr id="37" name="TextBox 36"/>
          <p:cNvSpPr txBox="1"/>
          <p:nvPr/>
        </p:nvSpPr>
        <p:spPr>
          <a:xfrm>
            <a:off x="3954798" y="4857477"/>
            <a:ext cx="2488123" cy="461665"/>
          </a:xfrm>
          <a:prstGeom prst="rect">
            <a:avLst/>
          </a:prstGeom>
          <a:noFill/>
        </p:spPr>
        <p:txBody>
          <a:bodyPr wrap="square" rtlCol="0">
            <a:spAutoFit/>
          </a:bodyPr>
          <a:lstStyle/>
          <a:p>
            <a:r>
              <a:rPr lang="en-GB" sz="2400" b="1" dirty="0">
                <a:solidFill>
                  <a:schemeClr val="accent1">
                    <a:lumMod val="50000"/>
                  </a:schemeClr>
                </a:solidFill>
              </a:rPr>
              <a:t>una m_ _ _ _ </a:t>
            </a:r>
          </a:p>
        </p:txBody>
      </p:sp>
      <p:sp>
        <p:nvSpPr>
          <p:cNvPr id="38" name="TextBox 37"/>
          <p:cNvSpPr txBox="1"/>
          <p:nvPr/>
        </p:nvSpPr>
        <p:spPr>
          <a:xfrm>
            <a:off x="3015494" y="2490336"/>
            <a:ext cx="1250265" cy="400110"/>
          </a:xfrm>
          <a:prstGeom prst="rect">
            <a:avLst/>
          </a:prstGeom>
          <a:noFill/>
        </p:spPr>
        <p:txBody>
          <a:bodyPr wrap="square" rtlCol="0">
            <a:spAutoFit/>
          </a:bodyPr>
          <a:lstStyle/>
          <a:p>
            <a:r>
              <a:rPr lang="en-GB" sz="2000" dirty="0">
                <a:solidFill>
                  <a:schemeClr val="accent1">
                    <a:lumMod val="50000"/>
                  </a:schemeClr>
                </a:solidFill>
              </a:rPr>
              <a:t>[father]</a:t>
            </a:r>
          </a:p>
        </p:txBody>
      </p:sp>
      <p:sp>
        <p:nvSpPr>
          <p:cNvPr id="39" name="TextBox 38"/>
          <p:cNvSpPr txBox="1"/>
          <p:nvPr/>
        </p:nvSpPr>
        <p:spPr>
          <a:xfrm>
            <a:off x="5895909" y="1875594"/>
            <a:ext cx="1250265" cy="400110"/>
          </a:xfrm>
          <a:prstGeom prst="rect">
            <a:avLst/>
          </a:prstGeom>
          <a:noFill/>
        </p:spPr>
        <p:txBody>
          <a:bodyPr wrap="square" rtlCol="0">
            <a:spAutoFit/>
          </a:bodyPr>
          <a:lstStyle/>
          <a:p>
            <a:r>
              <a:rPr lang="en-GB" sz="2000" dirty="0">
                <a:solidFill>
                  <a:schemeClr val="accent1">
                    <a:lumMod val="50000"/>
                  </a:schemeClr>
                </a:solidFill>
              </a:rPr>
              <a:t>[sister]</a:t>
            </a:r>
          </a:p>
        </p:txBody>
      </p:sp>
      <p:sp>
        <p:nvSpPr>
          <p:cNvPr id="40" name="TextBox 39"/>
          <p:cNvSpPr txBox="1"/>
          <p:nvPr/>
        </p:nvSpPr>
        <p:spPr>
          <a:xfrm>
            <a:off x="900820" y="4760825"/>
            <a:ext cx="1377291" cy="400110"/>
          </a:xfrm>
          <a:prstGeom prst="rect">
            <a:avLst/>
          </a:prstGeom>
          <a:noFill/>
        </p:spPr>
        <p:txBody>
          <a:bodyPr wrap="square" rtlCol="0">
            <a:spAutoFit/>
          </a:bodyPr>
          <a:lstStyle/>
          <a:p>
            <a:r>
              <a:rPr lang="en-GB" sz="2000" dirty="0">
                <a:solidFill>
                  <a:schemeClr val="accent1">
                    <a:lumMod val="50000"/>
                  </a:schemeClr>
                </a:solidFill>
              </a:rPr>
              <a:t>[brother]</a:t>
            </a:r>
          </a:p>
        </p:txBody>
      </p:sp>
      <p:sp>
        <p:nvSpPr>
          <p:cNvPr id="41" name="TextBox 40"/>
          <p:cNvSpPr txBox="1"/>
          <p:nvPr/>
        </p:nvSpPr>
        <p:spPr>
          <a:xfrm>
            <a:off x="4945578" y="3835048"/>
            <a:ext cx="1377291" cy="400110"/>
          </a:xfrm>
          <a:prstGeom prst="rect">
            <a:avLst/>
          </a:prstGeom>
          <a:noFill/>
        </p:spPr>
        <p:txBody>
          <a:bodyPr wrap="square" rtlCol="0">
            <a:spAutoFit/>
          </a:bodyPr>
          <a:lstStyle/>
          <a:p>
            <a:r>
              <a:rPr lang="en-GB" sz="2000" dirty="0">
                <a:solidFill>
                  <a:schemeClr val="accent1">
                    <a:lumMod val="50000"/>
                  </a:schemeClr>
                </a:solidFill>
              </a:rPr>
              <a:t>[mother]</a:t>
            </a:r>
          </a:p>
        </p:txBody>
      </p:sp>
      <p:sp>
        <p:nvSpPr>
          <p:cNvPr id="42" name="TextBox 41"/>
          <p:cNvSpPr txBox="1"/>
          <p:nvPr/>
        </p:nvSpPr>
        <p:spPr>
          <a:xfrm>
            <a:off x="7904164" y="4663953"/>
            <a:ext cx="1250265" cy="707886"/>
          </a:xfrm>
          <a:prstGeom prst="rect">
            <a:avLst/>
          </a:prstGeom>
          <a:noFill/>
        </p:spPr>
        <p:txBody>
          <a:bodyPr wrap="square" rtlCol="0">
            <a:spAutoFit/>
          </a:bodyPr>
          <a:lstStyle/>
          <a:p>
            <a:r>
              <a:rPr lang="en-GB" sz="2000" dirty="0">
                <a:solidFill>
                  <a:schemeClr val="accent5">
                    <a:lumMod val="50000"/>
                  </a:schemeClr>
                </a:solidFill>
              </a:rPr>
              <a:t>[female author]</a:t>
            </a:r>
          </a:p>
        </p:txBody>
      </p:sp>
      <p:sp>
        <p:nvSpPr>
          <p:cNvPr id="43" name="Rounded Rectangle 11">
            <a:extLst>
              <a:ext uri="{FF2B5EF4-FFF2-40B4-BE49-F238E27FC236}">
                <a16:creationId xmlns:a16="http://schemas.microsoft.com/office/drawing/2014/main" id="{A316DD52-7894-4A75-969C-CA0645DA2978}"/>
              </a:ext>
            </a:extLst>
          </p:cNvPr>
          <p:cNvSpPr/>
          <p:nvPr/>
        </p:nvSpPr>
        <p:spPr>
          <a:xfrm>
            <a:off x="10779542" y="258166"/>
            <a:ext cx="11486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85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838199" y="105143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a:solidFill>
                  <a:srgbClr val="1E4E79"/>
                </a:solidFill>
              </a:rPr>
              <a:t>tengo</a:t>
            </a:r>
            <a:br>
              <a:rPr lang="en-GB" sz="10350" b="1" dirty="0">
                <a:solidFill>
                  <a:srgbClr val="1E4E79"/>
                </a:solidFill>
              </a:rPr>
            </a:br>
            <a:endParaRPr sz="3959" dirty="0"/>
          </a:p>
        </p:txBody>
      </p:sp>
      <p:sp>
        <p:nvSpPr>
          <p:cNvPr id="57" name="Google Shape;57;p13"/>
          <p:cNvSpPr txBox="1"/>
          <p:nvPr/>
        </p:nvSpPr>
        <p:spPr>
          <a:xfrm>
            <a:off x="1" y="227186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[I have]</a:t>
            </a:r>
            <a:endParaRPr dirty="0"/>
          </a:p>
        </p:txBody>
      </p:sp>
      <p:sp>
        <p:nvSpPr>
          <p:cNvPr id="58" name="Google Shape;58;p13"/>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i="0" u="none" strike="noStrike" cap="none" dirty="0">
                <a:solidFill>
                  <a:srgbClr val="1E4E79"/>
                </a:solidFill>
                <a:latin typeface="Century Gothic"/>
                <a:ea typeface="Century Gothic"/>
                <a:cs typeface="Century Gothic"/>
                <a:sym typeface="Century Gothic"/>
              </a:rPr>
              <a:t>tienes</a:t>
            </a:r>
            <a:endParaRPr dirty="0"/>
          </a:p>
        </p:txBody>
      </p:sp>
      <p:sp>
        <p:nvSpPr>
          <p:cNvPr id="59" name="Google Shape;59;p13"/>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[you have]</a:t>
            </a:r>
            <a:endParaRPr dirty="0"/>
          </a:p>
        </p:txBody>
      </p:sp>
    </p:spTree>
    <p:extLst>
      <p:ext uri="{BB962C8B-B14F-4D97-AF65-F5344CB8AC3E}">
        <p14:creationId xmlns:p14="http://schemas.microsoft.com/office/powerpoint/2010/main" val="41113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tengo</a:t>
            </a:r>
            <a:br>
              <a:rPr lang="en-GB" sz="8640" b="1" dirty="0">
                <a:solidFill>
                  <a:srgbClr val="1E4E79"/>
                </a:solidFill>
              </a:rPr>
            </a:br>
            <a:endParaRPr sz="3959" b="1" dirty="0"/>
          </a:p>
        </p:txBody>
      </p:sp>
      <p:sp>
        <p:nvSpPr>
          <p:cNvPr id="68" name="Google Shape;68;p14"/>
          <p:cNvSpPr txBox="1"/>
          <p:nvPr/>
        </p:nvSpPr>
        <p:spPr>
          <a:xfrm>
            <a:off x="3155228" y="2272893"/>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[I have]</a:t>
            </a:r>
            <a:endParaRPr dirty="0"/>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EEC100"/>
              </a:solidFill>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11500"/>
              <a:buFont typeface="Arial"/>
              <a:buNone/>
            </a:pPr>
            <a:r>
              <a:rPr lang="en-GB" sz="11500" b="1" i="0" u="none" strike="noStrike" cap="none" dirty="0">
                <a:solidFill>
                  <a:srgbClr val="1E4E79"/>
                </a:solidFill>
                <a:latin typeface="Century Gothic"/>
                <a:ea typeface="Century Gothic"/>
                <a:cs typeface="Century Gothic"/>
                <a:sym typeface="Century Gothic"/>
              </a:rPr>
              <a:t>tienes</a:t>
            </a:r>
            <a:endParaRPr dirty="0"/>
          </a:p>
        </p:txBody>
      </p:sp>
      <p:sp>
        <p:nvSpPr>
          <p:cNvPr id="71" name="Google Shape;71;p14"/>
          <p:cNvSpPr txBox="1"/>
          <p:nvPr/>
        </p:nvSpPr>
        <p:spPr>
          <a:xfrm>
            <a:off x="3166441" y="5033064"/>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[you have]</a:t>
            </a:r>
            <a:endParaRPr dirty="0"/>
          </a:p>
        </p:txBody>
      </p:sp>
    </p:spTree>
    <p:extLst>
      <p:ext uri="{BB962C8B-B14F-4D97-AF65-F5344CB8AC3E}">
        <p14:creationId xmlns:p14="http://schemas.microsoft.com/office/powerpoint/2010/main" val="78634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tengo</a:t>
            </a:r>
            <a:endParaRPr sz="11500" dirty="0"/>
          </a:p>
        </p:txBody>
      </p:sp>
      <p:sp>
        <p:nvSpPr>
          <p:cNvPr id="78" name="Google Shape;78;p15"/>
          <p:cNvSpPr txBox="1"/>
          <p:nvPr/>
        </p:nvSpPr>
        <p:spPr>
          <a:xfrm>
            <a:off x="0" y="2311496"/>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[I have]</a:t>
            </a:r>
            <a:endParaRPr dirty="0"/>
          </a:p>
        </p:txBody>
      </p:sp>
      <p:sp>
        <p:nvSpPr>
          <p:cNvPr id="79" name="Google Shape;79;p15"/>
          <p:cNvSpPr txBox="1"/>
          <p:nvPr/>
        </p:nvSpPr>
        <p:spPr>
          <a:xfrm>
            <a:off x="1938832" y="3997075"/>
            <a:ext cx="917899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1" i="0" u="none" strike="noStrike" cap="none" dirty="0">
                <a:solidFill>
                  <a:srgbClr val="C55A11"/>
                </a:solidFill>
                <a:latin typeface="Century Gothic"/>
                <a:ea typeface="Century Gothic"/>
                <a:cs typeface="Century Gothic"/>
                <a:sym typeface="Century Gothic"/>
              </a:rPr>
              <a:t>Tengo</a:t>
            </a:r>
            <a:r>
              <a:rPr lang="en-GB" sz="6000" b="1" i="0" u="none" strike="noStrike" cap="none" dirty="0">
                <a:solidFill>
                  <a:srgbClr val="2F5496"/>
                </a:solidFill>
                <a:latin typeface="Century Gothic"/>
                <a:ea typeface="Century Gothic"/>
                <a:cs typeface="Century Gothic"/>
                <a:sym typeface="Century Gothic"/>
              </a:rPr>
              <a:t> </a:t>
            </a:r>
            <a:r>
              <a:rPr lang="en-GB" sz="6000" b="0" i="0" u="none" strike="noStrike" cap="none" dirty="0">
                <a:solidFill>
                  <a:srgbClr val="1E4E79"/>
                </a:solidFill>
                <a:latin typeface="Century Gothic"/>
                <a:ea typeface="Century Gothic"/>
                <a:cs typeface="Century Gothic"/>
                <a:sym typeface="Century Gothic"/>
              </a:rPr>
              <a:t>un padre alegre. </a:t>
            </a:r>
            <a:endParaRPr sz="6000" b="0" i="0" u="none" strike="noStrike" cap="none" dirty="0">
              <a:solidFill>
                <a:srgbClr val="1E4E79"/>
              </a:solidFill>
              <a:latin typeface="Century Gothic"/>
              <a:ea typeface="Century Gothic"/>
              <a:cs typeface="Century Gothic"/>
              <a:sym typeface="Century Gothic"/>
            </a:endParaRPr>
          </a:p>
        </p:txBody>
      </p:sp>
      <p:sp>
        <p:nvSpPr>
          <p:cNvPr id="80" name="Google Shape;80;p15"/>
          <p:cNvSpPr txBox="1"/>
          <p:nvPr/>
        </p:nvSpPr>
        <p:spPr>
          <a:xfrm>
            <a:off x="3031356" y="4951326"/>
            <a:ext cx="67256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a:t>
            </a:r>
            <a:r>
              <a:rPr lang="en-GB" sz="3200" b="1" i="0" u="none" strike="noStrike" cap="none" dirty="0">
                <a:solidFill>
                  <a:srgbClr val="C55A11"/>
                </a:solidFill>
                <a:latin typeface="Century Gothic"/>
                <a:ea typeface="Century Gothic"/>
                <a:cs typeface="Century Gothic"/>
                <a:sym typeface="Century Gothic"/>
              </a:rPr>
              <a:t>I have</a:t>
            </a:r>
            <a:r>
              <a:rPr lang="en-GB" sz="3200" b="1" i="0" u="none" strike="noStrike" cap="none" dirty="0">
                <a:solidFill>
                  <a:srgbClr val="EEC100"/>
                </a:solidFill>
                <a:latin typeface="Century Gothic"/>
                <a:ea typeface="Century Gothic"/>
                <a:cs typeface="Century Gothic"/>
                <a:sym typeface="Century Gothic"/>
              </a:rPr>
              <a:t> </a:t>
            </a:r>
            <a:r>
              <a:rPr lang="en-GB" sz="3200" b="0" i="0" u="none" strike="noStrike" cap="none" dirty="0">
                <a:solidFill>
                  <a:srgbClr val="1E4E79"/>
                </a:solidFill>
                <a:latin typeface="Century Gothic"/>
                <a:ea typeface="Century Gothic"/>
                <a:cs typeface="Century Gothic"/>
                <a:sym typeface="Century Gothic"/>
              </a:rPr>
              <a:t>a cheerful father.]</a:t>
            </a:r>
            <a:endParaRPr dirty="0"/>
          </a:p>
        </p:txBody>
      </p:sp>
    </p:spTree>
    <p:extLst>
      <p:ext uri="{BB962C8B-B14F-4D97-AF65-F5344CB8AC3E}">
        <p14:creationId xmlns:p14="http://schemas.microsoft.com/office/powerpoint/2010/main" val="32465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tienes</a:t>
            </a:r>
            <a:br>
              <a:rPr lang="en-GB" sz="8640" b="1" dirty="0">
                <a:solidFill>
                  <a:srgbClr val="1E4E79"/>
                </a:solidFill>
              </a:rPr>
            </a:b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[you have]</a:t>
            </a:r>
            <a:endParaRPr dirty="0"/>
          </a:p>
        </p:txBody>
      </p:sp>
      <p:sp>
        <p:nvSpPr>
          <p:cNvPr id="88" name="Google Shape;88;p16"/>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6000"/>
              <a:buFont typeface="Arial"/>
              <a:buNone/>
            </a:pPr>
            <a:r>
              <a:rPr lang="en-GB" sz="6000" b="1" i="0" u="none" strike="noStrike" cap="none" dirty="0">
                <a:solidFill>
                  <a:srgbClr val="C55A11"/>
                </a:solidFill>
                <a:latin typeface="Century Gothic"/>
                <a:ea typeface="Century Gothic"/>
                <a:cs typeface="Century Gothic"/>
                <a:sym typeface="Century Gothic"/>
              </a:rPr>
              <a:t>Tienes </a:t>
            </a:r>
            <a:r>
              <a:rPr lang="en-GB" sz="6000" b="0" i="0" u="none" strike="noStrike" cap="none" dirty="0">
                <a:solidFill>
                  <a:srgbClr val="37598F"/>
                </a:solidFill>
                <a:latin typeface="Century Gothic"/>
                <a:ea typeface="Century Gothic"/>
                <a:cs typeface="Century Gothic"/>
                <a:sym typeface="Century Gothic"/>
              </a:rPr>
              <a:t>una madre alta</a:t>
            </a:r>
            <a:r>
              <a:rPr lang="en-GB" sz="6000" b="0" i="0" u="none" strike="noStrike" cap="none" dirty="0">
                <a:solidFill>
                  <a:srgbClr val="1E4E79"/>
                </a:solidFill>
                <a:latin typeface="Century Gothic"/>
                <a:ea typeface="Century Gothic"/>
                <a:cs typeface="Century Gothic"/>
                <a:sym typeface="Century Gothic"/>
              </a:rPr>
              <a:t>. </a:t>
            </a:r>
            <a:endParaRPr sz="6000" b="0" i="0" u="none" strike="noStrike" cap="none" dirty="0">
              <a:solidFill>
                <a:srgbClr val="1E4E79"/>
              </a:solidFill>
              <a:latin typeface="Century Gothic"/>
              <a:ea typeface="Century Gothic"/>
              <a:cs typeface="Century Gothic"/>
              <a:sym typeface="Century Gothic"/>
            </a:endParaRPr>
          </a:p>
        </p:txBody>
      </p:sp>
      <p:sp>
        <p:nvSpPr>
          <p:cNvPr id="89" name="Google Shape;89;p16"/>
          <p:cNvSpPr txBox="1"/>
          <p:nvPr/>
        </p:nvSpPr>
        <p:spPr>
          <a:xfrm>
            <a:off x="3066699"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E4E79"/>
              </a:buClr>
              <a:buSzPts val="3200"/>
              <a:buFont typeface="Arial"/>
              <a:buNone/>
            </a:pPr>
            <a:r>
              <a:rPr lang="en-GB" sz="3200" b="0" i="0" u="none" strike="noStrike" cap="none" dirty="0">
                <a:solidFill>
                  <a:srgbClr val="1E4E79"/>
                </a:solidFill>
                <a:latin typeface="Century Gothic"/>
                <a:ea typeface="Century Gothic"/>
                <a:cs typeface="Century Gothic"/>
                <a:sym typeface="Century Gothic"/>
              </a:rPr>
              <a:t>[</a:t>
            </a:r>
            <a:r>
              <a:rPr lang="en-GB" sz="3200" b="1" i="0" u="none" strike="noStrike" cap="none" dirty="0">
                <a:solidFill>
                  <a:srgbClr val="C55A11"/>
                </a:solidFill>
                <a:latin typeface="Century Gothic"/>
                <a:ea typeface="Century Gothic"/>
                <a:cs typeface="Century Gothic"/>
                <a:sym typeface="Century Gothic"/>
              </a:rPr>
              <a:t>You have </a:t>
            </a:r>
            <a:r>
              <a:rPr lang="en-GB" sz="3200" b="0" i="0" u="none" strike="noStrike" cap="none" dirty="0">
                <a:solidFill>
                  <a:srgbClr val="1E4E79"/>
                </a:solidFill>
                <a:latin typeface="Century Gothic"/>
                <a:ea typeface="Century Gothic"/>
                <a:cs typeface="Century Gothic"/>
                <a:sym typeface="Century Gothic"/>
              </a:rPr>
              <a:t>a tall mother.]</a:t>
            </a:r>
            <a:endParaRPr dirty="0"/>
          </a:p>
        </p:txBody>
      </p:sp>
    </p:spTree>
    <p:extLst>
      <p:ext uri="{BB962C8B-B14F-4D97-AF65-F5344CB8AC3E}">
        <p14:creationId xmlns:p14="http://schemas.microsoft.com/office/powerpoint/2010/main" val="64439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91" y="-18336"/>
            <a:ext cx="9030936" cy="707886"/>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You’re chatting to a friend (your partner) about people in your family and at school.</a:t>
            </a:r>
          </a:p>
        </p:txBody>
      </p:sp>
      <p:sp>
        <p:nvSpPr>
          <p:cNvPr id="4" name="TextBox 3"/>
          <p:cNvSpPr txBox="1"/>
          <p:nvPr/>
        </p:nvSpPr>
        <p:spPr>
          <a:xfrm>
            <a:off x="36646" y="598101"/>
            <a:ext cx="9628054" cy="1015663"/>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Use your cards to </a:t>
            </a:r>
          </a:p>
          <a:p>
            <a:r>
              <a:rPr lang="en-GB" sz="2000" b="1" i="1" dirty="0">
                <a:solidFill>
                  <a:schemeClr val="accent1">
                    <a:lumMod val="50000"/>
                  </a:schemeClr>
                </a:solidFill>
                <a:latin typeface="Century Gothic" panose="020B0502020202020204" pitchFamily="34" charset="0"/>
              </a:rPr>
              <a:t>a) tell him/her who you have</a:t>
            </a:r>
          </a:p>
          <a:p>
            <a:r>
              <a:rPr lang="en-GB" sz="2000" b="1" i="1" dirty="0">
                <a:solidFill>
                  <a:schemeClr val="accent1">
                    <a:lumMod val="50000"/>
                  </a:schemeClr>
                </a:solidFill>
                <a:latin typeface="Century Gothic" panose="020B0502020202020204" pitchFamily="34" charset="0"/>
              </a:rPr>
              <a:t>b) ask who they have.</a:t>
            </a:r>
          </a:p>
        </p:txBody>
      </p:sp>
      <p:sp>
        <p:nvSpPr>
          <p:cNvPr id="5" name="TextBox 4"/>
          <p:cNvSpPr txBox="1"/>
          <p:nvPr/>
        </p:nvSpPr>
        <p:spPr>
          <a:xfrm>
            <a:off x="14590" y="1549993"/>
            <a:ext cx="5974010"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Your partner will also ask you. Take turns.</a:t>
            </a:r>
          </a:p>
        </p:txBody>
      </p:sp>
      <p:sp>
        <p:nvSpPr>
          <p:cNvPr id="45" name="TextBox 44"/>
          <p:cNvSpPr txBox="1"/>
          <p:nvPr/>
        </p:nvSpPr>
        <p:spPr>
          <a:xfrm>
            <a:off x="99333" y="1851059"/>
            <a:ext cx="5974010" cy="461665"/>
          </a:xfrm>
          <a:prstGeom prst="rect">
            <a:avLst/>
          </a:prstGeom>
          <a:noFill/>
        </p:spPr>
        <p:txBody>
          <a:bodyPr wrap="square" rtlCol="0">
            <a:spAutoFit/>
          </a:bodyPr>
          <a:lstStyle/>
          <a:p>
            <a:r>
              <a:rPr lang="en-GB" sz="2400" b="1" i="1" dirty="0">
                <a:solidFill>
                  <a:schemeClr val="accent1">
                    <a:lumMod val="50000"/>
                  </a:schemeClr>
                </a:solidFill>
                <a:latin typeface="Century Gothic" panose="020B0502020202020204" pitchFamily="34" charset="0"/>
              </a:rPr>
              <a:t>Un ejemplo:</a:t>
            </a:r>
          </a:p>
        </p:txBody>
      </p:sp>
      <p:sp>
        <p:nvSpPr>
          <p:cNvPr id="46" name="Oval Callout 45"/>
          <p:cNvSpPr/>
          <p:nvPr/>
        </p:nvSpPr>
        <p:spPr>
          <a:xfrm>
            <a:off x="4122625" y="2281818"/>
            <a:ext cx="4680621" cy="868942"/>
          </a:xfrm>
          <a:prstGeom prst="wedgeEllipseCallout">
            <a:avLst>
              <a:gd name="adj1" fmla="val -76912"/>
              <a:gd name="adj2" fmla="val -10381"/>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¿Tienes un profesor alto?</a:t>
            </a:r>
          </a:p>
        </p:txBody>
      </p:sp>
      <p:sp>
        <p:nvSpPr>
          <p:cNvPr id="47" name="TextBox 46"/>
          <p:cNvSpPr txBox="1"/>
          <p:nvPr/>
        </p:nvSpPr>
        <p:spPr>
          <a:xfrm>
            <a:off x="36646" y="2381318"/>
            <a:ext cx="2777139"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A (pregunta):</a:t>
            </a:r>
          </a:p>
        </p:txBody>
      </p:sp>
      <p:sp>
        <p:nvSpPr>
          <p:cNvPr id="48" name="TextBox 47"/>
          <p:cNvSpPr txBox="1"/>
          <p:nvPr/>
        </p:nvSpPr>
        <p:spPr>
          <a:xfrm>
            <a:off x="10058428" y="3286473"/>
            <a:ext cx="1845952" cy="769441"/>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Persona B (contesta):</a:t>
            </a:r>
          </a:p>
        </p:txBody>
      </p:sp>
      <p:sp>
        <p:nvSpPr>
          <p:cNvPr id="49" name="Oval Callout 48"/>
          <p:cNvSpPr/>
          <p:nvPr/>
        </p:nvSpPr>
        <p:spPr>
          <a:xfrm>
            <a:off x="4122626" y="3340247"/>
            <a:ext cx="4680621" cy="907581"/>
          </a:xfrm>
          <a:prstGeom prst="wedgeEllipseCallout">
            <a:avLst>
              <a:gd name="adj1" fmla="val 75293"/>
              <a:gd name="adj2" fmla="val -10381"/>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Sí, tengo un profesor alto.</a:t>
            </a:r>
          </a:p>
        </p:txBody>
      </p:sp>
      <p:sp>
        <p:nvSpPr>
          <p:cNvPr id="54" name="Rectangle 53"/>
          <p:cNvSpPr/>
          <p:nvPr/>
        </p:nvSpPr>
        <p:spPr>
          <a:xfrm>
            <a:off x="68626" y="3432127"/>
            <a:ext cx="3657789" cy="24808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55" name="Title 2">
            <a:extLst>
              <a:ext uri="{FF2B5EF4-FFF2-40B4-BE49-F238E27FC236}">
                <a16:creationId xmlns:a16="http://schemas.microsoft.com/office/drawing/2014/main" id="{89A9CC99-6E6F-BA4F-8531-09C581FE85E7}"/>
              </a:ext>
            </a:extLst>
          </p:cNvPr>
          <p:cNvSpPr txBox="1">
            <a:spLocks/>
          </p:cNvSpPr>
          <p:nvPr/>
        </p:nvSpPr>
        <p:spPr>
          <a:xfrm>
            <a:off x="82364" y="3706887"/>
            <a:ext cx="4149239" cy="2315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Ask your partner if s/he has a…</a:t>
            </a:r>
            <a:endParaRPr lang="en-US" sz="1800" dirty="0">
              <a:solidFill>
                <a:schemeClr val="accent1">
                  <a:lumMod val="50000"/>
                </a:schemeClr>
              </a:solidFill>
            </a:endParaRPr>
          </a:p>
        </p:txBody>
      </p:sp>
      <p:pic>
        <p:nvPicPr>
          <p:cNvPr id="56" name="Picture 55"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283" y="4410033"/>
            <a:ext cx="558517" cy="1120757"/>
          </a:xfrm>
          <a:prstGeom prst="rect">
            <a:avLst/>
          </a:prstGeom>
          <a:noFill/>
          <a:extLst>
            <a:ext uri="{909E8E84-426E-40dd-AFC4-6F175D3DCCD1}">
              <a14:hiddenFill xmlns="" xmlns:a14="http://schemas.microsoft.com/office/drawing/2010/main">
                <a:solidFill>
                  <a:srgbClr val="FFFFFF"/>
                </a:solidFill>
              </a14:hiddenFill>
            </a:ext>
          </a:extLst>
        </p:spPr>
      </p:pic>
      <p:sp>
        <p:nvSpPr>
          <p:cNvPr id="57" name="TextBox 56"/>
          <p:cNvSpPr txBox="1"/>
          <p:nvPr/>
        </p:nvSpPr>
        <p:spPr>
          <a:xfrm>
            <a:off x="1923381" y="4614770"/>
            <a:ext cx="1968964" cy="830997"/>
          </a:xfrm>
          <a:prstGeom prst="rect">
            <a:avLst/>
          </a:prstGeom>
          <a:noFill/>
        </p:spPr>
        <p:txBody>
          <a:bodyPr wrap="square" rtlCol="0">
            <a:spAutoFit/>
          </a:bodyPr>
          <a:lstStyle/>
          <a:p>
            <a:r>
              <a:rPr lang="en-GB" sz="2400" dirty="0">
                <a:solidFill>
                  <a:schemeClr val="accent1">
                    <a:lumMod val="50000"/>
                  </a:schemeClr>
                </a:solidFill>
              </a:rPr>
              <a:t>[a tall male teacher]</a:t>
            </a:r>
          </a:p>
        </p:txBody>
      </p:sp>
      <p:sp>
        <p:nvSpPr>
          <p:cNvPr id="58" name="Title 2">
            <a:extLst>
              <a:ext uri="{FF2B5EF4-FFF2-40B4-BE49-F238E27FC236}">
                <a16:creationId xmlns:a16="http://schemas.microsoft.com/office/drawing/2014/main" id="{89A9CC99-6E6F-BA4F-8531-09C581FE85E7}"/>
              </a:ext>
            </a:extLst>
          </p:cNvPr>
          <p:cNvSpPr txBox="1">
            <a:spLocks/>
          </p:cNvSpPr>
          <p:nvPr/>
        </p:nvSpPr>
        <p:spPr>
          <a:xfrm>
            <a:off x="82364" y="3981647"/>
            <a:ext cx="4149239" cy="2315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(Circle the ones s/he has):</a:t>
            </a:r>
            <a:endParaRPr lang="en-US" sz="1800" dirty="0">
              <a:solidFill>
                <a:schemeClr val="accent1">
                  <a:lumMod val="50000"/>
                </a:schemeClr>
              </a:solidFill>
            </a:endParaRPr>
          </a:p>
        </p:txBody>
      </p:sp>
      <p:sp>
        <p:nvSpPr>
          <p:cNvPr id="59" name="Title 2">
            <a:extLst>
              <a:ext uri="{FF2B5EF4-FFF2-40B4-BE49-F238E27FC236}">
                <a16:creationId xmlns:a16="http://schemas.microsoft.com/office/drawing/2014/main" id="{89A9CC99-6E6F-BA4F-8531-09C581FE85E7}"/>
              </a:ext>
            </a:extLst>
          </p:cNvPr>
          <p:cNvSpPr txBox="1">
            <a:spLocks/>
          </p:cNvSpPr>
          <p:nvPr/>
        </p:nvSpPr>
        <p:spPr>
          <a:xfrm>
            <a:off x="99333" y="3507445"/>
            <a:ext cx="1538082" cy="1833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A </a:t>
            </a:r>
            <a:endParaRPr lang="en-US" sz="1800" dirty="0">
              <a:solidFill>
                <a:schemeClr val="accent1">
                  <a:lumMod val="50000"/>
                </a:schemeClr>
              </a:solidFill>
            </a:endParaRPr>
          </a:p>
        </p:txBody>
      </p:sp>
      <p:sp>
        <p:nvSpPr>
          <p:cNvPr id="60" name="Rectangle 59"/>
          <p:cNvSpPr/>
          <p:nvPr/>
        </p:nvSpPr>
        <p:spPr>
          <a:xfrm>
            <a:off x="7705344" y="4273099"/>
            <a:ext cx="4296156" cy="20200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61" name="Title 2">
            <a:extLst>
              <a:ext uri="{FF2B5EF4-FFF2-40B4-BE49-F238E27FC236}">
                <a16:creationId xmlns:a16="http://schemas.microsoft.com/office/drawing/2014/main" id="{89A9CC99-6E6F-BA4F-8531-09C581FE85E7}"/>
              </a:ext>
            </a:extLst>
          </p:cNvPr>
          <p:cNvSpPr txBox="1">
            <a:spLocks/>
          </p:cNvSpPr>
          <p:nvPr/>
        </p:nvSpPr>
        <p:spPr>
          <a:xfrm>
            <a:off x="7818551" y="4261230"/>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B </a:t>
            </a:r>
          </a:p>
          <a:p>
            <a:pPr>
              <a:lnSpc>
                <a:spcPct val="120000"/>
              </a:lnSpc>
            </a:pPr>
            <a:r>
              <a:rPr lang="en-GB" sz="1800" b="1" dirty="0">
                <a:solidFill>
                  <a:schemeClr val="accent1">
                    <a:lumMod val="50000"/>
                  </a:schemeClr>
                </a:solidFill>
              </a:rPr>
              <a:t>When asked, say you have these:</a:t>
            </a:r>
            <a:endParaRPr lang="en-US" sz="1800" dirty="0">
              <a:solidFill>
                <a:schemeClr val="accent1">
                  <a:lumMod val="50000"/>
                </a:schemeClr>
              </a:solidFill>
            </a:endParaRPr>
          </a:p>
        </p:txBody>
      </p:sp>
      <p:pic>
        <p:nvPicPr>
          <p:cNvPr id="62" name="Picture 61"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8375" y="5113760"/>
            <a:ext cx="558517" cy="1120757"/>
          </a:xfrm>
          <a:prstGeom prst="rect">
            <a:avLst/>
          </a:prstGeom>
          <a:noFill/>
          <a:extLst>
            <a:ext uri="{909E8E84-426E-40dd-AFC4-6F175D3DCCD1}">
              <a14:hiddenFill xmlns="" xmlns:a14="http://schemas.microsoft.com/office/drawing/2010/main">
                <a:solidFill>
                  <a:srgbClr val="FFFFFF"/>
                </a:solidFill>
              </a14:hiddenFill>
            </a:ext>
          </a:extLst>
        </p:spPr>
      </p:pic>
      <p:sp>
        <p:nvSpPr>
          <p:cNvPr id="63" name="TextBox 62"/>
          <p:cNvSpPr txBox="1"/>
          <p:nvPr/>
        </p:nvSpPr>
        <p:spPr>
          <a:xfrm>
            <a:off x="9361566" y="5256862"/>
            <a:ext cx="1968964" cy="830997"/>
          </a:xfrm>
          <a:prstGeom prst="rect">
            <a:avLst/>
          </a:prstGeom>
          <a:noFill/>
        </p:spPr>
        <p:txBody>
          <a:bodyPr wrap="square" rtlCol="0">
            <a:spAutoFit/>
          </a:bodyPr>
          <a:lstStyle/>
          <a:p>
            <a:r>
              <a:rPr lang="en-GB" sz="2400" dirty="0">
                <a:solidFill>
                  <a:schemeClr val="accent1">
                    <a:lumMod val="50000"/>
                  </a:schemeClr>
                </a:solidFill>
              </a:rPr>
              <a:t>[a tall male teacher]</a:t>
            </a:r>
          </a:p>
        </p:txBody>
      </p:sp>
      <p:sp>
        <p:nvSpPr>
          <p:cNvPr id="44" name="Oval 43"/>
          <p:cNvSpPr/>
          <p:nvPr/>
        </p:nvSpPr>
        <p:spPr>
          <a:xfrm>
            <a:off x="268536" y="4335484"/>
            <a:ext cx="1654845" cy="1333843"/>
          </a:xfrm>
          <a:prstGeom prst="ellipse">
            <a:avLst/>
          </a:prstGeom>
          <a:noFill/>
          <a:ln w="57150">
            <a:solidFill>
              <a:srgbClr val="E4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9" name="Rounded Rectangular Callout 2048"/>
          <p:cNvSpPr/>
          <p:nvPr/>
        </p:nvSpPr>
        <p:spPr>
          <a:xfrm>
            <a:off x="9228804" y="812615"/>
            <a:ext cx="2675576" cy="1519459"/>
          </a:xfrm>
          <a:prstGeom prst="wedgeRoundRectCallout">
            <a:avLst>
              <a:gd name="adj1" fmla="val -59755"/>
              <a:gd name="adj2" fmla="val 90918"/>
              <a:gd name="adj3" fmla="val 16667"/>
            </a:avLst>
          </a:prstGeom>
          <a:solidFill>
            <a:schemeClr val="accent5">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¡Importante! </a:t>
            </a:r>
            <a:r>
              <a:rPr lang="en-GB" dirty="0">
                <a:solidFill>
                  <a:schemeClr val="bg1"/>
                </a:solidFill>
              </a:rPr>
              <a:t>Give the full sentence or you will have to start again!</a:t>
            </a:r>
          </a:p>
        </p:txBody>
      </p:sp>
      <p:sp>
        <p:nvSpPr>
          <p:cNvPr id="68" name="Title 2">
            <a:extLst>
              <a:ext uri="{FF2B5EF4-FFF2-40B4-BE49-F238E27FC236}">
                <a16:creationId xmlns:a16="http://schemas.microsoft.com/office/drawing/2014/main" id="{89A9CC99-6E6F-BA4F-8531-09C581FE85E7}"/>
              </a:ext>
            </a:extLst>
          </p:cNvPr>
          <p:cNvSpPr>
            <a:spLocks noGrp="1"/>
          </p:cNvSpPr>
          <p:nvPr>
            <p:ph type="title"/>
          </p:nvPr>
        </p:nvSpPr>
        <p:spPr>
          <a:xfrm>
            <a:off x="10830599" y="332039"/>
            <a:ext cx="301609" cy="304787"/>
          </a:xfrm>
        </p:spPr>
        <p:txBody>
          <a:bodyPr>
            <a:normAutofit/>
          </a:bodyPr>
          <a:lstStyle/>
          <a:p>
            <a:r>
              <a:rPr lang="en-GB" sz="100" b="1" dirty="0">
                <a:solidFill>
                  <a:prstClr val="white"/>
                </a:solidFill>
              </a:rPr>
              <a:t>hablar / escuchar</a:t>
            </a:r>
            <a:endParaRPr lang="en-US" sz="100" dirty="0"/>
          </a:p>
        </p:txBody>
      </p:sp>
      <p:sp>
        <p:nvSpPr>
          <p:cNvPr id="24" name="Rounded Rectangle 11">
            <a:extLst>
              <a:ext uri="{FF2B5EF4-FFF2-40B4-BE49-F238E27FC236}">
                <a16:creationId xmlns:a16="http://schemas.microsoft.com/office/drawing/2014/main" id="{A316DD52-7894-4A75-969C-CA0645DA2978}"/>
              </a:ext>
            </a:extLst>
          </p:cNvPr>
          <p:cNvSpPr/>
          <p:nvPr/>
        </p:nvSpPr>
        <p:spPr>
          <a:xfrm>
            <a:off x="9495692" y="258166"/>
            <a:ext cx="243245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435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49" grpId="0" animBg="1"/>
      <p:bldP spid="54" grpId="0" animBg="1"/>
      <p:bldP spid="55" grpId="0"/>
      <p:bldP spid="57" grpId="0"/>
      <p:bldP spid="58" grpId="0"/>
      <p:bldP spid="59" grpId="0"/>
      <p:bldP spid="60" grpId="0" animBg="1"/>
      <p:bldP spid="61" grpId="0"/>
      <p:bldP spid="63" grpId="0"/>
      <p:bldP spid="44" grpId="0" animBg="1"/>
      <p:bldP spid="20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a:solidFill>
                  <a:schemeClr val="accent1">
                    <a:lumMod val="50000"/>
                  </a:schemeClr>
                </a:solidFill>
              </a:rPr>
              <a:t>Ask your partner if s/he has a…</a:t>
            </a:r>
            <a:endParaRPr lang="en-US" sz="1800" dirty="0">
              <a:solidFill>
                <a:schemeClr val="accent1">
                  <a:lumMod val="50000"/>
                </a:schemeClr>
              </a:solidFill>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045" y="1871141"/>
            <a:ext cx="523521" cy="105053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45462" y="2875823"/>
            <a:ext cx="1670190" cy="707886"/>
          </a:xfrm>
          <a:prstGeom prst="rect">
            <a:avLst/>
          </a:prstGeom>
          <a:noFill/>
        </p:spPr>
        <p:txBody>
          <a:bodyPr wrap="square" rtlCol="0">
            <a:spAutoFit/>
          </a:bodyPr>
          <a:lstStyle/>
          <a:p>
            <a:r>
              <a:rPr lang="en-GB" sz="2000" dirty="0">
                <a:solidFill>
                  <a:schemeClr val="accent1">
                    <a:lumMod val="50000"/>
                  </a:schemeClr>
                </a:solidFill>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321" y="1900280"/>
            <a:ext cx="797088" cy="896725"/>
          </a:xfrm>
          <a:prstGeom prst="rect">
            <a:avLst/>
          </a:prstGeom>
        </p:spPr>
      </p:pic>
      <p:sp>
        <p:nvSpPr>
          <p:cNvPr id="8" name="TextBox 7"/>
          <p:cNvSpPr txBox="1"/>
          <p:nvPr/>
        </p:nvSpPr>
        <p:spPr>
          <a:xfrm>
            <a:off x="2752409" y="2887380"/>
            <a:ext cx="1872194" cy="400110"/>
          </a:xfrm>
          <a:prstGeom prst="rect">
            <a:avLst/>
          </a:prstGeom>
          <a:noFill/>
        </p:spPr>
        <p:txBody>
          <a:bodyPr wrap="square" rtlCol="0">
            <a:spAutoFit/>
          </a:bodyPr>
          <a:lstStyle/>
          <a:p>
            <a:r>
              <a:rPr lang="en-GB" sz="2000" dirty="0">
                <a:solidFill>
                  <a:schemeClr val="accent1">
                    <a:lumMod val="50000"/>
                  </a:schemeClr>
                </a:solidFill>
              </a:rPr>
              <a:t>[silly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1144" y="1979318"/>
            <a:ext cx="766001" cy="877526"/>
          </a:xfrm>
          <a:prstGeom prst="rect">
            <a:avLst/>
          </a:prstGeom>
        </p:spPr>
      </p:pic>
      <p:sp>
        <p:nvSpPr>
          <p:cNvPr id="10" name="TextBox 9"/>
          <p:cNvSpPr txBox="1"/>
          <p:nvPr/>
        </p:nvSpPr>
        <p:spPr>
          <a:xfrm>
            <a:off x="4466174" y="2767121"/>
            <a:ext cx="1377291" cy="707886"/>
          </a:xfrm>
          <a:prstGeom prst="rect">
            <a:avLst/>
          </a:prstGeom>
          <a:noFill/>
        </p:spPr>
        <p:txBody>
          <a:bodyPr wrap="square" rtlCol="0">
            <a:spAutoFit/>
          </a:bodyPr>
          <a:lstStyle/>
          <a:p>
            <a:r>
              <a:rPr lang="en-GB" sz="2000" dirty="0">
                <a:solidFill>
                  <a:schemeClr val="accent1">
                    <a:lumMod val="50000"/>
                  </a:schemeClr>
                </a:solidFill>
              </a:rPr>
              <a:t>[nervous brother]</a:t>
            </a:r>
          </a:p>
        </p:txBody>
      </p:sp>
      <p:sp>
        <p:nvSpPr>
          <p:cNvPr id="11" name="TextBox 10"/>
          <p:cNvSpPr txBox="1"/>
          <p:nvPr/>
        </p:nvSpPr>
        <p:spPr>
          <a:xfrm>
            <a:off x="1020964" y="4885444"/>
            <a:ext cx="1615399" cy="707886"/>
          </a:xfrm>
          <a:prstGeom prst="rect">
            <a:avLst/>
          </a:prstGeom>
          <a:noFill/>
        </p:spPr>
        <p:txBody>
          <a:bodyPr wrap="square" rtlCol="0">
            <a:spAutoFit/>
          </a:bodyPr>
          <a:lstStyle/>
          <a:p>
            <a:r>
              <a:rPr lang="en-GB" sz="2000" dirty="0">
                <a:solidFill>
                  <a:schemeClr val="accent1">
                    <a:lumMod val="50000"/>
                  </a:schemeClr>
                </a:solidFill>
              </a:rPr>
              <a:t>[important mother]</a:t>
            </a:r>
          </a:p>
        </p:txBody>
      </p:sp>
      <p:sp>
        <p:nvSpPr>
          <p:cNvPr id="12" name="TextBox 11"/>
          <p:cNvSpPr txBox="1"/>
          <p:nvPr/>
        </p:nvSpPr>
        <p:spPr>
          <a:xfrm>
            <a:off x="4093330" y="4947719"/>
            <a:ext cx="2011769" cy="707886"/>
          </a:xfrm>
          <a:prstGeom prst="rect">
            <a:avLst/>
          </a:prstGeom>
          <a:noFill/>
        </p:spPr>
        <p:txBody>
          <a:bodyPr wrap="square" rtlCol="0">
            <a:spAutoFit/>
          </a:bodyPr>
          <a:lstStyle/>
          <a:p>
            <a:r>
              <a:rPr lang="en-GB" sz="2000" dirty="0">
                <a:solidFill>
                  <a:schemeClr val="accent1">
                    <a:lumMod val="50000"/>
                  </a:schemeClr>
                </a:solidFill>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5045" y="3811741"/>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6765" y="3821620"/>
            <a:ext cx="910548" cy="929131"/>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2752409" y="4885444"/>
            <a:ext cx="1872194" cy="707886"/>
          </a:xfrm>
          <a:prstGeom prst="rect">
            <a:avLst/>
          </a:prstGeom>
          <a:noFill/>
        </p:spPr>
        <p:txBody>
          <a:bodyPr wrap="square" rtlCol="0">
            <a:spAutoFit/>
          </a:bodyPr>
          <a:lstStyle/>
          <a:p>
            <a:r>
              <a:rPr lang="en-GB" sz="2000" dirty="0">
                <a:solidFill>
                  <a:schemeClr val="accent1">
                    <a:lumMod val="50000"/>
                  </a:schemeClr>
                </a:solidFill>
              </a:rPr>
              <a:t>[cheerful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2762" y="3542022"/>
            <a:ext cx="967012" cy="1450518"/>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6"/>
          <p:cNvSpPr/>
          <p:nvPr/>
        </p:nvSpPr>
        <p:spPr>
          <a:xfrm>
            <a:off x="6130320" y="871916"/>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A </a:t>
            </a:r>
          </a:p>
          <a:p>
            <a:pPr>
              <a:lnSpc>
                <a:spcPct val="120000"/>
              </a:lnSpc>
            </a:pPr>
            <a:r>
              <a:rPr lang="en-GB" sz="1800" b="1" dirty="0">
                <a:solidFill>
                  <a:schemeClr val="accent1">
                    <a:lumMod val="50000"/>
                  </a:schemeClr>
                </a:solidFill>
              </a:rPr>
              <a:t>When asked, say you have these:</a:t>
            </a:r>
            <a:endParaRPr lang="en-US" sz="18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(Circle the ones s/he has):</a:t>
            </a:r>
            <a:endParaRPr lang="en-US" sz="1800" dirty="0">
              <a:solidFill>
                <a:schemeClr val="accent1">
                  <a:lumMod val="50000"/>
                </a:schemeClr>
              </a:solidFill>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A </a:t>
            </a:r>
            <a:endParaRPr lang="en-US" sz="1800" dirty="0">
              <a:solidFill>
                <a:schemeClr val="accent1">
                  <a:lumMod val="50000"/>
                </a:schemeClr>
              </a:solidFill>
            </a:endParaRPr>
          </a:p>
        </p:txBody>
      </p:sp>
      <p:pic>
        <p:nvPicPr>
          <p:cNvPr id="21"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744" y="1612551"/>
            <a:ext cx="404687" cy="1462043"/>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p:cNvSpPr txBox="1"/>
          <p:nvPr/>
        </p:nvSpPr>
        <p:spPr>
          <a:xfrm>
            <a:off x="6130320" y="3087435"/>
            <a:ext cx="2011769" cy="707886"/>
          </a:xfrm>
          <a:prstGeom prst="rect">
            <a:avLst/>
          </a:prstGeom>
          <a:noFill/>
        </p:spPr>
        <p:txBody>
          <a:bodyPr wrap="square" rtlCol="0">
            <a:spAutoFit/>
          </a:bodyPr>
          <a:lstStyle/>
          <a:p>
            <a:r>
              <a:rPr lang="en-GB" sz="2000" dirty="0">
                <a:solidFill>
                  <a:schemeClr val="accent1">
                    <a:lumMod val="50000"/>
                  </a:schemeClr>
                </a:solidFill>
              </a:rPr>
              <a:t>[short male headteacher]</a:t>
            </a:r>
          </a:p>
        </p:txBody>
      </p:sp>
      <p:pic>
        <p:nvPicPr>
          <p:cNvPr id="23"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2089" y="1538600"/>
            <a:ext cx="940951" cy="1481741"/>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Box 23"/>
          <p:cNvSpPr txBox="1"/>
          <p:nvPr/>
        </p:nvSpPr>
        <p:spPr>
          <a:xfrm>
            <a:off x="8303996" y="3074594"/>
            <a:ext cx="1925092" cy="1015663"/>
          </a:xfrm>
          <a:prstGeom prst="rect">
            <a:avLst/>
          </a:prstGeom>
          <a:noFill/>
        </p:spPr>
        <p:txBody>
          <a:bodyPr wrap="square" rtlCol="0">
            <a:spAutoFit/>
          </a:bodyPr>
          <a:lstStyle/>
          <a:p>
            <a:r>
              <a:rPr lang="en-GB" sz="2000" dirty="0">
                <a:solidFill>
                  <a:schemeClr val="accent1">
                    <a:lumMod val="50000"/>
                  </a:schemeClr>
                </a:solidFill>
              </a:rPr>
              <a:t>[interesting female teacher]</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3498" y="1805025"/>
            <a:ext cx="945706" cy="948890"/>
          </a:xfrm>
          <a:prstGeom prst="rect">
            <a:avLst/>
          </a:prstGeom>
        </p:spPr>
      </p:pic>
      <p:sp>
        <p:nvSpPr>
          <p:cNvPr id="26" name="TextBox 25"/>
          <p:cNvSpPr txBox="1"/>
          <p:nvPr/>
        </p:nvSpPr>
        <p:spPr>
          <a:xfrm>
            <a:off x="9963498" y="3074594"/>
            <a:ext cx="1872194" cy="707886"/>
          </a:xfrm>
          <a:prstGeom prst="rect">
            <a:avLst/>
          </a:prstGeom>
          <a:noFill/>
        </p:spPr>
        <p:txBody>
          <a:bodyPr wrap="square" rtlCol="0">
            <a:spAutoFit/>
          </a:bodyPr>
          <a:lstStyle/>
          <a:p>
            <a:r>
              <a:rPr lang="en-GB" sz="2000" dirty="0">
                <a:solidFill>
                  <a:schemeClr val="accent1">
                    <a:lumMod val="50000"/>
                  </a:schemeClr>
                </a:solidFill>
              </a:rPr>
              <a:t>[short mother]</a:t>
            </a:r>
          </a:p>
        </p:txBody>
      </p:sp>
      <p:pic>
        <p:nvPicPr>
          <p:cNvPr id="27"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6610" y="4018588"/>
            <a:ext cx="910548" cy="929131"/>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6101806" y="5104950"/>
            <a:ext cx="1872194" cy="400110"/>
          </a:xfrm>
          <a:prstGeom prst="rect">
            <a:avLst/>
          </a:prstGeom>
          <a:noFill/>
        </p:spPr>
        <p:txBody>
          <a:bodyPr wrap="square" rtlCol="0">
            <a:spAutoFit/>
          </a:bodyPr>
          <a:lstStyle/>
          <a:p>
            <a:r>
              <a:rPr lang="en-GB" sz="2000" dirty="0">
                <a:solidFill>
                  <a:schemeClr val="accent1">
                    <a:lumMod val="50000"/>
                  </a:schemeClr>
                </a:solidFill>
              </a:rPr>
              <a:t>[calm father]</a:t>
            </a: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4778" y="4103098"/>
            <a:ext cx="766001" cy="877526"/>
          </a:xfrm>
          <a:prstGeom prst="rect">
            <a:avLst/>
          </a:prstGeom>
        </p:spPr>
      </p:pic>
      <p:sp>
        <p:nvSpPr>
          <p:cNvPr id="30" name="TextBox 29"/>
          <p:cNvSpPr txBox="1"/>
          <p:nvPr/>
        </p:nvSpPr>
        <p:spPr>
          <a:xfrm>
            <a:off x="7955533" y="5038667"/>
            <a:ext cx="1872194" cy="707886"/>
          </a:xfrm>
          <a:prstGeom prst="rect">
            <a:avLst/>
          </a:prstGeom>
          <a:noFill/>
        </p:spPr>
        <p:txBody>
          <a:bodyPr wrap="square" rtlCol="0">
            <a:spAutoFit/>
          </a:bodyPr>
          <a:lstStyle/>
          <a:p>
            <a:r>
              <a:rPr lang="en-GB" sz="2000" dirty="0">
                <a:solidFill>
                  <a:schemeClr val="accent1">
                    <a:lumMod val="50000"/>
                  </a:schemeClr>
                </a:solidFill>
              </a:rPr>
              <a:t>[important brother]</a:t>
            </a:r>
          </a:p>
        </p:txBody>
      </p:sp>
      <p:pic>
        <p:nvPicPr>
          <p:cNvPr id="31"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9337" y="3832045"/>
            <a:ext cx="523521" cy="1050532"/>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31"/>
          <p:cNvSpPr txBox="1"/>
          <p:nvPr/>
        </p:nvSpPr>
        <p:spPr>
          <a:xfrm>
            <a:off x="9688117" y="4785143"/>
            <a:ext cx="1872194" cy="1015663"/>
          </a:xfrm>
          <a:prstGeom prst="rect">
            <a:avLst/>
          </a:prstGeom>
          <a:noFill/>
        </p:spPr>
        <p:txBody>
          <a:bodyPr wrap="square" rtlCol="0">
            <a:spAutoFit/>
          </a:bodyPr>
          <a:lstStyle/>
          <a:p>
            <a:r>
              <a:rPr lang="en-GB" sz="2000" dirty="0">
                <a:solidFill>
                  <a:schemeClr val="accent1">
                    <a:lumMod val="50000"/>
                  </a:schemeClr>
                </a:solidFill>
              </a:rPr>
              <a:t>[cheerful male teacher]</a:t>
            </a:r>
          </a:p>
        </p:txBody>
      </p:sp>
      <p:sp>
        <p:nvSpPr>
          <p:cNvPr id="2" name="Title 1"/>
          <p:cNvSpPr>
            <a:spLocks noGrp="1"/>
          </p:cNvSpPr>
          <p:nvPr>
            <p:ph type="title"/>
          </p:nvPr>
        </p:nvSpPr>
        <p:spPr>
          <a:xfrm>
            <a:off x="0" y="-175170"/>
            <a:ext cx="1588237" cy="786241"/>
          </a:xfrm>
        </p:spPr>
        <p:txBody>
          <a:bodyPr>
            <a:normAutofit/>
          </a:bodyPr>
          <a:lstStyle/>
          <a:p>
            <a:r>
              <a:rPr lang="en-GB" sz="2200" b="1" dirty="0">
                <a:solidFill>
                  <a:schemeClr val="accent1">
                    <a:lumMod val="50000"/>
                  </a:schemeClr>
                </a:solidFill>
              </a:rPr>
              <a:t>Persona A</a:t>
            </a:r>
          </a:p>
        </p:txBody>
      </p:sp>
    </p:spTree>
    <p:extLst>
      <p:ext uri="{BB962C8B-B14F-4D97-AF65-F5344CB8AC3E}">
        <p14:creationId xmlns:p14="http://schemas.microsoft.com/office/powerpoint/2010/main" val="4017097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a:solidFill>
                  <a:schemeClr val="accent1">
                    <a:lumMod val="50000"/>
                  </a:schemeClr>
                </a:solidFill>
              </a:rPr>
              <a:t>Ask your partner if s/he has a…</a:t>
            </a:r>
            <a:endParaRPr lang="en-US" sz="1800" dirty="0">
              <a:solidFill>
                <a:schemeClr val="accent1">
                  <a:lumMod val="50000"/>
                </a:schemeClr>
              </a:solidFill>
            </a:endParaRPr>
          </a:p>
        </p:txBody>
      </p:sp>
      <p:sp>
        <p:nvSpPr>
          <p:cNvPr id="17" name="Rectangle 16"/>
          <p:cNvSpPr/>
          <p:nvPr/>
        </p:nvSpPr>
        <p:spPr>
          <a:xfrm>
            <a:off x="6130320" y="871916"/>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solidFill>
                <a:srgbClr val="002060"/>
              </a:solidFill>
              <a:latin typeface="Century Gothic" panose="020B0502020202020204" pitchFamily="34" charset="0"/>
            </a:endParaRPr>
          </a:p>
          <a:p>
            <a:pPr algn="ctr"/>
            <a:endParaRPr lang="en-GB" dirty="0"/>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B </a:t>
            </a:r>
          </a:p>
          <a:p>
            <a:pPr>
              <a:lnSpc>
                <a:spcPct val="120000"/>
              </a:lnSpc>
            </a:pPr>
            <a:r>
              <a:rPr lang="en-GB" sz="1800" b="1" dirty="0">
                <a:solidFill>
                  <a:schemeClr val="accent1">
                    <a:lumMod val="50000"/>
                  </a:schemeClr>
                </a:solidFill>
              </a:rPr>
              <a:t>When asked, say you have these:</a:t>
            </a:r>
            <a:endParaRPr lang="en-US" sz="18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(Circle the ones s/he has):</a:t>
            </a:r>
            <a:endParaRPr lang="en-US" sz="1800" dirty="0">
              <a:solidFill>
                <a:schemeClr val="accent1">
                  <a:lumMod val="50000"/>
                </a:schemeClr>
              </a:solidFill>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B </a:t>
            </a:r>
            <a:endParaRPr lang="en-US" sz="1800" dirty="0">
              <a:solidFill>
                <a:schemeClr val="accent1">
                  <a:lumMod val="50000"/>
                </a:schemeClr>
              </a:solidFill>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923" y="1803575"/>
            <a:ext cx="523521" cy="105053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6127340" y="2808257"/>
            <a:ext cx="1670190" cy="707886"/>
          </a:xfrm>
          <a:prstGeom prst="rect">
            <a:avLst/>
          </a:prstGeom>
          <a:noFill/>
        </p:spPr>
        <p:txBody>
          <a:bodyPr wrap="square" rtlCol="0">
            <a:spAutoFit/>
          </a:bodyPr>
          <a:lstStyle/>
          <a:p>
            <a:r>
              <a:rPr lang="en-GB" sz="2000" dirty="0">
                <a:solidFill>
                  <a:schemeClr val="accent1">
                    <a:lumMod val="50000"/>
                  </a:schemeClr>
                </a:solidFill>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4199" y="1832714"/>
            <a:ext cx="797088" cy="896725"/>
          </a:xfrm>
          <a:prstGeom prst="rect">
            <a:avLst/>
          </a:prstGeom>
        </p:spPr>
      </p:pic>
      <p:sp>
        <p:nvSpPr>
          <p:cNvPr id="8" name="TextBox 7"/>
          <p:cNvSpPr txBox="1"/>
          <p:nvPr/>
        </p:nvSpPr>
        <p:spPr>
          <a:xfrm>
            <a:off x="7834287" y="2819814"/>
            <a:ext cx="1872194" cy="707886"/>
          </a:xfrm>
          <a:prstGeom prst="rect">
            <a:avLst/>
          </a:prstGeom>
          <a:noFill/>
        </p:spPr>
        <p:txBody>
          <a:bodyPr wrap="square" rtlCol="0">
            <a:spAutoFit/>
          </a:bodyPr>
          <a:lstStyle/>
          <a:p>
            <a:r>
              <a:rPr lang="en-GB" sz="2000" dirty="0">
                <a:solidFill>
                  <a:schemeClr val="accent1">
                    <a:lumMod val="50000"/>
                  </a:schemeClr>
                </a:solidFill>
              </a:rPr>
              <a:t>[cheerful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3022" y="1911752"/>
            <a:ext cx="766001" cy="877526"/>
          </a:xfrm>
          <a:prstGeom prst="rect">
            <a:avLst/>
          </a:prstGeom>
        </p:spPr>
      </p:pic>
      <p:sp>
        <p:nvSpPr>
          <p:cNvPr id="10" name="TextBox 9"/>
          <p:cNvSpPr txBox="1"/>
          <p:nvPr/>
        </p:nvSpPr>
        <p:spPr>
          <a:xfrm>
            <a:off x="9548052" y="2699555"/>
            <a:ext cx="1377291" cy="707886"/>
          </a:xfrm>
          <a:prstGeom prst="rect">
            <a:avLst/>
          </a:prstGeom>
          <a:noFill/>
        </p:spPr>
        <p:txBody>
          <a:bodyPr wrap="square" rtlCol="0">
            <a:spAutoFit/>
          </a:bodyPr>
          <a:lstStyle/>
          <a:p>
            <a:r>
              <a:rPr lang="en-GB" sz="2000" dirty="0">
                <a:solidFill>
                  <a:schemeClr val="accent1">
                    <a:lumMod val="50000"/>
                  </a:schemeClr>
                </a:solidFill>
              </a:rPr>
              <a:t>[nervous brother]</a:t>
            </a:r>
          </a:p>
        </p:txBody>
      </p:sp>
      <p:sp>
        <p:nvSpPr>
          <p:cNvPr id="11" name="TextBox 10"/>
          <p:cNvSpPr txBox="1"/>
          <p:nvPr/>
        </p:nvSpPr>
        <p:spPr>
          <a:xfrm>
            <a:off x="6102842" y="4817878"/>
            <a:ext cx="1615399" cy="707886"/>
          </a:xfrm>
          <a:prstGeom prst="rect">
            <a:avLst/>
          </a:prstGeom>
          <a:noFill/>
        </p:spPr>
        <p:txBody>
          <a:bodyPr wrap="square" rtlCol="0">
            <a:spAutoFit/>
          </a:bodyPr>
          <a:lstStyle/>
          <a:p>
            <a:r>
              <a:rPr lang="en-GB" sz="2000" dirty="0">
                <a:solidFill>
                  <a:schemeClr val="accent1">
                    <a:lumMod val="50000"/>
                  </a:schemeClr>
                </a:solidFill>
              </a:rPr>
              <a:t>[important mother]</a:t>
            </a:r>
          </a:p>
        </p:txBody>
      </p:sp>
      <p:sp>
        <p:nvSpPr>
          <p:cNvPr id="12" name="TextBox 11"/>
          <p:cNvSpPr txBox="1"/>
          <p:nvPr/>
        </p:nvSpPr>
        <p:spPr>
          <a:xfrm>
            <a:off x="9175208" y="4880153"/>
            <a:ext cx="2011769" cy="707886"/>
          </a:xfrm>
          <a:prstGeom prst="rect">
            <a:avLst/>
          </a:prstGeom>
          <a:noFill/>
        </p:spPr>
        <p:txBody>
          <a:bodyPr wrap="square" rtlCol="0">
            <a:spAutoFit/>
          </a:bodyPr>
          <a:lstStyle/>
          <a:p>
            <a:r>
              <a:rPr lang="en-GB" sz="2000" dirty="0">
                <a:solidFill>
                  <a:schemeClr val="accent1">
                    <a:lumMod val="50000"/>
                  </a:schemeClr>
                </a:solidFill>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923" y="3744175"/>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8643" y="3754054"/>
            <a:ext cx="910548" cy="929131"/>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7685741" y="4829435"/>
            <a:ext cx="1872194" cy="400110"/>
          </a:xfrm>
          <a:prstGeom prst="rect">
            <a:avLst/>
          </a:prstGeom>
          <a:noFill/>
        </p:spPr>
        <p:txBody>
          <a:bodyPr wrap="square" rtlCol="0">
            <a:spAutoFit/>
          </a:bodyPr>
          <a:lstStyle/>
          <a:p>
            <a:r>
              <a:rPr lang="en-GB" sz="2000" dirty="0">
                <a:solidFill>
                  <a:schemeClr val="accent1">
                    <a:lumMod val="50000"/>
                  </a:schemeClr>
                </a:solidFill>
              </a:rPr>
              <a:t>[silly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4640" y="3474456"/>
            <a:ext cx="967012" cy="1450518"/>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628" y="1775356"/>
            <a:ext cx="352882" cy="1274882"/>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TextBox 33"/>
          <p:cNvSpPr txBox="1"/>
          <p:nvPr/>
        </p:nvSpPr>
        <p:spPr>
          <a:xfrm>
            <a:off x="1115204" y="3063078"/>
            <a:ext cx="2011769" cy="707886"/>
          </a:xfrm>
          <a:prstGeom prst="rect">
            <a:avLst/>
          </a:prstGeom>
          <a:noFill/>
        </p:spPr>
        <p:txBody>
          <a:bodyPr wrap="square" rtlCol="0">
            <a:spAutoFit/>
          </a:bodyPr>
          <a:lstStyle/>
          <a:p>
            <a:r>
              <a:rPr lang="en-GB" sz="2000" dirty="0">
                <a:solidFill>
                  <a:schemeClr val="accent1">
                    <a:lumMod val="50000"/>
                  </a:schemeClr>
                </a:solidFill>
              </a:rPr>
              <a:t>[tall male headteacher]</a:t>
            </a:r>
          </a:p>
        </p:txBody>
      </p:sp>
      <p:pic>
        <p:nvPicPr>
          <p:cNvPr id="35"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3002" y="1744103"/>
            <a:ext cx="940951" cy="1481741"/>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TextBox 35"/>
          <p:cNvSpPr txBox="1"/>
          <p:nvPr/>
        </p:nvSpPr>
        <p:spPr>
          <a:xfrm>
            <a:off x="3288880" y="3050237"/>
            <a:ext cx="1925092" cy="1015663"/>
          </a:xfrm>
          <a:prstGeom prst="rect">
            <a:avLst/>
          </a:prstGeom>
          <a:noFill/>
        </p:spPr>
        <p:txBody>
          <a:bodyPr wrap="square" rtlCol="0">
            <a:spAutoFit/>
          </a:bodyPr>
          <a:lstStyle/>
          <a:p>
            <a:r>
              <a:rPr lang="en-GB" sz="2000" dirty="0">
                <a:solidFill>
                  <a:schemeClr val="accent1">
                    <a:lumMod val="50000"/>
                  </a:schemeClr>
                </a:solidFill>
              </a:rPr>
              <a:t>[important female teacher]</a:t>
            </a: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1622" y="2026516"/>
            <a:ext cx="945706" cy="948890"/>
          </a:xfrm>
          <a:prstGeom prst="rect">
            <a:avLst/>
          </a:prstGeom>
        </p:spPr>
      </p:pic>
      <p:sp>
        <p:nvSpPr>
          <p:cNvPr id="38" name="TextBox 37"/>
          <p:cNvSpPr txBox="1"/>
          <p:nvPr/>
        </p:nvSpPr>
        <p:spPr>
          <a:xfrm>
            <a:off x="4891231" y="3037396"/>
            <a:ext cx="1872194" cy="707886"/>
          </a:xfrm>
          <a:prstGeom prst="rect">
            <a:avLst/>
          </a:prstGeom>
          <a:noFill/>
        </p:spPr>
        <p:txBody>
          <a:bodyPr wrap="square" rtlCol="0">
            <a:spAutoFit/>
          </a:bodyPr>
          <a:lstStyle/>
          <a:p>
            <a:r>
              <a:rPr lang="en-GB" sz="2000" dirty="0">
                <a:solidFill>
                  <a:schemeClr val="accent1">
                    <a:lumMod val="50000"/>
                  </a:schemeClr>
                </a:solidFill>
              </a:rPr>
              <a:t>[short mother]</a:t>
            </a:r>
          </a:p>
        </p:txBody>
      </p:sp>
      <p:pic>
        <p:nvPicPr>
          <p:cNvPr id="39"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1494" y="3994231"/>
            <a:ext cx="910548" cy="929131"/>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TextBox 39"/>
          <p:cNvSpPr txBox="1"/>
          <p:nvPr/>
        </p:nvSpPr>
        <p:spPr>
          <a:xfrm>
            <a:off x="1086690" y="5080593"/>
            <a:ext cx="1872194" cy="400110"/>
          </a:xfrm>
          <a:prstGeom prst="rect">
            <a:avLst/>
          </a:prstGeom>
          <a:noFill/>
        </p:spPr>
        <p:txBody>
          <a:bodyPr wrap="square" rtlCol="0">
            <a:spAutoFit/>
          </a:bodyPr>
          <a:lstStyle/>
          <a:p>
            <a:r>
              <a:rPr lang="en-GB" sz="2000" dirty="0">
                <a:solidFill>
                  <a:schemeClr val="accent1">
                    <a:lumMod val="50000"/>
                  </a:schemeClr>
                </a:solidFill>
              </a:rPr>
              <a:t>[calm father]</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662" y="4078741"/>
            <a:ext cx="766001" cy="877526"/>
          </a:xfrm>
          <a:prstGeom prst="rect">
            <a:avLst/>
          </a:prstGeom>
        </p:spPr>
      </p:pic>
      <p:sp>
        <p:nvSpPr>
          <p:cNvPr id="42" name="TextBox 41"/>
          <p:cNvSpPr txBox="1"/>
          <p:nvPr/>
        </p:nvSpPr>
        <p:spPr>
          <a:xfrm>
            <a:off x="2940417" y="5014310"/>
            <a:ext cx="1872194" cy="707886"/>
          </a:xfrm>
          <a:prstGeom prst="rect">
            <a:avLst/>
          </a:prstGeom>
          <a:noFill/>
        </p:spPr>
        <p:txBody>
          <a:bodyPr wrap="square" rtlCol="0">
            <a:spAutoFit/>
          </a:bodyPr>
          <a:lstStyle/>
          <a:p>
            <a:r>
              <a:rPr lang="en-GB" sz="2000" dirty="0">
                <a:solidFill>
                  <a:schemeClr val="accent1">
                    <a:lumMod val="50000"/>
                  </a:schemeClr>
                </a:solidFill>
              </a:rPr>
              <a:t>[interesting brother]</a:t>
            </a:r>
          </a:p>
        </p:txBody>
      </p:sp>
      <p:pic>
        <p:nvPicPr>
          <p:cNvPr id="43"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4221" y="3807688"/>
            <a:ext cx="523521" cy="1050532"/>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TextBox 43"/>
          <p:cNvSpPr txBox="1"/>
          <p:nvPr/>
        </p:nvSpPr>
        <p:spPr>
          <a:xfrm>
            <a:off x="4673001" y="4760786"/>
            <a:ext cx="1872194" cy="1015663"/>
          </a:xfrm>
          <a:prstGeom prst="rect">
            <a:avLst/>
          </a:prstGeom>
          <a:noFill/>
        </p:spPr>
        <p:txBody>
          <a:bodyPr wrap="square" rtlCol="0">
            <a:spAutoFit/>
          </a:bodyPr>
          <a:lstStyle/>
          <a:p>
            <a:r>
              <a:rPr lang="en-GB" sz="2000" dirty="0">
                <a:solidFill>
                  <a:schemeClr val="accent1">
                    <a:lumMod val="50000"/>
                  </a:schemeClr>
                </a:solidFill>
              </a:rPr>
              <a:t>[cheerful male teacher]</a:t>
            </a:r>
          </a:p>
        </p:txBody>
      </p:sp>
      <p:sp>
        <p:nvSpPr>
          <p:cNvPr id="2" name="Title 1"/>
          <p:cNvSpPr>
            <a:spLocks noGrp="1"/>
          </p:cNvSpPr>
          <p:nvPr>
            <p:ph type="title"/>
          </p:nvPr>
        </p:nvSpPr>
        <p:spPr>
          <a:xfrm>
            <a:off x="0" y="-8865"/>
            <a:ext cx="1942918" cy="587647"/>
          </a:xfrm>
        </p:spPr>
        <p:txBody>
          <a:bodyPr>
            <a:normAutofit/>
          </a:bodyPr>
          <a:lstStyle/>
          <a:p>
            <a:r>
              <a:rPr lang="en-GB" sz="2200" b="1" dirty="0">
                <a:solidFill>
                  <a:schemeClr val="accent1">
                    <a:lumMod val="50000"/>
                  </a:schemeClr>
                </a:solidFill>
              </a:rPr>
              <a:t>Persona B</a:t>
            </a:r>
          </a:p>
        </p:txBody>
      </p:sp>
    </p:spTree>
    <p:extLst>
      <p:ext uri="{BB962C8B-B14F-4D97-AF65-F5344CB8AC3E}">
        <p14:creationId xmlns:p14="http://schemas.microsoft.com/office/powerpoint/2010/main" val="1860714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74149"/>
            <a:ext cx="10515600" cy="1325563"/>
          </a:xfrm>
        </p:spPr>
        <p:txBody>
          <a:bodyPr>
            <a:noAutofit/>
          </a:bodyPr>
          <a:lstStyle/>
          <a:p>
            <a:r>
              <a:rPr lang="en-GB" sz="24000" b="1" dirty="0">
                <a:solidFill>
                  <a:srgbClr val="115076"/>
                </a:solidFill>
                <a:latin typeface="Century Gothic" panose="020B0502020202020204" pitchFamily="34" charset="0"/>
              </a:rPr>
              <a:t>h</a:t>
            </a:r>
          </a:p>
        </p:txBody>
      </p:sp>
      <p:pic>
        <p:nvPicPr>
          <p:cNvPr id="8"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29698" name="Picture 2" descr="man with mouth open and hand raised.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1367" y="583946"/>
            <a:ext cx="4649265" cy="38743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72713" y="4458334"/>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341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98"/>
                                        </p:tgtEl>
                                        <p:attrNameLst>
                                          <p:attrName>style.visibility</p:attrName>
                                        </p:attrNameLst>
                                      </p:cBhvr>
                                      <p:to>
                                        <p:strVal val="visible"/>
                                      </p:to>
                                    </p:set>
                                    <p:animEffect transition="in" filter="fade">
                                      <p:cBhvr>
                                        <p:cTn id="22" dur="500"/>
                                        <p:tgtEl>
                                          <p:spTgt spid="29698"/>
                                        </p:tgtEl>
                                      </p:cBhvr>
                                    </p:animEffect>
                                  </p:childTnLst>
                                  <p:subTnLst>
                                    <p:audio>
                                      <p:cMediaNode>
                                        <p:cTn display="0" masterRel="sameClick">
                                          <p:stCondLst>
                                            <p:cond evt="begin" delay="0">
                                              <p:tn val="20"/>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Ask your partner if s/he has a…</a:t>
            </a:r>
            <a:endParaRPr lang="en-US" sz="1800" dirty="0">
              <a:solidFill>
                <a:schemeClr val="accent1">
                  <a:lumMod val="50000"/>
                </a:schemeClr>
              </a:solidFill>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045" y="1871141"/>
            <a:ext cx="523521" cy="105053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045462" y="2875823"/>
            <a:ext cx="1670190" cy="707886"/>
          </a:xfrm>
          <a:prstGeom prst="rect">
            <a:avLst/>
          </a:prstGeom>
          <a:noFill/>
        </p:spPr>
        <p:txBody>
          <a:bodyPr wrap="square" rtlCol="0">
            <a:spAutoFit/>
          </a:bodyPr>
          <a:lstStyle/>
          <a:p>
            <a:r>
              <a:rPr lang="en-GB" sz="2000" dirty="0">
                <a:solidFill>
                  <a:schemeClr val="accent1">
                    <a:lumMod val="50000"/>
                  </a:schemeClr>
                </a:solidFill>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321" y="1900280"/>
            <a:ext cx="797088" cy="896725"/>
          </a:xfrm>
          <a:prstGeom prst="rect">
            <a:avLst/>
          </a:prstGeom>
        </p:spPr>
      </p:pic>
      <p:sp>
        <p:nvSpPr>
          <p:cNvPr id="8" name="TextBox 7"/>
          <p:cNvSpPr txBox="1"/>
          <p:nvPr/>
        </p:nvSpPr>
        <p:spPr>
          <a:xfrm>
            <a:off x="2752409" y="2887380"/>
            <a:ext cx="1872194" cy="400110"/>
          </a:xfrm>
          <a:prstGeom prst="rect">
            <a:avLst/>
          </a:prstGeom>
          <a:noFill/>
        </p:spPr>
        <p:txBody>
          <a:bodyPr wrap="square" rtlCol="0">
            <a:spAutoFit/>
          </a:bodyPr>
          <a:lstStyle/>
          <a:p>
            <a:r>
              <a:rPr lang="en-GB" sz="2000" dirty="0">
                <a:solidFill>
                  <a:schemeClr val="accent1">
                    <a:lumMod val="50000"/>
                  </a:schemeClr>
                </a:solidFill>
              </a:rPr>
              <a:t>[silly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1144" y="1979318"/>
            <a:ext cx="766001" cy="877526"/>
          </a:xfrm>
          <a:prstGeom prst="rect">
            <a:avLst/>
          </a:prstGeom>
        </p:spPr>
      </p:pic>
      <p:sp>
        <p:nvSpPr>
          <p:cNvPr id="10" name="TextBox 9"/>
          <p:cNvSpPr txBox="1"/>
          <p:nvPr/>
        </p:nvSpPr>
        <p:spPr>
          <a:xfrm>
            <a:off x="4466174" y="2767121"/>
            <a:ext cx="1377291" cy="707886"/>
          </a:xfrm>
          <a:prstGeom prst="rect">
            <a:avLst/>
          </a:prstGeom>
          <a:noFill/>
        </p:spPr>
        <p:txBody>
          <a:bodyPr wrap="square" rtlCol="0">
            <a:spAutoFit/>
          </a:bodyPr>
          <a:lstStyle/>
          <a:p>
            <a:r>
              <a:rPr lang="en-GB" sz="2000" dirty="0">
                <a:solidFill>
                  <a:schemeClr val="accent1">
                    <a:lumMod val="50000"/>
                  </a:schemeClr>
                </a:solidFill>
              </a:rPr>
              <a:t>[nervous brother]</a:t>
            </a:r>
          </a:p>
        </p:txBody>
      </p:sp>
      <p:sp>
        <p:nvSpPr>
          <p:cNvPr id="11" name="TextBox 10"/>
          <p:cNvSpPr txBox="1"/>
          <p:nvPr/>
        </p:nvSpPr>
        <p:spPr>
          <a:xfrm>
            <a:off x="1020964" y="4885444"/>
            <a:ext cx="1615399" cy="707886"/>
          </a:xfrm>
          <a:prstGeom prst="rect">
            <a:avLst/>
          </a:prstGeom>
          <a:noFill/>
        </p:spPr>
        <p:txBody>
          <a:bodyPr wrap="square" rtlCol="0">
            <a:spAutoFit/>
          </a:bodyPr>
          <a:lstStyle/>
          <a:p>
            <a:r>
              <a:rPr lang="en-GB" sz="2000" dirty="0">
                <a:solidFill>
                  <a:schemeClr val="accent1">
                    <a:lumMod val="50000"/>
                  </a:schemeClr>
                </a:solidFill>
              </a:rPr>
              <a:t>[important mother]</a:t>
            </a:r>
          </a:p>
        </p:txBody>
      </p:sp>
      <p:sp>
        <p:nvSpPr>
          <p:cNvPr id="12" name="TextBox 11"/>
          <p:cNvSpPr txBox="1"/>
          <p:nvPr/>
        </p:nvSpPr>
        <p:spPr>
          <a:xfrm>
            <a:off x="4093330" y="4947719"/>
            <a:ext cx="2011769" cy="707886"/>
          </a:xfrm>
          <a:prstGeom prst="rect">
            <a:avLst/>
          </a:prstGeom>
          <a:noFill/>
        </p:spPr>
        <p:txBody>
          <a:bodyPr wrap="square" rtlCol="0">
            <a:spAutoFit/>
          </a:bodyPr>
          <a:lstStyle/>
          <a:p>
            <a:r>
              <a:rPr lang="en-GB" sz="2000" dirty="0">
                <a:solidFill>
                  <a:schemeClr val="accent1">
                    <a:lumMod val="50000"/>
                  </a:schemeClr>
                </a:solidFill>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5045" y="3811741"/>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6765" y="3821620"/>
            <a:ext cx="910548" cy="929131"/>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2752409" y="4885444"/>
            <a:ext cx="1872194" cy="707886"/>
          </a:xfrm>
          <a:prstGeom prst="rect">
            <a:avLst/>
          </a:prstGeom>
          <a:noFill/>
        </p:spPr>
        <p:txBody>
          <a:bodyPr wrap="square" rtlCol="0">
            <a:spAutoFit/>
          </a:bodyPr>
          <a:lstStyle/>
          <a:p>
            <a:r>
              <a:rPr lang="en-GB" sz="2000" dirty="0">
                <a:solidFill>
                  <a:schemeClr val="accent1">
                    <a:lumMod val="50000"/>
                  </a:schemeClr>
                </a:solidFill>
              </a:rPr>
              <a:t>[cheerful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2762" y="3542022"/>
            <a:ext cx="967012" cy="1450518"/>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6"/>
          <p:cNvSpPr/>
          <p:nvPr/>
        </p:nvSpPr>
        <p:spPr>
          <a:xfrm>
            <a:off x="6130320" y="871916"/>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A </a:t>
            </a:r>
          </a:p>
          <a:p>
            <a:pPr>
              <a:lnSpc>
                <a:spcPct val="120000"/>
              </a:lnSpc>
            </a:pPr>
            <a:r>
              <a:rPr lang="en-GB" sz="1800" b="1" dirty="0">
                <a:solidFill>
                  <a:schemeClr val="accent1">
                    <a:lumMod val="50000"/>
                  </a:schemeClr>
                </a:solidFill>
              </a:rPr>
              <a:t>When asked, say you have these:</a:t>
            </a:r>
            <a:endParaRPr lang="en-US" sz="18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(Circle the ones s/he has):</a:t>
            </a:r>
            <a:endParaRPr lang="en-US" sz="1800" dirty="0">
              <a:solidFill>
                <a:schemeClr val="accent1">
                  <a:lumMod val="50000"/>
                </a:schemeClr>
              </a:solidFill>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A </a:t>
            </a:r>
            <a:endParaRPr lang="en-US" sz="1800" dirty="0">
              <a:solidFill>
                <a:schemeClr val="accent1">
                  <a:lumMod val="50000"/>
                </a:schemeClr>
              </a:solidFill>
            </a:endParaRPr>
          </a:p>
        </p:txBody>
      </p:sp>
      <p:pic>
        <p:nvPicPr>
          <p:cNvPr id="21"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744" y="1612551"/>
            <a:ext cx="404687" cy="1462043"/>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p:cNvSpPr txBox="1"/>
          <p:nvPr/>
        </p:nvSpPr>
        <p:spPr>
          <a:xfrm>
            <a:off x="6130320" y="3087435"/>
            <a:ext cx="2011769" cy="707886"/>
          </a:xfrm>
          <a:prstGeom prst="rect">
            <a:avLst/>
          </a:prstGeom>
          <a:noFill/>
        </p:spPr>
        <p:txBody>
          <a:bodyPr wrap="square" rtlCol="0">
            <a:spAutoFit/>
          </a:bodyPr>
          <a:lstStyle/>
          <a:p>
            <a:r>
              <a:rPr lang="en-GB" sz="2000" dirty="0">
                <a:solidFill>
                  <a:schemeClr val="accent1">
                    <a:lumMod val="50000"/>
                  </a:schemeClr>
                </a:solidFill>
              </a:rPr>
              <a:t>[short male headteacher]</a:t>
            </a:r>
          </a:p>
        </p:txBody>
      </p:sp>
      <p:pic>
        <p:nvPicPr>
          <p:cNvPr id="23"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2089" y="1538600"/>
            <a:ext cx="940951" cy="1481741"/>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Box 23"/>
          <p:cNvSpPr txBox="1"/>
          <p:nvPr/>
        </p:nvSpPr>
        <p:spPr>
          <a:xfrm>
            <a:off x="8303996" y="3074594"/>
            <a:ext cx="1925092" cy="1015663"/>
          </a:xfrm>
          <a:prstGeom prst="rect">
            <a:avLst/>
          </a:prstGeom>
          <a:noFill/>
        </p:spPr>
        <p:txBody>
          <a:bodyPr wrap="square" rtlCol="0">
            <a:spAutoFit/>
          </a:bodyPr>
          <a:lstStyle/>
          <a:p>
            <a:r>
              <a:rPr lang="en-GB" sz="2000" dirty="0">
                <a:solidFill>
                  <a:schemeClr val="accent1">
                    <a:lumMod val="50000"/>
                  </a:schemeClr>
                </a:solidFill>
              </a:rPr>
              <a:t>[interesting female teacher]</a:t>
            </a: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3498" y="1805025"/>
            <a:ext cx="945706" cy="948890"/>
          </a:xfrm>
          <a:prstGeom prst="rect">
            <a:avLst/>
          </a:prstGeom>
        </p:spPr>
      </p:pic>
      <p:sp>
        <p:nvSpPr>
          <p:cNvPr id="26" name="TextBox 25"/>
          <p:cNvSpPr txBox="1"/>
          <p:nvPr/>
        </p:nvSpPr>
        <p:spPr>
          <a:xfrm>
            <a:off x="9963498" y="3074594"/>
            <a:ext cx="1872194" cy="707886"/>
          </a:xfrm>
          <a:prstGeom prst="rect">
            <a:avLst/>
          </a:prstGeom>
          <a:noFill/>
        </p:spPr>
        <p:txBody>
          <a:bodyPr wrap="square" rtlCol="0">
            <a:spAutoFit/>
          </a:bodyPr>
          <a:lstStyle/>
          <a:p>
            <a:r>
              <a:rPr lang="en-GB" sz="2000" dirty="0">
                <a:solidFill>
                  <a:schemeClr val="accent1">
                    <a:lumMod val="50000"/>
                  </a:schemeClr>
                </a:solidFill>
              </a:rPr>
              <a:t>[short mother]</a:t>
            </a:r>
          </a:p>
        </p:txBody>
      </p:sp>
      <p:pic>
        <p:nvPicPr>
          <p:cNvPr id="27"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6610" y="4018588"/>
            <a:ext cx="910548" cy="929131"/>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6101806" y="5104950"/>
            <a:ext cx="1872194" cy="400110"/>
          </a:xfrm>
          <a:prstGeom prst="rect">
            <a:avLst/>
          </a:prstGeom>
          <a:noFill/>
        </p:spPr>
        <p:txBody>
          <a:bodyPr wrap="square" rtlCol="0">
            <a:spAutoFit/>
          </a:bodyPr>
          <a:lstStyle/>
          <a:p>
            <a:r>
              <a:rPr lang="en-GB" sz="2000" dirty="0">
                <a:solidFill>
                  <a:schemeClr val="accent1">
                    <a:lumMod val="50000"/>
                  </a:schemeClr>
                </a:solidFill>
              </a:rPr>
              <a:t>[calm father]</a:t>
            </a: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4778" y="4103098"/>
            <a:ext cx="766001" cy="877526"/>
          </a:xfrm>
          <a:prstGeom prst="rect">
            <a:avLst/>
          </a:prstGeom>
        </p:spPr>
      </p:pic>
      <p:sp>
        <p:nvSpPr>
          <p:cNvPr id="30" name="TextBox 29"/>
          <p:cNvSpPr txBox="1"/>
          <p:nvPr/>
        </p:nvSpPr>
        <p:spPr>
          <a:xfrm>
            <a:off x="7955533" y="5038667"/>
            <a:ext cx="1872194" cy="707886"/>
          </a:xfrm>
          <a:prstGeom prst="rect">
            <a:avLst/>
          </a:prstGeom>
          <a:noFill/>
        </p:spPr>
        <p:txBody>
          <a:bodyPr wrap="square" rtlCol="0">
            <a:spAutoFit/>
          </a:bodyPr>
          <a:lstStyle/>
          <a:p>
            <a:r>
              <a:rPr lang="en-GB" sz="2000" dirty="0">
                <a:solidFill>
                  <a:schemeClr val="accent1">
                    <a:lumMod val="50000"/>
                  </a:schemeClr>
                </a:solidFill>
              </a:rPr>
              <a:t>[important brother]</a:t>
            </a:r>
          </a:p>
        </p:txBody>
      </p:sp>
      <p:pic>
        <p:nvPicPr>
          <p:cNvPr id="31"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9337" y="3832045"/>
            <a:ext cx="523521" cy="1050532"/>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31"/>
          <p:cNvSpPr txBox="1"/>
          <p:nvPr/>
        </p:nvSpPr>
        <p:spPr>
          <a:xfrm>
            <a:off x="9688117" y="4785143"/>
            <a:ext cx="1872194" cy="1015663"/>
          </a:xfrm>
          <a:prstGeom prst="rect">
            <a:avLst/>
          </a:prstGeom>
          <a:noFill/>
        </p:spPr>
        <p:txBody>
          <a:bodyPr wrap="square" rtlCol="0">
            <a:spAutoFit/>
          </a:bodyPr>
          <a:lstStyle/>
          <a:p>
            <a:r>
              <a:rPr lang="en-GB" sz="2000" dirty="0">
                <a:solidFill>
                  <a:schemeClr val="accent1">
                    <a:lumMod val="50000"/>
                  </a:schemeClr>
                </a:solidFill>
              </a:rPr>
              <a:t>[cheerful male teacher]</a:t>
            </a:r>
          </a:p>
        </p:txBody>
      </p:sp>
      <p:sp>
        <p:nvSpPr>
          <p:cNvPr id="34" name="Oval 33"/>
          <p:cNvSpPr/>
          <p:nvPr/>
        </p:nvSpPr>
        <p:spPr>
          <a:xfrm>
            <a:off x="751192" y="1751412"/>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5" name="Oval 34"/>
          <p:cNvSpPr/>
          <p:nvPr/>
        </p:nvSpPr>
        <p:spPr>
          <a:xfrm>
            <a:off x="4271791" y="1802527"/>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6" name="Oval 35"/>
          <p:cNvSpPr/>
          <p:nvPr/>
        </p:nvSpPr>
        <p:spPr>
          <a:xfrm>
            <a:off x="4216059" y="3532709"/>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 name="Title 1"/>
          <p:cNvSpPr>
            <a:spLocks noGrp="1"/>
          </p:cNvSpPr>
          <p:nvPr>
            <p:ph type="title"/>
          </p:nvPr>
        </p:nvSpPr>
        <p:spPr>
          <a:xfrm>
            <a:off x="0" y="-175600"/>
            <a:ext cx="3621298" cy="801301"/>
          </a:xfrm>
        </p:spPr>
        <p:txBody>
          <a:bodyPr>
            <a:normAutofit/>
          </a:bodyPr>
          <a:lstStyle/>
          <a:p>
            <a:r>
              <a:rPr lang="en-GB" sz="2200" b="1" dirty="0">
                <a:solidFill>
                  <a:schemeClr val="accent1">
                    <a:lumMod val="50000"/>
                  </a:schemeClr>
                </a:solidFill>
              </a:rPr>
              <a:t>Persona A -</a:t>
            </a:r>
            <a:r>
              <a:rPr lang="en-GB" sz="2200" b="1" baseline="0" dirty="0">
                <a:solidFill>
                  <a:schemeClr val="accent1">
                    <a:lumMod val="50000"/>
                  </a:schemeClr>
                </a:solidFill>
              </a:rPr>
              <a:t> respuestas</a:t>
            </a:r>
            <a:endParaRPr lang="en-GB" sz="2200" b="1" dirty="0">
              <a:solidFill>
                <a:schemeClr val="accent1">
                  <a:lumMod val="50000"/>
                </a:schemeClr>
              </a:solidFill>
            </a:endParaRPr>
          </a:p>
        </p:txBody>
      </p:sp>
    </p:spTree>
    <p:extLst>
      <p:ext uri="{BB962C8B-B14F-4D97-AF65-F5344CB8AC3E}">
        <p14:creationId xmlns:p14="http://schemas.microsoft.com/office/powerpoint/2010/main" val="2666322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9744" y="879987"/>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endParaRPr>
          </a:p>
        </p:txBody>
      </p:sp>
      <p:sp>
        <p:nvSpPr>
          <p:cNvPr id="4" name="Title 2">
            <a:extLst>
              <a:ext uri="{FF2B5EF4-FFF2-40B4-BE49-F238E27FC236}">
                <a16:creationId xmlns:a16="http://schemas.microsoft.com/office/drawing/2014/main" id="{89A9CC99-6E6F-BA4F-8531-09C581FE85E7}"/>
              </a:ext>
            </a:extLst>
          </p:cNvPr>
          <p:cNvSpPr txBox="1">
            <a:spLocks/>
          </p:cNvSpPr>
          <p:nvPr/>
        </p:nvSpPr>
        <p:spPr>
          <a:xfrm>
            <a:off x="1031724" y="1097349"/>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a:solidFill>
                  <a:schemeClr val="accent1">
                    <a:lumMod val="50000"/>
                  </a:schemeClr>
                </a:solidFill>
              </a:rPr>
              <a:t>Ask your partner if s/he has a…</a:t>
            </a:r>
            <a:endParaRPr lang="en-US" sz="1800" dirty="0">
              <a:solidFill>
                <a:schemeClr val="accent1">
                  <a:lumMod val="50000"/>
                </a:schemeClr>
              </a:solidFill>
            </a:endParaRPr>
          </a:p>
        </p:txBody>
      </p:sp>
      <p:sp>
        <p:nvSpPr>
          <p:cNvPr id="17" name="Rectangle 16"/>
          <p:cNvSpPr/>
          <p:nvPr/>
        </p:nvSpPr>
        <p:spPr>
          <a:xfrm>
            <a:off x="6130320" y="871916"/>
            <a:ext cx="4949952" cy="48746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latin typeface="Century Gothic" panose="020B0502020202020204" pitchFamily="34" charset="0"/>
            </a:endParaRPr>
          </a:p>
          <a:p>
            <a:pPr algn="ctr"/>
            <a:endParaRPr lang="en-GB" dirty="0">
              <a:solidFill>
                <a:schemeClr val="accent1">
                  <a:lumMod val="50000"/>
                </a:schemeClr>
              </a:solidFill>
            </a:endParaRPr>
          </a:p>
        </p:txBody>
      </p:sp>
      <p:sp>
        <p:nvSpPr>
          <p:cNvPr id="18" name="Title 2">
            <a:extLst>
              <a:ext uri="{FF2B5EF4-FFF2-40B4-BE49-F238E27FC236}">
                <a16:creationId xmlns:a16="http://schemas.microsoft.com/office/drawing/2014/main" id="{89A9CC99-6E6F-BA4F-8531-09C581FE85E7}"/>
              </a:ext>
            </a:extLst>
          </p:cNvPr>
          <p:cNvSpPr txBox="1">
            <a:spLocks/>
          </p:cNvSpPr>
          <p:nvPr/>
        </p:nvSpPr>
        <p:spPr>
          <a:xfrm>
            <a:off x="6105098" y="876023"/>
            <a:ext cx="4331253" cy="769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B </a:t>
            </a:r>
          </a:p>
          <a:p>
            <a:pPr>
              <a:lnSpc>
                <a:spcPct val="120000"/>
              </a:lnSpc>
            </a:pPr>
            <a:r>
              <a:rPr lang="en-GB" sz="1800" b="1" dirty="0">
                <a:solidFill>
                  <a:schemeClr val="accent1">
                    <a:lumMod val="50000"/>
                  </a:schemeClr>
                </a:solidFill>
              </a:rPr>
              <a:t>When asked, say you have these:</a:t>
            </a:r>
            <a:endParaRPr lang="en-US" sz="1800" dirty="0">
              <a:solidFill>
                <a:schemeClr val="accent1">
                  <a:lumMod val="50000"/>
                </a:schemeClr>
              </a:solidFill>
            </a:endParaRPr>
          </a:p>
        </p:txBody>
      </p:sp>
      <p:sp>
        <p:nvSpPr>
          <p:cNvPr id="19" name="Title 2">
            <a:extLst>
              <a:ext uri="{FF2B5EF4-FFF2-40B4-BE49-F238E27FC236}">
                <a16:creationId xmlns:a16="http://schemas.microsoft.com/office/drawing/2014/main" id="{89A9CC99-6E6F-BA4F-8531-09C581FE85E7}"/>
              </a:ext>
            </a:extLst>
          </p:cNvPr>
          <p:cNvSpPr txBox="1">
            <a:spLocks/>
          </p:cNvSpPr>
          <p:nvPr/>
        </p:nvSpPr>
        <p:spPr>
          <a:xfrm>
            <a:off x="999744" y="1408376"/>
            <a:ext cx="3889248" cy="454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(Circle the ones s/he has):</a:t>
            </a:r>
            <a:endParaRPr lang="en-US" sz="1800" dirty="0">
              <a:solidFill>
                <a:schemeClr val="accent1">
                  <a:lumMod val="50000"/>
                </a:schemeClr>
              </a:solidFill>
            </a:endParaRPr>
          </a:p>
        </p:txBody>
      </p:sp>
      <p:sp>
        <p:nvSpPr>
          <p:cNvPr id="20" name="Title 2">
            <a:extLst>
              <a:ext uri="{FF2B5EF4-FFF2-40B4-BE49-F238E27FC236}">
                <a16:creationId xmlns:a16="http://schemas.microsoft.com/office/drawing/2014/main" id="{89A9CC99-6E6F-BA4F-8531-09C581FE85E7}"/>
              </a:ext>
            </a:extLst>
          </p:cNvPr>
          <p:cNvSpPr txBox="1">
            <a:spLocks/>
          </p:cNvSpPr>
          <p:nvPr/>
        </p:nvSpPr>
        <p:spPr>
          <a:xfrm>
            <a:off x="1045462" y="884847"/>
            <a:ext cx="1441706"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1800" b="1" dirty="0">
                <a:solidFill>
                  <a:schemeClr val="accent1">
                    <a:lumMod val="50000"/>
                  </a:schemeClr>
                </a:solidFill>
              </a:rPr>
              <a:t>Persona B </a:t>
            </a:r>
            <a:endParaRPr lang="en-US" sz="1800" dirty="0">
              <a:solidFill>
                <a:schemeClr val="accent1">
                  <a:lumMod val="50000"/>
                </a:schemeClr>
              </a:solidFill>
            </a:endParaRPr>
          </a:p>
        </p:txBody>
      </p:sp>
      <p:pic>
        <p:nvPicPr>
          <p:cNvPr id="5"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923" y="1803575"/>
            <a:ext cx="523521" cy="105053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6127340" y="2808257"/>
            <a:ext cx="1670190" cy="707886"/>
          </a:xfrm>
          <a:prstGeom prst="rect">
            <a:avLst/>
          </a:prstGeom>
          <a:noFill/>
        </p:spPr>
        <p:txBody>
          <a:bodyPr wrap="square" rtlCol="0">
            <a:spAutoFit/>
          </a:bodyPr>
          <a:lstStyle/>
          <a:p>
            <a:r>
              <a:rPr lang="en-GB" sz="2000" dirty="0">
                <a:solidFill>
                  <a:schemeClr val="accent1">
                    <a:lumMod val="50000"/>
                  </a:schemeClr>
                </a:solidFill>
              </a:rPr>
              <a:t>[nice male teacher]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4199" y="1832714"/>
            <a:ext cx="797088" cy="896725"/>
          </a:xfrm>
          <a:prstGeom prst="rect">
            <a:avLst/>
          </a:prstGeom>
        </p:spPr>
      </p:pic>
      <p:sp>
        <p:nvSpPr>
          <p:cNvPr id="8" name="TextBox 7"/>
          <p:cNvSpPr txBox="1"/>
          <p:nvPr/>
        </p:nvSpPr>
        <p:spPr>
          <a:xfrm>
            <a:off x="7834287" y="2819814"/>
            <a:ext cx="1872194" cy="707886"/>
          </a:xfrm>
          <a:prstGeom prst="rect">
            <a:avLst/>
          </a:prstGeom>
          <a:noFill/>
        </p:spPr>
        <p:txBody>
          <a:bodyPr wrap="square" rtlCol="0">
            <a:spAutoFit/>
          </a:bodyPr>
          <a:lstStyle/>
          <a:p>
            <a:r>
              <a:rPr lang="en-GB" sz="2000" dirty="0">
                <a:solidFill>
                  <a:schemeClr val="accent1">
                    <a:lumMod val="50000"/>
                  </a:schemeClr>
                </a:solidFill>
              </a:rPr>
              <a:t>[cheerful sister]</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3022" y="1911752"/>
            <a:ext cx="766001" cy="877526"/>
          </a:xfrm>
          <a:prstGeom prst="rect">
            <a:avLst/>
          </a:prstGeom>
        </p:spPr>
      </p:pic>
      <p:sp>
        <p:nvSpPr>
          <p:cNvPr id="10" name="TextBox 9"/>
          <p:cNvSpPr txBox="1"/>
          <p:nvPr/>
        </p:nvSpPr>
        <p:spPr>
          <a:xfrm>
            <a:off x="9548052" y="2699555"/>
            <a:ext cx="1377291" cy="707886"/>
          </a:xfrm>
          <a:prstGeom prst="rect">
            <a:avLst/>
          </a:prstGeom>
          <a:noFill/>
        </p:spPr>
        <p:txBody>
          <a:bodyPr wrap="square" rtlCol="0">
            <a:spAutoFit/>
          </a:bodyPr>
          <a:lstStyle/>
          <a:p>
            <a:r>
              <a:rPr lang="en-GB" sz="2000" dirty="0">
                <a:solidFill>
                  <a:schemeClr val="accent1">
                    <a:lumMod val="50000"/>
                  </a:schemeClr>
                </a:solidFill>
              </a:rPr>
              <a:t>[nervous brother]</a:t>
            </a:r>
          </a:p>
        </p:txBody>
      </p:sp>
      <p:sp>
        <p:nvSpPr>
          <p:cNvPr id="11" name="TextBox 10"/>
          <p:cNvSpPr txBox="1"/>
          <p:nvPr/>
        </p:nvSpPr>
        <p:spPr>
          <a:xfrm>
            <a:off x="6102842" y="4817878"/>
            <a:ext cx="1615399" cy="707886"/>
          </a:xfrm>
          <a:prstGeom prst="rect">
            <a:avLst/>
          </a:prstGeom>
          <a:noFill/>
        </p:spPr>
        <p:txBody>
          <a:bodyPr wrap="square" rtlCol="0">
            <a:spAutoFit/>
          </a:bodyPr>
          <a:lstStyle/>
          <a:p>
            <a:r>
              <a:rPr lang="en-GB" sz="2000" dirty="0">
                <a:solidFill>
                  <a:schemeClr val="accent1">
                    <a:lumMod val="50000"/>
                  </a:schemeClr>
                </a:solidFill>
              </a:rPr>
              <a:t>[important mother]</a:t>
            </a:r>
          </a:p>
        </p:txBody>
      </p:sp>
      <p:sp>
        <p:nvSpPr>
          <p:cNvPr id="12" name="TextBox 11"/>
          <p:cNvSpPr txBox="1"/>
          <p:nvPr/>
        </p:nvSpPr>
        <p:spPr>
          <a:xfrm>
            <a:off x="9175208" y="4880153"/>
            <a:ext cx="2011769" cy="707886"/>
          </a:xfrm>
          <a:prstGeom prst="rect">
            <a:avLst/>
          </a:prstGeom>
          <a:noFill/>
        </p:spPr>
        <p:txBody>
          <a:bodyPr wrap="square" rtlCol="0">
            <a:spAutoFit/>
          </a:bodyPr>
          <a:lstStyle/>
          <a:p>
            <a:r>
              <a:rPr lang="en-GB" sz="2000" dirty="0">
                <a:solidFill>
                  <a:schemeClr val="accent1">
                    <a:lumMod val="50000"/>
                  </a:schemeClr>
                </a:solidFill>
              </a:rPr>
              <a:t>[tall female headteacher]</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923" y="3744175"/>
            <a:ext cx="945706" cy="948890"/>
          </a:xfrm>
          <a:prstGeom prst="rect">
            <a:avLst/>
          </a:prstGeom>
        </p:spPr>
      </p:pic>
      <p:pic>
        <p:nvPicPr>
          <p:cNvPr id="14"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8643" y="3754054"/>
            <a:ext cx="910548" cy="929131"/>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7685741" y="4829435"/>
            <a:ext cx="1872194" cy="400110"/>
          </a:xfrm>
          <a:prstGeom prst="rect">
            <a:avLst/>
          </a:prstGeom>
          <a:noFill/>
        </p:spPr>
        <p:txBody>
          <a:bodyPr wrap="square" rtlCol="0">
            <a:spAutoFit/>
          </a:bodyPr>
          <a:lstStyle/>
          <a:p>
            <a:r>
              <a:rPr lang="en-GB" sz="2000" dirty="0">
                <a:solidFill>
                  <a:schemeClr val="accent1">
                    <a:lumMod val="50000"/>
                  </a:schemeClr>
                </a:solidFill>
              </a:rPr>
              <a:t>[silly father]</a:t>
            </a:r>
          </a:p>
        </p:txBody>
      </p:sp>
      <p:pic>
        <p:nvPicPr>
          <p:cNvPr id="16" name="Picture 24" descr="The Boss Black Silhouette Clip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4640" y="3474456"/>
            <a:ext cx="967012" cy="1450518"/>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22" descr="Men Silhouett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628" y="1775356"/>
            <a:ext cx="352882" cy="1274882"/>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TextBox 33"/>
          <p:cNvSpPr txBox="1"/>
          <p:nvPr/>
        </p:nvSpPr>
        <p:spPr>
          <a:xfrm>
            <a:off x="1115204" y="3063078"/>
            <a:ext cx="2011769" cy="707886"/>
          </a:xfrm>
          <a:prstGeom prst="rect">
            <a:avLst/>
          </a:prstGeom>
          <a:noFill/>
        </p:spPr>
        <p:txBody>
          <a:bodyPr wrap="square" rtlCol="0">
            <a:spAutoFit/>
          </a:bodyPr>
          <a:lstStyle/>
          <a:p>
            <a:r>
              <a:rPr lang="en-GB" sz="2000" dirty="0">
                <a:solidFill>
                  <a:schemeClr val="accent1">
                    <a:lumMod val="50000"/>
                  </a:schemeClr>
                </a:solidFill>
              </a:rPr>
              <a:t>[tall male headteacher]</a:t>
            </a:r>
          </a:p>
        </p:txBody>
      </p:sp>
      <p:pic>
        <p:nvPicPr>
          <p:cNvPr id="35" name="Picture 2" descr="Image Teache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3002" y="1744103"/>
            <a:ext cx="940951" cy="1481741"/>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TextBox 35"/>
          <p:cNvSpPr txBox="1"/>
          <p:nvPr/>
        </p:nvSpPr>
        <p:spPr>
          <a:xfrm>
            <a:off x="3288880" y="3050237"/>
            <a:ext cx="1925092" cy="1015663"/>
          </a:xfrm>
          <a:prstGeom prst="rect">
            <a:avLst/>
          </a:prstGeom>
          <a:noFill/>
        </p:spPr>
        <p:txBody>
          <a:bodyPr wrap="square" rtlCol="0">
            <a:spAutoFit/>
          </a:bodyPr>
          <a:lstStyle/>
          <a:p>
            <a:r>
              <a:rPr lang="en-GB" sz="2000" dirty="0">
                <a:solidFill>
                  <a:schemeClr val="accent1">
                    <a:lumMod val="50000"/>
                  </a:schemeClr>
                </a:solidFill>
              </a:rPr>
              <a:t>[important female teacher]</a:t>
            </a: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1622" y="2026516"/>
            <a:ext cx="945706" cy="948890"/>
          </a:xfrm>
          <a:prstGeom prst="rect">
            <a:avLst/>
          </a:prstGeom>
        </p:spPr>
      </p:pic>
      <p:sp>
        <p:nvSpPr>
          <p:cNvPr id="38" name="TextBox 37"/>
          <p:cNvSpPr txBox="1"/>
          <p:nvPr/>
        </p:nvSpPr>
        <p:spPr>
          <a:xfrm>
            <a:off x="4891231" y="3037396"/>
            <a:ext cx="1872194" cy="707886"/>
          </a:xfrm>
          <a:prstGeom prst="rect">
            <a:avLst/>
          </a:prstGeom>
          <a:noFill/>
        </p:spPr>
        <p:txBody>
          <a:bodyPr wrap="square" rtlCol="0">
            <a:spAutoFit/>
          </a:bodyPr>
          <a:lstStyle/>
          <a:p>
            <a:r>
              <a:rPr lang="en-GB" sz="2000" dirty="0">
                <a:solidFill>
                  <a:schemeClr val="accent1">
                    <a:lumMod val="50000"/>
                  </a:schemeClr>
                </a:solidFill>
              </a:rPr>
              <a:t>[short mother]</a:t>
            </a:r>
          </a:p>
        </p:txBody>
      </p:sp>
      <p:pic>
        <p:nvPicPr>
          <p:cNvPr id="39" name="Picture 2" descr="http://www.clker.com/cliparts/3/a/6/6/119544474191128182Gerald_G_Man_Face_6_-_World_Label.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1494" y="3994231"/>
            <a:ext cx="910548" cy="929131"/>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TextBox 39"/>
          <p:cNvSpPr txBox="1"/>
          <p:nvPr/>
        </p:nvSpPr>
        <p:spPr>
          <a:xfrm>
            <a:off x="1086690" y="5080593"/>
            <a:ext cx="1872194" cy="400110"/>
          </a:xfrm>
          <a:prstGeom prst="rect">
            <a:avLst/>
          </a:prstGeom>
          <a:noFill/>
        </p:spPr>
        <p:txBody>
          <a:bodyPr wrap="square" rtlCol="0">
            <a:spAutoFit/>
          </a:bodyPr>
          <a:lstStyle/>
          <a:p>
            <a:r>
              <a:rPr lang="en-GB" sz="2000" dirty="0">
                <a:solidFill>
                  <a:schemeClr val="accent1">
                    <a:lumMod val="50000"/>
                  </a:schemeClr>
                </a:solidFill>
              </a:rPr>
              <a:t>[calm father]</a:t>
            </a: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9662" y="4078741"/>
            <a:ext cx="766001" cy="877526"/>
          </a:xfrm>
          <a:prstGeom prst="rect">
            <a:avLst/>
          </a:prstGeom>
        </p:spPr>
      </p:pic>
      <p:sp>
        <p:nvSpPr>
          <p:cNvPr id="42" name="TextBox 41"/>
          <p:cNvSpPr txBox="1"/>
          <p:nvPr/>
        </p:nvSpPr>
        <p:spPr>
          <a:xfrm>
            <a:off x="2940417" y="5014310"/>
            <a:ext cx="1872194" cy="707886"/>
          </a:xfrm>
          <a:prstGeom prst="rect">
            <a:avLst/>
          </a:prstGeom>
          <a:noFill/>
        </p:spPr>
        <p:txBody>
          <a:bodyPr wrap="square" rtlCol="0">
            <a:spAutoFit/>
          </a:bodyPr>
          <a:lstStyle/>
          <a:p>
            <a:r>
              <a:rPr lang="en-GB" sz="2000" dirty="0">
                <a:solidFill>
                  <a:schemeClr val="accent1">
                    <a:lumMod val="50000"/>
                  </a:schemeClr>
                </a:solidFill>
              </a:rPr>
              <a:t>[interesting brother]</a:t>
            </a:r>
          </a:p>
        </p:txBody>
      </p:sp>
      <p:pic>
        <p:nvPicPr>
          <p:cNvPr id="43" name="Picture 4" descr="http://www.clker.com/cliparts/c/f/4/9/12371000482029765734nicubunu_Comic_characters_Professor.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4221" y="3807688"/>
            <a:ext cx="523521" cy="1050532"/>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TextBox 43"/>
          <p:cNvSpPr txBox="1"/>
          <p:nvPr/>
        </p:nvSpPr>
        <p:spPr>
          <a:xfrm>
            <a:off x="4673001" y="4760786"/>
            <a:ext cx="1872194" cy="1015663"/>
          </a:xfrm>
          <a:prstGeom prst="rect">
            <a:avLst/>
          </a:prstGeom>
          <a:noFill/>
        </p:spPr>
        <p:txBody>
          <a:bodyPr wrap="square" rtlCol="0">
            <a:spAutoFit/>
          </a:bodyPr>
          <a:lstStyle/>
          <a:p>
            <a:r>
              <a:rPr lang="en-GB" sz="2000" dirty="0">
                <a:solidFill>
                  <a:schemeClr val="accent1">
                    <a:lumMod val="50000"/>
                  </a:schemeClr>
                </a:solidFill>
              </a:rPr>
              <a:t>[cheerful male teacher]</a:t>
            </a:r>
          </a:p>
        </p:txBody>
      </p:sp>
      <p:sp>
        <p:nvSpPr>
          <p:cNvPr id="46" name="Oval 45"/>
          <p:cNvSpPr/>
          <p:nvPr/>
        </p:nvSpPr>
        <p:spPr>
          <a:xfrm>
            <a:off x="4589964" y="1886936"/>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7" name="Oval 46"/>
          <p:cNvSpPr/>
          <p:nvPr/>
        </p:nvSpPr>
        <p:spPr>
          <a:xfrm>
            <a:off x="970955" y="3845049"/>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8" name="Oval 47"/>
          <p:cNvSpPr/>
          <p:nvPr/>
        </p:nvSpPr>
        <p:spPr>
          <a:xfrm>
            <a:off x="4519161" y="3705677"/>
            <a:ext cx="1654845" cy="1227493"/>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 name="Title 1"/>
          <p:cNvSpPr>
            <a:spLocks noGrp="1"/>
          </p:cNvSpPr>
          <p:nvPr>
            <p:ph type="title"/>
          </p:nvPr>
        </p:nvSpPr>
        <p:spPr>
          <a:xfrm>
            <a:off x="-7758" y="-83451"/>
            <a:ext cx="3391187" cy="628775"/>
          </a:xfrm>
        </p:spPr>
        <p:txBody>
          <a:bodyPr>
            <a:normAutofit/>
          </a:bodyPr>
          <a:lstStyle/>
          <a:p>
            <a:r>
              <a:rPr lang="en-GB" sz="2200" b="1" dirty="0">
                <a:solidFill>
                  <a:schemeClr val="accent1">
                    <a:lumMod val="50000"/>
                  </a:schemeClr>
                </a:solidFill>
              </a:rPr>
              <a:t>Persona B - respuestas</a:t>
            </a:r>
          </a:p>
        </p:txBody>
      </p:sp>
    </p:spTree>
    <p:extLst>
      <p:ext uri="{BB962C8B-B14F-4D97-AF65-F5344CB8AC3E}">
        <p14:creationId xmlns:p14="http://schemas.microsoft.com/office/powerpoint/2010/main" val="217551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fontScale="90000"/>
          </a:bodyPr>
          <a:lstStyle/>
          <a:p>
            <a:pPr algn="l"/>
            <a:r>
              <a:rPr lang="en-GB" sz="4000" b="1" dirty="0">
                <a:solidFill>
                  <a:prstClr val="white"/>
                </a:solidFill>
              </a:rPr>
              <a:t>Describing what exists and what places have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71875" y="3053675"/>
            <a:ext cx="7291126" cy="567626"/>
          </a:xfrm>
        </p:spPr>
        <p:txBody>
          <a:bodyPr>
            <a:normAutofit/>
          </a:bodyPr>
          <a:lstStyle/>
          <a:p>
            <a:pPr algn="l"/>
            <a:r>
              <a:rPr lang="en-GB" sz="3000" dirty="0">
                <a:solidFill>
                  <a:prstClr val="white"/>
                </a:solidFill>
              </a:rPr>
              <a:t>The order of nouns and adjectives</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5242" y="3601301"/>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[silent h]</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2.1 - Week 3 - Lesson 34</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89058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Nick Avery / Victoria Hobson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11/08/22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74191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İPilla al intruso!</a:t>
            </a:r>
            <a:endParaRPr lang="en-GB" sz="3600" b="1" dirty="0">
              <a:solidFill>
                <a:schemeClr val="bg1"/>
              </a:solidFill>
            </a:endParaRPr>
          </a:p>
        </p:txBody>
      </p:sp>
      <p:graphicFrame>
        <p:nvGraphicFramePr>
          <p:cNvPr id="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551841524"/>
              </p:ext>
            </p:extLst>
          </p:nvPr>
        </p:nvGraphicFramePr>
        <p:xfrm>
          <a:off x="993888" y="2289028"/>
          <a:ext cx="9913444" cy="3825835"/>
        </p:xfrm>
        <a:graphic>
          <a:graphicData uri="http://schemas.openxmlformats.org/drawingml/2006/table">
            <a:tbl>
              <a:tblPr firstRow="1" bandRow="1"/>
              <a:tblGrid>
                <a:gridCol w="741643">
                  <a:extLst>
                    <a:ext uri="{9D8B030D-6E8A-4147-A177-3AD203B41FA5}">
                      <a16:colId xmlns:a16="http://schemas.microsoft.com/office/drawing/2014/main" val="2218395770"/>
                    </a:ext>
                  </a:extLst>
                </a:gridCol>
                <a:gridCol w="4011974">
                  <a:extLst>
                    <a:ext uri="{9D8B030D-6E8A-4147-A177-3AD203B41FA5}">
                      <a16:colId xmlns:a16="http://schemas.microsoft.com/office/drawing/2014/main" val="3328270413"/>
                    </a:ext>
                  </a:extLst>
                </a:gridCol>
                <a:gridCol w="836023">
                  <a:extLst>
                    <a:ext uri="{9D8B030D-6E8A-4147-A177-3AD203B41FA5}">
                      <a16:colId xmlns:a16="http://schemas.microsoft.com/office/drawing/2014/main" val="4057324009"/>
                    </a:ext>
                  </a:extLst>
                </a:gridCol>
                <a:gridCol w="4323804">
                  <a:extLst>
                    <a:ext uri="{9D8B030D-6E8A-4147-A177-3AD203B41FA5}">
                      <a16:colId xmlns:a16="http://schemas.microsoft.com/office/drawing/2014/main" val="1254224406"/>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0" baseline="0" dirty="0" err="1">
                          <a:solidFill>
                            <a:schemeClr val="accent1">
                              <a:lumMod val="50000"/>
                            </a:schemeClr>
                          </a:solidFill>
                        </a:rPr>
                        <a:t>hola</a:t>
                      </a:r>
                      <a:r>
                        <a:rPr lang="en-GB" sz="2000" b="0" baseline="0" dirty="0">
                          <a:solidFill>
                            <a:schemeClr val="accent1">
                              <a:lumMod val="50000"/>
                            </a:schemeClr>
                          </a:solidFill>
                        </a:rPr>
                        <a:t> / hasta </a:t>
                      </a:r>
                      <a:r>
                        <a:rPr lang="en-GB" sz="2000" b="0" baseline="0" dirty="0" err="1">
                          <a:solidFill>
                            <a:schemeClr val="accent1">
                              <a:lumMod val="50000"/>
                            </a:schemeClr>
                          </a:solidFill>
                        </a:rPr>
                        <a:t>luego</a:t>
                      </a:r>
                      <a:r>
                        <a:rPr lang="en-GB" sz="2000" b="0" baseline="0" dirty="0">
                          <a:solidFill>
                            <a:schemeClr val="accent1">
                              <a:lumMod val="50000"/>
                            </a:schemeClr>
                          </a:solidFill>
                        </a:rPr>
                        <a:t> / amigo</a:t>
                      </a: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r>
                        <a:rPr lang="en-GB" sz="1800" b="1" dirty="0">
                          <a:solidFill>
                            <a:schemeClr val="accent1">
                              <a:lumMod val="50000"/>
                            </a:schemeClr>
                          </a:solidFill>
                        </a:rPr>
                        <a:t>       </a:t>
                      </a:r>
                      <a:endParaRPr lang="en-GB" sz="1800" b="1" dirty="0">
                        <a:solidFill>
                          <a:schemeClr val="accent1">
                            <a:lumMod val="50000"/>
                          </a:schemeClr>
                        </a:solidFill>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1">
                              <a:lumMod val="50000"/>
                            </a:schemeClr>
                          </a:solidFill>
                          <a:latin typeface="Century Gothic" panose="020B0502020202020204" pitchFamily="34" charset="0"/>
                        </a:rPr>
                        <a:t>hermano / </a:t>
                      </a:r>
                      <a:r>
                        <a:rPr lang="en-GB" sz="2000" baseline="0" dirty="0" err="1">
                          <a:solidFill>
                            <a:schemeClr val="accent1">
                              <a:lumMod val="50000"/>
                            </a:schemeClr>
                          </a:solidFill>
                          <a:latin typeface="Century Gothic" panose="020B0502020202020204" pitchFamily="34" charset="0"/>
                        </a:rPr>
                        <a:t>abuelo</a:t>
                      </a:r>
                      <a:r>
                        <a:rPr lang="en-GB" sz="2000" baseline="0" dirty="0">
                          <a:solidFill>
                            <a:schemeClr val="accent1">
                              <a:lumMod val="50000"/>
                            </a:schemeClr>
                          </a:solidFill>
                          <a:latin typeface="Century Gothic" panose="020B0502020202020204" pitchFamily="34" charset="0"/>
                        </a:rPr>
                        <a:t> / </a:t>
                      </a:r>
                      <a:r>
                        <a:rPr lang="en-GB" sz="2000" baseline="0" dirty="0" err="1">
                          <a:solidFill>
                            <a:schemeClr val="accent1">
                              <a:lumMod val="50000"/>
                            </a:schemeClr>
                          </a:solidFill>
                          <a:latin typeface="Century Gothic" panose="020B0502020202020204" pitchFamily="34" charset="0"/>
                        </a:rPr>
                        <a:t>hijo</a:t>
                      </a:r>
                      <a:endParaRPr lang="en-GB" sz="2000" baseline="0" dirty="0">
                        <a:solidFill>
                          <a:schemeClr val="accent1">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254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4955753"/>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1">
                              <a:lumMod val="50000"/>
                            </a:schemeClr>
                          </a:solidFill>
                        </a:rPr>
                        <a:t>hablar / </a:t>
                      </a:r>
                      <a:r>
                        <a:rPr lang="en-GB" sz="2000" baseline="0" dirty="0" err="1">
                          <a:solidFill>
                            <a:schemeClr val="accent1">
                              <a:lumMod val="50000"/>
                            </a:schemeClr>
                          </a:solidFill>
                        </a:rPr>
                        <a:t>estudiar</a:t>
                      </a:r>
                      <a:r>
                        <a:rPr lang="en-GB" sz="2000" baseline="0" dirty="0">
                          <a:solidFill>
                            <a:schemeClr val="accent1">
                              <a:lumMod val="50000"/>
                            </a:schemeClr>
                          </a:solidFill>
                        </a:rPr>
                        <a:t> / </a:t>
                      </a:r>
                      <a:r>
                        <a:rPr lang="en-GB" sz="2000" baseline="0" dirty="0" err="1">
                          <a:solidFill>
                            <a:schemeClr val="accent1">
                              <a:lumMod val="50000"/>
                            </a:schemeClr>
                          </a:solidFill>
                        </a:rPr>
                        <a:t>estar</a:t>
                      </a:r>
                      <a:endParaRPr lang="en-GB" sz="2000" baseline="0" dirty="0">
                        <a:solidFill>
                          <a:schemeClr val="accent1">
                            <a:lumMod val="50000"/>
                          </a:schemeClr>
                        </a:solidFill>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1">
                              <a:lumMod val="50000"/>
                            </a:schemeClr>
                          </a:solidFill>
                          <a:latin typeface="Century Gothic" panose="020B0502020202020204" pitchFamily="34" charset="0"/>
                        </a:rPr>
                        <a:t>hermosa</a:t>
                      </a:r>
                      <a:r>
                        <a:rPr lang="en-GB" sz="2000" baseline="0" dirty="0">
                          <a:solidFill>
                            <a:schemeClr val="accent1">
                              <a:lumMod val="50000"/>
                            </a:schemeClr>
                          </a:solidFill>
                          <a:latin typeface="Century Gothic" panose="020B0502020202020204" pitchFamily="34" charset="0"/>
                        </a:rPr>
                        <a:t> / </a:t>
                      </a:r>
                      <a:r>
                        <a:rPr lang="en-GB" sz="2000" baseline="0" dirty="0" err="1">
                          <a:solidFill>
                            <a:schemeClr val="accent1">
                              <a:lumMod val="50000"/>
                            </a:schemeClr>
                          </a:solidFill>
                          <a:latin typeface="Century Gothic" panose="020B0502020202020204" pitchFamily="34" charset="0"/>
                        </a:rPr>
                        <a:t>hermana</a:t>
                      </a:r>
                      <a:r>
                        <a:rPr lang="en-GB" sz="2000" baseline="0" dirty="0">
                          <a:solidFill>
                            <a:schemeClr val="accent1">
                              <a:lumMod val="50000"/>
                            </a:schemeClr>
                          </a:solidFill>
                          <a:latin typeface="Century Gothic" panose="020B0502020202020204" pitchFamily="34" charset="0"/>
                        </a:rPr>
                        <a:t> / </a:t>
                      </a:r>
                      <a:r>
                        <a:rPr lang="en-GB" sz="2000" baseline="0" dirty="0" err="1">
                          <a:solidFill>
                            <a:schemeClr val="accent1">
                              <a:lumMod val="50000"/>
                            </a:schemeClr>
                          </a:solidFill>
                          <a:latin typeface="Century Gothic" panose="020B0502020202020204" pitchFamily="34" charset="0"/>
                        </a:rPr>
                        <a:t>escuela</a:t>
                      </a:r>
                      <a:endParaRPr lang="en-GB" sz="2000" baseline="0" dirty="0">
                        <a:solidFill>
                          <a:schemeClr val="accent1">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254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34331294"/>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1">
                              <a:lumMod val="50000"/>
                            </a:schemeClr>
                          </a:solidFill>
                        </a:rPr>
                        <a:t>hermano / español / </a:t>
                      </a:r>
                      <a:r>
                        <a:rPr lang="en-GB" sz="2000" baseline="0" dirty="0" err="1">
                          <a:solidFill>
                            <a:schemeClr val="accent1">
                              <a:lumMod val="50000"/>
                            </a:schemeClr>
                          </a:solidFill>
                        </a:rPr>
                        <a:t>helado</a:t>
                      </a:r>
                      <a:endParaRPr lang="en-GB" sz="2000" baseline="0" dirty="0">
                        <a:solidFill>
                          <a:schemeClr val="accent1">
                            <a:lumMod val="50000"/>
                          </a:schemeClr>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solidFill>
                          <a:schemeClr val="accent1">
                            <a:lumMod val="50000"/>
                          </a:schemeClr>
                        </a:solidFill>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1">
                              <a:lumMod val="50000"/>
                            </a:schemeClr>
                          </a:solidFill>
                          <a:latin typeface="Century Gothic" panose="020B0502020202020204" pitchFamily="34" charset="0"/>
                        </a:rPr>
                        <a:t>hacer</a:t>
                      </a:r>
                      <a:r>
                        <a:rPr lang="en-GB" sz="2000" baseline="0" dirty="0">
                          <a:solidFill>
                            <a:schemeClr val="accent1">
                              <a:lumMod val="50000"/>
                            </a:schemeClr>
                          </a:solidFill>
                          <a:latin typeface="Century Gothic" panose="020B0502020202020204" pitchFamily="34" charset="0"/>
                        </a:rPr>
                        <a:t> / </a:t>
                      </a:r>
                      <a:r>
                        <a:rPr lang="en-GB" sz="2000" baseline="0" dirty="0" err="1">
                          <a:solidFill>
                            <a:schemeClr val="accent1">
                              <a:lumMod val="50000"/>
                            </a:schemeClr>
                          </a:solidFill>
                          <a:latin typeface="Century Gothic" panose="020B0502020202020204" pitchFamily="34" charset="0"/>
                        </a:rPr>
                        <a:t>usar</a:t>
                      </a:r>
                      <a:r>
                        <a:rPr lang="en-GB" sz="2000" baseline="0" dirty="0">
                          <a:solidFill>
                            <a:schemeClr val="accent1">
                              <a:lumMod val="50000"/>
                            </a:schemeClr>
                          </a:solidFill>
                          <a:latin typeface="Century Gothic" panose="020B0502020202020204" pitchFamily="34" charset="0"/>
                        </a:rPr>
                        <a:t> / </a:t>
                      </a:r>
                      <a:r>
                        <a:rPr lang="en-GB" sz="2000" baseline="0" dirty="0" err="1">
                          <a:solidFill>
                            <a:schemeClr val="accent1">
                              <a:lumMod val="50000"/>
                            </a:schemeClr>
                          </a:solidFill>
                          <a:latin typeface="Century Gothic" panose="020B0502020202020204" pitchFamily="34" charset="0"/>
                        </a:rPr>
                        <a:t>estudiar</a:t>
                      </a:r>
                      <a:endParaRPr lang="en-GB" sz="2000" baseline="0" dirty="0">
                        <a:solidFill>
                          <a:schemeClr val="accent1">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564831"/>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solidFill>
                          <a:schemeClr val="accent1">
                            <a:lumMod val="50000"/>
                          </a:schemeClr>
                        </a:solidFill>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1">
                              <a:lumMod val="50000"/>
                            </a:schemeClr>
                          </a:solidFill>
                        </a:rPr>
                        <a:t>hay / alto / arte</a:t>
                      </a: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solidFill>
                          <a:schemeClr val="accent1">
                            <a:lumMod val="50000"/>
                          </a:schemeClr>
                        </a:solidFill>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1">
                              <a:lumMod val="50000"/>
                            </a:schemeClr>
                          </a:solidFill>
                          <a:latin typeface="Century Gothic" panose="020B0502020202020204" pitchFamily="34" charset="0"/>
                        </a:rPr>
                        <a:t>iglesia</a:t>
                      </a:r>
                      <a:r>
                        <a:rPr lang="en-GB" sz="2000" baseline="0" dirty="0">
                          <a:solidFill>
                            <a:schemeClr val="accent1">
                              <a:lumMod val="50000"/>
                            </a:schemeClr>
                          </a:solidFill>
                          <a:latin typeface="Century Gothic" panose="020B0502020202020204" pitchFamily="34" charset="0"/>
                        </a:rPr>
                        <a:t> / hospital / </a:t>
                      </a:r>
                      <a:r>
                        <a:rPr lang="en-GB" sz="2000" baseline="0" dirty="0" err="1">
                          <a:solidFill>
                            <a:schemeClr val="accent1">
                              <a:lumMod val="50000"/>
                            </a:schemeClr>
                          </a:solidFill>
                          <a:latin typeface="Century Gothic" panose="020B0502020202020204" pitchFamily="34" charset="0"/>
                        </a:rPr>
                        <a:t>escuela</a:t>
                      </a:r>
                      <a:endParaRPr lang="en-GB" sz="2000" baseline="0" dirty="0">
                        <a:solidFill>
                          <a:schemeClr val="accent1">
                            <a:lumMod val="50000"/>
                          </a:schemeClr>
                        </a:solidFill>
                        <a:latin typeface="Century Gothic" panose="020B0502020202020204" pitchFamily="34"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63184148"/>
                  </a:ext>
                </a:extLst>
              </a:tr>
              <a:tr h="765167">
                <a:tc>
                  <a:txBody>
                    <a:bodyPr/>
                    <a:lstStyle/>
                    <a:p>
                      <a:pPr>
                        <a:lnSpc>
                          <a:spcPct val="200000"/>
                        </a:lnSpc>
                      </a:pPr>
                      <a:endParaRPr lang="en-GB" sz="1800" b="1" dirty="0">
                        <a:solidFill>
                          <a:schemeClr val="accent1">
                            <a:lumMod val="50000"/>
                          </a:schemeClr>
                        </a:solidFill>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a:solidFill>
                            <a:schemeClr val="accent1">
                              <a:lumMod val="50000"/>
                            </a:schemeClr>
                          </a:solidFill>
                          <a:latin typeface="Century Gothic" panose="020B0502020202020204" pitchFamily="34" charset="0"/>
                        </a:rPr>
                        <a:t>once / </a:t>
                      </a:r>
                      <a:r>
                        <a:rPr lang="en-GB" sz="2000" baseline="0" dirty="0" err="1">
                          <a:solidFill>
                            <a:schemeClr val="accent1">
                              <a:lumMod val="50000"/>
                            </a:schemeClr>
                          </a:solidFill>
                          <a:latin typeface="Century Gothic" panose="020B0502020202020204" pitchFamily="34" charset="0"/>
                        </a:rPr>
                        <a:t>ocho</a:t>
                      </a:r>
                      <a:r>
                        <a:rPr lang="en-GB" sz="2000" baseline="0" dirty="0">
                          <a:solidFill>
                            <a:schemeClr val="accent1">
                              <a:lumMod val="50000"/>
                            </a:schemeClr>
                          </a:solidFill>
                          <a:latin typeface="Century Gothic" panose="020B0502020202020204" pitchFamily="34" charset="0"/>
                        </a:rPr>
                        <a:t> / </a:t>
                      </a:r>
                      <a:r>
                        <a:rPr lang="en-GB" sz="2000" baseline="0" dirty="0" err="1">
                          <a:solidFill>
                            <a:schemeClr val="accent1">
                              <a:lumMod val="50000"/>
                            </a:schemeClr>
                          </a:solidFill>
                          <a:latin typeface="Century Gothic" panose="020B0502020202020204" pitchFamily="34" charset="0"/>
                        </a:rPr>
                        <a:t>hola</a:t>
                      </a:r>
                      <a:endParaRPr lang="en-GB" sz="2000" baseline="0" dirty="0">
                        <a:solidFill>
                          <a:schemeClr val="accent1">
                            <a:lumMod val="50000"/>
                          </a:schemeClr>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solidFill>
                          <a:schemeClr val="accent1">
                            <a:lumMod val="50000"/>
                          </a:schemeClr>
                        </a:solidFill>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GB" sz="2000" baseline="0" dirty="0" err="1">
                          <a:solidFill>
                            <a:schemeClr val="accent1">
                              <a:lumMod val="50000"/>
                            </a:schemeClr>
                          </a:solidFill>
                          <a:latin typeface="Century Gothic" panose="020B0502020202020204" pitchFamily="34" charset="0"/>
                        </a:rPr>
                        <a:t>usar</a:t>
                      </a:r>
                      <a:r>
                        <a:rPr lang="en-GB" sz="2000" baseline="0" dirty="0">
                          <a:solidFill>
                            <a:schemeClr val="accent1">
                              <a:lumMod val="50000"/>
                            </a:schemeClr>
                          </a:solidFill>
                          <a:latin typeface="Century Gothic" panose="020B0502020202020204" pitchFamily="34" charset="0"/>
                        </a:rPr>
                        <a:t> / hablar / </a:t>
                      </a:r>
                      <a:r>
                        <a:rPr lang="en-GB" sz="2000" baseline="0" dirty="0" err="1">
                          <a:solidFill>
                            <a:schemeClr val="accent1">
                              <a:lumMod val="50000"/>
                            </a:schemeClr>
                          </a:solidFill>
                          <a:latin typeface="Century Gothic" panose="020B0502020202020204" pitchFamily="34" charset="0"/>
                        </a:rPr>
                        <a:t>hacer</a:t>
                      </a:r>
                      <a:endParaRPr lang="en-GB" sz="2000" baseline="0" dirty="0">
                        <a:solidFill>
                          <a:schemeClr val="accent1">
                            <a:lumMod val="50000"/>
                          </a:schemeClr>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86731299"/>
                  </a:ext>
                </a:extLst>
              </a:tr>
            </a:tbl>
          </a:graphicData>
        </a:graphic>
      </p:graphicFrame>
      <p:sp>
        <p:nvSpPr>
          <p:cNvPr id="12" name="TextBox 11">
            <a:extLst>
              <a:ext uri="{FF2B5EF4-FFF2-40B4-BE49-F238E27FC236}">
                <a16:creationId xmlns:a16="http://schemas.microsoft.com/office/drawing/2014/main" id="{6A500173-7AE1-4980-9C52-2DFAE38768EA}"/>
              </a:ext>
            </a:extLst>
          </p:cNvPr>
          <p:cNvSpPr txBox="1"/>
          <p:nvPr/>
        </p:nvSpPr>
        <p:spPr>
          <a:xfrm>
            <a:off x="993888" y="1504011"/>
            <a:ext cx="4142918" cy="646331"/>
          </a:xfrm>
          <a:prstGeom prst="rect">
            <a:avLst/>
          </a:prstGeom>
          <a:noFill/>
        </p:spPr>
        <p:txBody>
          <a:bodyPr wrap="square" rtlCol="0">
            <a:spAutoFit/>
          </a:bodyPr>
          <a:lstStyle/>
          <a:p>
            <a:pPr hangingPunct="0">
              <a:defRPr/>
            </a:pPr>
            <a:r>
              <a:rPr lang="en-US" sz="3600" b="1" dirty="0">
                <a:solidFill>
                  <a:schemeClr val="accent1">
                    <a:lumMod val="50000"/>
                  </a:schemeClr>
                </a:solidFill>
                <a:latin typeface="Century Gothic" panose="020B0502020202020204" pitchFamily="34" charset="0"/>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6342431" y="1449002"/>
            <a:ext cx="4142918" cy="646331"/>
          </a:xfrm>
          <a:prstGeom prst="rect">
            <a:avLst/>
          </a:prstGeom>
          <a:noFill/>
        </p:spPr>
        <p:txBody>
          <a:bodyPr wrap="square" rtlCol="0">
            <a:spAutoFit/>
          </a:bodyPr>
          <a:lstStyle/>
          <a:p>
            <a:pPr hangingPunct="0">
              <a:defRPr/>
            </a:pPr>
            <a:r>
              <a:rPr lang="en-US" sz="3600" b="1" dirty="0">
                <a:solidFill>
                  <a:schemeClr val="accent1">
                    <a:lumMod val="50000"/>
                  </a:schemeClr>
                </a:solidFill>
                <a:latin typeface="Century Gothic" panose="020B0502020202020204" pitchFamily="34" charset="0"/>
              </a:rPr>
              <a:t>Persona B</a:t>
            </a:r>
          </a:p>
        </p:txBody>
      </p:sp>
      <p:sp>
        <p:nvSpPr>
          <p:cNvPr id="31" name="Rectangle 30"/>
          <p:cNvSpPr/>
          <p:nvPr/>
        </p:nvSpPr>
        <p:spPr>
          <a:xfrm rot="5400000">
            <a:off x="5422992" y="1411356"/>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347994" y="3878595"/>
            <a:ext cx="48358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 - -</a:t>
            </a: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9891527" y="337148"/>
            <a:ext cx="236581" cy="290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 b="1" dirty="0">
                <a:solidFill>
                  <a:prstClr val="white"/>
                </a:solidFill>
              </a:rPr>
              <a:t>hablar / escuchar / escribir</a:t>
            </a:r>
            <a:endParaRPr lang="en-US" sz="100" dirty="0"/>
          </a:p>
        </p:txBody>
      </p:sp>
      <p:sp>
        <p:nvSpPr>
          <p:cNvPr id="23" name="Rounded Rectangle 11">
            <a:extLst>
              <a:ext uri="{FF2B5EF4-FFF2-40B4-BE49-F238E27FC236}">
                <a16:creationId xmlns:a16="http://schemas.microsoft.com/office/drawing/2014/main" id="{A316DD52-7894-4A75-969C-CA0645DA2978}"/>
              </a:ext>
            </a:extLst>
          </p:cNvPr>
          <p:cNvSpPr/>
          <p:nvPr/>
        </p:nvSpPr>
        <p:spPr>
          <a:xfrm>
            <a:off x="8328074" y="258166"/>
            <a:ext cx="360006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22" name="Rectangle 21">
            <a:extLst>
              <a:ext uri="{FF2B5EF4-FFF2-40B4-BE49-F238E27FC236}">
                <a16:creationId xmlns:a16="http://schemas.microsoft.com/office/drawing/2014/main" id="{7D85FDC7-72A1-43FD-9E41-9727E5C2ABE9}"/>
              </a:ext>
            </a:extLst>
          </p:cNvPr>
          <p:cNvSpPr/>
          <p:nvPr/>
        </p:nvSpPr>
        <p:spPr>
          <a:xfrm>
            <a:off x="1183577" y="2465861"/>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A</a:t>
            </a:r>
            <a:endParaRPr lang="en-GB" sz="2200" b="1" dirty="0"/>
          </a:p>
        </p:txBody>
      </p:sp>
      <p:sp>
        <p:nvSpPr>
          <p:cNvPr id="24" name="Rectangle 23">
            <a:extLst>
              <a:ext uri="{FF2B5EF4-FFF2-40B4-BE49-F238E27FC236}">
                <a16:creationId xmlns:a16="http://schemas.microsoft.com/office/drawing/2014/main" id="{C88DDB71-1031-4B39-BAD5-393012B61AC0}"/>
              </a:ext>
            </a:extLst>
          </p:cNvPr>
          <p:cNvSpPr/>
          <p:nvPr/>
        </p:nvSpPr>
        <p:spPr>
          <a:xfrm>
            <a:off x="1183577" y="3237800"/>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B</a:t>
            </a:r>
            <a:endParaRPr lang="en-GB" sz="2200" b="1" dirty="0"/>
          </a:p>
        </p:txBody>
      </p:sp>
      <p:sp>
        <p:nvSpPr>
          <p:cNvPr id="25" name="Rectangle 24">
            <a:extLst>
              <a:ext uri="{FF2B5EF4-FFF2-40B4-BE49-F238E27FC236}">
                <a16:creationId xmlns:a16="http://schemas.microsoft.com/office/drawing/2014/main" id="{E331AB27-C276-4ECA-A947-BDD33F949294}"/>
              </a:ext>
            </a:extLst>
          </p:cNvPr>
          <p:cNvSpPr/>
          <p:nvPr/>
        </p:nvSpPr>
        <p:spPr>
          <a:xfrm>
            <a:off x="1183577" y="4009739"/>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a:t>
            </a:r>
            <a:endParaRPr lang="en-GB" sz="2200" b="1" dirty="0"/>
          </a:p>
        </p:txBody>
      </p:sp>
      <p:sp>
        <p:nvSpPr>
          <p:cNvPr id="26" name="Rectangle 25">
            <a:extLst>
              <a:ext uri="{FF2B5EF4-FFF2-40B4-BE49-F238E27FC236}">
                <a16:creationId xmlns:a16="http://schemas.microsoft.com/office/drawing/2014/main" id="{0725746C-276F-4E45-9E20-E90D50A6B717}"/>
              </a:ext>
            </a:extLst>
          </p:cNvPr>
          <p:cNvSpPr/>
          <p:nvPr/>
        </p:nvSpPr>
        <p:spPr>
          <a:xfrm>
            <a:off x="1183577" y="4781678"/>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D</a:t>
            </a:r>
            <a:endParaRPr lang="en-GB" sz="2200" b="1" dirty="0"/>
          </a:p>
        </p:txBody>
      </p:sp>
      <p:sp>
        <p:nvSpPr>
          <p:cNvPr id="27" name="Rectangle 26">
            <a:extLst>
              <a:ext uri="{FF2B5EF4-FFF2-40B4-BE49-F238E27FC236}">
                <a16:creationId xmlns:a16="http://schemas.microsoft.com/office/drawing/2014/main" id="{8CD4E853-EFB6-417C-AAD9-E15FABCF2068}"/>
              </a:ext>
            </a:extLst>
          </p:cNvPr>
          <p:cNvSpPr/>
          <p:nvPr/>
        </p:nvSpPr>
        <p:spPr>
          <a:xfrm>
            <a:off x="1183577" y="5553615"/>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E</a:t>
            </a:r>
            <a:endParaRPr lang="en-GB" sz="2200" b="1" dirty="0"/>
          </a:p>
        </p:txBody>
      </p:sp>
      <p:sp>
        <p:nvSpPr>
          <p:cNvPr id="28" name="Rectangle 27">
            <a:extLst>
              <a:ext uri="{FF2B5EF4-FFF2-40B4-BE49-F238E27FC236}">
                <a16:creationId xmlns:a16="http://schemas.microsoft.com/office/drawing/2014/main" id="{02884239-D231-48E8-AFB2-A8A6F87C2610}"/>
              </a:ext>
            </a:extLst>
          </p:cNvPr>
          <p:cNvSpPr/>
          <p:nvPr/>
        </p:nvSpPr>
        <p:spPr>
          <a:xfrm>
            <a:off x="5979422" y="2475381"/>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A</a:t>
            </a:r>
            <a:endParaRPr lang="en-GB" sz="2200" b="1" dirty="0"/>
          </a:p>
        </p:txBody>
      </p:sp>
      <p:sp>
        <p:nvSpPr>
          <p:cNvPr id="29" name="Rectangle 28">
            <a:extLst>
              <a:ext uri="{FF2B5EF4-FFF2-40B4-BE49-F238E27FC236}">
                <a16:creationId xmlns:a16="http://schemas.microsoft.com/office/drawing/2014/main" id="{3929327D-674A-4630-B282-6AA506A6F96C}"/>
              </a:ext>
            </a:extLst>
          </p:cNvPr>
          <p:cNvSpPr/>
          <p:nvPr/>
        </p:nvSpPr>
        <p:spPr>
          <a:xfrm>
            <a:off x="5979422" y="3247320"/>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B</a:t>
            </a:r>
            <a:endParaRPr lang="en-GB" sz="2200" b="1" dirty="0"/>
          </a:p>
        </p:txBody>
      </p:sp>
      <p:sp>
        <p:nvSpPr>
          <p:cNvPr id="33" name="Rectangle 32">
            <a:extLst>
              <a:ext uri="{FF2B5EF4-FFF2-40B4-BE49-F238E27FC236}">
                <a16:creationId xmlns:a16="http://schemas.microsoft.com/office/drawing/2014/main" id="{2B47DE58-BA6E-44BE-AD8F-E2540FD80D0A}"/>
              </a:ext>
            </a:extLst>
          </p:cNvPr>
          <p:cNvSpPr/>
          <p:nvPr/>
        </p:nvSpPr>
        <p:spPr>
          <a:xfrm>
            <a:off x="5979422" y="4019259"/>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a:t>
            </a:r>
            <a:endParaRPr lang="en-GB" sz="2200" b="1" dirty="0"/>
          </a:p>
        </p:txBody>
      </p:sp>
      <p:sp>
        <p:nvSpPr>
          <p:cNvPr id="34" name="Rectangle 33">
            <a:extLst>
              <a:ext uri="{FF2B5EF4-FFF2-40B4-BE49-F238E27FC236}">
                <a16:creationId xmlns:a16="http://schemas.microsoft.com/office/drawing/2014/main" id="{9D36FF27-B1FF-42C7-8EE6-E2F35E2045D5}"/>
              </a:ext>
            </a:extLst>
          </p:cNvPr>
          <p:cNvSpPr/>
          <p:nvPr/>
        </p:nvSpPr>
        <p:spPr>
          <a:xfrm>
            <a:off x="5979422" y="4791198"/>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D</a:t>
            </a:r>
            <a:endParaRPr lang="en-GB" sz="2200" b="1" dirty="0"/>
          </a:p>
        </p:txBody>
      </p:sp>
      <p:sp>
        <p:nvSpPr>
          <p:cNvPr id="35" name="Rectangle 34">
            <a:extLst>
              <a:ext uri="{FF2B5EF4-FFF2-40B4-BE49-F238E27FC236}">
                <a16:creationId xmlns:a16="http://schemas.microsoft.com/office/drawing/2014/main" id="{7F86BD42-A958-443D-B55E-800EE389D760}"/>
              </a:ext>
            </a:extLst>
          </p:cNvPr>
          <p:cNvSpPr/>
          <p:nvPr/>
        </p:nvSpPr>
        <p:spPr>
          <a:xfrm>
            <a:off x="5979422" y="5563135"/>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E</a:t>
            </a:r>
            <a:endParaRPr lang="en-GB" sz="2200" b="1" dirty="0"/>
          </a:p>
        </p:txBody>
      </p:sp>
    </p:spTree>
    <p:extLst>
      <p:ext uri="{BB962C8B-B14F-4D97-AF65-F5344CB8AC3E}">
        <p14:creationId xmlns:p14="http://schemas.microsoft.com/office/powerpoint/2010/main" val="1322539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İPilla al intruso!</a:t>
            </a:r>
            <a:endParaRPr lang="en-GB" sz="3600" b="1" dirty="0">
              <a:solidFill>
                <a:schemeClr val="bg1"/>
              </a:solidFill>
            </a:endParaRPr>
          </a:p>
        </p:txBody>
      </p:sp>
      <p:graphicFrame>
        <p:nvGraphicFramePr>
          <p:cNvPr id="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471526" y="2266143"/>
          <a:ext cx="9913444" cy="3825835"/>
        </p:xfrm>
        <a:graphic>
          <a:graphicData uri="http://schemas.openxmlformats.org/drawingml/2006/table">
            <a:tbl>
              <a:tblPr firstRow="1" bandRow="1"/>
              <a:tblGrid>
                <a:gridCol w="741643">
                  <a:extLst>
                    <a:ext uri="{9D8B030D-6E8A-4147-A177-3AD203B41FA5}">
                      <a16:colId xmlns:a16="http://schemas.microsoft.com/office/drawing/2014/main" val="2218395770"/>
                    </a:ext>
                  </a:extLst>
                </a:gridCol>
                <a:gridCol w="4011974">
                  <a:extLst>
                    <a:ext uri="{9D8B030D-6E8A-4147-A177-3AD203B41FA5}">
                      <a16:colId xmlns:a16="http://schemas.microsoft.com/office/drawing/2014/main" val="3328270413"/>
                    </a:ext>
                  </a:extLst>
                </a:gridCol>
                <a:gridCol w="836023">
                  <a:extLst>
                    <a:ext uri="{9D8B030D-6E8A-4147-A177-3AD203B41FA5}">
                      <a16:colId xmlns:a16="http://schemas.microsoft.com/office/drawing/2014/main" val="4057324009"/>
                    </a:ext>
                  </a:extLst>
                </a:gridCol>
                <a:gridCol w="4323804">
                  <a:extLst>
                    <a:ext uri="{9D8B030D-6E8A-4147-A177-3AD203B41FA5}">
                      <a16:colId xmlns:a16="http://schemas.microsoft.com/office/drawing/2014/main" val="1254224406"/>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r>
                        <a:rPr lang="en-GB" sz="1800" b="1" dirty="0"/>
                        <a:t>       </a:t>
                      </a: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4955753"/>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34331294"/>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564831"/>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63184148"/>
                  </a:ext>
                </a:extLst>
              </a:tr>
              <a:tr h="765167">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86731299"/>
                  </a:ext>
                </a:extLst>
              </a:tr>
            </a:tbl>
          </a:graphicData>
        </a:graphic>
      </p:graphicFrame>
      <p:sp>
        <p:nvSpPr>
          <p:cNvPr id="12" name="TextBox 11">
            <a:extLst>
              <a:ext uri="{FF2B5EF4-FFF2-40B4-BE49-F238E27FC236}">
                <a16:creationId xmlns:a16="http://schemas.microsoft.com/office/drawing/2014/main" id="{6A500173-7AE1-4980-9C52-2DFAE38768EA}"/>
              </a:ext>
            </a:extLst>
          </p:cNvPr>
          <p:cNvSpPr txBox="1"/>
          <p:nvPr/>
        </p:nvSpPr>
        <p:spPr>
          <a:xfrm>
            <a:off x="6305243" y="1498195"/>
            <a:ext cx="2653752" cy="646331"/>
          </a:xfrm>
          <a:prstGeom prst="rect">
            <a:avLst/>
          </a:prstGeom>
          <a:noFill/>
        </p:spPr>
        <p:txBody>
          <a:bodyPr wrap="square" rtlCol="0">
            <a:spAutoFit/>
          </a:bodyPr>
          <a:lstStyle/>
          <a:p>
            <a:pPr hangingPunct="0">
              <a:defRPr/>
            </a:pPr>
            <a:r>
              <a:rPr lang="en-US" sz="3600" b="1" dirty="0">
                <a:solidFill>
                  <a:schemeClr val="accent5">
                    <a:lumMod val="50000"/>
                  </a:schemeClr>
                </a:solidFill>
                <a:latin typeface="Century Gothic" panose="020B0502020202020204" pitchFamily="34" charset="0"/>
              </a:rPr>
              <a:t>Persona A</a:t>
            </a:r>
          </a:p>
        </p:txBody>
      </p:sp>
      <p:sp>
        <p:nvSpPr>
          <p:cNvPr id="20" name="TextBox 19" descr="black cross">
            <a:extLst>
              <a:ext uri="{FF2B5EF4-FFF2-40B4-BE49-F238E27FC236}">
                <a16:creationId xmlns:a16="http://schemas.microsoft.com/office/drawing/2014/main" id="{81DC4C5E-A443-4B7E-8A40-A8F17DD2D82D}"/>
              </a:ext>
            </a:extLst>
          </p:cNvPr>
          <p:cNvSpPr txBox="1"/>
          <p:nvPr/>
        </p:nvSpPr>
        <p:spPr>
          <a:xfrm>
            <a:off x="1416562" y="2404829"/>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115076"/>
                </a:solidFill>
                <a:latin typeface="Century Gothic" panose="020B0502020202020204" pitchFamily="34" charset="0"/>
              </a:rPr>
              <a:t>amigo</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21" name="TextBox 20" descr="black cross">
            <a:extLst>
              <a:ext uri="{FF2B5EF4-FFF2-40B4-BE49-F238E27FC236}">
                <a16:creationId xmlns:a16="http://schemas.microsoft.com/office/drawing/2014/main" id="{81DC4C5E-A443-4B7E-8A40-A8F17DD2D82D}"/>
              </a:ext>
            </a:extLst>
          </p:cNvPr>
          <p:cNvSpPr txBox="1"/>
          <p:nvPr/>
        </p:nvSpPr>
        <p:spPr>
          <a:xfrm>
            <a:off x="1431515" y="3128290"/>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115076"/>
                </a:solidFill>
                <a:latin typeface="Century Gothic" panose="020B0502020202020204" pitchFamily="34" charset="0"/>
              </a:rPr>
              <a:t>hablar</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22" name="TextBox 21" descr="black cross">
            <a:extLst>
              <a:ext uri="{FF2B5EF4-FFF2-40B4-BE49-F238E27FC236}">
                <a16:creationId xmlns:a16="http://schemas.microsoft.com/office/drawing/2014/main" id="{81DC4C5E-A443-4B7E-8A40-A8F17DD2D82D}"/>
              </a:ext>
            </a:extLst>
          </p:cNvPr>
          <p:cNvSpPr txBox="1"/>
          <p:nvPr/>
        </p:nvSpPr>
        <p:spPr>
          <a:xfrm>
            <a:off x="1431515" y="4630909"/>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115076"/>
                </a:solidFill>
                <a:latin typeface="Century Gothic" panose="020B0502020202020204" pitchFamily="34" charset="0"/>
              </a:rPr>
              <a:t>hay</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23" name="TextBox 22" descr="black cross">
            <a:extLst>
              <a:ext uri="{FF2B5EF4-FFF2-40B4-BE49-F238E27FC236}">
                <a16:creationId xmlns:a16="http://schemas.microsoft.com/office/drawing/2014/main" id="{81DC4C5E-A443-4B7E-8A40-A8F17DD2D82D}"/>
              </a:ext>
            </a:extLst>
          </p:cNvPr>
          <p:cNvSpPr txBox="1"/>
          <p:nvPr/>
        </p:nvSpPr>
        <p:spPr>
          <a:xfrm>
            <a:off x="1416562" y="5354370"/>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115076"/>
                </a:solidFill>
                <a:latin typeface="Century Gothic" panose="020B0502020202020204" pitchFamily="34" charset="0"/>
              </a:rPr>
              <a:t>hola</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24" name="TextBox 23" descr="black cross">
            <a:extLst>
              <a:ext uri="{FF2B5EF4-FFF2-40B4-BE49-F238E27FC236}">
                <a16:creationId xmlns:a16="http://schemas.microsoft.com/office/drawing/2014/main" id="{81DC4C5E-A443-4B7E-8A40-A8F17DD2D82D}"/>
              </a:ext>
            </a:extLst>
          </p:cNvPr>
          <p:cNvSpPr txBox="1"/>
          <p:nvPr/>
        </p:nvSpPr>
        <p:spPr>
          <a:xfrm>
            <a:off x="6441408" y="2424390"/>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115076"/>
                </a:solidFill>
                <a:latin typeface="Century Gothic" panose="020B0502020202020204" pitchFamily="34" charset="0"/>
              </a:rPr>
              <a:t>abuelo</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25" name="TextBox 24" descr="black cross">
            <a:extLst>
              <a:ext uri="{FF2B5EF4-FFF2-40B4-BE49-F238E27FC236}">
                <a16:creationId xmlns:a16="http://schemas.microsoft.com/office/drawing/2014/main" id="{81DC4C5E-A443-4B7E-8A40-A8F17DD2D82D}"/>
              </a:ext>
            </a:extLst>
          </p:cNvPr>
          <p:cNvSpPr txBox="1"/>
          <p:nvPr/>
        </p:nvSpPr>
        <p:spPr>
          <a:xfrm>
            <a:off x="1416562" y="3851751"/>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115076"/>
                </a:solidFill>
                <a:latin typeface="Century Gothic" panose="020B0502020202020204" pitchFamily="34" charset="0"/>
              </a:rPr>
              <a:t>español</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26" name="TextBox 25" descr="black cross">
            <a:extLst>
              <a:ext uri="{FF2B5EF4-FFF2-40B4-BE49-F238E27FC236}">
                <a16:creationId xmlns:a16="http://schemas.microsoft.com/office/drawing/2014/main" id="{81DC4C5E-A443-4B7E-8A40-A8F17DD2D82D}"/>
              </a:ext>
            </a:extLst>
          </p:cNvPr>
          <p:cNvSpPr txBox="1"/>
          <p:nvPr/>
        </p:nvSpPr>
        <p:spPr>
          <a:xfrm>
            <a:off x="6441408" y="3167412"/>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115076"/>
                </a:solidFill>
                <a:latin typeface="Century Gothic" panose="020B0502020202020204" pitchFamily="34" charset="0"/>
              </a:rPr>
              <a:t>escuela</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27" name="TextBox 26" descr="black cross">
            <a:extLst>
              <a:ext uri="{FF2B5EF4-FFF2-40B4-BE49-F238E27FC236}">
                <a16:creationId xmlns:a16="http://schemas.microsoft.com/office/drawing/2014/main" id="{81DC4C5E-A443-4B7E-8A40-A8F17DD2D82D}"/>
              </a:ext>
            </a:extLst>
          </p:cNvPr>
          <p:cNvSpPr txBox="1"/>
          <p:nvPr/>
        </p:nvSpPr>
        <p:spPr>
          <a:xfrm>
            <a:off x="6441408" y="3861080"/>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115076"/>
                </a:solidFill>
                <a:latin typeface="Century Gothic" panose="020B0502020202020204" pitchFamily="34" charset="0"/>
              </a:rPr>
              <a:t>hacer</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28" name="TextBox 27" descr="black cross">
            <a:extLst>
              <a:ext uri="{FF2B5EF4-FFF2-40B4-BE49-F238E27FC236}">
                <a16:creationId xmlns:a16="http://schemas.microsoft.com/office/drawing/2014/main" id="{81DC4C5E-A443-4B7E-8A40-A8F17DD2D82D}"/>
              </a:ext>
            </a:extLst>
          </p:cNvPr>
          <p:cNvSpPr txBox="1"/>
          <p:nvPr/>
        </p:nvSpPr>
        <p:spPr>
          <a:xfrm>
            <a:off x="6441408" y="4621685"/>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a:solidFill>
                  <a:srgbClr val="115076"/>
                </a:solidFill>
                <a:latin typeface="Century Gothic" panose="020B0502020202020204" pitchFamily="34" charset="0"/>
              </a:rPr>
              <a:t>hospital</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29" name="TextBox 28" descr="black cross">
            <a:extLst>
              <a:ext uri="{FF2B5EF4-FFF2-40B4-BE49-F238E27FC236}">
                <a16:creationId xmlns:a16="http://schemas.microsoft.com/office/drawing/2014/main" id="{81DC4C5E-A443-4B7E-8A40-A8F17DD2D82D}"/>
              </a:ext>
            </a:extLst>
          </p:cNvPr>
          <p:cNvSpPr txBox="1"/>
          <p:nvPr/>
        </p:nvSpPr>
        <p:spPr>
          <a:xfrm>
            <a:off x="6441408" y="5444707"/>
            <a:ext cx="1800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115076"/>
                </a:solidFill>
                <a:latin typeface="Century Gothic" panose="020B0502020202020204" pitchFamily="34" charset="0"/>
              </a:rPr>
              <a:t>usar</a:t>
            </a:r>
            <a:endParaRPr kumimoji="0" lang="en-GB" sz="3200" b="0" i="0" u="none" strike="noStrike" kern="1200" cap="none" spc="0" normalizeH="0" baseline="0" noProof="0" dirty="0">
              <a:ln>
                <a:noFill/>
              </a:ln>
              <a:solidFill>
                <a:srgbClr val="002060"/>
              </a:solidFill>
              <a:effectLst/>
              <a:uLnTx/>
              <a:uFillTx/>
              <a:latin typeface="Century" panose="02040604050505020304" pitchFamily="18" charset="0"/>
            </a:endParaRPr>
          </a:p>
        </p:txBody>
      </p:sp>
      <p:sp>
        <p:nvSpPr>
          <p:cNvPr id="30" name="TextBox 29">
            <a:extLst>
              <a:ext uri="{FF2B5EF4-FFF2-40B4-BE49-F238E27FC236}">
                <a16:creationId xmlns:a16="http://schemas.microsoft.com/office/drawing/2014/main" id="{6A500173-7AE1-4980-9C52-2DFAE38768EA}"/>
              </a:ext>
            </a:extLst>
          </p:cNvPr>
          <p:cNvSpPr txBox="1"/>
          <p:nvPr/>
        </p:nvSpPr>
        <p:spPr>
          <a:xfrm>
            <a:off x="1177076" y="1498196"/>
            <a:ext cx="2653752" cy="646331"/>
          </a:xfrm>
          <a:prstGeom prst="rect">
            <a:avLst/>
          </a:prstGeom>
          <a:noFill/>
        </p:spPr>
        <p:txBody>
          <a:bodyPr wrap="square" rtlCol="0">
            <a:spAutoFit/>
          </a:bodyPr>
          <a:lstStyle/>
          <a:p>
            <a:pPr hangingPunct="0">
              <a:defRPr/>
            </a:pPr>
            <a:r>
              <a:rPr lang="en-US" sz="3600" b="1" dirty="0">
                <a:solidFill>
                  <a:schemeClr val="accent5">
                    <a:lumMod val="50000"/>
                  </a:schemeClr>
                </a:solidFill>
                <a:latin typeface="Century Gothic" panose="020B0502020202020204" pitchFamily="34" charset="0"/>
              </a:rPr>
              <a:t>Persona B</a:t>
            </a:r>
          </a:p>
        </p:txBody>
      </p:sp>
      <p:sp>
        <p:nvSpPr>
          <p:cNvPr id="60" name="Rounded Rectangle 11">
            <a:extLst>
              <a:ext uri="{FF2B5EF4-FFF2-40B4-BE49-F238E27FC236}">
                <a16:creationId xmlns:a16="http://schemas.microsoft.com/office/drawing/2014/main" id="{A316DD52-7894-4A75-969C-CA0645DA2978}"/>
              </a:ext>
            </a:extLst>
          </p:cNvPr>
          <p:cNvSpPr/>
          <p:nvPr/>
        </p:nvSpPr>
        <p:spPr>
          <a:xfrm>
            <a:off x="10384970" y="258166"/>
            <a:ext cx="154317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Respuesta</a:t>
            </a:r>
            <a:endParaRPr lang="en-GB" sz="2000" b="1" dirty="0">
              <a:solidFill>
                <a:prstClr val="white"/>
              </a:solidFill>
              <a:latin typeface="Century Gothic" panose="020B0502020202020204" pitchFamily="34" charset="0"/>
            </a:endParaRPr>
          </a:p>
        </p:txBody>
      </p:sp>
      <p:sp>
        <p:nvSpPr>
          <p:cNvPr id="2" name="Rectangle 1">
            <a:extLst>
              <a:ext uri="{FF2B5EF4-FFF2-40B4-BE49-F238E27FC236}">
                <a16:creationId xmlns:a16="http://schemas.microsoft.com/office/drawing/2014/main" id="{4E6FB248-A972-423D-8C1A-14326311D829}"/>
              </a:ext>
            </a:extLst>
          </p:cNvPr>
          <p:cNvSpPr/>
          <p:nvPr/>
        </p:nvSpPr>
        <p:spPr>
          <a:xfrm>
            <a:off x="662079" y="2437285"/>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A</a:t>
            </a:r>
            <a:endParaRPr lang="en-GB" sz="2200" b="1" dirty="0"/>
          </a:p>
        </p:txBody>
      </p:sp>
      <p:sp>
        <p:nvSpPr>
          <p:cNvPr id="31" name="Rectangle 30">
            <a:extLst>
              <a:ext uri="{FF2B5EF4-FFF2-40B4-BE49-F238E27FC236}">
                <a16:creationId xmlns:a16="http://schemas.microsoft.com/office/drawing/2014/main" id="{228CB6D4-C5F9-403D-9811-732F609D4CFF}"/>
              </a:ext>
            </a:extLst>
          </p:cNvPr>
          <p:cNvSpPr/>
          <p:nvPr/>
        </p:nvSpPr>
        <p:spPr>
          <a:xfrm>
            <a:off x="662078" y="3210111"/>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B</a:t>
            </a:r>
            <a:endParaRPr lang="en-GB" sz="2200" b="1" dirty="0"/>
          </a:p>
        </p:txBody>
      </p:sp>
      <p:sp>
        <p:nvSpPr>
          <p:cNvPr id="32" name="Rectangle 31">
            <a:extLst>
              <a:ext uri="{FF2B5EF4-FFF2-40B4-BE49-F238E27FC236}">
                <a16:creationId xmlns:a16="http://schemas.microsoft.com/office/drawing/2014/main" id="{F3FB697E-B12B-493A-9AC6-20CC81EFD6E9}"/>
              </a:ext>
            </a:extLst>
          </p:cNvPr>
          <p:cNvSpPr/>
          <p:nvPr/>
        </p:nvSpPr>
        <p:spPr>
          <a:xfrm>
            <a:off x="662077" y="3982937"/>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a:t>
            </a:r>
            <a:endParaRPr lang="en-GB" sz="2200" b="1" dirty="0"/>
          </a:p>
        </p:txBody>
      </p:sp>
      <p:sp>
        <p:nvSpPr>
          <p:cNvPr id="33" name="Rectangle 32">
            <a:extLst>
              <a:ext uri="{FF2B5EF4-FFF2-40B4-BE49-F238E27FC236}">
                <a16:creationId xmlns:a16="http://schemas.microsoft.com/office/drawing/2014/main" id="{19AF53D2-EC4D-4C09-BBD2-2EA69E2433DB}"/>
              </a:ext>
            </a:extLst>
          </p:cNvPr>
          <p:cNvSpPr/>
          <p:nvPr/>
        </p:nvSpPr>
        <p:spPr>
          <a:xfrm>
            <a:off x="662076" y="4755763"/>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D</a:t>
            </a:r>
            <a:endParaRPr lang="en-GB" sz="2200" b="1" dirty="0"/>
          </a:p>
        </p:txBody>
      </p:sp>
      <p:sp>
        <p:nvSpPr>
          <p:cNvPr id="34" name="Rectangle 33">
            <a:extLst>
              <a:ext uri="{FF2B5EF4-FFF2-40B4-BE49-F238E27FC236}">
                <a16:creationId xmlns:a16="http://schemas.microsoft.com/office/drawing/2014/main" id="{8159C5DA-FBA4-4CBB-8807-7740058AB0A7}"/>
              </a:ext>
            </a:extLst>
          </p:cNvPr>
          <p:cNvSpPr/>
          <p:nvPr/>
        </p:nvSpPr>
        <p:spPr>
          <a:xfrm>
            <a:off x="662075" y="5528589"/>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E</a:t>
            </a:r>
            <a:endParaRPr lang="en-GB" sz="2200" b="1" dirty="0"/>
          </a:p>
        </p:txBody>
      </p:sp>
      <p:sp>
        <p:nvSpPr>
          <p:cNvPr id="35" name="Rectangle 34">
            <a:extLst>
              <a:ext uri="{FF2B5EF4-FFF2-40B4-BE49-F238E27FC236}">
                <a16:creationId xmlns:a16="http://schemas.microsoft.com/office/drawing/2014/main" id="{FD94CB47-88ED-432F-A557-7505D42625F2}"/>
              </a:ext>
            </a:extLst>
          </p:cNvPr>
          <p:cNvSpPr/>
          <p:nvPr/>
        </p:nvSpPr>
        <p:spPr>
          <a:xfrm>
            <a:off x="5472226" y="2446805"/>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A</a:t>
            </a:r>
            <a:endParaRPr lang="en-GB" sz="2200" b="1" dirty="0"/>
          </a:p>
        </p:txBody>
      </p:sp>
      <p:sp>
        <p:nvSpPr>
          <p:cNvPr id="36" name="Rectangle 35">
            <a:extLst>
              <a:ext uri="{FF2B5EF4-FFF2-40B4-BE49-F238E27FC236}">
                <a16:creationId xmlns:a16="http://schemas.microsoft.com/office/drawing/2014/main" id="{AB7B7309-35D0-4C8A-941A-8C693EEBB860}"/>
              </a:ext>
            </a:extLst>
          </p:cNvPr>
          <p:cNvSpPr/>
          <p:nvPr/>
        </p:nvSpPr>
        <p:spPr>
          <a:xfrm>
            <a:off x="5472225" y="3219631"/>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B</a:t>
            </a:r>
            <a:endParaRPr lang="en-GB" sz="2200" b="1" dirty="0"/>
          </a:p>
        </p:txBody>
      </p:sp>
      <p:sp>
        <p:nvSpPr>
          <p:cNvPr id="37" name="Rectangle 36">
            <a:extLst>
              <a:ext uri="{FF2B5EF4-FFF2-40B4-BE49-F238E27FC236}">
                <a16:creationId xmlns:a16="http://schemas.microsoft.com/office/drawing/2014/main" id="{3C6AFCF2-69C4-46F4-9928-892802DFC5A1}"/>
              </a:ext>
            </a:extLst>
          </p:cNvPr>
          <p:cNvSpPr/>
          <p:nvPr/>
        </p:nvSpPr>
        <p:spPr>
          <a:xfrm>
            <a:off x="5472224" y="3992457"/>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a:t>
            </a:r>
            <a:endParaRPr lang="en-GB" sz="2200" b="1" dirty="0"/>
          </a:p>
        </p:txBody>
      </p:sp>
      <p:sp>
        <p:nvSpPr>
          <p:cNvPr id="38" name="Rectangle 37">
            <a:extLst>
              <a:ext uri="{FF2B5EF4-FFF2-40B4-BE49-F238E27FC236}">
                <a16:creationId xmlns:a16="http://schemas.microsoft.com/office/drawing/2014/main" id="{0450885A-0F3B-4C8E-8728-39DCD47F1AD9}"/>
              </a:ext>
            </a:extLst>
          </p:cNvPr>
          <p:cNvSpPr/>
          <p:nvPr/>
        </p:nvSpPr>
        <p:spPr>
          <a:xfrm>
            <a:off x="5472223" y="4765283"/>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D</a:t>
            </a:r>
            <a:endParaRPr lang="en-GB" sz="2200" b="1" dirty="0"/>
          </a:p>
        </p:txBody>
      </p:sp>
      <p:sp>
        <p:nvSpPr>
          <p:cNvPr id="39" name="Rectangle 38">
            <a:extLst>
              <a:ext uri="{FF2B5EF4-FFF2-40B4-BE49-F238E27FC236}">
                <a16:creationId xmlns:a16="http://schemas.microsoft.com/office/drawing/2014/main" id="{68503784-2204-4EDF-9C8D-49E4CBD9AEEC}"/>
              </a:ext>
            </a:extLst>
          </p:cNvPr>
          <p:cNvSpPr/>
          <p:nvPr/>
        </p:nvSpPr>
        <p:spPr>
          <a:xfrm>
            <a:off x="5472222" y="5538109"/>
            <a:ext cx="363979" cy="363979"/>
          </a:xfrm>
          <a:prstGeom prst="rect">
            <a:avLst/>
          </a:prstGeom>
          <a:solidFill>
            <a:schemeClr val="accent5">
              <a:lumMod val="50000"/>
            </a:schemeClr>
          </a:solidFill>
          <a:ln w="12700">
            <a:solidFill>
              <a:srgbClr val="E468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E</a:t>
            </a:r>
            <a:endParaRPr lang="en-GB" sz="2200" b="1" dirty="0"/>
          </a:p>
        </p:txBody>
      </p:sp>
    </p:spTree>
    <p:extLst>
      <p:ext uri="{BB962C8B-B14F-4D97-AF65-F5344CB8AC3E}">
        <p14:creationId xmlns:p14="http://schemas.microsoft.com/office/powerpoint/2010/main" val="179498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120320" y="2784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4472C4">
                    <a:lumMod val="50000"/>
                  </a:srgbClr>
                </a:solidFill>
                <a:latin typeface="Century Gothic" panose="020B0502020202020204" pitchFamily="34" charset="0"/>
              </a:rPr>
              <a:t>quiero</a:t>
            </a:r>
            <a:endParaRPr lang="en-GB" sz="3200" dirty="0">
              <a:solidFill>
                <a:srgbClr val="4472C4">
                  <a:lumMod val="50000"/>
                </a:srgbClr>
              </a:solidFill>
              <a:latin typeface="Century Gothic" panose="020B0502020202020204" pitchFamily="34" charset="0"/>
            </a:endParaRPr>
          </a:p>
        </p:txBody>
      </p:sp>
      <p:sp>
        <p:nvSpPr>
          <p:cNvPr id="65" name="Rectangle 64"/>
          <p:cNvSpPr/>
          <p:nvPr/>
        </p:nvSpPr>
        <p:spPr>
          <a:xfrm>
            <a:off x="5266822"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money</a:t>
            </a:r>
          </a:p>
        </p:txBody>
      </p:sp>
      <p:sp>
        <p:nvSpPr>
          <p:cNvPr id="66" name="Rectangle 65"/>
          <p:cNvSpPr/>
          <p:nvPr/>
        </p:nvSpPr>
        <p:spPr>
          <a:xfrm>
            <a:off x="5266822" y="3199662"/>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G</a:t>
            </a:r>
          </a:p>
        </p:txBody>
      </p:sp>
      <p:sp>
        <p:nvSpPr>
          <p:cNvPr id="67" name="Rectangle 66"/>
          <p:cNvSpPr/>
          <p:nvPr/>
        </p:nvSpPr>
        <p:spPr>
          <a:xfrm>
            <a:off x="5266822"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eight</a:t>
            </a:r>
          </a:p>
        </p:txBody>
      </p:sp>
      <p:sp>
        <p:nvSpPr>
          <p:cNvPr id="68" name="Rectangle 67"/>
          <p:cNvSpPr/>
          <p:nvPr/>
        </p:nvSpPr>
        <p:spPr>
          <a:xfrm>
            <a:off x="5266822" y="4897979"/>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J</a:t>
            </a:r>
          </a:p>
        </p:txBody>
      </p:sp>
      <p:sp>
        <p:nvSpPr>
          <p:cNvPr id="69" name="Rectangle 68"/>
          <p:cNvSpPr/>
          <p:nvPr/>
        </p:nvSpPr>
        <p:spPr>
          <a:xfrm>
            <a:off x="7629022"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to</a:t>
            </a:r>
          </a:p>
        </p:txBody>
      </p:sp>
      <p:sp>
        <p:nvSpPr>
          <p:cNvPr id="70" name="Rectangle 69"/>
          <p:cNvSpPr/>
          <p:nvPr/>
        </p:nvSpPr>
        <p:spPr>
          <a:xfrm>
            <a:off x="7629022" y="3191494"/>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H</a:t>
            </a:r>
          </a:p>
        </p:txBody>
      </p:sp>
      <p:sp>
        <p:nvSpPr>
          <p:cNvPr id="71" name="Rectangle 70"/>
          <p:cNvSpPr/>
          <p:nvPr/>
        </p:nvSpPr>
        <p:spPr>
          <a:xfrm>
            <a:off x="7629022"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I want</a:t>
            </a:r>
          </a:p>
        </p:txBody>
      </p:sp>
      <p:sp>
        <p:nvSpPr>
          <p:cNvPr id="72" name="Rectangle 71"/>
          <p:cNvSpPr/>
          <p:nvPr/>
        </p:nvSpPr>
        <p:spPr>
          <a:xfrm>
            <a:off x="7629022" y="4891115"/>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K</a:t>
            </a:r>
          </a:p>
        </p:txBody>
      </p:sp>
      <p:sp>
        <p:nvSpPr>
          <p:cNvPr id="73" name="Rectangle 72"/>
          <p:cNvSpPr/>
          <p:nvPr/>
        </p:nvSpPr>
        <p:spPr>
          <a:xfrm>
            <a:off x="9991222"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you give</a:t>
            </a:r>
          </a:p>
        </p:txBody>
      </p:sp>
      <p:sp>
        <p:nvSpPr>
          <p:cNvPr id="74" name="Rectangle 73"/>
          <p:cNvSpPr/>
          <p:nvPr/>
        </p:nvSpPr>
        <p:spPr>
          <a:xfrm>
            <a:off x="9991222" y="4884331"/>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L</a:t>
            </a:r>
          </a:p>
        </p:txBody>
      </p:sp>
      <p:sp>
        <p:nvSpPr>
          <p:cNvPr id="75" name="Rectangle 74"/>
          <p:cNvSpPr/>
          <p:nvPr/>
        </p:nvSpPr>
        <p:spPr>
          <a:xfrm>
            <a:off x="9991222"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number</a:t>
            </a:r>
          </a:p>
        </p:txBody>
      </p:sp>
      <p:sp>
        <p:nvSpPr>
          <p:cNvPr id="76" name="Rectangle 75"/>
          <p:cNvSpPr/>
          <p:nvPr/>
        </p:nvSpPr>
        <p:spPr>
          <a:xfrm>
            <a:off x="9991222" y="3191494"/>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I</a:t>
            </a:r>
          </a:p>
        </p:txBody>
      </p:sp>
      <p:sp>
        <p:nvSpPr>
          <p:cNvPr id="77" name="TextBox 76"/>
          <p:cNvSpPr txBox="1"/>
          <p:nvPr/>
        </p:nvSpPr>
        <p:spPr>
          <a:xfrm>
            <a:off x="7086600" y="11430"/>
            <a:ext cx="4205514"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sym typeface="Wingdings" panose="05000000000000000000" pitchFamily="2" charset="2"/>
              </a:rPr>
              <a:t></a:t>
            </a:r>
            <a:r>
              <a:rPr lang="en-GB" sz="2800" b="1" dirty="0">
                <a:solidFill>
                  <a:schemeClr val="accent1">
                    <a:lumMod val="50000"/>
                  </a:schemeClr>
                </a:solidFill>
                <a:latin typeface="Century Gothic" panose="020B0502020202020204" pitchFamily="34" charset="0"/>
              </a:rPr>
              <a:t> palabras en español</a:t>
            </a:r>
          </a:p>
        </p:txBody>
      </p:sp>
      <p:sp>
        <p:nvSpPr>
          <p:cNvPr id="78" name="TextBox 77"/>
          <p:cNvSpPr txBox="1"/>
          <p:nvPr/>
        </p:nvSpPr>
        <p:spPr>
          <a:xfrm>
            <a:off x="1448934" y="5844560"/>
            <a:ext cx="3866016"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palabras en </a:t>
            </a:r>
            <a:r>
              <a:rPr lang="en-GB" sz="2800" b="1" dirty="0" err="1">
                <a:solidFill>
                  <a:schemeClr val="accent1">
                    <a:lumMod val="50000"/>
                  </a:schemeClr>
                </a:solidFill>
                <a:latin typeface="Century Gothic" panose="020B0502020202020204" pitchFamily="34" charset="0"/>
              </a:rPr>
              <a:t>inglés</a:t>
            </a:r>
            <a:r>
              <a:rPr lang="en-GB" sz="2800" b="1" dirty="0">
                <a:solidFill>
                  <a:schemeClr val="accent1">
                    <a:lumMod val="50000"/>
                  </a:schemeClr>
                </a:solidFill>
                <a:latin typeface="Century Gothic" panose="020B0502020202020204" pitchFamily="34" charset="0"/>
              </a:rPr>
              <a:t> </a:t>
            </a:r>
            <a:r>
              <a:rPr lang="en-GB" sz="2800" b="1" dirty="0">
                <a:solidFill>
                  <a:schemeClr val="accent1">
                    <a:lumMod val="50000"/>
                  </a:schemeClr>
                </a:solidFill>
                <a:latin typeface="Century Gothic" panose="020B0502020202020204" pitchFamily="34" charset="0"/>
                <a:sym typeface="Wingdings" panose="05000000000000000000" pitchFamily="2" charset="2"/>
              </a:rPr>
              <a:t></a:t>
            </a:r>
            <a:endParaRPr lang="en-GB" sz="2800" b="1" dirty="0">
              <a:solidFill>
                <a:schemeClr val="accent1">
                  <a:lumMod val="50000"/>
                </a:schemeClr>
              </a:solidFill>
              <a:latin typeface="Century Gothic" panose="020B0502020202020204" pitchFamily="34" charset="0"/>
            </a:endParaRPr>
          </a:p>
        </p:txBody>
      </p:sp>
      <p:sp>
        <p:nvSpPr>
          <p:cNvPr id="82" name="Rectangle 81"/>
          <p:cNvSpPr/>
          <p:nvPr/>
        </p:nvSpPr>
        <p:spPr>
          <a:xfrm>
            <a:off x="120320" y="3580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A</a:t>
            </a:r>
          </a:p>
        </p:txBody>
      </p:sp>
      <p:sp>
        <p:nvSpPr>
          <p:cNvPr id="83" name="Rectangle 82"/>
          <p:cNvSpPr/>
          <p:nvPr/>
        </p:nvSpPr>
        <p:spPr>
          <a:xfrm>
            <a:off x="120320" y="1723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das</a:t>
            </a:r>
          </a:p>
        </p:txBody>
      </p:sp>
      <p:sp>
        <p:nvSpPr>
          <p:cNvPr id="84" name="Rectangle 83"/>
          <p:cNvSpPr/>
          <p:nvPr/>
        </p:nvSpPr>
        <p:spPr>
          <a:xfrm>
            <a:off x="120320" y="1723291"/>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D</a:t>
            </a:r>
          </a:p>
        </p:txBody>
      </p:sp>
      <p:sp>
        <p:nvSpPr>
          <p:cNvPr id="85" name="Rectangle 84"/>
          <p:cNvSpPr/>
          <p:nvPr/>
        </p:nvSpPr>
        <p:spPr>
          <a:xfrm>
            <a:off x="2482520" y="2784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el </a:t>
            </a:r>
            <a:r>
              <a:rPr lang="en-GB" sz="3200" dirty="0" err="1">
                <a:solidFill>
                  <a:srgbClr val="4472C4">
                    <a:lumMod val="50000"/>
                  </a:srgbClr>
                </a:solidFill>
                <a:latin typeface="Century Gothic" panose="020B0502020202020204" pitchFamily="34" charset="0"/>
              </a:rPr>
              <a:t>número</a:t>
            </a:r>
            <a:endParaRPr lang="en-GB" sz="3200" dirty="0">
              <a:solidFill>
                <a:srgbClr val="4472C4">
                  <a:lumMod val="50000"/>
                </a:srgbClr>
              </a:solidFill>
              <a:latin typeface="Century Gothic" panose="020B0502020202020204" pitchFamily="34" charset="0"/>
            </a:endParaRPr>
          </a:p>
        </p:txBody>
      </p:sp>
      <p:sp>
        <p:nvSpPr>
          <p:cNvPr id="86" name="Rectangle 85"/>
          <p:cNvSpPr/>
          <p:nvPr/>
        </p:nvSpPr>
        <p:spPr>
          <a:xfrm>
            <a:off x="2482520" y="3580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B</a:t>
            </a:r>
          </a:p>
        </p:txBody>
      </p:sp>
      <p:sp>
        <p:nvSpPr>
          <p:cNvPr id="87" name="Rectangle 86"/>
          <p:cNvSpPr/>
          <p:nvPr/>
        </p:nvSpPr>
        <p:spPr>
          <a:xfrm>
            <a:off x="2482520" y="1723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4472C4">
                    <a:lumMod val="50000"/>
                  </a:srgbClr>
                </a:solidFill>
                <a:latin typeface="Century Gothic" panose="020B0502020202020204" pitchFamily="34" charset="0"/>
              </a:rPr>
              <a:t>ocho</a:t>
            </a:r>
            <a:endParaRPr lang="en-GB" sz="3200" dirty="0">
              <a:solidFill>
                <a:srgbClr val="4472C4">
                  <a:lumMod val="50000"/>
                </a:srgbClr>
              </a:solidFill>
              <a:latin typeface="Century Gothic" panose="020B0502020202020204" pitchFamily="34" charset="0"/>
            </a:endParaRPr>
          </a:p>
        </p:txBody>
      </p:sp>
      <p:sp>
        <p:nvSpPr>
          <p:cNvPr id="88" name="Rectangle 87"/>
          <p:cNvSpPr/>
          <p:nvPr/>
        </p:nvSpPr>
        <p:spPr>
          <a:xfrm>
            <a:off x="2482520" y="1717605"/>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E</a:t>
            </a:r>
          </a:p>
        </p:txBody>
      </p:sp>
      <p:sp>
        <p:nvSpPr>
          <p:cNvPr id="89" name="Rectangle 88"/>
          <p:cNvSpPr/>
          <p:nvPr/>
        </p:nvSpPr>
        <p:spPr>
          <a:xfrm>
            <a:off x="4844720" y="172329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el </a:t>
            </a:r>
            <a:r>
              <a:rPr lang="en-GB" sz="3200" dirty="0" err="1">
                <a:solidFill>
                  <a:srgbClr val="4472C4">
                    <a:lumMod val="50000"/>
                  </a:srgbClr>
                </a:solidFill>
                <a:latin typeface="Century Gothic" panose="020B0502020202020204" pitchFamily="34" charset="0"/>
              </a:rPr>
              <a:t>dinero</a:t>
            </a:r>
            <a:endParaRPr lang="en-GB" sz="3200" dirty="0">
              <a:solidFill>
                <a:srgbClr val="4472C4">
                  <a:lumMod val="50000"/>
                </a:srgbClr>
              </a:solidFill>
              <a:latin typeface="Century Gothic" panose="020B0502020202020204" pitchFamily="34" charset="0"/>
            </a:endParaRPr>
          </a:p>
        </p:txBody>
      </p:sp>
      <p:sp>
        <p:nvSpPr>
          <p:cNvPr id="90" name="Rectangle 89"/>
          <p:cNvSpPr/>
          <p:nvPr/>
        </p:nvSpPr>
        <p:spPr>
          <a:xfrm>
            <a:off x="4844720" y="1719385"/>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F</a:t>
            </a:r>
          </a:p>
        </p:txBody>
      </p:sp>
      <p:sp>
        <p:nvSpPr>
          <p:cNvPr id="91" name="Rectangle 90"/>
          <p:cNvSpPr/>
          <p:nvPr/>
        </p:nvSpPr>
        <p:spPr>
          <a:xfrm>
            <a:off x="4844720" y="27841"/>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a</a:t>
            </a:r>
          </a:p>
        </p:txBody>
      </p:sp>
      <p:sp>
        <p:nvSpPr>
          <p:cNvPr id="92" name="Rectangle 91"/>
          <p:cNvSpPr/>
          <p:nvPr/>
        </p:nvSpPr>
        <p:spPr>
          <a:xfrm>
            <a:off x="4844720" y="37583"/>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C</a:t>
            </a:r>
          </a:p>
        </p:txBody>
      </p:sp>
      <p:sp>
        <p:nvSpPr>
          <p:cNvPr id="93" name="TextBox 92"/>
          <p:cNvSpPr txBox="1"/>
          <p:nvPr/>
        </p:nvSpPr>
        <p:spPr>
          <a:xfrm>
            <a:off x="8459609" y="6438900"/>
            <a:ext cx="1471791" cy="307777"/>
          </a:xfrm>
          <a:prstGeom prst="rect">
            <a:avLst/>
          </a:prstGeom>
          <a:noFill/>
        </p:spPr>
        <p:txBody>
          <a:bodyPr wrap="square" rtlCol="0">
            <a:spAutoFit/>
          </a:bodyPr>
          <a:lstStyle/>
          <a:p>
            <a:r>
              <a:rPr lang="en-GB" sz="1400" dirty="0">
                <a:solidFill>
                  <a:prstClr val="white"/>
                </a:solidFill>
                <a:latin typeface="Century Gothic" panose="020B0502020202020204" pitchFamily="34" charset="0"/>
              </a:rPr>
              <a:t>Nick Avery</a:t>
            </a:r>
          </a:p>
        </p:txBody>
      </p:sp>
      <p:sp>
        <p:nvSpPr>
          <p:cNvPr id="2" name="Title 1"/>
          <p:cNvSpPr>
            <a:spLocks noGrp="1"/>
          </p:cNvSpPr>
          <p:nvPr>
            <p:ph type="title"/>
          </p:nvPr>
        </p:nvSpPr>
        <p:spPr>
          <a:xfrm>
            <a:off x="0" y="6858000"/>
            <a:ext cx="622300" cy="117005"/>
          </a:xfrm>
        </p:spPr>
        <p:txBody>
          <a:bodyPr>
            <a:normAutofit fontScale="90000"/>
          </a:bodyPr>
          <a:lstStyle/>
          <a:p>
            <a:r>
              <a:rPr lang="en-GB" sz="500" dirty="0">
                <a:solidFill>
                  <a:schemeClr val="bg1"/>
                </a:solidFill>
              </a:rPr>
              <a:t>Vocabulario</a:t>
            </a:r>
          </a:p>
        </p:txBody>
      </p:sp>
    </p:spTree>
    <p:extLst>
      <p:ext uri="{BB962C8B-B14F-4D97-AF65-F5344CB8AC3E}">
        <p14:creationId xmlns:p14="http://schemas.microsoft.com/office/powerpoint/2010/main" val="3848878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6"/>
                                        </p:tgtEl>
                                      </p:cBhvr>
                                    </p:animEffect>
                                    <p:set>
                                      <p:cBhvr>
                                        <p:cTn id="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 restart="whenNotActive" fill="hold" evtFilter="cancelBubble" nodeType="interactiveSeq">
                <p:stCondLst>
                  <p:cond evt="onClick" delay="0">
                    <p:tgtEl>
                      <p:spTgt spid="65"/>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8"/>
                                        </p:tgtEl>
                                      </p:cBhvr>
                                    </p:animEffect>
                                    <p:set>
                                      <p:cBhvr>
                                        <p:cTn id="18"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9" restart="whenNotActive" fill="hold" evtFilter="cancelBubble" nodeType="interactiveSeq">
                <p:stCondLst>
                  <p:cond evt="onClick" delay="0">
                    <p:tgtEl>
                      <p:spTgt spid="6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7"/>
                  </p:tgtEl>
                </p:cond>
              </p:nextCondLst>
            </p:seq>
            <p:seq concurrent="1" nextAc="seek">
              <p:cTn id="24" restart="whenNotActive" fill="hold" evtFilter="cancelBubble" nodeType="interactiveSeq">
                <p:stCondLst>
                  <p:cond evt="onClick" delay="0">
                    <p:tgtEl>
                      <p:spTgt spid="70"/>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70"/>
                                        </p:tgtEl>
                                      </p:cBhvr>
                                    </p:animEffect>
                                    <p:set>
                                      <p:cBhvr>
                                        <p:cTn id="29"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0" restart="whenNotActive" fill="hold" evtFilter="cancelBubble" nodeType="interactiveSeq">
                <p:stCondLst>
                  <p:cond evt="onClick" delay="0">
                    <p:tgtEl>
                      <p:spTgt spid="6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35" restart="whenNotActive" fill="hold" evtFilter="cancelBubble" nodeType="interactiveSeq">
                <p:stCondLst>
                  <p:cond evt="onClick" delay="0">
                    <p:tgtEl>
                      <p:spTgt spid="7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72"/>
                                        </p:tgtEl>
                                      </p:cBhvr>
                                    </p:animEffect>
                                    <p:set>
                                      <p:cBhvr>
                                        <p:cTn id="40"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72"/>
                                        </p:tgtEl>
                                        <p:attrNameLst>
                                          <p:attrName>style.visibility</p:attrName>
                                        </p:attrNameLst>
                                      </p:cBhvr>
                                      <p:to>
                                        <p:strVal val="visible"/>
                                      </p:to>
                                    </p:set>
                                  </p:childTnLst>
                                </p:cTn>
                              </p:par>
                            </p:childTnLst>
                          </p:cTn>
                        </p:par>
                      </p:childTnLst>
                    </p:cTn>
                  </p:par>
                </p:childTnLst>
              </p:cTn>
              <p:nextCondLst>
                <p:cond evt="onClick" delay="0">
                  <p:tgtEl>
                    <p:spTgt spid="71"/>
                  </p:tgtEl>
                </p:cond>
              </p:nextCondLst>
            </p:seq>
            <p:seq concurrent="1" nextAc="seek">
              <p:cTn id="46" restart="whenNotActive" fill="hold" evtFilter="cancelBubble" nodeType="interactiveSeq">
                <p:stCondLst>
                  <p:cond evt="onClick" delay="0">
                    <p:tgtEl>
                      <p:spTgt spid="74"/>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74"/>
                                        </p:tgtEl>
                                      </p:cBhvr>
                                    </p:animEffect>
                                    <p:set>
                                      <p:cBhvr>
                                        <p:cTn id="51"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3"/>
                  </p:tgtEl>
                </p:cond>
              </p:nextCondLst>
            </p:seq>
            <p:seq concurrent="1" nextAc="seek">
              <p:cTn id="57" restart="whenNotActive" fill="hold" evtFilter="cancelBubble" nodeType="interactiveSeq">
                <p:stCondLst>
                  <p:cond evt="onClick" delay="0">
                    <p:tgtEl>
                      <p:spTgt spid="76"/>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6"/>
                                        </p:tgtEl>
                                      </p:cBhvr>
                                    </p:animEffect>
                                    <p:set>
                                      <p:cBhvr>
                                        <p:cTn id="62"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63" restart="whenNotActive" fill="hold" evtFilter="cancelBubble" nodeType="interactiveSeq">
                <p:stCondLst>
                  <p:cond evt="onClick" delay="0">
                    <p:tgtEl>
                      <p:spTgt spid="75"/>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68" restart="whenNotActive" fill="hold" evtFilter="cancelBubble" nodeType="interactiveSeq">
                <p:stCondLst>
                  <p:cond evt="onClick" delay="0">
                    <p:tgtEl>
                      <p:spTgt spid="8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82"/>
                                        </p:tgtEl>
                                      </p:cBhvr>
                                    </p:animEffect>
                                    <p:set>
                                      <p:cBhvr>
                                        <p:cTn id="7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74" restart="whenNotActive" fill="hold" evtFilter="cancelBubble" nodeType="interactiveSeq">
                <p:stCondLst>
                  <p:cond evt="onClick" delay="0">
                    <p:tgtEl>
                      <p:spTgt spid="81"/>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9" restart="whenNotActive" fill="hold" evtFilter="cancelBubble" nodeType="interactiveSeq">
                <p:stCondLst>
                  <p:cond evt="onClick" delay="0">
                    <p:tgtEl>
                      <p:spTgt spid="8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84"/>
                                        </p:tgtEl>
                                      </p:cBhvr>
                                    </p:animEffect>
                                    <p:set>
                                      <p:cBhvr>
                                        <p:cTn id="84"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5" restart="whenNotActive" fill="hold" evtFilter="cancelBubble" nodeType="interactiveSeq">
                <p:stCondLst>
                  <p:cond evt="onClick" delay="0">
                    <p:tgtEl>
                      <p:spTgt spid="83"/>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1" nodeType="clickEffect">
                                  <p:stCondLst>
                                    <p:cond delay="0"/>
                                  </p:stCondLst>
                                  <p:childTnLst>
                                    <p:set>
                                      <p:cBhvr>
                                        <p:cTn id="89"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90" restart="whenNotActive" fill="hold" evtFilter="cancelBubble" nodeType="interactiveSeq">
                <p:stCondLst>
                  <p:cond evt="onClick" delay="0">
                    <p:tgtEl>
                      <p:spTgt spid="86"/>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86"/>
                                        </p:tgtEl>
                                      </p:cBhvr>
                                    </p:animEffect>
                                    <p:set>
                                      <p:cBhvr>
                                        <p:cTn id="9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96" restart="whenNotActive" fill="hold" evtFilter="cancelBubble" nodeType="interactiveSeq">
                <p:stCondLst>
                  <p:cond evt="onClick" delay="0">
                    <p:tgtEl>
                      <p:spTgt spid="85"/>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101" restart="whenNotActive" fill="hold" evtFilter="cancelBubble" nodeType="interactiveSeq">
                <p:stCondLst>
                  <p:cond evt="onClick" delay="0">
                    <p:tgtEl>
                      <p:spTgt spid="88"/>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88"/>
                                        </p:tgtEl>
                                      </p:cBhvr>
                                    </p:animEffect>
                                    <p:set>
                                      <p:cBhvr>
                                        <p:cTn id="106"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07" restart="whenNotActive" fill="hold" evtFilter="cancelBubble" nodeType="interactiveSeq">
                <p:stCondLst>
                  <p:cond evt="onClick" delay="0">
                    <p:tgtEl>
                      <p:spTgt spid="87"/>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112" restart="whenNotActive" fill="hold" evtFilter="cancelBubble" nodeType="interactiveSeq">
                <p:stCondLst>
                  <p:cond evt="onClick" delay="0">
                    <p:tgtEl>
                      <p:spTgt spid="9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90"/>
                                        </p:tgtEl>
                                      </p:cBhvr>
                                    </p:animEffect>
                                    <p:set>
                                      <p:cBhvr>
                                        <p:cTn id="117"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118" restart="whenNotActive" fill="hold" evtFilter="cancelBubble" nodeType="interactiveSeq">
                <p:stCondLst>
                  <p:cond evt="onClick" delay="0">
                    <p:tgtEl>
                      <p:spTgt spid="89"/>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123" restart="whenNotActive" fill="hold" evtFilter="cancelBubble" nodeType="interactiveSeq">
                <p:stCondLst>
                  <p:cond evt="onClick" delay="0">
                    <p:tgtEl>
                      <p:spTgt spid="92"/>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grpId="0" nodeType="clickEffect">
                                  <p:stCondLst>
                                    <p:cond delay="0"/>
                                  </p:stCondLst>
                                  <p:childTnLst>
                                    <p:animEffect transition="out" filter="fade">
                                      <p:cBhvr>
                                        <p:cTn id="127" dur="500"/>
                                        <p:tgtEl>
                                          <p:spTgt spid="92"/>
                                        </p:tgtEl>
                                      </p:cBhvr>
                                    </p:animEffect>
                                    <p:set>
                                      <p:cBhvr>
                                        <p:cTn id="128"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29" restart="whenNotActive" fill="hold" evtFilter="cancelBubble" nodeType="interactiveSeq">
                <p:stCondLst>
                  <p:cond evt="onClick" delay="0">
                    <p:tgtEl>
                      <p:spTgt spid="91"/>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1" nodeType="clickEffect">
                                  <p:stCondLst>
                                    <p:cond delay="0"/>
                                  </p:stCondLst>
                                  <p:childTnLst>
                                    <p:set>
                                      <p:cBhvr>
                                        <p:cTn id="133"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childTnLst>
        </p:cTn>
      </p:par>
    </p:tnLst>
    <p:bldLst>
      <p:bldP spid="66" grpId="0" animBg="1"/>
      <p:bldP spid="66" grpId="1" animBg="1"/>
      <p:bldP spid="68" grpId="0" animBg="1"/>
      <p:bldP spid="68" grpId="1" animBg="1"/>
      <p:bldP spid="70" grpId="0" animBg="1"/>
      <p:bldP spid="70" grpId="1" animBg="1"/>
      <p:bldP spid="72" grpId="0" animBg="1"/>
      <p:bldP spid="72" grpId="1" animBg="1"/>
      <p:bldP spid="74" grpId="0" animBg="1"/>
      <p:bldP spid="74" grpId="1" animBg="1"/>
      <p:bldP spid="76" grpId="0" animBg="1"/>
      <p:bldP spid="76" grpId="1" animBg="1"/>
      <p:bldP spid="82" grpId="0" animBg="1"/>
      <p:bldP spid="82" grpId="1" animBg="1"/>
      <p:bldP spid="84" grpId="0" animBg="1"/>
      <p:bldP spid="84" grpId="1" animBg="1"/>
      <p:bldP spid="86" grpId="0" animBg="1"/>
      <p:bldP spid="86" grpId="1" animBg="1"/>
      <p:bldP spid="88" grpId="0" animBg="1"/>
      <p:bldP spid="88" grpId="1" animBg="1"/>
      <p:bldP spid="90" grpId="0" animBg="1"/>
      <p:bldP spid="90" grpId="1" animBg="1"/>
      <p:bldP spid="92" grpId="0" animBg="1"/>
      <p:bldP spid="9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5254790"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six</a:t>
            </a:r>
          </a:p>
        </p:txBody>
      </p:sp>
      <p:sp>
        <p:nvSpPr>
          <p:cNvPr id="66" name="Rectangle 65"/>
          <p:cNvSpPr/>
          <p:nvPr/>
        </p:nvSpPr>
        <p:spPr>
          <a:xfrm>
            <a:off x="5254790" y="3190105"/>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R</a:t>
            </a:r>
          </a:p>
        </p:txBody>
      </p:sp>
      <p:sp>
        <p:nvSpPr>
          <p:cNvPr id="67" name="Rectangle 66"/>
          <p:cNvSpPr/>
          <p:nvPr/>
        </p:nvSpPr>
        <p:spPr>
          <a:xfrm>
            <a:off x="5254790"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eleven</a:t>
            </a:r>
          </a:p>
        </p:txBody>
      </p:sp>
      <p:sp>
        <p:nvSpPr>
          <p:cNvPr id="68" name="Rectangle 67"/>
          <p:cNvSpPr/>
          <p:nvPr/>
        </p:nvSpPr>
        <p:spPr>
          <a:xfrm>
            <a:off x="5252172" y="4885555"/>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U</a:t>
            </a:r>
          </a:p>
        </p:txBody>
      </p:sp>
      <p:sp>
        <p:nvSpPr>
          <p:cNvPr id="69" name="Rectangle 68"/>
          <p:cNvSpPr/>
          <p:nvPr/>
        </p:nvSpPr>
        <p:spPr>
          <a:xfrm>
            <a:off x="7616990"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I give</a:t>
            </a:r>
          </a:p>
        </p:txBody>
      </p:sp>
      <p:sp>
        <p:nvSpPr>
          <p:cNvPr id="70" name="Rectangle 69"/>
          <p:cNvSpPr/>
          <p:nvPr/>
        </p:nvSpPr>
        <p:spPr>
          <a:xfrm>
            <a:off x="7616990" y="3196960"/>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S</a:t>
            </a:r>
          </a:p>
        </p:txBody>
      </p:sp>
      <p:sp>
        <p:nvSpPr>
          <p:cNvPr id="71" name="Rectangle 70"/>
          <p:cNvSpPr/>
          <p:nvPr/>
        </p:nvSpPr>
        <p:spPr>
          <a:xfrm>
            <a:off x="7616990"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to want, wanting</a:t>
            </a:r>
          </a:p>
        </p:txBody>
      </p:sp>
      <p:sp>
        <p:nvSpPr>
          <p:cNvPr id="72" name="Rectangle 71"/>
          <p:cNvSpPr/>
          <p:nvPr/>
        </p:nvSpPr>
        <p:spPr>
          <a:xfrm>
            <a:off x="7614372" y="4890968"/>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V</a:t>
            </a:r>
          </a:p>
        </p:txBody>
      </p:sp>
      <p:sp>
        <p:nvSpPr>
          <p:cNvPr id="73" name="Rectangle 72"/>
          <p:cNvSpPr/>
          <p:nvPr/>
        </p:nvSpPr>
        <p:spPr>
          <a:xfrm>
            <a:off x="9979190" y="489096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seven</a:t>
            </a:r>
          </a:p>
        </p:txBody>
      </p:sp>
      <p:sp>
        <p:nvSpPr>
          <p:cNvPr id="74" name="Rectangle 73"/>
          <p:cNvSpPr/>
          <p:nvPr/>
        </p:nvSpPr>
        <p:spPr>
          <a:xfrm>
            <a:off x="9979190" y="4882722"/>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W</a:t>
            </a:r>
          </a:p>
        </p:txBody>
      </p:sp>
      <p:sp>
        <p:nvSpPr>
          <p:cNvPr id="75" name="Rectangle 74"/>
          <p:cNvSpPr/>
          <p:nvPr/>
        </p:nvSpPr>
        <p:spPr>
          <a:xfrm>
            <a:off x="9979190" y="3195518"/>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twelve</a:t>
            </a:r>
          </a:p>
        </p:txBody>
      </p:sp>
      <p:sp>
        <p:nvSpPr>
          <p:cNvPr id="76" name="Rectangle 75"/>
          <p:cNvSpPr/>
          <p:nvPr/>
        </p:nvSpPr>
        <p:spPr>
          <a:xfrm>
            <a:off x="9979190" y="3190105"/>
            <a:ext cx="2152650" cy="14325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T</a:t>
            </a:r>
          </a:p>
        </p:txBody>
      </p:sp>
      <p:sp>
        <p:nvSpPr>
          <p:cNvPr id="81" name="Rectangle 80"/>
          <p:cNvSpPr/>
          <p:nvPr/>
        </p:nvSpPr>
        <p:spPr>
          <a:xfrm>
            <a:off x="60160" y="3987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querer</a:t>
            </a:r>
            <a:r>
              <a:rPr lang="en-GB" sz="3200" dirty="0">
                <a:solidFill>
                  <a:srgbClr val="4472C4">
                    <a:lumMod val="50000"/>
                  </a:srgbClr>
                </a:solidFill>
                <a:latin typeface="Century Gothic" panose="020B0502020202020204" pitchFamily="34" charset="0"/>
              </a:rPr>
              <a:t>	</a:t>
            </a:r>
          </a:p>
        </p:txBody>
      </p:sp>
      <p:sp>
        <p:nvSpPr>
          <p:cNvPr id="82" name="Rectangle 81"/>
          <p:cNvSpPr/>
          <p:nvPr/>
        </p:nvSpPr>
        <p:spPr>
          <a:xfrm>
            <a:off x="60160" y="37718"/>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M</a:t>
            </a:r>
          </a:p>
        </p:txBody>
      </p:sp>
      <p:sp>
        <p:nvSpPr>
          <p:cNvPr id="83" name="Rectangle 82"/>
          <p:cNvSpPr/>
          <p:nvPr/>
        </p:nvSpPr>
        <p:spPr>
          <a:xfrm>
            <a:off x="60160" y="173532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4472C4">
                    <a:lumMod val="50000"/>
                  </a:srgbClr>
                </a:solidFill>
                <a:latin typeface="Century Gothic" panose="020B0502020202020204" pitchFamily="34" charset="0"/>
              </a:rPr>
              <a:t>siete</a:t>
            </a:r>
            <a:endParaRPr lang="en-GB" sz="3200" dirty="0">
              <a:solidFill>
                <a:srgbClr val="4472C4">
                  <a:lumMod val="50000"/>
                </a:srgbClr>
              </a:solidFill>
              <a:latin typeface="Century Gothic" panose="020B0502020202020204" pitchFamily="34" charset="0"/>
            </a:endParaRPr>
          </a:p>
        </p:txBody>
      </p:sp>
      <p:sp>
        <p:nvSpPr>
          <p:cNvPr id="85" name="Rectangle 84"/>
          <p:cNvSpPr/>
          <p:nvPr/>
        </p:nvSpPr>
        <p:spPr>
          <a:xfrm>
            <a:off x="2422360" y="3987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4472C4">
                    <a:lumMod val="50000"/>
                  </a:srgbClr>
                </a:solidFill>
                <a:latin typeface="Century Gothic" panose="020B0502020202020204" pitchFamily="34" charset="0"/>
              </a:rPr>
              <a:t>once</a:t>
            </a:r>
          </a:p>
        </p:txBody>
      </p:sp>
      <p:sp>
        <p:nvSpPr>
          <p:cNvPr id="86" name="Rectangle 85"/>
          <p:cNvSpPr/>
          <p:nvPr/>
        </p:nvSpPr>
        <p:spPr>
          <a:xfrm>
            <a:off x="2422360" y="40042"/>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N</a:t>
            </a:r>
          </a:p>
        </p:txBody>
      </p:sp>
      <p:sp>
        <p:nvSpPr>
          <p:cNvPr id="87" name="Rectangle 86"/>
          <p:cNvSpPr/>
          <p:nvPr/>
        </p:nvSpPr>
        <p:spPr>
          <a:xfrm>
            <a:off x="2422360" y="173532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4472C4">
                    <a:lumMod val="50000"/>
                  </a:srgbClr>
                </a:solidFill>
                <a:latin typeface="Century Gothic" panose="020B0502020202020204" pitchFamily="34" charset="0"/>
              </a:rPr>
              <a:t>doy</a:t>
            </a:r>
            <a:endParaRPr lang="en-GB" sz="3200" dirty="0">
              <a:solidFill>
                <a:srgbClr val="4472C4">
                  <a:lumMod val="50000"/>
                </a:srgbClr>
              </a:solidFill>
              <a:latin typeface="Century Gothic" panose="020B0502020202020204" pitchFamily="34" charset="0"/>
            </a:endParaRPr>
          </a:p>
        </p:txBody>
      </p:sp>
      <p:sp>
        <p:nvSpPr>
          <p:cNvPr id="88" name="Rectangle 87"/>
          <p:cNvSpPr/>
          <p:nvPr/>
        </p:nvSpPr>
        <p:spPr>
          <a:xfrm>
            <a:off x="2422360" y="1739026"/>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P</a:t>
            </a:r>
          </a:p>
        </p:txBody>
      </p:sp>
      <p:sp>
        <p:nvSpPr>
          <p:cNvPr id="89" name="Rectangle 88"/>
          <p:cNvSpPr/>
          <p:nvPr/>
        </p:nvSpPr>
        <p:spPr>
          <a:xfrm>
            <a:off x="4784560" y="173532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err="1">
                <a:solidFill>
                  <a:srgbClr val="4472C4">
                    <a:lumMod val="50000"/>
                  </a:srgbClr>
                </a:solidFill>
                <a:latin typeface="Century Gothic" panose="020B0502020202020204" pitchFamily="34" charset="0"/>
              </a:rPr>
              <a:t>doce</a:t>
            </a:r>
            <a:endParaRPr lang="en-GB" sz="3000" dirty="0">
              <a:solidFill>
                <a:srgbClr val="4472C4">
                  <a:lumMod val="50000"/>
                </a:srgbClr>
              </a:solidFill>
              <a:latin typeface="Century Gothic" panose="020B0502020202020204" pitchFamily="34" charset="0"/>
            </a:endParaRPr>
          </a:p>
        </p:txBody>
      </p:sp>
      <p:sp>
        <p:nvSpPr>
          <p:cNvPr id="90" name="Rectangle 89"/>
          <p:cNvSpPr/>
          <p:nvPr/>
        </p:nvSpPr>
        <p:spPr>
          <a:xfrm>
            <a:off x="4784560" y="1740397"/>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Q</a:t>
            </a:r>
          </a:p>
        </p:txBody>
      </p:sp>
      <p:sp>
        <p:nvSpPr>
          <p:cNvPr id="91" name="Rectangle 90"/>
          <p:cNvSpPr/>
          <p:nvPr/>
        </p:nvSpPr>
        <p:spPr>
          <a:xfrm>
            <a:off x="4784560" y="39873"/>
            <a:ext cx="2152650" cy="14325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4472C4">
                    <a:lumMod val="50000"/>
                  </a:srgbClr>
                </a:solidFill>
                <a:latin typeface="Century Gothic" panose="020B0502020202020204" pitchFamily="34" charset="0"/>
              </a:rPr>
              <a:t>seis</a:t>
            </a:r>
            <a:endParaRPr lang="en-GB" sz="3200" dirty="0">
              <a:solidFill>
                <a:srgbClr val="4472C4">
                  <a:lumMod val="50000"/>
                </a:srgbClr>
              </a:solidFill>
              <a:latin typeface="Century Gothic" panose="020B0502020202020204" pitchFamily="34" charset="0"/>
            </a:endParaRPr>
          </a:p>
        </p:txBody>
      </p:sp>
      <p:sp>
        <p:nvSpPr>
          <p:cNvPr id="92" name="Rectangle 91"/>
          <p:cNvSpPr/>
          <p:nvPr/>
        </p:nvSpPr>
        <p:spPr>
          <a:xfrm>
            <a:off x="4784560" y="40042"/>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Ñ</a:t>
            </a:r>
          </a:p>
        </p:txBody>
      </p:sp>
      <p:sp>
        <p:nvSpPr>
          <p:cNvPr id="30" name="TextBox 29"/>
          <p:cNvSpPr txBox="1"/>
          <p:nvPr/>
        </p:nvSpPr>
        <p:spPr>
          <a:xfrm>
            <a:off x="7086600" y="11430"/>
            <a:ext cx="4205514"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sym typeface="Wingdings" panose="05000000000000000000" pitchFamily="2" charset="2"/>
              </a:rPr>
              <a:t></a:t>
            </a:r>
            <a:r>
              <a:rPr lang="en-GB" sz="2800" b="1" dirty="0">
                <a:solidFill>
                  <a:schemeClr val="accent1">
                    <a:lumMod val="50000"/>
                  </a:schemeClr>
                </a:solidFill>
                <a:latin typeface="Century Gothic" panose="020B0502020202020204" pitchFamily="34" charset="0"/>
              </a:rPr>
              <a:t> palabras en español</a:t>
            </a:r>
          </a:p>
        </p:txBody>
      </p:sp>
      <p:sp>
        <p:nvSpPr>
          <p:cNvPr id="31" name="TextBox 30"/>
          <p:cNvSpPr txBox="1"/>
          <p:nvPr/>
        </p:nvSpPr>
        <p:spPr>
          <a:xfrm>
            <a:off x="1448934" y="5844560"/>
            <a:ext cx="3866016"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palabras en </a:t>
            </a:r>
            <a:r>
              <a:rPr lang="en-GB" sz="2800" b="1" dirty="0" err="1">
                <a:solidFill>
                  <a:schemeClr val="accent1">
                    <a:lumMod val="50000"/>
                  </a:schemeClr>
                </a:solidFill>
                <a:latin typeface="Century Gothic" panose="020B0502020202020204" pitchFamily="34" charset="0"/>
              </a:rPr>
              <a:t>inglés</a:t>
            </a:r>
            <a:r>
              <a:rPr lang="en-GB" sz="2800" b="1" dirty="0">
                <a:solidFill>
                  <a:schemeClr val="accent1">
                    <a:lumMod val="50000"/>
                  </a:schemeClr>
                </a:solidFill>
                <a:latin typeface="Century Gothic" panose="020B0502020202020204" pitchFamily="34" charset="0"/>
              </a:rPr>
              <a:t> </a:t>
            </a:r>
            <a:r>
              <a:rPr lang="en-GB" sz="2800" b="1" dirty="0">
                <a:solidFill>
                  <a:schemeClr val="accent1">
                    <a:lumMod val="50000"/>
                  </a:schemeClr>
                </a:solidFill>
                <a:latin typeface="Century Gothic" panose="020B0502020202020204" pitchFamily="34" charset="0"/>
                <a:sym typeface="Wingdings" panose="05000000000000000000" pitchFamily="2" charset="2"/>
              </a:rPr>
              <a:t></a:t>
            </a:r>
            <a:endParaRPr lang="en-GB" sz="2800" b="1" dirty="0">
              <a:solidFill>
                <a:schemeClr val="accent1">
                  <a:lumMod val="50000"/>
                </a:schemeClr>
              </a:solidFill>
              <a:latin typeface="Century Gothic" panose="020B0502020202020204" pitchFamily="34" charset="0"/>
            </a:endParaRPr>
          </a:p>
        </p:txBody>
      </p:sp>
      <p:sp>
        <p:nvSpPr>
          <p:cNvPr id="84" name="Rectangle 83"/>
          <p:cNvSpPr/>
          <p:nvPr/>
        </p:nvSpPr>
        <p:spPr>
          <a:xfrm>
            <a:off x="63170" y="1734886"/>
            <a:ext cx="2152650" cy="143256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prstClr val="white"/>
                </a:solidFill>
                <a:latin typeface="Century Gothic" panose="020B0502020202020204" pitchFamily="34" charset="0"/>
              </a:rPr>
              <a:t>O</a:t>
            </a:r>
          </a:p>
        </p:txBody>
      </p:sp>
      <p:sp>
        <p:nvSpPr>
          <p:cNvPr id="2" name="Title 1"/>
          <p:cNvSpPr>
            <a:spLocks noGrp="1"/>
          </p:cNvSpPr>
          <p:nvPr>
            <p:ph type="title"/>
          </p:nvPr>
        </p:nvSpPr>
        <p:spPr>
          <a:xfrm>
            <a:off x="-3010" y="6858000"/>
            <a:ext cx="625310" cy="190500"/>
          </a:xfrm>
        </p:spPr>
        <p:txBody>
          <a:bodyPr>
            <a:normAutofit/>
          </a:bodyPr>
          <a:lstStyle/>
          <a:p>
            <a:r>
              <a:rPr lang="en-GB" sz="500" dirty="0">
                <a:solidFill>
                  <a:schemeClr val="bg1"/>
                </a:solidFill>
              </a:rPr>
              <a:t>Vocabulario</a:t>
            </a:r>
          </a:p>
        </p:txBody>
      </p:sp>
    </p:spTree>
    <p:extLst>
      <p:ext uri="{BB962C8B-B14F-4D97-AF65-F5344CB8AC3E}">
        <p14:creationId xmlns:p14="http://schemas.microsoft.com/office/powerpoint/2010/main" val="4064838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6"/>
                                        </p:tgtEl>
                                      </p:cBhvr>
                                    </p:animEffect>
                                    <p:set>
                                      <p:cBhvr>
                                        <p:cTn id="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 restart="whenNotActive" fill="hold" evtFilter="cancelBubble" nodeType="interactiveSeq">
                <p:stCondLst>
                  <p:cond evt="onClick" delay="0">
                    <p:tgtEl>
                      <p:spTgt spid="65"/>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8"/>
                                        </p:tgtEl>
                                      </p:cBhvr>
                                    </p:animEffect>
                                    <p:set>
                                      <p:cBhvr>
                                        <p:cTn id="18"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9" restart="whenNotActive" fill="hold" evtFilter="cancelBubble" nodeType="interactiveSeq">
                <p:stCondLst>
                  <p:cond evt="onClick" delay="0">
                    <p:tgtEl>
                      <p:spTgt spid="6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68"/>
                                        </p:tgtEl>
                                        <p:attrNameLst>
                                          <p:attrName>style.visibility</p:attrName>
                                        </p:attrNameLst>
                                      </p:cBhvr>
                                      <p:to>
                                        <p:strVal val="visible"/>
                                      </p:to>
                                    </p:set>
                                  </p:childTnLst>
                                </p:cTn>
                              </p:par>
                            </p:childTnLst>
                          </p:cTn>
                        </p:par>
                      </p:childTnLst>
                    </p:cTn>
                  </p:par>
                </p:childTnLst>
              </p:cTn>
              <p:nextCondLst>
                <p:cond evt="onClick" delay="0">
                  <p:tgtEl>
                    <p:spTgt spid="67"/>
                  </p:tgtEl>
                </p:cond>
              </p:nextCondLst>
            </p:seq>
            <p:seq concurrent="1" nextAc="seek">
              <p:cTn id="24" restart="whenNotActive" fill="hold" evtFilter="cancelBubble" nodeType="interactiveSeq">
                <p:stCondLst>
                  <p:cond evt="onClick" delay="0">
                    <p:tgtEl>
                      <p:spTgt spid="70"/>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70"/>
                                        </p:tgtEl>
                                      </p:cBhvr>
                                    </p:animEffect>
                                    <p:set>
                                      <p:cBhvr>
                                        <p:cTn id="29"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0" restart="whenNotActive" fill="hold" evtFilter="cancelBubble" nodeType="interactiveSeq">
                <p:stCondLst>
                  <p:cond evt="onClick" delay="0">
                    <p:tgtEl>
                      <p:spTgt spid="6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35" restart="whenNotActive" fill="hold" evtFilter="cancelBubble" nodeType="interactiveSeq">
                <p:stCondLst>
                  <p:cond evt="onClick" delay="0">
                    <p:tgtEl>
                      <p:spTgt spid="7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72"/>
                                        </p:tgtEl>
                                      </p:cBhvr>
                                    </p:animEffect>
                                    <p:set>
                                      <p:cBhvr>
                                        <p:cTn id="40"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72"/>
                                        </p:tgtEl>
                                        <p:attrNameLst>
                                          <p:attrName>style.visibility</p:attrName>
                                        </p:attrNameLst>
                                      </p:cBhvr>
                                      <p:to>
                                        <p:strVal val="visible"/>
                                      </p:to>
                                    </p:set>
                                  </p:childTnLst>
                                </p:cTn>
                              </p:par>
                            </p:childTnLst>
                          </p:cTn>
                        </p:par>
                      </p:childTnLst>
                    </p:cTn>
                  </p:par>
                </p:childTnLst>
              </p:cTn>
              <p:nextCondLst>
                <p:cond evt="onClick" delay="0">
                  <p:tgtEl>
                    <p:spTgt spid="71"/>
                  </p:tgtEl>
                </p:cond>
              </p:nextCondLst>
            </p:seq>
            <p:seq concurrent="1" nextAc="seek">
              <p:cTn id="46" restart="whenNotActive" fill="hold" evtFilter="cancelBubble" nodeType="interactiveSeq">
                <p:stCondLst>
                  <p:cond evt="onClick" delay="0">
                    <p:tgtEl>
                      <p:spTgt spid="74"/>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74"/>
                                        </p:tgtEl>
                                      </p:cBhvr>
                                    </p:animEffect>
                                    <p:set>
                                      <p:cBhvr>
                                        <p:cTn id="51"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73"/>
                  </p:tgtEl>
                </p:cond>
              </p:nextCondLst>
            </p:seq>
            <p:seq concurrent="1" nextAc="seek">
              <p:cTn id="57" restart="whenNotActive" fill="hold" evtFilter="cancelBubble" nodeType="interactiveSeq">
                <p:stCondLst>
                  <p:cond evt="onClick" delay="0">
                    <p:tgtEl>
                      <p:spTgt spid="76"/>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6"/>
                                        </p:tgtEl>
                                      </p:cBhvr>
                                    </p:animEffect>
                                    <p:set>
                                      <p:cBhvr>
                                        <p:cTn id="62"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63" restart="whenNotActive" fill="hold" evtFilter="cancelBubble" nodeType="interactiveSeq">
                <p:stCondLst>
                  <p:cond evt="onClick" delay="0">
                    <p:tgtEl>
                      <p:spTgt spid="75"/>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75"/>
                  </p:tgtEl>
                </p:cond>
              </p:nextCondLst>
            </p:seq>
            <p:seq concurrent="1" nextAc="seek">
              <p:cTn id="68" restart="whenNotActive" fill="hold" evtFilter="cancelBubble" nodeType="interactiveSeq">
                <p:stCondLst>
                  <p:cond evt="onClick" delay="0">
                    <p:tgtEl>
                      <p:spTgt spid="8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82"/>
                                        </p:tgtEl>
                                      </p:cBhvr>
                                    </p:animEffect>
                                    <p:set>
                                      <p:cBhvr>
                                        <p:cTn id="7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74" restart="whenNotActive" fill="hold" evtFilter="cancelBubble" nodeType="interactiveSeq">
                <p:stCondLst>
                  <p:cond evt="onClick" delay="0">
                    <p:tgtEl>
                      <p:spTgt spid="81"/>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childTnLst>
                          </p:cTn>
                        </p:par>
                      </p:childTnLst>
                    </p:cTn>
                  </p:par>
                </p:childTnLst>
              </p:cTn>
              <p:nextCondLst>
                <p:cond evt="onClick" delay="0">
                  <p:tgtEl>
                    <p:spTgt spid="81"/>
                  </p:tgtEl>
                </p:cond>
              </p:nextCondLst>
            </p:seq>
            <p:seq concurrent="1" nextAc="seek">
              <p:cTn id="79" restart="whenNotActive" fill="hold" evtFilter="cancelBubble" nodeType="interactiveSeq">
                <p:stCondLst>
                  <p:cond evt="onClick" delay="0">
                    <p:tgtEl>
                      <p:spTgt spid="8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84"/>
                                        </p:tgtEl>
                                      </p:cBhvr>
                                    </p:animEffect>
                                    <p:set>
                                      <p:cBhvr>
                                        <p:cTn id="84"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5" restart="whenNotActive" fill="hold" evtFilter="cancelBubble" nodeType="interactiveSeq">
                <p:stCondLst>
                  <p:cond evt="onClick" delay="0">
                    <p:tgtEl>
                      <p:spTgt spid="83"/>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1" nodeType="clickEffect">
                                  <p:stCondLst>
                                    <p:cond delay="0"/>
                                  </p:stCondLst>
                                  <p:childTnLst>
                                    <p:set>
                                      <p:cBhvr>
                                        <p:cTn id="89"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seq concurrent="1" nextAc="seek">
              <p:cTn id="90" restart="whenNotActive" fill="hold" evtFilter="cancelBubble" nodeType="interactiveSeq">
                <p:stCondLst>
                  <p:cond evt="onClick" delay="0">
                    <p:tgtEl>
                      <p:spTgt spid="86"/>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86"/>
                                        </p:tgtEl>
                                      </p:cBhvr>
                                    </p:animEffect>
                                    <p:set>
                                      <p:cBhvr>
                                        <p:cTn id="95"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96" restart="whenNotActive" fill="hold" evtFilter="cancelBubble" nodeType="interactiveSeq">
                <p:stCondLst>
                  <p:cond evt="onClick" delay="0">
                    <p:tgtEl>
                      <p:spTgt spid="85"/>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85"/>
                  </p:tgtEl>
                </p:cond>
              </p:nextCondLst>
            </p:seq>
            <p:seq concurrent="1" nextAc="seek">
              <p:cTn id="101" restart="whenNotActive" fill="hold" evtFilter="cancelBubble" nodeType="interactiveSeq">
                <p:stCondLst>
                  <p:cond evt="onClick" delay="0">
                    <p:tgtEl>
                      <p:spTgt spid="88"/>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88"/>
                                        </p:tgtEl>
                                      </p:cBhvr>
                                    </p:animEffect>
                                    <p:set>
                                      <p:cBhvr>
                                        <p:cTn id="106"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07" restart="whenNotActive" fill="hold" evtFilter="cancelBubble" nodeType="interactiveSeq">
                <p:stCondLst>
                  <p:cond evt="onClick" delay="0">
                    <p:tgtEl>
                      <p:spTgt spid="87"/>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88"/>
                                        </p:tgtEl>
                                        <p:attrNameLst>
                                          <p:attrName>style.visibility</p:attrName>
                                        </p:attrNameLst>
                                      </p:cBhvr>
                                      <p:to>
                                        <p:strVal val="visible"/>
                                      </p:to>
                                    </p:set>
                                  </p:childTnLst>
                                </p:cTn>
                              </p:par>
                            </p:childTnLst>
                          </p:cTn>
                        </p:par>
                      </p:childTnLst>
                    </p:cTn>
                  </p:par>
                </p:childTnLst>
              </p:cTn>
              <p:nextCondLst>
                <p:cond evt="onClick" delay="0">
                  <p:tgtEl>
                    <p:spTgt spid="87"/>
                  </p:tgtEl>
                </p:cond>
              </p:nextCondLst>
            </p:seq>
            <p:seq concurrent="1" nextAc="seek">
              <p:cTn id="112" restart="whenNotActive" fill="hold" evtFilter="cancelBubble" nodeType="interactiveSeq">
                <p:stCondLst>
                  <p:cond evt="onClick" delay="0">
                    <p:tgtEl>
                      <p:spTgt spid="90"/>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90"/>
                                        </p:tgtEl>
                                      </p:cBhvr>
                                    </p:animEffect>
                                    <p:set>
                                      <p:cBhvr>
                                        <p:cTn id="117"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118" restart="whenNotActive" fill="hold" evtFilter="cancelBubble" nodeType="interactiveSeq">
                <p:stCondLst>
                  <p:cond evt="onClick" delay="0">
                    <p:tgtEl>
                      <p:spTgt spid="89"/>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90"/>
                                        </p:tgtEl>
                                        <p:attrNameLst>
                                          <p:attrName>style.visibility</p:attrName>
                                        </p:attrNameLst>
                                      </p:cBhvr>
                                      <p:to>
                                        <p:strVal val="visible"/>
                                      </p:to>
                                    </p:set>
                                  </p:childTnLst>
                                </p:cTn>
                              </p:par>
                            </p:childTnLst>
                          </p:cTn>
                        </p:par>
                      </p:childTnLst>
                    </p:cTn>
                  </p:par>
                </p:childTnLst>
              </p:cTn>
              <p:nextCondLst>
                <p:cond evt="onClick" delay="0">
                  <p:tgtEl>
                    <p:spTgt spid="89"/>
                  </p:tgtEl>
                </p:cond>
              </p:nextCondLst>
            </p:seq>
            <p:seq concurrent="1" nextAc="seek">
              <p:cTn id="123" restart="whenNotActive" fill="hold" evtFilter="cancelBubble" nodeType="interactiveSeq">
                <p:stCondLst>
                  <p:cond evt="onClick" delay="0">
                    <p:tgtEl>
                      <p:spTgt spid="92"/>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grpId="0" nodeType="clickEffect">
                                  <p:stCondLst>
                                    <p:cond delay="0"/>
                                  </p:stCondLst>
                                  <p:childTnLst>
                                    <p:animEffect transition="out" filter="fade">
                                      <p:cBhvr>
                                        <p:cTn id="127" dur="500"/>
                                        <p:tgtEl>
                                          <p:spTgt spid="92"/>
                                        </p:tgtEl>
                                      </p:cBhvr>
                                    </p:animEffect>
                                    <p:set>
                                      <p:cBhvr>
                                        <p:cTn id="128"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29" restart="whenNotActive" fill="hold" evtFilter="cancelBubble" nodeType="interactiveSeq">
                <p:stCondLst>
                  <p:cond evt="onClick" delay="0">
                    <p:tgtEl>
                      <p:spTgt spid="91"/>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1" nodeType="clickEffect">
                                  <p:stCondLst>
                                    <p:cond delay="0"/>
                                  </p:stCondLst>
                                  <p:childTnLst>
                                    <p:set>
                                      <p:cBhvr>
                                        <p:cTn id="133" dur="1" fill="hold">
                                          <p:stCondLst>
                                            <p:cond delay="0"/>
                                          </p:stCondLst>
                                        </p:cTn>
                                        <p:tgtEl>
                                          <p:spTgt spid="92"/>
                                        </p:tgtEl>
                                        <p:attrNameLst>
                                          <p:attrName>style.visibility</p:attrName>
                                        </p:attrNameLst>
                                      </p:cBhvr>
                                      <p:to>
                                        <p:strVal val="visible"/>
                                      </p:to>
                                    </p:set>
                                  </p:childTnLst>
                                </p:cTn>
                              </p:par>
                            </p:childTnLst>
                          </p:cTn>
                        </p:par>
                      </p:childTnLst>
                    </p:cTn>
                  </p:par>
                </p:childTnLst>
              </p:cTn>
              <p:nextCondLst>
                <p:cond evt="onClick" delay="0">
                  <p:tgtEl>
                    <p:spTgt spid="91"/>
                  </p:tgtEl>
                </p:cond>
              </p:nextCondLst>
            </p:seq>
          </p:childTnLst>
        </p:cTn>
      </p:par>
    </p:tnLst>
    <p:bldLst>
      <p:bldP spid="66" grpId="0" animBg="1"/>
      <p:bldP spid="66" grpId="1" animBg="1"/>
      <p:bldP spid="68" grpId="0" animBg="1"/>
      <p:bldP spid="68" grpId="1" animBg="1"/>
      <p:bldP spid="70" grpId="0" animBg="1"/>
      <p:bldP spid="70" grpId="1" animBg="1"/>
      <p:bldP spid="72" grpId="0" animBg="1"/>
      <p:bldP spid="72" grpId="1" animBg="1"/>
      <p:bldP spid="74" grpId="0" animBg="1"/>
      <p:bldP spid="74" grpId="1" animBg="1"/>
      <p:bldP spid="76" grpId="0" animBg="1"/>
      <p:bldP spid="76" grpId="1" animBg="1"/>
      <p:bldP spid="82" grpId="0" animBg="1"/>
      <p:bldP spid="82" grpId="1" animBg="1"/>
      <p:bldP spid="86" grpId="0" animBg="1"/>
      <p:bldP spid="86" grpId="1" animBg="1"/>
      <p:bldP spid="88" grpId="0" animBg="1"/>
      <p:bldP spid="88" grpId="1" animBg="1"/>
      <p:bldP spid="90" grpId="0" animBg="1"/>
      <p:bldP spid="90" grpId="1" animBg="1"/>
      <p:bldP spid="92" grpId="0" animBg="1"/>
      <p:bldP spid="92" grpId="1" animBg="1"/>
      <p:bldP spid="84" grpId="0" animBg="1"/>
      <p:bldP spid="8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Vocabulario</a:t>
            </a:r>
            <a:endParaRPr lang="en-GB" sz="3600" b="1" dirty="0">
              <a:solidFill>
                <a:schemeClr val="bg1"/>
              </a:solidFill>
            </a:endParaRPr>
          </a:p>
        </p:txBody>
      </p:sp>
      <p:pic>
        <p:nvPicPr>
          <p:cNvPr id="9" name="Picture 2" descr="green leaf tree under blue s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939" y="1801543"/>
            <a:ext cx="4334329" cy="2890997"/>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7189606" y="2654519"/>
            <a:ext cx="3021193" cy="769441"/>
          </a:xfrm>
          <a:prstGeom prst="rect">
            <a:avLst/>
          </a:prstGeom>
          <a:noFill/>
        </p:spPr>
        <p:txBody>
          <a:bodyPr wrap="square" rtlCol="0">
            <a:spAutoFit/>
          </a:bodyPr>
          <a:lstStyle/>
          <a:p>
            <a:r>
              <a:rPr lang="en-GB" sz="4400" dirty="0">
                <a:solidFill>
                  <a:schemeClr val="accent1">
                    <a:lumMod val="50000"/>
                  </a:schemeClr>
                </a:solidFill>
              </a:rPr>
              <a:t>el </a:t>
            </a:r>
            <a:r>
              <a:rPr lang="en-GB" sz="4400" dirty="0" err="1">
                <a:solidFill>
                  <a:schemeClr val="accent1">
                    <a:lumMod val="50000"/>
                  </a:schemeClr>
                </a:solidFill>
              </a:rPr>
              <a:t>árbol</a:t>
            </a:r>
            <a:endParaRPr lang="en-GB" sz="4400" dirty="0">
              <a:solidFill>
                <a:schemeClr val="accent1">
                  <a:lumMod val="50000"/>
                </a:schemeClr>
              </a:solidFill>
            </a:endParaRPr>
          </a:p>
        </p:txBody>
      </p:sp>
    </p:spTree>
    <p:extLst>
      <p:ext uri="{BB962C8B-B14F-4D97-AF65-F5344CB8AC3E}">
        <p14:creationId xmlns:p14="http://schemas.microsoft.com/office/powerpoint/2010/main" val="135448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rown bird in shallow focus phot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45" y="1723696"/>
            <a:ext cx="4781951" cy="318956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7079274" y="2768819"/>
            <a:ext cx="2788625" cy="769441"/>
          </a:xfrm>
          <a:prstGeom prst="rect">
            <a:avLst/>
          </a:prstGeom>
          <a:noFill/>
        </p:spPr>
        <p:txBody>
          <a:bodyPr wrap="square" rtlCol="0">
            <a:spAutoFit/>
          </a:bodyPr>
          <a:lstStyle/>
          <a:p>
            <a:r>
              <a:rPr lang="en-GB" sz="4400" dirty="0">
                <a:solidFill>
                  <a:schemeClr val="accent1">
                    <a:lumMod val="50000"/>
                  </a:schemeClr>
                </a:solidFill>
              </a:rPr>
              <a:t>el pájaro</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Tree>
    <p:extLst>
      <p:ext uri="{BB962C8B-B14F-4D97-AF65-F5344CB8AC3E}">
        <p14:creationId xmlns:p14="http://schemas.microsoft.com/office/powerpoint/2010/main" val="353323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rror photography of mountain and trees near body of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59" y="1849821"/>
            <a:ext cx="4731933" cy="315619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6649106" y="2658479"/>
            <a:ext cx="3961744" cy="769441"/>
          </a:xfrm>
          <a:prstGeom prst="rect">
            <a:avLst/>
          </a:prstGeom>
          <a:noFill/>
        </p:spPr>
        <p:txBody>
          <a:bodyPr wrap="square" rtlCol="0">
            <a:spAutoFit/>
          </a:bodyPr>
          <a:lstStyle/>
          <a:p>
            <a:r>
              <a:rPr lang="en-GB" sz="4400" dirty="0">
                <a:solidFill>
                  <a:schemeClr val="accent1">
                    <a:lumMod val="50000"/>
                  </a:schemeClr>
                </a:solidFill>
              </a:rPr>
              <a:t>la naturaleza</a:t>
            </a:r>
          </a:p>
        </p:txBody>
      </p:sp>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8" name="TextBox 7"/>
          <p:cNvSpPr txBox="1"/>
          <p:nvPr/>
        </p:nvSpPr>
        <p:spPr>
          <a:xfrm>
            <a:off x="1598128" y="5006020"/>
            <a:ext cx="2440472" cy="769441"/>
          </a:xfrm>
          <a:prstGeom prst="rect">
            <a:avLst/>
          </a:prstGeom>
          <a:noFill/>
        </p:spPr>
        <p:txBody>
          <a:bodyPr wrap="square" rtlCol="0">
            <a:spAutoFit/>
          </a:bodyPr>
          <a:lstStyle/>
          <a:p>
            <a:r>
              <a:rPr lang="en-GB" sz="4400" dirty="0">
                <a:solidFill>
                  <a:schemeClr val="accent1">
                    <a:lumMod val="50000"/>
                  </a:schemeClr>
                </a:solidFill>
              </a:rPr>
              <a:t>[nature]</a:t>
            </a:r>
          </a:p>
        </p:txBody>
      </p:sp>
    </p:spTree>
    <p:extLst>
      <p:ext uri="{BB962C8B-B14F-4D97-AF65-F5344CB8AC3E}">
        <p14:creationId xmlns:p14="http://schemas.microsoft.com/office/powerpoint/2010/main" val="428011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9914"/>
            <a:ext cx="10515600" cy="1325563"/>
          </a:xfrm>
        </p:spPr>
        <p:txBody>
          <a:bodyPr>
            <a:noAutofit/>
          </a:bodyPr>
          <a:lstStyle/>
          <a:p>
            <a:r>
              <a:rPr lang="en-GB" sz="24000" b="1" dirty="0">
                <a:solidFill>
                  <a:srgbClr val="115076"/>
                </a:solidFill>
                <a:latin typeface="Century Gothic" panose="020B0502020202020204" pitchFamily="34" charset="0"/>
              </a:rPr>
              <a:t>h</a:t>
            </a:r>
          </a:p>
        </p:txBody>
      </p:sp>
      <p:sp>
        <p:nvSpPr>
          <p:cNvPr id="6" name="Rectangle 5"/>
          <p:cNvSpPr/>
          <p:nvPr/>
        </p:nvSpPr>
        <p:spPr>
          <a:xfrm>
            <a:off x="3692635" y="1954977"/>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TextBox 7"/>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5"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abl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clker.com/cliparts/A/k/Z/q/R/e/stamp.svg.med.png"/>
          <p:cNvPicPr>
            <a:picLocks noChangeAspect="1" noChangeArrowheads="1"/>
          </p:cNvPicPr>
          <p:nvPr/>
        </p:nvPicPr>
        <p:blipFill rotWithShape="1">
          <a:blip r:embed="rId2">
            <a:extLst>
              <a:ext uri="{28A0092B-C50C-407E-A947-70E740481C1C}">
                <a14:useLocalDpi xmlns:a14="http://schemas.microsoft.com/office/drawing/2010/main" val="0"/>
              </a:ext>
            </a:extLst>
          </a:blip>
          <a:srcRect l="20302" t="28011" r="19007" b="28452"/>
          <a:stretch/>
        </p:blipFill>
        <p:spPr bwMode="auto">
          <a:xfrm>
            <a:off x="1922734" y="2143454"/>
            <a:ext cx="2900857" cy="203939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2413435" y="2725683"/>
            <a:ext cx="2238705" cy="769441"/>
          </a:xfrm>
          <a:prstGeom prst="rect">
            <a:avLst/>
          </a:prstGeom>
          <a:noFill/>
        </p:spPr>
        <p:txBody>
          <a:bodyPr wrap="square" rtlCol="0">
            <a:spAutoFit/>
          </a:bodyPr>
          <a:lstStyle/>
          <a:p>
            <a:r>
              <a:rPr lang="en-GB" sz="4400" dirty="0">
                <a:solidFill>
                  <a:schemeClr val="accent1">
                    <a:lumMod val="50000"/>
                  </a:schemeClr>
                </a:solidFill>
              </a:rPr>
              <a:t>place</a:t>
            </a:r>
          </a:p>
        </p:txBody>
      </p:sp>
      <p:sp>
        <p:nvSpPr>
          <p:cNvPr id="7" name="TextBox 6"/>
          <p:cNvSpPr txBox="1"/>
          <p:nvPr/>
        </p:nvSpPr>
        <p:spPr>
          <a:xfrm>
            <a:off x="6816388" y="2630433"/>
            <a:ext cx="2480012" cy="769441"/>
          </a:xfrm>
          <a:prstGeom prst="rect">
            <a:avLst/>
          </a:prstGeom>
          <a:noFill/>
        </p:spPr>
        <p:txBody>
          <a:bodyPr wrap="square" rtlCol="0">
            <a:spAutoFit/>
          </a:bodyPr>
          <a:lstStyle/>
          <a:p>
            <a:r>
              <a:rPr lang="en-GB" sz="4400" dirty="0">
                <a:solidFill>
                  <a:schemeClr val="accent1">
                    <a:lumMod val="50000"/>
                  </a:schemeClr>
                </a:solidFill>
              </a:rPr>
              <a:t>el lugar</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Tree>
    <p:extLst>
      <p:ext uri="{BB962C8B-B14F-4D97-AF65-F5344CB8AC3E}">
        <p14:creationId xmlns:p14="http://schemas.microsoft.com/office/powerpoint/2010/main" val="42804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ody of water between trees under cloudy 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54" y="1497710"/>
            <a:ext cx="5404397" cy="360473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8353918" y="2592211"/>
            <a:ext cx="1761897" cy="769441"/>
          </a:xfrm>
          <a:prstGeom prst="rect">
            <a:avLst/>
          </a:prstGeom>
          <a:noFill/>
        </p:spPr>
        <p:txBody>
          <a:bodyPr wrap="square" rtlCol="0">
            <a:spAutoFit/>
          </a:bodyPr>
          <a:lstStyle/>
          <a:p>
            <a:r>
              <a:rPr lang="en-GB" sz="4400" dirty="0">
                <a:solidFill>
                  <a:schemeClr val="accent1">
                    <a:lumMod val="50000"/>
                  </a:schemeClr>
                </a:solidFill>
              </a:rPr>
              <a:t>el río</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6"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Tree>
    <p:extLst>
      <p:ext uri="{BB962C8B-B14F-4D97-AF65-F5344CB8AC3E}">
        <p14:creationId xmlns:p14="http://schemas.microsoft.com/office/powerpoint/2010/main" val="65328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lker.com/cliparts/7/b/0/c/11971495461712252788valessiobrito_Coloured_Pencils.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66529" r="24644"/>
          <a:stretch/>
        </p:blipFill>
        <p:spPr bwMode="auto">
          <a:xfrm>
            <a:off x="1813241" y="1522575"/>
            <a:ext cx="292673" cy="219923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2955850" y="2496295"/>
            <a:ext cx="2147621" cy="646331"/>
          </a:xfrm>
          <a:prstGeom prst="rect">
            <a:avLst/>
          </a:prstGeom>
          <a:noFill/>
        </p:spPr>
        <p:txBody>
          <a:bodyPr wrap="square" rtlCol="0">
            <a:spAutoFit/>
          </a:bodyPr>
          <a:lstStyle/>
          <a:p>
            <a:r>
              <a:rPr lang="en-GB" sz="3600" dirty="0" err="1">
                <a:solidFill>
                  <a:schemeClr val="accent1">
                    <a:lumMod val="50000"/>
                  </a:schemeClr>
                </a:solidFill>
              </a:rPr>
              <a:t>rojo</a:t>
            </a:r>
            <a:endParaRPr lang="en-GB" sz="3600" dirty="0">
              <a:solidFill>
                <a:schemeClr val="accent1">
                  <a:lumMod val="50000"/>
                </a:schemeClr>
              </a:solidFill>
            </a:endParaRPr>
          </a:p>
        </p:txBody>
      </p:sp>
      <p:sp>
        <p:nvSpPr>
          <p:cNvPr id="15" name="TextBox 14"/>
          <p:cNvSpPr txBox="1"/>
          <p:nvPr/>
        </p:nvSpPr>
        <p:spPr>
          <a:xfrm>
            <a:off x="5197750" y="1745034"/>
            <a:ext cx="6245299" cy="1015663"/>
          </a:xfrm>
          <a:prstGeom prst="rect">
            <a:avLst/>
          </a:prstGeom>
          <a:noFill/>
        </p:spPr>
        <p:txBody>
          <a:bodyPr wrap="square" rtlCol="0">
            <a:spAutoFit/>
          </a:bodyPr>
          <a:lstStyle/>
          <a:p>
            <a:r>
              <a:rPr lang="en-GB" sz="3000" b="1" dirty="0">
                <a:solidFill>
                  <a:schemeClr val="accent1">
                    <a:lumMod val="50000"/>
                  </a:schemeClr>
                </a:solidFill>
              </a:rPr>
              <a:t>The ending changes when the noun is masculine/feminine.</a:t>
            </a:r>
          </a:p>
        </p:txBody>
      </p:sp>
      <p:sp>
        <p:nvSpPr>
          <p:cNvPr id="16" name="TextBox 15"/>
          <p:cNvSpPr txBox="1"/>
          <p:nvPr/>
        </p:nvSpPr>
        <p:spPr>
          <a:xfrm>
            <a:off x="5197749" y="2949061"/>
            <a:ext cx="7106972" cy="1015663"/>
          </a:xfrm>
          <a:prstGeom prst="rect">
            <a:avLst/>
          </a:prstGeom>
          <a:noFill/>
        </p:spPr>
        <p:txBody>
          <a:bodyPr wrap="square" rtlCol="0">
            <a:spAutoFit/>
          </a:bodyPr>
          <a:lstStyle/>
          <a:p>
            <a:r>
              <a:rPr lang="en-GB" sz="3000" b="1" dirty="0">
                <a:solidFill>
                  <a:schemeClr val="accent1">
                    <a:lumMod val="50000"/>
                  </a:schemeClr>
                </a:solidFill>
              </a:rPr>
              <a:t>The ending is the same for a masculine/feminine noun.</a:t>
            </a:r>
          </a:p>
        </p:txBody>
      </p:sp>
      <p:sp>
        <p:nvSpPr>
          <p:cNvPr id="4" name="TextBox 3"/>
          <p:cNvSpPr txBox="1"/>
          <p:nvPr/>
        </p:nvSpPr>
        <p:spPr>
          <a:xfrm>
            <a:off x="6479962" y="1098072"/>
            <a:ext cx="2940028" cy="553998"/>
          </a:xfrm>
          <a:prstGeom prst="rect">
            <a:avLst/>
          </a:prstGeom>
          <a:noFill/>
        </p:spPr>
        <p:txBody>
          <a:bodyPr wrap="square" rtlCol="0">
            <a:spAutoFit/>
          </a:bodyPr>
          <a:lstStyle/>
          <a:p>
            <a:r>
              <a:rPr lang="en-GB" sz="3000" b="1" dirty="0">
                <a:solidFill>
                  <a:schemeClr val="accent1">
                    <a:lumMod val="50000"/>
                  </a:schemeClr>
                </a:solidFill>
              </a:rPr>
              <a:t>¿Es ‘A’ o ‘B’?</a:t>
            </a:r>
          </a:p>
        </p:txBody>
      </p:sp>
      <p:sp>
        <p:nvSpPr>
          <p:cNvPr id="7" name="Left Bracket 6"/>
          <p:cNvSpPr/>
          <p:nvPr/>
        </p:nvSpPr>
        <p:spPr>
          <a:xfrm>
            <a:off x="4555878" y="1898755"/>
            <a:ext cx="548022"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000"/>
          </a:p>
        </p:txBody>
      </p:sp>
      <p:sp>
        <p:nvSpPr>
          <p:cNvPr id="19" name="Left Bracket 18"/>
          <p:cNvSpPr/>
          <p:nvPr/>
        </p:nvSpPr>
        <p:spPr>
          <a:xfrm>
            <a:off x="4590290" y="3079618"/>
            <a:ext cx="548022" cy="81395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000"/>
          </a:p>
        </p:txBody>
      </p:sp>
      <p:sp>
        <p:nvSpPr>
          <p:cNvPr id="9" name="TextBox 8"/>
          <p:cNvSpPr txBox="1"/>
          <p:nvPr/>
        </p:nvSpPr>
        <p:spPr>
          <a:xfrm>
            <a:off x="3965652" y="1975866"/>
            <a:ext cx="1056305" cy="553998"/>
          </a:xfrm>
          <a:prstGeom prst="rect">
            <a:avLst/>
          </a:prstGeom>
          <a:noFill/>
        </p:spPr>
        <p:txBody>
          <a:bodyPr wrap="square" rtlCol="0">
            <a:spAutoFit/>
          </a:bodyPr>
          <a:lstStyle/>
          <a:p>
            <a:r>
              <a:rPr lang="en-GB" sz="3000" b="1" dirty="0">
                <a:solidFill>
                  <a:schemeClr val="accent1">
                    <a:lumMod val="50000"/>
                  </a:schemeClr>
                </a:solidFill>
              </a:rPr>
              <a:t>A</a:t>
            </a:r>
          </a:p>
        </p:txBody>
      </p:sp>
      <p:sp>
        <p:nvSpPr>
          <p:cNvPr id="22" name="TextBox 21"/>
          <p:cNvSpPr txBox="1"/>
          <p:nvPr/>
        </p:nvSpPr>
        <p:spPr>
          <a:xfrm>
            <a:off x="3965651" y="3151673"/>
            <a:ext cx="1056305" cy="553998"/>
          </a:xfrm>
          <a:prstGeom prst="rect">
            <a:avLst/>
          </a:prstGeom>
          <a:noFill/>
        </p:spPr>
        <p:txBody>
          <a:bodyPr wrap="square" rtlCol="0">
            <a:spAutoFit/>
          </a:bodyPr>
          <a:lstStyle/>
          <a:p>
            <a:r>
              <a:rPr lang="en-GB" sz="3000" b="1" dirty="0">
                <a:solidFill>
                  <a:schemeClr val="accent1">
                    <a:lumMod val="50000"/>
                  </a:schemeClr>
                </a:solidFill>
              </a:rPr>
              <a:t>B</a:t>
            </a:r>
          </a:p>
        </p:txBody>
      </p:sp>
      <p:pic>
        <p:nvPicPr>
          <p:cNvPr id="6154" name="Picture 10" descr="http://www.clker.com/cliparts/2/5/4/b/12456961341644183975Anselmus_Green_Checkmark_and_Red_Minus.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5125" y="1914815"/>
            <a:ext cx="804141" cy="91678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Rectangular Callout 17"/>
          <p:cNvSpPr/>
          <p:nvPr/>
        </p:nvSpPr>
        <p:spPr>
          <a:xfrm>
            <a:off x="1934000" y="4629150"/>
            <a:ext cx="9915100" cy="1629117"/>
          </a:xfrm>
          <a:prstGeom prst="wedgeRectCallout">
            <a:avLst>
              <a:gd name="adj1" fmla="val -43131"/>
              <a:gd name="adj2" fmla="val -83293"/>
            </a:avLst>
          </a:prstGeom>
          <a:solidFill>
            <a:schemeClr val="accent1">
              <a:lumMod val="50000"/>
            </a:schemeClr>
          </a:solidFill>
          <a:ln>
            <a:solidFill>
              <a:srgbClr val="E4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solidFill>
                <a:schemeClr val="bg1"/>
              </a:solidFill>
            </a:endParaRPr>
          </a:p>
          <a:p>
            <a:r>
              <a:rPr lang="en-GB" sz="2400" b="1" dirty="0">
                <a:solidFill>
                  <a:schemeClr val="bg1"/>
                </a:solidFill>
              </a:rPr>
              <a:t>In English and Spanish, colours can be both adjectives </a:t>
            </a:r>
            <a:r>
              <a:rPr lang="en-GB" sz="2400" b="1" i="1" dirty="0">
                <a:solidFill>
                  <a:schemeClr val="bg1"/>
                </a:solidFill>
              </a:rPr>
              <a:t>and</a:t>
            </a:r>
            <a:r>
              <a:rPr lang="en-GB" sz="2400" b="1" dirty="0">
                <a:solidFill>
                  <a:schemeClr val="bg1"/>
                </a:solidFill>
              </a:rPr>
              <a:t> nouns. Their gender is masculine, so remember the article ‘el’.</a:t>
            </a:r>
          </a:p>
          <a:p>
            <a:endParaRPr lang="en-GB" sz="2400" b="1" dirty="0">
              <a:solidFill>
                <a:schemeClr val="bg1"/>
              </a:solidFill>
            </a:endParaRPr>
          </a:p>
          <a:p>
            <a:r>
              <a:rPr lang="en-GB" sz="2400" b="1" dirty="0">
                <a:solidFill>
                  <a:schemeClr val="bg1"/>
                </a:solidFill>
              </a:rPr>
              <a:t>“</a:t>
            </a:r>
            <a:r>
              <a:rPr lang="en-GB" sz="2400" b="1" u="sng" dirty="0">
                <a:solidFill>
                  <a:schemeClr val="bg1"/>
                </a:solidFill>
              </a:rPr>
              <a:t>El rojo</a:t>
            </a:r>
            <a:r>
              <a:rPr lang="en-GB" sz="2400" b="1" dirty="0">
                <a:solidFill>
                  <a:schemeClr val="bg1"/>
                </a:solidFill>
              </a:rPr>
              <a:t> es mi </a:t>
            </a:r>
            <a:r>
              <a:rPr lang="en-GB" sz="2400" b="1" dirty="0" err="1">
                <a:solidFill>
                  <a:schemeClr val="bg1"/>
                </a:solidFill>
              </a:rPr>
              <a:t>color</a:t>
            </a:r>
            <a:r>
              <a:rPr lang="en-GB" sz="2400" b="1" dirty="0">
                <a:solidFill>
                  <a:schemeClr val="bg1"/>
                </a:solidFill>
              </a:rPr>
              <a:t> </a:t>
            </a:r>
            <a:r>
              <a:rPr lang="en-GB" sz="2400" b="1" dirty="0" err="1">
                <a:solidFill>
                  <a:schemeClr val="bg1"/>
                </a:solidFill>
              </a:rPr>
              <a:t>favorito</a:t>
            </a:r>
            <a:r>
              <a:rPr lang="en-GB" sz="2400" b="1" dirty="0">
                <a:solidFill>
                  <a:schemeClr val="bg1"/>
                </a:solidFill>
              </a:rPr>
              <a:t>.” = </a:t>
            </a:r>
            <a:r>
              <a:rPr lang="en-GB" sz="2400" b="1" u="sng" dirty="0">
                <a:solidFill>
                  <a:schemeClr val="bg1"/>
                </a:solidFill>
              </a:rPr>
              <a:t>Red</a:t>
            </a:r>
            <a:r>
              <a:rPr lang="en-GB" sz="2400" b="1" dirty="0">
                <a:solidFill>
                  <a:schemeClr val="bg1"/>
                </a:solidFill>
              </a:rPr>
              <a:t> is my favourite colour.</a:t>
            </a:r>
          </a:p>
          <a:p>
            <a:pPr algn="ctr"/>
            <a:endParaRPr lang="en-GB" sz="2400" dirty="0">
              <a:solidFill>
                <a:schemeClr val="bg1"/>
              </a:solidFill>
            </a:endParaRPr>
          </a:p>
        </p:txBody>
      </p:sp>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4"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7" name="TextBox 16"/>
          <p:cNvSpPr txBox="1"/>
          <p:nvPr/>
        </p:nvSpPr>
        <p:spPr>
          <a:xfrm>
            <a:off x="1295581" y="3737232"/>
            <a:ext cx="1404557" cy="646331"/>
          </a:xfrm>
          <a:prstGeom prst="rect">
            <a:avLst/>
          </a:prstGeom>
          <a:noFill/>
        </p:spPr>
        <p:txBody>
          <a:bodyPr wrap="square" rtlCol="0">
            <a:spAutoFit/>
          </a:bodyPr>
          <a:lstStyle/>
          <a:p>
            <a:r>
              <a:rPr lang="en-GB" sz="3600" dirty="0">
                <a:solidFill>
                  <a:schemeClr val="accent1">
                    <a:lumMod val="50000"/>
                  </a:schemeClr>
                </a:solidFill>
              </a:rPr>
              <a:t>[red]</a:t>
            </a:r>
          </a:p>
        </p:txBody>
      </p:sp>
    </p:spTree>
    <p:extLst>
      <p:ext uri="{BB962C8B-B14F-4D97-AF65-F5344CB8AC3E}">
        <p14:creationId xmlns:p14="http://schemas.microsoft.com/office/powerpoint/2010/main" val="23316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4" grpId="0"/>
      <p:bldP spid="7" grpId="0" animBg="1"/>
      <p:bldP spid="19" grpId="0" animBg="1"/>
      <p:bldP spid="9" grpId="0"/>
      <p:bldP spid="22" grpId="0"/>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clker.com/cliparts/7/b/0/c/11971495461712252788valessiobrito_Coloured_Pencils.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25452" r="66456"/>
          <a:stretch/>
        </p:blipFill>
        <p:spPr bwMode="auto">
          <a:xfrm>
            <a:off x="1644868" y="2129030"/>
            <a:ext cx="262758" cy="215395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2772838" y="3051006"/>
            <a:ext cx="2147621" cy="646331"/>
          </a:xfrm>
          <a:prstGeom prst="rect">
            <a:avLst/>
          </a:prstGeom>
          <a:noFill/>
        </p:spPr>
        <p:txBody>
          <a:bodyPr wrap="square" rtlCol="0">
            <a:spAutoFit/>
          </a:bodyPr>
          <a:lstStyle/>
          <a:p>
            <a:r>
              <a:rPr lang="en-GB" sz="3600" dirty="0">
                <a:solidFill>
                  <a:schemeClr val="accent1">
                    <a:lumMod val="50000"/>
                  </a:schemeClr>
                </a:solidFill>
              </a:rPr>
              <a:t>azul</a:t>
            </a:r>
          </a:p>
        </p:txBody>
      </p:sp>
      <p:sp>
        <p:nvSpPr>
          <p:cNvPr id="6" name="TextBox 5"/>
          <p:cNvSpPr txBox="1"/>
          <p:nvPr/>
        </p:nvSpPr>
        <p:spPr>
          <a:xfrm>
            <a:off x="5084946" y="2342983"/>
            <a:ext cx="6211704" cy="1015663"/>
          </a:xfrm>
          <a:prstGeom prst="rect">
            <a:avLst/>
          </a:prstGeom>
          <a:noFill/>
        </p:spPr>
        <p:txBody>
          <a:bodyPr wrap="square" rtlCol="0">
            <a:spAutoFit/>
          </a:bodyPr>
          <a:lstStyle/>
          <a:p>
            <a:r>
              <a:rPr lang="en-GB" sz="3000" b="1" dirty="0">
                <a:solidFill>
                  <a:schemeClr val="accent1">
                    <a:lumMod val="50000"/>
                  </a:schemeClr>
                </a:solidFill>
              </a:rPr>
              <a:t>The ending changes when the noun is masculine/feminine.</a:t>
            </a:r>
          </a:p>
        </p:txBody>
      </p:sp>
      <p:sp>
        <p:nvSpPr>
          <p:cNvPr id="7" name="TextBox 6"/>
          <p:cNvSpPr txBox="1"/>
          <p:nvPr/>
        </p:nvSpPr>
        <p:spPr>
          <a:xfrm>
            <a:off x="5084944" y="3532087"/>
            <a:ext cx="6440305" cy="1015663"/>
          </a:xfrm>
          <a:prstGeom prst="rect">
            <a:avLst/>
          </a:prstGeom>
          <a:noFill/>
        </p:spPr>
        <p:txBody>
          <a:bodyPr wrap="square" rtlCol="0">
            <a:spAutoFit/>
          </a:bodyPr>
          <a:lstStyle/>
          <a:p>
            <a:r>
              <a:rPr lang="en-GB" sz="3000" b="1" dirty="0">
                <a:solidFill>
                  <a:schemeClr val="accent1">
                    <a:lumMod val="50000"/>
                  </a:schemeClr>
                </a:solidFill>
              </a:rPr>
              <a:t>The ending is the same for a masculine/feminine noun.</a:t>
            </a:r>
          </a:p>
        </p:txBody>
      </p:sp>
      <p:sp>
        <p:nvSpPr>
          <p:cNvPr id="8" name="Left Bracket 7"/>
          <p:cNvSpPr/>
          <p:nvPr/>
        </p:nvSpPr>
        <p:spPr>
          <a:xfrm>
            <a:off x="4573313" y="2425931"/>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ket 8"/>
          <p:cNvSpPr/>
          <p:nvPr/>
        </p:nvSpPr>
        <p:spPr>
          <a:xfrm>
            <a:off x="4545112" y="3691915"/>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TextBox 9"/>
          <p:cNvSpPr txBox="1"/>
          <p:nvPr/>
        </p:nvSpPr>
        <p:spPr>
          <a:xfrm>
            <a:off x="3952874" y="2636787"/>
            <a:ext cx="693682" cy="523220"/>
          </a:xfrm>
          <a:prstGeom prst="rect">
            <a:avLst/>
          </a:prstGeom>
          <a:noFill/>
        </p:spPr>
        <p:txBody>
          <a:bodyPr wrap="square" rtlCol="0">
            <a:spAutoFit/>
          </a:bodyPr>
          <a:lstStyle/>
          <a:p>
            <a:r>
              <a:rPr lang="en-GB" sz="2800" b="1" dirty="0">
                <a:solidFill>
                  <a:schemeClr val="accent1">
                    <a:lumMod val="50000"/>
                  </a:schemeClr>
                </a:solidFill>
              </a:rPr>
              <a:t>A</a:t>
            </a:r>
          </a:p>
        </p:txBody>
      </p:sp>
      <p:sp>
        <p:nvSpPr>
          <p:cNvPr id="11" name="TextBox 10"/>
          <p:cNvSpPr txBox="1"/>
          <p:nvPr/>
        </p:nvSpPr>
        <p:spPr>
          <a:xfrm>
            <a:off x="3962179" y="3832486"/>
            <a:ext cx="693682" cy="523220"/>
          </a:xfrm>
          <a:prstGeom prst="rect">
            <a:avLst/>
          </a:prstGeom>
          <a:noFill/>
        </p:spPr>
        <p:txBody>
          <a:bodyPr wrap="square" rtlCol="0">
            <a:spAutoFit/>
          </a:bodyPr>
          <a:lstStyle/>
          <a:p>
            <a:r>
              <a:rPr lang="en-GB" sz="2800" b="1" dirty="0">
                <a:solidFill>
                  <a:schemeClr val="accent1">
                    <a:lumMod val="50000"/>
                  </a:schemeClr>
                </a:solidFill>
              </a:rPr>
              <a:t>B</a:t>
            </a:r>
          </a:p>
        </p:txBody>
      </p:sp>
      <p:pic>
        <p:nvPicPr>
          <p:cNvPr id="12" name="Picture 10" descr="http://www.clker.com/cliparts/2/5/4/b/12456961341644183975Anselmus_Green_Checkmark_and_Red_Minus.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3592" y="3557021"/>
            <a:ext cx="961657" cy="91678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4"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5" name="TextBox 14"/>
          <p:cNvSpPr txBox="1"/>
          <p:nvPr/>
        </p:nvSpPr>
        <p:spPr>
          <a:xfrm>
            <a:off x="1043417" y="4282981"/>
            <a:ext cx="1600019" cy="646331"/>
          </a:xfrm>
          <a:prstGeom prst="rect">
            <a:avLst/>
          </a:prstGeom>
          <a:noFill/>
        </p:spPr>
        <p:txBody>
          <a:bodyPr wrap="square" rtlCol="0">
            <a:spAutoFit/>
          </a:bodyPr>
          <a:lstStyle/>
          <a:p>
            <a:r>
              <a:rPr lang="en-GB" sz="3600" dirty="0">
                <a:solidFill>
                  <a:schemeClr val="accent1">
                    <a:lumMod val="50000"/>
                  </a:schemeClr>
                </a:solidFill>
              </a:rPr>
              <a:t>[blue]</a:t>
            </a:r>
          </a:p>
        </p:txBody>
      </p:sp>
    </p:spTree>
    <p:extLst>
      <p:ext uri="{BB962C8B-B14F-4D97-AF65-F5344CB8AC3E}">
        <p14:creationId xmlns:p14="http://schemas.microsoft.com/office/powerpoint/2010/main" val="10829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0861" y="2714675"/>
            <a:ext cx="4254946" cy="646331"/>
          </a:xfrm>
          <a:prstGeom prst="rect">
            <a:avLst/>
          </a:prstGeom>
          <a:noFill/>
        </p:spPr>
        <p:txBody>
          <a:bodyPr wrap="square" rtlCol="0">
            <a:spAutoFit/>
          </a:bodyPr>
          <a:lstStyle/>
          <a:p>
            <a:r>
              <a:rPr lang="en-GB" sz="3600" dirty="0">
                <a:solidFill>
                  <a:schemeClr val="accent1">
                    <a:lumMod val="50000"/>
                  </a:schemeClr>
                </a:solidFill>
              </a:rPr>
              <a:t>amarillo</a:t>
            </a:r>
          </a:p>
        </p:txBody>
      </p:sp>
      <p:sp>
        <p:nvSpPr>
          <p:cNvPr id="13" name="Rectangular Callout 12"/>
          <p:cNvSpPr/>
          <p:nvPr/>
        </p:nvSpPr>
        <p:spPr>
          <a:xfrm>
            <a:off x="2660861" y="4756006"/>
            <a:ext cx="8978689" cy="1402796"/>
          </a:xfrm>
          <a:prstGeom prst="wedgeRectCallout">
            <a:avLst>
              <a:gd name="adj1" fmla="val -39273"/>
              <a:gd name="adj2" fmla="val -98828"/>
            </a:avLst>
          </a:prstGeom>
          <a:solidFill>
            <a:schemeClr val="accent1">
              <a:lumMod val="50000"/>
            </a:schemeClr>
          </a:solidFill>
          <a:ln>
            <a:solidFill>
              <a:srgbClr val="E4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3000" b="1" dirty="0">
              <a:solidFill>
                <a:schemeClr val="bg1"/>
              </a:solidFill>
            </a:endParaRPr>
          </a:p>
          <a:p>
            <a:endParaRPr lang="en-GB" sz="3000" b="1" dirty="0">
              <a:solidFill>
                <a:schemeClr val="bg1"/>
              </a:solidFill>
            </a:endParaRPr>
          </a:p>
          <a:p>
            <a:endParaRPr lang="en-GB" sz="3000" b="1" dirty="0">
              <a:solidFill>
                <a:schemeClr val="bg1"/>
              </a:solidFill>
            </a:endParaRPr>
          </a:p>
          <a:p>
            <a:r>
              <a:rPr lang="en-GB" sz="3000" dirty="0">
                <a:solidFill>
                  <a:schemeClr val="bg1"/>
                </a:solidFill>
              </a:rPr>
              <a:t>¿Cómo se dice ‘Yellow is a cheerful colour.’ en español?</a:t>
            </a:r>
          </a:p>
          <a:p>
            <a:endParaRPr lang="en-GB" sz="3000" b="1" dirty="0">
              <a:solidFill>
                <a:schemeClr val="bg1"/>
              </a:solidFill>
            </a:endParaRPr>
          </a:p>
          <a:p>
            <a:endParaRPr lang="en-GB" sz="3000" b="1" dirty="0">
              <a:solidFill>
                <a:schemeClr val="bg1"/>
              </a:solidFill>
            </a:endParaRPr>
          </a:p>
          <a:p>
            <a:endParaRPr lang="en-GB" sz="3000" b="1" dirty="0">
              <a:solidFill>
                <a:schemeClr val="bg1"/>
              </a:solidFill>
            </a:endParaRPr>
          </a:p>
          <a:p>
            <a:endParaRPr lang="en-GB" sz="3000" dirty="0">
              <a:solidFill>
                <a:schemeClr val="bg1"/>
              </a:solidFill>
            </a:endParaRPr>
          </a:p>
        </p:txBody>
      </p:sp>
      <p:sp>
        <p:nvSpPr>
          <p:cNvPr id="14" name="TextBox 13"/>
          <p:cNvSpPr txBox="1"/>
          <p:nvPr/>
        </p:nvSpPr>
        <p:spPr>
          <a:xfrm>
            <a:off x="4673155" y="5532458"/>
            <a:ext cx="8264782" cy="553998"/>
          </a:xfrm>
          <a:prstGeom prst="rect">
            <a:avLst/>
          </a:prstGeom>
          <a:noFill/>
        </p:spPr>
        <p:txBody>
          <a:bodyPr wrap="square" rtlCol="0">
            <a:spAutoFit/>
          </a:bodyPr>
          <a:lstStyle/>
          <a:p>
            <a:r>
              <a:rPr lang="en-GB" sz="3000" b="1" i="1" dirty="0">
                <a:solidFill>
                  <a:schemeClr val="bg1"/>
                </a:solidFill>
              </a:rPr>
              <a:t>“El amarillo es un color alegre.” </a:t>
            </a:r>
          </a:p>
        </p:txBody>
      </p:sp>
      <p:sp>
        <p:nvSpPr>
          <p:cNvPr id="15" name="TextBox 14"/>
          <p:cNvSpPr txBox="1"/>
          <p:nvPr/>
        </p:nvSpPr>
        <p:spPr>
          <a:xfrm>
            <a:off x="5585396" y="1932691"/>
            <a:ext cx="6211704" cy="1015663"/>
          </a:xfrm>
          <a:prstGeom prst="rect">
            <a:avLst/>
          </a:prstGeom>
          <a:noFill/>
        </p:spPr>
        <p:txBody>
          <a:bodyPr wrap="square" rtlCol="0">
            <a:spAutoFit/>
          </a:bodyPr>
          <a:lstStyle/>
          <a:p>
            <a:r>
              <a:rPr lang="en-GB" sz="3000" b="1" dirty="0">
                <a:solidFill>
                  <a:schemeClr val="accent1">
                    <a:lumMod val="50000"/>
                  </a:schemeClr>
                </a:solidFill>
              </a:rPr>
              <a:t>The ending changes when the noun is masculine/feminine.</a:t>
            </a:r>
          </a:p>
        </p:txBody>
      </p:sp>
      <p:sp>
        <p:nvSpPr>
          <p:cNvPr id="16" name="TextBox 15"/>
          <p:cNvSpPr txBox="1"/>
          <p:nvPr/>
        </p:nvSpPr>
        <p:spPr>
          <a:xfrm>
            <a:off x="5585394" y="3121795"/>
            <a:ext cx="6440305" cy="1015663"/>
          </a:xfrm>
          <a:prstGeom prst="rect">
            <a:avLst/>
          </a:prstGeom>
          <a:noFill/>
        </p:spPr>
        <p:txBody>
          <a:bodyPr wrap="square" rtlCol="0">
            <a:spAutoFit/>
          </a:bodyPr>
          <a:lstStyle/>
          <a:p>
            <a:r>
              <a:rPr lang="en-GB" sz="3000" b="1" dirty="0">
                <a:solidFill>
                  <a:schemeClr val="accent1">
                    <a:lumMod val="50000"/>
                  </a:schemeClr>
                </a:solidFill>
              </a:rPr>
              <a:t>The ending is the same for a masculine/feminine noun.</a:t>
            </a:r>
          </a:p>
        </p:txBody>
      </p:sp>
      <p:sp>
        <p:nvSpPr>
          <p:cNvPr id="17" name="Left Bracket 16"/>
          <p:cNvSpPr/>
          <p:nvPr/>
        </p:nvSpPr>
        <p:spPr>
          <a:xfrm>
            <a:off x="5073763" y="2015639"/>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Left Bracket 17"/>
          <p:cNvSpPr/>
          <p:nvPr/>
        </p:nvSpPr>
        <p:spPr>
          <a:xfrm>
            <a:off x="5045562" y="3281623"/>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4453324" y="2226495"/>
            <a:ext cx="693682" cy="523220"/>
          </a:xfrm>
          <a:prstGeom prst="rect">
            <a:avLst/>
          </a:prstGeom>
          <a:noFill/>
        </p:spPr>
        <p:txBody>
          <a:bodyPr wrap="square" rtlCol="0">
            <a:spAutoFit/>
          </a:bodyPr>
          <a:lstStyle/>
          <a:p>
            <a:r>
              <a:rPr lang="en-GB" sz="2800" b="1" dirty="0">
                <a:solidFill>
                  <a:schemeClr val="accent1">
                    <a:lumMod val="50000"/>
                  </a:schemeClr>
                </a:solidFill>
              </a:rPr>
              <a:t>A</a:t>
            </a:r>
          </a:p>
        </p:txBody>
      </p:sp>
      <p:sp>
        <p:nvSpPr>
          <p:cNvPr id="20" name="TextBox 19"/>
          <p:cNvSpPr txBox="1"/>
          <p:nvPr/>
        </p:nvSpPr>
        <p:spPr>
          <a:xfrm>
            <a:off x="4462629" y="3422194"/>
            <a:ext cx="693682" cy="523220"/>
          </a:xfrm>
          <a:prstGeom prst="rect">
            <a:avLst/>
          </a:prstGeom>
          <a:noFill/>
        </p:spPr>
        <p:txBody>
          <a:bodyPr wrap="square" rtlCol="0">
            <a:spAutoFit/>
          </a:bodyPr>
          <a:lstStyle/>
          <a:p>
            <a:r>
              <a:rPr lang="en-GB" sz="2800" b="1" dirty="0">
                <a:solidFill>
                  <a:schemeClr val="accent1">
                    <a:lumMod val="50000"/>
                  </a:schemeClr>
                </a:solidFill>
              </a:rPr>
              <a:t>B</a:t>
            </a:r>
          </a:p>
        </p:txBody>
      </p:sp>
      <p:pic>
        <p:nvPicPr>
          <p:cNvPr id="21" name="Picture 10" descr="http://www.clker.com/cliparts/2/5/4/b/12456961341644183975Anselmus_Green_Checkmark_and_Red_Minus.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4442" y="2044857"/>
            <a:ext cx="961657" cy="916780"/>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3"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24" name="TextBox 23"/>
          <p:cNvSpPr txBox="1"/>
          <p:nvPr/>
        </p:nvSpPr>
        <p:spPr>
          <a:xfrm>
            <a:off x="668391" y="4266939"/>
            <a:ext cx="1940415" cy="646331"/>
          </a:xfrm>
          <a:prstGeom prst="rect">
            <a:avLst/>
          </a:prstGeom>
          <a:noFill/>
        </p:spPr>
        <p:txBody>
          <a:bodyPr wrap="square" rtlCol="0">
            <a:spAutoFit/>
          </a:bodyPr>
          <a:lstStyle/>
          <a:p>
            <a:r>
              <a:rPr lang="en-GB" sz="3600" dirty="0">
                <a:solidFill>
                  <a:schemeClr val="accent1">
                    <a:lumMod val="50000"/>
                  </a:schemeClr>
                </a:solidFill>
              </a:rPr>
              <a:t>[yellow]</a:t>
            </a:r>
          </a:p>
        </p:txBody>
      </p:sp>
      <p:pic>
        <p:nvPicPr>
          <p:cNvPr id="1026" name="Picture 2" descr="Colored Pencils PNG Clipart | Gallery Yopriceville - High-Quality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779" r="39946"/>
          <a:stretch/>
        </p:blipFill>
        <p:spPr bwMode="auto">
          <a:xfrm>
            <a:off x="1556263" y="2185110"/>
            <a:ext cx="310637" cy="212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14" grpId="0"/>
      <p:bldP spid="15" grpId="0"/>
      <p:bldP spid="16" grpId="0"/>
      <p:bldP spid="17" grpId="0" animBg="1"/>
      <p:bldP spid="18" grpId="0" animBg="1"/>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clker.com/cliparts/7/b/0/c/11971495461712252788valessiobrito_Coloured_Pencils.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41974" r="49934"/>
          <a:stretch/>
        </p:blipFill>
        <p:spPr bwMode="auto">
          <a:xfrm>
            <a:off x="1633609" y="1964913"/>
            <a:ext cx="256422" cy="210200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2673028" y="2721932"/>
            <a:ext cx="2147621" cy="646331"/>
          </a:xfrm>
          <a:prstGeom prst="rect">
            <a:avLst/>
          </a:prstGeom>
          <a:noFill/>
        </p:spPr>
        <p:txBody>
          <a:bodyPr wrap="square" rtlCol="0">
            <a:spAutoFit/>
          </a:bodyPr>
          <a:lstStyle/>
          <a:p>
            <a:r>
              <a:rPr lang="en-GB" sz="3600" dirty="0">
                <a:solidFill>
                  <a:schemeClr val="accent1">
                    <a:lumMod val="50000"/>
                  </a:schemeClr>
                </a:solidFill>
              </a:rPr>
              <a:t>verde</a:t>
            </a:r>
          </a:p>
        </p:txBody>
      </p:sp>
      <p:sp>
        <p:nvSpPr>
          <p:cNvPr id="13" name="Rectangular Callout 12"/>
          <p:cNvSpPr/>
          <p:nvPr/>
        </p:nvSpPr>
        <p:spPr>
          <a:xfrm>
            <a:off x="2865864" y="4756006"/>
            <a:ext cx="8735586" cy="1402796"/>
          </a:xfrm>
          <a:prstGeom prst="wedgeRectCallout">
            <a:avLst>
              <a:gd name="adj1" fmla="val -45689"/>
              <a:gd name="adj2" fmla="val -116053"/>
            </a:avLst>
          </a:prstGeom>
          <a:solidFill>
            <a:schemeClr val="accent1">
              <a:lumMod val="50000"/>
            </a:schemeClr>
          </a:solidFill>
          <a:ln>
            <a:solidFill>
              <a:srgbClr val="E4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solidFill>
                <a:schemeClr val="bg1"/>
              </a:solidFill>
            </a:endParaRPr>
          </a:p>
          <a:p>
            <a:r>
              <a:rPr lang="en-GB" sz="2400" b="1" dirty="0">
                <a:solidFill>
                  <a:schemeClr val="bg1"/>
                </a:solidFill>
              </a:rPr>
              <a:t>¿Cómo se dice ‘Green is a nice colour’ en español?</a:t>
            </a:r>
          </a:p>
          <a:p>
            <a:endParaRPr lang="en-GB" b="1" dirty="0">
              <a:solidFill>
                <a:schemeClr val="bg1"/>
              </a:solidFill>
            </a:endParaRPr>
          </a:p>
          <a:p>
            <a:endParaRPr lang="en-GB" b="1" dirty="0">
              <a:solidFill>
                <a:schemeClr val="bg1"/>
              </a:solidFill>
            </a:endParaRPr>
          </a:p>
          <a:p>
            <a:endParaRPr lang="en-GB" b="1" dirty="0">
              <a:solidFill>
                <a:schemeClr val="bg1"/>
              </a:solidFill>
            </a:endParaRPr>
          </a:p>
          <a:p>
            <a:endParaRPr lang="en-GB" dirty="0">
              <a:solidFill>
                <a:schemeClr val="bg1"/>
              </a:solidFill>
            </a:endParaRPr>
          </a:p>
        </p:txBody>
      </p:sp>
      <p:sp>
        <p:nvSpPr>
          <p:cNvPr id="14" name="TextBox 13"/>
          <p:cNvSpPr txBox="1"/>
          <p:nvPr/>
        </p:nvSpPr>
        <p:spPr>
          <a:xfrm>
            <a:off x="2922579" y="5363621"/>
            <a:ext cx="6201103" cy="523220"/>
          </a:xfrm>
          <a:prstGeom prst="rect">
            <a:avLst/>
          </a:prstGeom>
          <a:noFill/>
        </p:spPr>
        <p:txBody>
          <a:bodyPr wrap="square" rtlCol="0">
            <a:spAutoFit/>
          </a:bodyPr>
          <a:lstStyle/>
          <a:p>
            <a:r>
              <a:rPr lang="en-GB" sz="2800" dirty="0">
                <a:solidFill>
                  <a:schemeClr val="bg1"/>
                </a:solidFill>
              </a:rPr>
              <a:t>“El verde es un color simpático.” </a:t>
            </a:r>
          </a:p>
        </p:txBody>
      </p:sp>
      <p:sp>
        <p:nvSpPr>
          <p:cNvPr id="15" name="TextBox 14"/>
          <p:cNvSpPr txBox="1"/>
          <p:nvPr/>
        </p:nvSpPr>
        <p:spPr>
          <a:xfrm>
            <a:off x="5585396" y="1932691"/>
            <a:ext cx="6211704" cy="1015663"/>
          </a:xfrm>
          <a:prstGeom prst="rect">
            <a:avLst/>
          </a:prstGeom>
          <a:noFill/>
        </p:spPr>
        <p:txBody>
          <a:bodyPr wrap="square" rtlCol="0">
            <a:spAutoFit/>
          </a:bodyPr>
          <a:lstStyle/>
          <a:p>
            <a:r>
              <a:rPr lang="en-GB" sz="3000" b="1" dirty="0">
                <a:solidFill>
                  <a:schemeClr val="accent1">
                    <a:lumMod val="50000"/>
                  </a:schemeClr>
                </a:solidFill>
              </a:rPr>
              <a:t>The ending changes when the noun is masculine/feminine.</a:t>
            </a:r>
          </a:p>
        </p:txBody>
      </p:sp>
      <p:sp>
        <p:nvSpPr>
          <p:cNvPr id="16" name="TextBox 15"/>
          <p:cNvSpPr txBox="1"/>
          <p:nvPr/>
        </p:nvSpPr>
        <p:spPr>
          <a:xfrm>
            <a:off x="5585394" y="3121795"/>
            <a:ext cx="6440305" cy="1015663"/>
          </a:xfrm>
          <a:prstGeom prst="rect">
            <a:avLst/>
          </a:prstGeom>
          <a:noFill/>
        </p:spPr>
        <p:txBody>
          <a:bodyPr wrap="square" rtlCol="0">
            <a:spAutoFit/>
          </a:bodyPr>
          <a:lstStyle/>
          <a:p>
            <a:r>
              <a:rPr lang="en-GB" sz="3000" b="1" dirty="0">
                <a:solidFill>
                  <a:schemeClr val="accent1">
                    <a:lumMod val="50000"/>
                  </a:schemeClr>
                </a:solidFill>
              </a:rPr>
              <a:t>The ending is the same for a masculine/feminine noun.</a:t>
            </a:r>
          </a:p>
        </p:txBody>
      </p:sp>
      <p:sp>
        <p:nvSpPr>
          <p:cNvPr id="17" name="Left Bracket 16"/>
          <p:cNvSpPr/>
          <p:nvPr/>
        </p:nvSpPr>
        <p:spPr>
          <a:xfrm>
            <a:off x="5073763" y="2015639"/>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Left Bracket 17"/>
          <p:cNvSpPr/>
          <p:nvPr/>
        </p:nvSpPr>
        <p:spPr>
          <a:xfrm>
            <a:off x="5045562" y="3281623"/>
            <a:ext cx="359889" cy="798940"/>
          </a:xfrm>
          <a:prstGeom prst="leftBracket">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4453324" y="2226495"/>
            <a:ext cx="693682" cy="523220"/>
          </a:xfrm>
          <a:prstGeom prst="rect">
            <a:avLst/>
          </a:prstGeom>
          <a:noFill/>
        </p:spPr>
        <p:txBody>
          <a:bodyPr wrap="square" rtlCol="0">
            <a:spAutoFit/>
          </a:bodyPr>
          <a:lstStyle/>
          <a:p>
            <a:r>
              <a:rPr lang="en-GB" sz="2800" b="1" dirty="0">
                <a:solidFill>
                  <a:schemeClr val="accent1">
                    <a:lumMod val="50000"/>
                  </a:schemeClr>
                </a:solidFill>
              </a:rPr>
              <a:t>A</a:t>
            </a:r>
          </a:p>
        </p:txBody>
      </p:sp>
      <p:sp>
        <p:nvSpPr>
          <p:cNvPr id="20" name="TextBox 19"/>
          <p:cNvSpPr txBox="1"/>
          <p:nvPr/>
        </p:nvSpPr>
        <p:spPr>
          <a:xfrm>
            <a:off x="4462629" y="3422194"/>
            <a:ext cx="693682" cy="523220"/>
          </a:xfrm>
          <a:prstGeom prst="rect">
            <a:avLst/>
          </a:prstGeom>
          <a:noFill/>
        </p:spPr>
        <p:txBody>
          <a:bodyPr wrap="square" rtlCol="0">
            <a:spAutoFit/>
          </a:bodyPr>
          <a:lstStyle/>
          <a:p>
            <a:r>
              <a:rPr lang="en-GB" sz="2800" b="1" dirty="0">
                <a:solidFill>
                  <a:schemeClr val="accent1">
                    <a:lumMod val="50000"/>
                  </a:schemeClr>
                </a:solidFill>
              </a:rPr>
              <a:t>B</a:t>
            </a:r>
          </a:p>
        </p:txBody>
      </p:sp>
      <p:pic>
        <p:nvPicPr>
          <p:cNvPr id="21" name="Picture 10" descr="http://www.clker.com/cliparts/2/5/4/b/12456961341644183975Anselmus_Green_Checkmark_and_Red_Minus.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4442" y="2044857"/>
            <a:ext cx="961657" cy="916780"/>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3"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24" name="TextBox 23"/>
          <p:cNvSpPr txBox="1"/>
          <p:nvPr/>
        </p:nvSpPr>
        <p:spPr>
          <a:xfrm>
            <a:off x="896731" y="4137458"/>
            <a:ext cx="1879162" cy="646331"/>
          </a:xfrm>
          <a:prstGeom prst="rect">
            <a:avLst/>
          </a:prstGeom>
          <a:noFill/>
        </p:spPr>
        <p:txBody>
          <a:bodyPr wrap="square" rtlCol="0">
            <a:spAutoFit/>
          </a:bodyPr>
          <a:lstStyle/>
          <a:p>
            <a:r>
              <a:rPr lang="en-GB" sz="3600" dirty="0">
                <a:solidFill>
                  <a:schemeClr val="accent1">
                    <a:lumMod val="50000"/>
                  </a:schemeClr>
                </a:solidFill>
              </a:rPr>
              <a:t>[green]</a:t>
            </a:r>
          </a:p>
        </p:txBody>
      </p:sp>
    </p:spTree>
    <p:extLst>
      <p:ext uri="{BB962C8B-B14F-4D97-AF65-F5344CB8AC3E}">
        <p14:creationId xmlns:p14="http://schemas.microsoft.com/office/powerpoint/2010/main" val="196068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animBg="1"/>
      <p:bldP spid="18" grpId="0" animBg="1"/>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clker.com/cliparts/A/k/Z/q/R/e/stamp.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20302" t="28011" r="19007" b="28452"/>
          <a:stretch/>
        </p:blipFill>
        <p:spPr bwMode="auto">
          <a:xfrm>
            <a:off x="3290775" y="1590207"/>
            <a:ext cx="2900857" cy="203939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7735037" y="2286736"/>
            <a:ext cx="1576552" cy="646331"/>
          </a:xfrm>
          <a:prstGeom prst="rect">
            <a:avLst/>
          </a:prstGeom>
          <a:noFill/>
        </p:spPr>
        <p:txBody>
          <a:bodyPr wrap="square" rtlCol="0">
            <a:spAutoFit/>
          </a:bodyPr>
          <a:lstStyle/>
          <a:p>
            <a:r>
              <a:rPr lang="en-GB" sz="3600" dirty="0">
                <a:solidFill>
                  <a:schemeClr val="accent1">
                    <a:lumMod val="50000"/>
                  </a:schemeClr>
                </a:solidFill>
              </a:rPr>
              <a:t>solo</a:t>
            </a:r>
          </a:p>
        </p:txBody>
      </p:sp>
      <p:sp>
        <p:nvSpPr>
          <p:cNvPr id="6" name="TextBox 5"/>
          <p:cNvSpPr txBox="1"/>
          <p:nvPr/>
        </p:nvSpPr>
        <p:spPr>
          <a:xfrm>
            <a:off x="4057220" y="2241280"/>
            <a:ext cx="1367966" cy="646331"/>
          </a:xfrm>
          <a:prstGeom prst="rect">
            <a:avLst/>
          </a:prstGeom>
          <a:noFill/>
        </p:spPr>
        <p:txBody>
          <a:bodyPr wrap="square" rtlCol="0">
            <a:spAutoFit/>
          </a:bodyPr>
          <a:lstStyle/>
          <a:p>
            <a:r>
              <a:rPr lang="en-GB" sz="3600" dirty="0">
                <a:solidFill>
                  <a:schemeClr val="accent1">
                    <a:lumMod val="50000"/>
                  </a:schemeClr>
                </a:solidFill>
              </a:rPr>
              <a:t>only</a:t>
            </a:r>
          </a:p>
        </p:txBody>
      </p:sp>
      <p:sp>
        <p:nvSpPr>
          <p:cNvPr id="2" name="Rectangular Callout 1"/>
          <p:cNvSpPr/>
          <p:nvPr/>
        </p:nvSpPr>
        <p:spPr>
          <a:xfrm>
            <a:off x="3290775" y="4171950"/>
            <a:ext cx="8569137" cy="2000250"/>
          </a:xfrm>
          <a:prstGeom prst="wedgeRectCallout">
            <a:avLst>
              <a:gd name="adj1" fmla="val 13293"/>
              <a:gd name="adj2" fmla="val -105148"/>
            </a:avLst>
          </a:prstGeom>
          <a:solidFill>
            <a:schemeClr val="accent1">
              <a:lumMod val="50000"/>
            </a:schemeClr>
          </a:solidFill>
          <a:ln>
            <a:solidFill>
              <a:srgbClr val="E4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GB" sz="2800" dirty="0">
              <a:solidFill>
                <a:schemeClr val="bg1"/>
              </a:solidFill>
            </a:endParaRPr>
          </a:p>
          <a:p>
            <a:pPr>
              <a:spcBef>
                <a:spcPts val="600"/>
              </a:spcBef>
            </a:pPr>
            <a:r>
              <a:rPr lang="en-GB" sz="2800" dirty="0">
                <a:solidFill>
                  <a:schemeClr val="bg1"/>
                </a:solidFill>
              </a:rPr>
              <a:t>‘Solo’ commonly appears before the verb.</a:t>
            </a:r>
          </a:p>
          <a:p>
            <a:pPr marL="285750" indent="-285750">
              <a:spcBef>
                <a:spcPts val="600"/>
              </a:spcBef>
              <a:buFont typeface="Arial" panose="020B0604020202020204" pitchFamily="34" charset="0"/>
              <a:buChar char="•"/>
            </a:pPr>
            <a:r>
              <a:rPr lang="en-GB" sz="2800" b="1" dirty="0">
                <a:solidFill>
                  <a:schemeClr val="bg1"/>
                </a:solidFill>
              </a:rPr>
              <a:t>Solo tengo </a:t>
            </a:r>
            <a:r>
              <a:rPr lang="en-GB" sz="2800" dirty="0">
                <a:solidFill>
                  <a:schemeClr val="bg1"/>
                </a:solidFill>
              </a:rPr>
              <a:t>un perro. </a:t>
            </a:r>
            <a:r>
              <a:rPr lang="en-GB" sz="2800" dirty="0">
                <a:solidFill>
                  <a:schemeClr val="bg1"/>
                </a:solidFill>
                <a:sym typeface="Wingdings" panose="05000000000000000000" pitchFamily="2" charset="2"/>
              </a:rPr>
              <a:t> </a:t>
            </a:r>
            <a:r>
              <a:rPr lang="en-GB" sz="2800" b="1" dirty="0">
                <a:solidFill>
                  <a:schemeClr val="bg1"/>
                </a:solidFill>
                <a:sym typeface="Wingdings" panose="05000000000000000000" pitchFamily="2" charset="2"/>
              </a:rPr>
              <a:t>I only have </a:t>
            </a:r>
            <a:r>
              <a:rPr lang="en-GB" sz="2800" dirty="0">
                <a:solidFill>
                  <a:schemeClr val="bg1"/>
                </a:solidFill>
                <a:sym typeface="Wingdings" panose="05000000000000000000" pitchFamily="2" charset="2"/>
              </a:rPr>
              <a:t>a dog.</a:t>
            </a:r>
          </a:p>
          <a:p>
            <a:pPr marL="285750" indent="-285750">
              <a:spcBef>
                <a:spcPts val="600"/>
              </a:spcBef>
              <a:buFont typeface="Arial" panose="020B0604020202020204" pitchFamily="34" charset="0"/>
              <a:buChar char="•"/>
            </a:pPr>
            <a:r>
              <a:rPr lang="en-GB" sz="2800" b="1" dirty="0">
                <a:solidFill>
                  <a:schemeClr val="bg1"/>
                </a:solidFill>
                <a:sym typeface="Wingdings" panose="05000000000000000000" pitchFamily="2" charset="2"/>
              </a:rPr>
              <a:t>Solo </a:t>
            </a:r>
            <a:r>
              <a:rPr lang="en-GB" sz="2800" b="1" dirty="0" err="1">
                <a:solidFill>
                  <a:schemeClr val="bg1"/>
                </a:solidFill>
                <a:sym typeface="Wingdings" panose="05000000000000000000" pitchFamily="2" charset="2"/>
              </a:rPr>
              <a:t>estudio</a:t>
            </a:r>
            <a:r>
              <a:rPr lang="en-GB" sz="2800" dirty="0">
                <a:solidFill>
                  <a:schemeClr val="bg1"/>
                </a:solidFill>
                <a:sym typeface="Wingdings" panose="05000000000000000000" pitchFamily="2" charset="2"/>
              </a:rPr>
              <a:t> inglés.  </a:t>
            </a:r>
            <a:r>
              <a:rPr lang="en-GB" sz="2800" b="1" dirty="0">
                <a:solidFill>
                  <a:schemeClr val="bg1"/>
                </a:solidFill>
                <a:sym typeface="Wingdings" panose="05000000000000000000" pitchFamily="2" charset="2"/>
              </a:rPr>
              <a:t>I only study </a:t>
            </a:r>
            <a:r>
              <a:rPr lang="en-GB" sz="2800" dirty="0">
                <a:solidFill>
                  <a:schemeClr val="bg1"/>
                </a:solidFill>
                <a:sym typeface="Wingdings" panose="05000000000000000000" pitchFamily="2" charset="2"/>
              </a:rPr>
              <a:t>English.</a:t>
            </a:r>
            <a:endParaRPr lang="en-GB" sz="2800" dirty="0">
              <a:solidFill>
                <a:schemeClr val="bg1"/>
              </a:solidFill>
            </a:endParaRPr>
          </a:p>
          <a:p>
            <a:pPr algn="ctr">
              <a:spcBef>
                <a:spcPts val="600"/>
              </a:spcBef>
            </a:pPr>
            <a:endParaRPr lang="en-GB" sz="2800" dirty="0">
              <a:solidFill>
                <a:schemeClr val="bg1"/>
              </a:solidFill>
            </a:endParaRPr>
          </a:p>
        </p:txBody>
      </p:sp>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8"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Tree>
    <p:extLst>
      <p:ext uri="{BB962C8B-B14F-4D97-AF65-F5344CB8AC3E}">
        <p14:creationId xmlns:p14="http://schemas.microsoft.com/office/powerpoint/2010/main" val="375733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clker.com/cliparts/A/k/Z/q/R/e/stamp.svg.med.png"/>
          <p:cNvPicPr>
            <a:picLocks noChangeAspect="1" noChangeArrowheads="1"/>
          </p:cNvPicPr>
          <p:nvPr/>
        </p:nvPicPr>
        <p:blipFill rotWithShape="1">
          <a:blip r:embed="rId3">
            <a:extLst>
              <a:ext uri="{28A0092B-C50C-407E-A947-70E740481C1C}">
                <a14:useLocalDpi xmlns:a14="http://schemas.microsoft.com/office/drawing/2010/main" val="0"/>
              </a:ext>
            </a:extLst>
          </a:blip>
          <a:srcRect l="20302" t="28011" r="19007" b="28452"/>
          <a:stretch/>
        </p:blipFill>
        <p:spPr bwMode="auto">
          <a:xfrm>
            <a:off x="2256728" y="1163991"/>
            <a:ext cx="2900857" cy="203939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6901557" y="1551441"/>
            <a:ext cx="2475102" cy="1200329"/>
          </a:xfrm>
          <a:prstGeom prst="rect">
            <a:avLst/>
          </a:prstGeom>
          <a:noFill/>
        </p:spPr>
        <p:txBody>
          <a:bodyPr wrap="square" rtlCol="0">
            <a:spAutoFit/>
          </a:bodyPr>
          <a:lstStyle/>
          <a:p>
            <a:r>
              <a:rPr lang="en-GB" sz="3600" dirty="0">
                <a:solidFill>
                  <a:schemeClr val="accent1">
                    <a:lumMod val="50000"/>
                  </a:schemeClr>
                </a:solidFill>
              </a:rPr>
              <a:t>mucho, mucha</a:t>
            </a:r>
          </a:p>
        </p:txBody>
      </p:sp>
      <p:sp>
        <p:nvSpPr>
          <p:cNvPr id="6" name="TextBox 5"/>
          <p:cNvSpPr txBox="1"/>
          <p:nvPr/>
        </p:nvSpPr>
        <p:spPr>
          <a:xfrm>
            <a:off x="2596750" y="1551441"/>
            <a:ext cx="2560835" cy="1200329"/>
          </a:xfrm>
          <a:prstGeom prst="rect">
            <a:avLst/>
          </a:prstGeom>
          <a:noFill/>
        </p:spPr>
        <p:txBody>
          <a:bodyPr wrap="square" rtlCol="0">
            <a:spAutoFit/>
          </a:bodyPr>
          <a:lstStyle/>
          <a:p>
            <a:r>
              <a:rPr lang="en-GB" sz="3600" dirty="0">
                <a:solidFill>
                  <a:schemeClr val="accent1">
                    <a:lumMod val="50000"/>
                  </a:schemeClr>
                </a:solidFill>
              </a:rPr>
              <a:t>much,      a lot (of)</a:t>
            </a:r>
          </a:p>
        </p:txBody>
      </p:sp>
      <p:sp>
        <p:nvSpPr>
          <p:cNvPr id="2" name="Rectangular Callout 1"/>
          <p:cNvSpPr/>
          <p:nvPr/>
        </p:nvSpPr>
        <p:spPr>
          <a:xfrm>
            <a:off x="2804161" y="3500487"/>
            <a:ext cx="9031368" cy="2612708"/>
          </a:xfrm>
          <a:prstGeom prst="wedgeRectCallout">
            <a:avLst>
              <a:gd name="adj1" fmla="val -7504"/>
              <a:gd name="adj2" fmla="val -86063"/>
            </a:avLst>
          </a:prstGeom>
          <a:solidFill>
            <a:schemeClr val="accent1">
              <a:lumMod val="50000"/>
            </a:schemeClr>
          </a:solidFill>
          <a:ln>
            <a:solidFill>
              <a:srgbClr val="E4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endParaRPr lang="en-GB" sz="2800" dirty="0">
              <a:solidFill>
                <a:schemeClr val="bg1"/>
              </a:solidFill>
            </a:endParaRPr>
          </a:p>
          <a:p>
            <a:pPr>
              <a:spcBef>
                <a:spcPts val="600"/>
              </a:spcBef>
            </a:pPr>
            <a:r>
              <a:rPr lang="en-GB" sz="2800" dirty="0">
                <a:solidFill>
                  <a:schemeClr val="bg1"/>
                </a:solidFill>
              </a:rPr>
              <a:t>When ‘mucho’ is an adjective, it needs to agree in gender and number with the noun:</a:t>
            </a:r>
          </a:p>
          <a:p>
            <a:pPr marL="285750" indent="-285750">
              <a:spcBef>
                <a:spcPts val="600"/>
              </a:spcBef>
              <a:buFont typeface="Arial" panose="020B0604020202020204" pitchFamily="34" charset="0"/>
              <a:buChar char="•"/>
            </a:pPr>
            <a:r>
              <a:rPr lang="en-GB" sz="2800" dirty="0">
                <a:solidFill>
                  <a:schemeClr val="bg1"/>
                </a:solidFill>
              </a:rPr>
              <a:t>Tengo </a:t>
            </a:r>
            <a:r>
              <a:rPr lang="en-GB" sz="2800" b="1" dirty="0">
                <a:solidFill>
                  <a:schemeClr val="bg1"/>
                </a:solidFill>
              </a:rPr>
              <a:t>muchos </a:t>
            </a:r>
            <a:r>
              <a:rPr lang="en-GB" sz="2800" dirty="0">
                <a:solidFill>
                  <a:schemeClr val="bg1"/>
                </a:solidFill>
              </a:rPr>
              <a:t>amigos. </a:t>
            </a:r>
            <a:r>
              <a:rPr lang="en-GB" sz="2800" dirty="0">
                <a:solidFill>
                  <a:schemeClr val="bg1"/>
                </a:solidFill>
                <a:sym typeface="Wingdings" panose="05000000000000000000" pitchFamily="2" charset="2"/>
              </a:rPr>
              <a:t> I have </a:t>
            </a:r>
            <a:r>
              <a:rPr lang="en-GB" sz="2800" b="1" dirty="0">
                <a:solidFill>
                  <a:schemeClr val="bg1"/>
                </a:solidFill>
                <a:sym typeface="Wingdings" panose="05000000000000000000" pitchFamily="2" charset="2"/>
              </a:rPr>
              <a:t>a lot of </a:t>
            </a:r>
            <a:r>
              <a:rPr lang="en-GB" sz="2800" dirty="0">
                <a:solidFill>
                  <a:schemeClr val="bg1"/>
                </a:solidFill>
                <a:sym typeface="Wingdings" panose="05000000000000000000" pitchFamily="2" charset="2"/>
              </a:rPr>
              <a:t>friends.</a:t>
            </a:r>
          </a:p>
          <a:p>
            <a:pPr marL="285750" indent="-285750">
              <a:spcBef>
                <a:spcPts val="600"/>
              </a:spcBef>
              <a:buFont typeface="Arial" panose="020B0604020202020204" pitchFamily="34" charset="0"/>
              <a:buChar char="•"/>
            </a:pPr>
            <a:r>
              <a:rPr lang="en-GB" sz="2800" dirty="0">
                <a:solidFill>
                  <a:schemeClr val="bg1"/>
                </a:solidFill>
                <a:sym typeface="Wingdings" panose="05000000000000000000" pitchFamily="2" charset="2"/>
              </a:rPr>
              <a:t>Tengo</a:t>
            </a:r>
            <a:r>
              <a:rPr lang="en-GB" sz="2800" b="1" dirty="0">
                <a:solidFill>
                  <a:schemeClr val="bg1"/>
                </a:solidFill>
                <a:sym typeface="Wingdings" panose="05000000000000000000" pitchFamily="2" charset="2"/>
              </a:rPr>
              <a:t> muchas </a:t>
            </a:r>
            <a:r>
              <a:rPr lang="en-GB" sz="2800" dirty="0">
                <a:solidFill>
                  <a:schemeClr val="bg1"/>
                </a:solidFill>
                <a:sym typeface="Wingdings" panose="05000000000000000000" pitchFamily="2" charset="2"/>
              </a:rPr>
              <a:t>cosas.  I have </a:t>
            </a:r>
            <a:r>
              <a:rPr lang="en-GB" sz="2800" b="1" dirty="0">
                <a:solidFill>
                  <a:schemeClr val="bg1"/>
                </a:solidFill>
                <a:sym typeface="Wingdings" panose="05000000000000000000" pitchFamily="2" charset="2"/>
              </a:rPr>
              <a:t>a lot of </a:t>
            </a:r>
            <a:r>
              <a:rPr lang="en-GB" sz="2800" dirty="0">
                <a:solidFill>
                  <a:schemeClr val="bg1"/>
                </a:solidFill>
                <a:sym typeface="Wingdings" panose="05000000000000000000" pitchFamily="2" charset="2"/>
              </a:rPr>
              <a:t>things.</a:t>
            </a:r>
            <a:endParaRPr lang="en-GB" sz="2800" dirty="0">
              <a:solidFill>
                <a:schemeClr val="bg1"/>
              </a:solidFill>
            </a:endParaRPr>
          </a:p>
          <a:p>
            <a:pPr algn="ctr">
              <a:spcBef>
                <a:spcPts val="600"/>
              </a:spcBef>
            </a:pPr>
            <a:endParaRPr lang="en-GB" sz="2800" dirty="0">
              <a:solidFill>
                <a:schemeClr val="bg1"/>
              </a:solidFill>
            </a:endParaRPr>
          </a:p>
        </p:txBody>
      </p:sp>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8"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Tree>
    <p:extLst>
      <p:ext uri="{BB962C8B-B14F-4D97-AF65-F5344CB8AC3E}">
        <p14:creationId xmlns:p14="http://schemas.microsoft.com/office/powerpoint/2010/main" val="284681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40" descr="Table for exercises"/>
          <p:cNvGraphicFramePr>
            <a:graphicFrameLocks noGrp="1"/>
          </p:cNvGraphicFramePr>
          <p:nvPr>
            <p:extLst>
              <p:ext uri="{D42A27DB-BD31-4B8C-83A1-F6EECF244321}">
                <p14:modId xmlns:p14="http://schemas.microsoft.com/office/powerpoint/2010/main" val="582303108"/>
              </p:ext>
            </p:extLst>
          </p:nvPr>
        </p:nvGraphicFramePr>
        <p:xfrm>
          <a:off x="210690" y="1029035"/>
          <a:ext cx="11603938" cy="5102954"/>
        </p:xfrm>
        <a:graphic>
          <a:graphicData uri="http://schemas.openxmlformats.org/drawingml/2006/table">
            <a:tbl>
              <a:tblPr firstRow="1" bandRow="1">
                <a:tableStyleId>{5940675A-B579-460E-94D1-54222C63F5DA}</a:tableStyleId>
              </a:tblPr>
              <a:tblGrid>
                <a:gridCol w="5232167">
                  <a:extLst>
                    <a:ext uri="{9D8B030D-6E8A-4147-A177-3AD203B41FA5}">
                      <a16:colId xmlns:a16="http://schemas.microsoft.com/office/drawing/2014/main" val="2718503455"/>
                    </a:ext>
                  </a:extLst>
                </a:gridCol>
                <a:gridCol w="1219200">
                  <a:extLst>
                    <a:ext uri="{9D8B030D-6E8A-4147-A177-3AD203B41FA5}">
                      <a16:colId xmlns:a16="http://schemas.microsoft.com/office/drawing/2014/main" val="20001"/>
                    </a:ext>
                  </a:extLst>
                </a:gridCol>
                <a:gridCol w="1248229">
                  <a:extLst>
                    <a:ext uri="{9D8B030D-6E8A-4147-A177-3AD203B41FA5}">
                      <a16:colId xmlns:a16="http://schemas.microsoft.com/office/drawing/2014/main" val="3057866719"/>
                    </a:ext>
                  </a:extLst>
                </a:gridCol>
                <a:gridCol w="3904342">
                  <a:extLst>
                    <a:ext uri="{9D8B030D-6E8A-4147-A177-3AD203B41FA5}">
                      <a16:colId xmlns:a16="http://schemas.microsoft.com/office/drawing/2014/main" val="2835944962"/>
                    </a:ext>
                  </a:extLst>
                </a:gridCol>
              </a:tblGrid>
              <a:tr h="676894">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9294640"/>
                  </a:ext>
                </a:extLst>
              </a:tr>
              <a:tr h="442606">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42606">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bl>
          </a:graphicData>
        </a:graphic>
      </p:graphicFrame>
      <p:sp>
        <p:nvSpPr>
          <p:cNvPr id="4" name="Title 3"/>
          <p:cNvSpPr>
            <a:spLocks noGrp="1"/>
          </p:cNvSpPr>
          <p:nvPr>
            <p:ph type="title"/>
          </p:nvPr>
        </p:nvSpPr>
        <p:spPr>
          <a:xfrm>
            <a:off x="0" y="52385"/>
            <a:ext cx="11814628" cy="355713"/>
          </a:xfrm>
        </p:spPr>
        <p:txBody>
          <a:bodyPr>
            <a:noAutofit/>
          </a:bodyPr>
          <a:lstStyle/>
          <a:p>
            <a:r>
              <a:rPr lang="en-GB" sz="2000" dirty="0">
                <a:solidFill>
                  <a:schemeClr val="accent1">
                    <a:lumMod val="50000"/>
                  </a:schemeClr>
                </a:solidFill>
              </a:rPr>
              <a:t>Daniel talks to a friend from his country, Spain, about the beautiful things they have there.</a:t>
            </a:r>
          </a:p>
        </p:txBody>
      </p:sp>
      <p:sp>
        <p:nvSpPr>
          <p:cNvPr id="5" name="Title 3"/>
          <p:cNvSpPr txBox="1">
            <a:spLocks/>
          </p:cNvSpPr>
          <p:nvPr/>
        </p:nvSpPr>
        <p:spPr>
          <a:xfrm>
            <a:off x="-1" y="407350"/>
            <a:ext cx="728617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dirty="0">
                <a:solidFill>
                  <a:schemeClr val="accent1">
                    <a:lumMod val="50000"/>
                  </a:schemeClr>
                </a:solidFill>
              </a:rPr>
              <a:t>He also says what his Peruvian friends have in theirs. </a:t>
            </a:r>
          </a:p>
        </p:txBody>
      </p:sp>
      <p:sp>
        <p:nvSpPr>
          <p:cNvPr id="6" name="Title 3"/>
          <p:cNvSpPr txBox="1">
            <a:spLocks/>
          </p:cNvSpPr>
          <p:nvPr/>
        </p:nvSpPr>
        <p:spPr>
          <a:xfrm>
            <a:off x="223726" y="1726348"/>
            <a:ext cx="553696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“Tenemos ríos hermosos.” </a:t>
            </a:r>
          </a:p>
        </p:txBody>
      </p:sp>
      <p:sp>
        <p:nvSpPr>
          <p:cNvPr id="45" name="TextBox 44" descr="table content ">
            <a:extLst>
              <a:ext uri="{FF2B5EF4-FFF2-40B4-BE49-F238E27FC236}">
                <a16:creationId xmlns:a16="http://schemas.microsoft.com/office/drawing/2014/main" id="{E4787244-D551-0943-BF15-C343F13E7CB4}"/>
              </a:ext>
            </a:extLst>
          </p:cNvPr>
          <p:cNvSpPr txBox="1"/>
          <p:nvPr/>
        </p:nvSpPr>
        <p:spPr>
          <a:xfrm>
            <a:off x="6742315" y="-665064"/>
            <a:ext cx="4758717" cy="399484"/>
          </a:xfrm>
          <a:prstGeom prst="rect">
            <a:avLst/>
          </a:prstGeom>
          <a:noFill/>
        </p:spPr>
        <p:txBody>
          <a:bodyPr wrap="square" rtlCol="0">
            <a:spAutoFit/>
          </a:bodyPr>
          <a:lstStyle/>
          <a:p>
            <a:endParaRPr lang="en-US" dirty="0"/>
          </a:p>
        </p:txBody>
      </p:sp>
      <p:sp>
        <p:nvSpPr>
          <p:cNvPr id="76" name="Title 3"/>
          <p:cNvSpPr txBox="1">
            <a:spLocks/>
          </p:cNvSpPr>
          <p:nvPr/>
        </p:nvSpPr>
        <p:spPr>
          <a:xfrm>
            <a:off x="223726" y="2210807"/>
            <a:ext cx="553696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“Tienen muchas </a:t>
            </a:r>
            <a:r>
              <a:rPr lang="en-GB" sz="2000" b="1" dirty="0" err="1">
                <a:solidFill>
                  <a:schemeClr val="accent1">
                    <a:lumMod val="50000"/>
                  </a:schemeClr>
                </a:solidFill>
              </a:rPr>
              <a:t>flores</a:t>
            </a:r>
            <a:r>
              <a:rPr lang="en-GB" sz="2000" b="1" dirty="0">
                <a:solidFill>
                  <a:schemeClr val="accent1">
                    <a:lumMod val="50000"/>
                  </a:schemeClr>
                </a:solidFill>
              </a:rPr>
              <a:t> rojas.” </a:t>
            </a:r>
          </a:p>
        </p:txBody>
      </p:sp>
      <p:sp>
        <p:nvSpPr>
          <p:cNvPr id="77" name="Title 3"/>
          <p:cNvSpPr txBox="1">
            <a:spLocks/>
          </p:cNvSpPr>
          <p:nvPr/>
        </p:nvSpPr>
        <p:spPr>
          <a:xfrm>
            <a:off x="237100" y="2634051"/>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“Tienen unas ciudades grandes.” </a:t>
            </a:r>
          </a:p>
        </p:txBody>
      </p:sp>
      <p:sp>
        <p:nvSpPr>
          <p:cNvPr id="78" name="Title 3"/>
          <p:cNvSpPr txBox="1">
            <a:spLocks/>
          </p:cNvSpPr>
          <p:nvPr/>
        </p:nvSpPr>
        <p:spPr>
          <a:xfrm>
            <a:off x="210690" y="3046567"/>
            <a:ext cx="443762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“Tenemos naturaleza diversa.” </a:t>
            </a:r>
          </a:p>
        </p:txBody>
      </p:sp>
      <p:sp>
        <p:nvSpPr>
          <p:cNvPr id="81" name="Title 3"/>
          <p:cNvSpPr txBox="1">
            <a:spLocks/>
          </p:cNvSpPr>
          <p:nvPr/>
        </p:nvSpPr>
        <p:spPr>
          <a:xfrm>
            <a:off x="7956082" y="1205142"/>
            <a:ext cx="3713404"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Escribe la frase completa en inglés.</a:t>
            </a:r>
          </a:p>
        </p:txBody>
      </p:sp>
      <p:sp>
        <p:nvSpPr>
          <p:cNvPr id="83" name="Title 3"/>
          <p:cNvSpPr txBox="1">
            <a:spLocks/>
          </p:cNvSpPr>
          <p:nvPr/>
        </p:nvSpPr>
        <p:spPr>
          <a:xfrm>
            <a:off x="210689" y="3499147"/>
            <a:ext cx="443762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“Tienen pájaros verdes.” </a:t>
            </a:r>
          </a:p>
        </p:txBody>
      </p:sp>
      <p:sp>
        <p:nvSpPr>
          <p:cNvPr id="84" name="Title 3"/>
          <p:cNvSpPr txBox="1">
            <a:spLocks/>
          </p:cNvSpPr>
          <p:nvPr/>
        </p:nvSpPr>
        <p:spPr>
          <a:xfrm>
            <a:off x="221459" y="3983606"/>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“Tenemos </a:t>
            </a:r>
            <a:r>
              <a:rPr lang="en-GB" sz="2000" b="1" dirty="0" err="1">
                <a:solidFill>
                  <a:schemeClr val="accent1">
                    <a:lumMod val="50000"/>
                  </a:schemeClr>
                </a:solidFill>
              </a:rPr>
              <a:t>lugares</a:t>
            </a:r>
            <a:r>
              <a:rPr lang="en-GB" sz="2000" b="1" dirty="0">
                <a:solidFill>
                  <a:schemeClr val="accent1">
                    <a:lumMod val="50000"/>
                  </a:schemeClr>
                </a:solidFill>
              </a:rPr>
              <a:t> interesantes.” </a:t>
            </a:r>
          </a:p>
        </p:txBody>
      </p:sp>
      <p:sp>
        <p:nvSpPr>
          <p:cNvPr id="85" name="Title 3"/>
          <p:cNvSpPr txBox="1">
            <a:spLocks/>
          </p:cNvSpPr>
          <p:nvPr/>
        </p:nvSpPr>
        <p:spPr>
          <a:xfrm>
            <a:off x="221459" y="4423932"/>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“Tienen árboles bastante antiguos.” </a:t>
            </a:r>
          </a:p>
        </p:txBody>
      </p:sp>
      <p:sp>
        <p:nvSpPr>
          <p:cNvPr id="86" name="Title 3"/>
          <p:cNvSpPr txBox="1">
            <a:spLocks/>
          </p:cNvSpPr>
          <p:nvPr/>
        </p:nvSpPr>
        <p:spPr>
          <a:xfrm>
            <a:off x="221459" y="4850046"/>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“Tenemos montañas altas” </a:t>
            </a:r>
          </a:p>
        </p:txBody>
      </p:sp>
      <p:pic>
        <p:nvPicPr>
          <p:cNvPr id="15362" name="Picture 2" descr="Flag of Peru (state).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7252" y="1058460"/>
            <a:ext cx="913688" cy="608887"/>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Rectangular Callout 74"/>
          <p:cNvSpPr/>
          <p:nvPr/>
        </p:nvSpPr>
        <p:spPr>
          <a:xfrm>
            <a:off x="7368953" y="497088"/>
            <a:ext cx="1454297" cy="353964"/>
          </a:xfrm>
          <a:prstGeom prst="wedgeRectCallout">
            <a:avLst>
              <a:gd name="adj1" fmla="val -36801"/>
              <a:gd name="adj2" fmla="val 16672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They have</a:t>
            </a:r>
          </a:p>
        </p:txBody>
      </p:sp>
      <p:pic>
        <p:nvPicPr>
          <p:cNvPr id="15364" name="Picture 4" descr="Flag of Spain (Civil).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8601" y="1057901"/>
            <a:ext cx="914526" cy="609446"/>
          </a:xfrm>
          <a:prstGeom prst="rect">
            <a:avLst/>
          </a:prstGeom>
          <a:noFill/>
          <a:extLst>
            <a:ext uri="{909E8E84-426E-40dd-AFC4-6F175D3DCCD1}">
              <a14:hiddenFill xmlns="" xmlns:a14="http://schemas.microsoft.com/office/drawing/2010/main">
                <a:solidFill>
                  <a:srgbClr val="FFFFFF"/>
                </a:solidFill>
              </a14:hiddenFill>
            </a:ext>
          </a:extLst>
        </p:spPr>
      </p:pic>
      <p:sp>
        <p:nvSpPr>
          <p:cNvPr id="74" name="Rectangular Callout 73"/>
          <p:cNvSpPr/>
          <p:nvPr/>
        </p:nvSpPr>
        <p:spPr>
          <a:xfrm>
            <a:off x="4478591" y="771384"/>
            <a:ext cx="1454297" cy="353964"/>
          </a:xfrm>
          <a:prstGeom prst="wedgeRectCallout">
            <a:avLst>
              <a:gd name="adj1" fmla="val 45037"/>
              <a:gd name="adj2" fmla="val 12020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We have </a:t>
            </a:r>
          </a:p>
        </p:txBody>
      </p:sp>
      <p:sp>
        <p:nvSpPr>
          <p:cNvPr id="89" name="Title 3"/>
          <p:cNvSpPr txBox="1">
            <a:spLocks/>
          </p:cNvSpPr>
          <p:nvPr/>
        </p:nvSpPr>
        <p:spPr>
          <a:xfrm>
            <a:off x="221459" y="5293874"/>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“Tenemos playas muy grandes” </a:t>
            </a:r>
          </a:p>
        </p:txBody>
      </p:sp>
      <p:sp>
        <p:nvSpPr>
          <p:cNvPr id="90" name="Title 3"/>
          <p:cNvSpPr txBox="1">
            <a:spLocks/>
          </p:cNvSpPr>
          <p:nvPr/>
        </p:nvSpPr>
        <p:spPr>
          <a:xfrm>
            <a:off x="221459" y="5737702"/>
            <a:ext cx="477145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“Solo tienen islas bonitas” </a:t>
            </a:r>
          </a:p>
        </p:txBody>
      </p:sp>
      <p:sp>
        <p:nvSpPr>
          <p:cNvPr id="91" name="Title 3"/>
          <p:cNvSpPr txBox="1">
            <a:spLocks/>
          </p:cNvSpPr>
          <p:nvPr/>
        </p:nvSpPr>
        <p:spPr>
          <a:xfrm>
            <a:off x="7956082" y="1743480"/>
            <a:ext cx="351288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We have beautiful rivers.</a:t>
            </a:r>
          </a:p>
        </p:txBody>
      </p:sp>
      <p:sp>
        <p:nvSpPr>
          <p:cNvPr id="92" name="Title 3"/>
          <p:cNvSpPr txBox="1">
            <a:spLocks/>
          </p:cNvSpPr>
          <p:nvPr/>
        </p:nvSpPr>
        <p:spPr>
          <a:xfrm>
            <a:off x="7956082" y="2210807"/>
            <a:ext cx="3871582"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They have a lot of red flowers.</a:t>
            </a:r>
          </a:p>
        </p:txBody>
      </p:sp>
      <p:sp>
        <p:nvSpPr>
          <p:cNvPr id="93" name="Title 3"/>
          <p:cNvSpPr txBox="1">
            <a:spLocks/>
          </p:cNvSpPr>
          <p:nvPr/>
        </p:nvSpPr>
        <p:spPr>
          <a:xfrm>
            <a:off x="7967789" y="2645452"/>
            <a:ext cx="3512885"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They have some big cities.</a:t>
            </a:r>
          </a:p>
        </p:txBody>
      </p:sp>
      <p:sp>
        <p:nvSpPr>
          <p:cNvPr id="94" name="Title 3"/>
          <p:cNvSpPr txBox="1">
            <a:spLocks/>
          </p:cNvSpPr>
          <p:nvPr/>
        </p:nvSpPr>
        <p:spPr>
          <a:xfrm>
            <a:off x="7956082" y="3080447"/>
            <a:ext cx="326346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We have diverse nature.</a:t>
            </a:r>
          </a:p>
        </p:txBody>
      </p:sp>
      <p:sp>
        <p:nvSpPr>
          <p:cNvPr id="95" name="Title 3"/>
          <p:cNvSpPr txBox="1">
            <a:spLocks/>
          </p:cNvSpPr>
          <p:nvPr/>
        </p:nvSpPr>
        <p:spPr>
          <a:xfrm>
            <a:off x="7956082" y="3524275"/>
            <a:ext cx="3713404"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They have green birds.</a:t>
            </a:r>
          </a:p>
        </p:txBody>
      </p:sp>
      <p:sp>
        <p:nvSpPr>
          <p:cNvPr id="96" name="Title 3"/>
          <p:cNvSpPr txBox="1">
            <a:spLocks/>
          </p:cNvSpPr>
          <p:nvPr/>
        </p:nvSpPr>
        <p:spPr>
          <a:xfrm>
            <a:off x="7956082" y="3946738"/>
            <a:ext cx="381534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We have interesting places.</a:t>
            </a:r>
          </a:p>
        </p:txBody>
      </p:sp>
      <p:sp>
        <p:nvSpPr>
          <p:cNvPr id="97" name="Title 3"/>
          <p:cNvSpPr txBox="1">
            <a:spLocks/>
          </p:cNvSpPr>
          <p:nvPr/>
        </p:nvSpPr>
        <p:spPr>
          <a:xfrm>
            <a:off x="7956082" y="4390566"/>
            <a:ext cx="3544950"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They have quite old trees.</a:t>
            </a:r>
          </a:p>
        </p:txBody>
      </p:sp>
      <p:sp>
        <p:nvSpPr>
          <p:cNvPr id="98" name="Title 3"/>
          <p:cNvSpPr txBox="1">
            <a:spLocks/>
          </p:cNvSpPr>
          <p:nvPr/>
        </p:nvSpPr>
        <p:spPr>
          <a:xfrm>
            <a:off x="7956081" y="4834394"/>
            <a:ext cx="3858547"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We have high mountains.</a:t>
            </a:r>
          </a:p>
        </p:txBody>
      </p:sp>
      <p:sp>
        <p:nvSpPr>
          <p:cNvPr id="99" name="Title 3"/>
          <p:cNvSpPr txBox="1">
            <a:spLocks/>
          </p:cNvSpPr>
          <p:nvPr/>
        </p:nvSpPr>
        <p:spPr>
          <a:xfrm>
            <a:off x="7956080" y="5293873"/>
            <a:ext cx="381534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We have very big beaches.</a:t>
            </a:r>
          </a:p>
        </p:txBody>
      </p:sp>
      <p:sp>
        <p:nvSpPr>
          <p:cNvPr id="100" name="Title 3"/>
          <p:cNvSpPr txBox="1">
            <a:spLocks/>
          </p:cNvSpPr>
          <p:nvPr/>
        </p:nvSpPr>
        <p:spPr>
          <a:xfrm>
            <a:off x="7956080" y="5722050"/>
            <a:ext cx="3815341" cy="3557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They only have pretty islands.</a:t>
            </a:r>
          </a:p>
        </p:txBody>
      </p:sp>
      <p:pic>
        <p:nvPicPr>
          <p:cNvPr id="15366"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2983" y="1676840"/>
            <a:ext cx="612514" cy="46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02"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7491" y="2116717"/>
            <a:ext cx="612514" cy="46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03"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1435" y="2529410"/>
            <a:ext cx="612514" cy="46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9607" y="2989027"/>
            <a:ext cx="612514" cy="46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05"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986" y="3445539"/>
            <a:ext cx="612514" cy="46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06"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506" y="3858890"/>
            <a:ext cx="612514" cy="46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07"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0612" y="4323828"/>
            <a:ext cx="612514" cy="46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08"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5506" y="4742537"/>
            <a:ext cx="612514" cy="46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09"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2983" y="5201930"/>
            <a:ext cx="612514" cy="469594"/>
          </a:xfrm>
          <a:prstGeom prst="rect">
            <a:avLst/>
          </a:prstGeom>
          <a:noFill/>
          <a:extLst>
            <a:ext uri="{909E8E84-426E-40dd-AFC4-6F175D3DCCD1}">
              <a14:hiddenFill xmlns="" xmlns:a14="http://schemas.microsoft.com/office/drawing/2010/main">
                <a:solidFill>
                  <a:srgbClr val="FFFFFF"/>
                </a:solidFill>
              </a14:hiddenFill>
            </a:ext>
          </a:extLst>
        </p:spPr>
      </p:pic>
      <p:pic>
        <p:nvPicPr>
          <p:cNvPr id="110" name="Picture 6" descr="http://www.clker.com/cliparts/0/f/7/0/11954234311954389563ok_mark_h_kon_l_vdal_02.svg.m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6986" y="5656404"/>
            <a:ext cx="612514" cy="469594"/>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Rounded Rectangle 11">
            <a:extLst>
              <a:ext uri="{FF2B5EF4-FFF2-40B4-BE49-F238E27FC236}">
                <a16:creationId xmlns:a16="http://schemas.microsoft.com/office/drawing/2014/main" id="{A316DD52-7894-4A75-969C-CA0645DA2978}"/>
              </a:ext>
            </a:extLst>
          </p:cNvPr>
          <p:cNvSpPr/>
          <p:nvPr/>
        </p:nvSpPr>
        <p:spPr>
          <a:xfrm>
            <a:off x="11219542" y="258166"/>
            <a:ext cx="7086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59135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500"/>
                                        <p:tgtEl>
                                          <p:spTgt spid="9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9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9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9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P spid="96" grpId="0"/>
      <p:bldP spid="97" grpId="0"/>
      <p:bldP spid="98" grpId="0"/>
      <p:bldP spid="99" grpId="0"/>
      <p:bldP spid="1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986" y="631601"/>
            <a:ext cx="4130678" cy="275034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551571" y="453303"/>
            <a:ext cx="5956300" cy="5663089"/>
          </a:xfrm>
          <a:prstGeom prst="rect">
            <a:avLst/>
          </a:prstGeom>
          <a:noFill/>
        </p:spPr>
        <p:txBody>
          <a:bodyPr wrap="square" rtlCol="0">
            <a:spAutoFit/>
          </a:bodyPr>
          <a:lstStyle/>
          <a:p>
            <a:r>
              <a:rPr lang="en-GB" sz="2200" i="1" dirty="0">
                <a:solidFill>
                  <a:schemeClr val="accent1">
                    <a:lumMod val="50000"/>
                  </a:schemeClr>
                </a:solidFill>
              </a:rPr>
              <a:t>Caño Cristales </a:t>
            </a:r>
            <a:r>
              <a:rPr lang="en-GB" sz="2200" dirty="0">
                <a:solidFill>
                  <a:schemeClr val="accent1">
                    <a:lumMod val="50000"/>
                  </a:schemeClr>
                </a:solidFill>
              </a:rPr>
              <a:t>es</a:t>
            </a:r>
            <a:r>
              <a:rPr lang="en-GB" sz="2200" i="1" dirty="0">
                <a:solidFill>
                  <a:schemeClr val="accent1">
                    <a:lumMod val="50000"/>
                  </a:schemeClr>
                </a:solidFill>
              </a:rPr>
              <a:t> </a:t>
            </a:r>
            <a:r>
              <a:rPr lang="en-GB" sz="2200" dirty="0">
                <a:solidFill>
                  <a:schemeClr val="accent1">
                    <a:lumMod val="50000"/>
                  </a:schemeClr>
                </a:solidFill>
              </a:rPr>
              <a:t>un río hermoso </a:t>
            </a:r>
            <a:r>
              <a:rPr lang="en-GB" sz="2200" err="1">
                <a:solidFill>
                  <a:schemeClr val="accent1">
                    <a:lumMod val="50000"/>
                  </a:schemeClr>
                </a:solidFill>
              </a:rPr>
              <a:t>en</a:t>
            </a:r>
            <a:r>
              <a:rPr lang="en-GB" sz="2200">
                <a:solidFill>
                  <a:schemeClr val="accent1">
                    <a:lumMod val="50000"/>
                  </a:schemeClr>
                </a:solidFill>
              </a:rPr>
              <a:t> el </a:t>
            </a:r>
            <a:r>
              <a:rPr lang="en-GB" sz="2200" dirty="0">
                <a:solidFill>
                  <a:schemeClr val="accent1">
                    <a:lumMod val="50000"/>
                  </a:schemeClr>
                </a:solidFill>
              </a:rPr>
              <a:t>centro de Colombia. Está en un parque nacional cerca de Los Andes y lejos de las ciudades grandes. </a:t>
            </a:r>
          </a:p>
          <a:p>
            <a:endParaRPr lang="en-GB" sz="1600" dirty="0">
              <a:solidFill>
                <a:schemeClr val="accent1">
                  <a:lumMod val="50000"/>
                </a:schemeClr>
              </a:solidFill>
            </a:endParaRPr>
          </a:p>
          <a:p>
            <a:r>
              <a:rPr lang="en-GB" sz="2200" dirty="0">
                <a:solidFill>
                  <a:schemeClr val="accent1">
                    <a:lumMod val="50000"/>
                  </a:schemeClr>
                </a:solidFill>
              </a:rPr>
              <a:t>El río es muy especial porque es de cinco colores: rojo, verde, azul, amarillo, y negro. Es un lugar perfecto para* tomar fotos de la naturaleza.</a:t>
            </a:r>
          </a:p>
          <a:p>
            <a:endParaRPr lang="en-GB" sz="1600" dirty="0">
              <a:solidFill>
                <a:schemeClr val="accent1">
                  <a:lumMod val="50000"/>
                </a:schemeClr>
              </a:solidFill>
            </a:endParaRPr>
          </a:p>
          <a:p>
            <a:r>
              <a:rPr lang="en-GB" sz="2200" dirty="0">
                <a:solidFill>
                  <a:schemeClr val="accent1">
                    <a:lumMod val="50000"/>
                  </a:schemeClr>
                </a:solidFill>
              </a:rPr>
              <a:t>No hay cosas feas allí; solo plantas, flores, árboles, animales, y también pájaros pequeños. </a:t>
            </a:r>
          </a:p>
          <a:p>
            <a:endParaRPr lang="en-GB" sz="1600" dirty="0">
              <a:solidFill>
                <a:schemeClr val="accent1">
                  <a:lumMod val="50000"/>
                </a:schemeClr>
              </a:solidFill>
            </a:endParaRPr>
          </a:p>
          <a:p>
            <a:r>
              <a:rPr lang="en-GB" sz="2200" dirty="0">
                <a:solidFill>
                  <a:schemeClr val="accent1">
                    <a:lumMod val="50000"/>
                  </a:schemeClr>
                </a:solidFill>
              </a:rPr>
              <a:t>El pájaro azul y verde en la imagen es una especie nativa: el ‘colibrí’. ¿Cómo se dice en inglés? Hummingbird!</a:t>
            </a:r>
          </a:p>
        </p:txBody>
      </p:sp>
      <p:pic>
        <p:nvPicPr>
          <p:cNvPr id="9220" name="Picture 4" descr="hummingbird near 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986" y="3492738"/>
            <a:ext cx="4130678" cy="275516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9405773" y="5709555"/>
            <a:ext cx="5825672" cy="707886"/>
          </a:xfrm>
          <a:prstGeom prst="rect">
            <a:avLst/>
          </a:prstGeom>
          <a:noFill/>
        </p:spPr>
        <p:txBody>
          <a:bodyPr wrap="square" rtlCol="0">
            <a:spAutoFit/>
          </a:bodyPr>
          <a:lstStyle/>
          <a:p>
            <a:r>
              <a:rPr lang="en-GB" sz="2000" i="1" dirty="0">
                <a:solidFill>
                  <a:schemeClr val="accent1">
                    <a:lumMod val="50000"/>
                  </a:schemeClr>
                </a:solidFill>
              </a:rPr>
              <a:t>* para = for</a:t>
            </a:r>
          </a:p>
          <a:p>
            <a:r>
              <a:rPr lang="en-GB" sz="2000" i="1" dirty="0">
                <a:solidFill>
                  <a:schemeClr val="accent1">
                    <a:lumMod val="50000"/>
                  </a:schemeClr>
                </a:solidFill>
              </a:rPr>
              <a:t>* la especie = species</a:t>
            </a:r>
          </a:p>
        </p:txBody>
      </p:sp>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626" y="645889"/>
            <a:ext cx="609600" cy="609600"/>
          </a:xfrm>
          <a:prstGeom prst="rect">
            <a:avLst/>
          </a:prstGeom>
        </p:spPr>
      </p:pic>
      <p:sp>
        <p:nvSpPr>
          <p:cNvPr id="3" name="Title 2"/>
          <p:cNvSpPr>
            <a:spLocks noGrp="1"/>
          </p:cNvSpPr>
          <p:nvPr>
            <p:ph type="title"/>
          </p:nvPr>
        </p:nvSpPr>
        <p:spPr>
          <a:xfrm>
            <a:off x="185914" y="52385"/>
            <a:ext cx="5757687" cy="400919"/>
          </a:xfrm>
        </p:spPr>
        <p:txBody>
          <a:bodyPr>
            <a:noAutofit/>
          </a:bodyPr>
          <a:lstStyle/>
          <a:p>
            <a:pPr rtl="0" eaLnBrk="1" latinLnBrk="0" hangingPunct="1"/>
            <a:r>
              <a:rPr lang="en-GB" sz="2400" b="1" i="1" kern="1200" dirty="0" err="1">
                <a:solidFill>
                  <a:schemeClr val="accent1">
                    <a:lumMod val="50000"/>
                  </a:schemeClr>
                </a:solidFill>
                <a:effectLst/>
                <a:ea typeface="+mn-ea"/>
                <a:cs typeface="+mn-cs"/>
              </a:rPr>
              <a:t>Caño</a:t>
            </a:r>
            <a:r>
              <a:rPr lang="en-GB" sz="2400" b="1" i="1" kern="1200" dirty="0">
                <a:solidFill>
                  <a:schemeClr val="accent1">
                    <a:lumMod val="50000"/>
                  </a:schemeClr>
                </a:solidFill>
                <a:effectLst/>
                <a:ea typeface="+mn-ea"/>
                <a:cs typeface="+mn-cs"/>
              </a:rPr>
              <a:t> </a:t>
            </a:r>
            <a:r>
              <a:rPr lang="en-GB" sz="2400" b="1" i="1" kern="1200" dirty="0" err="1">
                <a:solidFill>
                  <a:schemeClr val="accent1">
                    <a:lumMod val="50000"/>
                  </a:schemeClr>
                </a:solidFill>
                <a:effectLst/>
                <a:ea typeface="+mn-ea"/>
                <a:cs typeface="+mn-cs"/>
              </a:rPr>
              <a:t>Cristales</a:t>
            </a:r>
            <a:r>
              <a:rPr lang="en-GB" sz="2400" b="1" i="1" kern="1200" dirty="0">
                <a:solidFill>
                  <a:schemeClr val="accent1">
                    <a:lumMod val="50000"/>
                  </a:schemeClr>
                </a:solidFill>
                <a:effectLst/>
                <a:ea typeface="+mn-ea"/>
                <a:cs typeface="+mn-cs"/>
              </a:rPr>
              <a:t>: un </a:t>
            </a:r>
            <a:r>
              <a:rPr lang="en-GB" sz="2400" b="1" i="1" kern="1200" dirty="0" err="1">
                <a:solidFill>
                  <a:schemeClr val="accent1">
                    <a:lumMod val="50000"/>
                  </a:schemeClr>
                </a:solidFill>
                <a:effectLst/>
                <a:ea typeface="+mn-ea"/>
                <a:cs typeface="+mn-cs"/>
              </a:rPr>
              <a:t>lugar</a:t>
            </a:r>
            <a:r>
              <a:rPr lang="en-GB" sz="2400" b="1" i="1" kern="1200" dirty="0">
                <a:solidFill>
                  <a:schemeClr val="accent1">
                    <a:lumMod val="50000"/>
                  </a:schemeClr>
                </a:solidFill>
                <a:effectLst/>
                <a:ea typeface="+mn-ea"/>
                <a:cs typeface="+mn-cs"/>
              </a:rPr>
              <a:t> </a:t>
            </a:r>
            <a:r>
              <a:rPr lang="en-GB" sz="2400" b="1" i="1" kern="1200" dirty="0" err="1">
                <a:solidFill>
                  <a:schemeClr val="accent1">
                    <a:lumMod val="50000"/>
                  </a:schemeClr>
                </a:solidFill>
                <a:effectLst/>
                <a:ea typeface="+mn-ea"/>
                <a:cs typeface="+mn-cs"/>
              </a:rPr>
              <a:t>espectacular</a:t>
            </a:r>
            <a:endParaRPr lang="en-GB" dirty="0">
              <a:solidFill>
                <a:schemeClr val="accent1">
                  <a:lumMod val="50000"/>
                </a:schemeClr>
              </a:solidFill>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1219542" y="258166"/>
            <a:ext cx="7086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87184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9914"/>
            <a:ext cx="10515600" cy="1325563"/>
          </a:xfrm>
        </p:spPr>
        <p:txBody>
          <a:bodyPr>
            <a:noAutofit/>
          </a:bodyPr>
          <a:lstStyle/>
          <a:p>
            <a:r>
              <a:rPr lang="en-GB" sz="24000" b="1" dirty="0">
                <a:solidFill>
                  <a:srgbClr val="115076"/>
                </a:solidFill>
                <a:latin typeface="Century Gothic" panose="020B0502020202020204" pitchFamily="34" charset="0"/>
              </a:rPr>
              <a:t>h</a:t>
            </a:r>
          </a:p>
        </p:txBody>
      </p:sp>
      <p:sp>
        <p:nvSpPr>
          <p:cNvPr id="6" name="Rectangle 5"/>
          <p:cNvSpPr/>
          <p:nvPr/>
        </p:nvSpPr>
        <p:spPr>
          <a:xfrm>
            <a:off x="3692635" y="1954977"/>
            <a:ext cx="5046574"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h</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ablar</a:t>
            </a:r>
            <a:endParaRPr kumimoji="0" lang="en-GB" sz="120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TextBox 7"/>
          <p:cNvSpPr txBox="1"/>
          <p:nvPr/>
        </p:nvSpPr>
        <p:spPr>
          <a:xfrm>
            <a:off x="217803" y="-580441"/>
            <a:ext cx="1613533" cy="37702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9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pic>
        <p:nvPicPr>
          <p:cNvPr id="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95" y="248602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8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ño Cristales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001" y="646518"/>
            <a:ext cx="609600" cy="609600"/>
          </a:xfrm>
          <a:prstGeom prst="rect">
            <a:avLst/>
          </a:prstGeom>
        </p:spPr>
      </p:pic>
      <p:sp>
        <p:nvSpPr>
          <p:cNvPr id="4" name="TextBox 3"/>
          <p:cNvSpPr txBox="1"/>
          <p:nvPr/>
        </p:nvSpPr>
        <p:spPr>
          <a:xfrm>
            <a:off x="5551571" y="453304"/>
            <a:ext cx="6246729" cy="5601533"/>
          </a:xfrm>
          <a:prstGeom prst="rect">
            <a:avLst/>
          </a:prstGeom>
          <a:noFill/>
        </p:spPr>
        <p:txBody>
          <a:bodyPr wrap="square" rtlCol="0">
            <a:spAutoFit/>
          </a:bodyPr>
          <a:lstStyle/>
          <a:p>
            <a:r>
              <a:rPr lang="en-GB" sz="2200" i="1" dirty="0">
                <a:solidFill>
                  <a:schemeClr val="accent1">
                    <a:lumMod val="50000"/>
                  </a:schemeClr>
                </a:solidFill>
              </a:rPr>
              <a:t>Caño Cristales </a:t>
            </a:r>
            <a:r>
              <a:rPr lang="en-GB" sz="2200" dirty="0">
                <a:solidFill>
                  <a:schemeClr val="accent1">
                    <a:lumMod val="50000"/>
                  </a:schemeClr>
                </a:solidFill>
              </a:rPr>
              <a:t>es</a:t>
            </a:r>
            <a:r>
              <a:rPr lang="en-GB" sz="2200" i="1" dirty="0">
                <a:solidFill>
                  <a:schemeClr val="accent1">
                    <a:lumMod val="50000"/>
                  </a:schemeClr>
                </a:solidFill>
              </a:rPr>
              <a:t> </a:t>
            </a:r>
            <a:r>
              <a:rPr lang="en-GB" sz="2200" dirty="0">
                <a:solidFill>
                  <a:schemeClr val="accent1">
                    <a:lumMod val="50000"/>
                  </a:schemeClr>
                </a:solidFill>
              </a:rPr>
              <a:t>un río _________ </a:t>
            </a:r>
          </a:p>
          <a:p>
            <a:r>
              <a:rPr lang="en-GB" sz="2200" dirty="0" err="1">
                <a:solidFill>
                  <a:schemeClr val="accent1">
                    <a:lumMod val="50000"/>
                  </a:schemeClr>
                </a:solidFill>
              </a:rPr>
              <a:t>en</a:t>
            </a:r>
            <a:r>
              <a:rPr lang="en-GB" sz="2200" dirty="0">
                <a:solidFill>
                  <a:schemeClr val="accent1">
                    <a:lumMod val="50000"/>
                  </a:schemeClr>
                </a:solidFill>
              </a:rPr>
              <a:t> el centro de Colombia. Está en un parque nacional cerca de Los Andes y ______ de las ciudades grandes. </a:t>
            </a:r>
          </a:p>
          <a:p>
            <a:endParaRPr lang="en-GB" sz="1600" dirty="0">
              <a:solidFill>
                <a:schemeClr val="accent1">
                  <a:lumMod val="50000"/>
                </a:schemeClr>
              </a:solidFill>
            </a:endParaRPr>
          </a:p>
          <a:p>
            <a:r>
              <a:rPr lang="en-GB" sz="2200" dirty="0">
                <a:solidFill>
                  <a:schemeClr val="accent1">
                    <a:lumMod val="50000"/>
                  </a:schemeClr>
                </a:solidFill>
              </a:rPr>
              <a:t>El río es muy especial porque es de cinco colores: rojo, verde, _____, _______, y negro. Es un lugar perfecto para tomar fotos de la naturaleza.</a:t>
            </a:r>
          </a:p>
          <a:p>
            <a:endParaRPr lang="en-GB" sz="1600" dirty="0">
              <a:solidFill>
                <a:schemeClr val="accent1">
                  <a:lumMod val="50000"/>
                </a:schemeClr>
              </a:solidFill>
            </a:endParaRPr>
          </a:p>
          <a:p>
            <a:r>
              <a:rPr lang="en-GB" sz="2200" dirty="0">
                <a:solidFill>
                  <a:schemeClr val="accent1">
                    <a:lumMod val="50000"/>
                  </a:schemeClr>
                </a:solidFill>
              </a:rPr>
              <a:t>No hay cosas </a:t>
            </a:r>
            <a:r>
              <a:rPr lang="en-GB" sz="2200" dirty="0" err="1">
                <a:solidFill>
                  <a:schemeClr val="accent1">
                    <a:lumMod val="50000"/>
                  </a:schemeClr>
                </a:solidFill>
              </a:rPr>
              <a:t>feas</a:t>
            </a:r>
            <a:r>
              <a:rPr lang="en-GB" sz="2200" dirty="0">
                <a:solidFill>
                  <a:schemeClr val="accent1">
                    <a:lumMod val="50000"/>
                  </a:schemeClr>
                </a:solidFill>
              </a:rPr>
              <a:t> </a:t>
            </a:r>
            <a:r>
              <a:rPr lang="en-GB" sz="2200" dirty="0" err="1">
                <a:solidFill>
                  <a:schemeClr val="accent1">
                    <a:lumMod val="50000"/>
                  </a:schemeClr>
                </a:solidFill>
              </a:rPr>
              <a:t>allí</a:t>
            </a:r>
            <a:r>
              <a:rPr lang="en-GB" sz="2200" dirty="0">
                <a:solidFill>
                  <a:schemeClr val="accent1">
                    <a:lumMod val="50000"/>
                  </a:schemeClr>
                </a:solidFill>
              </a:rPr>
              <a:t>; solo </a:t>
            </a:r>
            <a:r>
              <a:rPr lang="en-GB" sz="2200" dirty="0" err="1">
                <a:solidFill>
                  <a:schemeClr val="accent1">
                    <a:lumMod val="50000"/>
                  </a:schemeClr>
                </a:solidFill>
              </a:rPr>
              <a:t>plantas</a:t>
            </a:r>
            <a:r>
              <a:rPr lang="en-GB" sz="2200" dirty="0">
                <a:solidFill>
                  <a:schemeClr val="accent1">
                    <a:lumMod val="50000"/>
                  </a:schemeClr>
                </a:solidFill>
              </a:rPr>
              <a:t>, </a:t>
            </a:r>
            <a:r>
              <a:rPr lang="en-GB" sz="2200" dirty="0" err="1">
                <a:solidFill>
                  <a:schemeClr val="accent1">
                    <a:lumMod val="50000"/>
                  </a:schemeClr>
                </a:solidFill>
              </a:rPr>
              <a:t>flores</a:t>
            </a:r>
            <a:r>
              <a:rPr lang="en-GB" sz="2200" dirty="0">
                <a:solidFill>
                  <a:schemeClr val="accent1">
                    <a:lumMod val="50000"/>
                  </a:schemeClr>
                </a:solidFill>
              </a:rPr>
              <a:t>, </a:t>
            </a:r>
            <a:r>
              <a:rPr lang="en-GB" sz="2200" dirty="0" err="1">
                <a:solidFill>
                  <a:schemeClr val="accent1">
                    <a:lumMod val="50000"/>
                  </a:schemeClr>
                </a:solidFill>
              </a:rPr>
              <a:t>árboles</a:t>
            </a:r>
            <a:r>
              <a:rPr lang="en-GB" sz="2200" dirty="0">
                <a:solidFill>
                  <a:schemeClr val="accent1">
                    <a:lumMod val="50000"/>
                  </a:schemeClr>
                </a:solidFill>
              </a:rPr>
              <a:t>, </a:t>
            </a:r>
            <a:r>
              <a:rPr lang="en-GB" sz="2200" dirty="0" err="1">
                <a:solidFill>
                  <a:schemeClr val="accent1">
                    <a:lumMod val="50000"/>
                  </a:schemeClr>
                </a:solidFill>
              </a:rPr>
              <a:t>animales</a:t>
            </a:r>
            <a:r>
              <a:rPr lang="en-GB" sz="2200" dirty="0">
                <a:solidFill>
                  <a:schemeClr val="accent1">
                    <a:lumMod val="50000"/>
                  </a:schemeClr>
                </a:solidFill>
              </a:rPr>
              <a:t>, y también pájaros _____________. </a:t>
            </a:r>
          </a:p>
          <a:p>
            <a:endParaRPr lang="en-GB" sz="1600" dirty="0">
              <a:solidFill>
                <a:schemeClr val="accent1">
                  <a:lumMod val="50000"/>
                </a:schemeClr>
              </a:solidFill>
            </a:endParaRPr>
          </a:p>
          <a:p>
            <a:r>
              <a:rPr lang="en-GB" sz="2200" dirty="0">
                <a:solidFill>
                  <a:schemeClr val="accent1">
                    <a:lumMod val="50000"/>
                  </a:schemeClr>
                </a:solidFill>
              </a:rPr>
              <a:t>El pájaro en la ____________ es una especie nativa: el ‘colibrí’. ¿</a:t>
            </a:r>
            <a:r>
              <a:rPr lang="en-GB" sz="2200" dirty="0" err="1">
                <a:solidFill>
                  <a:schemeClr val="accent1">
                    <a:lumMod val="50000"/>
                  </a:schemeClr>
                </a:solidFill>
              </a:rPr>
              <a:t>Cómo</a:t>
            </a:r>
            <a:r>
              <a:rPr lang="en-GB" sz="2200" dirty="0">
                <a:solidFill>
                  <a:schemeClr val="accent1">
                    <a:lumMod val="50000"/>
                  </a:schemeClr>
                </a:solidFill>
              </a:rPr>
              <a:t> se dice en inglés? Hummingbird!</a:t>
            </a:r>
          </a:p>
        </p:txBody>
      </p:sp>
      <p:sp>
        <p:nvSpPr>
          <p:cNvPr id="3" name="Title 2"/>
          <p:cNvSpPr>
            <a:spLocks noGrp="1"/>
          </p:cNvSpPr>
          <p:nvPr>
            <p:ph type="title"/>
          </p:nvPr>
        </p:nvSpPr>
        <p:spPr>
          <a:xfrm>
            <a:off x="185786" y="-6086"/>
            <a:ext cx="5757814" cy="517859"/>
          </a:xfrm>
        </p:spPr>
        <p:txBody>
          <a:bodyPr/>
          <a:lstStyle/>
          <a:p>
            <a:pPr rtl="0" eaLnBrk="1" latinLnBrk="0" hangingPunct="1"/>
            <a:r>
              <a:rPr lang="en-GB" sz="2400" b="1" i="1" kern="1200" dirty="0" err="1">
                <a:solidFill>
                  <a:schemeClr val="accent1">
                    <a:lumMod val="50000"/>
                  </a:schemeClr>
                </a:solidFill>
                <a:effectLst/>
                <a:latin typeface="Century Gothic" panose="020B0502020202020204" pitchFamily="34" charset="0"/>
                <a:ea typeface="+mn-ea"/>
                <a:cs typeface="+mn-cs"/>
              </a:rPr>
              <a:t>Caño</a:t>
            </a:r>
            <a:r>
              <a:rPr lang="en-GB" sz="2400" b="1" i="1" kern="1200" dirty="0">
                <a:solidFill>
                  <a:schemeClr val="accent1">
                    <a:lumMod val="50000"/>
                  </a:schemeClr>
                </a:solidFill>
                <a:effectLst/>
                <a:latin typeface="Century Gothic" panose="020B0502020202020204" pitchFamily="34" charset="0"/>
                <a:ea typeface="+mn-ea"/>
                <a:cs typeface="+mn-cs"/>
              </a:rPr>
              <a:t> </a:t>
            </a:r>
            <a:r>
              <a:rPr lang="en-GB" sz="2400" b="1" i="1" kern="1200" dirty="0" err="1">
                <a:solidFill>
                  <a:schemeClr val="accent1">
                    <a:lumMod val="50000"/>
                  </a:schemeClr>
                </a:solidFill>
                <a:effectLst/>
                <a:latin typeface="Century Gothic" panose="020B0502020202020204" pitchFamily="34" charset="0"/>
                <a:ea typeface="+mn-ea"/>
                <a:cs typeface="+mn-cs"/>
              </a:rPr>
              <a:t>Cristales</a:t>
            </a:r>
            <a:r>
              <a:rPr lang="en-GB" sz="2400" b="1" i="1" kern="1200" dirty="0">
                <a:solidFill>
                  <a:schemeClr val="accent1">
                    <a:lumMod val="50000"/>
                  </a:schemeClr>
                </a:solidFill>
                <a:effectLst/>
                <a:latin typeface="Century Gothic" panose="020B0502020202020204" pitchFamily="34" charset="0"/>
                <a:ea typeface="+mn-ea"/>
                <a:cs typeface="+mn-cs"/>
              </a:rPr>
              <a:t>: un </a:t>
            </a:r>
            <a:r>
              <a:rPr lang="en-GB" sz="2400" b="1" i="1" kern="1200" dirty="0" err="1">
                <a:solidFill>
                  <a:schemeClr val="accent1">
                    <a:lumMod val="50000"/>
                  </a:schemeClr>
                </a:solidFill>
                <a:effectLst/>
                <a:latin typeface="Century Gothic" panose="020B0502020202020204" pitchFamily="34" charset="0"/>
                <a:ea typeface="+mn-ea"/>
                <a:cs typeface="+mn-cs"/>
              </a:rPr>
              <a:t>lugar</a:t>
            </a:r>
            <a:r>
              <a:rPr lang="en-GB" sz="2400" b="1" i="1" kern="1200" dirty="0">
                <a:solidFill>
                  <a:schemeClr val="accent1">
                    <a:lumMod val="50000"/>
                  </a:schemeClr>
                </a:solidFill>
                <a:effectLst/>
                <a:latin typeface="Century Gothic" panose="020B0502020202020204" pitchFamily="34" charset="0"/>
                <a:ea typeface="+mn-ea"/>
                <a:cs typeface="+mn-cs"/>
              </a:rPr>
              <a:t> </a:t>
            </a:r>
            <a:r>
              <a:rPr lang="en-GB" sz="2400" b="1" i="1" kern="1200" dirty="0" err="1">
                <a:solidFill>
                  <a:schemeClr val="accent1">
                    <a:lumMod val="50000"/>
                  </a:schemeClr>
                </a:solidFill>
                <a:effectLst/>
                <a:ea typeface="+mn-ea"/>
                <a:cs typeface="+mn-cs"/>
              </a:rPr>
              <a:t>espectacular</a:t>
            </a:r>
            <a:endParaRPr lang="en-GB" dirty="0">
              <a:solidFill>
                <a:schemeClr val="accent1">
                  <a:lumMod val="50000"/>
                </a:schemeClr>
              </a:solidFill>
            </a:endParaRPr>
          </a:p>
        </p:txBody>
      </p:sp>
      <p:pic>
        <p:nvPicPr>
          <p:cNvPr id="16" name="Picture 2" descr="https://assets.atlasobscura.com/media/W1siZiIsInVwbG9hZHMvcGxhY2VfaW1hZ2VzLzI0OTFmMDRkZDI1MGI5MzRlZF9DQU7Mg09fQ1JJU1RBTEVTX-KAk19MT1NfT0NIT1NfMDEuanBnIl0sWyJwIiwidGh1bWIiLCIxMjAweD4iXSxbInAiLCJjb252ZXJ0IiwiLXF1YWxpdHkgODEgLWF1dG8tb3JpZW50Il1d/CAN%CC%83O_CRISTALES_%E2%80%93_LOS_OCHOS_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986" y="631601"/>
            <a:ext cx="4130678" cy="275034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4" descr="hummingbird near 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986" y="3492738"/>
            <a:ext cx="4130678" cy="2755162"/>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8034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6" fill="hold"/>
                                        <p:tgtEl>
                                          <p:spTgt spid="2"/>
                                        </p:tgtEl>
                                      </p:cBhvr>
                                    </p:cmd>
                                  </p:childTnLst>
                                </p:cTn>
                              </p:par>
                            </p:childTnLst>
                          </p:cTn>
                        </p:par>
                      </p:childTnLst>
                    </p:cTn>
                  </p:par>
                </p:childTnLst>
              </p:cTn>
              <p:nextCondLst>
                <p:cond evt="onClick" delay="0">
                  <p:tgtEl>
                    <p:spTgt spid="2"/>
                  </p:tgtEl>
                </p:cond>
              </p:nextCondLst>
            </p:seq>
            <p:audio>
              <p:cMediaNode vol="303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1427" y="621321"/>
            <a:ext cx="9942285" cy="5401479"/>
          </a:xfrm>
          <a:prstGeom prst="rect">
            <a:avLst/>
          </a:prstGeom>
          <a:noFill/>
        </p:spPr>
        <p:txBody>
          <a:bodyPr wrap="square" rtlCol="0">
            <a:spAutoFit/>
          </a:bodyPr>
          <a:lstStyle/>
          <a:p>
            <a:pPr>
              <a:lnSpc>
                <a:spcPct val="150000"/>
              </a:lnSpc>
              <a:spcBef>
                <a:spcPts val="300"/>
              </a:spcBef>
            </a:pPr>
            <a:r>
              <a:rPr lang="en-GB" sz="2000" i="1" dirty="0">
                <a:solidFill>
                  <a:schemeClr val="accent1">
                    <a:lumMod val="50000"/>
                  </a:schemeClr>
                </a:solidFill>
              </a:rPr>
              <a:t>Caño Cristales </a:t>
            </a:r>
            <a:r>
              <a:rPr lang="en-GB" sz="2000" dirty="0">
                <a:solidFill>
                  <a:schemeClr val="accent1">
                    <a:lumMod val="50000"/>
                  </a:schemeClr>
                </a:solidFill>
              </a:rPr>
              <a:t>es</a:t>
            </a:r>
            <a:r>
              <a:rPr lang="en-GB" sz="2000" i="1" dirty="0">
                <a:solidFill>
                  <a:schemeClr val="accent1">
                    <a:lumMod val="50000"/>
                  </a:schemeClr>
                </a:solidFill>
              </a:rPr>
              <a:t> </a:t>
            </a:r>
            <a:r>
              <a:rPr lang="en-GB" sz="2000" dirty="0">
                <a:solidFill>
                  <a:schemeClr val="accent1">
                    <a:lumMod val="50000"/>
                  </a:schemeClr>
                </a:solidFill>
              </a:rPr>
              <a:t>un ………………………….en el centro de Colombia. Está en un ……………………….. cerca de Los Andes y lejos de las ciudades grandes. </a:t>
            </a:r>
          </a:p>
          <a:p>
            <a:pPr>
              <a:lnSpc>
                <a:spcPct val="150000"/>
              </a:lnSpc>
              <a:spcBef>
                <a:spcPts val="300"/>
              </a:spcBef>
            </a:pPr>
            <a:endParaRPr lang="en-GB" sz="2000" dirty="0">
              <a:solidFill>
                <a:schemeClr val="accent1">
                  <a:lumMod val="50000"/>
                </a:schemeClr>
              </a:solidFill>
            </a:endParaRPr>
          </a:p>
          <a:p>
            <a:pPr>
              <a:lnSpc>
                <a:spcPct val="150000"/>
              </a:lnSpc>
              <a:spcBef>
                <a:spcPts val="300"/>
              </a:spcBef>
            </a:pPr>
            <a:r>
              <a:rPr lang="en-GB" sz="2000" dirty="0">
                <a:solidFill>
                  <a:schemeClr val="accent1">
                    <a:lumMod val="50000"/>
                  </a:schemeClr>
                </a:solidFill>
              </a:rPr>
              <a:t>El río es muy especial porque es de cinco colores: rojo, verde, azul, amarillo, y negro. Es un ……………………………para tomar fotos de la naturaleza.</a:t>
            </a:r>
          </a:p>
          <a:p>
            <a:pPr>
              <a:lnSpc>
                <a:spcPct val="150000"/>
              </a:lnSpc>
              <a:spcBef>
                <a:spcPts val="300"/>
              </a:spcBef>
            </a:pPr>
            <a:endParaRPr lang="en-GB" sz="2000" dirty="0">
              <a:solidFill>
                <a:schemeClr val="accent1">
                  <a:lumMod val="50000"/>
                </a:schemeClr>
              </a:solidFill>
            </a:endParaRPr>
          </a:p>
          <a:p>
            <a:pPr>
              <a:lnSpc>
                <a:spcPct val="150000"/>
              </a:lnSpc>
              <a:spcBef>
                <a:spcPts val="300"/>
              </a:spcBef>
            </a:pPr>
            <a:r>
              <a:rPr lang="en-GB" sz="2000" dirty="0">
                <a:solidFill>
                  <a:schemeClr val="accent1">
                    <a:lumMod val="50000"/>
                  </a:schemeClr>
                </a:solidFill>
              </a:rPr>
              <a:t>No hay………………..…..</a:t>
            </a:r>
            <a:r>
              <a:rPr lang="en-GB" sz="2000" dirty="0" err="1">
                <a:solidFill>
                  <a:schemeClr val="accent1">
                    <a:lumMod val="50000"/>
                  </a:schemeClr>
                </a:solidFill>
              </a:rPr>
              <a:t>allí</a:t>
            </a:r>
            <a:r>
              <a:rPr lang="en-GB" sz="2000" dirty="0">
                <a:solidFill>
                  <a:schemeClr val="accent1">
                    <a:lumMod val="50000"/>
                  </a:schemeClr>
                </a:solidFill>
              </a:rPr>
              <a:t>; solo </a:t>
            </a:r>
            <a:r>
              <a:rPr lang="en-GB" sz="2000" dirty="0" err="1">
                <a:solidFill>
                  <a:schemeClr val="accent1">
                    <a:lumMod val="50000"/>
                  </a:schemeClr>
                </a:solidFill>
              </a:rPr>
              <a:t>plantas</a:t>
            </a:r>
            <a:r>
              <a:rPr lang="en-GB" sz="2000" dirty="0">
                <a:solidFill>
                  <a:schemeClr val="accent1">
                    <a:lumMod val="50000"/>
                  </a:schemeClr>
                </a:solidFill>
              </a:rPr>
              <a:t>, </a:t>
            </a:r>
            <a:r>
              <a:rPr lang="en-GB" sz="2000" dirty="0" err="1">
                <a:solidFill>
                  <a:schemeClr val="accent1">
                    <a:lumMod val="50000"/>
                  </a:schemeClr>
                </a:solidFill>
              </a:rPr>
              <a:t>flores</a:t>
            </a:r>
            <a:r>
              <a:rPr lang="en-GB" sz="2000" dirty="0">
                <a:solidFill>
                  <a:schemeClr val="accent1">
                    <a:lumMod val="50000"/>
                  </a:schemeClr>
                </a:solidFill>
              </a:rPr>
              <a:t>, </a:t>
            </a:r>
            <a:r>
              <a:rPr lang="en-GB" sz="2000" dirty="0" err="1">
                <a:solidFill>
                  <a:schemeClr val="accent1">
                    <a:lumMod val="50000"/>
                  </a:schemeClr>
                </a:solidFill>
              </a:rPr>
              <a:t>árboles</a:t>
            </a:r>
            <a:r>
              <a:rPr lang="en-GB" sz="2000" dirty="0">
                <a:solidFill>
                  <a:schemeClr val="accent1">
                    <a:lumMod val="50000"/>
                  </a:schemeClr>
                </a:solidFill>
              </a:rPr>
              <a:t>, </a:t>
            </a:r>
            <a:r>
              <a:rPr lang="en-GB" sz="2000" dirty="0" err="1">
                <a:solidFill>
                  <a:schemeClr val="accent1">
                    <a:lumMod val="50000"/>
                  </a:schemeClr>
                </a:solidFill>
              </a:rPr>
              <a:t>animales</a:t>
            </a:r>
            <a:r>
              <a:rPr lang="en-GB" sz="2000" dirty="0">
                <a:solidFill>
                  <a:schemeClr val="accent1">
                    <a:lumMod val="50000"/>
                  </a:schemeClr>
                </a:solidFill>
              </a:rPr>
              <a:t>, y también pájaros </a:t>
            </a:r>
            <a:r>
              <a:rPr lang="en-GB" sz="2000" dirty="0" err="1">
                <a:solidFill>
                  <a:schemeClr val="accent1">
                    <a:lumMod val="50000"/>
                  </a:schemeClr>
                </a:solidFill>
              </a:rPr>
              <a:t>pequeños</a:t>
            </a:r>
            <a:r>
              <a:rPr lang="en-GB" sz="2000" dirty="0">
                <a:solidFill>
                  <a:schemeClr val="accent1">
                    <a:lumMod val="50000"/>
                  </a:schemeClr>
                </a:solidFill>
              </a:rPr>
              <a:t>. </a:t>
            </a:r>
          </a:p>
          <a:p>
            <a:pPr>
              <a:lnSpc>
                <a:spcPct val="150000"/>
              </a:lnSpc>
              <a:spcBef>
                <a:spcPts val="300"/>
              </a:spcBef>
            </a:pPr>
            <a:endParaRPr lang="en-GB" sz="2000" dirty="0">
              <a:solidFill>
                <a:schemeClr val="accent1">
                  <a:lumMod val="50000"/>
                </a:schemeClr>
              </a:solidFill>
            </a:endParaRPr>
          </a:p>
          <a:p>
            <a:pPr>
              <a:lnSpc>
                <a:spcPct val="150000"/>
              </a:lnSpc>
              <a:spcBef>
                <a:spcPts val="300"/>
              </a:spcBef>
            </a:pPr>
            <a:r>
              <a:rPr lang="en-GB" sz="2000" dirty="0">
                <a:solidFill>
                  <a:schemeClr val="accent1">
                    <a:lumMod val="50000"/>
                  </a:schemeClr>
                </a:solidFill>
              </a:rPr>
              <a:t>El …………………………….en la imagen es una ………..…………..: el ‘colibrí’. ¿</a:t>
            </a:r>
            <a:r>
              <a:rPr lang="en-GB" sz="2000" dirty="0" err="1">
                <a:solidFill>
                  <a:schemeClr val="accent1">
                    <a:lumMod val="50000"/>
                  </a:schemeClr>
                </a:solidFill>
              </a:rPr>
              <a:t>Cómo</a:t>
            </a:r>
            <a:r>
              <a:rPr lang="en-GB" sz="2000" dirty="0">
                <a:solidFill>
                  <a:schemeClr val="accent1">
                    <a:lumMod val="50000"/>
                  </a:schemeClr>
                </a:solidFill>
              </a:rPr>
              <a:t> se dice en inglés? Hummingbird!</a:t>
            </a:r>
          </a:p>
        </p:txBody>
      </p:sp>
      <p:sp>
        <p:nvSpPr>
          <p:cNvPr id="6" name="TextBox 5"/>
          <p:cNvSpPr txBox="1"/>
          <p:nvPr/>
        </p:nvSpPr>
        <p:spPr>
          <a:xfrm>
            <a:off x="1451427" y="35737"/>
            <a:ext cx="8255281" cy="707886"/>
          </a:xfrm>
          <a:prstGeom prst="rect">
            <a:avLst/>
          </a:prstGeom>
          <a:noFill/>
        </p:spPr>
        <p:txBody>
          <a:bodyPr wrap="square" rtlCol="0">
            <a:spAutoFit/>
          </a:bodyPr>
          <a:lstStyle/>
          <a:p>
            <a:r>
              <a:rPr lang="en-GB" sz="2000" b="1" i="1" dirty="0">
                <a:solidFill>
                  <a:schemeClr val="accent1">
                    <a:lumMod val="50000"/>
                  </a:schemeClr>
                </a:solidFill>
              </a:rPr>
              <a:t>Read the text aloud to your partner, translating into Spanish when necessary.</a:t>
            </a:r>
            <a:endParaRPr lang="en-GB" sz="2000" b="1" dirty="0">
              <a:solidFill>
                <a:schemeClr val="accent1">
                  <a:lumMod val="50000"/>
                </a:schemeClr>
              </a:solidFill>
            </a:endParaRPr>
          </a:p>
        </p:txBody>
      </p:sp>
      <p:sp>
        <p:nvSpPr>
          <p:cNvPr id="2" name="TextBox 1"/>
          <p:cNvSpPr txBox="1"/>
          <p:nvPr/>
        </p:nvSpPr>
        <p:spPr>
          <a:xfrm>
            <a:off x="9402573" y="5964259"/>
            <a:ext cx="2757715" cy="400110"/>
          </a:xfrm>
          <a:prstGeom prst="rect">
            <a:avLst/>
          </a:prstGeom>
          <a:noFill/>
        </p:spPr>
        <p:txBody>
          <a:bodyPr wrap="square" rtlCol="0">
            <a:spAutoFit/>
          </a:bodyPr>
          <a:lstStyle/>
          <a:p>
            <a:r>
              <a:rPr lang="en-GB" sz="2000" i="1" dirty="0">
                <a:solidFill>
                  <a:schemeClr val="accent1">
                    <a:lumMod val="50000"/>
                  </a:schemeClr>
                </a:solidFill>
              </a:rPr>
              <a:t>* especie = species</a:t>
            </a:r>
          </a:p>
        </p:txBody>
      </p:sp>
      <p:sp>
        <p:nvSpPr>
          <p:cNvPr id="3" name="Rectangle 2"/>
          <p:cNvSpPr/>
          <p:nvPr/>
        </p:nvSpPr>
        <p:spPr>
          <a:xfrm>
            <a:off x="4550228" y="621321"/>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beautiful river</a:t>
            </a:r>
          </a:p>
        </p:txBody>
      </p:sp>
      <p:sp>
        <p:nvSpPr>
          <p:cNvPr id="8" name="Rectangle 7"/>
          <p:cNvSpPr/>
          <p:nvPr/>
        </p:nvSpPr>
        <p:spPr>
          <a:xfrm>
            <a:off x="2206170" y="1116862"/>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national park</a:t>
            </a:r>
          </a:p>
        </p:txBody>
      </p:sp>
      <p:sp>
        <p:nvSpPr>
          <p:cNvPr id="9" name="Rectangle 8"/>
          <p:cNvSpPr/>
          <p:nvPr/>
        </p:nvSpPr>
        <p:spPr>
          <a:xfrm>
            <a:off x="3614057" y="2501897"/>
            <a:ext cx="187234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perfect place</a:t>
            </a:r>
          </a:p>
        </p:txBody>
      </p:sp>
      <p:sp>
        <p:nvSpPr>
          <p:cNvPr id="10" name="Rectangle 9"/>
          <p:cNvSpPr/>
          <p:nvPr/>
        </p:nvSpPr>
        <p:spPr>
          <a:xfrm>
            <a:off x="2739101" y="3524075"/>
            <a:ext cx="1540796"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ugly things</a:t>
            </a:r>
          </a:p>
        </p:txBody>
      </p:sp>
      <p:sp>
        <p:nvSpPr>
          <p:cNvPr id="13" name="Rectangle 12"/>
          <p:cNvSpPr/>
          <p:nvPr/>
        </p:nvSpPr>
        <p:spPr>
          <a:xfrm>
            <a:off x="2030681" y="4968057"/>
            <a:ext cx="2519547"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blue and green bird</a:t>
            </a:r>
          </a:p>
        </p:txBody>
      </p:sp>
      <p:sp>
        <p:nvSpPr>
          <p:cNvPr id="14" name="Rectangle 13"/>
          <p:cNvSpPr/>
          <p:nvPr/>
        </p:nvSpPr>
        <p:spPr>
          <a:xfrm>
            <a:off x="7391400" y="4943200"/>
            <a:ext cx="1799772" cy="36285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1">
                    <a:lumMod val="50000"/>
                  </a:schemeClr>
                </a:solidFill>
              </a:rPr>
              <a:t>native species</a:t>
            </a:r>
          </a:p>
        </p:txBody>
      </p:sp>
      <p:sp>
        <p:nvSpPr>
          <p:cNvPr id="16" name="TextBox 15"/>
          <p:cNvSpPr txBox="1"/>
          <p:nvPr/>
        </p:nvSpPr>
        <p:spPr>
          <a:xfrm>
            <a:off x="9402572" y="5564149"/>
            <a:ext cx="2757715" cy="400110"/>
          </a:xfrm>
          <a:prstGeom prst="rect">
            <a:avLst/>
          </a:prstGeom>
          <a:noFill/>
        </p:spPr>
        <p:txBody>
          <a:bodyPr wrap="square" rtlCol="0">
            <a:spAutoFit/>
          </a:bodyPr>
          <a:lstStyle/>
          <a:p>
            <a:r>
              <a:rPr lang="en-GB" sz="2000" i="1" dirty="0">
                <a:solidFill>
                  <a:schemeClr val="accent1">
                    <a:lumMod val="50000"/>
                  </a:schemeClr>
                </a:solidFill>
              </a:rPr>
              <a:t>* nacional = national</a:t>
            </a:r>
          </a:p>
        </p:txBody>
      </p:sp>
      <p:sp>
        <p:nvSpPr>
          <p:cNvPr id="5" name="Title 4"/>
          <p:cNvSpPr>
            <a:spLocks noGrp="1"/>
          </p:cNvSpPr>
          <p:nvPr>
            <p:ph type="title"/>
          </p:nvPr>
        </p:nvSpPr>
        <p:spPr>
          <a:xfrm>
            <a:off x="0" y="48024"/>
            <a:ext cx="1727200" cy="409640"/>
          </a:xfrm>
        </p:spPr>
        <p:txBody>
          <a:bodyPr/>
          <a:lstStyle/>
          <a:p>
            <a:r>
              <a:rPr lang="en-GB" sz="2000" b="1" i="1" kern="1200" dirty="0" err="1">
                <a:solidFill>
                  <a:schemeClr val="accent1">
                    <a:lumMod val="50000"/>
                  </a:schemeClr>
                </a:solidFill>
                <a:effectLst/>
                <a:latin typeface="Century Gothic" panose="020B0502020202020204" pitchFamily="34" charset="0"/>
                <a:ea typeface="+mn-ea"/>
                <a:cs typeface="+mn-cs"/>
              </a:rPr>
              <a:t>En</a:t>
            </a:r>
            <a:r>
              <a:rPr lang="en-GB" sz="2000" b="1" i="1" kern="1200" dirty="0">
                <a:solidFill>
                  <a:schemeClr val="accent1">
                    <a:lumMod val="50000"/>
                  </a:schemeClr>
                </a:solidFill>
                <a:effectLst/>
                <a:latin typeface="Century Gothic" panose="020B0502020202020204" pitchFamily="34" charset="0"/>
                <a:ea typeface="+mn-ea"/>
                <a:cs typeface="+mn-cs"/>
              </a:rPr>
              <a:t> </a:t>
            </a:r>
            <a:r>
              <a:rPr lang="en-GB" sz="2000" b="1" i="1" kern="1200" dirty="0" err="1">
                <a:solidFill>
                  <a:schemeClr val="accent1">
                    <a:lumMod val="50000"/>
                  </a:schemeClr>
                </a:solidFill>
                <a:effectLst/>
                <a:latin typeface="Century Gothic" panose="020B0502020202020204" pitchFamily="34" charset="0"/>
                <a:ea typeface="+mn-ea"/>
                <a:cs typeface="+mn-cs"/>
              </a:rPr>
              <a:t>parejas</a:t>
            </a:r>
            <a:r>
              <a:rPr lang="en-GB" sz="2000" b="1" i="1" kern="1200" dirty="0">
                <a:solidFill>
                  <a:schemeClr val="accent1">
                    <a:lumMod val="50000"/>
                  </a:schemeClr>
                </a:solidFill>
                <a:effectLst/>
                <a:ea typeface="+mn-ea"/>
                <a:cs typeface="+mn-cs"/>
              </a:rPr>
              <a:t>.</a:t>
            </a:r>
            <a:endParaRPr lang="en-GB" dirty="0">
              <a:solidFill>
                <a:schemeClr val="accent1">
                  <a:lumMod val="50000"/>
                </a:schemeClr>
              </a:solidFill>
            </a:endParaRP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846191" y="258166"/>
            <a:ext cx="108195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75328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8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5701"/>
            <a:ext cx="5706319" cy="707849"/>
          </a:xfrm>
        </p:spPr>
        <p:txBody>
          <a:bodyPr>
            <a:normAutofit/>
          </a:bodyPr>
          <a:lstStyle/>
          <a:p>
            <a:r>
              <a:rPr lang="en-GB" sz="3600" b="1" dirty="0">
                <a:solidFill>
                  <a:schemeClr val="bg1"/>
                </a:solidFill>
              </a:rPr>
              <a:t>Deberes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Term 2.1, Week 4)</a:t>
            </a:r>
            <a:endPar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5398337"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8"/>
              </a:rPr>
              <a:t>Term 2.1 Week 1</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9"/>
              </a:rPr>
              <a:t>Term 1.2 Week 3</a:t>
            </a:r>
            <a:br>
              <a:rPr lang="en-GB" sz="2000" dirty="0">
                <a:solidFill>
                  <a:srgbClr val="5B9BD5">
                    <a:lumMod val="50000"/>
                  </a:srgbClr>
                </a:solidFill>
                <a:latin typeface="Century Gothic" panose="020B0502020202020204" pitchFamily="34" charset="0"/>
                <a:hlinkClick r:id="rId9"/>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4578" y="2596207"/>
            <a:ext cx="1131666" cy="1131666"/>
          </a:xfrm>
          <a:prstGeom prst="rect">
            <a:avLst/>
          </a:prstGeom>
        </p:spPr>
      </p:pic>
    </p:spTree>
    <p:extLst>
      <p:ext uri="{BB962C8B-B14F-4D97-AF65-F5344CB8AC3E}">
        <p14:creationId xmlns:p14="http://schemas.microsoft.com/office/powerpoint/2010/main" val="205433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h</a:t>
            </a:r>
            <a:endParaRPr lang="en-GB" sz="12000" b="0"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Picture 2" descr="man with an open mouth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5081" y="2058950"/>
            <a:ext cx="2179350" cy="18161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grpSp>
        <p:nvGrpSpPr>
          <p:cNvPr id="2" name="Group 1" descr="child with two parents"/>
          <p:cNvGrpSpPr/>
          <p:nvPr/>
        </p:nvGrpSpPr>
        <p:grpSpPr>
          <a:xfrm>
            <a:off x="1389273" y="1191072"/>
            <a:ext cx="1251185" cy="1735755"/>
            <a:chOff x="1887525" y="1506978"/>
            <a:chExt cx="1251185" cy="1735755"/>
          </a:xfrm>
        </p:grpSpPr>
        <p:pic>
          <p:nvPicPr>
            <p:cNvPr id="21508" name="Picture 4" descr="child with two paren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7525" y="1634067"/>
              <a:ext cx="1251185" cy="160866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2954868" y="1506978"/>
              <a:ext cx="16933" cy="447168"/>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pic>
        <p:nvPicPr>
          <p:cNvPr id="21510" name="Picture 6" descr="first aid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0530" y="4509795"/>
            <a:ext cx="1599869" cy="15998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6" name="TextBox 15"/>
          <p:cNvSpPr txBox="1"/>
          <p:nvPr/>
        </p:nvSpPr>
        <p:spPr>
          <a:xfrm>
            <a:off x="5102781" y="5664877"/>
            <a:ext cx="1986437"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[to do]</a:t>
            </a: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pic>
        <p:nvPicPr>
          <p:cNvPr id="21512" name="Picture 8" descr="ice cream co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69603" y="1281995"/>
            <a:ext cx="708708" cy="15539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pic>
        <p:nvPicPr>
          <p:cNvPr id="3" name="Picture 2" descr="silhouette of man waving goodby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7908" y="4274188"/>
            <a:ext cx="1987663" cy="2071081"/>
          </a:xfrm>
          <a:prstGeom prst="rect">
            <a:avLst/>
          </a:prstGeom>
        </p:spPr>
      </p:pic>
    </p:spTree>
    <p:extLst>
      <p:ext uri="{BB962C8B-B14F-4D97-AF65-F5344CB8AC3E}">
        <p14:creationId xmlns:p14="http://schemas.microsoft.com/office/powerpoint/2010/main" val="30328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hablar.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4" name="h_hij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4" name="h_hij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h_helad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512"/>
                                        </p:tgtEl>
                                        <p:attrNameLst>
                                          <p:attrName>style.visibility</p:attrName>
                                        </p:attrNameLst>
                                      </p:cBhvr>
                                      <p:to>
                                        <p:strVal val="visible"/>
                                      </p:to>
                                    </p:set>
                                    <p:animEffect transition="in" filter="fade">
                                      <p:cBhvr>
                                        <p:cTn id="38" dur="500"/>
                                        <p:tgtEl>
                                          <p:spTgt spid="21512"/>
                                        </p:tgtEl>
                                      </p:cBhvr>
                                    </p:animEffect>
                                  </p:childTnLst>
                                  <p:subTnLst>
                                    <p:audio>
                                      <p:cMediaNode>
                                        <p:cTn display="0" masterRel="sameClick">
                                          <p:stCondLst>
                                            <p:cond evt="begin" delay="0">
                                              <p:tn val="36"/>
                                            </p:cond>
                                          </p:stCondLst>
                                          <p:endCondLst>
                                            <p:cond evt="onStopAudio" delay="0">
                                              <p:tgtEl>
                                                <p:sldTgt/>
                                              </p:tgtEl>
                                            </p:cond>
                                          </p:endCondLst>
                                        </p:cTn>
                                        <p:tgtEl>
                                          <p:sndTgt r:embed="rId5" name="h_helad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6" name="h_hos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510"/>
                                        </p:tgtEl>
                                        <p:attrNameLst>
                                          <p:attrName>style.visibility</p:attrName>
                                        </p:attrNameLst>
                                      </p:cBhvr>
                                      <p:to>
                                        <p:strVal val="visible"/>
                                      </p:to>
                                    </p:set>
                                    <p:animEffect transition="in" filter="fade">
                                      <p:cBhvr>
                                        <p:cTn id="48" dur="500"/>
                                        <p:tgtEl>
                                          <p:spTgt spid="21510"/>
                                        </p:tgtEl>
                                      </p:cBhvr>
                                    </p:animEffect>
                                  </p:childTnLst>
                                  <p:subTnLst>
                                    <p:audio>
                                      <p:cMediaNode>
                                        <p:cTn display="0" masterRel="sameClick">
                                          <p:stCondLst>
                                            <p:cond evt="begin" delay="0">
                                              <p:tn val="46"/>
                                            </p:cond>
                                          </p:stCondLst>
                                          <p:endCondLst>
                                            <p:cond evt="onStopAudio" delay="0">
                                              <p:tgtEl>
                                                <p:sldTgt/>
                                              </p:tgtEl>
                                            </p:cond>
                                          </p:endCondLst>
                                        </p:cTn>
                                        <p:tgtEl>
                                          <p:sndTgt r:embed="rId6" name="h_hos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7" name="h_hac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_hac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subTnLst>
                                    <p:audio>
                                      <p:cMediaNode>
                                        <p:cTn display="0" masterRel="sameClick">
                                          <p:stCondLst>
                                            <p:cond evt="begin" delay="0">
                                              <p:tn val="61"/>
                                            </p:cond>
                                          </p:stCondLst>
                                          <p:endCondLst>
                                            <p:cond evt="onStopAudio" delay="0">
                                              <p:tgtEl>
                                                <p:sldTgt/>
                                              </p:tgtEl>
                                            </p:cond>
                                          </p:endCondLst>
                                        </p:cTn>
                                        <p:tgtEl>
                                          <p:sndTgt r:embed="rId8" name="h_hasta l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h_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P spid="8" grpId="0"/>
      <p:bldP spid="11" grpId="0"/>
      <p:bldP spid="9" grpId="0"/>
      <p:bldP spid="16"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h</a:t>
            </a:r>
            <a:endParaRPr lang="en-GB" sz="12000" b="0"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spTree>
    <p:extLst>
      <p:ext uri="{BB962C8B-B14F-4D97-AF65-F5344CB8AC3E}">
        <p14:creationId xmlns:p14="http://schemas.microsoft.com/office/powerpoint/2010/main" val="1954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habl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h_hij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5" name="h_helad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6" name="h_hospital.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7" name="h_hac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8" name="h_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P spid="8" grpId="0"/>
      <p:bldP spid="11" grpId="0"/>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h</a:t>
            </a:r>
            <a:endParaRPr lang="en-GB" sz="12000" b="0"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spTree>
    <p:extLst>
      <p:ext uri="{BB962C8B-B14F-4D97-AF65-F5344CB8AC3E}">
        <p14:creationId xmlns:p14="http://schemas.microsoft.com/office/powerpoint/2010/main" val="392327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8" grpId="0"/>
      <p:bldP spid="11"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H? </a:t>
            </a:r>
            <a:endParaRPr lang="en-GB" sz="3600" b="1" dirty="0">
              <a:solidFill>
                <a:schemeClr val="bg1"/>
              </a:solidFill>
            </a:endParaRPr>
          </a:p>
        </p:txBody>
      </p:sp>
      <p:graphicFrame>
        <p:nvGraphicFramePr>
          <p:cNvPr id="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541730171"/>
              </p:ext>
            </p:extLst>
          </p:nvPr>
        </p:nvGraphicFramePr>
        <p:xfrm>
          <a:off x="471526" y="2266143"/>
          <a:ext cx="9913444" cy="3825835"/>
        </p:xfrm>
        <a:graphic>
          <a:graphicData uri="http://schemas.openxmlformats.org/drawingml/2006/table">
            <a:tbl>
              <a:tblPr firstRow="1" bandRow="1"/>
              <a:tblGrid>
                <a:gridCol w="741643">
                  <a:extLst>
                    <a:ext uri="{9D8B030D-6E8A-4147-A177-3AD203B41FA5}">
                      <a16:colId xmlns:a16="http://schemas.microsoft.com/office/drawing/2014/main" val="2218395770"/>
                    </a:ext>
                  </a:extLst>
                </a:gridCol>
                <a:gridCol w="4011974">
                  <a:extLst>
                    <a:ext uri="{9D8B030D-6E8A-4147-A177-3AD203B41FA5}">
                      <a16:colId xmlns:a16="http://schemas.microsoft.com/office/drawing/2014/main" val="3328270413"/>
                    </a:ext>
                  </a:extLst>
                </a:gridCol>
                <a:gridCol w="836023">
                  <a:extLst>
                    <a:ext uri="{9D8B030D-6E8A-4147-A177-3AD203B41FA5}">
                      <a16:colId xmlns:a16="http://schemas.microsoft.com/office/drawing/2014/main" val="4057324009"/>
                    </a:ext>
                  </a:extLst>
                </a:gridCol>
                <a:gridCol w="4323804">
                  <a:extLst>
                    <a:ext uri="{9D8B030D-6E8A-4147-A177-3AD203B41FA5}">
                      <a16:colId xmlns:a16="http://schemas.microsoft.com/office/drawing/2014/main" val="1254224406"/>
                    </a:ext>
                  </a:extLst>
                </a:gridCol>
              </a:tblGrid>
              <a:tr h="765167">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panose="020F0302020204030204"/>
                        </a:defRPr>
                      </a:lvl1pPr>
                      <a:lvl2pPr marL="457200" algn="l" defTabSz="914400" rtl="0" eaLnBrk="1" latinLnBrk="0" hangingPunct="1">
                        <a:defRPr sz="1800" b="1" kern="1200">
                          <a:solidFill>
                            <a:schemeClr val="tx1"/>
                          </a:solidFill>
                          <a:latin typeface="Century Gothic" panose="020F0302020204030204"/>
                        </a:defRPr>
                      </a:lvl2pPr>
                      <a:lvl3pPr marL="914400" algn="l" defTabSz="914400" rtl="0" eaLnBrk="1" latinLnBrk="0" hangingPunct="1">
                        <a:defRPr sz="1800" b="1" kern="1200">
                          <a:solidFill>
                            <a:schemeClr val="tx1"/>
                          </a:solidFill>
                          <a:latin typeface="Century Gothic" panose="020F0302020204030204"/>
                        </a:defRPr>
                      </a:lvl3pPr>
                      <a:lvl4pPr marL="1371600" algn="l" defTabSz="914400" rtl="0" eaLnBrk="1" latinLnBrk="0" hangingPunct="1">
                        <a:defRPr sz="1800" b="1" kern="1200">
                          <a:solidFill>
                            <a:schemeClr val="tx1"/>
                          </a:solidFill>
                          <a:latin typeface="Century Gothic" panose="020F0302020204030204"/>
                        </a:defRPr>
                      </a:lvl4pPr>
                      <a:lvl5pPr marL="1828800" algn="l" defTabSz="914400" rtl="0" eaLnBrk="1" latinLnBrk="0" hangingPunct="1">
                        <a:defRPr sz="1800" b="1" kern="1200">
                          <a:solidFill>
                            <a:schemeClr val="tx1"/>
                          </a:solidFill>
                          <a:latin typeface="Century Gothic" panose="020F0302020204030204"/>
                        </a:defRPr>
                      </a:lvl5pPr>
                      <a:lvl6pPr marL="2286000" algn="l" defTabSz="914400" rtl="0" eaLnBrk="1" latinLnBrk="0" hangingPunct="1">
                        <a:defRPr sz="1800" b="1" kern="1200">
                          <a:solidFill>
                            <a:schemeClr val="tx1"/>
                          </a:solidFill>
                          <a:latin typeface="Century Gothic" panose="020F0302020204030204"/>
                        </a:defRPr>
                      </a:lvl6pPr>
                      <a:lvl7pPr marL="2743200" algn="l" defTabSz="914400" rtl="0" eaLnBrk="1" latinLnBrk="0" hangingPunct="1">
                        <a:defRPr sz="1800" b="1" kern="1200">
                          <a:solidFill>
                            <a:schemeClr val="tx1"/>
                          </a:solidFill>
                          <a:latin typeface="Century Gothic" panose="020F0302020204030204"/>
                        </a:defRPr>
                      </a:lvl7pPr>
                      <a:lvl8pPr marL="3200400" algn="l" defTabSz="914400" rtl="0" eaLnBrk="1" latinLnBrk="0" hangingPunct="1">
                        <a:defRPr sz="1800" b="1" kern="1200">
                          <a:solidFill>
                            <a:schemeClr val="tx1"/>
                          </a:solidFill>
                          <a:latin typeface="Century Gothic" panose="020F0302020204030204"/>
                        </a:defRPr>
                      </a:lvl8pPr>
                      <a:lvl9pPr marL="3657600" algn="l" defTabSz="914400" rtl="0" eaLnBrk="1" latinLnBrk="0" hangingPunct="1">
                        <a:defRPr sz="1800" b="1" kern="1200">
                          <a:solidFill>
                            <a:schemeClr val="tx1"/>
                          </a:solidFill>
                          <a:latin typeface="Century Gothic" panose="020F0302020204030204"/>
                        </a:defRPr>
                      </a:lvl9pPr>
                    </a:lstStyle>
                    <a:p>
                      <a:pPr>
                        <a:lnSpc>
                          <a:spcPct val="200000"/>
                        </a:lnSpc>
                      </a:pPr>
                      <a:r>
                        <a:rPr lang="en-GB" sz="1800" b="1" dirty="0"/>
                        <a:t>       </a:t>
                      </a: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25400" cmpd="sng">
                      <a:solidFill>
                        <a:srgbClr val="ED7D31"/>
                      </a:solidFill>
                    </a:lnB>
                    <a:lnTlToBr w="12700" cmpd="sng">
                      <a:noFill/>
                      <a:prstDash val="solid"/>
                    </a:lnTlToBr>
                    <a:lnBlToTr w="12700" cmpd="sng">
                      <a:noFill/>
                      <a:prstDash val="solid"/>
                    </a:lnBlToTr>
                    <a:no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254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4955753"/>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25400" cmpd="sng">
                      <a:solidFill>
                        <a:srgbClr val="ED7D31"/>
                      </a:solidFill>
                    </a:lnT>
                    <a:lnB w="12700" cmpd="sng">
                      <a:solidFill>
                        <a:srgbClr val="ED7D31"/>
                      </a:solidFill>
                    </a:lnB>
                    <a:lnTlToBr w="12700" cmpd="sng">
                      <a:noFill/>
                      <a:prstDash val="solid"/>
                    </a:lnTlToBr>
                    <a:lnBlToTr w="12700" cmpd="sng">
                      <a:noFill/>
                      <a:prstDash val="solid"/>
                    </a:lnBlToTr>
                    <a:solidFill>
                      <a:srgbClr val="ED7D31">
                        <a:alpha val="20000"/>
                      </a:srgbClr>
                    </a:solid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254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3434331294"/>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564831"/>
                  </a:ext>
                </a:extLst>
              </a:tr>
              <a:tr h="765167">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alpha val="20000"/>
                      </a:srgbClr>
                    </a:solidFill>
                  </a:tcPr>
                </a:tc>
                <a:extLst>
                  <a:ext uri="{0D108BD9-81ED-4DB2-BD59-A6C34878D82A}">
                    <a16:rowId xmlns:a16="http://schemas.microsoft.com/office/drawing/2014/main" val="1163184148"/>
                  </a:ext>
                </a:extLst>
              </a:tr>
              <a:tr h="765167">
                <a:tc>
                  <a:txBody>
                    <a:bodyPr/>
                    <a:lstStyle/>
                    <a:p>
                      <a:pPr>
                        <a:lnSpc>
                          <a:spcPct val="200000"/>
                        </a:lnSpc>
                      </a:pPr>
                      <a:endParaRPr lang="en-GB" sz="1800" b="1" dirty="0">
                        <a:latin typeface="Century" panose="02040604050505020304" pitchFamily="18"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chemeClr val="bg1">
                        <a:alpha val="20000"/>
                      </a:schemeClr>
                    </a:solidFill>
                  </a:tcPr>
                </a:tc>
                <a:tc>
                  <a:txBody>
                    <a:bodyPr/>
                    <a:lstStyle/>
                    <a:p>
                      <a:pPr>
                        <a:lnSpc>
                          <a:spcPct val="200000"/>
                        </a:lnSpc>
                      </a:pPr>
                      <a:endParaRPr lang="en-GB" sz="1800" b="1" dirty="0">
                        <a:latin typeface="Century" panose="02040604050505020304" pitchFamily="18"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86731299"/>
                  </a:ext>
                </a:extLst>
              </a:tr>
            </a:tbl>
          </a:graphicData>
        </a:graphic>
      </p:graphicFrame>
      <p:sp>
        <p:nvSpPr>
          <p:cNvPr id="7" name="Google Shape;613;p26">
            <a:hlinkClick r:id="" action="ppaction://noaction" highlightClick="1">
              <a:snd r:embed="rId4" name="Word 1 - Helado.wav"/>
            </a:hlinkClick>
            <a:extLst>
              <a:ext uri="{FF2B5EF4-FFF2-40B4-BE49-F238E27FC236}">
                <a16:creationId xmlns:a16="http://schemas.microsoft.com/office/drawing/2014/main" id="{E81506B0-A3F8-47F6-A818-34153DC67087}"/>
              </a:ext>
            </a:extLst>
          </p:cNvPr>
          <p:cNvSpPr/>
          <p:nvPr/>
        </p:nvSpPr>
        <p:spPr>
          <a:xfrm>
            <a:off x="628506" y="2452433"/>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A</a:t>
            </a:r>
            <a:endParaRPr sz="2200" b="1" dirty="0">
              <a:solidFill>
                <a:prstClr val="white"/>
              </a:solidFill>
              <a:latin typeface="Century Gothic" panose="020B0502020202020204" pitchFamily="34" charset="0"/>
            </a:endParaRPr>
          </a:p>
        </p:txBody>
      </p:sp>
      <p:sp>
        <p:nvSpPr>
          <p:cNvPr id="8" name="Google Shape;614;p26">
            <a:hlinkClick r:id="" action="ppaction://noaction" highlightClick="1">
              <a:snd r:embed="rId5" name="Word 2 - Once.wav"/>
            </a:hlinkClick>
            <a:extLst>
              <a:ext uri="{FF2B5EF4-FFF2-40B4-BE49-F238E27FC236}">
                <a16:creationId xmlns:a16="http://schemas.microsoft.com/office/drawing/2014/main" id="{2A2E30D2-841A-4ED1-B670-1C83F228DED0}"/>
              </a:ext>
            </a:extLst>
          </p:cNvPr>
          <p:cNvSpPr/>
          <p:nvPr/>
        </p:nvSpPr>
        <p:spPr>
          <a:xfrm>
            <a:off x="628506" y="322599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a:sym typeface="Century Gothic"/>
              </a:rPr>
              <a:t>B</a:t>
            </a:r>
            <a:endParaRPr kumimoji="0" sz="1800" b="0" i="0" u="none" strike="noStrike" kern="0" cap="none" spc="0" normalizeH="0" baseline="0" noProof="0" dirty="0">
              <a:ln>
                <a:noFill/>
              </a:ln>
              <a:solidFill>
                <a:prstClr val="black"/>
              </a:solidFill>
              <a:effectLst/>
              <a:uLnTx/>
              <a:uFillTx/>
            </a:endParaRPr>
          </a:p>
        </p:txBody>
      </p:sp>
      <p:sp>
        <p:nvSpPr>
          <p:cNvPr id="9" name="Google Shape;615;p26">
            <a:hlinkClick r:id="" action="ppaction://noaction" highlightClick="1">
              <a:snd r:embed="rId6" name="Word 3 - Autor.wav"/>
            </a:hlinkClick>
            <a:extLst>
              <a:ext uri="{FF2B5EF4-FFF2-40B4-BE49-F238E27FC236}">
                <a16:creationId xmlns:a16="http://schemas.microsoft.com/office/drawing/2014/main" id="{598D57C1-09CA-4B85-A901-8BF5F8E2B844}"/>
              </a:ext>
            </a:extLst>
          </p:cNvPr>
          <p:cNvSpPr/>
          <p:nvPr/>
        </p:nvSpPr>
        <p:spPr>
          <a:xfrm>
            <a:off x="628506" y="3984618"/>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a:sym typeface="Century Gothic"/>
              </a:rPr>
              <a:t>C</a:t>
            </a:r>
            <a:endParaRPr kumimoji="0" sz="1800" b="0" i="0" u="none" strike="noStrike" kern="0" cap="none" spc="0" normalizeH="0" baseline="0" noProof="0" dirty="0">
              <a:ln>
                <a:noFill/>
              </a:ln>
              <a:solidFill>
                <a:prstClr val="black"/>
              </a:solidFill>
              <a:effectLst/>
              <a:uLnTx/>
              <a:uFillTx/>
            </a:endParaRPr>
          </a:p>
        </p:txBody>
      </p:sp>
      <p:sp>
        <p:nvSpPr>
          <p:cNvPr id="10" name="Google Shape;616;p26">
            <a:hlinkClick r:id="" action="ppaction://noaction" highlightClick="1">
              <a:snd r:embed="rId7" name="Word 4 - Hablar.wav"/>
            </a:hlinkClick>
            <a:extLst>
              <a:ext uri="{FF2B5EF4-FFF2-40B4-BE49-F238E27FC236}">
                <a16:creationId xmlns:a16="http://schemas.microsoft.com/office/drawing/2014/main" id="{E034BFCB-0288-4166-9636-7DA2D26FF970}"/>
              </a:ext>
            </a:extLst>
          </p:cNvPr>
          <p:cNvSpPr/>
          <p:nvPr/>
        </p:nvSpPr>
        <p:spPr>
          <a:xfrm>
            <a:off x="633285" y="4754962"/>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a:sym typeface="Century Gothic"/>
              </a:rPr>
              <a:t>D</a:t>
            </a:r>
            <a:endParaRPr kumimoji="0"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243885" y="1200004"/>
            <a:ext cx="11757615" cy="1077218"/>
          </a:xfrm>
          <a:prstGeom prst="rect">
            <a:avLst/>
          </a:prstGeom>
          <a:noFill/>
        </p:spPr>
        <p:txBody>
          <a:bodyPr wrap="square" rtlCol="0">
            <a:spAutoFit/>
          </a:bodyPr>
          <a:lstStyle/>
          <a:p>
            <a:pPr hangingPunct="0">
              <a:defRPr/>
            </a:pPr>
            <a:r>
              <a:rPr lang="en-US" sz="3200" dirty="0" err="1">
                <a:solidFill>
                  <a:schemeClr val="accent1">
                    <a:lumMod val="50000"/>
                  </a:schemeClr>
                </a:solidFill>
                <a:latin typeface="Century Gothic" panose="020B0502020202020204" pitchFamily="34" charset="0"/>
              </a:rPr>
              <a:t>Es</a:t>
            </a:r>
            <a:r>
              <a:rPr lang="en-US" sz="3200" dirty="0">
                <a:solidFill>
                  <a:schemeClr val="accent1">
                    <a:lumMod val="50000"/>
                  </a:schemeClr>
                </a:solidFill>
                <a:latin typeface="Century Gothic" panose="020B0502020202020204" pitchFamily="34" charset="0"/>
              </a:rPr>
              <a:t> ‘H’, ¿</a:t>
            </a:r>
            <a:r>
              <a:rPr lang="en-US" sz="3200" dirty="0" err="1">
                <a:solidFill>
                  <a:schemeClr val="accent1">
                    <a:lumMod val="50000"/>
                  </a:schemeClr>
                </a:solidFill>
                <a:latin typeface="Century Gothic" panose="020B0502020202020204" pitchFamily="34" charset="0"/>
              </a:rPr>
              <a:t>sí</a:t>
            </a:r>
            <a:r>
              <a:rPr lang="en-US" sz="3200" dirty="0">
                <a:solidFill>
                  <a:schemeClr val="accent1">
                    <a:lumMod val="50000"/>
                  </a:schemeClr>
                </a:solidFill>
                <a:latin typeface="Century Gothic" panose="020B0502020202020204" pitchFamily="34" charset="0"/>
              </a:rPr>
              <a:t> (✔) o no (✖)?  </a:t>
            </a:r>
          </a:p>
          <a:p>
            <a:pPr hangingPunct="0">
              <a:defRPr/>
            </a:pPr>
            <a:r>
              <a:rPr lang="en-US" sz="3200" dirty="0">
                <a:solidFill>
                  <a:schemeClr val="accent1">
                    <a:lumMod val="50000"/>
                  </a:schemeClr>
                </a:solidFill>
                <a:latin typeface="Century Gothic" panose="020B0502020202020204" pitchFamily="34" charset="0"/>
              </a:rPr>
              <a:t>Escribe la palabra </a:t>
            </a:r>
            <a:r>
              <a:rPr lang="en-US" sz="3200" dirty="0" err="1">
                <a:solidFill>
                  <a:schemeClr val="accent1">
                    <a:lumMod val="50000"/>
                  </a:schemeClr>
                </a:solidFill>
                <a:latin typeface="Century Gothic" panose="020B0502020202020204" pitchFamily="34" charset="0"/>
              </a:rPr>
              <a:t>en</a:t>
            </a:r>
            <a:r>
              <a:rPr lang="en-US" sz="3200" dirty="0">
                <a:solidFill>
                  <a:schemeClr val="accent1">
                    <a:lumMod val="50000"/>
                  </a:schemeClr>
                </a:solidFill>
                <a:latin typeface="Century Gothic" panose="020B0502020202020204" pitchFamily="34" charset="0"/>
              </a:rPr>
              <a:t> </a:t>
            </a:r>
            <a:r>
              <a:rPr lang="en-US" sz="3200" dirty="0" err="1">
                <a:solidFill>
                  <a:schemeClr val="accent1">
                    <a:lumMod val="50000"/>
                  </a:schemeClr>
                </a:solidFill>
                <a:latin typeface="Century Gothic" panose="020B0502020202020204" pitchFamily="34" charset="0"/>
              </a:rPr>
              <a:t>español</a:t>
            </a:r>
            <a:r>
              <a:rPr lang="en-US" sz="3200" dirty="0">
                <a:solidFill>
                  <a:schemeClr val="accent1">
                    <a:lumMod val="50000"/>
                  </a:schemeClr>
                </a:solidFill>
                <a:latin typeface="Century Gothic" panose="020B0502020202020204" pitchFamily="34" charset="0"/>
              </a:rPr>
              <a:t>.</a:t>
            </a:r>
          </a:p>
        </p:txBody>
      </p:sp>
      <p:sp>
        <p:nvSpPr>
          <p:cNvPr id="13" name="Google Shape;613;p26">
            <a:hlinkClick r:id="" action="ppaction://noaction" highlightClick="1">
              <a:snd r:embed="rId8" name="Word 6 - Ocho.wav"/>
            </a:hlinkClick>
            <a:extLst>
              <a:ext uri="{FF2B5EF4-FFF2-40B4-BE49-F238E27FC236}">
                <a16:creationId xmlns:a16="http://schemas.microsoft.com/office/drawing/2014/main" id="{E81506B0-A3F8-47F6-A818-34153DC67087}"/>
              </a:ext>
            </a:extLst>
          </p:cNvPr>
          <p:cNvSpPr/>
          <p:nvPr/>
        </p:nvSpPr>
        <p:spPr>
          <a:xfrm>
            <a:off x="5480016" y="2447014"/>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sz="2200" b="1" dirty="0">
                <a:solidFill>
                  <a:prstClr val="white"/>
                </a:solidFill>
                <a:latin typeface="Century Gothic" panose="020B0502020202020204" pitchFamily="34" charset="0"/>
              </a:rPr>
              <a:t>F</a:t>
            </a:r>
            <a:endParaRPr sz="2200" b="1" dirty="0">
              <a:solidFill>
                <a:prstClr val="white"/>
              </a:solidFill>
              <a:latin typeface="Century Gothic" panose="020B0502020202020204" pitchFamily="34" charset="0"/>
            </a:endParaRPr>
          </a:p>
        </p:txBody>
      </p:sp>
      <p:sp>
        <p:nvSpPr>
          <p:cNvPr id="14" name="Google Shape;614;p26">
            <a:hlinkClick r:id="" action="ppaction://noaction">
              <a:snd r:embed="rId9" name="Word 7 - Hacer.wav"/>
            </a:hlinkClick>
            <a:extLst>
              <a:ext uri="{FF2B5EF4-FFF2-40B4-BE49-F238E27FC236}">
                <a16:creationId xmlns:a16="http://schemas.microsoft.com/office/drawing/2014/main" id="{2A2E30D2-841A-4ED1-B670-1C83F228DED0}"/>
              </a:ext>
            </a:extLst>
          </p:cNvPr>
          <p:cNvSpPr/>
          <p:nvPr/>
        </p:nvSpPr>
        <p:spPr>
          <a:xfrm>
            <a:off x="5480016" y="322599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defRPr/>
            </a:pPr>
            <a:r>
              <a:rPr lang="en-GB" b="1" kern="0" dirty="0">
                <a:solidFill>
                  <a:prstClr val="white"/>
                </a:solidFill>
                <a:sym typeface="Century Gothic"/>
              </a:rPr>
              <a:t>G</a:t>
            </a:r>
            <a:endParaRPr lang="en-GB" sz="1600" kern="0" dirty="0">
              <a:solidFill>
                <a:prstClr val="black"/>
              </a:solidFill>
            </a:endParaRPr>
          </a:p>
        </p:txBody>
      </p:sp>
      <p:sp>
        <p:nvSpPr>
          <p:cNvPr id="15" name="Google Shape;615;p26">
            <a:hlinkClick r:id="" action="ppaction://noaction" highlightClick="1">
              <a:snd r:embed="rId10" name="Word 8 - Hospital.wav"/>
            </a:hlinkClick>
            <a:extLst>
              <a:ext uri="{FF2B5EF4-FFF2-40B4-BE49-F238E27FC236}">
                <a16:creationId xmlns:a16="http://schemas.microsoft.com/office/drawing/2014/main" id="{598D57C1-09CA-4B85-A901-8BF5F8E2B844}"/>
              </a:ext>
            </a:extLst>
          </p:cNvPr>
          <p:cNvSpPr/>
          <p:nvPr/>
        </p:nvSpPr>
        <p:spPr>
          <a:xfrm>
            <a:off x="5480016" y="3947811"/>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a:sym typeface="Century Gothic"/>
              </a:rPr>
              <a:t>H</a:t>
            </a:r>
            <a:endParaRPr kumimoji="0" sz="1800" b="0" i="0" u="none" strike="noStrike" kern="0" cap="none" spc="0" normalizeH="0" baseline="0" noProof="0" dirty="0">
              <a:ln>
                <a:noFill/>
              </a:ln>
              <a:solidFill>
                <a:prstClr val="black"/>
              </a:solidFill>
              <a:effectLst/>
              <a:uLnTx/>
              <a:uFillTx/>
            </a:endParaRPr>
          </a:p>
        </p:txBody>
      </p:sp>
      <p:sp>
        <p:nvSpPr>
          <p:cNvPr id="16" name="Google Shape;616;p26">
            <a:hlinkClick r:id="" action="ppaction://noaction" highlightClick="1">
              <a:snd r:embed="rId11" name="Word 9 - Uno.wav"/>
            </a:hlinkClick>
            <a:extLst>
              <a:ext uri="{FF2B5EF4-FFF2-40B4-BE49-F238E27FC236}">
                <a16:creationId xmlns:a16="http://schemas.microsoft.com/office/drawing/2014/main" id="{E034BFCB-0288-4166-9636-7DA2D26FF970}"/>
              </a:ext>
            </a:extLst>
          </p:cNvPr>
          <p:cNvSpPr/>
          <p:nvPr/>
        </p:nvSpPr>
        <p:spPr>
          <a:xfrm>
            <a:off x="5485902" y="4751250"/>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a:sym typeface="Century Gothic"/>
              </a:rPr>
              <a:t>I</a:t>
            </a:r>
            <a:endParaRPr kumimoji="0" sz="1800" b="0" i="0" u="none" strike="noStrike" kern="0" cap="none" spc="0" normalizeH="0" baseline="0" noProof="0" dirty="0">
              <a:ln>
                <a:noFill/>
              </a:ln>
              <a:solidFill>
                <a:prstClr val="black"/>
              </a:solidFill>
              <a:effectLst/>
              <a:uLnTx/>
              <a:uFillTx/>
            </a:endParaRPr>
          </a:p>
        </p:txBody>
      </p:sp>
      <p:sp>
        <p:nvSpPr>
          <p:cNvPr id="18" name="Google Shape;616;p26">
            <a:hlinkClick r:id="" action="ppaction://noaction" highlightClick="1">
              <a:snd r:embed="rId12" name="Word 5 - Hijo.wav"/>
            </a:hlinkClick>
            <a:extLst>
              <a:ext uri="{FF2B5EF4-FFF2-40B4-BE49-F238E27FC236}">
                <a16:creationId xmlns:a16="http://schemas.microsoft.com/office/drawing/2014/main" id="{E034BFCB-0288-4166-9636-7DA2D26FF970}"/>
              </a:ext>
            </a:extLst>
          </p:cNvPr>
          <p:cNvSpPr/>
          <p:nvPr/>
        </p:nvSpPr>
        <p:spPr>
          <a:xfrm>
            <a:off x="625339" y="55253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a:sym typeface="Century Gothic"/>
              </a:rPr>
              <a:t>E</a:t>
            </a:r>
            <a:endParaRPr kumimoji="0" sz="1800" b="0" i="0" u="none" strike="noStrike" kern="0" cap="none" spc="0" normalizeH="0" baseline="0" noProof="0" dirty="0">
              <a:ln>
                <a:noFill/>
              </a:ln>
              <a:solidFill>
                <a:prstClr val="black"/>
              </a:solidFill>
              <a:effectLst/>
              <a:uLnTx/>
              <a:uFillTx/>
            </a:endParaRPr>
          </a:p>
        </p:txBody>
      </p:sp>
      <p:sp>
        <p:nvSpPr>
          <p:cNvPr id="19" name="Google Shape;616;p26">
            <a:hlinkClick r:id="" action="ppaction://noaction" highlightClick="1">
              <a:snd r:embed="rId13" name="Word 10 - Hasta luego.wav"/>
            </a:hlinkClick>
            <a:extLst>
              <a:ext uri="{FF2B5EF4-FFF2-40B4-BE49-F238E27FC236}">
                <a16:creationId xmlns:a16="http://schemas.microsoft.com/office/drawing/2014/main" id="{E034BFCB-0288-4166-9636-7DA2D26FF970}"/>
              </a:ext>
            </a:extLst>
          </p:cNvPr>
          <p:cNvSpPr/>
          <p:nvPr/>
        </p:nvSpPr>
        <p:spPr>
          <a:xfrm>
            <a:off x="5480016" y="5525306"/>
            <a:ext cx="360000" cy="36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E60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a:sym typeface="Century Gothic"/>
              </a:rPr>
              <a:t>J</a:t>
            </a:r>
            <a:endParaRPr kumimoji="0" sz="1800" b="0" i="0" u="none" strike="noStrike" kern="0" cap="none" spc="0" normalizeH="0" baseline="0" noProof="0" dirty="0">
              <a:ln>
                <a:noFill/>
              </a:ln>
              <a:solidFill>
                <a:prstClr val="black"/>
              </a:solidFill>
              <a:effectLst/>
              <a:uLnTx/>
              <a:uFillTx/>
            </a:endParaRPr>
          </a:p>
        </p:txBody>
      </p:sp>
      <p:sp>
        <p:nvSpPr>
          <p:cNvPr id="30" name="TextBox 29" descr="black cross">
            <a:extLst>
              <a:ext uri="{FF2B5EF4-FFF2-40B4-BE49-F238E27FC236}">
                <a16:creationId xmlns:a16="http://schemas.microsoft.com/office/drawing/2014/main" id="{81DC4C5E-A443-4B7E-8A40-A8F17DD2D82D}"/>
              </a:ext>
            </a:extLst>
          </p:cNvPr>
          <p:cNvSpPr txBox="1"/>
          <p:nvPr/>
        </p:nvSpPr>
        <p:spPr>
          <a:xfrm>
            <a:off x="1608503" y="3276321"/>
            <a:ext cx="623263" cy="523220"/>
          </a:xfrm>
          <a:prstGeom prst="rect">
            <a:avLst/>
          </a:prstGeom>
          <a:noFill/>
        </p:spPr>
        <p:txBody>
          <a:bodyPr wrap="square" rtlCol="0">
            <a:spAutoFit/>
          </a:bodyPr>
          <a:lstStyle/>
          <a:p>
            <a:pPr>
              <a:defRPr/>
            </a:pPr>
            <a:r>
              <a:rPr lang="en-US" sz="2800" dirty="0">
                <a:solidFill>
                  <a:schemeClr val="accent1">
                    <a:lumMod val="50000"/>
                  </a:schemeClr>
                </a:solidFill>
                <a:latin typeface="Century Gothic" panose="020B0502020202020204" pitchFamily="34" charset="0"/>
              </a:rPr>
              <a:t>✖</a:t>
            </a:r>
            <a:endParaRPr lang="en-GB" sz="2800" dirty="0">
              <a:solidFill>
                <a:schemeClr val="accent1">
                  <a:lumMod val="50000"/>
                </a:schemeClr>
              </a:solidFill>
              <a:latin typeface="Century" panose="02040604050505020304" pitchFamily="18" charset="0"/>
            </a:endParaRPr>
          </a:p>
        </p:txBody>
      </p:sp>
      <p:sp>
        <p:nvSpPr>
          <p:cNvPr id="31" name="TextBox 30" descr="black checkmark">
            <a:extLst>
              <a:ext uri="{FF2B5EF4-FFF2-40B4-BE49-F238E27FC236}">
                <a16:creationId xmlns:a16="http://schemas.microsoft.com/office/drawing/2014/main" id="{92C00245-4A46-44B7-8EF6-C0F601A01478}"/>
              </a:ext>
            </a:extLst>
          </p:cNvPr>
          <p:cNvSpPr txBox="1"/>
          <p:nvPr/>
        </p:nvSpPr>
        <p:spPr>
          <a:xfrm>
            <a:off x="1606428" y="2437160"/>
            <a:ext cx="527695" cy="523220"/>
          </a:xfrm>
          <a:prstGeom prst="rect">
            <a:avLst/>
          </a:prstGeom>
          <a:noFill/>
        </p:spPr>
        <p:txBody>
          <a:bodyPr wrap="square" rtlCol="0">
            <a:spAutoFit/>
          </a:bodyPr>
          <a:lstStyle/>
          <a:p>
            <a:pPr>
              <a:defRPr/>
            </a:pPr>
            <a:r>
              <a:rPr lang="en-GB" sz="2800" dirty="0">
                <a:solidFill>
                  <a:schemeClr val="accent1">
                    <a:lumMod val="50000"/>
                  </a:schemeClr>
                </a:solidFill>
                <a:latin typeface="Century" panose="02040604050505020304" pitchFamily="18" charset="0"/>
              </a:rPr>
              <a:t>✔</a:t>
            </a:r>
          </a:p>
        </p:txBody>
      </p:sp>
      <p:sp>
        <p:nvSpPr>
          <p:cNvPr id="32" name="TextBox 31" descr="black cross">
            <a:extLst>
              <a:ext uri="{FF2B5EF4-FFF2-40B4-BE49-F238E27FC236}">
                <a16:creationId xmlns:a16="http://schemas.microsoft.com/office/drawing/2014/main" id="{81DC4C5E-A443-4B7E-8A40-A8F17DD2D82D}"/>
              </a:ext>
            </a:extLst>
          </p:cNvPr>
          <p:cNvSpPr txBox="1"/>
          <p:nvPr/>
        </p:nvSpPr>
        <p:spPr>
          <a:xfrm>
            <a:off x="2556460" y="2435607"/>
            <a:ext cx="1536236" cy="523220"/>
          </a:xfrm>
          <a:prstGeom prst="rect">
            <a:avLst/>
          </a:prstGeom>
          <a:noFill/>
        </p:spPr>
        <p:txBody>
          <a:bodyPr wrap="square" rtlCol="0">
            <a:spAutoFit/>
          </a:bodyPr>
          <a:lstStyle/>
          <a:p>
            <a:pPr>
              <a:defRPr/>
            </a:pPr>
            <a:r>
              <a:rPr lang="en-US" sz="2800" b="1" dirty="0" err="1">
                <a:solidFill>
                  <a:schemeClr val="accent1">
                    <a:lumMod val="50000"/>
                  </a:schemeClr>
                </a:solidFill>
                <a:latin typeface="Century Gothic" panose="020B0502020202020204" pitchFamily="34" charset="0"/>
              </a:rPr>
              <a:t>helado</a:t>
            </a:r>
            <a:endParaRPr lang="en-GB" sz="2800" b="1" dirty="0">
              <a:solidFill>
                <a:schemeClr val="accent1">
                  <a:lumMod val="50000"/>
                </a:schemeClr>
              </a:solidFill>
              <a:latin typeface="Century" panose="02040604050505020304" pitchFamily="18" charset="0"/>
            </a:endParaRPr>
          </a:p>
        </p:txBody>
      </p:sp>
      <p:sp>
        <p:nvSpPr>
          <p:cNvPr id="33" name="TextBox 32" descr="black cross">
            <a:extLst>
              <a:ext uri="{FF2B5EF4-FFF2-40B4-BE49-F238E27FC236}">
                <a16:creationId xmlns:a16="http://schemas.microsoft.com/office/drawing/2014/main" id="{81DC4C5E-A443-4B7E-8A40-A8F17DD2D82D}"/>
              </a:ext>
            </a:extLst>
          </p:cNvPr>
          <p:cNvSpPr txBox="1"/>
          <p:nvPr/>
        </p:nvSpPr>
        <p:spPr>
          <a:xfrm>
            <a:off x="2556460" y="3217409"/>
            <a:ext cx="1536236" cy="523220"/>
          </a:xfrm>
          <a:prstGeom prst="rect">
            <a:avLst/>
          </a:prstGeom>
          <a:noFill/>
        </p:spPr>
        <p:txBody>
          <a:bodyPr wrap="square" rtlCol="0">
            <a:spAutoFit/>
          </a:bodyPr>
          <a:lstStyle/>
          <a:p>
            <a:pPr>
              <a:defRPr/>
            </a:pPr>
            <a:r>
              <a:rPr lang="en-US" sz="2800" b="1" dirty="0">
                <a:solidFill>
                  <a:schemeClr val="accent1">
                    <a:lumMod val="50000"/>
                  </a:schemeClr>
                </a:solidFill>
                <a:latin typeface="Century Gothic" panose="020B0502020202020204" pitchFamily="34" charset="0"/>
              </a:rPr>
              <a:t>once</a:t>
            </a:r>
            <a:endParaRPr lang="en-GB" sz="2800" b="1" dirty="0">
              <a:solidFill>
                <a:schemeClr val="accent1">
                  <a:lumMod val="50000"/>
                </a:schemeClr>
              </a:solidFill>
              <a:latin typeface="Century" panose="02040604050505020304" pitchFamily="18" charset="0"/>
            </a:endParaRPr>
          </a:p>
        </p:txBody>
      </p:sp>
      <p:sp>
        <p:nvSpPr>
          <p:cNvPr id="34" name="TextBox 33" descr="black cross">
            <a:extLst>
              <a:ext uri="{FF2B5EF4-FFF2-40B4-BE49-F238E27FC236}">
                <a16:creationId xmlns:a16="http://schemas.microsoft.com/office/drawing/2014/main" id="{81DC4C5E-A443-4B7E-8A40-A8F17DD2D82D}"/>
              </a:ext>
            </a:extLst>
          </p:cNvPr>
          <p:cNvSpPr txBox="1"/>
          <p:nvPr/>
        </p:nvSpPr>
        <p:spPr>
          <a:xfrm>
            <a:off x="1619583" y="3950062"/>
            <a:ext cx="623263" cy="523220"/>
          </a:xfrm>
          <a:prstGeom prst="rect">
            <a:avLst/>
          </a:prstGeom>
          <a:noFill/>
        </p:spPr>
        <p:txBody>
          <a:bodyPr wrap="square" rtlCol="0">
            <a:spAutoFit/>
          </a:bodyPr>
          <a:lstStyle/>
          <a:p>
            <a:pPr>
              <a:defRPr/>
            </a:pPr>
            <a:r>
              <a:rPr lang="en-US" sz="2800" dirty="0">
                <a:solidFill>
                  <a:schemeClr val="accent1">
                    <a:lumMod val="50000"/>
                  </a:schemeClr>
                </a:solidFill>
                <a:latin typeface="Century Gothic" panose="020B0502020202020204" pitchFamily="34" charset="0"/>
              </a:rPr>
              <a:t>✖</a:t>
            </a:r>
            <a:endParaRPr lang="en-GB" sz="2800" dirty="0">
              <a:solidFill>
                <a:schemeClr val="accent1">
                  <a:lumMod val="50000"/>
                </a:schemeClr>
              </a:solidFill>
              <a:latin typeface="Century" panose="02040604050505020304" pitchFamily="18" charset="0"/>
            </a:endParaRPr>
          </a:p>
        </p:txBody>
      </p:sp>
      <p:sp>
        <p:nvSpPr>
          <p:cNvPr id="35" name="TextBox 34" descr="black cross">
            <a:extLst>
              <a:ext uri="{FF2B5EF4-FFF2-40B4-BE49-F238E27FC236}">
                <a16:creationId xmlns:a16="http://schemas.microsoft.com/office/drawing/2014/main" id="{81DC4C5E-A443-4B7E-8A40-A8F17DD2D82D}"/>
              </a:ext>
            </a:extLst>
          </p:cNvPr>
          <p:cNvSpPr txBox="1"/>
          <p:nvPr/>
        </p:nvSpPr>
        <p:spPr>
          <a:xfrm>
            <a:off x="2556460" y="3950062"/>
            <a:ext cx="1536236" cy="523220"/>
          </a:xfrm>
          <a:prstGeom prst="rect">
            <a:avLst/>
          </a:prstGeom>
          <a:noFill/>
        </p:spPr>
        <p:txBody>
          <a:bodyPr wrap="square" rtlCol="0">
            <a:spAutoFit/>
          </a:bodyPr>
          <a:lstStyle/>
          <a:p>
            <a:pPr>
              <a:defRPr/>
            </a:pPr>
            <a:r>
              <a:rPr lang="en-US" sz="2800" b="1" dirty="0" err="1">
                <a:solidFill>
                  <a:schemeClr val="accent1">
                    <a:lumMod val="50000"/>
                  </a:schemeClr>
                </a:solidFill>
                <a:latin typeface="Century Gothic" panose="020B0502020202020204" pitchFamily="34" charset="0"/>
              </a:rPr>
              <a:t>autor</a:t>
            </a:r>
            <a:endParaRPr lang="en-GB" sz="2800" b="1" dirty="0">
              <a:solidFill>
                <a:schemeClr val="accent1">
                  <a:lumMod val="50000"/>
                </a:schemeClr>
              </a:solidFill>
              <a:latin typeface="Century" panose="02040604050505020304" pitchFamily="18" charset="0"/>
            </a:endParaRPr>
          </a:p>
        </p:txBody>
      </p:sp>
      <p:sp>
        <p:nvSpPr>
          <p:cNvPr id="36" name="TextBox 35" descr="black checkmark">
            <a:extLst>
              <a:ext uri="{FF2B5EF4-FFF2-40B4-BE49-F238E27FC236}">
                <a16:creationId xmlns:a16="http://schemas.microsoft.com/office/drawing/2014/main" id="{92C00245-4A46-44B7-8EF6-C0F601A01478}"/>
              </a:ext>
            </a:extLst>
          </p:cNvPr>
          <p:cNvSpPr txBox="1"/>
          <p:nvPr/>
        </p:nvSpPr>
        <p:spPr>
          <a:xfrm>
            <a:off x="1598242" y="4705923"/>
            <a:ext cx="527695" cy="523220"/>
          </a:xfrm>
          <a:prstGeom prst="rect">
            <a:avLst/>
          </a:prstGeom>
          <a:noFill/>
        </p:spPr>
        <p:txBody>
          <a:bodyPr wrap="square" rtlCol="0">
            <a:spAutoFit/>
          </a:bodyPr>
          <a:lstStyle/>
          <a:p>
            <a:pPr>
              <a:defRPr/>
            </a:pPr>
            <a:r>
              <a:rPr lang="en-GB" sz="2800" dirty="0">
                <a:solidFill>
                  <a:schemeClr val="accent1">
                    <a:lumMod val="50000"/>
                  </a:schemeClr>
                </a:solidFill>
                <a:latin typeface="Century" panose="02040604050505020304" pitchFamily="18" charset="0"/>
              </a:rPr>
              <a:t>✔</a:t>
            </a:r>
          </a:p>
        </p:txBody>
      </p:sp>
      <p:sp>
        <p:nvSpPr>
          <p:cNvPr id="37" name="TextBox 36" descr="black cross">
            <a:extLst>
              <a:ext uri="{FF2B5EF4-FFF2-40B4-BE49-F238E27FC236}">
                <a16:creationId xmlns:a16="http://schemas.microsoft.com/office/drawing/2014/main" id="{81DC4C5E-A443-4B7E-8A40-A8F17DD2D82D}"/>
              </a:ext>
            </a:extLst>
          </p:cNvPr>
          <p:cNvSpPr txBox="1"/>
          <p:nvPr/>
        </p:nvSpPr>
        <p:spPr>
          <a:xfrm>
            <a:off x="2556460" y="4682715"/>
            <a:ext cx="1536236" cy="523220"/>
          </a:xfrm>
          <a:prstGeom prst="rect">
            <a:avLst/>
          </a:prstGeom>
          <a:noFill/>
        </p:spPr>
        <p:txBody>
          <a:bodyPr wrap="square" rtlCol="0">
            <a:spAutoFit/>
          </a:bodyPr>
          <a:lstStyle/>
          <a:p>
            <a:pPr>
              <a:defRPr/>
            </a:pPr>
            <a:r>
              <a:rPr lang="en-US" sz="2800" b="1" dirty="0" err="1">
                <a:solidFill>
                  <a:schemeClr val="accent1">
                    <a:lumMod val="50000"/>
                  </a:schemeClr>
                </a:solidFill>
                <a:latin typeface="Century Gothic" panose="020B0502020202020204" pitchFamily="34" charset="0"/>
              </a:rPr>
              <a:t>hablar</a:t>
            </a:r>
            <a:endParaRPr lang="en-GB" sz="2800" b="1" dirty="0">
              <a:solidFill>
                <a:schemeClr val="accent1">
                  <a:lumMod val="50000"/>
                </a:schemeClr>
              </a:solidFill>
              <a:latin typeface="Century" panose="02040604050505020304" pitchFamily="18" charset="0"/>
            </a:endParaRPr>
          </a:p>
        </p:txBody>
      </p:sp>
      <p:sp>
        <p:nvSpPr>
          <p:cNvPr id="38" name="TextBox 37" descr="black checkmark">
            <a:extLst>
              <a:ext uri="{FF2B5EF4-FFF2-40B4-BE49-F238E27FC236}">
                <a16:creationId xmlns:a16="http://schemas.microsoft.com/office/drawing/2014/main" id="{92C00245-4A46-44B7-8EF6-C0F601A01478}"/>
              </a:ext>
            </a:extLst>
          </p:cNvPr>
          <p:cNvSpPr txBox="1"/>
          <p:nvPr/>
        </p:nvSpPr>
        <p:spPr>
          <a:xfrm>
            <a:off x="1585272" y="5423469"/>
            <a:ext cx="527695" cy="523220"/>
          </a:xfrm>
          <a:prstGeom prst="rect">
            <a:avLst/>
          </a:prstGeom>
          <a:noFill/>
        </p:spPr>
        <p:txBody>
          <a:bodyPr wrap="square" rtlCol="0">
            <a:spAutoFit/>
          </a:bodyPr>
          <a:lstStyle/>
          <a:p>
            <a:pPr>
              <a:defRPr/>
            </a:pPr>
            <a:r>
              <a:rPr lang="en-GB" sz="2800" dirty="0">
                <a:solidFill>
                  <a:schemeClr val="accent1">
                    <a:lumMod val="50000"/>
                  </a:schemeClr>
                </a:solidFill>
                <a:latin typeface="Century" panose="02040604050505020304" pitchFamily="18" charset="0"/>
              </a:rPr>
              <a:t>✔</a:t>
            </a:r>
          </a:p>
        </p:txBody>
      </p:sp>
      <p:sp>
        <p:nvSpPr>
          <p:cNvPr id="39" name="TextBox 38" descr="black cross">
            <a:extLst>
              <a:ext uri="{FF2B5EF4-FFF2-40B4-BE49-F238E27FC236}">
                <a16:creationId xmlns:a16="http://schemas.microsoft.com/office/drawing/2014/main" id="{81DC4C5E-A443-4B7E-8A40-A8F17DD2D82D}"/>
              </a:ext>
            </a:extLst>
          </p:cNvPr>
          <p:cNvSpPr txBox="1"/>
          <p:nvPr/>
        </p:nvSpPr>
        <p:spPr>
          <a:xfrm>
            <a:off x="2556460" y="5387346"/>
            <a:ext cx="1536236" cy="523220"/>
          </a:xfrm>
          <a:prstGeom prst="rect">
            <a:avLst/>
          </a:prstGeom>
          <a:noFill/>
        </p:spPr>
        <p:txBody>
          <a:bodyPr wrap="square" rtlCol="0">
            <a:spAutoFit/>
          </a:bodyPr>
          <a:lstStyle/>
          <a:p>
            <a:pPr>
              <a:defRPr/>
            </a:pPr>
            <a:r>
              <a:rPr lang="en-US" sz="2800" b="1" dirty="0" err="1">
                <a:solidFill>
                  <a:schemeClr val="accent1">
                    <a:lumMod val="50000"/>
                  </a:schemeClr>
                </a:solidFill>
                <a:latin typeface="Century Gothic" panose="020B0502020202020204" pitchFamily="34" charset="0"/>
              </a:rPr>
              <a:t>hijo</a:t>
            </a:r>
            <a:endParaRPr lang="en-GB" sz="2800" b="1" dirty="0">
              <a:solidFill>
                <a:schemeClr val="accent1">
                  <a:lumMod val="50000"/>
                </a:schemeClr>
              </a:solidFill>
              <a:latin typeface="Century" panose="02040604050505020304" pitchFamily="18" charset="0"/>
            </a:endParaRPr>
          </a:p>
        </p:txBody>
      </p:sp>
      <p:sp>
        <p:nvSpPr>
          <p:cNvPr id="40" name="TextBox 39" descr="black cross">
            <a:extLst>
              <a:ext uri="{FF2B5EF4-FFF2-40B4-BE49-F238E27FC236}">
                <a16:creationId xmlns:a16="http://schemas.microsoft.com/office/drawing/2014/main" id="{81DC4C5E-A443-4B7E-8A40-A8F17DD2D82D}"/>
              </a:ext>
            </a:extLst>
          </p:cNvPr>
          <p:cNvSpPr txBox="1"/>
          <p:nvPr/>
        </p:nvSpPr>
        <p:spPr>
          <a:xfrm>
            <a:off x="6566870" y="2435352"/>
            <a:ext cx="623263" cy="523220"/>
          </a:xfrm>
          <a:prstGeom prst="rect">
            <a:avLst/>
          </a:prstGeom>
          <a:noFill/>
        </p:spPr>
        <p:txBody>
          <a:bodyPr wrap="square" rtlCol="0">
            <a:spAutoFit/>
          </a:bodyPr>
          <a:lstStyle/>
          <a:p>
            <a:pPr>
              <a:defRPr/>
            </a:pPr>
            <a:r>
              <a:rPr lang="en-US" sz="2800" dirty="0">
                <a:solidFill>
                  <a:schemeClr val="accent1">
                    <a:lumMod val="50000"/>
                  </a:schemeClr>
                </a:solidFill>
                <a:latin typeface="Century Gothic" panose="020B0502020202020204" pitchFamily="34" charset="0"/>
              </a:rPr>
              <a:t>✖</a:t>
            </a:r>
            <a:endParaRPr lang="en-GB" sz="2800" dirty="0">
              <a:solidFill>
                <a:schemeClr val="accent1">
                  <a:lumMod val="50000"/>
                </a:schemeClr>
              </a:solidFill>
              <a:latin typeface="Century" panose="02040604050505020304" pitchFamily="18" charset="0"/>
            </a:endParaRPr>
          </a:p>
        </p:txBody>
      </p:sp>
      <p:sp>
        <p:nvSpPr>
          <p:cNvPr id="41" name="TextBox 40" descr="black cross">
            <a:extLst>
              <a:ext uri="{FF2B5EF4-FFF2-40B4-BE49-F238E27FC236}">
                <a16:creationId xmlns:a16="http://schemas.microsoft.com/office/drawing/2014/main" id="{81DC4C5E-A443-4B7E-8A40-A8F17DD2D82D}"/>
              </a:ext>
            </a:extLst>
          </p:cNvPr>
          <p:cNvSpPr txBox="1"/>
          <p:nvPr/>
        </p:nvSpPr>
        <p:spPr>
          <a:xfrm>
            <a:off x="7461349" y="2435352"/>
            <a:ext cx="1536236" cy="523220"/>
          </a:xfrm>
          <a:prstGeom prst="rect">
            <a:avLst/>
          </a:prstGeom>
          <a:noFill/>
        </p:spPr>
        <p:txBody>
          <a:bodyPr wrap="square" rtlCol="0">
            <a:spAutoFit/>
          </a:bodyPr>
          <a:lstStyle/>
          <a:p>
            <a:pPr>
              <a:defRPr/>
            </a:pPr>
            <a:r>
              <a:rPr lang="en-US" sz="2800" b="1" dirty="0" err="1">
                <a:solidFill>
                  <a:schemeClr val="accent1">
                    <a:lumMod val="50000"/>
                  </a:schemeClr>
                </a:solidFill>
                <a:latin typeface="Century Gothic" panose="020B0502020202020204" pitchFamily="34" charset="0"/>
              </a:rPr>
              <a:t>ocho</a:t>
            </a:r>
            <a:endParaRPr lang="en-GB" sz="2800" b="1" dirty="0">
              <a:solidFill>
                <a:schemeClr val="accent1">
                  <a:lumMod val="50000"/>
                </a:schemeClr>
              </a:solidFill>
              <a:latin typeface="Century" panose="02040604050505020304" pitchFamily="18" charset="0"/>
            </a:endParaRPr>
          </a:p>
        </p:txBody>
      </p:sp>
      <p:sp>
        <p:nvSpPr>
          <p:cNvPr id="42" name="TextBox 41" descr="black checkmark">
            <a:extLst>
              <a:ext uri="{FF2B5EF4-FFF2-40B4-BE49-F238E27FC236}">
                <a16:creationId xmlns:a16="http://schemas.microsoft.com/office/drawing/2014/main" id="{92C00245-4A46-44B7-8EF6-C0F601A01478}"/>
              </a:ext>
            </a:extLst>
          </p:cNvPr>
          <p:cNvSpPr txBox="1"/>
          <p:nvPr/>
        </p:nvSpPr>
        <p:spPr>
          <a:xfrm>
            <a:off x="6567210" y="3151729"/>
            <a:ext cx="527695" cy="523220"/>
          </a:xfrm>
          <a:prstGeom prst="rect">
            <a:avLst/>
          </a:prstGeom>
          <a:noFill/>
        </p:spPr>
        <p:txBody>
          <a:bodyPr wrap="square" rtlCol="0">
            <a:spAutoFit/>
          </a:bodyPr>
          <a:lstStyle/>
          <a:p>
            <a:pPr>
              <a:defRPr/>
            </a:pPr>
            <a:r>
              <a:rPr lang="en-GB" sz="2800" dirty="0">
                <a:solidFill>
                  <a:schemeClr val="accent1">
                    <a:lumMod val="50000"/>
                  </a:schemeClr>
                </a:solidFill>
                <a:latin typeface="Century" panose="02040604050505020304" pitchFamily="18" charset="0"/>
              </a:rPr>
              <a:t>✔</a:t>
            </a:r>
          </a:p>
        </p:txBody>
      </p:sp>
      <p:sp>
        <p:nvSpPr>
          <p:cNvPr id="43" name="TextBox 42" descr="black cross">
            <a:extLst>
              <a:ext uri="{FF2B5EF4-FFF2-40B4-BE49-F238E27FC236}">
                <a16:creationId xmlns:a16="http://schemas.microsoft.com/office/drawing/2014/main" id="{81DC4C5E-A443-4B7E-8A40-A8F17DD2D82D}"/>
              </a:ext>
            </a:extLst>
          </p:cNvPr>
          <p:cNvSpPr txBox="1"/>
          <p:nvPr/>
        </p:nvSpPr>
        <p:spPr>
          <a:xfrm>
            <a:off x="7461349" y="3158193"/>
            <a:ext cx="1536236" cy="523220"/>
          </a:xfrm>
          <a:prstGeom prst="rect">
            <a:avLst/>
          </a:prstGeom>
          <a:noFill/>
        </p:spPr>
        <p:txBody>
          <a:bodyPr wrap="square" rtlCol="0">
            <a:spAutoFit/>
          </a:bodyPr>
          <a:lstStyle/>
          <a:p>
            <a:pPr>
              <a:defRPr/>
            </a:pPr>
            <a:r>
              <a:rPr lang="en-US" sz="2800" b="1" dirty="0" err="1">
                <a:solidFill>
                  <a:schemeClr val="accent1">
                    <a:lumMod val="50000"/>
                  </a:schemeClr>
                </a:solidFill>
                <a:latin typeface="Century Gothic" panose="020B0502020202020204" pitchFamily="34" charset="0"/>
              </a:rPr>
              <a:t>hacer</a:t>
            </a:r>
            <a:endParaRPr lang="en-GB" sz="2800" b="1" dirty="0">
              <a:solidFill>
                <a:schemeClr val="accent1">
                  <a:lumMod val="50000"/>
                </a:schemeClr>
              </a:solidFill>
              <a:latin typeface="Century" panose="02040604050505020304" pitchFamily="18" charset="0"/>
            </a:endParaRPr>
          </a:p>
        </p:txBody>
      </p:sp>
      <p:sp>
        <p:nvSpPr>
          <p:cNvPr id="44" name="TextBox 43" descr="black checkmark">
            <a:extLst>
              <a:ext uri="{FF2B5EF4-FFF2-40B4-BE49-F238E27FC236}">
                <a16:creationId xmlns:a16="http://schemas.microsoft.com/office/drawing/2014/main" id="{92C00245-4A46-44B7-8EF6-C0F601A01478}"/>
              </a:ext>
            </a:extLst>
          </p:cNvPr>
          <p:cNvSpPr txBox="1"/>
          <p:nvPr/>
        </p:nvSpPr>
        <p:spPr>
          <a:xfrm>
            <a:off x="6567210" y="3933102"/>
            <a:ext cx="527695" cy="523220"/>
          </a:xfrm>
          <a:prstGeom prst="rect">
            <a:avLst/>
          </a:prstGeom>
          <a:noFill/>
        </p:spPr>
        <p:txBody>
          <a:bodyPr wrap="square" rtlCol="0">
            <a:spAutoFit/>
          </a:bodyPr>
          <a:lstStyle/>
          <a:p>
            <a:pPr>
              <a:defRPr/>
            </a:pPr>
            <a:r>
              <a:rPr lang="en-GB" sz="2800" dirty="0">
                <a:solidFill>
                  <a:schemeClr val="accent1">
                    <a:lumMod val="50000"/>
                  </a:schemeClr>
                </a:solidFill>
                <a:latin typeface="Century" panose="02040604050505020304" pitchFamily="18" charset="0"/>
              </a:rPr>
              <a:t>✔</a:t>
            </a:r>
          </a:p>
        </p:txBody>
      </p:sp>
      <p:sp>
        <p:nvSpPr>
          <p:cNvPr id="45" name="TextBox 44" descr="black cross">
            <a:extLst>
              <a:ext uri="{FF2B5EF4-FFF2-40B4-BE49-F238E27FC236}">
                <a16:creationId xmlns:a16="http://schemas.microsoft.com/office/drawing/2014/main" id="{81DC4C5E-A443-4B7E-8A40-A8F17DD2D82D}"/>
              </a:ext>
            </a:extLst>
          </p:cNvPr>
          <p:cNvSpPr txBox="1"/>
          <p:nvPr/>
        </p:nvSpPr>
        <p:spPr>
          <a:xfrm>
            <a:off x="7461349" y="3926619"/>
            <a:ext cx="1536236" cy="523220"/>
          </a:xfrm>
          <a:prstGeom prst="rect">
            <a:avLst/>
          </a:prstGeom>
          <a:noFill/>
        </p:spPr>
        <p:txBody>
          <a:bodyPr wrap="square" rtlCol="0">
            <a:spAutoFit/>
          </a:bodyPr>
          <a:lstStyle/>
          <a:p>
            <a:pPr>
              <a:defRPr/>
            </a:pPr>
            <a:r>
              <a:rPr lang="en-US" sz="2800" b="1" dirty="0">
                <a:solidFill>
                  <a:schemeClr val="accent1">
                    <a:lumMod val="50000"/>
                  </a:schemeClr>
                </a:solidFill>
                <a:latin typeface="Century Gothic" panose="020B0502020202020204" pitchFamily="34" charset="0"/>
              </a:rPr>
              <a:t>hospital</a:t>
            </a:r>
            <a:endParaRPr lang="en-GB" sz="2800" b="1" dirty="0">
              <a:solidFill>
                <a:schemeClr val="accent1">
                  <a:lumMod val="50000"/>
                </a:schemeClr>
              </a:solidFill>
              <a:latin typeface="Century" panose="02040604050505020304" pitchFamily="18" charset="0"/>
            </a:endParaRPr>
          </a:p>
        </p:txBody>
      </p:sp>
      <p:sp>
        <p:nvSpPr>
          <p:cNvPr id="46" name="TextBox 45" descr="black cross">
            <a:extLst>
              <a:ext uri="{FF2B5EF4-FFF2-40B4-BE49-F238E27FC236}">
                <a16:creationId xmlns:a16="http://schemas.microsoft.com/office/drawing/2014/main" id="{81DC4C5E-A443-4B7E-8A40-A8F17DD2D82D}"/>
              </a:ext>
            </a:extLst>
          </p:cNvPr>
          <p:cNvSpPr txBox="1"/>
          <p:nvPr/>
        </p:nvSpPr>
        <p:spPr>
          <a:xfrm>
            <a:off x="7461349" y="4682715"/>
            <a:ext cx="1536236" cy="523220"/>
          </a:xfrm>
          <a:prstGeom prst="rect">
            <a:avLst/>
          </a:prstGeom>
          <a:noFill/>
        </p:spPr>
        <p:txBody>
          <a:bodyPr wrap="square" rtlCol="0">
            <a:spAutoFit/>
          </a:bodyPr>
          <a:lstStyle/>
          <a:p>
            <a:pPr>
              <a:defRPr/>
            </a:pPr>
            <a:r>
              <a:rPr lang="en-US" sz="2800" b="1" dirty="0" err="1">
                <a:solidFill>
                  <a:schemeClr val="accent1">
                    <a:lumMod val="50000"/>
                  </a:schemeClr>
                </a:solidFill>
                <a:latin typeface="Century Gothic" panose="020B0502020202020204" pitchFamily="34" charset="0"/>
              </a:rPr>
              <a:t>uno</a:t>
            </a:r>
            <a:endParaRPr lang="en-GB" sz="2800" b="1" dirty="0">
              <a:solidFill>
                <a:schemeClr val="accent1">
                  <a:lumMod val="50000"/>
                </a:schemeClr>
              </a:solidFill>
              <a:latin typeface="Century" panose="02040604050505020304" pitchFamily="18" charset="0"/>
            </a:endParaRPr>
          </a:p>
        </p:txBody>
      </p:sp>
      <p:sp>
        <p:nvSpPr>
          <p:cNvPr id="47" name="TextBox 46" descr="black cross">
            <a:extLst>
              <a:ext uri="{FF2B5EF4-FFF2-40B4-BE49-F238E27FC236}">
                <a16:creationId xmlns:a16="http://schemas.microsoft.com/office/drawing/2014/main" id="{81DC4C5E-A443-4B7E-8A40-A8F17DD2D82D}"/>
              </a:ext>
            </a:extLst>
          </p:cNvPr>
          <p:cNvSpPr txBox="1"/>
          <p:nvPr/>
        </p:nvSpPr>
        <p:spPr>
          <a:xfrm>
            <a:off x="6566870" y="4682715"/>
            <a:ext cx="623263" cy="523220"/>
          </a:xfrm>
          <a:prstGeom prst="rect">
            <a:avLst/>
          </a:prstGeom>
          <a:noFill/>
        </p:spPr>
        <p:txBody>
          <a:bodyPr wrap="square" rtlCol="0">
            <a:spAutoFit/>
          </a:bodyPr>
          <a:lstStyle/>
          <a:p>
            <a:pPr>
              <a:defRPr/>
            </a:pPr>
            <a:r>
              <a:rPr lang="en-US" sz="2800" dirty="0">
                <a:solidFill>
                  <a:schemeClr val="accent1">
                    <a:lumMod val="50000"/>
                  </a:schemeClr>
                </a:solidFill>
                <a:latin typeface="Century Gothic" panose="020B0502020202020204" pitchFamily="34" charset="0"/>
              </a:rPr>
              <a:t>✖</a:t>
            </a:r>
            <a:endParaRPr lang="en-GB" sz="2800" dirty="0">
              <a:solidFill>
                <a:schemeClr val="accent1">
                  <a:lumMod val="50000"/>
                </a:schemeClr>
              </a:solidFill>
              <a:latin typeface="Century" panose="02040604050505020304" pitchFamily="18" charset="0"/>
            </a:endParaRPr>
          </a:p>
        </p:txBody>
      </p:sp>
      <p:sp>
        <p:nvSpPr>
          <p:cNvPr id="48" name="TextBox 47" descr="black checkmark">
            <a:extLst>
              <a:ext uri="{FF2B5EF4-FFF2-40B4-BE49-F238E27FC236}">
                <a16:creationId xmlns:a16="http://schemas.microsoft.com/office/drawing/2014/main" id="{92C00245-4A46-44B7-8EF6-C0F601A01478}"/>
              </a:ext>
            </a:extLst>
          </p:cNvPr>
          <p:cNvSpPr txBox="1"/>
          <p:nvPr/>
        </p:nvSpPr>
        <p:spPr>
          <a:xfrm>
            <a:off x="6566870" y="5417209"/>
            <a:ext cx="527695" cy="523220"/>
          </a:xfrm>
          <a:prstGeom prst="rect">
            <a:avLst/>
          </a:prstGeom>
          <a:noFill/>
        </p:spPr>
        <p:txBody>
          <a:bodyPr wrap="square" rtlCol="0">
            <a:spAutoFit/>
          </a:bodyPr>
          <a:lstStyle/>
          <a:p>
            <a:pPr>
              <a:defRPr/>
            </a:pPr>
            <a:r>
              <a:rPr lang="en-GB" sz="2800" dirty="0">
                <a:solidFill>
                  <a:schemeClr val="accent1">
                    <a:lumMod val="50000"/>
                  </a:schemeClr>
                </a:solidFill>
                <a:latin typeface="Century" panose="02040604050505020304" pitchFamily="18" charset="0"/>
              </a:rPr>
              <a:t>✔</a:t>
            </a:r>
          </a:p>
        </p:txBody>
      </p:sp>
      <p:sp>
        <p:nvSpPr>
          <p:cNvPr id="49" name="TextBox 48" descr="black cross">
            <a:extLst>
              <a:ext uri="{FF2B5EF4-FFF2-40B4-BE49-F238E27FC236}">
                <a16:creationId xmlns:a16="http://schemas.microsoft.com/office/drawing/2014/main" id="{81DC4C5E-A443-4B7E-8A40-A8F17DD2D82D}"/>
              </a:ext>
            </a:extLst>
          </p:cNvPr>
          <p:cNvSpPr txBox="1"/>
          <p:nvPr/>
        </p:nvSpPr>
        <p:spPr>
          <a:xfrm>
            <a:off x="7461349" y="5438811"/>
            <a:ext cx="2595824" cy="523220"/>
          </a:xfrm>
          <a:prstGeom prst="rect">
            <a:avLst/>
          </a:prstGeom>
          <a:noFill/>
        </p:spPr>
        <p:txBody>
          <a:bodyPr wrap="square" rtlCol="0">
            <a:spAutoFit/>
          </a:bodyPr>
          <a:lstStyle/>
          <a:p>
            <a:pPr>
              <a:defRPr/>
            </a:pPr>
            <a:r>
              <a:rPr lang="en-US" sz="2800" b="1" dirty="0">
                <a:solidFill>
                  <a:schemeClr val="accent1">
                    <a:lumMod val="50000"/>
                  </a:schemeClr>
                </a:solidFill>
                <a:latin typeface="Century Gothic" panose="020B0502020202020204" pitchFamily="34" charset="0"/>
              </a:rPr>
              <a:t>hasta </a:t>
            </a:r>
            <a:r>
              <a:rPr lang="en-US" sz="2800" b="1" dirty="0" err="1">
                <a:solidFill>
                  <a:schemeClr val="accent1">
                    <a:lumMod val="50000"/>
                  </a:schemeClr>
                </a:solidFill>
                <a:latin typeface="Century Gothic" panose="020B0502020202020204" pitchFamily="34" charset="0"/>
              </a:rPr>
              <a:t>luego</a:t>
            </a:r>
            <a:endParaRPr lang="en-GB" sz="2800" b="1" dirty="0">
              <a:solidFill>
                <a:schemeClr val="accent1">
                  <a:lumMod val="50000"/>
                </a:schemeClr>
              </a:solidFill>
              <a:latin typeface="Century" panose="02040604050505020304" pitchFamily="18" charset="0"/>
            </a:endParaRPr>
          </a:p>
        </p:txBody>
      </p:sp>
      <p:sp>
        <p:nvSpPr>
          <p:cNvPr id="50" name="Rounded Rectangle 11" descr="background rectangle&#10;">
            <a:extLst>
              <a:ext uri="{FF2B5EF4-FFF2-40B4-BE49-F238E27FC236}">
                <a16:creationId xmlns:a16="http://schemas.microsoft.com/office/drawing/2014/main" id="{9268BA27-9508-448E-9915-ACE234D74542}"/>
              </a:ext>
            </a:extLst>
          </p:cNvPr>
          <p:cNvSpPr/>
          <p:nvPr/>
        </p:nvSpPr>
        <p:spPr>
          <a:xfrm>
            <a:off x="9751451" y="12847"/>
            <a:ext cx="244054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1" name="Title 2">
            <a:extLst>
              <a:ext uri="{FF2B5EF4-FFF2-40B4-BE49-F238E27FC236}">
                <a16:creationId xmlns:a16="http://schemas.microsoft.com/office/drawing/2014/main" id="{89A9CC99-6E6F-BA4F-8531-09C581FE85E7}"/>
              </a:ext>
            </a:extLst>
          </p:cNvPr>
          <p:cNvSpPr txBox="1">
            <a:spLocks/>
          </p:cNvSpPr>
          <p:nvPr/>
        </p:nvSpPr>
        <p:spPr>
          <a:xfrm>
            <a:off x="9833737" y="-142775"/>
            <a:ext cx="2752651" cy="769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800" b="1" dirty="0">
                <a:solidFill>
                  <a:prstClr val="white"/>
                </a:solidFill>
              </a:rPr>
              <a:t>escuchar / escribir</a:t>
            </a:r>
            <a:endParaRPr lang="en-US" sz="1800" dirty="0"/>
          </a:p>
        </p:txBody>
      </p:sp>
    </p:spTree>
    <p:extLst>
      <p:ext uri="{BB962C8B-B14F-4D97-AF65-F5344CB8AC3E}">
        <p14:creationId xmlns:p14="http://schemas.microsoft.com/office/powerpoint/2010/main" val="144768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7499614" cy="1325563"/>
          </a:xfrm>
        </p:spPr>
        <p:txBody>
          <a:bodyPr>
            <a:normAutofit/>
          </a:bodyPr>
          <a:lstStyle/>
          <a:p>
            <a:r>
              <a:rPr lang="en-GB" sz="3000" b="1" dirty="0">
                <a:solidFill>
                  <a:schemeClr val="bg1"/>
                </a:solidFill>
              </a:rPr>
              <a:t>Adjectives following the noun</a:t>
            </a:r>
          </a:p>
        </p:txBody>
      </p:sp>
      <p:sp>
        <p:nvSpPr>
          <p:cNvPr id="6" name="TextBox 5"/>
          <p:cNvSpPr txBox="1"/>
          <p:nvPr/>
        </p:nvSpPr>
        <p:spPr>
          <a:xfrm>
            <a:off x="353448" y="1437973"/>
            <a:ext cx="6957289"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In Spanish, many adjectives </a:t>
            </a:r>
            <a:r>
              <a:rPr lang="en-GB" sz="2400" b="1" dirty="0">
                <a:solidFill>
                  <a:schemeClr val="accent1">
                    <a:lumMod val="50000"/>
                  </a:schemeClr>
                </a:solidFill>
                <a:latin typeface="Century Gothic" panose="020B0502020202020204" pitchFamily="34" charset="0"/>
              </a:rPr>
              <a:t>follow</a:t>
            </a:r>
            <a:r>
              <a:rPr lang="en-GB" sz="2400" dirty="0">
                <a:solidFill>
                  <a:schemeClr val="accent1">
                    <a:lumMod val="50000"/>
                  </a:schemeClr>
                </a:solidFill>
                <a:latin typeface="Century Gothic" panose="020B0502020202020204" pitchFamily="34" charset="0"/>
              </a:rPr>
              <a:t> the noun:</a:t>
            </a:r>
          </a:p>
        </p:txBody>
      </p:sp>
      <p:sp>
        <p:nvSpPr>
          <p:cNvPr id="7" name="Oval Callout 6">
            <a:extLst>
              <a:ext uri="{FF2B5EF4-FFF2-40B4-BE49-F238E27FC236}">
                <a16:creationId xmlns:a16="http://schemas.microsoft.com/office/drawing/2014/main" id="{06F42349-8830-1A4F-B571-1EB136DC4218}"/>
              </a:ext>
            </a:extLst>
          </p:cNvPr>
          <p:cNvSpPr/>
          <p:nvPr/>
        </p:nvSpPr>
        <p:spPr>
          <a:xfrm>
            <a:off x="7853062" y="876563"/>
            <a:ext cx="4164113" cy="1455170"/>
          </a:xfrm>
          <a:prstGeom prst="wedgeEllipseCallout">
            <a:avLst>
              <a:gd name="adj1" fmla="val -95768"/>
              <a:gd name="adj2" fmla="val 59241"/>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In English the adjective comes </a:t>
            </a:r>
            <a:r>
              <a:rPr lang="en-US" sz="2400" i="1" dirty="0">
                <a:solidFill>
                  <a:schemeClr val="bg1"/>
                </a:solidFill>
              </a:rPr>
              <a:t>before </a:t>
            </a:r>
            <a:r>
              <a:rPr lang="en-US" sz="2400" dirty="0">
                <a:solidFill>
                  <a:schemeClr val="bg1"/>
                </a:solidFill>
              </a:rPr>
              <a:t>the noun.</a:t>
            </a:r>
          </a:p>
        </p:txBody>
      </p:sp>
      <p:sp>
        <p:nvSpPr>
          <p:cNvPr id="8" name="TextBox 7"/>
          <p:cNvSpPr txBox="1"/>
          <p:nvPr/>
        </p:nvSpPr>
        <p:spPr>
          <a:xfrm>
            <a:off x="870058" y="2387954"/>
            <a:ext cx="3449937"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un profesor </a:t>
            </a:r>
            <a:r>
              <a:rPr lang="en-GB" sz="2400" b="1" dirty="0">
                <a:solidFill>
                  <a:schemeClr val="accent1">
                    <a:lumMod val="50000"/>
                  </a:schemeClr>
                </a:solidFill>
                <a:latin typeface="Century Gothic" panose="020B0502020202020204" pitchFamily="34" charset="0"/>
              </a:rPr>
              <a:t>nervioso</a:t>
            </a:r>
          </a:p>
        </p:txBody>
      </p:sp>
      <p:sp>
        <p:nvSpPr>
          <p:cNvPr id="9" name="TextBox 8"/>
          <p:cNvSpPr txBox="1"/>
          <p:nvPr/>
        </p:nvSpPr>
        <p:spPr>
          <a:xfrm>
            <a:off x="4407361" y="2380650"/>
            <a:ext cx="4121414"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a </a:t>
            </a:r>
            <a:r>
              <a:rPr lang="en-GB" sz="2400" b="1" dirty="0">
                <a:solidFill>
                  <a:schemeClr val="accent1">
                    <a:lumMod val="50000"/>
                  </a:schemeClr>
                </a:solidFill>
                <a:latin typeface="Century Gothic" panose="020B0502020202020204" pitchFamily="34" charset="0"/>
              </a:rPr>
              <a:t>nervous </a:t>
            </a:r>
            <a:r>
              <a:rPr lang="en-GB" sz="2400" dirty="0">
                <a:solidFill>
                  <a:schemeClr val="accent1">
                    <a:lumMod val="50000"/>
                  </a:schemeClr>
                </a:solidFill>
                <a:latin typeface="Century Gothic" panose="020B0502020202020204" pitchFamily="34" charset="0"/>
              </a:rPr>
              <a:t>male teacher</a:t>
            </a:r>
            <a:endParaRPr lang="en-GB" sz="2400" b="1" dirty="0">
              <a:solidFill>
                <a:schemeClr val="accent1">
                  <a:lumMod val="50000"/>
                </a:schemeClr>
              </a:solidFill>
              <a:latin typeface="Century Gothic" panose="020B0502020202020204" pitchFamily="34" charset="0"/>
            </a:endParaRPr>
          </a:p>
        </p:txBody>
      </p:sp>
      <p:sp>
        <p:nvSpPr>
          <p:cNvPr id="10" name="TextBox 9"/>
          <p:cNvSpPr txBox="1"/>
          <p:nvPr/>
        </p:nvSpPr>
        <p:spPr>
          <a:xfrm>
            <a:off x="870059" y="3027273"/>
            <a:ext cx="3449936"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un director </a:t>
            </a:r>
            <a:r>
              <a:rPr lang="en-GB" sz="2400" b="1" dirty="0">
                <a:solidFill>
                  <a:schemeClr val="accent1">
                    <a:lumMod val="50000"/>
                  </a:schemeClr>
                </a:solidFill>
                <a:latin typeface="Century Gothic" panose="020B0502020202020204" pitchFamily="34" charset="0"/>
              </a:rPr>
              <a:t>tranquilo</a:t>
            </a:r>
          </a:p>
        </p:txBody>
      </p:sp>
      <p:sp>
        <p:nvSpPr>
          <p:cNvPr id="11" name="TextBox 10"/>
          <p:cNvSpPr txBox="1"/>
          <p:nvPr/>
        </p:nvSpPr>
        <p:spPr>
          <a:xfrm>
            <a:off x="4197826" y="3012829"/>
            <a:ext cx="6225822"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a </a:t>
            </a:r>
            <a:r>
              <a:rPr lang="en-GB" sz="2400" b="1" dirty="0">
                <a:solidFill>
                  <a:schemeClr val="accent1">
                    <a:lumMod val="50000"/>
                  </a:schemeClr>
                </a:solidFill>
                <a:latin typeface="Century Gothic" panose="020B0502020202020204" pitchFamily="34" charset="0"/>
              </a:rPr>
              <a:t>calm</a:t>
            </a:r>
            <a:r>
              <a:rPr lang="en-GB" sz="2400" dirty="0">
                <a:solidFill>
                  <a:schemeClr val="accent1">
                    <a:lumMod val="50000"/>
                  </a:schemeClr>
                </a:solidFill>
                <a:latin typeface="Century Gothic" panose="020B0502020202020204" pitchFamily="34" charset="0"/>
              </a:rPr>
              <a:t> male director/headteacher</a:t>
            </a:r>
            <a:endParaRPr lang="en-GB" sz="2400" b="1" dirty="0">
              <a:solidFill>
                <a:schemeClr val="accent1">
                  <a:lumMod val="50000"/>
                </a:schemeClr>
              </a:solidFill>
              <a:latin typeface="Century Gothic" panose="020B0502020202020204" pitchFamily="34" charset="0"/>
            </a:endParaRPr>
          </a:p>
        </p:txBody>
      </p:sp>
      <p:sp>
        <p:nvSpPr>
          <p:cNvPr id="12" name="TextBox 11"/>
          <p:cNvSpPr txBox="1"/>
          <p:nvPr/>
        </p:nvSpPr>
        <p:spPr>
          <a:xfrm>
            <a:off x="964409" y="3710452"/>
            <a:ext cx="3581400"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una autora </a:t>
            </a:r>
            <a:r>
              <a:rPr lang="en-GB" sz="2400" b="1" dirty="0">
                <a:solidFill>
                  <a:schemeClr val="accent1">
                    <a:lumMod val="50000"/>
                  </a:schemeClr>
                </a:solidFill>
                <a:latin typeface="Century Gothic" panose="020B0502020202020204" pitchFamily="34" charset="0"/>
              </a:rPr>
              <a:t>importante</a:t>
            </a:r>
          </a:p>
        </p:txBody>
      </p:sp>
      <p:sp>
        <p:nvSpPr>
          <p:cNvPr id="13" name="TextBox 12"/>
          <p:cNvSpPr txBox="1"/>
          <p:nvPr/>
        </p:nvSpPr>
        <p:spPr>
          <a:xfrm>
            <a:off x="4407361" y="3710451"/>
            <a:ext cx="4737099"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an </a:t>
            </a:r>
            <a:r>
              <a:rPr lang="en-GB" sz="2400" b="1" dirty="0">
                <a:solidFill>
                  <a:schemeClr val="accent1">
                    <a:lumMod val="50000"/>
                  </a:schemeClr>
                </a:solidFill>
                <a:latin typeface="Century Gothic" panose="020B0502020202020204" pitchFamily="34" charset="0"/>
              </a:rPr>
              <a:t>important</a:t>
            </a:r>
            <a:r>
              <a:rPr lang="en-GB" sz="2400" dirty="0">
                <a:solidFill>
                  <a:schemeClr val="accent1">
                    <a:lumMod val="50000"/>
                  </a:schemeClr>
                </a:solidFill>
                <a:latin typeface="Century Gothic" panose="020B0502020202020204" pitchFamily="34" charset="0"/>
              </a:rPr>
              <a:t> female author</a:t>
            </a:r>
            <a:endParaRPr lang="en-GB" sz="2400" b="1" dirty="0">
              <a:solidFill>
                <a:schemeClr val="accent1">
                  <a:lumMod val="50000"/>
                </a:schemeClr>
              </a:solidFill>
              <a:latin typeface="Century Gothic" panose="020B0502020202020204" pitchFamily="34" charset="0"/>
            </a:endParaRPr>
          </a:p>
        </p:txBody>
      </p:sp>
      <p:sp>
        <p:nvSpPr>
          <p:cNvPr id="15" name="TextBox 14"/>
          <p:cNvSpPr txBox="1"/>
          <p:nvPr/>
        </p:nvSpPr>
        <p:spPr>
          <a:xfrm>
            <a:off x="436071" y="4412778"/>
            <a:ext cx="3581400"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una flor </a:t>
            </a:r>
            <a:r>
              <a:rPr lang="en-GB" sz="2400" b="1" dirty="0">
                <a:solidFill>
                  <a:schemeClr val="accent1">
                    <a:lumMod val="50000"/>
                  </a:schemeClr>
                </a:solidFill>
                <a:latin typeface="Century Gothic" panose="020B0502020202020204" pitchFamily="34" charset="0"/>
              </a:rPr>
              <a:t>blanca</a:t>
            </a:r>
          </a:p>
        </p:txBody>
      </p:sp>
      <p:sp>
        <p:nvSpPr>
          <p:cNvPr id="16" name="TextBox 15"/>
          <p:cNvSpPr txBox="1"/>
          <p:nvPr/>
        </p:nvSpPr>
        <p:spPr>
          <a:xfrm>
            <a:off x="3963760" y="4357166"/>
            <a:ext cx="3581400" cy="461665"/>
          </a:xfrm>
          <a:prstGeom prst="rect">
            <a:avLst/>
          </a:prstGeom>
          <a:noFill/>
        </p:spPr>
        <p:txBody>
          <a:bodyPr wrap="square" rtlCol="0">
            <a:spAutoFit/>
          </a:bodyPr>
          <a:lstStyle/>
          <a:p>
            <a:pPr algn="ctr"/>
            <a:r>
              <a:rPr lang="en-GB" sz="2400" dirty="0">
                <a:solidFill>
                  <a:schemeClr val="accent1">
                    <a:lumMod val="50000"/>
                  </a:schemeClr>
                </a:solidFill>
                <a:latin typeface="Century Gothic" panose="020B0502020202020204" pitchFamily="34" charset="0"/>
              </a:rPr>
              <a:t>a </a:t>
            </a:r>
            <a:r>
              <a:rPr lang="en-GB" sz="2400" b="1" dirty="0">
                <a:solidFill>
                  <a:schemeClr val="accent1">
                    <a:lumMod val="50000"/>
                  </a:schemeClr>
                </a:solidFill>
                <a:latin typeface="Century Gothic" panose="020B0502020202020204" pitchFamily="34" charset="0"/>
              </a:rPr>
              <a:t>white</a:t>
            </a:r>
            <a:r>
              <a:rPr lang="en-GB" sz="2400" dirty="0">
                <a:solidFill>
                  <a:schemeClr val="accent1">
                    <a:lumMod val="50000"/>
                  </a:schemeClr>
                </a:solidFill>
                <a:latin typeface="Century Gothic" panose="020B0502020202020204" pitchFamily="34" charset="0"/>
              </a:rPr>
              <a:t> flower </a:t>
            </a:r>
            <a:endParaRPr lang="en-GB" sz="2400" b="1" dirty="0">
              <a:solidFill>
                <a:schemeClr val="accent1">
                  <a:lumMod val="50000"/>
                </a:schemeClr>
              </a:solidFill>
              <a:latin typeface="Century Gothic" panose="020B0502020202020204" pitchFamily="34" charset="0"/>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Template>
  <TotalTime>4707</TotalTime>
  <Words>6033</Words>
  <Application>Microsoft Office PowerPoint</Application>
  <PresentationFormat>Widescreen</PresentationFormat>
  <Paragraphs>993</Paragraphs>
  <Slides>42</Slides>
  <Notes>38</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Arial</vt:lpstr>
      <vt:lpstr>Arial</vt:lpstr>
      <vt:lpstr>Calibri</vt:lpstr>
      <vt:lpstr>Century</vt:lpstr>
      <vt:lpstr>Century Gothic</vt:lpstr>
      <vt:lpstr>Helvetica Neue</vt:lpstr>
      <vt:lpstr>Times New Roman</vt:lpstr>
      <vt:lpstr>Tw Cen MT</vt:lpstr>
      <vt:lpstr>Wingdings</vt:lpstr>
      <vt:lpstr>1_Office Theme</vt:lpstr>
      <vt:lpstr>2_Office Theme</vt:lpstr>
      <vt:lpstr>Describing what exists and what places have</vt:lpstr>
      <vt:lpstr>h</vt:lpstr>
      <vt:lpstr>h</vt:lpstr>
      <vt:lpstr>h</vt:lpstr>
      <vt:lpstr>h</vt:lpstr>
      <vt:lpstr>h</vt:lpstr>
      <vt:lpstr>h</vt:lpstr>
      <vt:lpstr>H? </vt:lpstr>
      <vt:lpstr>Adjectives following the noun</vt:lpstr>
      <vt:lpstr>escuchar</vt:lpstr>
      <vt:lpstr>Organiza los adjetivos y completa las tres frases.</vt:lpstr>
      <vt:lpstr>escribir</vt:lpstr>
      <vt:lpstr>tengo </vt:lpstr>
      <vt:lpstr>tengo </vt:lpstr>
      <vt:lpstr>tengo</vt:lpstr>
      <vt:lpstr>tienes </vt:lpstr>
      <vt:lpstr>hablar / escuchar</vt:lpstr>
      <vt:lpstr>Persona A</vt:lpstr>
      <vt:lpstr>Persona B</vt:lpstr>
      <vt:lpstr>Persona A - respuestas</vt:lpstr>
      <vt:lpstr>Persona B - respuestas</vt:lpstr>
      <vt:lpstr>Describing what exists and what places have</vt:lpstr>
      <vt:lpstr>İPilla al intruso!</vt:lpstr>
      <vt:lpstr>İPilla al intruso!</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Vocabulario</vt:lpstr>
      <vt:lpstr>Daniel talks to a friend from his country, Spain, about the beautiful things they have there.</vt:lpstr>
      <vt:lpstr>Caño Cristales: un lugar espectacular</vt:lpstr>
      <vt:lpstr>Caño Cristales: un lugar espectacular</vt:lpstr>
      <vt:lpstr>En parejas.</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what places have</dc:title>
  <dc:creator>Nicholas Avery</dc:creator>
  <cp:lastModifiedBy>Mollie Bentley-Smith</cp:lastModifiedBy>
  <cp:revision>182</cp:revision>
  <dcterms:created xsi:type="dcterms:W3CDTF">2020-01-06T08:25:59Z</dcterms:created>
  <dcterms:modified xsi:type="dcterms:W3CDTF">2022-08-11T16:47:39Z</dcterms:modified>
</cp:coreProperties>
</file>