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3" r:id="rId7"/>
    <p:sldMasterId id="2147483745" r:id="rId8"/>
    <p:sldMasterId id="2147483757" r:id="rId9"/>
    <p:sldMasterId id="2147483770" r:id="rId10"/>
    <p:sldMasterId id="2147483783" r:id="rId11"/>
    <p:sldMasterId id="2147483795" r:id="rId12"/>
    <p:sldMasterId id="2147483807" r:id="rId13"/>
  </p:sldMasterIdLst>
  <p:notesMasterIdLst>
    <p:notesMasterId r:id="rId45"/>
  </p:notesMasterIdLst>
  <p:sldIdLst>
    <p:sldId id="257" r:id="rId14"/>
    <p:sldId id="279" r:id="rId15"/>
    <p:sldId id="280" r:id="rId16"/>
    <p:sldId id="404" r:id="rId17"/>
    <p:sldId id="405" r:id="rId18"/>
    <p:sldId id="406" r:id="rId19"/>
    <p:sldId id="302" r:id="rId20"/>
    <p:sldId id="408" r:id="rId21"/>
    <p:sldId id="600" r:id="rId22"/>
    <p:sldId id="466" r:id="rId23"/>
    <p:sldId id="601" r:id="rId24"/>
    <p:sldId id="330" r:id="rId25"/>
    <p:sldId id="548" r:id="rId26"/>
    <p:sldId id="602" r:id="rId27"/>
    <p:sldId id="337" r:id="rId28"/>
    <p:sldId id="624" r:id="rId29"/>
    <p:sldId id="626" r:id="rId30"/>
    <p:sldId id="495" r:id="rId31"/>
    <p:sldId id="352" r:id="rId32"/>
    <p:sldId id="623" r:id="rId33"/>
    <p:sldId id="627" r:id="rId34"/>
    <p:sldId id="622" r:id="rId35"/>
    <p:sldId id="628" r:id="rId36"/>
    <p:sldId id="407" r:id="rId37"/>
    <p:sldId id="629" r:id="rId38"/>
    <p:sldId id="630" r:id="rId39"/>
    <p:sldId id="631" r:id="rId40"/>
    <p:sldId id="396" r:id="rId41"/>
    <p:sldId id="349" r:id="rId42"/>
    <p:sldId id="632" r:id="rId43"/>
    <p:sldId id="63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F6600"/>
    <a:srgbClr val="FF3300"/>
    <a:srgbClr val="FBF0D5"/>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02" autoAdjust="0"/>
    <p:restoredTop sz="48649" autoAdjust="0"/>
  </p:normalViewPr>
  <p:slideViewPr>
    <p:cSldViewPr snapToGrid="0">
      <p:cViewPr varScale="1">
        <p:scale>
          <a:sx n="52" d="100"/>
          <a:sy n="52" d="100"/>
        </p:scale>
        <p:origin x="132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0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splash.com/@petross?utm_source=unsplash&amp;utm_medium=referral&amp;utm_content=creditCopyText"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unsplash.com/s/photos/sheep?utm_source=unsplash&amp;utm_medium=referral&amp;utm_content=creditCopyText" TargetMode="External"/><Relationship Id="rId5" Type="http://schemas.openxmlformats.org/officeDocument/2006/relationships/hyperlink" Target="https://unsplash.com/@samdc?utm_source=unsplash&amp;utm_medium=referral&amp;utm_content=creditCopyText" TargetMode="External"/><Relationship Id="rId4" Type="http://schemas.openxmlformats.org/officeDocument/2006/relationships/hyperlink" Target="https://unsplash.com/s/photos/ship?utm_source=unsplash&amp;utm_medium=referral&amp;utm_content=creditCopyTex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resources.ncelp.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New%20programmes%20of%20study%20in%20French,%20German%20and%20Spanish:%20French:%20https:/www.bbc.co.uk/bitesize/subjects/zgdqxnb%20German:%20https:/www.bbc.co.uk/bitesize/subjects/zcj2tfr%20Spanish:%20https:/www.bbc.co.uk/bitesize/subjects/zfckjx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Hello. My name is Rachel Hawkes. I’m currently seconded from my school for three days a week to work as co-director at NCELP, and in this presentation I'm going to talk about some reflections on the basic 3Ps of language teaching after two years of work with NCELP (the National Centre for Excellence for Language Pedagogy).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don’t have long, so I’m going to focus on 10 practical ideas we can use immediately in our lessons, and finish up by signposting access to loads more resources that are freely available to teachers.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Before we get underway, I want to thank all of the NCELP team for the hard work and dedication that have gone into the NCELP project to date. In particular, with reference to the resource creation side of things I want to give a shout out to all the NCELP resources developers and Professor Emma Marsden, director of NCELP.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 very importantly, I also want to thank all of our lead and hub school teachers who started trialling the resources around 18 months ago and who have now adopted the SOW in Y7, and some in Y8.</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[Ship] Photo by </a:t>
            </a:r>
            <a:r>
              <a:rPr lang="en-GB" sz="1200" b="0" i="0" kern="1200" dirty="0">
                <a:solidFill>
                  <a:schemeClr val="tx1"/>
                </a:solidFill>
                <a:effectLst/>
                <a:latin typeface="+mn-lt"/>
                <a:ea typeface="+mn-ea"/>
                <a:cs typeface="+mn-cs"/>
                <a:hlinkClick r:id="rId3"/>
              </a:rPr>
              <a:t>Peter Hansen</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[Sheep] Photo by </a:t>
            </a:r>
            <a:r>
              <a:rPr lang="en-GB" sz="1200" b="0" i="0" kern="1200" dirty="0">
                <a:solidFill>
                  <a:schemeClr val="tx1"/>
                </a:solidFill>
                <a:effectLst/>
                <a:latin typeface="+mn-lt"/>
                <a:ea typeface="+mn-ea"/>
                <a:cs typeface="+mn-cs"/>
                <a:hlinkClick r:id="rId5"/>
              </a:rPr>
              <a:t>Sam Carter</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It’s not hard to recognise why these are important.  We only need to have heard a colleague who is not a native English speaker instruct a student to pick up a ‘sheet’ or try not to smile when a Y7 student tells us earnestly that he or she ‘</a:t>
            </a:r>
            <a:r>
              <a:rPr lang="en-GB" sz="1200" b="0" i="0" kern="1200" dirty="0" err="1">
                <a:solidFill>
                  <a:schemeClr val="tx1"/>
                </a:solidFill>
                <a:effectLst/>
                <a:latin typeface="+mn-lt"/>
                <a:ea typeface="+mn-ea"/>
                <a:cs typeface="+mn-cs"/>
              </a:rPr>
              <a:t>tiene</a:t>
            </a:r>
            <a:r>
              <a:rPr lang="en-GB" sz="1200" b="0" i="0" kern="1200" dirty="0">
                <a:solidFill>
                  <a:schemeClr val="tx1"/>
                </a:solidFill>
                <a:effectLst/>
                <a:latin typeface="+mn-lt"/>
                <a:ea typeface="+mn-ea"/>
                <a:cs typeface="+mn-cs"/>
              </a:rPr>
              <a:t> once </a:t>
            </a:r>
            <a:r>
              <a:rPr lang="en-GB" sz="1200" b="0" i="0" kern="1200" dirty="0" err="1">
                <a:solidFill>
                  <a:schemeClr val="tx1"/>
                </a:solidFill>
                <a:effectLst/>
                <a:latin typeface="+mn-lt"/>
                <a:ea typeface="+mn-ea"/>
                <a:cs typeface="+mn-cs"/>
              </a:rPr>
              <a:t>anos</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Focusing on them explicitly, though. If you’d asked me two years ago whether I did that in my teaching, I would have said ‘well, yes, incidentally, when it comes up’.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975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This task, created by Natalie Finlayson, one of NCELP’s resource developers, is one of my </a:t>
            </a:r>
            <a:r>
              <a:rPr lang="en-US" sz="1200" b="1" kern="1200" dirty="0" err="1">
                <a:solidFill>
                  <a:schemeClr val="tx1"/>
                </a:solidFill>
                <a:effectLst/>
                <a:latin typeface="+mn-lt"/>
                <a:ea typeface="+mn-ea"/>
                <a:cs typeface="+mn-cs"/>
              </a:rPr>
              <a:t>favourites</a:t>
            </a:r>
            <a:r>
              <a:rPr lang="en-US" sz="1200" b="1" kern="1200" dirty="0">
                <a:solidFill>
                  <a:schemeClr val="tx1"/>
                </a:solidFill>
                <a:effectLst/>
                <a:latin typeface="+mn-lt"/>
                <a:ea typeface="+mn-ea"/>
                <a:cs typeface="+mn-cs"/>
              </a:rPr>
              <a:t>!</a:t>
            </a:r>
          </a:p>
          <a:p>
            <a:pPr hangingPunct="0"/>
            <a:endParaRPr lang="en-US" sz="1200" b="1"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20-30 seconds per slide</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Aim: </a:t>
            </a:r>
            <a:r>
              <a:rPr lang="en-US" sz="1200" b="0" kern="1200" dirty="0">
                <a:solidFill>
                  <a:schemeClr val="tx1"/>
                </a:solidFill>
                <a:effectLst/>
                <a:latin typeface="+mn-lt"/>
                <a:ea typeface="+mn-ea"/>
                <a:cs typeface="+mn-cs"/>
              </a:rPr>
              <a:t>This activity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 to compel students to focus on a pair of SSC (sound-symbol correspondence) that often cause difficulty, both in pronunciation, reading aloud of written text, and also in spelling.</a:t>
            </a:r>
            <a:r>
              <a:rPr lang="en-US" sz="1200" b="0" kern="1200" baseline="0" dirty="0">
                <a:solidFill>
                  <a:schemeClr val="tx1"/>
                </a:solidFill>
                <a:effectLst/>
                <a:latin typeface="+mn-lt"/>
                <a:ea typeface="+mn-ea"/>
                <a:cs typeface="+mn-cs"/>
              </a:rPr>
              <a:t> (Unknown words are used so that pupils focus closely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Procedure:</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They follow the arrows indicated by their choice to finish at one of the chests.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There is only one correct route per slide, so pupils must correctly identify all words to find the treasure.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r>
              <a:rPr lang="en-US" sz="1200" b="1" kern="1200" baseline="0" dirty="0">
                <a:solidFill>
                  <a:schemeClr val="tx1"/>
                </a:solidFill>
                <a:effectLst/>
                <a:latin typeface="+mn-lt"/>
                <a:ea typeface="+mn-ea"/>
                <a:cs typeface="+mn-cs"/>
              </a:rPr>
              <a:t>Note: Each treasure chest is triggered to reveal what is underneath. You see a hand icon appear when you mouse over it – click and the chest disappears. Each slide only has one treasure chest – the rest reveal skulls.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Wein, </a:t>
            </a:r>
            <a:r>
              <a:rPr lang="en-US" sz="1200" b="0" kern="1200" dirty="0" err="1">
                <a:solidFill>
                  <a:schemeClr val="tx1"/>
                </a:solidFill>
                <a:effectLst/>
                <a:latin typeface="+mn-lt"/>
                <a:ea typeface="+mn-ea"/>
                <a:cs typeface="+mn-cs"/>
              </a:rPr>
              <a:t>Biene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Feile</a:t>
            </a:r>
            <a:r>
              <a:rPr lang="en-US" sz="1200" b="0" kern="1200" dirty="0">
                <a:solidFill>
                  <a:schemeClr val="tx1"/>
                </a:solidFill>
                <a:effectLst/>
                <a:latin typeface="+mn-lt"/>
                <a:ea typeface="+mn-ea"/>
                <a:cs typeface="+mn-cs"/>
              </a:rPr>
              <a:t>, Lieder, </a:t>
            </a:r>
            <a:r>
              <a:rPr lang="en-US" sz="1200" b="0" kern="1200" dirty="0" err="1">
                <a:solidFill>
                  <a:schemeClr val="tx1"/>
                </a:solidFill>
                <a:effectLst/>
                <a:latin typeface="+mn-lt"/>
                <a:ea typeface="+mn-ea"/>
                <a:cs typeface="+mn-cs"/>
              </a:rPr>
              <a:t>Riese</a:t>
            </a:r>
            <a:endParaRPr lang="en-US" sz="1200" b="0" kern="120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Treasure is located in chest r</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756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a slightly different angle, but I’ve included it to show the breadth and depth of NCELP’s phonics work as it’s developed through Y7. Here English has two pronunciations for ‘</a:t>
            </a:r>
            <a:r>
              <a:rPr lang="en-GB" b="0" dirty="0" err="1"/>
              <a:t>ch</a:t>
            </a:r>
            <a:r>
              <a:rPr lang="en-GB" b="0" dirty="0"/>
              <a:t>’ where French has one (there’s a reason for that, as where the English and French pronunciations overlap, those are words ‘borrowed’ form French).</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2 minutes</a:t>
            </a:r>
            <a:br>
              <a:rPr lang="en-GB" dirty="0"/>
            </a:br>
            <a:r>
              <a:rPr lang="en-GB" b="1" dirty="0"/>
              <a:t>Aim: </a:t>
            </a:r>
            <a:r>
              <a:rPr lang="en-GB" dirty="0"/>
              <a:t>This activity highlights similarities and differences in the English and French pronunciation of the SSC [</a:t>
            </a:r>
            <a:r>
              <a:rPr lang="en-GB" dirty="0" err="1"/>
              <a:t>ch</a:t>
            </a:r>
            <a:r>
              <a:rPr lang="en-GB" dirty="0"/>
              <a:t>], using near-cognates which have not been previously taught. Images are provided to aid recognition. The activity aims to show that while the pronunciation of this SSC changes in English, it is consistent in French. Teachers to highlight that, where the sound is ‘</a:t>
            </a:r>
            <a:r>
              <a:rPr lang="en-GB" dirty="0" err="1"/>
              <a:t>sh</a:t>
            </a:r>
            <a:r>
              <a:rPr lang="en-GB" dirty="0"/>
              <a:t>’ in English, these words are “borrowed” from French (chef, brochure, champagne, moustache).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Students write 1-10 in their exercise books and decide if the [</a:t>
            </a:r>
            <a:r>
              <a:rPr lang="en-GB" dirty="0" err="1"/>
              <a:t>ch</a:t>
            </a:r>
            <a:r>
              <a:rPr lang="en-GB" dirty="0"/>
              <a:t>] in the French word sounds the same as in English, or different from the English. </a:t>
            </a:r>
            <a:br>
              <a:rPr lang="en-GB" dirty="0"/>
            </a:br>
            <a:r>
              <a:rPr lang="en-GB" dirty="0"/>
              <a:t>They then listen to the words and check their answers.</a:t>
            </a:r>
          </a:p>
          <a:p>
            <a:endParaRPr lang="en-GB" dirty="0"/>
          </a:p>
          <a:p>
            <a:r>
              <a:rPr lang="en-GB" b="1" dirty="0"/>
              <a:t>TRANSCRIPT:</a:t>
            </a:r>
          </a:p>
          <a:p>
            <a:pPr marL="228600" indent="-228600">
              <a:buAutoNum type="arabicPeriod"/>
            </a:pPr>
            <a:r>
              <a:rPr lang="en-GB" dirty="0"/>
              <a:t>chef</a:t>
            </a:r>
          </a:p>
          <a:p>
            <a:pPr marL="228600" indent="-228600">
              <a:buAutoNum type="arabicPeriod"/>
            </a:pPr>
            <a:r>
              <a:rPr lang="en-GB" dirty="0"/>
              <a:t>avalanche</a:t>
            </a:r>
          </a:p>
          <a:p>
            <a:pPr marL="228600" indent="-228600">
              <a:buAutoNum type="arabicPeriod"/>
            </a:pPr>
            <a:r>
              <a:rPr lang="en-GB" dirty="0" err="1"/>
              <a:t>touche</a:t>
            </a:r>
            <a:endParaRPr lang="en-GB" dirty="0"/>
          </a:p>
          <a:p>
            <a:pPr marL="228600" indent="-228600">
              <a:buAutoNum type="arabicPeriod"/>
            </a:pPr>
            <a:r>
              <a:rPr lang="en-GB" dirty="0"/>
              <a:t>brochure</a:t>
            </a:r>
          </a:p>
          <a:p>
            <a:pPr marL="228600" indent="-228600">
              <a:buAutoNum type="arabicPeriod"/>
            </a:pPr>
            <a:r>
              <a:rPr lang="en-GB" dirty="0"/>
              <a:t>charge</a:t>
            </a:r>
          </a:p>
          <a:p>
            <a:pPr marL="228600" indent="-228600">
              <a:buAutoNum type="arabicPeriod"/>
            </a:pPr>
            <a:r>
              <a:rPr lang="en-GB" dirty="0"/>
              <a:t>champagne</a:t>
            </a:r>
          </a:p>
          <a:p>
            <a:pPr marL="228600" indent="-228600">
              <a:buAutoNum type="arabicPeriod"/>
            </a:pPr>
            <a:r>
              <a:rPr lang="en-GB" dirty="0" err="1"/>
              <a:t>chocolat</a:t>
            </a:r>
            <a:endParaRPr lang="en-GB" dirty="0"/>
          </a:p>
          <a:p>
            <a:pPr marL="228600" indent="-228600">
              <a:buAutoNum type="arabicPeriod"/>
            </a:pPr>
            <a:r>
              <a:rPr lang="en-GB" dirty="0"/>
              <a:t>champion</a:t>
            </a:r>
          </a:p>
          <a:p>
            <a:pPr marL="228600" indent="-228600">
              <a:buAutoNum type="arabicPeriod"/>
            </a:pPr>
            <a:r>
              <a:rPr lang="en-GB" dirty="0"/>
              <a:t>moustache</a:t>
            </a:r>
          </a:p>
          <a:p>
            <a:pPr marL="228600" indent="-228600">
              <a:buAutoNum type="arabicPeriod"/>
            </a:pPr>
            <a:r>
              <a:rPr lang="en-GB" dirty="0"/>
              <a:t>riche</a:t>
            </a:r>
          </a:p>
          <a:p>
            <a:endParaRPr lang="en-GB" dirty="0"/>
          </a:p>
          <a:p>
            <a:r>
              <a:rPr lang="en-GB" sz="1200" b="1" kern="1200" dirty="0">
                <a:solidFill>
                  <a:schemeClr val="tx1"/>
                </a:solidFill>
                <a:effectLst/>
                <a:latin typeface="+mn-lt"/>
                <a:ea typeface="+mn-ea"/>
                <a:cs typeface="+mn-cs"/>
              </a:rPr>
              <a:t>Frequency rankings of </a:t>
            </a:r>
            <a:r>
              <a:rPr lang="en-GB" sz="1200" b="1" u="none" kern="1200" dirty="0">
                <a:solidFill>
                  <a:schemeClr val="tx1"/>
                </a:solidFill>
                <a:effectLst/>
                <a:latin typeface="+mn-lt"/>
                <a:ea typeface="+mn-ea"/>
                <a:cs typeface="+mn-cs"/>
              </a:rPr>
              <a:t>non-SOW (near-)cognates</a:t>
            </a:r>
            <a:r>
              <a:rPr lang="en-GB" sz="1200" b="1" kern="1200" dirty="0">
                <a:solidFill>
                  <a:schemeClr val="tx1"/>
                </a:solidFill>
                <a:effectLst/>
                <a:latin typeface="+mn-lt"/>
                <a:ea typeface="+mn-ea"/>
                <a:cs typeface="+mn-cs"/>
              </a:rPr>
              <a:t> (1 is the most common word in French):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avalanche [4426], brochure [&gt;5000], champagne [&gt;5000], champion [2443], charge [849], chef [386], chocolat [4556], moustache [&gt;5000], riche [599], touche [3775]</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414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Again, two ideas here.</a:t>
            </a:r>
            <a:br>
              <a:rPr lang="en-GB" dirty="0"/>
            </a:br>
            <a:r>
              <a:rPr lang="en-GB" dirty="0"/>
              <a:t>Systematically revisiting high-frequency vocabulary is perhaps the key way to strengthen the reach and impact of any SOW in any department.</a:t>
            </a:r>
            <a:br>
              <a:rPr lang="en-GB" dirty="0"/>
            </a:br>
            <a:r>
              <a:rPr lang="en-GB" dirty="0"/>
              <a:t>It’s tricky to do this in a planned way starting from scratch – time-consuming above all else.</a:t>
            </a:r>
            <a:br>
              <a:rPr lang="en-GB" dirty="0"/>
            </a:br>
            <a:r>
              <a:rPr lang="en-GB" dirty="0"/>
              <a:t>However, what any </a:t>
            </a:r>
            <a:r>
              <a:rPr lang="en-GB" dirty="0" err="1"/>
              <a:t>HoD</a:t>
            </a:r>
            <a:r>
              <a:rPr lang="en-GB" dirty="0"/>
              <a:t> could say to his/her dept is – every week should include at least one activity that revisits the most useful (high-frequency) vocabulary from 3 x weeks again, and one from 9 x weeks ago.</a:t>
            </a:r>
            <a:br>
              <a:rPr lang="en-GB" dirty="0"/>
            </a:br>
            <a:r>
              <a:rPr lang="en-GB" dirty="0"/>
              <a:t>Depts who wanted to be  joined up about this could divide up the creation work such that one person did all of Term 1 Y7 Spanish for example, and so on.</a:t>
            </a:r>
            <a:br>
              <a:rPr lang="en-GB" dirty="0"/>
            </a:br>
            <a:r>
              <a:rPr lang="en-GB" dirty="0"/>
              <a:t>Those resources would then be shared.</a:t>
            </a:r>
            <a:br>
              <a:rPr lang="en-GB" dirty="0"/>
            </a:br>
            <a:r>
              <a:rPr lang="en-GB" dirty="0"/>
              <a:t>This would not attempt to integrate the words into the new lesson material, not try to weave them in, but it would ensure that students were given regular opportunities to recall meanings and forms of the most high-frequency language.</a:t>
            </a:r>
            <a:br>
              <a:rPr lang="en-GB" dirty="0"/>
            </a:br>
            <a:r>
              <a:rPr lang="en-GB" dirty="0"/>
              <a:t>These task types do not need to try to be ‘all singing / all dancing’ – simple templates can be used.</a:t>
            </a:r>
            <a:br>
              <a:rPr lang="en-GB" dirty="0"/>
            </a:br>
            <a:r>
              <a:rPr lang="en-GB" dirty="0"/>
              <a:t>Let’s look at a few examples of task types…</a:t>
            </a:r>
          </a:p>
          <a:p>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847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s-ES" b="0" dirty="0"/>
              <a:t>To </a:t>
            </a:r>
            <a:r>
              <a:rPr lang="es-ES" b="0" dirty="0" err="1"/>
              <a:t>further</a:t>
            </a:r>
            <a:r>
              <a:rPr lang="es-ES" b="0" dirty="0"/>
              <a:t> </a:t>
            </a:r>
            <a:r>
              <a:rPr lang="es-ES" b="0" dirty="0" err="1"/>
              <a:t>embed</a:t>
            </a:r>
            <a:r>
              <a:rPr lang="es-ES" b="0" baseline="0" dirty="0"/>
              <a:t> the </a:t>
            </a:r>
            <a:r>
              <a:rPr lang="es-ES" b="0" baseline="0" dirty="0" err="1"/>
              <a:t>meaning</a:t>
            </a:r>
            <a:r>
              <a:rPr lang="es-ES" b="0" baseline="0" dirty="0"/>
              <a:t> of new </a:t>
            </a:r>
            <a:r>
              <a:rPr lang="es-ES" b="0" baseline="0" dirty="0" err="1"/>
              <a:t>vocabulary</a:t>
            </a:r>
            <a:r>
              <a:rPr lang="es-ES" b="0" baseline="0" dirty="0"/>
              <a:t> and </a:t>
            </a:r>
            <a:r>
              <a:rPr lang="es-ES" b="0" baseline="0" dirty="0" err="1"/>
              <a:t>present</a:t>
            </a:r>
            <a:r>
              <a:rPr lang="es-ES" b="0" baseline="0" dirty="0"/>
              <a:t> </a:t>
            </a:r>
            <a:r>
              <a:rPr lang="es-ES" b="0" baseline="0" dirty="0" err="1"/>
              <a:t>three</a:t>
            </a:r>
            <a:r>
              <a:rPr lang="es-ES" b="0" baseline="0" dirty="0"/>
              <a:t> new </a:t>
            </a:r>
            <a:r>
              <a:rPr lang="es-ES" b="0" baseline="0" dirty="0" err="1"/>
              <a:t>words</a:t>
            </a:r>
            <a:r>
              <a:rPr lang="es-ES" b="0" baseline="0" dirty="0"/>
              <a:t> </a:t>
            </a:r>
            <a:r>
              <a:rPr lang="es-ES" b="0" baseline="0" dirty="0" err="1"/>
              <a:t>from</a:t>
            </a:r>
            <a:r>
              <a:rPr lang="es-ES" b="0" baseline="0" dirty="0"/>
              <a:t> </a:t>
            </a:r>
            <a:r>
              <a:rPr lang="es-ES" b="0" baseline="0" dirty="0" err="1"/>
              <a:t>this</a:t>
            </a:r>
            <a:r>
              <a:rPr lang="es-ES" b="0" baseline="0" dirty="0"/>
              <a:t> </a:t>
            </a:r>
            <a:r>
              <a:rPr lang="es-ES" b="0" baseline="0" dirty="0" err="1"/>
              <a:t>week’s</a:t>
            </a:r>
            <a:r>
              <a:rPr lang="es-ES" b="0" baseline="0" dirty="0"/>
              <a:t> set in </a:t>
            </a:r>
            <a:r>
              <a:rPr lang="es-ES" b="0" baseline="0" dirty="0" err="1"/>
              <a:t>context</a:t>
            </a:r>
            <a:r>
              <a:rPr lang="es-ES" b="0" baseline="0" dirty="0"/>
              <a:t>.</a:t>
            </a:r>
          </a:p>
          <a:p>
            <a:endParaRPr lang="en-US" b="1" dirty="0"/>
          </a:p>
          <a:p>
            <a:r>
              <a:rPr lang="en-US" b="1" dirty="0"/>
              <a:t>Procedure:</a:t>
            </a:r>
          </a:p>
          <a:p>
            <a:pPr marL="228600" indent="-228600">
              <a:buAutoNum type="arabicPeriod"/>
            </a:pPr>
            <a:r>
              <a:rPr lang="en-US" b="0" dirty="0"/>
              <a:t>Read the sentences and try to think of the meaning of the words in bold. Most of these have</a:t>
            </a:r>
            <a:r>
              <a:rPr lang="en-US" b="0" baseline="0" dirty="0"/>
              <a:t> been presented and practised already this week. </a:t>
            </a:r>
          </a:p>
          <a:p>
            <a:pPr marL="228600" indent="-228600">
              <a:buAutoNum type="arabicPeriod"/>
            </a:pPr>
            <a:r>
              <a:rPr lang="en-US" b="0" dirty="0"/>
              <a:t>Write the meaning of the bold words in English.</a:t>
            </a:r>
            <a:endParaRPr lang="en-US" b="0" baseline="0" dirty="0"/>
          </a:p>
          <a:p>
            <a:pPr marL="228600" indent="-228600">
              <a:buAutoNum type="arabicPeriod"/>
            </a:pPr>
            <a:r>
              <a:rPr lang="en-US" b="0" baseline="0" dirty="0"/>
              <a:t>Three words (</a:t>
            </a:r>
            <a:r>
              <a:rPr lang="en-US" b="0" baseline="0" dirty="0" err="1"/>
              <a:t>quizás</a:t>
            </a:r>
            <a:r>
              <a:rPr lang="en-US" b="0" baseline="0" dirty="0"/>
              <a:t>, </a:t>
            </a:r>
            <a:r>
              <a:rPr lang="en-US" b="0" baseline="0" dirty="0" err="1"/>
              <a:t>así</a:t>
            </a:r>
            <a:r>
              <a:rPr lang="en-US" b="0" baseline="0" dirty="0"/>
              <a:t>, </a:t>
            </a:r>
            <a:r>
              <a:rPr lang="en-US" b="0" baseline="0" dirty="0" err="1"/>
              <a:t>según</a:t>
            </a:r>
            <a:r>
              <a:rPr lang="en-US" b="0" baseline="0" dirty="0"/>
              <a:t>) are new this week, so their meanings are given upfront.  Teachers should draw students’ attention to these.</a:t>
            </a:r>
          </a:p>
          <a:p>
            <a:pPr marL="228600" indent="-228600">
              <a:buAutoNum type="arabicPeriod"/>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introduced this week: </a:t>
            </a:r>
            <a:r>
              <a:rPr lang="en-GB" b="0" baseline="0" dirty="0" err="1"/>
              <a:t>malo</a:t>
            </a:r>
            <a:r>
              <a:rPr lang="en-GB" b="0" baseline="0" dirty="0"/>
              <a:t> [368]; triste </a:t>
            </a:r>
            <a:r>
              <a:rPr lang="es-GB" sz="1200" b="0" i="0" kern="1200" dirty="0">
                <a:solidFill>
                  <a:schemeClr val="tx1"/>
                </a:solidFill>
                <a:effectLst/>
                <a:latin typeface="+mn-lt"/>
                <a:ea typeface="+mn-ea"/>
                <a:cs typeface="+mn-cs"/>
              </a:rPr>
              <a:t>[1371]</a:t>
            </a:r>
            <a:r>
              <a:rPr lang="en-GB" sz="1200" b="0" i="0" kern="1200" dirty="0">
                <a:solidFill>
                  <a:schemeClr val="tx1"/>
                </a:solidFill>
                <a:effectLst/>
                <a:latin typeface="+mn-lt"/>
                <a:ea typeface="+mn-ea"/>
                <a:cs typeface="+mn-cs"/>
              </a:rPr>
              <a:t>; </a:t>
            </a:r>
            <a:r>
              <a:rPr lang="en-GB" b="0" baseline="0" dirty="0" err="1"/>
              <a:t>quizás</a:t>
            </a:r>
            <a:r>
              <a:rPr lang="en-GB" b="0" baseline="0" dirty="0"/>
              <a:t> [346]; </a:t>
            </a:r>
            <a:r>
              <a:rPr lang="en-GB" baseline="0" dirty="0" err="1"/>
              <a:t>así</a:t>
            </a:r>
            <a:r>
              <a:rPr lang="en-GB" baseline="0" dirty="0"/>
              <a:t> [67]; </a:t>
            </a:r>
            <a:r>
              <a:rPr lang="en-GB" baseline="0" dirty="0" err="1"/>
              <a:t>según</a:t>
            </a:r>
            <a:r>
              <a:rPr lang="en-GB" baseline="0" dirty="0"/>
              <a:t> [237]; gente [137]; </a:t>
            </a:r>
            <a:r>
              <a:rPr lang="en-GB" b="0" baseline="0" dirty="0"/>
              <a:t>sucio </a:t>
            </a:r>
            <a:r>
              <a:rPr lang="es-GB" sz="1200" b="0" i="0" kern="1200" dirty="0">
                <a:solidFill>
                  <a:schemeClr val="tx1"/>
                </a:solidFill>
                <a:effectLst/>
                <a:latin typeface="+mn-lt"/>
                <a:ea typeface="+mn-ea"/>
                <a:cs typeface="+mn-cs"/>
              </a:rPr>
              <a:t>[1855]</a:t>
            </a:r>
            <a:r>
              <a:rPr lang="en-GB" sz="1200" b="0" i="0" kern="120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igual [263]</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listo [1684]</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seguro [407]</a:t>
            </a:r>
            <a:r>
              <a:rPr lang="en-GB" sz="1200" b="0" i="0" kern="1200" baseline="0" dirty="0">
                <a:solidFill>
                  <a:schemeClr val="tx1"/>
                </a:solidFill>
                <a:effectLst/>
                <a:latin typeface="+mn-lt"/>
                <a:ea typeface="+mn-ea"/>
                <a:cs typeface="+mn-cs"/>
              </a:rPr>
              <a:t>; </a:t>
            </a:r>
            <a:r>
              <a:rPr lang="en-GB" baseline="0" dirty="0" err="1"/>
              <a:t>precioso</a:t>
            </a:r>
            <a:r>
              <a:rPr lang="en-GB" baseline="0" dirty="0"/>
              <a:t> [1777]; </a:t>
            </a:r>
            <a:r>
              <a:rPr lang="en-GB" b="0" baseline="0" dirty="0" err="1"/>
              <a:t>limpio</a:t>
            </a:r>
            <a:r>
              <a:rPr lang="en-GB" b="0" baseline="0" dirty="0"/>
              <a:t> </a:t>
            </a:r>
            <a:r>
              <a:rPr lang="es-GB" sz="1200" b="0" i="0" kern="1200" dirty="0">
                <a:solidFill>
                  <a:schemeClr val="tx1"/>
                </a:solidFill>
                <a:effectLst/>
                <a:latin typeface="+mn-lt"/>
                <a:ea typeface="+mn-ea"/>
                <a:cs typeface="+mn-cs"/>
              </a:rPr>
              <a:t>[1710]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3.2.6 [revisited in SoW this week]: </a:t>
            </a:r>
            <a:r>
              <a:rPr lang="en-GB" b="0" baseline="0" dirty="0" err="1"/>
              <a:t>cenar</a:t>
            </a:r>
            <a:r>
              <a:rPr lang="en-GB" b="0" baseline="0" dirty="0"/>
              <a:t> [3087]; </a:t>
            </a:r>
            <a:r>
              <a:rPr lang="en-GB" sz="1200" b="0" i="0" kern="1200" baseline="0" dirty="0" err="1">
                <a:solidFill>
                  <a:schemeClr val="tx1"/>
                </a:solidFill>
                <a:effectLst/>
                <a:latin typeface="+mn-lt"/>
                <a:ea typeface="+mn-ea"/>
                <a:cs typeface="+mn-cs"/>
              </a:rPr>
              <a:t>dormir</a:t>
            </a:r>
            <a:r>
              <a:rPr lang="en-GB" sz="1200" b="0" i="0" kern="1200" baseline="0" dirty="0">
                <a:solidFill>
                  <a:schemeClr val="tx1"/>
                </a:solidFill>
                <a:effectLst/>
                <a:latin typeface="+mn-lt"/>
                <a:ea typeface="+mn-ea"/>
                <a:cs typeface="+mn-cs"/>
              </a:rPr>
              <a:t> [403]. Other words from the poem are included for further exposure to words that have been previously encountered in the poem: </a:t>
            </a:r>
            <a:r>
              <a:rPr lang="es-GB" sz="1200" b="0" i="0" kern="1200" baseline="0" dirty="0">
                <a:solidFill>
                  <a:schemeClr val="tx1"/>
                </a:solidFill>
                <a:effectLst/>
                <a:latin typeface="+mn-lt"/>
                <a:ea typeface="+mn-ea"/>
                <a:cs typeface="+mn-cs"/>
              </a:rPr>
              <a:t>playa [1475]</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mediodía</a:t>
            </a:r>
            <a:r>
              <a:rPr lang="en-GB" sz="1200" b="0" i="0" kern="1200" baseline="0" dirty="0">
                <a:solidFill>
                  <a:schemeClr val="tx1"/>
                </a:solidFill>
                <a:effectLst/>
                <a:latin typeface="+mn-lt"/>
                <a:ea typeface="+mn-ea"/>
                <a:cs typeface="+mn-cs"/>
              </a:rPr>
              <a:t> [2647]; </a:t>
            </a:r>
            <a:r>
              <a:rPr lang="en-GB" sz="1200" b="0" i="0" kern="1200" baseline="0" dirty="0" err="1">
                <a:solidFill>
                  <a:schemeClr val="tx1"/>
                </a:solidFill>
                <a:effectLst/>
                <a:latin typeface="+mn-lt"/>
                <a:ea typeface="+mn-ea"/>
                <a:cs typeface="+mn-cs"/>
              </a:rPr>
              <a:t>papá</a:t>
            </a:r>
            <a:r>
              <a:rPr lang="en-GB" sz="1200" b="0" i="0" kern="1200" baseline="0" dirty="0">
                <a:solidFill>
                  <a:schemeClr val="tx1"/>
                </a:solidFill>
                <a:effectLst/>
                <a:latin typeface="+mn-lt"/>
                <a:ea typeface="+mn-ea"/>
                <a:cs typeface="+mn-cs"/>
              </a:rPr>
              <a:t> [865]; </a:t>
            </a:r>
            <a:r>
              <a:rPr lang="en-GB" sz="1200" b="0" i="0" kern="1200" baseline="0" dirty="0" err="1">
                <a:solidFill>
                  <a:schemeClr val="tx1"/>
                </a:solidFill>
                <a:effectLst/>
                <a:latin typeface="+mn-lt"/>
                <a:ea typeface="+mn-ea"/>
                <a:cs typeface="+mn-cs"/>
              </a:rPr>
              <a:t>su</a:t>
            </a:r>
            <a:r>
              <a:rPr lang="en-GB" sz="1200" b="0" i="0" kern="1200" baseline="0" dirty="0">
                <a:solidFill>
                  <a:schemeClr val="tx1"/>
                </a:solidFill>
                <a:effectLst/>
                <a:latin typeface="+mn-lt"/>
                <a:ea typeface="+mn-ea"/>
                <a:cs typeface="+mn-cs"/>
              </a:rPr>
              <a:t> [12]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3.1.5 [revisited in SoW this week]: </a:t>
            </a:r>
            <a:r>
              <a:rPr lang="en-GB" baseline="0" dirty="0" err="1"/>
              <a:t>parque</a:t>
            </a:r>
            <a:r>
              <a:rPr lang="en-GB" baseline="0" dirty="0"/>
              <a:t> [1354]; correr [343]; </a:t>
            </a:r>
            <a:r>
              <a:rPr lang="es-419" sz="1200" kern="1200" dirty="0">
                <a:solidFill>
                  <a:schemeClr val="tx1"/>
                </a:solidFill>
                <a:effectLst/>
                <a:latin typeface="+mn-lt"/>
                <a:ea typeface="+mn-ea"/>
                <a:cs typeface="+mn-cs"/>
              </a:rPr>
              <a:t>escribir [198]; carta [627]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From other Y7 weeks: </a:t>
            </a:r>
            <a:r>
              <a:rPr lang="en-GB" b="0" baseline="0" dirty="0" err="1"/>
              <a:t>querer</a:t>
            </a:r>
            <a:r>
              <a:rPr lang="en-GB" b="0" baseline="0" dirty="0"/>
              <a:t> [58]; </a:t>
            </a:r>
            <a:r>
              <a:rPr lang="en-GB" b="0" baseline="0" dirty="0" err="1"/>
              <a:t>porque</a:t>
            </a:r>
            <a:r>
              <a:rPr lang="en-GB" b="0" baseline="0" dirty="0"/>
              <a:t> [40]; </a:t>
            </a:r>
            <a:r>
              <a:rPr lang="en-GB" b="0" baseline="0" dirty="0" err="1"/>
              <a:t>pero</a:t>
            </a:r>
            <a:r>
              <a:rPr lang="en-GB" b="0" baseline="0" dirty="0"/>
              <a:t> [30]; </a:t>
            </a:r>
            <a:r>
              <a:rPr lang="en-GB" baseline="0" dirty="0"/>
              <a:t>ciudad [178]; </a:t>
            </a:r>
            <a:r>
              <a:rPr lang="en-GB" baseline="0" dirty="0" err="1"/>
              <a:t>muy</a:t>
            </a:r>
            <a:r>
              <a:rPr lang="en-GB" baseline="0" dirty="0"/>
              <a:t> [43]; bonito [891]; </a:t>
            </a:r>
            <a:r>
              <a:rPr lang="es-GB" sz="1200" b="0" i="0" kern="1200" baseline="0" dirty="0">
                <a:solidFill>
                  <a:schemeClr val="tx1"/>
                </a:solidFill>
                <a:effectLst/>
                <a:latin typeface="+mn-lt"/>
                <a:ea typeface="+mn-ea"/>
                <a:cs typeface="+mn-cs"/>
              </a:rPr>
              <a:t>calle [269]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345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vocabulary in the second revisited set for this week, in the spoken modality.</a:t>
            </a:r>
            <a:br>
              <a:rPr lang="en-GB" dirty="0"/>
            </a:br>
            <a:br>
              <a:rPr lang="en-GB" dirty="0"/>
            </a:br>
            <a:r>
              <a:rPr lang="en-GB" b="1" dirty="0"/>
              <a:t>Procedure:</a:t>
            </a:r>
            <a:br>
              <a:rPr lang="en-GB" dirty="0"/>
            </a:br>
            <a:r>
              <a:rPr lang="en-GB" dirty="0"/>
              <a:t>1. Click for the English word to appear.</a:t>
            </a:r>
          </a:p>
          <a:p>
            <a:r>
              <a:rPr lang="en-GB" dirty="0"/>
              <a:t>2. Click on the number to play the sound.</a:t>
            </a:r>
          </a:p>
          <a:p>
            <a:r>
              <a:rPr lang="en-GB" dirty="0"/>
              <a:t>3. Listen to the German words. Was any of the four words the German for the English word shown?</a:t>
            </a:r>
            <a:br>
              <a:rPr lang="en-GB" dirty="0"/>
            </a:br>
            <a:r>
              <a:rPr lang="en-GB" dirty="0"/>
              <a:t>4. On a click an English word will appear. Was the word included in the German set?</a:t>
            </a:r>
            <a:br>
              <a:rPr lang="en-GB" dirty="0"/>
            </a:br>
            <a:r>
              <a:rPr lang="en-GB" dirty="0"/>
              <a:t>5. Click for answers.</a:t>
            </a:r>
            <a:br>
              <a:rPr lang="en-GB" dirty="0"/>
            </a:br>
            <a:r>
              <a:rPr lang="en-GB" dirty="0"/>
              <a:t>Note: Increase the challenge by listening first, revealing English word after listening to each set of four words.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Später</a:t>
            </a:r>
            <a:r>
              <a:rPr lang="en-GB" dirty="0"/>
              <a:t> – </a:t>
            </a:r>
            <a:r>
              <a:rPr lang="en-GB" dirty="0" err="1"/>
              <a:t>Danach</a:t>
            </a:r>
            <a:r>
              <a:rPr lang="en-GB" dirty="0"/>
              <a:t> – </a:t>
            </a:r>
            <a:r>
              <a:rPr lang="en-GB" dirty="0" err="1"/>
              <a:t>Schließlich</a:t>
            </a:r>
            <a:r>
              <a:rPr lang="en-GB" dirty="0"/>
              <a:t> – </a:t>
            </a:r>
            <a:r>
              <a:rPr lang="en-GB" dirty="0" err="1"/>
              <a:t>jetzt</a:t>
            </a:r>
            <a:r>
              <a:rPr lang="en-GB" dirty="0"/>
              <a:t> </a:t>
            </a:r>
            <a:r>
              <a:rPr lang="en-GB" dirty="0">
                <a:sym typeface="Wingdings" pitchFamily="2" charset="2"/>
              </a:rPr>
              <a:t>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2. </a:t>
            </a:r>
            <a:r>
              <a:rPr lang="en-GB" dirty="0" err="1">
                <a:sym typeface="Wingdings" pitchFamily="2" charset="2"/>
              </a:rPr>
              <a:t>Lassen</a:t>
            </a:r>
            <a:r>
              <a:rPr lang="en-GB" dirty="0">
                <a:sym typeface="Wingdings" pitchFamily="2" charset="2"/>
              </a:rPr>
              <a:t> – </a:t>
            </a:r>
            <a:r>
              <a:rPr lang="en-GB" dirty="0" err="1">
                <a:sym typeface="Wingdings" pitchFamily="2" charset="2"/>
              </a:rPr>
              <a:t>erhalten</a:t>
            </a:r>
            <a:r>
              <a:rPr lang="en-GB" dirty="0">
                <a:sym typeface="Wingdings" pitchFamily="2" charset="2"/>
              </a:rPr>
              <a:t> – </a:t>
            </a:r>
            <a:r>
              <a:rPr lang="en-GB" dirty="0" err="1">
                <a:sym typeface="Wingdings" pitchFamily="2" charset="2"/>
              </a:rPr>
              <a:t>halten</a:t>
            </a:r>
            <a:r>
              <a:rPr lang="en-GB" dirty="0">
                <a:sym typeface="Wingdings" pitchFamily="2" charset="2"/>
              </a:rPr>
              <a:t> – </a:t>
            </a:r>
            <a:r>
              <a:rPr lang="en-GB" dirty="0" err="1">
                <a:sym typeface="Wingdings" pitchFamily="2" charset="2"/>
              </a:rPr>
              <a:t>beginnen</a:t>
            </a:r>
            <a:r>
              <a:rPr lang="en-GB" dirty="0">
                <a:sym typeface="Wingdings" pitchFamily="2" charset="2"/>
              </a:rPr>
              <a:t>  To receive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3. das </a:t>
            </a:r>
            <a:r>
              <a:rPr lang="en-GB" dirty="0" err="1">
                <a:sym typeface="Wingdings" pitchFamily="2" charset="2"/>
              </a:rPr>
              <a:t>Ziel</a:t>
            </a:r>
            <a:r>
              <a:rPr lang="en-GB" dirty="0">
                <a:sym typeface="Wingdings" pitchFamily="2" charset="2"/>
              </a:rPr>
              <a:t> – die Mitte – der </a:t>
            </a:r>
            <a:r>
              <a:rPr lang="en-GB" dirty="0" err="1">
                <a:sym typeface="Wingdings" pitchFamily="2" charset="2"/>
              </a:rPr>
              <a:t>Punkt</a:t>
            </a:r>
            <a:r>
              <a:rPr lang="en-GB" dirty="0">
                <a:sym typeface="Wingdings" pitchFamily="2" charset="2"/>
              </a:rPr>
              <a:t> – der </a:t>
            </a:r>
            <a:r>
              <a:rPr lang="en-GB" dirty="0" err="1">
                <a:sym typeface="Wingdings" pitchFamily="2" charset="2"/>
              </a:rPr>
              <a:t>Spieler</a:t>
            </a:r>
            <a:r>
              <a:rPr lang="en-GB" dirty="0">
                <a:sym typeface="Wingdings" pitchFamily="2" charset="2"/>
              </a:rPr>
              <a:t>  the goal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4. </a:t>
            </a:r>
            <a:r>
              <a:rPr lang="en-GB" dirty="0" err="1">
                <a:sym typeface="Wingdings" pitchFamily="2" charset="2"/>
              </a:rPr>
              <a:t>Ziehen</a:t>
            </a:r>
            <a:r>
              <a:rPr lang="en-GB" dirty="0">
                <a:sym typeface="Wingdings" pitchFamily="2" charset="2"/>
              </a:rPr>
              <a:t> – </a:t>
            </a:r>
            <a:r>
              <a:rPr lang="en-GB" dirty="0" err="1">
                <a:sym typeface="Wingdings" pitchFamily="2" charset="2"/>
              </a:rPr>
              <a:t>nehmen</a:t>
            </a:r>
            <a:r>
              <a:rPr lang="en-GB" dirty="0">
                <a:sym typeface="Wingdings" pitchFamily="2" charset="2"/>
              </a:rPr>
              <a:t> – </a:t>
            </a:r>
            <a:r>
              <a:rPr lang="en-GB" dirty="0" err="1">
                <a:sym typeface="Wingdings" pitchFamily="2" charset="2"/>
              </a:rPr>
              <a:t>legen</a:t>
            </a:r>
            <a:r>
              <a:rPr lang="en-GB" dirty="0">
                <a:sym typeface="Wingdings" pitchFamily="2" charset="2"/>
              </a:rPr>
              <a:t> – </a:t>
            </a:r>
            <a:r>
              <a:rPr lang="en-GB" dirty="0" err="1">
                <a:sym typeface="Wingdings" pitchFamily="2" charset="2"/>
              </a:rPr>
              <a:t>werfen</a:t>
            </a:r>
            <a:r>
              <a:rPr lang="en-GB" dirty="0">
                <a:sym typeface="Wingdings" pitchFamily="2" charset="2"/>
              </a:rPr>
              <a:t>  to mix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5. </a:t>
            </a:r>
            <a:r>
              <a:rPr lang="en-GB" dirty="0" err="1">
                <a:sym typeface="Wingdings" pitchFamily="2" charset="2"/>
              </a:rPr>
              <a:t>deshalb</a:t>
            </a:r>
            <a:r>
              <a:rPr lang="en-GB" dirty="0">
                <a:sym typeface="Wingdings" pitchFamily="2" charset="2"/>
              </a:rPr>
              <a:t> – </a:t>
            </a:r>
            <a:r>
              <a:rPr lang="en-GB" dirty="0" err="1">
                <a:sym typeface="Wingdings" pitchFamily="2" charset="2"/>
              </a:rPr>
              <a:t>leider</a:t>
            </a:r>
            <a:r>
              <a:rPr lang="en-GB" dirty="0">
                <a:sym typeface="Wingdings" pitchFamily="2" charset="2"/>
              </a:rPr>
              <a:t> – </a:t>
            </a:r>
            <a:r>
              <a:rPr lang="en-GB" dirty="0" err="1">
                <a:sym typeface="Wingdings" pitchFamily="2" charset="2"/>
              </a:rPr>
              <a:t>aber</a:t>
            </a:r>
            <a:r>
              <a:rPr lang="en-GB" dirty="0">
                <a:sym typeface="Wingdings" pitchFamily="2" charset="2"/>
              </a:rPr>
              <a:t> – </a:t>
            </a:r>
            <a:r>
              <a:rPr lang="en-GB" dirty="0" err="1">
                <a:sym typeface="Wingdings" pitchFamily="2" charset="2"/>
              </a:rPr>
              <a:t>ziemlich</a:t>
            </a:r>
            <a:r>
              <a:rPr lang="en-GB" dirty="0">
                <a:sym typeface="Wingdings" pitchFamily="2" charset="2"/>
              </a:rPr>
              <a:t>  in the end</a:t>
            </a:r>
            <a:br>
              <a:rPr lang="en-GB" dirty="0"/>
            </a:br>
            <a:endParaRPr lang="en-GB" dirty="0"/>
          </a:p>
          <a:p>
            <a:r>
              <a:rPr lang="en-GB" sz="1200" b="1" i="0" u="none" strike="noStrike" kern="1200" cap="none" dirty="0">
                <a:solidFill>
                  <a:schemeClr val="tx1"/>
                </a:solidFill>
                <a:effectLst/>
                <a:latin typeface="+mn-lt"/>
                <a:cs typeface="Calibri"/>
                <a:sym typeface="Calibri"/>
              </a:rPr>
              <a:t>7.3.2.4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legen</a:t>
            </a:r>
            <a:r>
              <a:rPr lang="en-GB" sz="1200" kern="1200" dirty="0">
                <a:solidFill>
                  <a:schemeClr val="tx1"/>
                </a:solidFill>
                <a:effectLst/>
                <a:latin typeface="+mn-lt"/>
                <a:ea typeface="+mn-ea"/>
                <a:cs typeface="+mn-cs"/>
              </a:rPr>
              <a:t> [296] </a:t>
            </a:r>
            <a:r>
              <a:rPr lang="en-GB" sz="1200" kern="1200" dirty="0" err="1">
                <a:solidFill>
                  <a:schemeClr val="tx1"/>
                </a:solidFill>
                <a:effectLst/>
                <a:latin typeface="+mn-lt"/>
                <a:ea typeface="+mn-ea"/>
                <a:cs typeface="+mn-cs"/>
              </a:rPr>
              <a:t>mischen</a:t>
            </a:r>
            <a:r>
              <a:rPr lang="en-GB" sz="1200" kern="1200" dirty="0">
                <a:solidFill>
                  <a:schemeClr val="tx1"/>
                </a:solidFill>
                <a:effectLst/>
                <a:latin typeface="+mn-lt"/>
                <a:ea typeface="+mn-ea"/>
                <a:cs typeface="+mn-cs"/>
              </a:rPr>
              <a:t> [2105]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r>
              <a:rPr lang="en-GB" sz="1200" b="0" kern="1200" dirty="0" err="1">
                <a:solidFill>
                  <a:schemeClr val="tx1"/>
                </a:solidFill>
                <a:effectLst/>
                <a:latin typeface="+mn-lt"/>
                <a:ea typeface="+mn-ea"/>
                <a:cs typeface="+mn-cs"/>
              </a:rPr>
              <a:t>ziehen</a:t>
            </a:r>
            <a:r>
              <a:rPr lang="en-GB" sz="1200" b="0" kern="1200" dirty="0">
                <a:solidFill>
                  <a:schemeClr val="tx1"/>
                </a:solidFill>
                <a:effectLst/>
                <a:latin typeface="+mn-lt"/>
                <a:ea typeface="+mn-ea"/>
                <a:cs typeface="+mn-cs"/>
              </a:rPr>
              <a:t> [266] die Mitte [756] der </a:t>
            </a:r>
            <a:r>
              <a:rPr lang="en-GB" sz="1200" b="0" kern="1200" dirty="0" err="1">
                <a:solidFill>
                  <a:schemeClr val="tx1"/>
                </a:solidFill>
                <a:effectLst/>
                <a:latin typeface="+mn-lt"/>
                <a:ea typeface="+mn-ea"/>
                <a:cs typeface="+mn-cs"/>
              </a:rPr>
              <a:t>Punkt</a:t>
            </a:r>
            <a:r>
              <a:rPr lang="en-GB" sz="1200" b="0" kern="1200" dirty="0">
                <a:solidFill>
                  <a:schemeClr val="tx1"/>
                </a:solidFill>
                <a:effectLst/>
                <a:latin typeface="+mn-lt"/>
                <a:ea typeface="+mn-ea"/>
                <a:cs typeface="+mn-cs"/>
              </a:rPr>
              <a:t> [427] das </a:t>
            </a:r>
            <a:r>
              <a:rPr lang="en-GB" sz="1200" b="0" kern="1200" dirty="0" err="1">
                <a:solidFill>
                  <a:schemeClr val="tx1"/>
                </a:solidFill>
                <a:effectLst/>
                <a:latin typeface="+mn-lt"/>
                <a:ea typeface="+mn-ea"/>
                <a:cs typeface="+mn-cs"/>
              </a:rPr>
              <a:t>Ziel</a:t>
            </a:r>
            <a:r>
              <a:rPr lang="en-GB" sz="1200" b="0" kern="1200" dirty="0">
                <a:solidFill>
                  <a:schemeClr val="tx1"/>
                </a:solidFill>
                <a:effectLst/>
                <a:latin typeface="+mn-lt"/>
                <a:ea typeface="+mn-ea"/>
                <a:cs typeface="+mn-cs"/>
              </a:rPr>
              <a:t> [325] </a:t>
            </a:r>
            <a:r>
              <a:rPr lang="en-GB" sz="1200" b="0" kern="1200" dirty="0" err="1">
                <a:solidFill>
                  <a:schemeClr val="tx1"/>
                </a:solidFill>
                <a:effectLst/>
                <a:latin typeface="+mn-lt"/>
                <a:ea typeface="+mn-ea"/>
                <a:cs typeface="+mn-cs"/>
              </a:rPr>
              <a:t>jeder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jedes</a:t>
            </a:r>
            <a:r>
              <a:rPr lang="en-GB" sz="1200" b="0" kern="1200" dirty="0">
                <a:solidFill>
                  <a:schemeClr val="tx1"/>
                </a:solidFill>
                <a:effectLst/>
                <a:latin typeface="+mn-lt"/>
                <a:ea typeface="+mn-ea"/>
                <a:cs typeface="+mn-cs"/>
              </a:rPr>
              <a:t> [88]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45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recap vocabulary from this lesson and sets </a:t>
            </a:r>
            <a:r>
              <a:rPr lang="es-419" sz="1200" b="0" kern="1200" dirty="0">
                <a:solidFill>
                  <a:schemeClr val="tx1"/>
                </a:solidFill>
                <a:effectLst/>
                <a:latin typeface="+mn-lt"/>
                <a:ea typeface="+mn-ea"/>
                <a:cs typeface="+mn-cs"/>
              </a:rPr>
              <a:t>Y8 1.1.5</a:t>
            </a:r>
            <a:r>
              <a:rPr lang="en-GB" sz="1200" b="0" kern="1200" baseline="0" dirty="0">
                <a:solidFill>
                  <a:schemeClr val="tx1"/>
                </a:solidFill>
                <a:effectLst/>
                <a:latin typeface="+mn-lt"/>
                <a:ea typeface="+mn-ea"/>
                <a:cs typeface="+mn-cs"/>
              </a:rPr>
              <a:t> and </a:t>
            </a:r>
            <a:r>
              <a:rPr lang="es-419" sz="1200" b="0" kern="1200" dirty="0">
                <a:solidFill>
                  <a:schemeClr val="tx1"/>
                </a:solidFill>
                <a:effectLst/>
                <a:latin typeface="+mn-lt"/>
                <a:ea typeface="+mn-ea"/>
                <a:cs typeface="+mn-cs"/>
              </a:rPr>
              <a:t>Y7 3.2.6 as per the SoW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endParaRPr lang="en-US" b="1" dirty="0"/>
          </a:p>
          <a:p>
            <a:r>
              <a:rPr lang="en-US" b="1" dirty="0"/>
              <a:t>Procedure:</a:t>
            </a:r>
          </a:p>
          <a:p>
            <a:r>
              <a:rPr lang="en-US" b="0" dirty="0"/>
              <a:t>1. Give students</a:t>
            </a:r>
            <a:r>
              <a:rPr lang="en-US" b="0" baseline="0" dirty="0"/>
              <a:t> a minute in pairs to try to anticipate the vocabulary items they hear.  This gives the teacher a chance to gauge students’ understanding of the pictures and offer help where necessary.</a:t>
            </a:r>
            <a:endParaRPr lang="en-US" b="0" dirty="0"/>
          </a:p>
          <a:p>
            <a:r>
              <a:rPr lang="en-US" b="0" dirty="0"/>
              <a:t>2. Click</a:t>
            </a:r>
            <a:r>
              <a:rPr lang="en-US" b="0" baseline="0" dirty="0"/>
              <a:t> the number triggers to play the audio.</a:t>
            </a:r>
            <a:endParaRPr lang="en-US" b="0" dirty="0"/>
          </a:p>
          <a:p>
            <a:r>
              <a:rPr lang="en-US" b="0" dirty="0"/>
              <a:t>3. Go through the answers drawing attention to the vocabulary items.</a:t>
            </a:r>
          </a:p>
          <a:p>
            <a:endParaRPr lang="en-US" b="0" dirty="0"/>
          </a:p>
          <a:p>
            <a:r>
              <a:rPr lang="en-US" b="1" dirty="0"/>
              <a:t>Transcript:</a:t>
            </a:r>
          </a:p>
          <a:p>
            <a:pPr marL="228600" indent="-228600">
              <a:buAutoNum type="arabicParenR"/>
            </a:pPr>
            <a:r>
              <a:rPr lang="en-US" b="0" baseline="0" dirty="0" err="1"/>
              <a:t>hacer</a:t>
            </a:r>
            <a:r>
              <a:rPr lang="en-US" b="0" baseline="0" dirty="0"/>
              <a:t> un </a:t>
            </a:r>
            <a:r>
              <a:rPr lang="en-US" b="0" baseline="0" dirty="0" err="1"/>
              <a:t>cambio</a:t>
            </a:r>
            <a:r>
              <a:rPr lang="en-US" b="0" baseline="0" dirty="0"/>
              <a:t> genial</a:t>
            </a:r>
          </a:p>
          <a:p>
            <a:pPr marL="228600" indent="-228600">
              <a:buAutoNum type="arabicParenR"/>
            </a:pPr>
            <a:r>
              <a:rPr lang="en-US" b="0" baseline="0" dirty="0" err="1"/>
              <a:t>cenar</a:t>
            </a:r>
            <a:r>
              <a:rPr lang="en-US" b="0" baseline="0" dirty="0"/>
              <a:t> solo</a:t>
            </a:r>
          </a:p>
          <a:p>
            <a:pPr marL="228600" indent="-228600">
              <a:buAutoNum type="arabicParenR"/>
            </a:pPr>
            <a:r>
              <a:rPr lang="en-US" b="0" baseline="0" dirty="0"/>
              <a:t>el </a:t>
            </a:r>
            <a:r>
              <a:rPr lang="en-US" b="0" baseline="0" dirty="0" err="1"/>
              <a:t>pelo</a:t>
            </a:r>
            <a:r>
              <a:rPr lang="en-US" b="0" baseline="0" dirty="0"/>
              <a:t> largo</a:t>
            </a:r>
          </a:p>
          <a:p>
            <a:pPr marL="228600" indent="-228600">
              <a:buAutoNum type="arabicParenR"/>
            </a:pPr>
            <a:r>
              <a:rPr lang="en-US" b="0" baseline="0" dirty="0" err="1"/>
              <a:t>hacer</a:t>
            </a:r>
            <a:r>
              <a:rPr lang="en-US" b="0" baseline="0" dirty="0"/>
              <a:t> un </a:t>
            </a:r>
            <a:r>
              <a:rPr lang="en-US" b="0" baseline="0" dirty="0" err="1"/>
              <a:t>viaje</a:t>
            </a:r>
            <a:r>
              <a:rPr lang="en-US" b="0" baseline="0" dirty="0"/>
              <a:t> </a:t>
            </a:r>
            <a:r>
              <a:rPr lang="en-US" b="0" baseline="0" dirty="0" err="1"/>
              <a:t>corto</a:t>
            </a:r>
            <a:endParaRPr lang="en-US" b="0" baseline="0" dirty="0"/>
          </a:p>
          <a:p>
            <a:pPr marL="228600" indent="-228600">
              <a:buAutoNum type="arabicParenR"/>
            </a:pPr>
            <a:r>
              <a:rPr lang="en-US" b="0" baseline="0" dirty="0" err="1"/>
              <a:t>hacer</a:t>
            </a:r>
            <a:r>
              <a:rPr lang="en-US" b="0" baseline="0" dirty="0"/>
              <a:t> un </a:t>
            </a:r>
            <a:r>
              <a:rPr lang="en-US" b="0" baseline="0" dirty="0" err="1"/>
              <a:t>gesto</a:t>
            </a:r>
            <a:r>
              <a:rPr lang="en-US" b="0" baseline="0" dirty="0"/>
              <a:t> </a:t>
            </a:r>
            <a:r>
              <a:rPr lang="en-US" b="0" baseline="0" dirty="0" err="1"/>
              <a:t>gracioso</a:t>
            </a:r>
            <a:endParaRPr lang="en-US" b="0" baseline="0" dirty="0"/>
          </a:p>
          <a:p>
            <a:pPr marL="228600" indent="-228600">
              <a:buAutoNum type="arabicParenR"/>
            </a:pPr>
            <a:r>
              <a:rPr lang="en-US" b="0" baseline="0" dirty="0"/>
              <a:t>el </a:t>
            </a:r>
            <a:r>
              <a:rPr lang="en-US" b="0" baseline="0" dirty="0" err="1"/>
              <a:t>pelo</a:t>
            </a:r>
            <a:r>
              <a:rPr lang="en-US" b="0" baseline="0" dirty="0"/>
              <a:t> </a:t>
            </a:r>
            <a:r>
              <a:rPr lang="en-US" b="0" baseline="0" dirty="0" err="1"/>
              <a:t>corto</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err="1"/>
              <a:t>hacer</a:t>
            </a:r>
            <a:r>
              <a:rPr lang="en-US" b="0" baseline="0" dirty="0"/>
              <a:t> un </a:t>
            </a:r>
            <a:r>
              <a:rPr lang="en-US" b="0" baseline="0" dirty="0" err="1"/>
              <a:t>esfuerzo</a:t>
            </a:r>
            <a:endParaRPr lang="en-US" b="0" baseline="0" dirty="0"/>
          </a:p>
          <a:p>
            <a:pPr marL="228600" indent="-228600">
              <a:buAutoNum type="arabicParenR"/>
            </a:pPr>
            <a:r>
              <a:rPr lang="en-US" b="0" baseline="0" dirty="0"/>
              <a:t>un </a:t>
            </a:r>
            <a:r>
              <a:rPr lang="en-US" b="0" baseline="0" dirty="0" err="1"/>
              <a:t>diálogo</a:t>
            </a:r>
            <a:r>
              <a:rPr lang="en-US" b="0" baseline="0" dirty="0"/>
              <a:t> largo</a:t>
            </a:r>
          </a:p>
          <a:p>
            <a:pPr marL="228600" indent="-228600">
              <a:buAutoNum type="arabicParenR"/>
            </a:pPr>
            <a:r>
              <a:rPr lang="en-US" b="0" baseline="0" dirty="0" err="1"/>
              <a:t>hacer</a:t>
            </a:r>
            <a:r>
              <a:rPr lang="en-US" b="0" baseline="0" dirty="0"/>
              <a:t> un </a:t>
            </a:r>
            <a:r>
              <a:rPr lang="en-US" b="0" baseline="0" dirty="0" err="1"/>
              <a:t>viaje</a:t>
            </a:r>
            <a:r>
              <a:rPr lang="en-US" b="0" baseline="0" dirty="0"/>
              <a:t> largo</a:t>
            </a:r>
          </a:p>
          <a:p>
            <a:pPr marL="228600" indent="-228600">
              <a:buAutoNum type="arabicParenR"/>
            </a:pPr>
            <a:r>
              <a:rPr lang="en-US" b="0" baseline="0" dirty="0"/>
              <a:t>el </a:t>
            </a:r>
            <a:r>
              <a:rPr lang="en-US" b="0" baseline="0" dirty="0" err="1"/>
              <a:t>cielo</a:t>
            </a:r>
            <a:r>
              <a:rPr lang="en-US" b="0" baseline="0" dirty="0"/>
              <a:t> </a:t>
            </a:r>
            <a:r>
              <a:rPr lang="en-US" b="0" baseline="0" dirty="0" err="1"/>
              <a:t>azul</a:t>
            </a:r>
            <a:endParaRPr lang="en-US" b="0" baseline="0" dirty="0"/>
          </a:p>
          <a:p>
            <a:pPr marL="0" indent="0">
              <a:buNone/>
            </a:pPr>
            <a:r>
              <a:rPr lang="en-US" b="0" baseline="0" dirty="0"/>
              <a:t>11) </a:t>
            </a:r>
            <a:r>
              <a:rPr lang="en-US" b="0" baseline="0" dirty="0" err="1"/>
              <a:t>hacer</a:t>
            </a:r>
            <a:r>
              <a:rPr lang="en-US" b="0" baseline="0" dirty="0"/>
              <a:t> </a:t>
            </a:r>
            <a:r>
              <a:rPr lang="en-US" b="0" baseline="0" dirty="0" err="1"/>
              <a:t>ruido</a:t>
            </a:r>
            <a:endParaRPr lang="en-US" b="0" baseline="0" dirty="0"/>
          </a:p>
          <a:p>
            <a:pPr marL="0" indent="0">
              <a:buNone/>
            </a:pPr>
            <a:r>
              <a:rPr lang="en-US" b="0" baseline="0" dirty="0"/>
              <a:t>12) </a:t>
            </a:r>
            <a:r>
              <a:rPr lang="en-US" b="0" baseline="0" dirty="0" err="1"/>
              <a:t>dormir</a:t>
            </a:r>
            <a:r>
              <a:rPr lang="en-US" b="0" baseline="0" dirty="0"/>
              <a:t> solo</a:t>
            </a:r>
          </a:p>
          <a:p>
            <a:pPr marL="0" indent="0">
              <a:buNone/>
            </a:pPr>
            <a:endParaRPr lang="en-US" b="0" baseline="0" dirty="0"/>
          </a:p>
          <a:p>
            <a:r>
              <a:rPr lang="es-419" sz="1200" b="1" kern="1200" dirty="0">
                <a:solidFill>
                  <a:schemeClr val="tx1"/>
                </a:solidFill>
                <a:effectLst/>
                <a:latin typeface="+mn-lt"/>
                <a:ea typeface="+mn-ea"/>
                <a:cs typeface="+mn-cs"/>
              </a:rPr>
              <a:t>Vocabulary </a:t>
            </a:r>
            <a:r>
              <a:rPr lang="es-419" sz="1200" b="1" kern="1200" dirty="0" err="1">
                <a:solidFill>
                  <a:schemeClr val="tx1"/>
                </a:solidFill>
                <a:effectLst/>
                <a:latin typeface="+mn-lt"/>
                <a:ea typeface="+mn-ea"/>
                <a:cs typeface="+mn-cs"/>
              </a:rPr>
              <a:t>from</a:t>
            </a:r>
            <a:r>
              <a:rPr lang="es-419" sz="1200" b="1" kern="1200" dirty="0">
                <a:solidFill>
                  <a:schemeClr val="tx1"/>
                </a:solidFill>
                <a:effectLst/>
                <a:latin typeface="+mn-lt"/>
                <a:ea typeface="+mn-ea"/>
                <a:cs typeface="+mn-cs"/>
              </a:rPr>
              <a:t> </a:t>
            </a:r>
            <a:r>
              <a:rPr lang="es-419" sz="1200" b="1" kern="1200" dirty="0" err="1">
                <a:solidFill>
                  <a:schemeClr val="tx1"/>
                </a:solidFill>
                <a:effectLst/>
                <a:latin typeface="+mn-lt"/>
                <a:ea typeface="+mn-ea"/>
                <a:cs typeface="+mn-cs"/>
              </a:rPr>
              <a:t>revisited</a:t>
            </a:r>
            <a:r>
              <a:rPr lang="es-419" sz="1200" b="1" kern="1200" baseline="0" dirty="0">
                <a:solidFill>
                  <a:schemeClr val="tx1"/>
                </a:solidFill>
                <a:effectLst/>
                <a:latin typeface="+mn-lt"/>
                <a:ea typeface="+mn-ea"/>
                <a:cs typeface="+mn-cs"/>
              </a:rPr>
              <a:t> sets</a:t>
            </a:r>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8.1.1.5:</a:t>
            </a:r>
            <a:r>
              <a:rPr lang="es-419" sz="1200" b="1"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cambio [319]; ruido [1034]; esfuerzo [601]; viaje [519]; gesto [928]; gracioso [3874]; genial [2890];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7.3.2.6: </a:t>
            </a:r>
            <a:r>
              <a:rPr lang="es-419" sz="1200" kern="1200" dirty="0">
                <a:solidFill>
                  <a:schemeClr val="tx1"/>
                </a:solidFill>
                <a:effectLst/>
                <a:latin typeface="+mn-lt"/>
                <a:ea typeface="+mn-ea"/>
                <a:cs typeface="+mn-cs"/>
              </a:rPr>
              <a:t>cielo [620]; pelo [873]; cenar [3087]; dormir [403]</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05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a:t>
            </a:r>
            <a:r>
              <a:rPr lang="en-GB" b="0" baseline="0" dirty="0"/>
              <a:t> practise comprehension and production of most of this week’s revisited vocabulary in sentences.</a:t>
            </a:r>
            <a:br>
              <a:rPr lang="en-GB" dirty="0"/>
            </a:br>
            <a:br>
              <a:rPr lang="en-GB" dirty="0"/>
            </a:br>
            <a:r>
              <a:rPr lang="en-GB" b="1" dirty="0"/>
              <a:t>Procedure:</a:t>
            </a:r>
            <a:br>
              <a:rPr lang="en-GB" dirty="0"/>
            </a:br>
            <a:r>
              <a:rPr lang="en-GB" dirty="0"/>
              <a:t>1. Encourage students to recall the vocabulary to predict what they will hear.  In number one words that differentiate one sentence from another have been put in bold to facilitate task modelling.  </a:t>
            </a:r>
          </a:p>
          <a:p>
            <a:r>
              <a:rPr lang="en-GB" dirty="0"/>
              <a:t>2. Click</a:t>
            </a:r>
            <a:r>
              <a:rPr lang="en-GB" baseline="0" dirty="0"/>
              <a:t> the action buttons to play each sentence. Students pick which column (A, B or C) is correct.</a:t>
            </a:r>
            <a:endParaRPr lang="en-GB" dirty="0"/>
          </a:p>
          <a:p>
            <a:r>
              <a:rPr lang="en-GB" dirty="0"/>
              <a:t>3. Clicking</a:t>
            </a:r>
            <a:r>
              <a:rPr lang="en-GB" baseline="0" dirty="0"/>
              <a:t> reveals the answers.</a:t>
            </a:r>
            <a:br>
              <a:rPr lang="en-GB" baseline="0" dirty="0"/>
            </a:br>
            <a:r>
              <a:rPr lang="en-GB" baseline="0" dirty="0"/>
              <a:t>4. Elicit the German for the other two answers each time, to practise productive recall of the vocabulary.</a:t>
            </a:r>
          </a:p>
          <a:p>
            <a:endParaRPr lang="en-GB" baseline="0" dirty="0"/>
          </a:p>
          <a:p>
            <a:endParaRPr lang="en-GB" dirty="0"/>
          </a:p>
          <a:p>
            <a:r>
              <a:rPr lang="en-GB" b="1" dirty="0"/>
              <a:t>Transcript:</a:t>
            </a:r>
            <a:br>
              <a:rPr lang="en-GB" dirty="0"/>
            </a:br>
            <a:r>
              <a:rPr lang="en-GB" dirty="0"/>
              <a:t>1. </a:t>
            </a:r>
            <a:r>
              <a:rPr lang="en-GB" dirty="0" err="1"/>
              <a:t>Oben</a:t>
            </a:r>
            <a:r>
              <a:rPr lang="en-GB" dirty="0"/>
              <a:t> </a:t>
            </a:r>
            <a:r>
              <a:rPr lang="en-GB" dirty="0" err="1"/>
              <a:t>i</a:t>
            </a:r>
            <a:r>
              <a:rPr lang="de-DE" sz="1200" kern="1200" dirty="0">
                <a:solidFill>
                  <a:schemeClr val="tx1"/>
                </a:solidFill>
                <a:effectLst/>
                <a:latin typeface="+mn-lt"/>
                <a:ea typeface="+mn-ea"/>
                <a:cs typeface="+mn-cs"/>
              </a:rPr>
              <a:t>n meiner Wohnung findet eine Geburtstagsparty statt.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a:t>
            </a:r>
            <a:r>
              <a:rPr lang="en-GB" sz="1200" dirty="0">
                <a:solidFill>
                  <a:srgbClr val="115076"/>
                </a:solidFill>
              </a:rPr>
              <a:t>Mia </a:t>
            </a:r>
            <a:r>
              <a:rPr lang="en-GB" sz="1200" dirty="0" err="1">
                <a:solidFill>
                  <a:srgbClr val="115076"/>
                </a:solidFill>
              </a:rPr>
              <a:t>ist</a:t>
            </a:r>
            <a:r>
              <a:rPr lang="en-GB" sz="1200" dirty="0">
                <a:solidFill>
                  <a:srgbClr val="115076"/>
                </a:solidFill>
              </a:rPr>
              <a:t> </a:t>
            </a:r>
            <a:r>
              <a:rPr lang="en-GB" sz="1200" dirty="0" err="1">
                <a:solidFill>
                  <a:srgbClr val="115076"/>
                </a:solidFill>
              </a:rPr>
              <a:t>müde</a:t>
            </a:r>
            <a:r>
              <a:rPr lang="en-GB" sz="1200" dirty="0">
                <a:solidFill>
                  <a:srgbClr val="115076"/>
                </a:solidFill>
              </a:rPr>
              <a:t>, und </a:t>
            </a:r>
            <a:r>
              <a:rPr lang="en-GB" sz="1200" dirty="0" err="1">
                <a:solidFill>
                  <a:srgbClr val="115076"/>
                </a:solidFill>
              </a:rPr>
              <a:t>sie</a:t>
            </a:r>
            <a:r>
              <a:rPr lang="en-GB" sz="1200" dirty="0">
                <a:solidFill>
                  <a:srgbClr val="115076"/>
                </a:solidFill>
              </a:rPr>
              <a:t> </a:t>
            </a:r>
            <a:r>
              <a:rPr lang="en-GB" sz="1200" dirty="0" err="1">
                <a:solidFill>
                  <a:srgbClr val="115076"/>
                </a:solidFill>
              </a:rPr>
              <a:t>kommt</a:t>
            </a:r>
            <a:r>
              <a:rPr lang="en-GB" sz="1200" dirty="0">
                <a:solidFill>
                  <a:srgbClr val="115076"/>
                </a:solidFill>
              </a:rPr>
              <a:t> </a:t>
            </a:r>
            <a:r>
              <a:rPr lang="en-GB" sz="1200" dirty="0" err="1">
                <a:solidFill>
                  <a:srgbClr val="115076"/>
                </a:solidFill>
              </a:rPr>
              <a:t>später</a:t>
            </a:r>
            <a:r>
              <a:rPr lang="en-GB" sz="1200" dirty="0">
                <a:solidFill>
                  <a:srgbClr val="115076"/>
                </a:solidFill>
              </a:rPr>
              <a:t>.</a:t>
            </a:r>
          </a:p>
          <a:p>
            <a:r>
              <a:rPr lang="de-DE" sz="1200" kern="1200" dirty="0">
                <a:solidFill>
                  <a:schemeClr val="tx1"/>
                </a:solidFill>
                <a:effectLst/>
                <a:latin typeface="+mn-lt"/>
                <a:ea typeface="+mn-ea"/>
                <a:cs typeface="+mn-cs"/>
              </a:rPr>
              <a:t>3. Mehmet ist mit dem Flugzeug vom Süden aus losgeflogen.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Katjas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von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aus</a:t>
            </a:r>
            <a:r>
              <a:rPr lang="en-GB" sz="1200" kern="1200" dirty="0">
                <a:solidFill>
                  <a:schemeClr val="tx1"/>
                </a:solidFill>
                <a:effectLst/>
                <a:latin typeface="+mn-lt"/>
                <a:ea typeface="+mn-ea"/>
                <a:cs typeface="+mn-cs"/>
              </a:rPr>
              <a:t> los und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polnisches</a:t>
            </a:r>
            <a:r>
              <a:rPr lang="en-GB" sz="1200" kern="1200" dirty="0">
                <a:solidFill>
                  <a:schemeClr val="tx1"/>
                </a:solidFill>
                <a:effectLst/>
                <a:latin typeface="+mn-lt"/>
                <a:ea typeface="+mn-ea"/>
                <a:cs typeface="+mn-cs"/>
              </a:rPr>
              <a:t> Essen.</a:t>
            </a:r>
          </a:p>
          <a:p>
            <a:r>
              <a:rPr lang="de-DE" sz="1200" kern="1200" dirty="0">
                <a:solidFill>
                  <a:schemeClr val="tx1"/>
                </a:solidFill>
                <a:effectLst/>
                <a:latin typeface="+mn-lt"/>
                <a:ea typeface="+mn-ea"/>
                <a:cs typeface="+mn-cs"/>
              </a:rPr>
              <a:t>5. Katja bereitet das Essen vor, aber sie hat die Küche nicht gefunden.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Wir sind einkaufen gegangen, aber wir haben noch Lust, mit Mia zu tanzen!</a:t>
            </a:r>
            <a:endParaRPr lang="en-GB" sz="1200" kern="1200" dirty="0">
              <a:solidFill>
                <a:schemeClr val="tx1"/>
              </a:solidFill>
              <a:effectLst/>
              <a:latin typeface="+mn-lt"/>
              <a:ea typeface="+mn-ea"/>
              <a:cs typeface="+mn-cs"/>
            </a:endParaRPr>
          </a:p>
          <a:p>
            <a:br>
              <a:rPr lang="en-GB" dirty="0"/>
            </a:br>
            <a:br>
              <a:rPr lang="en-GB" dirty="0"/>
            </a:br>
            <a:r>
              <a:rPr lang="en-GB" b="1" baseline="0" dirty="0"/>
              <a:t>Word frequency (1 is the most frequent word in German): </a:t>
            </a:r>
            <a:endParaRPr lang="en-GB" sz="1200" kern="1200" dirty="0">
              <a:solidFill>
                <a:schemeClr val="tx1"/>
              </a:solidFill>
              <a:effectLst/>
              <a:latin typeface="+mn-lt"/>
              <a:ea typeface="+mn-ea"/>
              <a:cs typeface="+mn-cs"/>
            </a:endParaRPr>
          </a:p>
          <a:p>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einkaufen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[2877]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mitbringen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[1828]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stattfinden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[652]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vorbereiten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[1421]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Geburtstag</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[1766] </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gegangen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[66]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gefahren</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[215]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fliegen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[824]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geflogen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[824]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Bahn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[1415]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Flugzeug</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[1776]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Geschichte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[262]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Onkel</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[1832]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Polen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[2023]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Süden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[1771]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Tante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[1826]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Schiff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[1176]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polnisch</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[3237]</a:t>
            </a:r>
          </a:p>
          <a:p>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gefunden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[103]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Hunger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[2097]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Kaffee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[1299]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Küche</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[960]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Lust</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[1407]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Schmerz</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[1483]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Wohnung</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[418]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müde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[2000]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noch1</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[33]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oben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[100]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unten</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[590]</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endPar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6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a:t>
            </a:r>
            <a:r>
              <a:rPr lang="en-GB" b="1" baseline="0" dirty="0"/>
              <a:t> </a:t>
            </a:r>
            <a:r>
              <a:rPr lang="en-GB" b="0" baseline="0" dirty="0"/>
              <a:t>5 min (slides 15-29)</a:t>
            </a:r>
            <a:endParaRPr lang="en-GB" b="0" dirty="0"/>
          </a:p>
          <a:p>
            <a:endParaRPr lang="en-GB" b="1" dirty="0"/>
          </a:p>
          <a:p>
            <a:r>
              <a:rPr lang="en-GB" b="1" dirty="0"/>
              <a:t>Aim:</a:t>
            </a:r>
            <a:r>
              <a:rPr lang="en-GB" b="1" baseline="0" dirty="0"/>
              <a:t> </a:t>
            </a:r>
            <a:r>
              <a:rPr lang="en-GB" b="0" baseline="0" dirty="0"/>
              <a:t>to practise recall of previously taught vocabulary</a:t>
            </a:r>
          </a:p>
          <a:p>
            <a:endParaRPr lang="en-GB" b="0" baseline="0" dirty="0"/>
          </a:p>
          <a:p>
            <a:r>
              <a:rPr lang="en-GB" b="1" baseline="0" dirty="0"/>
              <a:t>Procedure: </a:t>
            </a:r>
          </a:p>
          <a:p>
            <a:pPr marL="228600" indent="-228600">
              <a:buAutoNum type="arabicPeriod"/>
            </a:pPr>
            <a:r>
              <a:rPr lang="en-GB" b="0" baseline="0" dirty="0"/>
              <a:t>Students read the word in the centre of the screen and recall the Spanish. The first few letters of the word are provided to facilitate retrieval. Teachers may decide to reduce to one letter should they wish increase the level of difficulty.</a:t>
            </a:r>
            <a:endParaRPr lang="en-GB" b="0" dirty="0"/>
          </a:p>
          <a:p>
            <a:endParaRPr lang="en-GB" b="1" dirty="0"/>
          </a:p>
          <a:p>
            <a:r>
              <a:rPr lang="en-GB" b="1" dirty="0"/>
              <a:t>Words</a:t>
            </a:r>
            <a:r>
              <a:rPr lang="en-GB" b="1" baseline="0" dirty="0"/>
              <a:t> from revisited sets:</a:t>
            </a:r>
            <a:endParaRPr lang="en-GB" sz="1200" b="1" i="0" u="none" strike="noStrike" kern="1200" cap="none"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Y8 1.2.1.</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largo [300]; mismo [55]; último [188]</a:t>
            </a:r>
            <a:endParaRPr lang="es-GB" dirty="0">
              <a:effectLst/>
            </a:endParaRPr>
          </a:p>
          <a:p>
            <a:r>
              <a:rPr lang="es-419" sz="1200" b="1" kern="1200" dirty="0">
                <a:solidFill>
                  <a:schemeClr val="tx1"/>
                </a:solidFill>
                <a:effectLst/>
                <a:latin typeface="+mn-lt"/>
                <a:ea typeface="+mn-ea"/>
                <a:cs typeface="+mn-cs"/>
              </a:rPr>
              <a:t>Y8 1.1.3</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malo² [360]; sucio [1855]; limpio [1710]; precioso [1777]; listo² [1684]; contento [1949]; triste [1371]; seguro² [407]; igual [263]; quizás [346]; </a:t>
            </a: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116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message [792]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128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Just to set the scene for the structure of this session, it’s worth starting by mentioning the three strands of language knowledge that are foundational and fundamental to beginner language learners: that is, phonics, vocabulary and grammar.</a:t>
            </a:r>
            <a:br>
              <a:rPr lang="en-GB" dirty="0"/>
            </a:br>
            <a:r>
              <a:rPr lang="en-GB" dirty="0"/>
              <a:t>I’ve used this image frequently to represent the relationship between the strands, the braid signifying, amongst other things (it is a metaphor that keeps on giving, I’ve found), so the braid signifying that these strands of language knowledge are interconnected and, taught together in a joined up way, lead to more robust knowledge, much as a braid is stronger than a single thread.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dirty="0"/>
              <a:t>Then if we look at the 3Ps, the three elements to building language knowledge, you’ll see that I’m suggesting here that they are not equally weighted.</a:t>
            </a:r>
            <a:br>
              <a:rPr lang="en-GB" dirty="0"/>
            </a:br>
            <a:r>
              <a:rPr lang="en-GB" dirty="0"/>
              <a:t>I seem to be suggesting that practice is by far the most significant phase, in terms of time we might give over to it, that presentation is at the beginning of the process but is the shortest phase.</a:t>
            </a:r>
            <a:br>
              <a:rPr lang="en-GB" dirty="0"/>
            </a:br>
            <a:r>
              <a:rPr lang="en-GB" dirty="0"/>
              <a:t>Production might seem less significant than you might have expected but this is a question of definition, I think.</a:t>
            </a:r>
            <a:br>
              <a:rPr lang="en-GB" dirty="0"/>
            </a:br>
            <a:r>
              <a:rPr lang="en-GB" dirty="0"/>
              <a:t>That is, practice in my definition here includes practice in recognition, receptive recall and productive recall practice across phonics, vocabulary and grammar.  I’m differentiating between scaffolded production practice and free production tasks, when learners draw on any and all language they know to respond to a question.  We’ll come back to this later in the session.</a:t>
            </a:r>
            <a:br>
              <a:rPr lang="en-GB" dirty="0"/>
            </a:br>
            <a:br>
              <a:rPr lang="en-GB" dirty="0"/>
            </a:br>
            <a:r>
              <a:rPr lang="en-GB" dirty="0"/>
              <a:t>So, then, 10 practical ideas for presentation, practice and production…</a:t>
            </a:r>
            <a:br>
              <a:rPr lang="en-GB" dirty="0"/>
            </a:br>
            <a:r>
              <a:rPr lang="en-GB" dirty="0"/>
              <a:t>We’re looking at the intersect between the 3Ps and PVG – phonics vocabulary grammar.</a:t>
            </a:r>
            <a:br>
              <a:rPr lang="en-GB" dirty="0"/>
            </a:br>
            <a:r>
              <a:rPr lang="en-GB" dirty="0"/>
              <a:t>Three of the ideas relate to presentation, six to practice (but this does include production practice), and one idea about independent production.</a:t>
            </a:r>
            <a:endParaRPr lang="en-US"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2243233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253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(2 slides)</a:t>
            </a:r>
            <a:br>
              <a:rPr lang="en-GB" dirty="0"/>
            </a:br>
            <a:br>
              <a:rPr lang="en-GB" b="1" dirty="0"/>
            </a:br>
            <a:r>
              <a:rPr lang="en-GB" b="1" dirty="0"/>
              <a:t>Aim: </a:t>
            </a:r>
            <a:r>
              <a:rPr lang="en-GB" b="0" dirty="0"/>
              <a:t>to practise productive recall of all of this week’s new and revisited vocabulary in the written modality.</a:t>
            </a:r>
            <a:br>
              <a:rPr lang="en-GB" b="0" dirty="0"/>
            </a:br>
            <a:br>
              <a:rPr lang="en-GB" dirty="0"/>
            </a:br>
            <a:r>
              <a:rPr lang="en-GB" b="1" dirty="0"/>
              <a:t>Procedure:</a:t>
            </a:r>
            <a:br>
              <a:rPr lang="en-GB" dirty="0"/>
            </a:br>
            <a:r>
              <a:rPr lang="en-GB" dirty="0"/>
              <a:t>1. Click for the first word to appear and then disappear.  Repeat for 2</a:t>
            </a:r>
            <a:r>
              <a:rPr lang="en-GB" baseline="30000" dirty="0"/>
              <a:t>nd</a:t>
            </a:r>
            <a:r>
              <a:rPr lang="en-GB" dirty="0"/>
              <a:t> and 3</a:t>
            </a:r>
            <a:r>
              <a:rPr lang="en-GB" baseline="30000" dirty="0"/>
              <a:t>rd</a:t>
            </a:r>
            <a:r>
              <a:rPr lang="en-GB" dirty="0"/>
              <a:t> words for number 1.</a:t>
            </a:r>
          </a:p>
          <a:p>
            <a:r>
              <a:rPr lang="en-GB" dirty="0"/>
              <a:t>2. Students write down their answer for number 1.</a:t>
            </a:r>
          </a:p>
          <a:p>
            <a:r>
              <a:rPr lang="en-GB" dirty="0"/>
              <a:t>3. Click again for the answer to number 1.</a:t>
            </a:r>
          </a:p>
          <a:p>
            <a:r>
              <a:rPr lang="en-GB" dirty="0"/>
              <a:t>4. Continue with the remainder of the questions on this slide, providing item-by-item feedback.</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kriegen </a:t>
            </a:r>
            <a:r>
              <a:rPr lang="de-DE" sz="1200" b="0" i="0" u="none" strike="noStrike" kern="1200" cap="none" dirty="0">
                <a:solidFill>
                  <a:schemeClr val="tx1"/>
                </a:solidFill>
                <a:effectLst/>
                <a:latin typeface="+mn-lt"/>
                <a:ea typeface="Calibri"/>
                <a:cs typeface="Calibri"/>
                <a:sym typeface="Calibri"/>
              </a:rPr>
              <a:t>[724] </a:t>
            </a:r>
            <a:r>
              <a:rPr lang="de-DE" sz="1200" b="1" i="0" u="none" strike="noStrike" kern="1200" cap="none" dirty="0">
                <a:solidFill>
                  <a:schemeClr val="tx1"/>
                </a:solidFill>
                <a:effectLst/>
                <a:latin typeface="+mn-lt"/>
                <a:ea typeface="Calibri"/>
                <a:cs typeface="Calibri"/>
                <a:sym typeface="Calibri"/>
              </a:rPr>
              <a:t>eigen</a:t>
            </a:r>
            <a:r>
              <a:rPr lang="de-DE" sz="1200" b="0" i="0" u="none" strike="noStrike" kern="1200" cap="none" dirty="0">
                <a:solidFill>
                  <a:schemeClr val="tx1"/>
                </a:solidFill>
                <a:effectLst/>
                <a:latin typeface="+mn-lt"/>
                <a:ea typeface="Calibri"/>
                <a:cs typeface="Calibri"/>
                <a:sym typeface="Calibri"/>
              </a:rPr>
              <a:t> [166] </a:t>
            </a:r>
            <a:r>
              <a:rPr lang="de-DE" sz="1200" b="1" i="0" u="none" strike="noStrike" kern="1200" cap="none" dirty="0">
                <a:solidFill>
                  <a:schemeClr val="tx1"/>
                </a:solidFill>
                <a:effectLst/>
                <a:latin typeface="+mn-lt"/>
                <a:ea typeface="Calibri"/>
                <a:cs typeface="Calibri"/>
                <a:sym typeface="Calibri"/>
              </a:rPr>
              <a:t>für</a:t>
            </a:r>
            <a:r>
              <a:rPr lang="de-DE" sz="1200" b="0" i="0" u="none" strike="noStrike" kern="1200" cap="none" dirty="0">
                <a:solidFill>
                  <a:schemeClr val="tx1"/>
                </a:solidFill>
                <a:effectLst/>
                <a:latin typeface="+mn-lt"/>
                <a:ea typeface="Calibri"/>
                <a:cs typeface="Calibri"/>
                <a:sym typeface="Calibri"/>
              </a:rPr>
              <a:t> [17]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(revisit)</a:t>
            </a:r>
            <a:r>
              <a:rPr lang="en-GB" sz="1200" b="1"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erfahren</a:t>
            </a:r>
            <a:r>
              <a:rPr lang="de-DE" sz="1200" b="0" i="0" u="none" strike="noStrike" kern="1200" cap="none" baseline="0" dirty="0">
                <a:solidFill>
                  <a:schemeClr val="tx1"/>
                </a:solidFill>
                <a:effectLst/>
                <a:latin typeface="+mn-lt"/>
                <a:ea typeface="Calibri"/>
                <a:cs typeface="Calibri"/>
                <a:sym typeface="Calibri"/>
              </a:rPr>
              <a:t> [690] </a:t>
            </a:r>
            <a:r>
              <a:rPr lang="de-DE" sz="1200" b="1" i="0" u="none" strike="noStrike" kern="1200" cap="none" baseline="0" dirty="0">
                <a:solidFill>
                  <a:schemeClr val="tx1"/>
                </a:solidFill>
                <a:effectLst/>
                <a:latin typeface="+mn-lt"/>
                <a:ea typeface="Calibri"/>
                <a:cs typeface="Calibri"/>
                <a:sym typeface="Calibri"/>
              </a:rPr>
              <a:t>geblieben</a:t>
            </a:r>
            <a:r>
              <a:rPr lang="de-DE" sz="1200" b="0" i="0" u="none" strike="noStrike" kern="1200" cap="none" baseline="0" dirty="0">
                <a:solidFill>
                  <a:schemeClr val="tx1"/>
                </a:solidFill>
                <a:effectLst/>
                <a:latin typeface="+mn-lt"/>
                <a:ea typeface="Calibri"/>
                <a:cs typeface="Calibri"/>
                <a:sym typeface="Calibri"/>
              </a:rPr>
              <a:t> [113] </a:t>
            </a:r>
            <a:r>
              <a:rPr lang="de-DE" sz="1200" b="1" i="0" u="none" strike="noStrike" kern="1200" cap="none" baseline="0" dirty="0">
                <a:solidFill>
                  <a:schemeClr val="tx1"/>
                </a:solidFill>
                <a:effectLst/>
                <a:latin typeface="+mn-lt"/>
                <a:ea typeface="Calibri"/>
                <a:cs typeface="Calibri"/>
                <a:sym typeface="Calibri"/>
              </a:rPr>
              <a:t>geschwommen</a:t>
            </a:r>
            <a:r>
              <a:rPr lang="de-DE" sz="1200" b="0" i="0" u="none" strike="noStrike" kern="1200" cap="none" baseline="0" dirty="0">
                <a:solidFill>
                  <a:schemeClr val="tx1"/>
                </a:solidFill>
                <a:effectLst/>
                <a:latin typeface="+mn-lt"/>
                <a:ea typeface="Calibri"/>
                <a:cs typeface="Calibri"/>
                <a:sym typeface="Calibri"/>
              </a:rPr>
              <a:t> [1863] </a:t>
            </a:r>
            <a:r>
              <a:rPr lang="de-DE" sz="1200" b="1" i="0" u="none" strike="noStrike" kern="1200" cap="none" baseline="0" dirty="0">
                <a:solidFill>
                  <a:schemeClr val="tx1"/>
                </a:solidFill>
                <a:effectLst/>
                <a:latin typeface="+mn-lt"/>
                <a:ea typeface="Calibri"/>
                <a:cs typeface="Calibri"/>
                <a:sym typeface="Calibri"/>
              </a:rPr>
              <a:t>gestiegen </a:t>
            </a:r>
            <a:r>
              <a:rPr lang="de-DE" sz="1200" b="0" i="0" u="none" strike="noStrike" kern="1200" cap="none" baseline="0" dirty="0">
                <a:solidFill>
                  <a:schemeClr val="tx1"/>
                </a:solidFill>
                <a:effectLst/>
                <a:latin typeface="+mn-lt"/>
                <a:ea typeface="Calibri"/>
                <a:cs typeface="Calibri"/>
                <a:sym typeface="Calibri"/>
              </a:rPr>
              <a:t>[325] </a:t>
            </a:r>
            <a:r>
              <a:rPr lang="de-DE" sz="1200" b="1" i="0" u="none" strike="noStrike" kern="1200" cap="none" baseline="0" dirty="0">
                <a:solidFill>
                  <a:schemeClr val="tx1"/>
                </a:solidFill>
                <a:effectLst/>
                <a:latin typeface="+mn-lt"/>
                <a:ea typeface="Calibri"/>
                <a:cs typeface="Calibri"/>
                <a:sym typeface="Calibri"/>
              </a:rPr>
              <a:t>steigen</a:t>
            </a:r>
            <a:r>
              <a:rPr lang="de-DE" sz="1200" b="0" i="0" u="none" strike="noStrike" kern="1200" cap="none" baseline="0" dirty="0">
                <a:solidFill>
                  <a:schemeClr val="tx1"/>
                </a:solidFill>
                <a:effectLst/>
                <a:latin typeface="+mn-lt"/>
                <a:ea typeface="Calibri"/>
                <a:cs typeface="Calibri"/>
                <a:sym typeface="Calibri"/>
              </a:rPr>
              <a:t> [325] </a:t>
            </a:r>
            <a:r>
              <a:rPr lang="de-DE" sz="1200" b="1" i="0" u="none" strike="noStrike" kern="1200" cap="none" baseline="0" dirty="0">
                <a:solidFill>
                  <a:schemeClr val="tx1"/>
                </a:solidFill>
                <a:effectLst/>
                <a:latin typeface="+mn-lt"/>
                <a:ea typeface="Calibri"/>
                <a:cs typeface="Calibri"/>
                <a:sym typeface="Calibri"/>
              </a:rPr>
              <a:t>Berg</a:t>
            </a:r>
            <a:r>
              <a:rPr lang="de-DE" sz="1200" b="0" i="0" u="none" strike="noStrike" kern="1200" cap="none" baseline="0" dirty="0">
                <a:solidFill>
                  <a:schemeClr val="tx1"/>
                </a:solidFill>
                <a:effectLst/>
                <a:latin typeface="+mn-lt"/>
                <a:ea typeface="Calibri"/>
                <a:cs typeface="Calibri"/>
                <a:sym typeface="Calibri"/>
              </a:rPr>
              <a:t> [934] </a:t>
            </a:r>
            <a:r>
              <a:rPr lang="de-DE" sz="1200" b="1" i="0" u="none" strike="noStrike" kern="1200" cap="none" baseline="0" dirty="0">
                <a:solidFill>
                  <a:schemeClr val="tx1"/>
                </a:solidFill>
                <a:effectLst/>
                <a:latin typeface="+mn-lt"/>
                <a:ea typeface="Calibri"/>
                <a:cs typeface="Calibri"/>
                <a:sym typeface="Calibri"/>
              </a:rPr>
              <a:t>die Erfahrung </a:t>
            </a:r>
            <a:r>
              <a:rPr lang="de-DE" sz="1200" b="0" i="0" u="none" strike="noStrike" kern="1200" cap="none" baseline="0" dirty="0">
                <a:solidFill>
                  <a:schemeClr val="tx1"/>
                </a:solidFill>
                <a:effectLst/>
                <a:latin typeface="+mn-lt"/>
                <a:ea typeface="Calibri"/>
                <a:cs typeface="Calibri"/>
                <a:sym typeface="Calibri"/>
              </a:rPr>
              <a:t>[619] </a:t>
            </a:r>
            <a:r>
              <a:rPr lang="de-DE" sz="1200" b="1" i="0" u="none" strike="noStrike" kern="1200" cap="none" baseline="0" dirty="0">
                <a:solidFill>
                  <a:schemeClr val="tx1"/>
                </a:solidFill>
                <a:effectLst/>
                <a:latin typeface="+mn-lt"/>
                <a:ea typeface="Calibri"/>
                <a:cs typeface="Calibri"/>
                <a:sym typeface="Calibri"/>
              </a:rPr>
              <a:t>Fahrt </a:t>
            </a:r>
            <a:r>
              <a:rPr lang="de-DE" sz="1200" b="0" i="0" u="none" strike="noStrike" kern="1200" cap="none" baseline="0" dirty="0">
                <a:solidFill>
                  <a:schemeClr val="tx1"/>
                </a:solidFill>
                <a:effectLst/>
                <a:latin typeface="+mn-lt"/>
                <a:ea typeface="Calibri"/>
                <a:cs typeface="Calibri"/>
                <a:sym typeface="Calibri"/>
              </a:rPr>
              <a:t>[1569] </a:t>
            </a:r>
            <a:r>
              <a:rPr lang="de-DE" sz="1200" b="1" i="0" u="none" strike="noStrike" kern="1200" cap="none" baseline="0" dirty="0">
                <a:solidFill>
                  <a:schemeClr val="tx1"/>
                </a:solidFill>
                <a:effectLst/>
                <a:latin typeface="+mn-lt"/>
                <a:ea typeface="Calibri"/>
                <a:cs typeface="Calibri"/>
                <a:sym typeface="Calibri"/>
              </a:rPr>
              <a:t>Luft </a:t>
            </a:r>
            <a:r>
              <a:rPr lang="de-DE" sz="1200" b="0" i="0" u="none" strike="noStrike" kern="1200" cap="none" baseline="0" dirty="0">
                <a:solidFill>
                  <a:schemeClr val="tx1"/>
                </a:solidFill>
                <a:effectLst/>
                <a:latin typeface="+mn-lt"/>
                <a:ea typeface="Calibri"/>
                <a:cs typeface="Calibri"/>
                <a:sym typeface="Calibri"/>
              </a:rPr>
              <a:t>[487] </a:t>
            </a:r>
            <a:r>
              <a:rPr lang="de-DE" sz="1200" b="1" i="0" u="none" strike="noStrike" kern="1200" cap="none" baseline="0" dirty="0">
                <a:solidFill>
                  <a:schemeClr val="tx1"/>
                </a:solidFill>
                <a:effectLst/>
                <a:latin typeface="+mn-lt"/>
                <a:ea typeface="Calibri"/>
                <a:cs typeface="Calibri"/>
                <a:sym typeface="Calibri"/>
              </a:rPr>
              <a:t>Wald</a:t>
            </a:r>
            <a:r>
              <a:rPr lang="de-DE" sz="1200" b="0" i="0" u="none" strike="noStrike" kern="1200" cap="none" baseline="0" dirty="0">
                <a:solidFill>
                  <a:schemeClr val="tx1"/>
                </a:solidFill>
                <a:effectLst/>
                <a:latin typeface="+mn-lt"/>
                <a:ea typeface="Calibri"/>
                <a:cs typeface="Calibri"/>
                <a:sym typeface="Calibri"/>
              </a:rPr>
              <a:t> [1028]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8.1.1.5 (revisit)</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begreifen</a:t>
            </a:r>
            <a:r>
              <a:rPr lang="de-DE" sz="1200" b="0" i="0" u="none" strike="noStrike" kern="1200" cap="none" baseline="0" dirty="0">
                <a:solidFill>
                  <a:schemeClr val="tx1"/>
                </a:solidFill>
                <a:effectLst/>
                <a:latin typeface="+mn-lt"/>
                <a:ea typeface="Calibri"/>
                <a:cs typeface="Calibri"/>
                <a:sym typeface="Calibri"/>
              </a:rPr>
              <a:t> [1346] </a:t>
            </a:r>
            <a:r>
              <a:rPr lang="de-DE" sz="1200" b="1" i="0" u="none" strike="noStrike" kern="1200" cap="none" baseline="0" dirty="0">
                <a:solidFill>
                  <a:schemeClr val="tx1"/>
                </a:solidFill>
                <a:effectLst/>
                <a:latin typeface="+mn-lt"/>
                <a:ea typeface="Calibri"/>
                <a:cs typeface="Calibri"/>
                <a:sym typeface="Calibri"/>
              </a:rPr>
              <a:t>Dezember </a:t>
            </a:r>
            <a:r>
              <a:rPr lang="de-DE" sz="1200" b="0" i="0" u="none" strike="noStrike" kern="1200" cap="none" baseline="0" dirty="0">
                <a:solidFill>
                  <a:schemeClr val="tx1"/>
                </a:solidFill>
                <a:effectLst/>
                <a:latin typeface="+mn-lt"/>
                <a:ea typeface="Calibri"/>
                <a:cs typeface="Calibri"/>
                <a:sym typeface="Calibri"/>
              </a:rPr>
              <a:t>[1527] </a:t>
            </a:r>
            <a:r>
              <a:rPr lang="de-DE" sz="1200" b="1" i="0" u="none" strike="noStrike" kern="1200" cap="none" baseline="0" dirty="0">
                <a:solidFill>
                  <a:schemeClr val="tx1"/>
                </a:solidFill>
                <a:effectLst/>
                <a:latin typeface="+mn-lt"/>
                <a:ea typeface="Calibri"/>
                <a:cs typeface="Calibri"/>
                <a:sym typeface="Calibri"/>
              </a:rPr>
              <a:t>Jahreszeit </a:t>
            </a:r>
            <a:r>
              <a:rPr lang="de-DE" sz="1200" b="0" i="0" u="none" strike="noStrike" kern="1200" cap="none" baseline="0" dirty="0">
                <a:solidFill>
                  <a:schemeClr val="tx1"/>
                </a:solidFill>
                <a:effectLst/>
                <a:latin typeface="+mn-lt"/>
                <a:ea typeface="Calibri"/>
                <a:cs typeface="Calibri"/>
                <a:sym typeface="Calibri"/>
              </a:rPr>
              <a:t>[4818] </a:t>
            </a:r>
            <a:r>
              <a:rPr lang="de-DE" sz="1200" b="1" i="0" u="none" strike="noStrike" kern="1200" cap="none" baseline="0" dirty="0">
                <a:solidFill>
                  <a:schemeClr val="tx1"/>
                </a:solidFill>
                <a:effectLst/>
                <a:latin typeface="+mn-lt"/>
                <a:ea typeface="Calibri"/>
                <a:cs typeface="Calibri"/>
                <a:sym typeface="Calibri"/>
              </a:rPr>
              <a:t>Mal </a:t>
            </a:r>
            <a:r>
              <a:rPr lang="de-DE" sz="1200" b="0" i="0" u="none" strike="noStrike" kern="1200" cap="none" baseline="0" dirty="0">
                <a:solidFill>
                  <a:schemeClr val="tx1"/>
                </a:solidFill>
                <a:effectLst/>
                <a:latin typeface="+mn-lt"/>
                <a:ea typeface="Calibri"/>
                <a:cs typeface="Calibri"/>
                <a:sym typeface="Calibri"/>
              </a:rPr>
              <a:t>[82] </a:t>
            </a:r>
            <a:r>
              <a:rPr lang="de-DE" sz="1200" b="1" i="0" u="none" strike="noStrike" kern="1200" cap="none" baseline="0" dirty="0">
                <a:solidFill>
                  <a:schemeClr val="tx1"/>
                </a:solidFill>
                <a:effectLst/>
                <a:latin typeface="+mn-lt"/>
                <a:ea typeface="Calibri"/>
                <a:cs typeface="Calibri"/>
                <a:sym typeface="Calibri"/>
              </a:rPr>
              <a:t>März</a:t>
            </a:r>
            <a:r>
              <a:rPr lang="de-DE" sz="1200" b="0" i="0" u="none" strike="noStrike" kern="1200" cap="none" baseline="0" dirty="0">
                <a:solidFill>
                  <a:schemeClr val="tx1"/>
                </a:solidFill>
                <a:effectLst/>
                <a:latin typeface="+mn-lt"/>
                <a:ea typeface="Calibri"/>
                <a:cs typeface="Calibri"/>
                <a:sym typeface="Calibri"/>
              </a:rPr>
              <a:t> [987] </a:t>
            </a:r>
            <a:r>
              <a:rPr lang="de-DE" sz="1200" b="1" i="0" u="none" strike="noStrike" kern="1200" cap="none" baseline="0" dirty="0">
                <a:solidFill>
                  <a:schemeClr val="tx1"/>
                </a:solidFill>
                <a:effectLst/>
                <a:latin typeface="+mn-lt"/>
                <a:ea typeface="Calibri"/>
                <a:cs typeface="Calibri"/>
                <a:sym typeface="Calibri"/>
              </a:rPr>
              <a:t>Pflanze</a:t>
            </a:r>
            <a:r>
              <a:rPr lang="de-DE" sz="1200" b="0" i="0" u="none" strike="noStrike" kern="1200" cap="none" baseline="0" dirty="0">
                <a:solidFill>
                  <a:schemeClr val="tx1"/>
                </a:solidFill>
                <a:effectLst/>
                <a:latin typeface="+mn-lt"/>
                <a:ea typeface="Calibri"/>
                <a:cs typeface="Calibri"/>
                <a:sym typeface="Calibri"/>
              </a:rPr>
              <a:t> [1667] </a:t>
            </a:r>
            <a:r>
              <a:rPr lang="de-DE" sz="1200" b="1" i="0" u="none" strike="noStrike" kern="1200" cap="none" baseline="0" dirty="0">
                <a:solidFill>
                  <a:schemeClr val="tx1"/>
                </a:solidFill>
                <a:effectLst/>
                <a:latin typeface="+mn-lt"/>
                <a:ea typeface="Calibri"/>
                <a:cs typeface="Calibri"/>
                <a:sym typeface="Calibri"/>
              </a:rPr>
              <a:t>Schuh</a:t>
            </a:r>
            <a:r>
              <a:rPr lang="de-DE" sz="1200" b="0" i="0" u="none" strike="noStrike" kern="1200" cap="none" baseline="0" dirty="0">
                <a:solidFill>
                  <a:schemeClr val="tx1"/>
                </a:solidFill>
                <a:effectLst/>
                <a:latin typeface="+mn-lt"/>
                <a:ea typeface="Calibri"/>
                <a:cs typeface="Calibri"/>
                <a:sym typeface="Calibri"/>
              </a:rPr>
              <a:t> [1678]</a:t>
            </a:r>
            <a:r>
              <a:rPr lang="de-DE" sz="1200" b="1" i="0" u="none" strike="noStrike" kern="1200" cap="none" baseline="0" dirty="0">
                <a:solidFill>
                  <a:schemeClr val="tx1"/>
                </a:solidFill>
                <a:effectLst/>
                <a:latin typeface="+mn-lt"/>
                <a:ea typeface="Calibri"/>
                <a:cs typeface="Calibri"/>
                <a:sym typeface="Calibri"/>
              </a:rPr>
              <a:t> Wechsel </a:t>
            </a:r>
            <a:r>
              <a:rPr lang="de-DE" sz="1200" b="0" i="0" u="none" strike="noStrike" kern="1200" cap="none" baseline="0" dirty="0">
                <a:solidFill>
                  <a:schemeClr val="tx1"/>
                </a:solidFill>
                <a:effectLst/>
                <a:latin typeface="+mn-lt"/>
                <a:ea typeface="Calibri"/>
                <a:cs typeface="Calibri"/>
                <a:sym typeface="Calibri"/>
              </a:rPr>
              <a:t>[2525] </a:t>
            </a:r>
            <a:r>
              <a:rPr lang="de-DE" sz="1200" b="1" i="0" u="none" strike="noStrike" kern="1200" cap="none" baseline="0" dirty="0">
                <a:solidFill>
                  <a:schemeClr val="tx1"/>
                </a:solidFill>
                <a:effectLst/>
                <a:latin typeface="+mn-lt"/>
                <a:ea typeface="Calibri"/>
                <a:cs typeface="Calibri"/>
                <a:sym typeface="Calibri"/>
              </a:rPr>
              <a:t>wieder </a:t>
            </a:r>
            <a:r>
              <a:rPr lang="de-DE" sz="1200" b="0" i="0" u="none" strike="noStrike" kern="1200" cap="none" baseline="0" dirty="0">
                <a:solidFill>
                  <a:schemeClr val="tx1"/>
                </a:solidFill>
                <a:effectLst/>
                <a:latin typeface="+mn-lt"/>
                <a:ea typeface="Calibri"/>
                <a:cs typeface="Calibri"/>
                <a:sym typeface="Calibri"/>
              </a:rPr>
              <a:t>[74]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57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357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843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dirty="0"/>
              <a:t>Here is just one quick example from the Y7 resources. This principle is in action in every sequence in which a new grammar feature is introduced and practised.</a:t>
            </a:r>
            <a:br>
              <a:rPr lang="en-GB" b="0" dirty="0"/>
            </a:br>
            <a:r>
              <a:rPr lang="en-GB" b="0" dirty="0"/>
              <a:t>Compelling students to process pairs of forms/meanings isn’t just for verbs, or tenses, there are examples from both morphology (the forms of words) and syntax (order of words within a sentence) with all word classes: with adjectives (masculine vs feminine agreements, pre- vs post-nominal placement), with adverbs (time vs manner, time vs place), word order, with prepositions (e.g., accusative vs dative uses in German). On the next slide, we have one more example, a reading this time, practising</a:t>
            </a:r>
          </a:p>
          <a:p>
            <a:endParaRPr lang="en-GB" b="1" dirty="0"/>
          </a:p>
          <a:p>
            <a:r>
              <a:rPr lang="en-GB" b="1" dirty="0"/>
              <a:t>Timing</a:t>
            </a:r>
            <a:r>
              <a:rPr lang="en-GB" dirty="0"/>
              <a:t>: 2 minutes</a:t>
            </a:r>
            <a:br>
              <a:rPr lang="en-GB" dirty="0"/>
            </a:br>
            <a:r>
              <a:rPr lang="en-GB" b="1" dirty="0"/>
              <a:t>Aim</a:t>
            </a:r>
            <a:r>
              <a:rPr lang="en-GB" dirty="0"/>
              <a:t>: This task aims to</a:t>
            </a:r>
            <a:r>
              <a:rPr lang="en-GB" baseline="0" dirty="0"/>
              <a:t> help learners understand the difference in meaning between the infinitive and the third person singular.  </a:t>
            </a:r>
            <a:r>
              <a:rPr lang="en-GB" dirty="0"/>
              <a:t>Tell students to pay careful attention to the verb that they hear. The vocabulary other</a:t>
            </a:r>
            <a:r>
              <a:rPr lang="en-GB" baseline="0" dirty="0"/>
              <a:t> than the verbs in this activity is either already known to students or is a cognate.  </a:t>
            </a:r>
            <a:br>
              <a:rPr lang="en-GB" baseline="0" dirty="0"/>
            </a:br>
            <a:r>
              <a:rPr lang="en-GB" b="1" baseline="0" dirty="0"/>
              <a:t>Procedure</a:t>
            </a:r>
            <a:r>
              <a:rPr lang="en-GB" baseline="0" dirty="0"/>
              <a:t>:</a:t>
            </a:r>
            <a:br>
              <a:rPr lang="en-GB" baseline="0" dirty="0"/>
            </a:br>
            <a:r>
              <a:rPr lang="en-GB" baseline="0" dirty="0"/>
              <a:t>1. Students write 1-8 in their books.</a:t>
            </a:r>
          </a:p>
          <a:p>
            <a:r>
              <a:rPr lang="en-GB" baseline="0" dirty="0"/>
              <a:t>2. They listen to each phrase to decide if they are hearing the infinitive or the 3</a:t>
            </a:r>
            <a:r>
              <a:rPr lang="en-GB" baseline="30000" dirty="0"/>
              <a:t>rd</a:t>
            </a:r>
            <a:r>
              <a:rPr lang="en-GB" baseline="0" dirty="0"/>
              <a:t> person, and they choose the category ‘action in genera’ or ‘someone does the action’ to connect securely the form and its meaning.</a:t>
            </a:r>
            <a:br>
              <a:rPr lang="en-GB" baseline="0" dirty="0"/>
            </a:br>
            <a:r>
              <a:rPr lang="en-GB" baseline="0" dirty="0"/>
              <a:t>3. Answer ticks are animated to appear.</a:t>
            </a:r>
          </a:p>
          <a:p>
            <a:endParaRPr lang="en-GB" baseline="0" dirty="0"/>
          </a:p>
          <a:p>
            <a:pPr marL="228600" indent="-228600">
              <a:buAutoNum type="arabicPeriod"/>
            </a:pPr>
            <a:r>
              <a:rPr lang="en-GB" baseline="0" dirty="0"/>
              <a:t>[‘</a:t>
            </a:r>
            <a:r>
              <a:rPr lang="en-GB" baseline="0" dirty="0" err="1"/>
              <a:t>pling</a:t>
            </a:r>
            <a:r>
              <a:rPr lang="en-GB" baseline="0" dirty="0"/>
              <a:t>’ sound] Lee </a:t>
            </a:r>
            <a:r>
              <a:rPr lang="en-GB" baseline="0" dirty="0" err="1"/>
              <a:t>frases</a:t>
            </a:r>
            <a:r>
              <a:rPr lang="en-GB" baseline="0" dirty="0"/>
              <a:t> </a:t>
            </a:r>
            <a:r>
              <a:rPr lang="en-GB" baseline="0" dirty="0" err="1"/>
              <a:t>interesantes</a:t>
            </a:r>
            <a:r>
              <a:rPr lang="en-GB" baseline="0" dirty="0"/>
              <a:t>.</a:t>
            </a:r>
          </a:p>
          <a:p>
            <a:pPr marL="228600" indent="-228600">
              <a:buAutoNum type="arabicPeriod"/>
            </a:pPr>
            <a:r>
              <a:rPr lang="en-GB" baseline="0" dirty="0"/>
              <a:t>[‘</a:t>
            </a:r>
            <a:r>
              <a:rPr lang="en-GB" baseline="0" dirty="0" err="1"/>
              <a:t>pling</a:t>
            </a:r>
            <a:r>
              <a:rPr lang="en-GB" baseline="0" dirty="0"/>
              <a:t>’ sound] </a:t>
            </a:r>
            <a:r>
              <a:rPr lang="en-GB" baseline="0" dirty="0" err="1"/>
              <a:t>Vivir</a:t>
            </a:r>
            <a:r>
              <a:rPr lang="en-GB" baseline="0" dirty="0"/>
              <a:t> </a:t>
            </a:r>
            <a:r>
              <a:rPr lang="en-GB" baseline="0" dirty="0" err="1"/>
              <a:t>cerca</a:t>
            </a:r>
            <a:r>
              <a:rPr lang="en-GB" baseline="0" dirty="0"/>
              <a:t> del pueblo.</a:t>
            </a:r>
          </a:p>
          <a:p>
            <a:pPr marL="228600" indent="-228600">
              <a:buAutoNum type="arabicPeriod"/>
            </a:pPr>
            <a:r>
              <a:rPr lang="en-GB" baseline="0" dirty="0"/>
              <a:t>[‘</a:t>
            </a:r>
            <a:r>
              <a:rPr lang="en-GB" baseline="0" dirty="0" err="1"/>
              <a:t>pling</a:t>
            </a:r>
            <a:r>
              <a:rPr lang="en-GB" baseline="0" dirty="0"/>
              <a:t>’ sound] </a:t>
            </a:r>
            <a:r>
              <a:rPr lang="en-GB" baseline="0" dirty="0" err="1"/>
              <a:t>Bebe</a:t>
            </a:r>
            <a:r>
              <a:rPr lang="en-GB" baseline="0" dirty="0"/>
              <a:t> coca cola.</a:t>
            </a:r>
          </a:p>
          <a:p>
            <a:pPr marL="228600" indent="-228600">
              <a:buAutoNum type="arabicPeriod"/>
            </a:pPr>
            <a:r>
              <a:rPr lang="en-GB" baseline="0" dirty="0"/>
              <a:t>[‘</a:t>
            </a:r>
            <a:r>
              <a:rPr lang="en-GB" baseline="0" dirty="0" err="1"/>
              <a:t>pling</a:t>
            </a:r>
            <a:r>
              <a:rPr lang="en-GB" baseline="0" dirty="0"/>
              <a:t>’ sound] Come comida.</a:t>
            </a:r>
          </a:p>
          <a:p>
            <a:pPr marL="228600" indent="-228600">
              <a:buAutoNum type="arabicPeriod"/>
            </a:pPr>
            <a:r>
              <a:rPr lang="en-GB" baseline="0" dirty="0"/>
              <a:t>[‘</a:t>
            </a:r>
            <a:r>
              <a:rPr lang="en-GB" baseline="0" dirty="0" err="1"/>
              <a:t>pling</a:t>
            </a:r>
            <a:r>
              <a:rPr lang="en-GB" baseline="0" dirty="0"/>
              <a:t>’ sound] Leer </a:t>
            </a:r>
            <a:r>
              <a:rPr lang="en-GB" baseline="0" dirty="0" err="1"/>
              <a:t>juntos</a:t>
            </a:r>
            <a:r>
              <a:rPr lang="en-GB" baseline="0" dirty="0"/>
              <a:t>.</a:t>
            </a:r>
          </a:p>
          <a:p>
            <a:pPr marL="228600" indent="-228600">
              <a:buAutoNum type="arabicPeriod"/>
            </a:pPr>
            <a:r>
              <a:rPr lang="en-GB" baseline="0" dirty="0"/>
              <a:t>[‘</a:t>
            </a:r>
            <a:r>
              <a:rPr lang="en-GB" baseline="0" dirty="0" err="1"/>
              <a:t>pling</a:t>
            </a:r>
            <a:r>
              <a:rPr lang="en-GB" baseline="0" dirty="0"/>
              <a:t>’ sound] Vive </a:t>
            </a:r>
            <a:r>
              <a:rPr lang="en-GB" baseline="0" dirty="0" err="1"/>
              <a:t>lejos</a:t>
            </a:r>
            <a:r>
              <a:rPr lang="en-GB" baseline="0" dirty="0"/>
              <a:t> de </a:t>
            </a:r>
            <a:r>
              <a:rPr lang="en-GB" baseline="0" dirty="0" err="1"/>
              <a:t>aquí</a:t>
            </a:r>
            <a:r>
              <a:rPr lang="en-GB" baseline="0" dirty="0"/>
              <a:t>.</a:t>
            </a:r>
          </a:p>
          <a:p>
            <a:pPr marL="228600" indent="-228600">
              <a:buAutoNum type="arabicPeriod"/>
            </a:pPr>
            <a:r>
              <a:rPr lang="en-GB" baseline="0" dirty="0"/>
              <a:t>[‘</a:t>
            </a:r>
            <a:r>
              <a:rPr lang="en-GB" baseline="0" dirty="0" err="1"/>
              <a:t>pling</a:t>
            </a:r>
            <a:r>
              <a:rPr lang="en-GB" baseline="0" dirty="0"/>
              <a:t>’ sound] Comer mucho.</a:t>
            </a:r>
          </a:p>
          <a:p>
            <a:pPr marL="228600" indent="-228600">
              <a:buAutoNum type="arabicPeriod"/>
            </a:pPr>
            <a:r>
              <a:rPr lang="en-GB" baseline="0" dirty="0"/>
              <a:t>[‘</a:t>
            </a:r>
            <a:r>
              <a:rPr lang="en-GB" baseline="0" dirty="0" err="1"/>
              <a:t>pling</a:t>
            </a:r>
            <a:r>
              <a:rPr lang="en-GB" baseline="0" dirty="0"/>
              <a:t>’ sound] </a:t>
            </a:r>
            <a:r>
              <a:rPr lang="en-GB" baseline="0" dirty="0" err="1"/>
              <a:t>Beber</a:t>
            </a:r>
            <a:r>
              <a:rPr lang="en-GB" baseline="0" dirty="0"/>
              <a:t> </a:t>
            </a:r>
            <a:r>
              <a:rPr lang="en-GB" baseline="0" dirty="0" err="1"/>
              <a:t>limonada</a:t>
            </a:r>
            <a:r>
              <a:rPr lang="en-GB" baseline="0" dirty="0"/>
              <a:t>.</a:t>
            </a:r>
          </a:p>
          <a:p>
            <a:endParaRPr lang="en-GB" baseline="0" dirty="0"/>
          </a:p>
          <a:p>
            <a:r>
              <a:rPr lang="en-GB" baseline="0" dirty="0"/>
              <a:t>Ask students to translate the text extracts to ensure comprehension of meaning.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509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Poem - </a:t>
            </a:r>
            <a:r>
              <a:rPr lang="en-GB" b="1" dirty="0" err="1"/>
              <a:t>Immer</a:t>
            </a:r>
            <a:r>
              <a:rPr lang="en-GB" b="1" dirty="0"/>
              <a:t> </a:t>
            </a:r>
            <a:r>
              <a:rPr lang="en-GB" b="1" dirty="0" err="1"/>
              <a:t>höher</a:t>
            </a:r>
            <a:r>
              <a:rPr lang="en-GB" b="1" dirty="0"/>
              <a:t> (Ernst</a:t>
            </a:r>
            <a:r>
              <a:rPr lang="en-GB" b="1" baseline="0" dirty="0"/>
              <a:t> </a:t>
            </a:r>
            <a:r>
              <a:rPr lang="en-GB" b="1" baseline="0" dirty="0" err="1"/>
              <a:t>Jandl</a:t>
            </a:r>
            <a:r>
              <a:rPr lang="en-GB" b="1" baseline="0" dirty="0"/>
              <a:t>)</a:t>
            </a:r>
            <a:br>
              <a:rPr lang="en-GB" baseline="0" dirty="0"/>
            </a:br>
            <a:r>
              <a:rPr lang="en-GB" baseline="0" dirty="0"/>
              <a:t>Time: 7 mins </a:t>
            </a:r>
            <a:r>
              <a:rPr lang="en-GB" baseline="0" dirty="0" err="1"/>
              <a:t>approx</a:t>
            </a:r>
            <a:br>
              <a:rPr lang="en-GB" baseline="0" dirty="0"/>
            </a:br>
            <a:br>
              <a:rPr lang="en-GB" baseline="0" dirty="0"/>
            </a:br>
            <a:r>
              <a:rPr lang="en-GB" baseline="0" dirty="0"/>
              <a:t>Here are nine assorted lines from the poem.  NB: for the whole poem, search for German SOW Y7 Term 3.2 Week 7 on the NCELP Resource Portal. </a:t>
            </a:r>
            <a:r>
              <a:rPr lang="en-GB" dirty="0">
                <a:hlinkClick r:id="rId3"/>
              </a:rPr>
              <a:t>https://resources.ncelp.org/</a:t>
            </a:r>
            <a:br>
              <a:rPr lang="en-GB" baseline="0" dirty="0"/>
            </a:br>
            <a:r>
              <a:rPr lang="en-GB" baseline="0" dirty="0"/>
              <a:t>Students needs to decide which verb ‘</a:t>
            </a:r>
            <a:r>
              <a:rPr lang="en-GB" baseline="0" dirty="0" err="1"/>
              <a:t>steigt</a:t>
            </a:r>
            <a:r>
              <a:rPr lang="en-GB" baseline="0" dirty="0"/>
              <a:t>’ or ‘</a:t>
            </a:r>
            <a:r>
              <a:rPr lang="en-GB" baseline="0" dirty="0" err="1"/>
              <a:t>steht</a:t>
            </a:r>
            <a:r>
              <a:rPr lang="en-GB" baseline="0" dirty="0"/>
              <a:t>’ is the correct option.</a:t>
            </a:r>
            <a:br>
              <a:rPr lang="en-GB" baseline="0" dirty="0"/>
            </a:br>
            <a:r>
              <a:rPr lang="en-GB" baseline="0" dirty="0"/>
              <a:t>Remind as necessary that it is the article after the preposition ‘auf’ that will tell them which verb (movement or location) is correct.</a:t>
            </a:r>
            <a:br>
              <a:rPr lang="en-GB" baseline="0" dirty="0"/>
            </a:br>
            <a:br>
              <a:rPr lang="en-GB" baseline="0" dirty="0"/>
            </a:br>
            <a:r>
              <a:rPr lang="en-GB" baseline="0" dirty="0"/>
              <a:t>1. Students write 1-9 and write either ‘</a:t>
            </a:r>
            <a:r>
              <a:rPr lang="en-GB" baseline="0" dirty="0" err="1"/>
              <a:t>steigt</a:t>
            </a:r>
            <a:r>
              <a:rPr lang="en-GB" baseline="0" dirty="0"/>
              <a:t>’ or ‘</a:t>
            </a:r>
            <a:r>
              <a:rPr lang="en-GB" baseline="0" dirty="0" err="1"/>
              <a:t>steht</a:t>
            </a:r>
            <a:r>
              <a:rPr lang="en-GB" baseline="0" dirty="0"/>
              <a:t>’.</a:t>
            </a:r>
            <a:br>
              <a:rPr lang="en-GB" baseline="0" dirty="0"/>
            </a:br>
            <a:r>
              <a:rPr lang="en-GB" baseline="0" dirty="0"/>
              <a:t>2. Teachers elicit the answers (chorally) by inviting students to say each full line of the poem, and then confirm by clicking for the verbs to appear, one by one.</a:t>
            </a:r>
            <a:br>
              <a:rPr lang="en-GB" baseline="0" dirty="0"/>
            </a:br>
            <a:r>
              <a:rPr lang="en-GB" baseline="0" dirty="0"/>
              <a:t>3. Teachers then elicit the English translation for each line (this might also be done chorally, or individually, as preferred).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C7748-D062-4C64-B882-FCEF58CBC9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466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Slow and steady wins the race rather than a case of the early bird catches the worm.</a:t>
            </a:r>
            <a:br>
              <a:rPr lang="en-GB" dirty="0"/>
            </a:br>
            <a:br>
              <a:rPr lang="en-GB" dirty="0"/>
            </a:br>
            <a:r>
              <a:rPr lang="en-GB" dirty="0"/>
              <a:t>This is about not rushing to write paragraphs on familiar topics, if the only way to get there is to memorise unanalysed chunks, or use ‘slot fill’ techniques into a frame, adapt a model style tasks.</a:t>
            </a:r>
            <a:br>
              <a:rPr lang="en-GB" dirty="0"/>
            </a:br>
            <a:r>
              <a:rPr lang="en-GB" dirty="0"/>
              <a:t>Longer, freer production will follow but not by half-term of Y7. Instead there will be more of the structured practice, towards greater automatization of the building blocks that will, in time, give learners the knowledge to write paragraphs or have conversations about most topics.</a:t>
            </a:r>
            <a:br>
              <a:rPr lang="en-GB" dirty="0"/>
            </a:br>
            <a:r>
              <a:rPr lang="en-GB" dirty="0"/>
              <a:t>The is the natural outcome of learning the most frequent words; you have the most useful language in your head when you need it.</a:t>
            </a:r>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999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And so, at the end of one year and one term, the pupils will have revisited the vocabulary and grammar so that they can reasonably be asked to write this in French. </a:t>
            </a:r>
          </a:p>
          <a:p>
            <a:r>
              <a:rPr lang="en-US" b="0" dirty="0"/>
              <a:t>This translation is carefully constructed to trap particular grammatical features: written production of irregular –RE verbs, adjective agreement, adjective placement and adverb placement</a:t>
            </a:r>
            <a:endParaRPr lang="en-US" b="1" dirty="0"/>
          </a:p>
          <a:p>
            <a:pPr marL="0" marR="0" lvl="0" indent="0" algn="l" defTabSz="995507" rtl="0" eaLnBrk="1" fontAlgn="auto" latinLnBrk="0" hangingPunct="1">
              <a:lnSpc>
                <a:spcPct val="100000"/>
              </a:lnSpc>
              <a:spcBef>
                <a:spcPts val="0"/>
              </a:spcBef>
              <a:spcAft>
                <a:spcPts val="0"/>
              </a:spcAft>
              <a:buClrTx/>
              <a:buSzTx/>
              <a:buFontTx/>
              <a:buNone/>
              <a:tabLst/>
              <a:defRPr/>
            </a:pPr>
            <a:r>
              <a:rPr lang="en-US" b="0" dirty="0"/>
              <a:t>Year 8 term 1, 2</a:t>
            </a:r>
            <a:r>
              <a:rPr lang="en-US" b="0" baseline="30000" dirty="0"/>
              <a:t>nd</a:t>
            </a:r>
            <a:r>
              <a:rPr lang="en-US" b="0" dirty="0"/>
              <a:t> half term week 6. </a:t>
            </a:r>
          </a:p>
          <a:p>
            <a:endParaRPr lang="en-US" b="1" dirty="0"/>
          </a:p>
          <a:p>
            <a:endParaRPr lang="en-US" b="1" dirty="0"/>
          </a:p>
          <a:p>
            <a:r>
              <a:rPr lang="en-US" b="1" dirty="0"/>
              <a:t>Timing: 10 minutes</a:t>
            </a:r>
          </a:p>
          <a:p>
            <a:endParaRPr lang="en-US" b="1" dirty="0"/>
          </a:p>
          <a:p>
            <a:r>
              <a:rPr lang="en-US" b="1" dirty="0"/>
              <a:t>Aim: </a:t>
            </a:r>
            <a:r>
              <a:rPr lang="en-US" b="0" dirty="0" err="1"/>
              <a:t>practising</a:t>
            </a:r>
            <a:r>
              <a:rPr lang="en-US" b="0" dirty="0"/>
              <a:t> written production of irregular –RE verbs, adjective agreement, adjective placement and adverb placement.</a:t>
            </a:r>
          </a:p>
          <a:p>
            <a:r>
              <a:rPr lang="en-US" b="1" dirty="0"/>
              <a:t>NB: </a:t>
            </a:r>
            <a:r>
              <a:rPr lang="en-US" b="0" dirty="0"/>
              <a:t>The context sets up the ‘school exchange’ topic of next week’s lesson.</a:t>
            </a:r>
          </a:p>
          <a:p>
            <a:endParaRPr lang="en-US" b="1" dirty="0"/>
          </a:p>
          <a:p>
            <a:r>
              <a:rPr lang="en-US" b="1" dirty="0"/>
              <a:t>Procedure:</a:t>
            </a:r>
          </a:p>
          <a:p>
            <a:r>
              <a:rPr lang="en-US" b="0" dirty="0"/>
              <a:t>1. Students translate the email into French.</a:t>
            </a:r>
          </a:p>
          <a:p>
            <a:r>
              <a:rPr lang="en-US" b="0" dirty="0"/>
              <a:t>2. A suggested translation is provided on the next slide. Accept accurate alternative translations.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email [&gt;5000], </a:t>
            </a:r>
            <a:r>
              <a:rPr lang="en-GB" baseline="0" dirty="0" err="1"/>
              <a:t>texte</a:t>
            </a:r>
            <a:r>
              <a:rPr lang="en-GB" baseline="0" dirty="0"/>
              <a:t> [631]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135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And, after 1 year and 2 terms, students can reasonably be asked to do this.</a:t>
            </a:r>
            <a:br>
              <a:rPr lang="en-GB" b="0" dirty="0"/>
            </a:br>
            <a:endParaRPr lang="en-GB" b="0" dirty="0"/>
          </a:p>
          <a:p>
            <a:r>
              <a:rPr lang="en-GB" b="1" dirty="0"/>
              <a:t>Timing: 10 minutes</a:t>
            </a:r>
            <a:br>
              <a:rPr lang="en-GB" dirty="0"/>
            </a:br>
            <a:br>
              <a:rPr lang="en-GB" b="1" dirty="0"/>
            </a:br>
            <a:r>
              <a:rPr lang="en-GB" b="1" dirty="0"/>
              <a:t>Aim: </a:t>
            </a:r>
            <a:r>
              <a:rPr lang="en-GB" b="0" dirty="0"/>
              <a:t>To practise present and perfect tense in a free writing context. This activity also brings in the recently-learned</a:t>
            </a:r>
            <a:r>
              <a:rPr lang="en-GB" b="0" baseline="0" dirty="0"/>
              <a:t> vocabulary.</a:t>
            </a:r>
          </a:p>
          <a:p>
            <a:endParaRPr lang="en-GB" b="0" baseline="0" dirty="0"/>
          </a:p>
          <a:p>
            <a:r>
              <a:rPr lang="en-GB" b="1" dirty="0"/>
              <a:t>Procedure:</a:t>
            </a:r>
            <a:br>
              <a:rPr lang="en-GB" dirty="0"/>
            </a:br>
            <a:r>
              <a:rPr lang="en-GB" dirty="0"/>
              <a:t>1. Discuss the aim and title themes</a:t>
            </a:r>
            <a:r>
              <a:rPr lang="en-GB" baseline="0" dirty="0"/>
              <a:t> with the students.</a:t>
            </a:r>
          </a:p>
          <a:p>
            <a:r>
              <a:rPr lang="en-GB" baseline="0" dirty="0"/>
              <a:t>2. Cycle through the information on the slide using the animation sequence. Leave slide on display for reference during the task itself.</a:t>
            </a:r>
          </a:p>
          <a:p>
            <a:r>
              <a:rPr lang="en-GB" baseline="0" dirty="0"/>
              <a:t>3. There is a 50-word template on the next slide, to assist students with their word count as they attempt each task (printable version on the NCELP Resource Portal with this resource sequence).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762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in summary.</a:t>
            </a:r>
            <a:br>
              <a:rPr lang="en-GB" dirty="0"/>
            </a:br>
            <a:r>
              <a:rPr lang="en-GB" dirty="0"/>
              <a:t>Presentation – short but important.  It can start pre-lesson with vocabulary learning, to allow for more practice time in the lesson.</a:t>
            </a:r>
            <a:br>
              <a:rPr lang="en-GB" dirty="0"/>
            </a:br>
            <a:r>
              <a:rPr lang="en-GB" dirty="0"/>
              <a:t>Practice – the biggest phase, includes, very importantly input and output practice (receptive/productive practice) in all three strands.</a:t>
            </a:r>
            <a:br>
              <a:rPr lang="en-GB" dirty="0"/>
            </a:br>
            <a:r>
              <a:rPr lang="en-GB" dirty="0"/>
              <a:t>These are meaningful practice tasks – where there is some control of the language to trap particular forms, but the choices students need to make are about the meaning as well as the form, so they are about as far from drills as you can get.</a:t>
            </a:r>
            <a:br>
              <a:rPr lang="en-GB" dirty="0"/>
            </a:br>
            <a:r>
              <a:rPr lang="en-GB" dirty="0"/>
              <a:t>Production – more emphasis on productive practice than free production in the early stages of language learning, to make optimum use of learning time.</a:t>
            </a:r>
            <a:br>
              <a:rPr lang="en-GB" dirty="0"/>
            </a:br>
            <a:r>
              <a:rPr lang="en-GB" dirty="0"/>
              <a:t>But when it does happen, it is likely to be more secure.</a:t>
            </a: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42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to say that this is just the beginning of phonics knowledge – the presentation part of each sound-symbol correspondence is the tip of the iceberg.</a:t>
            </a:r>
            <a:br>
              <a:rPr lang="en-GB" dirty="0"/>
            </a:br>
            <a:r>
              <a:rPr lang="en-GB" dirty="0"/>
              <a:t>After it follows a lot of practice of different kinds, as we’ll see in a moment.</a:t>
            </a:r>
            <a:br>
              <a:rPr lang="en-GB" dirty="0"/>
            </a:br>
            <a:r>
              <a:rPr lang="en-GB" dirty="0"/>
              <a:t>But the key bit about presentation is that it is there, it happens, it is explicit and clear, and that it precedes practice.</a:t>
            </a:r>
            <a:br>
              <a:rPr lang="en-GB" dirty="0"/>
            </a:br>
            <a:r>
              <a:rPr lang="en-GB" dirty="0"/>
              <a:t>It is upfront.</a:t>
            </a:r>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2525306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indent="0" fontAlgn="base">
              <a:buNone/>
            </a:pPr>
            <a:r>
              <a:rPr lang="en-GB" sz="3800" b="1" dirty="0"/>
              <a:t>BBC Bitesize</a:t>
            </a:r>
          </a:p>
          <a:p>
            <a:pPr lvl="1" fontAlgn="base"/>
            <a:r>
              <a:rPr lang="en-GB" sz="3200" dirty="0"/>
              <a:t>NCELP teachers talking about grammar and phonics! </a:t>
            </a:r>
          </a:p>
          <a:p>
            <a:pPr marL="0" indent="0">
              <a:buNone/>
            </a:pPr>
            <a:r>
              <a:rPr lang="en-GB" sz="2900" dirty="0">
                <a:hlinkClick r:id="rId3"/>
              </a:rPr>
              <a:t>https://www.bbc.co.uk/teach/teacher-support/mfl-teaching-aids/zjfckmn </a:t>
            </a:r>
            <a:endParaRPr lang="en-GB" sz="2900" dirty="0"/>
          </a:p>
          <a:p>
            <a:endParaRPr lang="en-GB" sz="2900" dirty="0"/>
          </a:p>
          <a:p>
            <a:pPr lvl="1"/>
            <a:r>
              <a:rPr lang="en-GB" sz="3200" dirty="0"/>
              <a:t>New content focusing on vocab, phonics, grammar: </a:t>
            </a:r>
          </a:p>
          <a:p>
            <a:pPr marL="0" indent="0">
              <a:buNone/>
            </a:pPr>
            <a:r>
              <a:rPr lang="en-GB" sz="2900" dirty="0"/>
              <a:t>French: https://www.bbc.co.uk/bitesize/subjects/zgdqxnb </a:t>
            </a:r>
          </a:p>
          <a:p>
            <a:pPr marL="0" indent="0">
              <a:buNone/>
            </a:pPr>
            <a:r>
              <a:rPr lang="en-GB" sz="2900" dirty="0"/>
              <a:t>German: https://www.bbc.co.uk/bitesize/subjects/zcj2tfr </a:t>
            </a:r>
          </a:p>
          <a:p>
            <a:pPr marL="0" indent="0">
              <a:buNone/>
            </a:pPr>
            <a:r>
              <a:rPr lang="en-GB" sz="2900" dirty="0"/>
              <a:t>Spanish: https://www.bbc.co.uk/bitesize/subjects/zfckjxs </a:t>
            </a:r>
            <a:endParaRPr lang="en-GB" sz="3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JustGiving:  </a:t>
            </a:r>
            <a:r>
              <a:rPr lang="en-GB" sz="1200" b="0" i="0" kern="1200" dirty="0" err="1">
                <a:solidFill>
                  <a:schemeClr val="tx1"/>
                </a:solidFill>
                <a:effectLst/>
                <a:latin typeface="+mn-lt"/>
                <a:ea typeface="+mn-ea"/>
                <a:cs typeface="+mn-cs"/>
              </a:rPr>
              <a:t>Weʼre</a:t>
            </a:r>
            <a:r>
              <a:rPr lang="en-GB" sz="1200" b="0" i="0" kern="1200" dirty="0">
                <a:solidFill>
                  <a:schemeClr val="tx1"/>
                </a:solidFill>
                <a:effectLst/>
                <a:latin typeface="+mn-lt"/>
                <a:ea typeface="+mn-ea"/>
                <a:cs typeface="+mn-cs"/>
              </a:rPr>
              <a:t> raising £5,000 to provide for the essential needs of children in the Casa </a:t>
            </a:r>
            <a:r>
              <a:rPr lang="en-GB" sz="1200" b="0" i="0" kern="1200" dirty="0" err="1">
                <a:solidFill>
                  <a:schemeClr val="tx1"/>
                </a:solidFill>
                <a:effectLst/>
                <a:latin typeface="+mn-lt"/>
                <a:ea typeface="+mn-ea"/>
                <a:cs typeface="+mn-cs"/>
              </a:rPr>
              <a:t>Hogar</a:t>
            </a:r>
            <a:r>
              <a:rPr lang="en-GB" sz="1200" b="0" i="0" kern="1200" dirty="0">
                <a:solidFill>
                  <a:schemeClr val="tx1"/>
                </a:solidFill>
                <a:effectLst/>
                <a:latin typeface="+mn-lt"/>
                <a:ea typeface="+mn-ea"/>
                <a:cs typeface="+mn-cs"/>
              </a:rPr>
              <a:t> Amor de Dios orphanages in Arequipa, Perú.</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amazing children (64 boys and girls aged 1 – 18) at the Casa </a:t>
            </a:r>
            <a:r>
              <a:rPr lang="en-GB" sz="1200" b="0" i="0" kern="1200" dirty="0" err="1">
                <a:solidFill>
                  <a:schemeClr val="tx1"/>
                </a:solidFill>
                <a:effectLst/>
                <a:latin typeface="+mn-lt"/>
                <a:ea typeface="+mn-ea"/>
                <a:cs typeface="+mn-cs"/>
              </a:rPr>
              <a:t>Hogar</a:t>
            </a:r>
            <a:r>
              <a:rPr lang="en-GB" sz="1200" b="0" i="0" kern="1200" dirty="0">
                <a:solidFill>
                  <a:schemeClr val="tx1"/>
                </a:solidFill>
                <a:effectLst/>
                <a:latin typeface="+mn-lt"/>
                <a:ea typeface="+mn-ea"/>
                <a:cs typeface="+mn-cs"/>
              </a:rPr>
              <a:t> Amor de Dios need help to have the basis things all children need: food, clothes, education, play, and caring adults around them.</a:t>
            </a:r>
          </a:p>
          <a:p>
            <a:r>
              <a:rPr lang="en-GB" sz="1200" b="0" i="0" kern="1200" dirty="0">
                <a:solidFill>
                  <a:schemeClr val="tx1"/>
                </a:solidFill>
                <a:effectLst/>
                <a:latin typeface="+mn-lt"/>
                <a:ea typeface="+mn-ea"/>
                <a:cs typeface="+mn-cs"/>
              </a:rPr>
              <a:t>José and Gloria Ingalls run three orphanages in Arequipa, Perú without any government funding. They now also open their doors every week to welcome and feed many elderly people in the local community, who are vulnerable and struggling. They are really wonderful people, and I want to support them in their life’s work.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Money is always tight but Covid-19 has made the situation critical. As a nation, Peru is suffering both a devastating death toll and a huge economic downturn. The donations will go directly to José and Gloria, and they will use them to provide food, clothing, books and to pay their very small team of carers.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788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Example – 2 minutes.</a:t>
            </a:r>
            <a:br>
              <a:rPr lang="en-GB" b="1" baseline="0" dirty="0"/>
            </a:b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[SFC] (in this case is [SFC] – silent final consonant so nothing to pronounce as an individual sound!) </a:t>
            </a:r>
            <a:r>
              <a:rPr lang="en-GB" baseline="0" dirty="0"/>
              <a:t>and then the </a:t>
            </a:r>
            <a:r>
              <a:rPr lang="en-GB" b="1" baseline="0" dirty="0"/>
              <a:t>source</a:t>
            </a:r>
            <a:r>
              <a:rPr lang="en-GB" baseline="0" dirty="0"/>
              <a:t> word again ‘</a:t>
            </a:r>
            <a:r>
              <a:rPr lang="en-GB" b="1" baseline="0" dirty="0"/>
              <a:t>dans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dans</a:t>
            </a:r>
            <a:r>
              <a:rPr lang="en-GB" baseline="0" dirty="0"/>
              <a:t> [11]; </a:t>
            </a:r>
            <a:r>
              <a:rPr lang="en-GB" b="1" baseline="0" dirty="0"/>
              <a:t>petit </a:t>
            </a:r>
            <a:r>
              <a:rPr lang="en-GB" b="0" baseline="0" dirty="0"/>
              <a:t>[138]</a:t>
            </a:r>
            <a:r>
              <a:rPr lang="en-GB" baseline="0" dirty="0"/>
              <a:t> </a:t>
            </a:r>
            <a:r>
              <a:rPr lang="en-GB" b="1" baseline="0" dirty="0"/>
              <a:t>prix</a:t>
            </a:r>
            <a:r>
              <a:rPr lang="en-GB" baseline="0" dirty="0"/>
              <a:t> [310]; </a:t>
            </a:r>
            <a:r>
              <a:rPr lang="en-GB" b="1" baseline="0" dirty="0"/>
              <a:t>mot</a:t>
            </a:r>
            <a:r>
              <a:rPr lang="en-GB" baseline="0" dirty="0"/>
              <a:t> [220]; </a:t>
            </a:r>
            <a:r>
              <a:rPr lang="en-GB" b="1" baseline="0" dirty="0" err="1"/>
              <a:t>mais</a:t>
            </a:r>
            <a:r>
              <a:rPr lang="en-GB" baseline="0" dirty="0"/>
              <a:t> [30]; </a:t>
            </a:r>
            <a:r>
              <a:rPr lang="en-GB" b="1" baseline="0" dirty="0"/>
              <a:t>grand </a:t>
            </a:r>
            <a:r>
              <a:rPr lang="en-GB" baseline="0" dirty="0"/>
              <a:t>[59].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699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Vocabulary presentation – here I’m squeezing two ideas in.</a:t>
            </a:r>
            <a:br>
              <a:rPr lang="en-GB" dirty="0"/>
            </a:br>
            <a:r>
              <a:rPr lang="en-GB" dirty="0"/>
              <a:t>The first is that the first part of vocabulary presentation can very beneficially be pre-learning.</a:t>
            </a:r>
            <a:br>
              <a:rPr lang="en-GB" dirty="0"/>
            </a:br>
            <a:r>
              <a:rPr lang="en-GB" dirty="0"/>
              <a:t>Students access the words before the lesson, and have their first half a dozen encounters with the key vocabulary by the themselves.</a:t>
            </a:r>
            <a:br>
              <a:rPr lang="en-GB" dirty="0"/>
            </a:b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1913513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Clr>
                <a:schemeClr val="accent5">
                  <a:lumMod val="50000"/>
                </a:schemeClr>
              </a:buClr>
              <a:buSzPts val="2400"/>
              <a:buFont typeface="Noto Sans Symbols"/>
              <a:buNone/>
            </a:pPr>
            <a:r>
              <a:rPr lang="en-GB" dirty="0"/>
              <a:t>Grammar presentation – here I’m also squeezing two ideas in.</a:t>
            </a:r>
            <a:br>
              <a:rPr lang="en-GB" dirty="0"/>
            </a:br>
            <a:r>
              <a:rPr lang="en-GB" dirty="0"/>
              <a:t>Idea 1: In time-limited classroom settings, the most effective, most often for most learners is a short, explicit explanation, in English with target language and English examples (max. two minutes of this), followed up by the more important practice. </a:t>
            </a:r>
            <a:br>
              <a:rPr lang="en-GB" dirty="0"/>
            </a:br>
            <a:r>
              <a:rPr lang="en-GB" dirty="0">
                <a:solidFill>
                  <a:schemeClr val="accent1">
                    <a:lumMod val="50000"/>
                  </a:schemeClr>
                </a:solidFill>
              </a:rPr>
              <a:t>Short, brief grammar explanation </a:t>
            </a:r>
            <a:r>
              <a:rPr lang="en-GB" i="1" u="sng" dirty="0">
                <a:solidFill>
                  <a:schemeClr val="accent1">
                    <a:lumMod val="50000"/>
                  </a:schemeClr>
                </a:solidFill>
              </a:rPr>
              <a:t>prior</a:t>
            </a:r>
            <a:r>
              <a:rPr lang="en-GB" i="1" dirty="0">
                <a:solidFill>
                  <a:schemeClr val="accent1">
                    <a:lumMod val="50000"/>
                  </a:schemeClr>
                </a:solidFill>
              </a:rPr>
              <a:t> </a:t>
            </a:r>
            <a:r>
              <a:rPr lang="en-GB" dirty="0">
                <a:solidFill>
                  <a:schemeClr val="accent1">
                    <a:lumMod val="50000"/>
                  </a:schemeClr>
                </a:solidFill>
              </a:rPr>
              <a:t>to practice </a:t>
            </a:r>
          </a:p>
          <a:p>
            <a:pPr lvl="1">
              <a:spcBef>
                <a:spcPts val="0"/>
              </a:spcBef>
              <a:buClr>
                <a:schemeClr val="accent5">
                  <a:lumMod val="50000"/>
                </a:schemeClr>
              </a:buClr>
              <a:buSzPts val="2400"/>
              <a:buFont typeface="Noto Sans Symbols"/>
              <a:buChar char="▪"/>
            </a:pPr>
            <a:r>
              <a:rPr lang="en-GB" i="1" dirty="0">
                <a:solidFill>
                  <a:schemeClr val="accent1">
                    <a:lumMod val="50000"/>
                  </a:schemeClr>
                </a:solidFill>
              </a:rPr>
              <a:t>can speed up </a:t>
            </a:r>
            <a:r>
              <a:rPr lang="en-GB" dirty="0">
                <a:solidFill>
                  <a:schemeClr val="accent1">
                    <a:lumMod val="50000"/>
                  </a:schemeClr>
                </a:solidFill>
              </a:rPr>
              <a:t>learning </a:t>
            </a:r>
          </a:p>
          <a:p>
            <a:pPr lvl="1">
              <a:spcBef>
                <a:spcPts val="0"/>
              </a:spcBef>
              <a:buClr>
                <a:schemeClr val="accent5">
                  <a:lumMod val="50000"/>
                </a:schemeClr>
              </a:buClr>
              <a:buSzPts val="2400"/>
              <a:buFont typeface="Noto Sans Symbols"/>
              <a:buChar char="▪"/>
            </a:pPr>
            <a:r>
              <a:rPr lang="en-GB" dirty="0">
                <a:solidFill>
                  <a:schemeClr val="accent1">
                    <a:lumMod val="50000"/>
                  </a:schemeClr>
                </a:solidFill>
              </a:rPr>
              <a:t>help learners who are not naturally analytical</a:t>
            </a:r>
          </a:p>
          <a:p>
            <a:br>
              <a:rPr lang="en-GB" dirty="0"/>
            </a:br>
            <a:r>
              <a:rPr lang="en-GB" dirty="0"/>
              <a:t>Idea 2: present parts of grammar paradigms not the whole. For example, just one type of regular adjective agreement, or just two persons of the present tense.</a:t>
            </a:r>
          </a:p>
          <a:p>
            <a:pPr>
              <a:lnSpc>
                <a:spcPct val="150000"/>
              </a:lnSpc>
              <a:spcBef>
                <a:spcPts val="0"/>
              </a:spcBef>
              <a:buClr>
                <a:schemeClr val="accent5">
                  <a:lumMod val="50000"/>
                </a:schemeClr>
              </a:buClr>
              <a:buSzPts val="2400"/>
              <a:buFont typeface="Noto Sans Symbols"/>
              <a:buNone/>
            </a:pPr>
            <a:r>
              <a:rPr lang="en-GB" dirty="0">
                <a:solidFill>
                  <a:schemeClr val="accent1">
                    <a:lumMod val="50000"/>
                  </a:schemeClr>
                </a:solidFill>
              </a:rPr>
              <a:t>Introduce and practice </a:t>
            </a:r>
            <a:r>
              <a:rPr lang="en-GB" i="1" dirty="0">
                <a:solidFill>
                  <a:schemeClr val="accent1">
                    <a:lumMod val="50000"/>
                  </a:schemeClr>
                </a:solidFill>
              </a:rPr>
              <a:t>parts of </a:t>
            </a:r>
            <a:r>
              <a:rPr lang="en-GB" dirty="0">
                <a:solidFill>
                  <a:schemeClr val="accent1">
                    <a:lumMod val="50000"/>
                  </a:schemeClr>
                </a:solidFill>
              </a:rPr>
              <a:t>paradigms</a:t>
            </a:r>
          </a:p>
          <a:p>
            <a:pPr lvl="1">
              <a:buClr>
                <a:schemeClr val="accent5">
                  <a:lumMod val="50000"/>
                </a:schemeClr>
              </a:buClr>
              <a:buSzPts val="2400"/>
              <a:buFont typeface="Noto Sans Symbols"/>
              <a:buChar char="▪"/>
            </a:pPr>
            <a:r>
              <a:rPr lang="en-GB" dirty="0">
                <a:solidFill>
                  <a:schemeClr val="accent1">
                    <a:lumMod val="50000"/>
                  </a:schemeClr>
                </a:solidFill>
              </a:rPr>
              <a:t>Learners only pay attention to so much at any one time</a:t>
            </a:r>
          </a:p>
          <a:p>
            <a:pPr lvl="1">
              <a:buClr>
                <a:schemeClr val="accent5">
                  <a:lumMod val="50000"/>
                </a:schemeClr>
              </a:buClr>
              <a:buSzPts val="2400"/>
              <a:buFont typeface="Noto Sans Symbols"/>
              <a:buChar char="▪"/>
            </a:pPr>
            <a:r>
              <a:rPr lang="en-GB" dirty="0">
                <a:solidFill>
                  <a:schemeClr val="accent1">
                    <a:lumMod val="50000"/>
                  </a:schemeClr>
                </a:solidFill>
              </a:rPr>
              <a:t>Establish accurate &amp; reliable knowledge of one form juxtaposed with another (e.g.</a:t>
            </a:r>
            <a:r>
              <a:rPr lang="en-GB" i="1" dirty="0">
                <a:solidFill>
                  <a:schemeClr val="accent1">
                    <a:lumMod val="50000"/>
                  </a:schemeClr>
                </a:solidFill>
              </a:rPr>
              <a:t> </a:t>
            </a:r>
            <a:r>
              <a:rPr lang="en-GB" i="1" dirty="0" err="1">
                <a:solidFill>
                  <a:schemeClr val="accent1">
                    <a:lumMod val="50000"/>
                  </a:schemeClr>
                </a:solidFill>
              </a:rPr>
              <a:t>jou</a:t>
            </a:r>
            <a:r>
              <a:rPr lang="en-GB" b="1" i="1" u="sng" dirty="0" err="1">
                <a:solidFill>
                  <a:schemeClr val="accent1">
                    <a:lumMod val="50000"/>
                  </a:schemeClr>
                </a:solidFill>
              </a:rPr>
              <a:t>e</a:t>
            </a:r>
            <a:r>
              <a:rPr lang="en-GB" dirty="0">
                <a:solidFill>
                  <a:schemeClr val="accent1">
                    <a:lumMod val="50000"/>
                  </a:schemeClr>
                </a:solidFill>
              </a:rPr>
              <a:t> vs. </a:t>
            </a:r>
            <a:r>
              <a:rPr lang="en-GB" i="1" dirty="0" err="1">
                <a:solidFill>
                  <a:schemeClr val="accent1">
                    <a:lumMod val="50000"/>
                  </a:schemeClr>
                </a:solidFill>
              </a:rPr>
              <a:t>jou</a:t>
            </a:r>
            <a:r>
              <a:rPr lang="en-GB" b="1" i="1" u="sng" dirty="0" err="1">
                <a:solidFill>
                  <a:schemeClr val="accent1">
                    <a:lumMod val="50000"/>
                  </a:schemeClr>
                </a:solidFill>
              </a:rPr>
              <a:t>ons</a:t>
            </a:r>
            <a:r>
              <a:rPr lang="en-GB" dirty="0">
                <a:solidFill>
                  <a:schemeClr val="accent1">
                    <a:lumMod val="50000"/>
                  </a:schemeClr>
                </a:solidFill>
              </a:rPr>
              <a:t>) </a:t>
            </a:r>
          </a:p>
          <a:p>
            <a:endParaRPr lang="en-GB" dirty="0"/>
          </a:p>
          <a:p>
            <a:endParaRPr lang="en-GB" dirty="0"/>
          </a:p>
          <a:p>
            <a:pPr marL="0" marR="0" lvl="0" indent="0" algn="l" rtl="0">
              <a:lnSpc>
                <a:spcPct val="80000"/>
              </a:lnSpc>
              <a:spcBef>
                <a:spcPts val="0"/>
              </a:spcBef>
              <a:spcAft>
                <a:spcPts val="0"/>
              </a:spcAft>
              <a:buClr>
                <a:schemeClr val="dk1"/>
              </a:buClr>
              <a:buSzPts val="2000"/>
              <a:buFont typeface="Arial"/>
              <a:buNone/>
            </a:pPr>
            <a:r>
              <a:rPr lang="en-GB" sz="1200" b="0" i="0" kern="1200" dirty="0">
                <a:solidFill>
                  <a:schemeClr val="tx1"/>
                </a:solidFill>
                <a:effectLst/>
                <a:latin typeface="+mn-lt"/>
                <a:ea typeface="+mn-ea"/>
                <a:cs typeface="+mn-cs"/>
                <a:sym typeface="Calibri"/>
              </a:rPr>
              <a:t>Underpinning our work on grammar pedagogy is research by Robert </a:t>
            </a:r>
            <a:r>
              <a:rPr lang="en-GB" sz="1200" b="0" i="0" kern="1200" dirty="0" err="1">
                <a:solidFill>
                  <a:schemeClr val="tx1"/>
                </a:solidFill>
                <a:effectLst/>
                <a:latin typeface="+mn-lt"/>
                <a:ea typeface="+mn-ea"/>
                <a:cs typeface="+mn-cs"/>
                <a:sym typeface="Calibri"/>
              </a:rPr>
              <a:t>Dekeyser</a:t>
            </a:r>
            <a:r>
              <a:rPr lang="en-GB" sz="1200" b="0" i="0" kern="1200" dirty="0">
                <a:solidFill>
                  <a:schemeClr val="tx1"/>
                </a:solidFill>
                <a:effectLst/>
                <a:latin typeface="+mn-lt"/>
                <a:ea typeface="+mn-ea"/>
                <a:cs typeface="+mn-cs"/>
                <a:sym typeface="Calibri"/>
              </a:rPr>
              <a:t>, Yuichi Suzuki, Bill VanPatten, Theresa </a:t>
            </a:r>
            <a:r>
              <a:rPr lang="en-GB" sz="1200" b="0" i="0" kern="1200" dirty="0" err="1">
                <a:solidFill>
                  <a:schemeClr val="tx1"/>
                </a:solidFill>
                <a:effectLst/>
                <a:latin typeface="+mn-lt"/>
                <a:ea typeface="+mn-ea"/>
                <a:cs typeface="+mn-cs"/>
                <a:sym typeface="Calibri"/>
              </a:rPr>
              <a:t>Cadierno</a:t>
            </a:r>
            <a:r>
              <a:rPr lang="en-GB" sz="1200" b="0" i="0" kern="1200" dirty="0">
                <a:solidFill>
                  <a:schemeClr val="tx1"/>
                </a:solidFill>
                <a:effectLst/>
                <a:latin typeface="+mn-lt"/>
                <a:ea typeface="+mn-ea"/>
                <a:cs typeface="+mn-cs"/>
                <a:sym typeface="Calibri"/>
              </a:rPr>
              <a:t>, Emma Marsden, across many languages, many different grammar features, proficiencies, and contexts. </a:t>
            </a:r>
          </a:p>
          <a:p>
            <a:pPr marL="0" marR="0" lvl="0" indent="0" algn="l" rtl="0">
              <a:lnSpc>
                <a:spcPct val="80000"/>
              </a:lnSpc>
              <a:spcBef>
                <a:spcPts val="0"/>
              </a:spcBef>
              <a:spcAft>
                <a:spcPts val="0"/>
              </a:spcAft>
              <a:buClr>
                <a:schemeClr val="dk1"/>
              </a:buClr>
              <a:buSzPts val="2000"/>
              <a:buFont typeface="Arial"/>
              <a:buNone/>
            </a:pPr>
            <a:r>
              <a:rPr lang="en-GB" sz="1200" b="0" i="0" kern="1200" dirty="0">
                <a:solidFill>
                  <a:schemeClr val="tx1"/>
                </a:solidFill>
                <a:effectLst/>
                <a:latin typeface="+mn-lt"/>
                <a:ea typeface="+mn-ea"/>
                <a:cs typeface="+mn-cs"/>
                <a:sym typeface="Calibri"/>
              </a:rPr>
              <a:t>Here are some of the key principles guiding the work of our SOW and resource developers. </a:t>
            </a:r>
          </a:p>
          <a:p>
            <a:br>
              <a:rPr lang="en-GB" dirty="0"/>
            </a:b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2092106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Again, two ideas here.</a:t>
            </a:r>
            <a:br>
              <a:rPr lang="en-GB" dirty="0"/>
            </a:br>
            <a:br>
              <a:rPr lang="en-GB" dirty="0"/>
            </a:br>
            <a:r>
              <a:rPr lang="en-GB" sz="1200" b="0" i="0" kern="1200" dirty="0">
                <a:solidFill>
                  <a:schemeClr val="tx1"/>
                </a:solidFill>
                <a:effectLst/>
                <a:latin typeface="+mn-lt"/>
                <a:ea typeface="+mn-ea"/>
                <a:cs typeface="+mn-cs"/>
              </a:rPr>
              <a:t>This seems like such an obvious one now, but I realise that I hadn’t systematically differentiated between activities that practise pronunciation / reading aloud of previously-taught language (i.e., with the aim of reactivating the sound-symbol representations of particular words, which is essentially one aspect of vocabulary knowledge) and practising SSC knowledge itself, for which you need unknown words (so that you’re sure that students are apply the knowledge rather than remembering the pronunciation of a previously-taught word)</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dirty="0"/>
              <a:t>Pronouncing and or transcribing parts of or whole unknown words is an effective way to develop SSC (or symbol-sound correspondence) knowledge – in order words, the sound-writing relationship.</a:t>
            </a:r>
            <a:br>
              <a:rPr lang="en-GB" dirty="0"/>
            </a:br>
            <a:r>
              <a:rPr lang="en-GB" dirty="0"/>
              <a:t>It is also a reliable way to test that knowledge – i.e. work out how well students are able to connect the sounds of the language with how they are written.</a:t>
            </a:r>
            <a:br>
              <a:rPr lang="en-GB" dirty="0"/>
            </a:br>
            <a:br>
              <a:rPr lang="en-GB" dirty="0"/>
            </a:br>
            <a:r>
              <a:rPr lang="en-GB" dirty="0"/>
              <a:t>Let’s have a look at a few examples of tasks we might do, either as test or as classroom tasks.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682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488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raise awareness of </a:t>
            </a:r>
            <a:r>
              <a:rPr lang="en-GB" b="1" baseline="0" dirty="0"/>
              <a:t>[j]/soft [g] </a:t>
            </a:r>
            <a:r>
              <a:rPr lang="en-GB" b="0" baseline="0" dirty="0"/>
              <a:t>and </a:t>
            </a:r>
            <a:r>
              <a:rPr lang="en-GB" b="1" baseline="0" dirty="0"/>
              <a:t>hard [g] </a:t>
            </a:r>
            <a:r>
              <a:rPr lang="en-GB" b="0" baseline="0" dirty="0"/>
              <a:t>by using known spelling rules to pronounce these correctly in unknown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US" b="0" dirty="0"/>
              <a:t>1. Explain that these are popular French names that look like names students may </a:t>
            </a:r>
            <a:r>
              <a:rPr lang="en-US" b="0" dirty="0" err="1"/>
              <a:t>recognise</a:t>
            </a:r>
            <a:r>
              <a:rPr lang="en-US" b="0" dirty="0"/>
              <a:t> from English, but are pronounced differently.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Give students four minutes to work with a partner to decide how to pronounce </a:t>
            </a:r>
            <a:r>
              <a:rPr lang="en-US" b="1" dirty="0"/>
              <a:t>[j] </a:t>
            </a:r>
            <a:r>
              <a:rPr lang="en-US" b="0" dirty="0"/>
              <a:t>or </a:t>
            </a:r>
            <a:r>
              <a:rPr lang="en-US" b="1" dirty="0"/>
              <a:t>[g]</a:t>
            </a:r>
            <a:r>
              <a:rPr lang="en-US" b="0" dirty="0"/>
              <a:t>, and to have a go at sounding out the names. All other SSCs in the words are either known or transferable from English, with the exception of the </a:t>
            </a:r>
            <a:r>
              <a:rPr lang="en-US" b="1" dirty="0"/>
              <a:t>[</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r>
              <a:rPr lang="en-US" b="0" dirty="0"/>
              <a:t>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Jér</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t>
            </a:r>
            <a:endParaRPr lang="en-US" b="0" dirty="0"/>
          </a:p>
          <a:p>
            <a:r>
              <a:rPr lang="en-US" b="0" dirty="0"/>
              <a:t>3. Click on the numbers to hear the names pronounced. The voices indicate whether the name is traditionally a male or female one. Students repeat chorally.</a:t>
            </a:r>
          </a:p>
          <a:p>
            <a:r>
              <a:rPr lang="en-US" b="0" dirty="0"/>
              <a:t>4. Now, teachers encourage students to read the names in increasing speed intervals (30 seconds, 20 seconds, 10 seconds … may vary according to the individual needs of the class) to work on fluency.</a:t>
            </a:r>
          </a:p>
          <a:p>
            <a:endParaRPr lang="en-US" b="0" dirty="0"/>
          </a:p>
          <a:p>
            <a:r>
              <a:rPr lang="en-US" b="1" dirty="0"/>
              <a:t>Transcript</a:t>
            </a:r>
          </a:p>
          <a:p>
            <a:pPr lvl="0"/>
            <a:r>
              <a:rPr lang="en-US" sz="1200" kern="1200" dirty="0">
                <a:solidFill>
                  <a:schemeClr val="tx1"/>
                </a:solidFill>
                <a:effectLst/>
                <a:latin typeface="+mn-lt"/>
                <a:ea typeface="+mn-ea"/>
                <a:cs typeface="+mn-cs"/>
              </a:rPr>
              <a:t>1. Gérard</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Gaelle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Angéline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Agathe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 Gilles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 Julien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Joséphine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Morgane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 Jacques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10. Jérôme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11. Margaux</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12. Georges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90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510426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9377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2829446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12549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662772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5548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65797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801236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6090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69431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0657165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15671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07886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002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806266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20448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321669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9773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45594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90591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94461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409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99647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412266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65098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70177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271176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08914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33065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1272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5078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99899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830159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5386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39881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824856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20716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632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2250862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06267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884721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4424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766405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60111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008910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608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944135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6840815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42365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04100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260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6203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1253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25385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6375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61584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48643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29510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33659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6732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9147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07524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5130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2156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59758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75203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6980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06472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95713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72994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22160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4988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4685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760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2362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99600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870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053613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5306790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146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41878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3471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20877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54978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377082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9632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439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31088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914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312579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358696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37409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3949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96993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70239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5145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6563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94986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23044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661432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15789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233839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573082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509711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31260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213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599580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72664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91840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183565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0203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626469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688408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49215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71007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26414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98847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682281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80409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2263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2850009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5627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298153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153328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68570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4597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402587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700423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623583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866647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523972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772586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9780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9694298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3051839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03709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5.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4.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5.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3.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4.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981878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548080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932955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3816382"/>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1242177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831261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88162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69246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2232378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176136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937534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8746996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3" Type="http://schemas.openxmlformats.org/officeDocument/2006/relationships/image" Target="../media/image21.png"/><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9.xml"/><Relationship Id="rId16" Type="http://schemas.openxmlformats.org/officeDocument/2006/relationships/image" Target="../media/image22.png"/><Relationship Id="rId1" Type="http://schemas.openxmlformats.org/officeDocument/2006/relationships/slideLayout" Target="../slideLayouts/slideLayout47.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audio" Target="../media/audio2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6.wav"/></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audio" Target="../media/audio28.wav"/><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32.jpeg"/><Relationship Id="rId18" Type="http://schemas.openxmlformats.org/officeDocument/2006/relationships/image" Target="../media/image37.png"/><Relationship Id="rId3" Type="http://schemas.openxmlformats.org/officeDocument/2006/relationships/audio" Target="../media/audio29.wav"/><Relationship Id="rId21" Type="http://schemas.openxmlformats.org/officeDocument/2006/relationships/image" Target="../media/image40.png"/><Relationship Id="rId7" Type="http://schemas.openxmlformats.org/officeDocument/2006/relationships/audio" Target="../media/audio33.wav"/><Relationship Id="rId12" Type="http://schemas.openxmlformats.org/officeDocument/2006/relationships/audio" Target="../media/audio38.wav"/><Relationship Id="rId17" Type="http://schemas.openxmlformats.org/officeDocument/2006/relationships/image" Target="../media/image36.jpeg"/><Relationship Id="rId2" Type="http://schemas.openxmlformats.org/officeDocument/2006/relationships/notesSlide" Target="../notesSlides/notesSlide12.xml"/><Relationship Id="rId16" Type="http://schemas.openxmlformats.org/officeDocument/2006/relationships/image" Target="../media/image35.jpeg"/><Relationship Id="rId20" Type="http://schemas.openxmlformats.org/officeDocument/2006/relationships/image" Target="../media/image39.png"/><Relationship Id="rId1" Type="http://schemas.openxmlformats.org/officeDocument/2006/relationships/slideLayout" Target="../slideLayouts/slideLayout69.xml"/><Relationship Id="rId6" Type="http://schemas.openxmlformats.org/officeDocument/2006/relationships/audio" Target="../media/audio32.wav"/><Relationship Id="rId11" Type="http://schemas.openxmlformats.org/officeDocument/2006/relationships/audio" Target="../media/audio37.wav"/><Relationship Id="rId24" Type="http://schemas.openxmlformats.org/officeDocument/2006/relationships/image" Target="../media/image42.png"/><Relationship Id="rId5" Type="http://schemas.openxmlformats.org/officeDocument/2006/relationships/audio" Target="../media/audio31.wav"/><Relationship Id="rId15" Type="http://schemas.openxmlformats.org/officeDocument/2006/relationships/image" Target="../media/image34.jpeg"/><Relationship Id="rId23" Type="http://schemas.openxmlformats.org/officeDocument/2006/relationships/image" Target="../media/image21.png"/><Relationship Id="rId10" Type="http://schemas.openxmlformats.org/officeDocument/2006/relationships/audio" Target="../media/audio36.wav"/><Relationship Id="rId19" Type="http://schemas.openxmlformats.org/officeDocument/2006/relationships/image" Target="../media/image38.jpeg"/><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image" Target="../media/image33.jpeg"/><Relationship Id="rId22"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image" Target="../media/image19.png"/><Relationship Id="rId7" Type="http://schemas.openxmlformats.org/officeDocument/2006/relationships/audio" Target="../media/audio42.wav"/><Relationship Id="rId2" Type="http://schemas.openxmlformats.org/officeDocument/2006/relationships/notesSlide" Target="../notesSlides/notesSlide15.xml"/><Relationship Id="rId1" Type="http://schemas.openxmlformats.org/officeDocument/2006/relationships/slideLayout" Target="../slideLayouts/slideLayout91.xml"/><Relationship Id="rId6" Type="http://schemas.openxmlformats.org/officeDocument/2006/relationships/audio" Target="../media/audio41.wav"/><Relationship Id="rId5" Type="http://schemas.openxmlformats.org/officeDocument/2006/relationships/audio" Target="../media/audio40.wav"/><Relationship Id="rId10" Type="http://schemas.openxmlformats.org/officeDocument/2006/relationships/image" Target="../media/image44.gif"/><Relationship Id="rId4" Type="http://schemas.openxmlformats.org/officeDocument/2006/relationships/audio" Target="../media/audio39.wav"/><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audio" Target="../media/audio46.wav"/><Relationship Id="rId26" Type="http://schemas.openxmlformats.org/officeDocument/2006/relationships/audio" Target="../media/audio54.wav"/><Relationship Id="rId3" Type="http://schemas.openxmlformats.org/officeDocument/2006/relationships/image" Target="../media/image45.png"/><Relationship Id="rId21" Type="http://schemas.openxmlformats.org/officeDocument/2006/relationships/audio" Target="../media/audio49.wav"/><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audio" Target="../media/audio45.wav"/><Relationship Id="rId25" Type="http://schemas.openxmlformats.org/officeDocument/2006/relationships/audio" Target="../media/audio53.wav"/><Relationship Id="rId2" Type="http://schemas.openxmlformats.org/officeDocument/2006/relationships/notesSlide" Target="../notesSlides/notesSlide16.xml"/><Relationship Id="rId16" Type="http://schemas.openxmlformats.org/officeDocument/2006/relationships/audio" Target="../media/audio44.wav"/><Relationship Id="rId20" Type="http://schemas.openxmlformats.org/officeDocument/2006/relationships/audio" Target="../media/audio48.wav"/><Relationship Id="rId29" Type="http://schemas.openxmlformats.org/officeDocument/2006/relationships/audio" Target="../media/audio55.wav"/><Relationship Id="rId1" Type="http://schemas.openxmlformats.org/officeDocument/2006/relationships/slideLayout" Target="../slideLayouts/slideLayout80.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audio" Target="../media/audio52.wav"/><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audio" Target="../media/audio51.wav"/><Relationship Id="rId28" Type="http://schemas.openxmlformats.org/officeDocument/2006/relationships/image" Target="../media/image59.jpeg"/><Relationship Id="rId10" Type="http://schemas.openxmlformats.org/officeDocument/2006/relationships/image" Target="../media/image52.png"/><Relationship Id="rId19" Type="http://schemas.openxmlformats.org/officeDocument/2006/relationships/audio" Target="../media/audio47.wav"/><Relationship Id="rId31" Type="http://schemas.openxmlformats.org/officeDocument/2006/relationships/image" Target="../media/image61.jpe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audio" Target="../media/audio50.wav"/><Relationship Id="rId27" Type="http://schemas.openxmlformats.org/officeDocument/2006/relationships/image" Target="../media/image58.png"/><Relationship Id="rId30"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image" Target="../media/image19.png"/><Relationship Id="rId7" Type="http://schemas.openxmlformats.org/officeDocument/2006/relationships/audio" Target="../media/audio59.wav"/><Relationship Id="rId2" Type="http://schemas.openxmlformats.org/officeDocument/2006/relationships/notesSlide" Target="../notesSlides/notesSlide17.xml"/><Relationship Id="rId1" Type="http://schemas.openxmlformats.org/officeDocument/2006/relationships/slideLayout" Target="../slideLayouts/slideLayout103.xml"/><Relationship Id="rId6" Type="http://schemas.openxmlformats.org/officeDocument/2006/relationships/audio" Target="../media/audio58.wav"/><Relationship Id="rId5" Type="http://schemas.openxmlformats.org/officeDocument/2006/relationships/audio" Target="../media/audio57.wav"/><Relationship Id="rId10" Type="http://schemas.openxmlformats.org/officeDocument/2006/relationships/image" Target="../media/image43.png"/><Relationship Id="rId4" Type="http://schemas.openxmlformats.org/officeDocument/2006/relationships/audio" Target="../media/audio56.wav"/><Relationship Id="rId9" Type="http://schemas.openxmlformats.org/officeDocument/2006/relationships/audio" Target="../media/audio61.wav"/></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0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audio" Target="../media/audio65.wav"/><Relationship Id="rId3" Type="http://schemas.openxmlformats.org/officeDocument/2006/relationships/image" Target="../media/image23.png"/><Relationship Id="rId7" Type="http://schemas.openxmlformats.org/officeDocument/2006/relationships/audio" Target="../media/audio64.wav"/><Relationship Id="rId12" Type="http://schemas.openxmlformats.org/officeDocument/2006/relationships/audio" Target="../media/audio69.wav"/><Relationship Id="rId2" Type="http://schemas.openxmlformats.org/officeDocument/2006/relationships/notesSlide" Target="../notesSlides/notesSlide24.xml"/><Relationship Id="rId1" Type="http://schemas.openxmlformats.org/officeDocument/2006/relationships/slideLayout" Target="../slideLayouts/slideLayout126.xml"/><Relationship Id="rId6" Type="http://schemas.openxmlformats.org/officeDocument/2006/relationships/audio" Target="../media/audio63.wav"/><Relationship Id="rId11" Type="http://schemas.openxmlformats.org/officeDocument/2006/relationships/audio" Target="../media/audio68.wav"/><Relationship Id="rId5" Type="http://schemas.openxmlformats.org/officeDocument/2006/relationships/audio" Target="../media/audio62.wav"/><Relationship Id="rId10" Type="http://schemas.openxmlformats.org/officeDocument/2006/relationships/audio" Target="../media/audio67.wav"/><Relationship Id="rId4" Type="http://schemas.openxmlformats.org/officeDocument/2006/relationships/image" Target="../media/image66.png"/><Relationship Id="rId9" Type="http://schemas.openxmlformats.org/officeDocument/2006/relationships/audio" Target="../media/audio66.wav"/></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9.pn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41.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15.xml"/><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91.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hyperlink" Target="https://www.justgiving.com/crowdfunding/rachel-hawkes" TargetMode="External"/><Relationship Id="rId3" Type="http://schemas.openxmlformats.org/officeDocument/2006/relationships/hyperlink" Target="https://resources.ncelp.org/?locale=en" TargetMode="External"/><Relationship Id="rId7" Type="http://schemas.openxmlformats.org/officeDocument/2006/relationships/hyperlink" Target="https://www.bbc.co.uk/teach/teacher-support/mfl-teaching-aids/zjfckmn" TargetMode="External"/><Relationship Id="rId12" Type="http://schemas.openxmlformats.org/officeDocument/2006/relationships/image" Target="../media/image82.tif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classroom.thenational.academy/subjects-by-key-stage/key-stage-3" TargetMode="External"/><Relationship Id="rId11" Type="http://schemas.openxmlformats.org/officeDocument/2006/relationships/image" Target="../media/image81.png"/><Relationship Id="rId5" Type="http://schemas.openxmlformats.org/officeDocument/2006/relationships/hyperlink" Target="https://www.eventbrite.co.uk/e/making-practice-meaningful-registration-128982290503" TargetMode="External"/><Relationship Id="rId10" Type="http://schemas.openxmlformats.org/officeDocument/2006/relationships/image" Target="../media/image80.png"/><Relationship Id="rId4" Type="http://schemas.openxmlformats.org/officeDocument/2006/relationships/hyperlink" Target="https://www.eventbrite.co.uk/e/culture-and-cultural-capital-in-the-languages-classroom-registration-128651081849" TargetMode="External"/><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asis-database.org/concern/summaries/z029p472x?locale=e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oasis-database.org/concern/summaries/m039k4882?locale=e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3" Type="http://schemas.openxmlformats.org/officeDocument/2006/relationships/image" Target="../media/image19.png"/><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audio" Target="../media/audio7.wav"/><Relationship Id="rId10" Type="http://schemas.openxmlformats.org/officeDocument/2006/relationships/audio" Target="../media/audio12.wav"/><Relationship Id="rId4" Type="http://schemas.openxmlformats.org/officeDocument/2006/relationships/image" Target="../media/image20.jpeg"/><Relationship Id="rId9" Type="http://schemas.openxmlformats.org/officeDocument/2006/relationships/audio" Target="../media/audio11.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background rectangle"/>
          <p:cNvSpPr/>
          <p:nvPr/>
        </p:nvSpPr>
        <p:spPr>
          <a:xfrm>
            <a:off x="-56445" y="-15658"/>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ctrTitle"/>
          </p:nvPr>
        </p:nvSpPr>
        <p:spPr>
          <a:xfrm>
            <a:off x="311577" y="1687080"/>
            <a:ext cx="10363200" cy="2387600"/>
          </a:xfrm>
        </p:spPr>
        <p:txBody>
          <a:bodyPr/>
          <a:lstStyle/>
          <a:p>
            <a:pPr lvl="0" algn="l">
              <a:lnSpc>
                <a:spcPct val="100000"/>
              </a:lnSpc>
              <a:spcBef>
                <a:spcPts val="0"/>
              </a:spcBef>
            </a:pPr>
            <a:r>
              <a:rPr lang="en-GB" sz="4000" b="1" dirty="0">
                <a:solidFill>
                  <a:prstClr val="white"/>
                </a:solidFill>
                <a:ea typeface="+mn-ea"/>
                <a:cs typeface="+mn-cs"/>
              </a:rPr>
              <a:t>Revisiting the 3Ps: presentation,</a:t>
            </a:r>
            <a:br>
              <a:rPr lang="en-GB" sz="4000" b="1" dirty="0">
                <a:solidFill>
                  <a:prstClr val="white"/>
                </a:solidFill>
                <a:ea typeface="+mn-ea"/>
                <a:cs typeface="+mn-cs"/>
              </a:rPr>
            </a:br>
            <a:r>
              <a:rPr lang="en-GB" sz="4000" b="1" dirty="0">
                <a:solidFill>
                  <a:prstClr val="white"/>
                </a:solidFill>
                <a:ea typeface="+mn-ea"/>
                <a:cs typeface="+mn-cs"/>
              </a:rPr>
              <a:t>practice and production</a:t>
            </a:r>
            <a:br>
              <a:rPr lang="en-GB" sz="4000" b="1" dirty="0">
                <a:solidFill>
                  <a:prstClr val="white"/>
                </a:solidFill>
                <a:ea typeface="+mn-ea"/>
                <a:cs typeface="+mn-cs"/>
              </a:rPr>
            </a:br>
            <a:endParaRPr lang="en-GB" dirty="0"/>
          </a:p>
        </p:txBody>
      </p:sp>
      <p:sp>
        <p:nvSpPr>
          <p:cNvPr id="3" name="Subtitle 2"/>
          <p:cNvSpPr>
            <a:spLocks noGrp="1"/>
          </p:cNvSpPr>
          <p:nvPr>
            <p:ph type="subTitle" idx="1"/>
          </p:nvPr>
        </p:nvSpPr>
        <p:spPr>
          <a:xfrm>
            <a:off x="322615" y="3244881"/>
            <a:ext cx="9144000" cy="1655762"/>
          </a:xfrm>
        </p:spPr>
        <p:txBody>
          <a:bodyPr/>
          <a:lstStyle/>
          <a:p>
            <a:pPr lvl="0" algn="l">
              <a:lnSpc>
                <a:spcPct val="100000"/>
              </a:lnSpc>
              <a:spcBef>
                <a:spcPts val="0"/>
              </a:spcBef>
            </a:pPr>
            <a:r>
              <a:rPr lang="en-GB" dirty="0">
                <a:solidFill>
                  <a:prstClr val="white"/>
                </a:solidFill>
              </a:rPr>
              <a:t>The Language Show 2020</a:t>
            </a:r>
          </a:p>
          <a:p>
            <a:endParaRPr lang="en-GB" dirty="0"/>
          </a:p>
        </p:txBody>
      </p:sp>
      <p:sp>
        <p:nvSpPr>
          <p:cNvPr id="6" name="TextBox 5"/>
          <p:cNvSpPr txBox="1"/>
          <p:nvPr/>
        </p:nvSpPr>
        <p:spPr>
          <a:xfrm>
            <a:off x="0" y="6190975"/>
            <a:ext cx="4294539" cy="646331"/>
          </a:xfrm>
          <a:prstGeom prst="rect">
            <a:avLst/>
          </a:prstGeom>
          <a:noFill/>
        </p:spPr>
        <p:txBody>
          <a:bodyPr wrap="square" rtlCol="0">
            <a:spAutoFit/>
          </a:bodyPr>
          <a:lstStyle/>
          <a:p>
            <a:r>
              <a:rPr lang="en-GB" dirty="0">
                <a:solidFill>
                  <a:schemeClr val="bg1"/>
                </a:solidFill>
                <a:latin typeface="Century Gothic" panose="020B0502020202020204" pitchFamily="34" charset="0"/>
              </a:rPr>
              <a:t>Rachel Hawkes</a:t>
            </a:r>
            <a:br>
              <a:rPr lang="en-GB" dirty="0">
                <a:solidFill>
                  <a:schemeClr val="bg1"/>
                </a:solidFill>
                <a:latin typeface="Century Gothic" panose="020B0502020202020204" pitchFamily="34" charset="0"/>
              </a:rPr>
            </a:br>
            <a:r>
              <a:rPr lang="en-GB" dirty="0">
                <a:solidFill>
                  <a:schemeClr val="bg1"/>
                </a:solidFill>
                <a:latin typeface="Century Gothic" panose="020B0502020202020204" pitchFamily="34" charset="0"/>
              </a:rPr>
              <a:t>Date updated: 01/11/20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11" name="Picture 10" descr="Logo&#10;&#10;Description automatically generated">
            <a:extLst>
              <a:ext uri="{FF2B5EF4-FFF2-40B4-BE49-F238E27FC236}">
                <a16:creationId xmlns:a16="http://schemas.microsoft.com/office/drawing/2014/main" id="{01F9281F-A96B-4A18-B374-7C76781CF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512" y="4848339"/>
            <a:ext cx="1062239" cy="1357745"/>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84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9875"/>
            <a:ext cx="5631472" cy="713163"/>
          </a:xfrm>
        </p:spPr>
        <p:txBody>
          <a:bodyPr>
            <a:noAutofit/>
          </a:bodyPr>
          <a:lstStyle/>
          <a:p>
            <a:r>
              <a:rPr lang="fr-FR" sz="3600" b="1" dirty="0">
                <a:solidFill>
                  <a:schemeClr val="bg1"/>
                </a:solidFill>
                <a:latin typeface="Century Gothic" panose="020B0502020202020204" pitchFamily="34" charset="0"/>
              </a:rPr>
              <a:t>Phonétique</a:t>
            </a: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Rounded Rectangle 46" descr="background rectangle">
            <a:extLst>
              <a:ext uri="{FF2B5EF4-FFF2-40B4-BE49-F238E27FC236}">
                <a16:creationId xmlns:a16="http://schemas.microsoft.com/office/drawing/2014/main" id="{9BABDC12-8E89-4F17-BAD5-0DBE8EF2AD34}"/>
              </a:ext>
            </a:extLst>
          </p:cNvPr>
          <p:cNvSpPr/>
          <p:nvPr/>
        </p:nvSpPr>
        <p:spPr>
          <a:xfrm>
            <a:off x="9677400" y="253844"/>
            <a:ext cx="2129323" cy="432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lire / parler </a:t>
            </a:r>
          </a:p>
        </p:txBody>
      </p:sp>
      <p:sp>
        <p:nvSpPr>
          <p:cNvPr id="38" name="TextBox 37">
            <a:extLst>
              <a:ext uri="{FF2B5EF4-FFF2-40B4-BE49-F238E27FC236}">
                <a16:creationId xmlns:a16="http://schemas.microsoft.com/office/drawing/2014/main" id="{69FBBC52-E1DE-4D49-A020-1C119A8245E0}"/>
              </a:ext>
            </a:extLst>
          </p:cNvPr>
          <p:cNvSpPr txBox="1"/>
          <p:nvPr/>
        </p:nvSpPr>
        <p:spPr>
          <a:xfrm>
            <a:off x="208063" y="1387306"/>
            <a:ext cx="115986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Dis les noms.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Attention! C’est </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hard [g]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ou </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[j]/soft [g]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nvGrpSpPr>
          <p:cNvPr id="50" name="Group 49">
            <a:extLst>
              <a:ext uri="{FF2B5EF4-FFF2-40B4-BE49-F238E27FC236}">
                <a16:creationId xmlns:a16="http://schemas.microsoft.com/office/drawing/2014/main" id="{8FD43676-23AF-4E7C-9151-D5172F5653EB}"/>
              </a:ext>
            </a:extLst>
          </p:cNvPr>
          <p:cNvGrpSpPr/>
          <p:nvPr/>
        </p:nvGrpSpPr>
        <p:grpSpPr>
          <a:xfrm>
            <a:off x="369610" y="3763350"/>
            <a:ext cx="2756079" cy="432000"/>
            <a:chOff x="418636" y="2395799"/>
            <a:chExt cx="2756079" cy="432000"/>
          </a:xfrm>
        </p:grpSpPr>
        <p:sp>
          <p:nvSpPr>
            <p:cNvPr id="51" name="Action Button: Custom 16">
              <a:hlinkClick r:id="" action="ppaction://noaction" highlightClick="1">
                <a:snd r:embed="rId4" name="gaelle.wav"/>
              </a:hlinkClick>
              <a:extLst>
                <a:ext uri="{FF2B5EF4-FFF2-40B4-BE49-F238E27FC236}">
                  <a16:creationId xmlns:a16="http://schemas.microsoft.com/office/drawing/2014/main" id="{FCE69012-D98A-4088-A558-A1381ED6C82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TextBox 51">
              <a:extLst>
                <a:ext uri="{FF2B5EF4-FFF2-40B4-BE49-F238E27FC236}">
                  <a16:creationId xmlns:a16="http://schemas.microsoft.com/office/drawing/2014/main" id="{1F8B95B5-2245-4835-BF10-BDFB3F627043}"/>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3" name="Group 52">
            <a:extLst>
              <a:ext uri="{FF2B5EF4-FFF2-40B4-BE49-F238E27FC236}">
                <a16:creationId xmlns:a16="http://schemas.microsoft.com/office/drawing/2014/main" id="{D53D8FE7-E95E-4F70-A704-3A0B4EE01517}"/>
              </a:ext>
            </a:extLst>
          </p:cNvPr>
          <p:cNvGrpSpPr/>
          <p:nvPr/>
        </p:nvGrpSpPr>
        <p:grpSpPr>
          <a:xfrm>
            <a:off x="369610" y="4529700"/>
            <a:ext cx="2756079" cy="432000"/>
            <a:chOff x="418636" y="2395799"/>
            <a:chExt cx="2756079" cy="432000"/>
          </a:xfrm>
        </p:grpSpPr>
        <p:sp>
          <p:nvSpPr>
            <p:cNvPr id="54" name="Action Button: Custom 16">
              <a:hlinkClick r:id="" action="ppaction://noaction" highlightClick="1">
                <a:snd r:embed="rId5" name="angeline.wav"/>
              </a:hlinkClick>
              <a:extLst>
                <a:ext uri="{FF2B5EF4-FFF2-40B4-BE49-F238E27FC236}">
                  <a16:creationId xmlns:a16="http://schemas.microsoft.com/office/drawing/2014/main" id="{C1224A1A-0C17-406D-8740-635F806AE9F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5" name="TextBox 54">
              <a:extLst>
                <a:ext uri="{FF2B5EF4-FFF2-40B4-BE49-F238E27FC236}">
                  <a16:creationId xmlns:a16="http://schemas.microsoft.com/office/drawing/2014/main" id="{27B222A6-CD41-4E4D-ABF9-48FF9B33B0C0}"/>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6" name="Group 55">
            <a:extLst>
              <a:ext uri="{FF2B5EF4-FFF2-40B4-BE49-F238E27FC236}">
                <a16:creationId xmlns:a16="http://schemas.microsoft.com/office/drawing/2014/main" id="{989F25CF-8677-418C-BD4B-85DB0DF00FD3}"/>
              </a:ext>
            </a:extLst>
          </p:cNvPr>
          <p:cNvGrpSpPr/>
          <p:nvPr/>
        </p:nvGrpSpPr>
        <p:grpSpPr>
          <a:xfrm>
            <a:off x="369610" y="5296049"/>
            <a:ext cx="2756079" cy="432000"/>
            <a:chOff x="418636" y="2395799"/>
            <a:chExt cx="2756079" cy="432000"/>
          </a:xfrm>
        </p:grpSpPr>
        <p:sp>
          <p:nvSpPr>
            <p:cNvPr id="57" name="Action Button: Custom 16">
              <a:hlinkClick r:id="" action="ppaction://noaction" highlightClick="1">
                <a:snd r:embed="rId6" name="agathe.wav"/>
              </a:hlinkClick>
              <a:extLst>
                <a:ext uri="{FF2B5EF4-FFF2-40B4-BE49-F238E27FC236}">
                  <a16:creationId xmlns:a16="http://schemas.microsoft.com/office/drawing/2014/main" id="{654E1F49-4CB0-44B3-858B-5E514CF3643B}"/>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8" name="TextBox 57">
              <a:extLst>
                <a:ext uri="{FF2B5EF4-FFF2-40B4-BE49-F238E27FC236}">
                  <a16:creationId xmlns:a16="http://schemas.microsoft.com/office/drawing/2014/main" id="{4D6F95FD-84C1-4536-A047-CCCF549A9D3D}"/>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p>
          </p:txBody>
        </p:sp>
      </p:grpSp>
      <p:grpSp>
        <p:nvGrpSpPr>
          <p:cNvPr id="62" name="Group 61">
            <a:extLst>
              <a:ext uri="{FF2B5EF4-FFF2-40B4-BE49-F238E27FC236}">
                <a16:creationId xmlns:a16="http://schemas.microsoft.com/office/drawing/2014/main" id="{841A07CE-C00F-462D-B0DD-FD91479B79D1}"/>
              </a:ext>
            </a:extLst>
          </p:cNvPr>
          <p:cNvGrpSpPr/>
          <p:nvPr/>
        </p:nvGrpSpPr>
        <p:grpSpPr>
          <a:xfrm>
            <a:off x="369610" y="2997000"/>
            <a:ext cx="2756079" cy="432000"/>
            <a:chOff x="418636" y="2395799"/>
            <a:chExt cx="2756079" cy="432000"/>
          </a:xfrm>
        </p:grpSpPr>
        <p:sp>
          <p:nvSpPr>
            <p:cNvPr id="63" name="Action Button: Custom 16">
              <a:hlinkClick r:id="" action="ppaction://noaction" highlightClick="1">
                <a:snd r:embed="rId7" name="gerald.wav"/>
              </a:hlinkClick>
              <a:extLst>
                <a:ext uri="{FF2B5EF4-FFF2-40B4-BE49-F238E27FC236}">
                  <a16:creationId xmlns:a16="http://schemas.microsoft.com/office/drawing/2014/main" id="{0375B0B4-8A0D-465F-919E-EF7A5CD4012C}"/>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4" name="TextBox 63">
              <a:extLst>
                <a:ext uri="{FF2B5EF4-FFF2-40B4-BE49-F238E27FC236}">
                  <a16:creationId xmlns:a16="http://schemas.microsoft.com/office/drawing/2014/main" id="{D2B3F702-61DE-4AE2-944E-4DA1C9C9A561}"/>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rard</a:t>
              </a:r>
            </a:p>
          </p:txBody>
        </p:sp>
      </p:grpSp>
      <p:grpSp>
        <p:nvGrpSpPr>
          <p:cNvPr id="125" name="Group 124">
            <a:extLst>
              <a:ext uri="{FF2B5EF4-FFF2-40B4-BE49-F238E27FC236}">
                <a16:creationId xmlns:a16="http://schemas.microsoft.com/office/drawing/2014/main" id="{7488FC20-650E-425B-964A-3D444935974C}"/>
              </a:ext>
            </a:extLst>
          </p:cNvPr>
          <p:cNvGrpSpPr/>
          <p:nvPr/>
        </p:nvGrpSpPr>
        <p:grpSpPr>
          <a:xfrm>
            <a:off x="4107690" y="3763350"/>
            <a:ext cx="2756079" cy="432000"/>
            <a:chOff x="418636" y="2395799"/>
            <a:chExt cx="2756079" cy="432000"/>
          </a:xfrm>
        </p:grpSpPr>
        <p:sp>
          <p:nvSpPr>
            <p:cNvPr id="126" name="Action Button: Custom 16">
              <a:hlinkClick r:id="" action="ppaction://noaction" highlightClick="1">
                <a:snd r:embed="rId8" name="julien.wav"/>
              </a:hlinkClick>
              <a:extLst>
                <a:ext uri="{FF2B5EF4-FFF2-40B4-BE49-F238E27FC236}">
                  <a16:creationId xmlns:a16="http://schemas.microsoft.com/office/drawing/2014/main" id="{A94E2842-246D-4207-8FCD-62594BC2E7E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27" name="TextBox 126">
              <a:extLst>
                <a:ext uri="{FF2B5EF4-FFF2-40B4-BE49-F238E27FC236}">
                  <a16:creationId xmlns:a16="http://schemas.microsoft.com/office/drawing/2014/main" id="{9653485C-B722-49A8-BF43-C7613251D77B}"/>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ulien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8" name="Group 127">
            <a:extLst>
              <a:ext uri="{FF2B5EF4-FFF2-40B4-BE49-F238E27FC236}">
                <a16:creationId xmlns:a16="http://schemas.microsoft.com/office/drawing/2014/main" id="{94D66223-81C1-4EDA-B3E4-536E2B48E0E7}"/>
              </a:ext>
            </a:extLst>
          </p:cNvPr>
          <p:cNvGrpSpPr/>
          <p:nvPr/>
        </p:nvGrpSpPr>
        <p:grpSpPr>
          <a:xfrm>
            <a:off x="4107690" y="4529700"/>
            <a:ext cx="2756079" cy="432000"/>
            <a:chOff x="418636" y="2395799"/>
            <a:chExt cx="2756079" cy="432000"/>
          </a:xfrm>
        </p:grpSpPr>
        <p:sp>
          <p:nvSpPr>
            <p:cNvPr id="129" name="Action Button: Custom 16">
              <a:hlinkClick r:id="" action="ppaction://noaction" highlightClick="1">
                <a:snd r:embed="rId9" name="josephine.wav"/>
              </a:hlinkClick>
              <a:extLst>
                <a:ext uri="{FF2B5EF4-FFF2-40B4-BE49-F238E27FC236}">
                  <a16:creationId xmlns:a16="http://schemas.microsoft.com/office/drawing/2014/main" id="{74640730-4986-42F4-B7A9-5CDBCFCE07A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30" name="TextBox 129">
              <a:extLst>
                <a:ext uri="{FF2B5EF4-FFF2-40B4-BE49-F238E27FC236}">
                  <a16:creationId xmlns:a16="http://schemas.microsoft.com/office/drawing/2014/main" id="{38D1DFB2-46C4-4FA5-BE47-D12E05B152A3}"/>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oséphine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31" name="Group 130">
            <a:extLst>
              <a:ext uri="{FF2B5EF4-FFF2-40B4-BE49-F238E27FC236}">
                <a16:creationId xmlns:a16="http://schemas.microsoft.com/office/drawing/2014/main" id="{654516A4-AB17-496D-ACD6-359712EB1267}"/>
              </a:ext>
            </a:extLst>
          </p:cNvPr>
          <p:cNvGrpSpPr/>
          <p:nvPr/>
        </p:nvGrpSpPr>
        <p:grpSpPr>
          <a:xfrm>
            <a:off x="4107690" y="5296049"/>
            <a:ext cx="2756079" cy="432000"/>
            <a:chOff x="418636" y="2395799"/>
            <a:chExt cx="2756079" cy="432000"/>
          </a:xfrm>
        </p:grpSpPr>
        <p:sp>
          <p:nvSpPr>
            <p:cNvPr id="132" name="Action Button: Custom 16">
              <a:hlinkClick r:id="" action="ppaction://noaction" highlightClick="1">
                <a:snd r:embed="rId10" name="morgane.wav"/>
              </a:hlinkClick>
              <a:extLst>
                <a:ext uri="{FF2B5EF4-FFF2-40B4-BE49-F238E27FC236}">
                  <a16:creationId xmlns:a16="http://schemas.microsoft.com/office/drawing/2014/main" id="{CF20B5E5-5322-49CF-893F-849EE5E7F225}"/>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33" name="TextBox 132">
              <a:extLst>
                <a:ext uri="{FF2B5EF4-FFF2-40B4-BE49-F238E27FC236}">
                  <a16:creationId xmlns:a16="http://schemas.microsoft.com/office/drawing/2014/main" id="{DA404FFC-EDF0-48DB-9A98-AEE384EA4A62}"/>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Mor</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ga</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34" name="Group 133">
            <a:extLst>
              <a:ext uri="{FF2B5EF4-FFF2-40B4-BE49-F238E27FC236}">
                <a16:creationId xmlns:a16="http://schemas.microsoft.com/office/drawing/2014/main" id="{4904C1E8-6B7B-4625-AC39-95CC65A8CFB9}"/>
              </a:ext>
            </a:extLst>
          </p:cNvPr>
          <p:cNvGrpSpPr/>
          <p:nvPr/>
        </p:nvGrpSpPr>
        <p:grpSpPr>
          <a:xfrm>
            <a:off x="4107690" y="2997000"/>
            <a:ext cx="2756079" cy="432000"/>
            <a:chOff x="418636" y="2395799"/>
            <a:chExt cx="2756079" cy="432000"/>
          </a:xfrm>
        </p:grpSpPr>
        <p:sp>
          <p:nvSpPr>
            <p:cNvPr id="135" name="Action Button: Custom 16">
              <a:hlinkClick r:id="" action="ppaction://noaction" highlightClick="1">
                <a:snd r:embed="rId11" name="gille.wav"/>
              </a:hlinkClick>
              <a:extLst>
                <a:ext uri="{FF2B5EF4-FFF2-40B4-BE49-F238E27FC236}">
                  <a16:creationId xmlns:a16="http://schemas.microsoft.com/office/drawing/2014/main" id="{B5098B93-DA8D-4C59-B593-CE799366A45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6" name="TextBox 135">
              <a:extLst>
                <a:ext uri="{FF2B5EF4-FFF2-40B4-BE49-F238E27FC236}">
                  <a16:creationId xmlns:a16="http://schemas.microsoft.com/office/drawing/2014/main" id="{7CB89691-01C9-4AA0-BF65-7559CB8FD6CC}"/>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lles</a:t>
              </a:r>
            </a:p>
          </p:txBody>
        </p:sp>
      </p:grpSp>
      <p:grpSp>
        <p:nvGrpSpPr>
          <p:cNvPr id="137" name="Group 136">
            <a:extLst>
              <a:ext uri="{FF2B5EF4-FFF2-40B4-BE49-F238E27FC236}">
                <a16:creationId xmlns:a16="http://schemas.microsoft.com/office/drawing/2014/main" id="{8CBC4617-2D03-417A-B7DD-97F5FEAD2A6F}"/>
              </a:ext>
            </a:extLst>
          </p:cNvPr>
          <p:cNvGrpSpPr/>
          <p:nvPr/>
        </p:nvGrpSpPr>
        <p:grpSpPr>
          <a:xfrm>
            <a:off x="7845770" y="3763350"/>
            <a:ext cx="2756079" cy="432000"/>
            <a:chOff x="418636" y="2395799"/>
            <a:chExt cx="2756079" cy="432000"/>
          </a:xfrm>
        </p:grpSpPr>
        <p:sp>
          <p:nvSpPr>
            <p:cNvPr id="138" name="Action Button: Custom 16">
              <a:hlinkClick r:id="" action="ppaction://noaction" highlightClick="1">
                <a:snd r:embed="rId12" name="jerome.wav"/>
              </a:hlinkClick>
              <a:extLst>
                <a:ext uri="{FF2B5EF4-FFF2-40B4-BE49-F238E27FC236}">
                  <a16:creationId xmlns:a16="http://schemas.microsoft.com/office/drawing/2014/main" id="{4C508EFA-9394-4D44-BA4F-A39D7BD8912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39" name="TextBox 138">
              <a:extLst>
                <a:ext uri="{FF2B5EF4-FFF2-40B4-BE49-F238E27FC236}">
                  <a16:creationId xmlns:a16="http://schemas.microsoft.com/office/drawing/2014/main" id="{2CAEFC8C-B8C7-4906-A6D4-7E606DF6D954}"/>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érôme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0" name="Group 139">
            <a:extLst>
              <a:ext uri="{FF2B5EF4-FFF2-40B4-BE49-F238E27FC236}">
                <a16:creationId xmlns:a16="http://schemas.microsoft.com/office/drawing/2014/main" id="{EE1FF8E9-A5E9-43B6-AF3E-B42EA999F128}"/>
              </a:ext>
            </a:extLst>
          </p:cNvPr>
          <p:cNvGrpSpPr/>
          <p:nvPr/>
        </p:nvGrpSpPr>
        <p:grpSpPr>
          <a:xfrm>
            <a:off x="7845770" y="4529700"/>
            <a:ext cx="2756079" cy="432000"/>
            <a:chOff x="418636" y="2395799"/>
            <a:chExt cx="2756079" cy="432000"/>
          </a:xfrm>
        </p:grpSpPr>
        <p:sp>
          <p:nvSpPr>
            <p:cNvPr id="141" name="Action Button: Custom 16">
              <a:hlinkClick r:id="" action="ppaction://noaction" highlightClick="1">
                <a:snd r:embed="rId13" name="margaux.wav"/>
              </a:hlinkClick>
              <a:extLst>
                <a:ext uri="{FF2B5EF4-FFF2-40B4-BE49-F238E27FC236}">
                  <a16:creationId xmlns:a16="http://schemas.microsoft.com/office/drawing/2014/main" id="{2C63039D-7CA3-4B1F-8F36-9E9CC160CC70}"/>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42" name="TextBox 141">
              <a:extLst>
                <a:ext uri="{FF2B5EF4-FFF2-40B4-BE49-F238E27FC236}">
                  <a16:creationId xmlns:a16="http://schemas.microsoft.com/office/drawing/2014/main" id="{542224AF-D89D-4334-BAF8-EB2583840B98}"/>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Mar</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ux</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3" name="Group 142">
            <a:extLst>
              <a:ext uri="{FF2B5EF4-FFF2-40B4-BE49-F238E27FC236}">
                <a16:creationId xmlns:a16="http://schemas.microsoft.com/office/drawing/2014/main" id="{CD13FAAD-B405-491A-9947-EF2037A11F4C}"/>
              </a:ext>
            </a:extLst>
          </p:cNvPr>
          <p:cNvGrpSpPr/>
          <p:nvPr/>
        </p:nvGrpSpPr>
        <p:grpSpPr>
          <a:xfrm>
            <a:off x="7845770" y="5296049"/>
            <a:ext cx="2756079" cy="432000"/>
            <a:chOff x="418636" y="2395799"/>
            <a:chExt cx="2756079" cy="432000"/>
          </a:xfrm>
        </p:grpSpPr>
        <p:sp>
          <p:nvSpPr>
            <p:cNvPr id="144" name="Action Button: Custom 16">
              <a:hlinkClick r:id="" action="ppaction://noaction" highlightClick="1">
                <a:snd r:embed="rId14" name="georges.wav"/>
              </a:hlinkClick>
              <a:extLst>
                <a:ext uri="{FF2B5EF4-FFF2-40B4-BE49-F238E27FC236}">
                  <a16:creationId xmlns:a16="http://schemas.microsoft.com/office/drawing/2014/main" id="{EF333FA2-7374-4A38-8BB5-2FCE2E06B88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145" name="TextBox 144">
              <a:extLst>
                <a:ext uri="{FF2B5EF4-FFF2-40B4-BE49-F238E27FC236}">
                  <a16:creationId xmlns:a16="http://schemas.microsoft.com/office/drawing/2014/main" id="{3C298F1F-7177-4125-9794-5B7B1EEC01A0}"/>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orges</a:t>
              </a:r>
            </a:p>
          </p:txBody>
        </p:sp>
      </p:grpSp>
      <p:grpSp>
        <p:nvGrpSpPr>
          <p:cNvPr id="146" name="Group 145">
            <a:extLst>
              <a:ext uri="{FF2B5EF4-FFF2-40B4-BE49-F238E27FC236}">
                <a16:creationId xmlns:a16="http://schemas.microsoft.com/office/drawing/2014/main" id="{D103989B-7E37-4399-B4B2-162723E6E397}"/>
              </a:ext>
            </a:extLst>
          </p:cNvPr>
          <p:cNvGrpSpPr/>
          <p:nvPr/>
        </p:nvGrpSpPr>
        <p:grpSpPr>
          <a:xfrm>
            <a:off x="7845770" y="2997000"/>
            <a:ext cx="2756079" cy="432000"/>
            <a:chOff x="418636" y="2395799"/>
            <a:chExt cx="2756079" cy="432000"/>
          </a:xfrm>
        </p:grpSpPr>
        <p:sp>
          <p:nvSpPr>
            <p:cNvPr id="147" name="Action Button: Custom 16">
              <a:hlinkClick r:id="" action="ppaction://noaction" highlightClick="1">
                <a:snd r:embed="rId15" name="jacques.wav"/>
              </a:hlinkClick>
              <a:extLst>
                <a:ext uri="{FF2B5EF4-FFF2-40B4-BE49-F238E27FC236}">
                  <a16:creationId xmlns:a16="http://schemas.microsoft.com/office/drawing/2014/main" id="{A30781EF-79DA-4C20-914A-EBDC5511CF03}"/>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48" name="TextBox 147">
              <a:extLst>
                <a:ext uri="{FF2B5EF4-FFF2-40B4-BE49-F238E27FC236}">
                  <a16:creationId xmlns:a16="http://schemas.microsoft.com/office/drawing/2014/main" id="{28ABFC8D-AFD1-40D0-8B62-9D194EEBE336}"/>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acques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pic>
        <p:nvPicPr>
          <p:cNvPr id="16" name="Picture 15">
            <a:extLst>
              <a:ext uri="{FF2B5EF4-FFF2-40B4-BE49-F238E27FC236}">
                <a16:creationId xmlns:a16="http://schemas.microsoft.com/office/drawing/2014/main" id="{424D1C95-AB2B-4B10-9E20-E13AC7F9BCA1}"/>
              </a:ext>
            </a:extLst>
          </p:cNvPr>
          <p:cNvPicPr>
            <a:picLocks noChangeAspect="1"/>
          </p:cNvPicPr>
          <p:nvPr/>
        </p:nvPicPr>
        <p:blipFill>
          <a:blip r:embed="rId16"/>
          <a:stretch>
            <a:fillRect/>
          </a:stretch>
        </p:blipFill>
        <p:spPr>
          <a:xfrm>
            <a:off x="10513260" y="1043645"/>
            <a:ext cx="1457325" cy="2933700"/>
          </a:xfrm>
          <a:prstGeom prst="rect">
            <a:avLst/>
          </a:prstGeom>
        </p:spPr>
      </p:pic>
      <p:sp>
        <p:nvSpPr>
          <p:cNvPr id="17" name="Speech Bubble: Rectangle with Corners Rounded 16">
            <a:extLst>
              <a:ext uri="{FF2B5EF4-FFF2-40B4-BE49-F238E27FC236}">
                <a16:creationId xmlns:a16="http://schemas.microsoft.com/office/drawing/2014/main" id="{6F08F0F3-9D3E-4BAE-B548-B12E5A141EE1}"/>
              </a:ext>
            </a:extLst>
          </p:cNvPr>
          <p:cNvSpPr/>
          <p:nvPr/>
        </p:nvSpPr>
        <p:spPr>
          <a:xfrm>
            <a:off x="8061770" y="1545749"/>
            <a:ext cx="2168229" cy="587852"/>
          </a:xfrm>
          <a:prstGeom prst="wedgeRoundRectCallout">
            <a:avLst>
              <a:gd name="adj1" fmla="val 59722"/>
              <a:gd name="adj2" fmla="val 2403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Mon nom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45" name="TextBox 44">
            <a:extLst>
              <a:ext uri="{FF2B5EF4-FFF2-40B4-BE49-F238E27FC236}">
                <a16:creationId xmlns:a16="http://schemas.microsoft.com/office/drawing/2014/main" id="{E55B12A3-2EE8-4EC8-9FFC-CCF9490CB87F}"/>
              </a:ext>
            </a:extLst>
          </p:cNvPr>
          <p:cNvSpPr txBox="1"/>
          <p:nvPr/>
        </p:nvSpPr>
        <p:spPr>
          <a:xfrm>
            <a:off x="4789672" y="6388070"/>
            <a:ext cx="472825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Adeline Charlton / Natalie Finlayson</a:t>
            </a:r>
          </a:p>
        </p:txBody>
      </p:sp>
    </p:spTree>
    <p:extLst>
      <p:ext uri="{BB962C8B-B14F-4D97-AF65-F5344CB8AC3E}">
        <p14:creationId xmlns:p14="http://schemas.microsoft.com/office/powerpoint/2010/main" val="1910142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Minimal pairs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pPr marL="0" indent="0">
              <a:buNone/>
            </a:pPr>
            <a:r>
              <a:rPr lang="en-GB" b="1" dirty="0">
                <a:solidFill>
                  <a:schemeClr val="accent1">
                    <a:lumMod val="50000"/>
                  </a:schemeClr>
                </a:solidFill>
              </a:rPr>
              <a:t>Minimal pairs </a:t>
            </a:r>
            <a:r>
              <a:rPr lang="en-GB" dirty="0">
                <a:solidFill>
                  <a:schemeClr val="accent1">
                    <a:lumMod val="50000"/>
                  </a:schemeClr>
                </a:solidFill>
              </a:rPr>
              <a:t>are two similar sounding words that differ in only one phoneme and have distinct meanings. </a:t>
            </a:r>
            <a:br>
              <a:rPr lang="en-GB" dirty="0">
                <a:solidFill>
                  <a:schemeClr val="accent1">
                    <a:lumMod val="50000"/>
                  </a:schemeClr>
                </a:solidFill>
              </a:rPr>
            </a:br>
            <a:endParaRPr lang="en-GB" dirty="0">
              <a:solidFill>
                <a:schemeClr val="accent1">
                  <a:lumMod val="50000"/>
                </a:schemeClr>
              </a:solidFill>
            </a:endParaRPr>
          </a:p>
        </p:txBody>
      </p:sp>
      <p:pic>
        <p:nvPicPr>
          <p:cNvPr id="7" name="Picture 6" descr="A herd of sheep standing on top of a lush green field&#10;&#10;Description automatically generated">
            <a:extLst>
              <a:ext uri="{FF2B5EF4-FFF2-40B4-BE49-F238E27FC236}">
                <a16:creationId xmlns:a16="http://schemas.microsoft.com/office/drawing/2014/main" id="{DDB093AF-289D-44EA-BC88-4C59358DC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8159" y="2727005"/>
            <a:ext cx="4237909" cy="3180727"/>
          </a:xfrm>
          <a:prstGeom prst="rect">
            <a:avLst/>
          </a:prstGeom>
        </p:spPr>
      </p:pic>
      <p:pic>
        <p:nvPicPr>
          <p:cNvPr id="11" name="Picture 10" descr="A large ship in a body of water&#10;&#10;Description automatically generated">
            <a:extLst>
              <a:ext uri="{FF2B5EF4-FFF2-40B4-BE49-F238E27FC236}">
                <a16:creationId xmlns:a16="http://schemas.microsoft.com/office/drawing/2014/main" id="{8826027C-E50A-4121-B2E7-CC3716986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6068" y="2727005"/>
            <a:ext cx="4762106" cy="3180727"/>
          </a:xfrm>
          <a:prstGeom prst="rect">
            <a:avLst/>
          </a:prstGeom>
        </p:spPr>
      </p:pic>
      <p:sp>
        <p:nvSpPr>
          <p:cNvPr id="12" name="Rectangle 11">
            <a:extLst>
              <a:ext uri="{FF2B5EF4-FFF2-40B4-BE49-F238E27FC236}">
                <a16:creationId xmlns:a16="http://schemas.microsoft.com/office/drawing/2014/main" id="{FFB2F1FA-88EA-4E02-8A5D-6D0036CE1F6C}"/>
              </a:ext>
            </a:extLst>
          </p:cNvPr>
          <p:cNvSpPr/>
          <p:nvPr/>
        </p:nvSpPr>
        <p:spPr>
          <a:xfrm>
            <a:off x="1568159" y="2724467"/>
            <a:ext cx="14382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Tw Cen MT" panose="020B0602020104020603"/>
                <a:ea typeface="+mn-ea"/>
                <a:cs typeface="+mn-cs"/>
              </a:rPr>
              <a:t>sheep </a:t>
            </a:r>
          </a:p>
        </p:txBody>
      </p:sp>
      <p:sp>
        <p:nvSpPr>
          <p:cNvPr id="14" name="Rectangle 13">
            <a:extLst>
              <a:ext uri="{FF2B5EF4-FFF2-40B4-BE49-F238E27FC236}">
                <a16:creationId xmlns:a16="http://schemas.microsoft.com/office/drawing/2014/main" id="{8BBD0D27-8281-4A86-9336-ECFE72240019}"/>
              </a:ext>
            </a:extLst>
          </p:cNvPr>
          <p:cNvSpPr/>
          <p:nvPr/>
        </p:nvSpPr>
        <p:spPr>
          <a:xfrm>
            <a:off x="5930049" y="2724467"/>
            <a:ext cx="99257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Tw Cen MT" panose="020B0602020104020603"/>
                <a:ea typeface="+mn-ea"/>
                <a:cs typeface="+mn-cs"/>
              </a:rPr>
              <a:t>ship</a:t>
            </a:r>
          </a:p>
        </p:txBody>
      </p:sp>
    </p:spTree>
    <p:extLst>
      <p:ext uri="{BB962C8B-B14F-4D97-AF65-F5344CB8AC3E}">
        <p14:creationId xmlns:p14="http://schemas.microsoft.com/office/powerpoint/2010/main" val="304950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grpSp>
        <p:nvGrpSpPr>
          <p:cNvPr id="19" name="Group 18"/>
          <p:cNvGrpSpPr/>
          <p:nvPr/>
        </p:nvGrpSpPr>
        <p:grpSpPr>
          <a:xfrm>
            <a:off x="4244443" y="126803"/>
            <a:ext cx="7783689" cy="6119674"/>
            <a:chOff x="4244443" y="126803"/>
            <a:chExt cx="7783689" cy="6119674"/>
          </a:xfrm>
        </p:grpSpPr>
        <p:pic>
          <p:nvPicPr>
            <p:cNvPr id="191"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090" y="125916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8318" y="4503167"/>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97441" y="839366"/>
              <a:ext cx="7498344" cy="5407111"/>
              <a:chOff x="3744601" y="369525"/>
              <a:chExt cx="8137106" cy="5867727"/>
            </a:xfrm>
          </p:grpSpPr>
          <p:grpSp>
            <p:nvGrpSpPr>
              <p:cNvPr id="165" name="Group 164"/>
              <p:cNvGrpSpPr/>
              <p:nvPr/>
            </p:nvGrpSpPr>
            <p:grpSpPr>
              <a:xfrm>
                <a:off x="3744601" y="369525"/>
                <a:ext cx="7532550" cy="5867727"/>
                <a:chOff x="1353398" y="449681"/>
                <a:chExt cx="7492861" cy="5950533"/>
              </a:xfrm>
            </p:grpSpPr>
            <p:grpSp>
              <p:nvGrpSpPr>
                <p:cNvPr id="56" name="Group 55"/>
                <p:cNvGrpSpPr/>
                <p:nvPr/>
              </p:nvGrpSpPr>
              <p:grpSpPr>
                <a:xfrm>
                  <a:off x="2580254" y="4142015"/>
                  <a:ext cx="1171396" cy="1016826"/>
                  <a:chOff x="4896319" y="1831217"/>
                  <a:chExt cx="1171396" cy="1016826"/>
                </a:xfrm>
              </p:grpSpPr>
              <p:grpSp>
                <p:nvGrpSpPr>
                  <p:cNvPr id="57" name="Group 56"/>
                  <p:cNvGrpSpPr/>
                  <p:nvPr/>
                </p:nvGrpSpPr>
                <p:grpSpPr>
                  <a:xfrm>
                    <a:off x="4896319" y="1831217"/>
                    <a:ext cx="1171396" cy="1016826"/>
                    <a:chOff x="4892832" y="1814762"/>
                    <a:chExt cx="1209517" cy="1028404"/>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TextBox 63"/>
                    <p:cNvSpPr txBox="1"/>
                    <p:nvPr/>
                  </p:nvSpPr>
                  <p:spPr>
                    <a:xfrm>
                      <a:off x="4892832" y="249734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65" name="TextBox 64"/>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156" name="Group 155"/>
                <p:cNvGrpSpPr/>
                <p:nvPr/>
              </p:nvGrpSpPr>
              <p:grpSpPr>
                <a:xfrm>
                  <a:off x="3616738" y="449681"/>
                  <a:ext cx="5229521" cy="4964526"/>
                  <a:chOff x="3245263" y="930992"/>
                  <a:chExt cx="5229521" cy="4964526"/>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2"/>
                      <a:ext cx="985351" cy="982800"/>
                      <a:chOff x="4945306" y="1849175"/>
                      <a:chExt cx="1017417" cy="993991"/>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Wein</a:t>
                        </a:r>
                      </a:p>
                    </p:txBody>
                  </p:sp>
                  <p:sp>
                    <p:nvSpPr>
                      <p:cNvPr id="15" name="TextBox 14"/>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2"/>
                      <a:ext cx="1062667" cy="983801"/>
                      <a:chOff x="4945306" y="1848163"/>
                      <a:chExt cx="1097249" cy="995003"/>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TextBox 2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25" name="TextBox 24"/>
                      <p:cNvSpPr txBox="1"/>
                      <p:nvPr/>
                    </p:nvSpPr>
                    <p:spPr>
                      <a:xfrm>
                        <a:off x="5221946" y="1848163"/>
                        <a:ext cx="82060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4"/>
                    <a:ext cx="1286285" cy="1001783"/>
                    <a:chOff x="4712733" y="1846260"/>
                    <a:chExt cx="1286285" cy="1001783"/>
                  </a:xfrm>
                </p:grpSpPr>
                <p:grpSp>
                  <p:nvGrpSpPr>
                    <p:cNvPr id="27" name="Group 26"/>
                    <p:cNvGrpSpPr/>
                    <p:nvPr/>
                  </p:nvGrpSpPr>
                  <p:grpSpPr>
                    <a:xfrm>
                      <a:off x="4925237" y="1846260"/>
                      <a:ext cx="1073781" cy="1001783"/>
                      <a:chOff x="4922691" y="1829976"/>
                      <a:chExt cx="1108725" cy="1013190"/>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TextBox 33"/>
                      <p:cNvSpPr txBox="1"/>
                      <p:nvPr/>
                    </p:nvSpPr>
                    <p:spPr>
                      <a:xfrm>
                        <a:off x="4922691" y="2474344"/>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p:cNvSpPr txBox="1"/>
                      <p:nvPr/>
                    </p:nvSpPr>
                    <p:spPr>
                      <a:xfrm>
                        <a:off x="5211680" y="1829976"/>
                        <a:ext cx="819736" cy="347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2"/>
                      <a:ext cx="1006617" cy="982800"/>
                      <a:chOff x="4923348" y="1849175"/>
                      <a:chExt cx="1039375" cy="993991"/>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TextBox 43"/>
                      <p:cNvSpPr txBox="1"/>
                      <p:nvPr/>
                    </p:nvSpPr>
                    <p:spPr>
                      <a:xfrm>
                        <a:off x="4923348" y="249488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2"/>
                    <a:ext cx="1478814" cy="1006552"/>
                    <a:chOff x="4712733" y="1841491"/>
                    <a:chExt cx="1478814" cy="1006552"/>
                  </a:xfrm>
                </p:grpSpPr>
                <p:grpSp>
                  <p:nvGrpSpPr>
                    <p:cNvPr id="47" name="Group 46"/>
                    <p:cNvGrpSpPr/>
                    <p:nvPr/>
                  </p:nvGrpSpPr>
                  <p:grpSpPr>
                    <a:xfrm>
                      <a:off x="4892568" y="1841491"/>
                      <a:ext cx="1196959" cy="1006552"/>
                      <a:chOff x="4888951" y="1825153"/>
                      <a:chExt cx="1235910" cy="1018013"/>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TextBox 53"/>
                      <p:cNvSpPr txBox="1"/>
                      <p:nvPr/>
                    </p:nvSpPr>
                    <p:spPr>
                      <a:xfrm>
                        <a:off x="4888951" y="249728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55" name="TextBox 54"/>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6"/>
                    <a:ext cx="1286560" cy="1249064"/>
                    <a:chOff x="4904987" y="1847308"/>
                    <a:chExt cx="1286560" cy="1249064"/>
                  </a:xfrm>
                </p:grpSpPr>
                <p:grpSp>
                  <p:nvGrpSpPr>
                    <p:cNvPr id="67" name="Group 66"/>
                    <p:cNvGrpSpPr/>
                    <p:nvPr/>
                  </p:nvGrpSpPr>
                  <p:grpSpPr>
                    <a:xfrm>
                      <a:off x="4904987" y="1847308"/>
                      <a:ext cx="1104348" cy="1000733"/>
                      <a:chOff x="4901785" y="1831037"/>
                      <a:chExt cx="1140288" cy="1012129"/>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4" name="TextBox 73"/>
                      <p:cNvSpPr txBox="1"/>
                      <p:nvPr/>
                    </p:nvSpPr>
                    <p:spPr>
                      <a:xfrm>
                        <a:off x="4901785" y="2478219"/>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TextBox 74"/>
                      <p:cNvSpPr txBox="1"/>
                      <p:nvPr/>
                    </p:nvSpPr>
                    <p:spPr>
                      <a:xfrm>
                        <a:off x="5239055" y="1831037"/>
                        <a:ext cx="803018"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2"/>
                      <a:ext cx="1111867" cy="982800"/>
                      <a:chOff x="4945306" y="1849175"/>
                      <a:chExt cx="1148050" cy="993991"/>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TextBox 83"/>
                      <p:cNvSpPr txBox="1"/>
                      <p:nvPr/>
                    </p:nvSpPr>
                    <p:spPr>
                      <a:xfrm>
                        <a:off x="4945306" y="248537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85" name="TextBox 84"/>
                      <p:cNvSpPr txBox="1"/>
                      <p:nvPr/>
                    </p:nvSpPr>
                    <p:spPr>
                      <a:xfrm>
                        <a:off x="5187787" y="1849175"/>
                        <a:ext cx="90556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982800"/>
                      <a:chOff x="4950554" y="1849175"/>
                      <a:chExt cx="1032301" cy="993991"/>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4" name="TextBox 93"/>
                      <p:cNvSpPr txBox="1"/>
                      <p:nvPr/>
                    </p:nvSpPr>
                    <p:spPr>
                      <a:xfrm>
                        <a:off x="4967920" y="24867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5" name="TextBox 9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7"/>
                    <a:ext cx="1280200" cy="1253410"/>
                    <a:chOff x="4911347" y="1842962"/>
                    <a:chExt cx="1280200" cy="1253410"/>
                  </a:xfrm>
                </p:grpSpPr>
                <p:grpSp>
                  <p:nvGrpSpPr>
                    <p:cNvPr id="97" name="Group 96"/>
                    <p:cNvGrpSpPr/>
                    <p:nvPr/>
                  </p:nvGrpSpPr>
                  <p:grpSpPr>
                    <a:xfrm>
                      <a:off x="4911347" y="1842962"/>
                      <a:ext cx="1125161" cy="1022993"/>
                      <a:chOff x="4908342" y="1826642"/>
                      <a:chExt cx="1161776" cy="1034642"/>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4" name="TextBox 103"/>
                      <p:cNvSpPr txBox="1"/>
                      <p:nvPr/>
                    </p:nvSpPr>
                    <p:spPr>
                      <a:xfrm>
                        <a:off x="4908342" y="2518875"/>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05" name="TextBox 104"/>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1"/>
                    <a:ext cx="1079847" cy="1263226"/>
                    <a:chOff x="4933344" y="1833146"/>
                    <a:chExt cx="1079847" cy="1263226"/>
                  </a:xfrm>
                </p:grpSpPr>
                <p:grpSp>
                  <p:nvGrpSpPr>
                    <p:cNvPr id="107" name="Group 106"/>
                    <p:cNvGrpSpPr/>
                    <p:nvPr/>
                  </p:nvGrpSpPr>
                  <p:grpSpPr>
                    <a:xfrm>
                      <a:off x="4933344" y="1833146"/>
                      <a:ext cx="1079847" cy="1014895"/>
                      <a:chOff x="4931059" y="1816714"/>
                      <a:chExt cx="1114988" cy="1026452"/>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4" name="TextBox 113"/>
                      <p:cNvSpPr txBox="1"/>
                      <p:nvPr/>
                    </p:nvSpPr>
                    <p:spPr>
                      <a:xfrm>
                        <a:off x="4931059" y="2467701"/>
                        <a:ext cx="1014936"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TextBox 114"/>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054"/>
                      <a:chOff x="4921193" y="1842850"/>
                      <a:chExt cx="1117146" cy="1000316"/>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4" name="TextBox 123"/>
                      <p:cNvSpPr txBox="1"/>
                      <p:nvPr/>
                    </p:nvSpPr>
                    <p:spPr>
                      <a:xfrm>
                        <a:off x="4921193" y="2440115"/>
                        <a:ext cx="1014935" cy="347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5" name="TextBox 124"/>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4" name="TextBox 133"/>
                      <p:cNvSpPr txBox="1"/>
                      <p:nvPr/>
                    </p:nvSpPr>
                    <p:spPr>
                      <a:xfrm>
                        <a:off x="4879463" y="246299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35" name="TextBox 134"/>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89046"/>
                    <a:chOff x="4712733" y="1858996"/>
                    <a:chExt cx="1226814" cy="989046"/>
                  </a:xfrm>
                </p:grpSpPr>
                <p:grpSp>
                  <p:nvGrpSpPr>
                    <p:cNvPr id="137" name="Group 136"/>
                    <p:cNvGrpSpPr/>
                    <p:nvPr/>
                  </p:nvGrpSpPr>
                  <p:grpSpPr>
                    <a:xfrm>
                      <a:off x="4928791" y="1865242"/>
                      <a:ext cx="1003703" cy="982800"/>
                      <a:chOff x="4926357" y="1849175"/>
                      <a:chExt cx="1036366" cy="993991"/>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4" name="TextBox 143"/>
                      <p:cNvSpPr txBox="1"/>
                      <p:nvPr/>
                    </p:nvSpPr>
                    <p:spPr>
                      <a:xfrm>
                        <a:off x="4926357" y="24716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5" name="TextBox 1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994713"/>
                  <a:chOff x="2462918" y="617883"/>
                  <a:chExt cx="1271652" cy="994713"/>
                </a:xfrm>
              </p:grpSpPr>
              <p:grpSp>
                <p:nvGrpSpPr>
                  <p:cNvPr id="147" name="Group 146"/>
                  <p:cNvGrpSpPr/>
                  <p:nvPr/>
                </p:nvGrpSpPr>
                <p:grpSpPr>
                  <a:xfrm>
                    <a:off x="2462918" y="617883"/>
                    <a:ext cx="1064343" cy="994713"/>
                    <a:chOff x="2380239" y="587613"/>
                    <a:chExt cx="1098980" cy="100604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4" name="TextBox 153"/>
                    <p:cNvSpPr txBox="1"/>
                    <p:nvPr/>
                  </p:nvSpPr>
                  <p:spPr>
                    <a:xfrm>
                      <a:off x="2380239" y="121235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5" name="TextBox 154"/>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90543" y="1862595"/>
                    <a:ext cx="1038336" cy="996474"/>
                    <a:chOff x="3647813" y="1846500"/>
                    <a:chExt cx="1072126" cy="1007821"/>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3" name="TextBox 162"/>
                    <p:cNvSpPr txBox="1"/>
                    <p:nvPr/>
                  </p:nvSpPr>
                  <p:spPr>
                    <a:xfrm>
                      <a:off x="3647813" y="245663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4" name="TextBox 163"/>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9" name="TextBox 228"/>
            <p:cNvSpPr txBox="1"/>
            <p:nvPr/>
          </p:nvSpPr>
          <p:spPr>
            <a:xfrm>
              <a:off x="5586982" y="3667660"/>
              <a:ext cx="910584" cy="311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3" name="TextBox 232"/>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4" name="Rectangle 233"/>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3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4098" name="Picture 2" descr="Play Audio Button Set Clip Art">
            <a:hlinkClick r:id="" action="ppaction://noaction" highlightClick="1">
              <a:snd r:embed="rId6" name="Phonics 3.1.4.1.wav"/>
            </a:hlinkClick>
            <a:extLst>
              <a:ext uri="{FF2B5EF4-FFF2-40B4-BE49-F238E27FC236}">
                <a16:creationId xmlns:a16="http://schemas.microsoft.com/office/drawing/2014/main" id="{EEBC303D-A628-4359-A1CD-BC8727A5C3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19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4521" y="506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4512"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80656" y="215115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4512" y="328654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69626" y="444779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4862" y="1224160"/>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685557" y="-137518"/>
            <a:ext cx="5517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mn-cs"/>
              </a:rPr>
              <a:t>1</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180"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038413-DCE6-4002-94DF-2D427D110488}"/>
              </a:ext>
            </a:extLst>
          </p:cNvPr>
          <p:cNvSpPr txBox="1"/>
          <p:nvPr/>
        </p:nvSpPr>
        <p:spPr>
          <a:xfrm>
            <a:off x="6625414" y="6430394"/>
            <a:ext cx="298235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Natalie Finlayson</a:t>
            </a:r>
          </a:p>
        </p:txBody>
      </p:sp>
    </p:spTree>
    <p:extLst>
      <p:ext uri="{BB962C8B-B14F-4D97-AF65-F5344CB8AC3E}">
        <p14:creationId xmlns:p14="http://schemas.microsoft.com/office/powerpoint/2010/main" val="53302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5" name="Table 54">
            <a:extLst>
              <a:ext uri="{FF2B5EF4-FFF2-40B4-BE49-F238E27FC236}">
                <a16:creationId xmlns:a16="http://schemas.microsoft.com/office/drawing/2014/main" id="{D48A76EA-74EF-4028-927E-AED497442433}"/>
              </a:ext>
            </a:extLst>
          </p:cNvPr>
          <p:cNvGraphicFramePr>
            <a:graphicFrameLocks noGrp="1"/>
          </p:cNvGraphicFramePr>
          <p:nvPr/>
        </p:nvGraphicFramePr>
        <p:xfrm>
          <a:off x="6512004"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graphicFrame>
        <p:nvGraphicFramePr>
          <p:cNvPr id="2" name="Table 1">
            <a:extLst>
              <a:ext uri="{FF2B5EF4-FFF2-40B4-BE49-F238E27FC236}">
                <a16:creationId xmlns:a16="http://schemas.microsoft.com/office/drawing/2014/main" id="{3F3BD631-F988-4995-891D-A2FA0C9F0AF9}"/>
              </a:ext>
            </a:extLst>
          </p:cNvPr>
          <p:cNvGraphicFramePr>
            <a:graphicFrameLocks noGrp="1"/>
          </p:cNvGraphicFramePr>
          <p:nvPr/>
        </p:nvGraphicFramePr>
        <p:xfrm>
          <a:off x="279997"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sp>
        <p:nvSpPr>
          <p:cNvPr id="5" name="Rounded Rectangle 46">
            <a:extLst>
              <a:ext uri="{FF2B5EF4-FFF2-40B4-BE49-F238E27FC236}">
                <a16:creationId xmlns:a16="http://schemas.microsoft.com/office/drawing/2014/main" id="{2E9269F7-4DBD-4D66-9033-F8D7A9604A95}"/>
              </a:ext>
            </a:extLst>
          </p:cNvPr>
          <p:cNvSpPr/>
          <p:nvPr/>
        </p:nvSpPr>
        <p:spPr>
          <a:xfrm>
            <a:off x="9753600" y="211769"/>
            <a:ext cx="2156320" cy="35973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Action Button: Custom 66" descr="number 1">
            <a:hlinkClick r:id="" action="ppaction://noaction" highlightClick="1">
              <a:snd r:embed="rId3" name="1-chef.wav"/>
            </a:hlinkClick>
            <a:extLst>
              <a:ext uri="{FF2B5EF4-FFF2-40B4-BE49-F238E27FC236}">
                <a16:creationId xmlns:a16="http://schemas.microsoft.com/office/drawing/2014/main" id="{B4B22334-B9A7-4F1E-B940-9C0DA7CB6B72}"/>
              </a:ext>
            </a:extLst>
          </p:cNvPr>
          <p:cNvSpPr/>
          <p:nvPr/>
        </p:nvSpPr>
        <p:spPr>
          <a:xfrm>
            <a:off x="465445" y="1973181"/>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Action Button: Custom 69" descr="number 2">
            <a:hlinkClick r:id="" action="ppaction://noaction" highlightClick="1">
              <a:snd r:embed="rId4" name="2 avalanche.wav"/>
            </a:hlinkClick>
            <a:extLst>
              <a:ext uri="{FF2B5EF4-FFF2-40B4-BE49-F238E27FC236}">
                <a16:creationId xmlns:a16="http://schemas.microsoft.com/office/drawing/2014/main" id="{8A1E0069-9749-49A4-87EE-4A2C10BF43BB}"/>
              </a:ext>
            </a:extLst>
          </p:cNvPr>
          <p:cNvSpPr/>
          <p:nvPr/>
        </p:nvSpPr>
        <p:spPr>
          <a:xfrm>
            <a:off x="465445" y="2877830"/>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Action Button: Custom 72" descr="number 3">
            <a:hlinkClick r:id="" action="ppaction://noaction" highlightClick="1">
              <a:snd r:embed="rId5" name="3 touche.wav"/>
            </a:hlinkClick>
            <a:extLst>
              <a:ext uri="{FF2B5EF4-FFF2-40B4-BE49-F238E27FC236}">
                <a16:creationId xmlns:a16="http://schemas.microsoft.com/office/drawing/2014/main" id="{799379FC-B7D7-4CE5-8F77-E9A6AA06284F}"/>
              </a:ext>
            </a:extLst>
          </p:cNvPr>
          <p:cNvSpPr/>
          <p:nvPr/>
        </p:nvSpPr>
        <p:spPr>
          <a:xfrm>
            <a:off x="465445" y="37820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75" descr="number 4">
            <a:hlinkClick r:id="" action="ppaction://noaction" highlightClick="1">
              <a:snd r:embed="rId6" name="4 brochure.wav"/>
            </a:hlinkClick>
            <a:extLst>
              <a:ext uri="{FF2B5EF4-FFF2-40B4-BE49-F238E27FC236}">
                <a16:creationId xmlns:a16="http://schemas.microsoft.com/office/drawing/2014/main" id="{7A063671-FD9F-4429-B54C-784F03D688DE}"/>
              </a:ext>
            </a:extLst>
          </p:cNvPr>
          <p:cNvSpPr/>
          <p:nvPr/>
        </p:nvSpPr>
        <p:spPr>
          <a:xfrm>
            <a:off x="465445" y="4677735"/>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2" name="Action Button: Custom 78" descr="number 5">
            <a:hlinkClick r:id="" action="ppaction://noaction" highlightClick="1">
              <a:snd r:embed="rId7" name="5 charge.wav"/>
            </a:hlinkClick>
            <a:extLst>
              <a:ext uri="{FF2B5EF4-FFF2-40B4-BE49-F238E27FC236}">
                <a16:creationId xmlns:a16="http://schemas.microsoft.com/office/drawing/2014/main" id="{3853283F-04D4-4EC4-B256-2F4A352972D0}"/>
              </a:ext>
            </a:extLst>
          </p:cNvPr>
          <p:cNvSpPr/>
          <p:nvPr/>
        </p:nvSpPr>
        <p:spPr>
          <a:xfrm>
            <a:off x="465445" y="55526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3" name="Action Button: Custom 81" descr="number 6">
            <a:hlinkClick r:id="" action="ppaction://noaction" highlightClick="1">
              <a:snd r:embed="rId8" name="6 champagne.wav"/>
            </a:hlinkClick>
            <a:extLst>
              <a:ext uri="{FF2B5EF4-FFF2-40B4-BE49-F238E27FC236}">
                <a16:creationId xmlns:a16="http://schemas.microsoft.com/office/drawing/2014/main" id="{1D61EF3A-2B81-4E8B-9A7C-269706316FEA}"/>
              </a:ext>
            </a:extLst>
          </p:cNvPr>
          <p:cNvSpPr/>
          <p:nvPr/>
        </p:nvSpPr>
        <p:spPr>
          <a:xfrm>
            <a:off x="6682541" y="1968605"/>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4" name="Action Button: Custom 84" descr="number 7">
            <a:hlinkClick r:id="" action="ppaction://noaction" highlightClick="1">
              <a:snd r:embed="rId9" name="7 chocolat.wav"/>
            </a:hlinkClick>
            <a:extLst>
              <a:ext uri="{FF2B5EF4-FFF2-40B4-BE49-F238E27FC236}">
                <a16:creationId xmlns:a16="http://schemas.microsoft.com/office/drawing/2014/main" id="{EE60D675-6720-4F14-A2E6-F4F4312D8E71}"/>
              </a:ext>
            </a:extLst>
          </p:cNvPr>
          <p:cNvSpPr/>
          <p:nvPr/>
        </p:nvSpPr>
        <p:spPr>
          <a:xfrm>
            <a:off x="6682541" y="288179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5" name="Action Button: Custom 87" descr="number 8">
            <a:hlinkClick r:id="" action="ppaction://noaction" highlightClick="1">
              <a:snd r:embed="rId10" name="8 champion.wav"/>
            </a:hlinkClick>
            <a:extLst>
              <a:ext uri="{FF2B5EF4-FFF2-40B4-BE49-F238E27FC236}">
                <a16:creationId xmlns:a16="http://schemas.microsoft.com/office/drawing/2014/main" id="{2671ECFD-D5D9-4B8A-A92F-6A15D688B2D1}"/>
              </a:ext>
            </a:extLst>
          </p:cNvPr>
          <p:cNvSpPr/>
          <p:nvPr/>
        </p:nvSpPr>
        <p:spPr>
          <a:xfrm>
            <a:off x="6682541" y="37820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6" name="Action Button: Custom 90" descr="number 9">
            <a:hlinkClick r:id="" action="ppaction://noaction" highlightClick="1">
              <a:snd r:embed="rId11" name="9 moustache.wav"/>
            </a:hlinkClick>
            <a:extLst>
              <a:ext uri="{FF2B5EF4-FFF2-40B4-BE49-F238E27FC236}">
                <a16:creationId xmlns:a16="http://schemas.microsoft.com/office/drawing/2014/main" id="{0322B134-F0B7-4C42-BFBB-F1A961145732}"/>
              </a:ext>
            </a:extLst>
          </p:cNvPr>
          <p:cNvSpPr/>
          <p:nvPr/>
        </p:nvSpPr>
        <p:spPr>
          <a:xfrm>
            <a:off x="6684620" y="466219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7" name="Action Button: Custom 93" descr="number 10">
            <a:hlinkClick r:id="" action="ppaction://noaction" highlightClick="1">
              <a:snd r:embed="rId12" name="10 riche.wav"/>
            </a:hlinkClick>
            <a:extLst>
              <a:ext uri="{FF2B5EF4-FFF2-40B4-BE49-F238E27FC236}">
                <a16:creationId xmlns:a16="http://schemas.microsoft.com/office/drawing/2014/main" id="{82CAF0CF-B25B-4425-9DBC-9A124442F8A3}"/>
              </a:ext>
            </a:extLst>
          </p:cNvPr>
          <p:cNvSpPr/>
          <p:nvPr/>
        </p:nvSpPr>
        <p:spPr>
          <a:xfrm>
            <a:off x="6682541" y="55526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2054" name="Picture 6" descr="New leaflet">
            <a:extLst>
              <a:ext uri="{FF2B5EF4-FFF2-40B4-BE49-F238E27FC236}">
                <a16:creationId xmlns:a16="http://schemas.microsoft.com/office/drawing/2014/main" id="{13871DBF-CB14-4DEA-A139-76DB1983F0D8}"/>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7179" y="4497735"/>
            <a:ext cx="84984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lack Moustache Clipart Free Stock Photo">
            <a:extLst>
              <a:ext uri="{FF2B5EF4-FFF2-40B4-BE49-F238E27FC236}">
                <a16:creationId xmlns:a16="http://schemas.microsoft.com/office/drawing/2014/main" id="{7E330DF9-CD0D-45C7-982A-C5E3EDD39C4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3694" y="4658981"/>
            <a:ext cx="900000" cy="54090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taurant Chef Clipart">
            <a:extLst>
              <a:ext uri="{FF2B5EF4-FFF2-40B4-BE49-F238E27FC236}">
                <a16:creationId xmlns:a16="http://schemas.microsoft.com/office/drawing/2014/main" id="{F72F8E59-7F01-4298-944D-A42C09C0F4B7}"/>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3627" y="1794370"/>
            <a:ext cx="502084"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lipart Champion">
            <a:extLst>
              <a:ext uri="{FF2B5EF4-FFF2-40B4-BE49-F238E27FC236}">
                <a16:creationId xmlns:a16="http://schemas.microsoft.com/office/drawing/2014/main" id="{8B848E80-8B72-400B-877E-FE8F30F2A642}"/>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5009" y="3582263"/>
            <a:ext cx="85437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vg Library Stock Free Clipart Champagne Glasses Cheers">
            <a:extLst>
              <a:ext uri="{FF2B5EF4-FFF2-40B4-BE49-F238E27FC236}">
                <a16:creationId xmlns:a16="http://schemas.microsoft.com/office/drawing/2014/main" id="{D9F670F2-805E-450A-9472-6C8A2999EEA9}"/>
              </a:ext>
            </a:extLst>
          </p:cNvPr>
          <p:cNvPicPr>
            <a:picLocks noChangeAspect="1" noChangeArrowheads="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97491" y="1822572"/>
            <a:ext cx="6625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hocolate clipart candy food free clipart images">
            <a:extLst>
              <a:ext uri="{FF2B5EF4-FFF2-40B4-BE49-F238E27FC236}">
                <a16:creationId xmlns:a16="http://schemas.microsoft.com/office/drawing/2014/main" id="{7035BC79-5BA8-46A1-B8CB-EB6CE1AE1ED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12738" y="2850937"/>
            <a:ext cx="900000" cy="61875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oney Clip Art | Clipart library - Free Clipart Images">
            <a:extLst>
              <a:ext uri="{FF2B5EF4-FFF2-40B4-BE49-F238E27FC236}">
                <a16:creationId xmlns:a16="http://schemas.microsoft.com/office/drawing/2014/main" id="{76A4E1F1-C28E-4038-B635-B2302777D33A}"/>
              </a:ext>
            </a:extLst>
          </p:cNvPr>
          <p:cNvPicPr>
            <a:picLocks noChangeAspect="1" noChangeArrowheads="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504944" y="5407092"/>
            <a:ext cx="70298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Pointer Finger Clip Art">
            <a:extLst>
              <a:ext uri="{FF2B5EF4-FFF2-40B4-BE49-F238E27FC236}">
                <a16:creationId xmlns:a16="http://schemas.microsoft.com/office/drawing/2014/main" id="{224D2737-B403-4163-83B3-F351F2137CAA}"/>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7963" y="3607320"/>
            <a:ext cx="699583"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Snowflake Clip art - Snowflakes PNG File png download - 1115*1275 - Free Transparent Snowflake png Download.">
            <a:extLst>
              <a:ext uri="{FF2B5EF4-FFF2-40B4-BE49-F238E27FC236}">
                <a16:creationId xmlns:a16="http://schemas.microsoft.com/office/drawing/2014/main" id="{A0BA8CA6-345A-485E-BEAD-5232391C85C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45991" y="2706928"/>
            <a:ext cx="787083"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Battery Charging">
            <a:extLst>
              <a:ext uri="{FF2B5EF4-FFF2-40B4-BE49-F238E27FC236}">
                <a16:creationId xmlns:a16="http://schemas.microsoft.com/office/drawing/2014/main" id="{376017C0-679F-4E54-A226-9AED13D2191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207573" y="5422852"/>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FC147F4-6F95-4758-81F2-B47F56B92B57}"/>
              </a:ext>
            </a:extLst>
          </p:cNvPr>
          <p:cNvSpPr txBox="1"/>
          <p:nvPr/>
        </p:nvSpPr>
        <p:spPr>
          <a:xfrm>
            <a:off x="2146126" y="2090385"/>
            <a:ext cx="8499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ef</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33A9AF67-EFF2-4400-A461-4D324706A4C3}"/>
              </a:ext>
            </a:extLst>
          </p:cNvPr>
          <p:cNvSpPr txBox="1"/>
          <p:nvPr/>
        </p:nvSpPr>
        <p:spPr>
          <a:xfrm>
            <a:off x="2110313" y="2950367"/>
            <a:ext cx="1805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avalan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7" name="TextBox 46">
            <a:extLst>
              <a:ext uri="{FF2B5EF4-FFF2-40B4-BE49-F238E27FC236}">
                <a16:creationId xmlns:a16="http://schemas.microsoft.com/office/drawing/2014/main" id="{4147F5AC-E733-4A93-84E6-40324AE3224D}"/>
              </a:ext>
            </a:extLst>
          </p:cNvPr>
          <p:cNvSpPr txBox="1"/>
          <p:nvPr/>
        </p:nvSpPr>
        <p:spPr>
          <a:xfrm>
            <a:off x="2146126" y="3810349"/>
            <a:ext cx="12378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tou</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D5E511EB-2AE0-41A9-A924-3F90F0A5C56A}"/>
              </a:ext>
            </a:extLst>
          </p:cNvPr>
          <p:cNvSpPr txBox="1"/>
          <p:nvPr/>
        </p:nvSpPr>
        <p:spPr>
          <a:xfrm>
            <a:off x="2107573" y="4709755"/>
            <a:ext cx="1544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bro</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ure</a:t>
            </a:r>
          </a:p>
        </p:txBody>
      </p:sp>
      <p:sp>
        <p:nvSpPr>
          <p:cNvPr id="49" name="TextBox 48">
            <a:extLst>
              <a:ext uri="{FF2B5EF4-FFF2-40B4-BE49-F238E27FC236}">
                <a16:creationId xmlns:a16="http://schemas.microsoft.com/office/drawing/2014/main" id="{8298D33F-7153-4008-BDE6-DFFFC188AF4C}"/>
              </a:ext>
            </a:extLst>
          </p:cNvPr>
          <p:cNvSpPr txBox="1"/>
          <p:nvPr/>
        </p:nvSpPr>
        <p:spPr>
          <a:xfrm>
            <a:off x="2146126" y="5609161"/>
            <a:ext cx="12682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arge</a:t>
            </a:r>
          </a:p>
        </p:txBody>
      </p:sp>
      <p:sp>
        <p:nvSpPr>
          <p:cNvPr id="50" name="TextBox 49">
            <a:extLst>
              <a:ext uri="{FF2B5EF4-FFF2-40B4-BE49-F238E27FC236}">
                <a16:creationId xmlns:a16="http://schemas.microsoft.com/office/drawing/2014/main" id="{863FE014-E448-427E-8C72-51C3661DEC11}"/>
              </a:ext>
            </a:extLst>
          </p:cNvPr>
          <p:cNvSpPr txBox="1"/>
          <p:nvPr/>
        </p:nvSpPr>
        <p:spPr>
          <a:xfrm>
            <a:off x="8159991" y="2019274"/>
            <a:ext cx="20505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ampagne</a:t>
            </a:r>
          </a:p>
        </p:txBody>
      </p:sp>
      <p:sp>
        <p:nvSpPr>
          <p:cNvPr id="51" name="TextBox 50">
            <a:extLst>
              <a:ext uri="{FF2B5EF4-FFF2-40B4-BE49-F238E27FC236}">
                <a16:creationId xmlns:a16="http://schemas.microsoft.com/office/drawing/2014/main" id="{77A7A472-089A-4C46-9F85-6E68E180FB2D}"/>
              </a:ext>
            </a:extLst>
          </p:cNvPr>
          <p:cNvSpPr txBox="1"/>
          <p:nvPr/>
        </p:nvSpPr>
        <p:spPr>
          <a:xfrm>
            <a:off x="8278741" y="2906714"/>
            <a:ext cx="15279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ocolat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0A8EBA9-649F-4A70-B702-5CAD39A1EC9B}"/>
              </a:ext>
            </a:extLst>
          </p:cNvPr>
          <p:cNvSpPr txBox="1"/>
          <p:nvPr/>
        </p:nvSpPr>
        <p:spPr>
          <a:xfrm>
            <a:off x="8279697" y="3810349"/>
            <a:ext cx="1717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ampion</a:t>
            </a:r>
          </a:p>
        </p:txBody>
      </p:sp>
      <p:sp>
        <p:nvSpPr>
          <p:cNvPr id="53" name="TextBox 52">
            <a:extLst>
              <a:ext uri="{FF2B5EF4-FFF2-40B4-BE49-F238E27FC236}">
                <a16:creationId xmlns:a16="http://schemas.microsoft.com/office/drawing/2014/main" id="{9A8F3ECD-73BB-447E-A661-F1F3A70FC9F3}"/>
              </a:ext>
            </a:extLst>
          </p:cNvPr>
          <p:cNvSpPr txBox="1"/>
          <p:nvPr/>
        </p:nvSpPr>
        <p:spPr>
          <a:xfrm>
            <a:off x="8279697" y="4709754"/>
            <a:ext cx="18646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mousta</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4" name="TextBox 53">
            <a:extLst>
              <a:ext uri="{FF2B5EF4-FFF2-40B4-BE49-F238E27FC236}">
                <a16:creationId xmlns:a16="http://schemas.microsoft.com/office/drawing/2014/main" id="{B8FB205E-FFCF-4B3C-9962-CACB431D435F}"/>
              </a:ext>
            </a:extLst>
          </p:cNvPr>
          <p:cNvSpPr txBox="1"/>
          <p:nvPr/>
        </p:nvSpPr>
        <p:spPr>
          <a:xfrm>
            <a:off x="8292840" y="5613389"/>
            <a:ext cx="934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ri</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pic>
        <p:nvPicPr>
          <p:cNvPr id="56" name="Picture 55" descr="background rectangle">
            <a:extLst>
              <a:ext uri="{FF2B5EF4-FFF2-40B4-BE49-F238E27FC236}">
                <a16:creationId xmlns:a16="http://schemas.microsoft.com/office/drawing/2014/main" id="{6D1AF5AB-4258-421C-A156-DBDE55F83EA5}"/>
              </a:ex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7" name="Title 3">
            <a:extLst>
              <a:ext uri="{FF2B5EF4-FFF2-40B4-BE49-F238E27FC236}">
                <a16:creationId xmlns:a16="http://schemas.microsoft.com/office/drawing/2014/main" id="{DE2262FC-4F4F-425E-BF90-21735C43813C}"/>
              </a:ext>
            </a:extLst>
          </p:cNvPr>
          <p:cNvSpPr>
            <a:spLocks noGrp="1"/>
          </p:cNvSpPr>
          <p:nvPr>
            <p:ph type="title"/>
          </p:nvPr>
        </p:nvSpPr>
        <p:spPr>
          <a:xfrm>
            <a:off x="188942" y="296864"/>
            <a:ext cx="5265384" cy="707849"/>
          </a:xfrm>
        </p:spPr>
        <p:txBody>
          <a:bodyPr>
            <a:normAutofit fontScale="90000"/>
          </a:bodyPr>
          <a:lstStyle/>
          <a:p>
            <a:r>
              <a:rPr lang="en-GB" sz="3600" b="1" dirty="0" err="1">
                <a:solidFill>
                  <a:schemeClr val="bg1"/>
                </a:solidFill>
              </a:rPr>
              <a:t>En</a:t>
            </a:r>
            <a:r>
              <a:rPr lang="en-GB" sz="3600" b="1" dirty="0">
                <a:solidFill>
                  <a:schemeClr val="bg1"/>
                </a:solidFill>
              </a:rPr>
              <a:t> </a:t>
            </a:r>
            <a:r>
              <a:rPr lang="en-GB" sz="3600" b="1" dirty="0" err="1">
                <a:solidFill>
                  <a:schemeClr val="bg1"/>
                </a:solidFill>
              </a:rPr>
              <a:t>anglais</a:t>
            </a:r>
            <a:r>
              <a:rPr lang="en-GB" sz="3600" b="1" dirty="0">
                <a:solidFill>
                  <a:schemeClr val="bg1"/>
                </a:solidFill>
              </a:rPr>
              <a:t> et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endParaRPr lang="en-GB" sz="3600" b="1" dirty="0">
              <a:solidFill>
                <a:schemeClr val="bg1"/>
              </a:solidFill>
            </a:endParaRPr>
          </a:p>
        </p:txBody>
      </p:sp>
      <p:sp>
        <p:nvSpPr>
          <p:cNvPr id="20" name="TextBox 19">
            <a:extLst>
              <a:ext uri="{FF2B5EF4-FFF2-40B4-BE49-F238E27FC236}">
                <a16:creationId xmlns:a16="http://schemas.microsoft.com/office/drawing/2014/main" id="{937E5FB9-FFAE-4033-BBB4-E4DC5EB6BE74}"/>
              </a:ext>
            </a:extLst>
          </p:cNvPr>
          <p:cNvSpPr txBox="1"/>
          <p:nvPr/>
        </p:nvSpPr>
        <p:spPr>
          <a:xfrm>
            <a:off x="3840505" y="1086484"/>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6625A08F-53F0-4B5F-AFCB-F8A44B6493EF}"/>
              </a:ext>
            </a:extLst>
          </p:cNvPr>
          <p:cNvSpPr txBox="1"/>
          <p:nvPr/>
        </p:nvSpPr>
        <p:spPr>
          <a:xfrm>
            <a:off x="4636404" y="1078640"/>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9" name="TextBox 58">
            <a:extLst>
              <a:ext uri="{FF2B5EF4-FFF2-40B4-BE49-F238E27FC236}">
                <a16:creationId xmlns:a16="http://schemas.microsoft.com/office/drawing/2014/main" id="{BEF92ABD-D210-4CD8-BB1B-625E16C82CDF}"/>
              </a:ext>
            </a:extLst>
          </p:cNvPr>
          <p:cNvSpPr txBox="1"/>
          <p:nvPr/>
        </p:nvSpPr>
        <p:spPr>
          <a:xfrm>
            <a:off x="10087288" y="1086484"/>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0" name="TextBox 59">
            <a:extLst>
              <a:ext uri="{FF2B5EF4-FFF2-40B4-BE49-F238E27FC236}">
                <a16:creationId xmlns:a16="http://schemas.microsoft.com/office/drawing/2014/main" id="{B237B5C1-3996-4373-9E06-B4E1237772E3}"/>
              </a:ext>
            </a:extLst>
          </p:cNvPr>
          <p:cNvSpPr txBox="1"/>
          <p:nvPr/>
        </p:nvSpPr>
        <p:spPr>
          <a:xfrm>
            <a:off x="10883187" y="1078640"/>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41" name="Picture 40">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56276" y="2019274"/>
            <a:ext cx="457866" cy="476944"/>
          </a:xfrm>
          <a:prstGeom prst="rect">
            <a:avLst/>
          </a:prstGeom>
        </p:spPr>
      </p:pic>
      <p:pic>
        <p:nvPicPr>
          <p:cNvPr id="42" name="Picture 41">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28449" y="2877830"/>
            <a:ext cx="457866" cy="476944"/>
          </a:xfrm>
          <a:prstGeom prst="rect">
            <a:avLst/>
          </a:prstGeom>
        </p:spPr>
      </p:pic>
      <p:pic>
        <p:nvPicPr>
          <p:cNvPr id="43" name="Picture 42">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23390" y="3782067"/>
            <a:ext cx="457866" cy="476944"/>
          </a:xfrm>
          <a:prstGeom prst="rect">
            <a:avLst/>
          </a:prstGeom>
        </p:spPr>
      </p:pic>
      <p:pic>
        <p:nvPicPr>
          <p:cNvPr id="44" name="Picture 43">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09027" y="4690960"/>
            <a:ext cx="457866" cy="476944"/>
          </a:xfrm>
          <a:prstGeom prst="rect">
            <a:avLst/>
          </a:prstGeom>
        </p:spPr>
      </p:pic>
      <p:pic>
        <p:nvPicPr>
          <p:cNvPr id="45" name="Picture 44">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12475" y="5618620"/>
            <a:ext cx="457866" cy="476944"/>
          </a:xfrm>
          <a:prstGeom prst="rect">
            <a:avLst/>
          </a:prstGeom>
        </p:spPr>
      </p:pic>
      <p:pic>
        <p:nvPicPr>
          <p:cNvPr id="61" name="Picture 60">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385222" y="2011581"/>
            <a:ext cx="457866" cy="476944"/>
          </a:xfrm>
          <a:prstGeom prst="rect">
            <a:avLst/>
          </a:prstGeom>
        </p:spPr>
      </p:pic>
      <p:pic>
        <p:nvPicPr>
          <p:cNvPr id="62" name="Picture 61">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67205" y="2875977"/>
            <a:ext cx="457866" cy="476944"/>
          </a:xfrm>
          <a:prstGeom prst="rect">
            <a:avLst/>
          </a:prstGeom>
        </p:spPr>
      </p:pic>
      <p:pic>
        <p:nvPicPr>
          <p:cNvPr id="63" name="Picture 62">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67205" y="3793791"/>
            <a:ext cx="457866" cy="476944"/>
          </a:xfrm>
          <a:prstGeom prst="rect">
            <a:avLst/>
          </a:prstGeom>
        </p:spPr>
      </p:pic>
      <p:pic>
        <p:nvPicPr>
          <p:cNvPr id="64" name="Picture 63">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348755" y="4704634"/>
            <a:ext cx="457866" cy="476944"/>
          </a:xfrm>
          <a:prstGeom prst="rect">
            <a:avLst/>
          </a:prstGeom>
        </p:spPr>
      </p:pic>
      <p:pic>
        <p:nvPicPr>
          <p:cNvPr id="65" name="Picture 64">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39463" y="5618620"/>
            <a:ext cx="457866" cy="476944"/>
          </a:xfrm>
          <a:prstGeom prst="rect">
            <a:avLst/>
          </a:prstGeom>
        </p:spPr>
      </p:pic>
      <p:sp>
        <p:nvSpPr>
          <p:cNvPr id="3" name="Rectangle 2">
            <a:extLst>
              <a:ext uri="{FF2B5EF4-FFF2-40B4-BE49-F238E27FC236}">
                <a16:creationId xmlns:a16="http://schemas.microsoft.com/office/drawing/2014/main" id="{2F51F9A8-D0A4-4063-9325-1332E020869F}"/>
              </a:ext>
            </a:extLst>
          </p:cNvPr>
          <p:cNvSpPr/>
          <p:nvPr/>
        </p:nvSpPr>
        <p:spPr>
          <a:xfrm>
            <a:off x="4277770" y="6482830"/>
            <a:ext cx="5349541" cy="313932"/>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Kirsten Somerville / St James’ Hub / Natalie Finlayson</a:t>
            </a:r>
          </a:p>
        </p:txBody>
      </p:sp>
    </p:spTree>
    <p:extLst>
      <p:ext uri="{BB962C8B-B14F-4D97-AF65-F5344CB8AC3E}">
        <p14:creationId xmlns:p14="http://schemas.microsoft.com/office/powerpoint/2010/main" val="347623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7AB2C1-C6E7-4243-BE91-E66307EB9B27}"/>
              </a:ext>
            </a:extLst>
          </p:cNvPr>
          <p:cNvSpPr>
            <a:spLocks noGrp="1"/>
          </p:cNvSpPr>
          <p:nvPr>
            <p:ph type="title"/>
          </p:nvPr>
        </p:nvSpPr>
        <p:spPr/>
        <p:txBody>
          <a:bodyPr/>
          <a:lstStyle/>
          <a:p>
            <a:r>
              <a:rPr lang="en-GB" dirty="0"/>
              <a:t>Practice: [</a:t>
            </a:r>
            <a:r>
              <a:rPr lang="en-GB" b="1" dirty="0">
                <a:solidFill>
                  <a:srgbClr val="FF6600"/>
                </a:solidFill>
              </a:rPr>
              <a:t>6 </a:t>
            </a:r>
            <a:r>
              <a:rPr lang="en-GB" dirty="0"/>
              <a:t>&amp;</a:t>
            </a:r>
            <a:r>
              <a:rPr lang="en-GB" b="1" dirty="0">
                <a:solidFill>
                  <a:srgbClr val="FF6600"/>
                </a:solidFill>
              </a:rPr>
              <a:t> 7</a:t>
            </a:r>
            <a:r>
              <a:rPr lang="en-GB" dirty="0"/>
              <a:t>]</a:t>
            </a:r>
          </a:p>
        </p:txBody>
      </p:sp>
      <p:sp>
        <p:nvSpPr>
          <p:cNvPr id="6" name="Content Placeholder 5">
            <a:extLst>
              <a:ext uri="{FF2B5EF4-FFF2-40B4-BE49-F238E27FC236}">
                <a16:creationId xmlns:a16="http://schemas.microsoft.com/office/drawing/2014/main" id="{26A686E0-C32B-4954-8B54-A63833C1A41C}"/>
              </a:ext>
            </a:extLst>
          </p:cNvPr>
          <p:cNvSpPr>
            <a:spLocks noGrp="1"/>
          </p:cNvSpPr>
          <p:nvPr>
            <p:ph idx="1"/>
          </p:nvPr>
        </p:nvSpPr>
        <p:spPr>
          <a:xfrm>
            <a:off x="838200" y="1579441"/>
            <a:ext cx="10925908" cy="4351338"/>
          </a:xfrm>
        </p:spPr>
        <p:txBody>
          <a:bodyPr/>
          <a:lstStyle/>
          <a:p>
            <a:r>
              <a:rPr lang="en-GB" dirty="0"/>
              <a:t>Vocabulary</a:t>
            </a:r>
          </a:p>
          <a:p>
            <a:pPr lvl="1"/>
            <a:r>
              <a:rPr lang="en-GB" dirty="0"/>
              <a:t>systematic revisiting</a:t>
            </a:r>
          </a:p>
          <a:p>
            <a:pPr lvl="1"/>
            <a:r>
              <a:rPr lang="en-GB" dirty="0"/>
              <a:t>tasks across the modes (receptive/productive) and modalities (oral/written)</a:t>
            </a:r>
          </a:p>
        </p:txBody>
      </p:sp>
      <p:sp>
        <p:nvSpPr>
          <p:cNvPr id="7" name="Content Placeholder 2">
            <a:extLst>
              <a:ext uri="{FF2B5EF4-FFF2-40B4-BE49-F238E27FC236}">
                <a16:creationId xmlns:a16="http://schemas.microsoft.com/office/drawing/2014/main" id="{2B2A4BAB-DFC4-49E6-8F54-07DE765BD62C}"/>
              </a:ext>
            </a:extLst>
          </p:cNvPr>
          <p:cNvSpPr txBox="1">
            <a:spLocks/>
          </p:cNvSpPr>
          <p:nvPr/>
        </p:nvSpPr>
        <p:spPr>
          <a:xfrm>
            <a:off x="940163" y="3429000"/>
            <a:ext cx="10515600" cy="2288720"/>
          </a:xfrm>
          <a:prstGeom prst="rect">
            <a:avLst/>
          </a:prstGeom>
          <a:solidFill>
            <a:schemeClr val="accent2">
              <a:lumMod val="20000"/>
              <a:lumOff val="80000"/>
            </a:schemeClr>
          </a:solidFill>
          <a:ln>
            <a:solidFill>
              <a:schemeClr val="accent5">
                <a:lumMod val="5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t>Every week’s lessons could include:</a:t>
            </a:r>
            <a:br>
              <a:rPr lang="en-GB" sz="1600" dirty="0"/>
            </a:br>
            <a:endParaRPr lang="en-GB" sz="1600" dirty="0"/>
          </a:p>
          <a:p>
            <a:r>
              <a:rPr lang="en-GB" sz="1600" dirty="0"/>
              <a:t>Stand alone 5-minute revisiting activities for vocabulary from 3 weeks ago, 9 weeks ago</a:t>
            </a:r>
            <a:br>
              <a:rPr lang="en-GB" sz="1600" dirty="0"/>
            </a:br>
            <a:endParaRPr lang="en-GB" sz="1600" dirty="0"/>
          </a:p>
          <a:p>
            <a:r>
              <a:rPr lang="en-GB" sz="1600" dirty="0"/>
              <a:t>Include receptive and productive recall – all modes and modalities</a:t>
            </a:r>
          </a:p>
          <a:p>
            <a:endParaRPr lang="en-GB" sz="1600" dirty="0"/>
          </a:p>
          <a:p>
            <a:r>
              <a:rPr lang="en-GB" sz="1600" dirty="0"/>
              <a:t>Simple tasks from templates</a:t>
            </a:r>
          </a:p>
        </p:txBody>
      </p:sp>
    </p:spTree>
    <p:extLst>
      <p:ext uri="{BB962C8B-B14F-4D97-AF65-F5344CB8AC3E}">
        <p14:creationId xmlns:p14="http://schemas.microsoft.com/office/powerpoint/2010/main" val="285896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1" descr="background rectangle&#10;">
            <a:extLst>
              <a:ext uri="{FF2B5EF4-FFF2-40B4-BE49-F238E27FC236}">
                <a16:creationId xmlns:a16="http://schemas.microsoft.com/office/drawing/2014/main" id="{ECA3FCD3-0625-BD49-85D6-65C0B6BFE75A}"/>
              </a:ext>
            </a:extLst>
          </p:cNvPr>
          <p:cNvSpPr/>
          <p:nvPr/>
        </p:nvSpPr>
        <p:spPr>
          <a:xfrm>
            <a:off x="10315575" y="117244"/>
            <a:ext cx="17636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321256" y="145067"/>
            <a:ext cx="1757932" cy="400919"/>
          </a:xfrm>
        </p:spPr>
        <p:txBody>
          <a:bodyPr>
            <a:normAutofit/>
          </a:bodyPr>
          <a:lstStyle/>
          <a:p>
            <a:r>
              <a:rPr lang="en-GB" sz="2000" b="1" dirty="0" err="1">
                <a:solidFill>
                  <a:schemeClr val="bg1"/>
                </a:solidFill>
              </a:rPr>
              <a:t>vocabulario</a:t>
            </a:r>
            <a:endParaRPr lang="en-GB" sz="20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471615" y="164733"/>
            <a:ext cx="7293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las frases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¿Qué significan las palabras?</a:t>
            </a:r>
          </a:p>
        </p:txBody>
      </p:sp>
      <p:graphicFrame>
        <p:nvGraphicFramePr>
          <p:cNvPr id="4" name="Tabla 3">
            <a:extLst>
              <a:ext uri="{FF2B5EF4-FFF2-40B4-BE49-F238E27FC236}">
                <a16:creationId xmlns:a16="http://schemas.microsoft.com/office/drawing/2014/main" id="{11F6876C-8C7D-8449-8C77-38DE5B8B8DA8}"/>
              </a:ext>
            </a:extLst>
          </p:cNvPr>
          <p:cNvGraphicFramePr>
            <a:graphicFrameLocks noGrp="1"/>
          </p:cNvGraphicFramePr>
          <p:nvPr/>
        </p:nvGraphicFramePr>
        <p:xfrm>
          <a:off x="140802" y="1098189"/>
          <a:ext cx="11893207" cy="5133413"/>
        </p:xfrm>
        <a:graphic>
          <a:graphicData uri="http://schemas.openxmlformats.org/drawingml/2006/table">
            <a:tbl>
              <a:tblPr firstRow="1" bandRow="1">
                <a:tableStyleId>{5DA37D80-6434-44D0-A028-1B22A696006F}</a:tableStyleId>
              </a:tblPr>
              <a:tblGrid>
                <a:gridCol w="6886835">
                  <a:extLst>
                    <a:ext uri="{9D8B030D-6E8A-4147-A177-3AD203B41FA5}">
                      <a16:colId xmlns:a16="http://schemas.microsoft.com/office/drawing/2014/main" val="1481478855"/>
                    </a:ext>
                  </a:extLst>
                </a:gridCol>
                <a:gridCol w="5006372">
                  <a:extLst>
                    <a:ext uri="{9D8B030D-6E8A-4147-A177-3AD203B41FA5}">
                      <a16:colId xmlns:a16="http://schemas.microsoft.com/office/drawing/2014/main" val="17679407"/>
                    </a:ext>
                  </a:extLst>
                </a:gridCol>
              </a:tblGrid>
              <a:tr h="667926">
                <a:tc>
                  <a:txBody>
                    <a:bodyPr/>
                    <a:lstStyle/>
                    <a:p>
                      <a:endParaRPr lang="es-GB" sz="2400" dirty="0">
                        <a:solidFill>
                          <a:srgbClr val="203864"/>
                        </a:solidFill>
                      </a:endParaRPr>
                    </a:p>
                  </a:txBody>
                  <a:tcPr/>
                </a:tc>
                <a:tc>
                  <a:txBody>
                    <a:bodyPr/>
                    <a:lstStyle/>
                    <a:p>
                      <a:pPr algn="ctr"/>
                      <a:r>
                        <a:rPr lang="es-GB" sz="2400" dirty="0">
                          <a:solidFill>
                            <a:srgbClr val="203864"/>
                          </a:solidFill>
                        </a:rPr>
                        <a:t>¿Qué significan las palabras?</a:t>
                      </a:r>
                    </a:p>
                  </a:txBody>
                  <a:tcPr/>
                </a:tc>
                <a:extLst>
                  <a:ext uri="{0D108BD9-81ED-4DB2-BD59-A6C34878D82A}">
                    <a16:rowId xmlns:a16="http://schemas.microsoft.com/office/drawing/2014/main" val="3998798577"/>
                  </a:ext>
                </a:extLst>
              </a:tr>
              <a:tr h="909352">
                <a:tc>
                  <a:txBody>
                    <a:bodyPr/>
                    <a:lstStyle/>
                    <a:p>
                      <a:r>
                        <a:rPr lang="es-GB" sz="2400" dirty="0">
                          <a:solidFill>
                            <a:srgbClr val="203864"/>
                          </a:solidFill>
                        </a:rPr>
                        <a:t>1. Bianca no quiere cenar porque está </a:t>
                      </a:r>
                      <a:r>
                        <a:rPr lang="es-GB" sz="2400" b="1" dirty="0">
                          <a:solidFill>
                            <a:srgbClr val="203864"/>
                          </a:solidFill>
                        </a:rPr>
                        <a:t>mala</a:t>
                      </a:r>
                      <a:r>
                        <a:rPr lang="es-GB" sz="2400" dirty="0">
                          <a:solidFill>
                            <a:srgbClr val="203864"/>
                          </a:solidFill>
                        </a:rPr>
                        <a:t>.</a:t>
                      </a:r>
                      <a:r>
                        <a:rPr lang="en-GB" sz="2400" dirty="0">
                          <a:solidFill>
                            <a:srgbClr val="203864"/>
                          </a:solidFill>
                        </a:rPr>
                        <a:t> Solo quiere dormir.</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3364388296"/>
                  </a:ext>
                </a:extLst>
              </a:tr>
              <a:tr h="909352">
                <a:tc>
                  <a:txBody>
                    <a:bodyPr/>
                    <a:lstStyle/>
                    <a:p>
                      <a:r>
                        <a:rPr lang="es-GB" sz="2400" dirty="0">
                          <a:solidFill>
                            <a:srgbClr val="203864"/>
                          </a:solidFill>
                        </a:rPr>
                        <a:t>2. </a:t>
                      </a:r>
                      <a:r>
                        <a:rPr lang="en-GB" sz="2400" dirty="0">
                          <a:solidFill>
                            <a:srgbClr val="203864"/>
                          </a:solidFill>
                        </a:rPr>
                        <a:t>Papá</a:t>
                      </a:r>
                      <a:r>
                        <a:rPr lang="es-GB" sz="2400" dirty="0">
                          <a:solidFill>
                            <a:srgbClr val="203864"/>
                          </a:solidFill>
                        </a:rPr>
                        <a:t> está </a:t>
                      </a:r>
                      <a:r>
                        <a:rPr lang="es-GB" sz="2400" b="1" dirty="0">
                          <a:solidFill>
                            <a:srgbClr val="203864"/>
                          </a:solidFill>
                        </a:rPr>
                        <a:t>triste</a:t>
                      </a:r>
                      <a:r>
                        <a:rPr lang="es-GB" sz="2400" dirty="0">
                          <a:solidFill>
                            <a:srgbClr val="203864"/>
                          </a:solidFill>
                        </a:rPr>
                        <a:t>, pero </a:t>
                      </a:r>
                      <a:r>
                        <a:rPr lang="es-GB" sz="2400" b="0" dirty="0">
                          <a:solidFill>
                            <a:srgbClr val="203864"/>
                          </a:solidFill>
                        </a:rPr>
                        <a:t>quizás</a:t>
                      </a:r>
                      <a:r>
                        <a:rPr lang="es-GB" sz="2400" dirty="0">
                          <a:solidFill>
                            <a:srgbClr val="203864"/>
                          </a:solidFill>
                        </a:rPr>
                        <a:t> </a:t>
                      </a:r>
                      <a:r>
                        <a:rPr lang="en-GB" sz="2400" dirty="0">
                          <a:solidFill>
                            <a:srgbClr val="203864"/>
                          </a:solidFill>
                        </a:rPr>
                        <a:t>su amigo</a:t>
                      </a:r>
                      <a:r>
                        <a:rPr lang="es-GB" sz="2400" dirty="0">
                          <a:solidFill>
                            <a:srgbClr val="203864"/>
                          </a:solidFill>
                        </a:rPr>
                        <a:t> no está </a:t>
                      </a:r>
                      <a:r>
                        <a:rPr lang="es-GB" sz="2400" b="0" dirty="0">
                          <a:solidFill>
                            <a:srgbClr val="203864"/>
                          </a:solidFill>
                        </a:rPr>
                        <a:t>así</a:t>
                      </a:r>
                      <a:r>
                        <a:rPr lang="es-GB" sz="2400" dirty="0">
                          <a:solidFill>
                            <a:srgbClr val="203864"/>
                          </a:solidFill>
                        </a:rPr>
                        <a:t>.</a:t>
                      </a: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1131220993"/>
                  </a:ext>
                </a:extLst>
              </a:tr>
              <a:tr h="607941">
                <a:tc>
                  <a:txBody>
                    <a:bodyPr/>
                    <a:lstStyle/>
                    <a:p>
                      <a:r>
                        <a:rPr lang="es-GB" sz="2400" dirty="0">
                          <a:solidFill>
                            <a:srgbClr val="203864"/>
                          </a:solidFill>
                        </a:rPr>
                        <a:t>3. </a:t>
                      </a:r>
                      <a:r>
                        <a:rPr lang="es-GB" sz="2400" b="0" dirty="0">
                          <a:solidFill>
                            <a:srgbClr val="203864"/>
                          </a:solidFill>
                        </a:rPr>
                        <a:t>Según</a:t>
                      </a:r>
                      <a:r>
                        <a:rPr lang="es-GB" sz="2400" dirty="0">
                          <a:solidFill>
                            <a:srgbClr val="203864"/>
                          </a:solidFill>
                        </a:rPr>
                        <a:t> la </a:t>
                      </a:r>
                      <a:r>
                        <a:rPr lang="es-GB" sz="2400" b="1" dirty="0">
                          <a:solidFill>
                            <a:srgbClr val="203864"/>
                          </a:solidFill>
                        </a:rPr>
                        <a:t>gente</a:t>
                      </a:r>
                      <a:r>
                        <a:rPr lang="es-GB" sz="2400" dirty="0">
                          <a:solidFill>
                            <a:srgbClr val="203864"/>
                          </a:solidFill>
                        </a:rPr>
                        <a:t> la ciudad es muy bonita.</a:t>
                      </a:r>
                      <a:r>
                        <a:rPr lang="en-GB" sz="2400" dirty="0">
                          <a:solidFill>
                            <a:srgbClr val="203864"/>
                          </a:solidFill>
                        </a:rPr>
                        <a:t> Voy a ir</a:t>
                      </a:r>
                      <a:r>
                        <a:rPr lang="en-GB" sz="2400" baseline="0" dirty="0">
                          <a:solidFill>
                            <a:srgbClr val="203864"/>
                          </a:solidFill>
                        </a:rPr>
                        <a:t> a mediodía.</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824358541"/>
                  </a:ext>
                </a:extLst>
              </a:tr>
              <a:tr h="607941">
                <a:tc>
                  <a:txBody>
                    <a:bodyPr/>
                    <a:lstStyle/>
                    <a:p>
                      <a:r>
                        <a:rPr lang="es-GB" sz="2400" dirty="0">
                          <a:solidFill>
                            <a:srgbClr val="203864"/>
                          </a:solidFill>
                        </a:rPr>
                        <a:t>4. El parque está </a:t>
                      </a:r>
                      <a:r>
                        <a:rPr lang="es-GB" sz="2400" b="1" dirty="0">
                          <a:solidFill>
                            <a:srgbClr val="203864"/>
                          </a:solidFill>
                        </a:rPr>
                        <a:t>sucio</a:t>
                      </a:r>
                      <a:r>
                        <a:rPr lang="es-GB" sz="2400" dirty="0">
                          <a:solidFill>
                            <a:srgbClr val="203864"/>
                          </a:solidFill>
                        </a:rPr>
                        <a:t> y la calle está </a:t>
                      </a:r>
                      <a:r>
                        <a:rPr lang="es-GB" sz="2400" b="1" dirty="0">
                          <a:solidFill>
                            <a:srgbClr val="203864"/>
                          </a:solidFill>
                        </a:rPr>
                        <a:t>igual</a:t>
                      </a:r>
                      <a:r>
                        <a:rPr lang="es-GB" sz="2400" dirty="0">
                          <a:solidFill>
                            <a:srgbClr val="203864"/>
                          </a:solidFill>
                        </a:rPr>
                        <a:t>.</a:t>
                      </a: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330219871"/>
                  </a:ext>
                </a:extLst>
              </a:tr>
              <a:tr h="607941">
                <a:tc>
                  <a:txBody>
                    <a:bodyPr/>
                    <a:lstStyle/>
                    <a:p>
                      <a:r>
                        <a:rPr lang="es-GB" sz="2400" dirty="0">
                          <a:solidFill>
                            <a:srgbClr val="203864"/>
                          </a:solidFill>
                        </a:rPr>
                        <a:t>5. No está </a:t>
                      </a:r>
                      <a:r>
                        <a:rPr lang="es-GB" sz="2400" b="1" dirty="0">
                          <a:solidFill>
                            <a:srgbClr val="203864"/>
                          </a:solidFill>
                        </a:rPr>
                        <a:t>lista</a:t>
                      </a:r>
                      <a:r>
                        <a:rPr lang="en-GB" sz="2400" b="0" dirty="0">
                          <a:solidFill>
                            <a:srgbClr val="203864"/>
                          </a:solidFill>
                        </a:rPr>
                        <a:t> para escribir</a:t>
                      </a:r>
                      <a:r>
                        <a:rPr lang="en-GB" sz="2400" b="0" baseline="0" dirty="0">
                          <a:solidFill>
                            <a:srgbClr val="203864"/>
                          </a:solidFill>
                        </a:rPr>
                        <a:t> una carta</a:t>
                      </a:r>
                      <a:r>
                        <a:rPr lang="es-GB" sz="2400" dirty="0">
                          <a:solidFill>
                            <a:srgbClr val="203864"/>
                          </a:solidFill>
                        </a:rPr>
                        <a:t>.</a:t>
                      </a:r>
                      <a:r>
                        <a:rPr lang="en-GB" sz="2400" dirty="0">
                          <a:solidFill>
                            <a:srgbClr val="203864"/>
                          </a:solidFill>
                        </a:rPr>
                        <a:t> </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3526490231"/>
                  </a:ext>
                </a:extLst>
              </a:tr>
              <a:tr h="607941">
                <a:tc>
                  <a:txBody>
                    <a:bodyPr/>
                    <a:lstStyle/>
                    <a:p>
                      <a:r>
                        <a:rPr lang="es-GB" sz="2400" dirty="0">
                          <a:solidFill>
                            <a:srgbClr val="203864"/>
                          </a:solidFill>
                        </a:rPr>
                        <a:t>6. La playa es </a:t>
                      </a:r>
                      <a:r>
                        <a:rPr lang="es-GB" sz="2400" b="1" dirty="0">
                          <a:solidFill>
                            <a:srgbClr val="203864"/>
                          </a:solidFill>
                        </a:rPr>
                        <a:t>preciosa</a:t>
                      </a:r>
                      <a:r>
                        <a:rPr lang="es-GB" sz="2400" dirty="0">
                          <a:solidFill>
                            <a:srgbClr val="203864"/>
                          </a:solidFill>
                        </a:rPr>
                        <a:t>, pero no está </a:t>
                      </a:r>
                      <a:r>
                        <a:rPr lang="es-GB" sz="2400" b="1" dirty="0">
                          <a:solidFill>
                            <a:srgbClr val="203864"/>
                          </a:solidFill>
                        </a:rPr>
                        <a:t>limpia</a:t>
                      </a:r>
                      <a:r>
                        <a:rPr lang="es-GB" sz="2400" dirty="0">
                          <a:solidFill>
                            <a:srgbClr val="203864"/>
                          </a:solidFill>
                        </a:rPr>
                        <a:t>.</a:t>
                      </a:r>
                      <a:r>
                        <a:rPr lang="en-GB" sz="2400" dirty="0">
                          <a:solidFill>
                            <a:srgbClr val="203864"/>
                          </a:solidFill>
                        </a:rPr>
                        <a:t> </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32994816"/>
                  </a:ext>
                </a:extLst>
              </a:tr>
            </a:tbl>
          </a:graphicData>
        </a:graphic>
      </p:graphicFrame>
      <p:sp>
        <p:nvSpPr>
          <p:cNvPr id="17" name="TextBox 5">
            <a:extLst>
              <a:ext uri="{FF2B5EF4-FFF2-40B4-BE49-F238E27FC236}">
                <a16:creationId xmlns:a16="http://schemas.microsoft.com/office/drawing/2014/main" id="{05E3C8A6-008B-A54B-B2E3-EBBAF2023B56}"/>
              </a:ext>
            </a:extLst>
          </p:cNvPr>
          <p:cNvSpPr txBox="1"/>
          <p:nvPr/>
        </p:nvSpPr>
        <p:spPr>
          <a:xfrm>
            <a:off x="471614" y="626398"/>
            <a:ext cx="9653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the meaning of the bold words.</a:t>
            </a:r>
          </a:p>
        </p:txBody>
      </p:sp>
      <p:sp>
        <p:nvSpPr>
          <p:cNvPr id="5" name="CuadroTexto 4">
            <a:extLst>
              <a:ext uri="{FF2B5EF4-FFF2-40B4-BE49-F238E27FC236}">
                <a16:creationId xmlns:a16="http://schemas.microsoft.com/office/drawing/2014/main" id="{6193B883-A2A0-2046-8FC8-BAEAB60FD9AC}"/>
              </a:ext>
            </a:extLst>
          </p:cNvPr>
          <p:cNvSpPr txBox="1"/>
          <p:nvPr/>
        </p:nvSpPr>
        <p:spPr>
          <a:xfrm>
            <a:off x="7109331" y="1893217"/>
            <a:ext cx="114005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mala =</a:t>
            </a:r>
          </a:p>
        </p:txBody>
      </p:sp>
      <p:sp>
        <p:nvSpPr>
          <p:cNvPr id="19" name="CuadroTexto 18">
            <a:extLst>
              <a:ext uri="{FF2B5EF4-FFF2-40B4-BE49-F238E27FC236}">
                <a16:creationId xmlns:a16="http://schemas.microsoft.com/office/drawing/2014/main" id="{D2D91EDC-8090-764F-A6E4-ACBDAC3C00FA}"/>
              </a:ext>
            </a:extLst>
          </p:cNvPr>
          <p:cNvSpPr txBox="1"/>
          <p:nvPr/>
        </p:nvSpPr>
        <p:spPr>
          <a:xfrm>
            <a:off x="7083531" y="2660993"/>
            <a:ext cx="105990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 =</a:t>
            </a:r>
          </a:p>
        </p:txBody>
      </p:sp>
      <p:sp>
        <p:nvSpPr>
          <p:cNvPr id="20" name="CuadroTexto 19">
            <a:extLst>
              <a:ext uri="{FF2B5EF4-FFF2-40B4-BE49-F238E27FC236}">
                <a16:creationId xmlns:a16="http://schemas.microsoft.com/office/drawing/2014/main" id="{CEBCABA4-5839-2C4D-9DBD-CDEDD82B7181}"/>
              </a:ext>
            </a:extLst>
          </p:cNvPr>
          <p:cNvSpPr txBox="1"/>
          <p:nvPr/>
        </p:nvSpPr>
        <p:spPr>
          <a:xfrm>
            <a:off x="7094857" y="3052406"/>
            <a:ext cx="127631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quizás =</a:t>
            </a:r>
          </a:p>
        </p:txBody>
      </p:sp>
      <p:sp>
        <p:nvSpPr>
          <p:cNvPr id="21" name="CuadroTexto 20">
            <a:extLst>
              <a:ext uri="{FF2B5EF4-FFF2-40B4-BE49-F238E27FC236}">
                <a16:creationId xmlns:a16="http://schemas.microsoft.com/office/drawing/2014/main" id="{353033FC-2FB1-5043-A07E-492D8EA39EFF}"/>
              </a:ext>
            </a:extLst>
          </p:cNvPr>
          <p:cNvSpPr txBox="1"/>
          <p:nvPr/>
        </p:nvSpPr>
        <p:spPr>
          <a:xfrm>
            <a:off x="9820465" y="2715608"/>
            <a:ext cx="79220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así =</a:t>
            </a:r>
          </a:p>
        </p:txBody>
      </p:sp>
      <p:sp>
        <p:nvSpPr>
          <p:cNvPr id="22" name="CuadroTexto 21">
            <a:extLst>
              <a:ext uri="{FF2B5EF4-FFF2-40B4-BE49-F238E27FC236}">
                <a16:creationId xmlns:a16="http://schemas.microsoft.com/office/drawing/2014/main" id="{D55800B6-2D3C-E149-975C-53C833BCAA72}"/>
              </a:ext>
            </a:extLst>
          </p:cNvPr>
          <p:cNvSpPr txBox="1"/>
          <p:nvPr/>
        </p:nvSpPr>
        <p:spPr>
          <a:xfrm>
            <a:off x="7037140" y="3546469"/>
            <a:ext cx="125867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según =</a:t>
            </a:r>
          </a:p>
        </p:txBody>
      </p:sp>
      <p:sp>
        <p:nvSpPr>
          <p:cNvPr id="23" name="CuadroTexto 22">
            <a:extLst>
              <a:ext uri="{FF2B5EF4-FFF2-40B4-BE49-F238E27FC236}">
                <a16:creationId xmlns:a16="http://schemas.microsoft.com/office/drawing/2014/main" id="{F0F45424-0F78-F143-871E-E06FD43A9A28}"/>
              </a:ext>
            </a:extLst>
          </p:cNvPr>
          <p:cNvSpPr txBox="1"/>
          <p:nvPr/>
        </p:nvSpPr>
        <p:spPr>
          <a:xfrm>
            <a:off x="7030909" y="3930125"/>
            <a:ext cx="125707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gente =</a:t>
            </a:r>
          </a:p>
        </p:txBody>
      </p:sp>
      <p:sp>
        <p:nvSpPr>
          <p:cNvPr id="24" name="CuadroTexto 23">
            <a:extLst>
              <a:ext uri="{FF2B5EF4-FFF2-40B4-BE49-F238E27FC236}">
                <a16:creationId xmlns:a16="http://schemas.microsoft.com/office/drawing/2014/main" id="{0796082C-0002-2347-8A8B-17C8B5AB4BD7}"/>
              </a:ext>
            </a:extLst>
          </p:cNvPr>
          <p:cNvSpPr txBox="1"/>
          <p:nvPr/>
        </p:nvSpPr>
        <p:spPr>
          <a:xfrm>
            <a:off x="7004984" y="4477152"/>
            <a:ext cx="113845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sucio =</a:t>
            </a:r>
          </a:p>
        </p:txBody>
      </p:sp>
      <p:sp>
        <p:nvSpPr>
          <p:cNvPr id="25" name="CuadroTexto 24">
            <a:extLst>
              <a:ext uri="{FF2B5EF4-FFF2-40B4-BE49-F238E27FC236}">
                <a16:creationId xmlns:a16="http://schemas.microsoft.com/office/drawing/2014/main" id="{2C1ADB34-F8A4-BF45-98D1-9B5AC48E2F8B}"/>
              </a:ext>
            </a:extLst>
          </p:cNvPr>
          <p:cNvSpPr txBox="1"/>
          <p:nvPr/>
        </p:nvSpPr>
        <p:spPr>
          <a:xfrm>
            <a:off x="9439446" y="4482099"/>
            <a:ext cx="109998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igual =</a:t>
            </a:r>
          </a:p>
        </p:txBody>
      </p:sp>
      <p:sp>
        <p:nvSpPr>
          <p:cNvPr id="26" name="CuadroTexto 25">
            <a:extLst>
              <a:ext uri="{FF2B5EF4-FFF2-40B4-BE49-F238E27FC236}">
                <a16:creationId xmlns:a16="http://schemas.microsoft.com/office/drawing/2014/main" id="{7EF4FC89-E93A-A744-9597-6DD054CF01B2}"/>
              </a:ext>
            </a:extLst>
          </p:cNvPr>
          <p:cNvSpPr txBox="1"/>
          <p:nvPr/>
        </p:nvSpPr>
        <p:spPr>
          <a:xfrm>
            <a:off x="7064724" y="5103058"/>
            <a:ext cx="94448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lista =</a:t>
            </a:r>
          </a:p>
        </p:txBody>
      </p:sp>
      <p:sp>
        <p:nvSpPr>
          <p:cNvPr id="28" name="CuadroTexto 27">
            <a:extLst>
              <a:ext uri="{FF2B5EF4-FFF2-40B4-BE49-F238E27FC236}">
                <a16:creationId xmlns:a16="http://schemas.microsoft.com/office/drawing/2014/main" id="{D8817887-2EC8-0B47-AE19-98974B631263}"/>
              </a:ext>
            </a:extLst>
          </p:cNvPr>
          <p:cNvSpPr txBox="1"/>
          <p:nvPr/>
        </p:nvSpPr>
        <p:spPr>
          <a:xfrm>
            <a:off x="7004984" y="5681625"/>
            <a:ext cx="161935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preciosa =</a:t>
            </a:r>
          </a:p>
        </p:txBody>
      </p:sp>
      <p:sp>
        <p:nvSpPr>
          <p:cNvPr id="29" name="CuadroTexto 28">
            <a:extLst>
              <a:ext uri="{FF2B5EF4-FFF2-40B4-BE49-F238E27FC236}">
                <a16:creationId xmlns:a16="http://schemas.microsoft.com/office/drawing/2014/main" id="{3A757014-1F2C-1945-B601-3F78BD303890}"/>
              </a:ext>
            </a:extLst>
          </p:cNvPr>
          <p:cNvSpPr txBox="1"/>
          <p:nvPr/>
        </p:nvSpPr>
        <p:spPr>
          <a:xfrm>
            <a:off x="9860822" y="5690863"/>
            <a:ext cx="125226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limpia =</a:t>
            </a:r>
          </a:p>
        </p:txBody>
      </p:sp>
      <p:sp>
        <p:nvSpPr>
          <p:cNvPr id="30" name="CuadroTexto 29">
            <a:extLst>
              <a:ext uri="{FF2B5EF4-FFF2-40B4-BE49-F238E27FC236}">
                <a16:creationId xmlns:a16="http://schemas.microsoft.com/office/drawing/2014/main" id="{8CC638B5-C1FF-6E4C-A9BB-1A2462D92924}"/>
              </a:ext>
            </a:extLst>
          </p:cNvPr>
          <p:cNvSpPr txBox="1"/>
          <p:nvPr/>
        </p:nvSpPr>
        <p:spPr>
          <a:xfrm>
            <a:off x="8202597" y="1878478"/>
            <a:ext cx="11464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ill, sick</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A3C7E513-DCAB-3443-9280-1C2D9EF8C56F}"/>
              </a:ext>
            </a:extLst>
          </p:cNvPr>
          <p:cNvSpPr txBox="1"/>
          <p:nvPr/>
        </p:nvSpPr>
        <p:spPr>
          <a:xfrm>
            <a:off x="8095832" y="2653508"/>
            <a:ext cx="67999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a:t>
            </a:r>
          </a:p>
        </p:txBody>
      </p:sp>
      <p:sp>
        <p:nvSpPr>
          <p:cNvPr id="33" name="CuadroTexto 32">
            <a:extLst>
              <a:ext uri="{FF2B5EF4-FFF2-40B4-BE49-F238E27FC236}">
                <a16:creationId xmlns:a16="http://schemas.microsoft.com/office/drawing/2014/main" id="{26F4ED7B-3F07-E843-BD5D-430EA791DF4A}"/>
              </a:ext>
            </a:extLst>
          </p:cNvPr>
          <p:cNvSpPr txBox="1"/>
          <p:nvPr/>
        </p:nvSpPr>
        <p:spPr>
          <a:xfrm>
            <a:off x="8283027" y="3037667"/>
            <a:ext cx="116730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maybe</a:t>
            </a:r>
          </a:p>
        </p:txBody>
      </p:sp>
      <p:sp>
        <p:nvSpPr>
          <p:cNvPr id="34" name="CuadroTexto 33">
            <a:extLst>
              <a:ext uri="{FF2B5EF4-FFF2-40B4-BE49-F238E27FC236}">
                <a16:creationId xmlns:a16="http://schemas.microsoft.com/office/drawing/2014/main" id="{D6FC5988-873B-7340-8C58-6114E1CB427C}"/>
              </a:ext>
            </a:extLst>
          </p:cNvPr>
          <p:cNvSpPr txBox="1"/>
          <p:nvPr/>
        </p:nvSpPr>
        <p:spPr>
          <a:xfrm>
            <a:off x="10516973" y="2715607"/>
            <a:ext cx="126829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that</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CuadroTexto 35">
            <a:extLst>
              <a:ext uri="{FF2B5EF4-FFF2-40B4-BE49-F238E27FC236}">
                <a16:creationId xmlns:a16="http://schemas.microsoft.com/office/drawing/2014/main" id="{F304A025-992E-754F-83AB-87D1F060713C}"/>
              </a:ext>
            </a:extLst>
          </p:cNvPr>
          <p:cNvSpPr txBox="1"/>
          <p:nvPr/>
        </p:nvSpPr>
        <p:spPr>
          <a:xfrm>
            <a:off x="8143437" y="3533994"/>
            <a:ext cx="198163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according to</a:t>
            </a:r>
          </a:p>
        </p:txBody>
      </p:sp>
      <p:sp>
        <p:nvSpPr>
          <p:cNvPr id="37" name="CuadroTexto 36">
            <a:extLst>
              <a:ext uri="{FF2B5EF4-FFF2-40B4-BE49-F238E27FC236}">
                <a16:creationId xmlns:a16="http://schemas.microsoft.com/office/drawing/2014/main" id="{ABC6A1FA-0403-7148-99A4-94C4A365F30D}"/>
              </a:ext>
            </a:extLst>
          </p:cNvPr>
          <p:cNvSpPr txBox="1"/>
          <p:nvPr/>
        </p:nvSpPr>
        <p:spPr>
          <a:xfrm>
            <a:off x="8247113" y="3907676"/>
            <a:ext cx="117532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people</a:t>
            </a:r>
          </a:p>
        </p:txBody>
      </p:sp>
      <p:sp>
        <p:nvSpPr>
          <p:cNvPr id="38" name="CuadroTexto 37">
            <a:extLst>
              <a:ext uri="{FF2B5EF4-FFF2-40B4-BE49-F238E27FC236}">
                <a16:creationId xmlns:a16="http://schemas.microsoft.com/office/drawing/2014/main" id="{AF55F5B1-90B7-F047-963B-62807DF544AB}"/>
              </a:ext>
            </a:extLst>
          </p:cNvPr>
          <p:cNvSpPr txBox="1"/>
          <p:nvPr/>
        </p:nvSpPr>
        <p:spPr>
          <a:xfrm>
            <a:off x="8049693" y="4464677"/>
            <a:ext cx="77617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dirty</a:t>
            </a:r>
          </a:p>
        </p:txBody>
      </p:sp>
      <p:sp>
        <p:nvSpPr>
          <p:cNvPr id="41" name="CuadroTexto 40">
            <a:extLst>
              <a:ext uri="{FF2B5EF4-FFF2-40B4-BE49-F238E27FC236}">
                <a16:creationId xmlns:a16="http://schemas.microsoft.com/office/drawing/2014/main" id="{33D94738-4C68-0E47-9A43-B9E499A276BA}"/>
              </a:ext>
            </a:extLst>
          </p:cNvPr>
          <p:cNvSpPr txBox="1"/>
          <p:nvPr/>
        </p:nvSpPr>
        <p:spPr>
          <a:xfrm>
            <a:off x="10419991" y="4472292"/>
            <a:ext cx="146226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same</a:t>
            </a:r>
          </a:p>
        </p:txBody>
      </p:sp>
      <p:sp>
        <p:nvSpPr>
          <p:cNvPr id="43" name="CuadroTexto 42">
            <a:extLst>
              <a:ext uri="{FF2B5EF4-FFF2-40B4-BE49-F238E27FC236}">
                <a16:creationId xmlns:a16="http://schemas.microsoft.com/office/drawing/2014/main" id="{0BF162A4-D5E0-D64E-B864-E90CC165110B}"/>
              </a:ext>
            </a:extLst>
          </p:cNvPr>
          <p:cNvSpPr txBox="1"/>
          <p:nvPr/>
        </p:nvSpPr>
        <p:spPr>
          <a:xfrm>
            <a:off x="7941142" y="5092358"/>
            <a:ext cx="9893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ready</a:t>
            </a:r>
          </a:p>
        </p:txBody>
      </p:sp>
      <p:sp>
        <p:nvSpPr>
          <p:cNvPr id="50" name="CuadroTexto 49">
            <a:extLst>
              <a:ext uri="{FF2B5EF4-FFF2-40B4-BE49-F238E27FC236}">
                <a16:creationId xmlns:a16="http://schemas.microsoft.com/office/drawing/2014/main" id="{E3E83CEA-7190-D641-9063-F7DDF2E7203D}"/>
              </a:ext>
            </a:extLst>
          </p:cNvPr>
          <p:cNvSpPr txBox="1"/>
          <p:nvPr/>
        </p:nvSpPr>
        <p:spPr>
          <a:xfrm>
            <a:off x="8469094" y="5686572"/>
            <a:ext cx="139172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beautiful</a:t>
            </a:r>
          </a:p>
        </p:txBody>
      </p:sp>
      <p:sp>
        <p:nvSpPr>
          <p:cNvPr id="51" name="CuadroTexto 50">
            <a:extLst>
              <a:ext uri="{FF2B5EF4-FFF2-40B4-BE49-F238E27FC236}">
                <a16:creationId xmlns:a16="http://schemas.microsoft.com/office/drawing/2014/main" id="{A2596690-E9C2-7847-8B09-054AC50DD6D1}"/>
              </a:ext>
            </a:extLst>
          </p:cNvPr>
          <p:cNvSpPr txBox="1"/>
          <p:nvPr/>
        </p:nvSpPr>
        <p:spPr>
          <a:xfrm>
            <a:off x="10994801" y="5690862"/>
            <a:ext cx="97013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clean</a:t>
            </a:r>
          </a:p>
        </p:txBody>
      </p:sp>
      <p:sp>
        <p:nvSpPr>
          <p:cNvPr id="3" name="Rectangle 2">
            <a:extLst>
              <a:ext uri="{FF2B5EF4-FFF2-40B4-BE49-F238E27FC236}">
                <a16:creationId xmlns:a16="http://schemas.microsoft.com/office/drawing/2014/main" id="{730A2617-6B31-4104-A647-D0B0D3F9AE0F}"/>
              </a:ext>
            </a:extLst>
          </p:cNvPr>
          <p:cNvSpPr/>
          <p:nvPr/>
        </p:nvSpPr>
        <p:spPr>
          <a:xfrm>
            <a:off x="5967841" y="6377659"/>
            <a:ext cx="36936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Amanda Izquierdo / Nick Avery</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4896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7" grpId="0"/>
      <p:bldP spid="38" grpId="0"/>
      <p:bldP spid="41" grpId="0"/>
      <p:bldP spid="43" grpId="0"/>
      <p:bldP spid="50" grpId="0"/>
      <p:bldP spid="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498758" y="1424831"/>
            <a:ext cx="10645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Hast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gehört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Action Button: Custom 16">
            <a:hlinkClick r:id="" action="ppaction://noaction" highlightClick="1">
              <a:snd r:embed="rId4" name="1.wav"/>
            </a:hlinkClick>
            <a:extLst>
              <a:ext uri="{FF2B5EF4-FFF2-40B4-BE49-F238E27FC236}">
                <a16:creationId xmlns:a16="http://schemas.microsoft.com/office/drawing/2014/main" id="{9535DEA7-EBD7-624E-9AE7-779A47B8D98F}"/>
              </a:ext>
            </a:extLst>
          </p:cNvPr>
          <p:cNvSpPr/>
          <p:nvPr/>
        </p:nvSpPr>
        <p:spPr>
          <a:xfrm>
            <a:off x="1629288" y="23433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2.wav"/>
            </a:hlinkClick>
            <a:extLst>
              <a:ext uri="{FF2B5EF4-FFF2-40B4-BE49-F238E27FC236}">
                <a16:creationId xmlns:a16="http://schemas.microsoft.com/office/drawing/2014/main" id="{41B1055E-7F99-0349-84F0-6AC2F52F9B7A}"/>
              </a:ext>
            </a:extLst>
          </p:cNvPr>
          <p:cNvSpPr/>
          <p:nvPr/>
        </p:nvSpPr>
        <p:spPr>
          <a:xfrm>
            <a:off x="1629288" y="281593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3.wav"/>
            </a:hlinkClick>
            <a:extLst>
              <a:ext uri="{FF2B5EF4-FFF2-40B4-BE49-F238E27FC236}">
                <a16:creationId xmlns:a16="http://schemas.microsoft.com/office/drawing/2014/main" id="{99F82ABA-EB0F-4242-9F74-24DC5DC6D369}"/>
              </a:ext>
            </a:extLst>
          </p:cNvPr>
          <p:cNvSpPr/>
          <p:nvPr/>
        </p:nvSpPr>
        <p:spPr>
          <a:xfrm>
            <a:off x="1627210" y="332662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7" name="4.wav"/>
            </a:hlinkClick>
            <a:extLst>
              <a:ext uri="{FF2B5EF4-FFF2-40B4-BE49-F238E27FC236}">
                <a16:creationId xmlns:a16="http://schemas.microsoft.com/office/drawing/2014/main" id="{94871108-BE10-7E44-84B9-2823762B272E}"/>
              </a:ext>
            </a:extLst>
          </p:cNvPr>
          <p:cNvSpPr/>
          <p:nvPr/>
        </p:nvSpPr>
        <p:spPr>
          <a:xfrm>
            <a:off x="1627210" y="38087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8" name="5.wav"/>
            </a:hlinkClick>
            <a:extLst>
              <a:ext uri="{FF2B5EF4-FFF2-40B4-BE49-F238E27FC236}">
                <a16:creationId xmlns:a16="http://schemas.microsoft.com/office/drawing/2014/main" id="{D9F2E140-021B-DB49-A9DF-E14CFDC848F0}"/>
              </a:ext>
            </a:extLst>
          </p:cNvPr>
          <p:cNvSpPr/>
          <p:nvPr/>
        </p:nvSpPr>
        <p:spPr>
          <a:xfrm>
            <a:off x="1627210" y="432633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 name="TextBox 1">
            <a:extLst>
              <a:ext uri="{FF2B5EF4-FFF2-40B4-BE49-F238E27FC236}">
                <a16:creationId xmlns:a16="http://schemas.microsoft.com/office/drawing/2014/main" id="{EF8EA5CD-E3A2-E144-BE3F-A5D5CE776369}"/>
              </a:ext>
            </a:extLst>
          </p:cNvPr>
          <p:cNvSpPr txBox="1"/>
          <p:nvPr/>
        </p:nvSpPr>
        <p:spPr>
          <a:xfrm>
            <a:off x="2182090" y="2291436"/>
            <a:ext cx="6591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first</a:t>
            </a:r>
          </a:p>
        </p:txBody>
      </p:sp>
      <p:sp>
        <p:nvSpPr>
          <p:cNvPr id="13" name="TextBox 12">
            <a:extLst>
              <a:ext uri="{FF2B5EF4-FFF2-40B4-BE49-F238E27FC236}">
                <a16:creationId xmlns:a16="http://schemas.microsoft.com/office/drawing/2014/main" id="{73B36FA6-9E17-724B-ADFE-7F80343A076F}"/>
              </a:ext>
            </a:extLst>
          </p:cNvPr>
          <p:cNvSpPr txBox="1"/>
          <p:nvPr/>
        </p:nvSpPr>
        <p:spPr>
          <a:xfrm>
            <a:off x="2182090" y="2789926"/>
            <a:ext cx="33826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receive / receiving</a:t>
            </a:r>
          </a:p>
        </p:txBody>
      </p:sp>
      <p:sp>
        <p:nvSpPr>
          <p:cNvPr id="14" name="TextBox 13">
            <a:extLst>
              <a:ext uri="{FF2B5EF4-FFF2-40B4-BE49-F238E27FC236}">
                <a16:creationId xmlns:a16="http://schemas.microsoft.com/office/drawing/2014/main" id="{D32A6183-54CB-FF4D-BB14-8D66CB017F6C}"/>
              </a:ext>
            </a:extLst>
          </p:cNvPr>
          <p:cNvSpPr txBox="1"/>
          <p:nvPr/>
        </p:nvSpPr>
        <p:spPr>
          <a:xfrm>
            <a:off x="2182090" y="3288416"/>
            <a:ext cx="8643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goal</a:t>
            </a:r>
          </a:p>
        </p:txBody>
      </p:sp>
      <p:sp>
        <p:nvSpPr>
          <p:cNvPr id="15" name="TextBox 14">
            <a:extLst>
              <a:ext uri="{FF2B5EF4-FFF2-40B4-BE49-F238E27FC236}">
                <a16:creationId xmlns:a16="http://schemas.microsoft.com/office/drawing/2014/main" id="{B475179B-EFA6-3649-97AA-F27A5A2659C2}"/>
              </a:ext>
            </a:extLst>
          </p:cNvPr>
          <p:cNvSpPr txBox="1"/>
          <p:nvPr/>
        </p:nvSpPr>
        <p:spPr>
          <a:xfrm>
            <a:off x="2204646" y="3775959"/>
            <a:ext cx="2329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mix / mixing</a:t>
            </a:r>
          </a:p>
        </p:txBody>
      </p:sp>
      <p:sp>
        <p:nvSpPr>
          <p:cNvPr id="16" name="TextBox 15">
            <a:extLst>
              <a:ext uri="{FF2B5EF4-FFF2-40B4-BE49-F238E27FC236}">
                <a16:creationId xmlns:a16="http://schemas.microsoft.com/office/drawing/2014/main" id="{9A047DF8-48B9-894F-9CD8-C5DFE9055FB6}"/>
              </a:ext>
            </a:extLst>
          </p:cNvPr>
          <p:cNvSpPr txBox="1"/>
          <p:nvPr/>
        </p:nvSpPr>
        <p:spPr>
          <a:xfrm>
            <a:off x="2204646" y="4293497"/>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end</a:t>
            </a:r>
          </a:p>
        </p:txBody>
      </p:sp>
      <p:pic>
        <p:nvPicPr>
          <p:cNvPr id="17" name="Picture 16" descr="green checkmark">
            <a:extLst>
              <a:ext uri="{FF2B5EF4-FFF2-40B4-BE49-F238E27FC236}">
                <a16:creationId xmlns:a16="http://schemas.microsoft.com/office/drawing/2014/main" id="{BBC891A0-9AAE-9248-A038-EA7967DA91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3472" y="2883190"/>
            <a:ext cx="282522" cy="294294"/>
          </a:xfrm>
          <a:prstGeom prst="rect">
            <a:avLst/>
          </a:prstGeom>
        </p:spPr>
      </p:pic>
      <p:pic>
        <p:nvPicPr>
          <p:cNvPr id="18" name="Picture 17" descr="green checkmark">
            <a:extLst>
              <a:ext uri="{FF2B5EF4-FFF2-40B4-BE49-F238E27FC236}">
                <a16:creationId xmlns:a16="http://schemas.microsoft.com/office/drawing/2014/main" id="{0E9D2A61-F601-B544-BBF6-F1CA51A63D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3472" y="3400485"/>
            <a:ext cx="282522" cy="294294"/>
          </a:xfrm>
          <a:prstGeom prst="rect">
            <a:avLst/>
          </a:prstGeom>
        </p:spPr>
      </p:pic>
      <p:sp>
        <p:nvSpPr>
          <p:cNvPr id="20" name="TextBox 19">
            <a:extLst>
              <a:ext uri="{FF2B5EF4-FFF2-40B4-BE49-F238E27FC236}">
                <a16:creationId xmlns:a16="http://schemas.microsoft.com/office/drawing/2014/main" id="{C62B5268-2826-A14E-9AB9-B012505700EF}"/>
              </a:ext>
            </a:extLst>
          </p:cNvPr>
          <p:cNvSpPr txBox="1"/>
          <p:nvPr/>
        </p:nvSpPr>
        <p:spPr>
          <a:xfrm>
            <a:off x="5788969" y="2111087"/>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21" name="TextBox 20">
            <a:extLst>
              <a:ext uri="{FF2B5EF4-FFF2-40B4-BE49-F238E27FC236}">
                <a16:creationId xmlns:a16="http://schemas.microsoft.com/office/drawing/2014/main" id="{2338790F-3AA4-4547-85E2-A6DA0E00B07F}"/>
              </a:ext>
            </a:extLst>
          </p:cNvPr>
          <p:cNvSpPr txBox="1"/>
          <p:nvPr/>
        </p:nvSpPr>
        <p:spPr>
          <a:xfrm>
            <a:off x="5788969" y="3585611"/>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22" name="TextBox 21">
            <a:extLst>
              <a:ext uri="{FF2B5EF4-FFF2-40B4-BE49-F238E27FC236}">
                <a16:creationId xmlns:a16="http://schemas.microsoft.com/office/drawing/2014/main" id="{E8A8249F-7E3B-FB48-91F5-6989B7EB1073}"/>
              </a:ext>
            </a:extLst>
          </p:cNvPr>
          <p:cNvSpPr txBox="1"/>
          <p:nvPr/>
        </p:nvSpPr>
        <p:spPr>
          <a:xfrm>
            <a:off x="5788969" y="4072631"/>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pic>
        <p:nvPicPr>
          <p:cNvPr id="23" name="Picture 22">
            <a:extLst>
              <a:ext uri="{FF2B5EF4-FFF2-40B4-BE49-F238E27FC236}">
                <a16:creationId xmlns:a16="http://schemas.microsoft.com/office/drawing/2014/main" id="{46B5A4D1-8C4F-A04D-95FD-3442DDC8E3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56793" y="2122238"/>
            <a:ext cx="2325855" cy="2402092"/>
          </a:xfrm>
          <a:prstGeom prst="rect">
            <a:avLst/>
          </a:prstGeom>
        </p:spPr>
      </p:pic>
      <p:sp>
        <p:nvSpPr>
          <p:cNvPr id="24" name="TextBox 23">
            <a:extLst>
              <a:ext uri="{FF2B5EF4-FFF2-40B4-BE49-F238E27FC236}">
                <a16:creationId xmlns:a16="http://schemas.microsoft.com/office/drawing/2014/main" id="{7EA0B655-9FDF-6447-8BBA-D2C13977E67C}"/>
              </a:ext>
            </a:extLst>
          </p:cNvPr>
          <p:cNvSpPr txBox="1"/>
          <p:nvPr/>
        </p:nvSpPr>
        <p:spPr>
          <a:xfrm>
            <a:off x="6982504" y="2291436"/>
            <a:ext cx="10214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zuerst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4AF7374-CBAC-664A-A1E2-A0C7DEDF94DB}"/>
              </a:ext>
            </a:extLst>
          </p:cNvPr>
          <p:cNvSpPr txBox="1"/>
          <p:nvPr/>
        </p:nvSpPr>
        <p:spPr>
          <a:xfrm>
            <a:off x="6979169" y="2783101"/>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erhalten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42279777-78D8-0644-A371-ADB7101B7024}"/>
              </a:ext>
            </a:extLst>
          </p:cNvPr>
          <p:cNvSpPr txBox="1"/>
          <p:nvPr/>
        </p:nvSpPr>
        <p:spPr>
          <a:xfrm>
            <a:off x="6979169" y="3274766"/>
            <a:ext cx="12811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B6BBBCA-DA5C-7547-8BDD-3A090BC6F5CE}"/>
              </a:ext>
            </a:extLst>
          </p:cNvPr>
          <p:cNvSpPr txBox="1"/>
          <p:nvPr/>
        </p:nvSpPr>
        <p:spPr>
          <a:xfrm>
            <a:off x="6990797" y="3775959"/>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mischen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5A2BE12-39DC-7D40-AD4A-2578CA1868AD}"/>
              </a:ext>
            </a:extLst>
          </p:cNvPr>
          <p:cNvSpPr txBox="1"/>
          <p:nvPr/>
        </p:nvSpPr>
        <p:spPr>
          <a:xfrm>
            <a:off x="6990797" y="4293497"/>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schließlich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683E452E-44F7-46E7-A9E2-0F5D88B89A67}"/>
              </a:ext>
            </a:extLst>
          </p:cNvPr>
          <p:cNvSpPr txBox="1"/>
          <p:nvPr/>
        </p:nvSpPr>
        <p:spPr>
          <a:xfrm>
            <a:off x="6807200" y="6400800"/>
            <a:ext cx="267970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Rachel Hawkes</a:t>
            </a:r>
          </a:p>
        </p:txBody>
      </p:sp>
    </p:spTree>
    <p:extLst>
      <p:ext uri="{BB962C8B-B14F-4D97-AF65-F5344CB8AC3E}">
        <p14:creationId xmlns:p14="http://schemas.microsoft.com/office/powerpoint/2010/main" val="23275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20" grpId="0"/>
      <p:bldP spid="21" grpId="0"/>
      <p:bldP spid="22" grpId="0"/>
      <p:bldP spid="24" grpId="0"/>
      <p:bldP spid="25"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p:cNvGraphicFramePr>
            <a:graphicFrameLocks noGrp="1"/>
          </p:cNvGraphicFramePr>
          <p:nvPr/>
        </p:nvGraphicFramePr>
        <p:xfrm>
          <a:off x="264139" y="2409987"/>
          <a:ext cx="11763264" cy="3493728"/>
        </p:xfrm>
        <a:graphic>
          <a:graphicData uri="http://schemas.openxmlformats.org/drawingml/2006/table">
            <a:tbl>
              <a:tblPr firstRow="1" bandRow="1">
                <a:tableStyleId>{5940675A-B579-460E-94D1-54222C63F5DA}</a:tableStyleId>
              </a:tblPr>
              <a:tblGrid>
                <a:gridCol w="1868704">
                  <a:extLst>
                    <a:ext uri="{9D8B030D-6E8A-4147-A177-3AD203B41FA5}">
                      <a16:colId xmlns:a16="http://schemas.microsoft.com/office/drawing/2014/main" val="1209762548"/>
                    </a:ext>
                  </a:extLst>
                </a:gridCol>
                <a:gridCol w="2120900">
                  <a:extLst>
                    <a:ext uri="{9D8B030D-6E8A-4147-A177-3AD203B41FA5}">
                      <a16:colId xmlns:a16="http://schemas.microsoft.com/office/drawing/2014/main" val="3621663382"/>
                    </a:ext>
                  </a:extLst>
                </a:gridCol>
                <a:gridCol w="1892028">
                  <a:extLst>
                    <a:ext uri="{9D8B030D-6E8A-4147-A177-3AD203B41FA5}">
                      <a16:colId xmlns:a16="http://schemas.microsoft.com/office/drawing/2014/main" val="1683103535"/>
                    </a:ext>
                  </a:extLst>
                </a:gridCol>
                <a:gridCol w="1960544">
                  <a:extLst>
                    <a:ext uri="{9D8B030D-6E8A-4147-A177-3AD203B41FA5}">
                      <a16:colId xmlns:a16="http://schemas.microsoft.com/office/drawing/2014/main" val="1221148315"/>
                    </a:ext>
                  </a:extLst>
                </a:gridCol>
                <a:gridCol w="1821456">
                  <a:extLst>
                    <a:ext uri="{9D8B030D-6E8A-4147-A177-3AD203B41FA5}">
                      <a16:colId xmlns:a16="http://schemas.microsoft.com/office/drawing/2014/main" val="578866118"/>
                    </a:ext>
                  </a:extLst>
                </a:gridCol>
                <a:gridCol w="2099632">
                  <a:extLst>
                    <a:ext uri="{9D8B030D-6E8A-4147-A177-3AD203B41FA5}">
                      <a16:colId xmlns:a16="http://schemas.microsoft.com/office/drawing/2014/main" val="4196938053"/>
                    </a:ext>
                  </a:extLst>
                </a:gridCol>
              </a:tblGrid>
              <a:tr h="174686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47018523"/>
                  </a:ext>
                </a:extLst>
              </a:tr>
              <a:tr h="1746864">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75534509"/>
                  </a:ext>
                </a:extLst>
              </a:tr>
            </a:tbl>
          </a:graphicData>
        </a:graphic>
      </p:graphicFrame>
      <p:graphicFrame>
        <p:nvGraphicFramePr>
          <p:cNvPr id="44" name="Table 43"/>
          <p:cNvGraphicFramePr>
            <a:graphicFrameLocks noGrp="1"/>
          </p:cNvGraphicFramePr>
          <p:nvPr/>
        </p:nvGraphicFramePr>
        <p:xfrm>
          <a:off x="361019" y="1228482"/>
          <a:ext cx="7920828" cy="741680"/>
        </p:xfrm>
        <a:graphic>
          <a:graphicData uri="http://schemas.openxmlformats.org/drawingml/2006/table">
            <a:tbl>
              <a:tblPr firstRow="1" bandRow="1">
                <a:tableStyleId>{8A107856-5554-42FB-B03E-39F5DBC370BA}</a:tableStyleId>
              </a:tblPr>
              <a:tblGrid>
                <a:gridCol w="660069">
                  <a:extLst>
                    <a:ext uri="{9D8B030D-6E8A-4147-A177-3AD203B41FA5}">
                      <a16:colId xmlns:a16="http://schemas.microsoft.com/office/drawing/2014/main" val="3905892975"/>
                    </a:ext>
                  </a:extLst>
                </a:gridCol>
                <a:gridCol w="660069">
                  <a:extLst>
                    <a:ext uri="{9D8B030D-6E8A-4147-A177-3AD203B41FA5}">
                      <a16:colId xmlns:a16="http://schemas.microsoft.com/office/drawing/2014/main" val="2635420475"/>
                    </a:ext>
                  </a:extLst>
                </a:gridCol>
                <a:gridCol w="660069">
                  <a:extLst>
                    <a:ext uri="{9D8B030D-6E8A-4147-A177-3AD203B41FA5}">
                      <a16:colId xmlns:a16="http://schemas.microsoft.com/office/drawing/2014/main" val="227784924"/>
                    </a:ext>
                  </a:extLst>
                </a:gridCol>
                <a:gridCol w="660069">
                  <a:extLst>
                    <a:ext uri="{9D8B030D-6E8A-4147-A177-3AD203B41FA5}">
                      <a16:colId xmlns:a16="http://schemas.microsoft.com/office/drawing/2014/main" val="4143523289"/>
                    </a:ext>
                  </a:extLst>
                </a:gridCol>
                <a:gridCol w="660069">
                  <a:extLst>
                    <a:ext uri="{9D8B030D-6E8A-4147-A177-3AD203B41FA5}">
                      <a16:colId xmlns:a16="http://schemas.microsoft.com/office/drawing/2014/main" val="3767196912"/>
                    </a:ext>
                  </a:extLst>
                </a:gridCol>
                <a:gridCol w="660069">
                  <a:extLst>
                    <a:ext uri="{9D8B030D-6E8A-4147-A177-3AD203B41FA5}">
                      <a16:colId xmlns:a16="http://schemas.microsoft.com/office/drawing/2014/main" val="3959647626"/>
                    </a:ext>
                  </a:extLst>
                </a:gridCol>
                <a:gridCol w="660069">
                  <a:extLst>
                    <a:ext uri="{9D8B030D-6E8A-4147-A177-3AD203B41FA5}">
                      <a16:colId xmlns:a16="http://schemas.microsoft.com/office/drawing/2014/main" val="1690770967"/>
                    </a:ext>
                  </a:extLst>
                </a:gridCol>
                <a:gridCol w="660069">
                  <a:extLst>
                    <a:ext uri="{9D8B030D-6E8A-4147-A177-3AD203B41FA5}">
                      <a16:colId xmlns:a16="http://schemas.microsoft.com/office/drawing/2014/main" val="3124010768"/>
                    </a:ext>
                  </a:extLst>
                </a:gridCol>
                <a:gridCol w="660069">
                  <a:extLst>
                    <a:ext uri="{9D8B030D-6E8A-4147-A177-3AD203B41FA5}">
                      <a16:colId xmlns:a16="http://schemas.microsoft.com/office/drawing/2014/main" val="1415686900"/>
                    </a:ext>
                  </a:extLst>
                </a:gridCol>
                <a:gridCol w="660069">
                  <a:extLst>
                    <a:ext uri="{9D8B030D-6E8A-4147-A177-3AD203B41FA5}">
                      <a16:colId xmlns:a16="http://schemas.microsoft.com/office/drawing/2014/main" val="1766152659"/>
                    </a:ext>
                  </a:extLst>
                </a:gridCol>
                <a:gridCol w="660069">
                  <a:extLst>
                    <a:ext uri="{9D8B030D-6E8A-4147-A177-3AD203B41FA5}">
                      <a16:colId xmlns:a16="http://schemas.microsoft.com/office/drawing/2014/main" val="1195669314"/>
                    </a:ext>
                  </a:extLst>
                </a:gridCol>
                <a:gridCol w="660069">
                  <a:extLst>
                    <a:ext uri="{9D8B030D-6E8A-4147-A177-3AD203B41FA5}">
                      <a16:colId xmlns:a16="http://schemas.microsoft.com/office/drawing/2014/main" val="2261923046"/>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8679556"/>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4053790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414184" y="258166"/>
            <a:ext cx="151396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45870F6-12BD-4248-9DBE-4BA0D8C7552E}"/>
              </a:ext>
            </a:extLst>
          </p:cNvPr>
          <p:cNvSpPr txBox="1"/>
          <p:nvPr/>
        </p:nvSpPr>
        <p:spPr>
          <a:xfrm>
            <a:off x="261355" y="363626"/>
            <a:ext cx="88957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Identifica la imagen correcta y escribe su letra.</a:t>
            </a:r>
          </a:p>
        </p:txBody>
      </p:sp>
      <p:grpSp>
        <p:nvGrpSpPr>
          <p:cNvPr id="11" name="Group 10"/>
          <p:cNvGrpSpPr/>
          <p:nvPr/>
        </p:nvGrpSpPr>
        <p:grpSpPr>
          <a:xfrm>
            <a:off x="5275680" y="4219050"/>
            <a:ext cx="795138" cy="1066096"/>
            <a:chOff x="1473868" y="1671851"/>
            <a:chExt cx="1678405" cy="2557391"/>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058" t="9548" r="10038" b="9548"/>
            <a:stretch/>
          </p:blipFill>
          <p:spPr>
            <a:xfrm>
              <a:off x="1503947" y="2580916"/>
              <a:ext cx="1648326" cy="1648326"/>
            </a:xfrm>
            <a:prstGeom prst="rect">
              <a:avLst/>
            </a:prstGeom>
          </p:spPr>
        </p:pic>
        <p:sp>
          <p:nvSpPr>
            <p:cNvPr id="6" name="Oval Callout 5"/>
            <p:cNvSpPr/>
            <p:nvPr/>
          </p:nvSpPr>
          <p:spPr>
            <a:xfrm>
              <a:off x="2328110" y="1671851"/>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9058" t="9548" r="48512" b="60728"/>
            <a:stretch/>
          </p:blipFill>
          <p:spPr>
            <a:xfrm flipH="1">
              <a:off x="1473868" y="1996318"/>
              <a:ext cx="854242" cy="605589"/>
            </a:xfrm>
            <a:prstGeom prst="rect">
              <a:avLst/>
            </a:prstGeom>
          </p:spPr>
        </p:pic>
        <p:sp>
          <p:nvSpPr>
            <p:cNvPr id="10" name="Oval Callout 9"/>
            <p:cNvSpPr/>
            <p:nvPr/>
          </p:nvSpPr>
          <p:spPr>
            <a:xfrm>
              <a:off x="2358189" y="2234628"/>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1619" y="4396771"/>
            <a:ext cx="1138259" cy="913653"/>
          </a:xfrm>
          <a:prstGeom prst="rect">
            <a:avLst/>
          </a:prstGeom>
        </p:spPr>
      </p:pic>
      <p:sp>
        <p:nvSpPr>
          <p:cNvPr id="18" name="TextBox 17"/>
          <p:cNvSpPr txBox="1"/>
          <p:nvPr/>
        </p:nvSpPr>
        <p:spPr>
          <a:xfrm>
            <a:off x="216071" y="5209935"/>
            <a:ext cx="19927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on a short trip]</a:t>
            </a:r>
          </a:p>
        </p:txBody>
      </p:sp>
      <p:grpSp>
        <p:nvGrpSpPr>
          <p:cNvPr id="20" name="Group 19"/>
          <p:cNvGrpSpPr/>
          <p:nvPr/>
        </p:nvGrpSpPr>
        <p:grpSpPr>
          <a:xfrm>
            <a:off x="6162988" y="2821480"/>
            <a:ext cx="2002567" cy="767745"/>
            <a:chOff x="2647869" y="4003009"/>
            <a:chExt cx="3149567" cy="957231"/>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56677" y="4003009"/>
              <a:ext cx="1048729" cy="867470"/>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7869" y="4083946"/>
              <a:ext cx="1374538" cy="705596"/>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912" y="4083946"/>
              <a:ext cx="1261524" cy="876294"/>
            </a:xfrm>
            <a:prstGeom prst="rect">
              <a:avLst/>
            </a:prstGeom>
          </p:spPr>
        </p:pic>
      </p:grpSp>
      <p:grpSp>
        <p:nvGrpSpPr>
          <p:cNvPr id="35" name="Group 34"/>
          <p:cNvGrpSpPr/>
          <p:nvPr/>
        </p:nvGrpSpPr>
        <p:grpSpPr>
          <a:xfrm>
            <a:off x="2818829" y="2468785"/>
            <a:ext cx="1211046" cy="898978"/>
            <a:chOff x="9998032" y="860658"/>
            <a:chExt cx="2026266" cy="1662736"/>
          </a:xfrm>
        </p:grpSpPr>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7774" y="860658"/>
              <a:ext cx="1026524" cy="841750"/>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2585" y="1585493"/>
              <a:ext cx="941038" cy="937901"/>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98032" y="983662"/>
              <a:ext cx="987597" cy="841750"/>
            </a:xfrm>
            <a:prstGeom prst="rect">
              <a:avLst/>
            </a:prstGeom>
          </p:spPr>
        </p:pic>
      </p:grp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4269" y="4382202"/>
            <a:ext cx="927677" cy="924585"/>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1855" y="2533019"/>
            <a:ext cx="900807" cy="1013409"/>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78192" y="2458989"/>
            <a:ext cx="706216" cy="908774"/>
          </a:xfrm>
          <a:prstGeom prst="rect">
            <a:avLst/>
          </a:prstGeom>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28964" y="2457353"/>
            <a:ext cx="652677" cy="839879"/>
          </a:xfrm>
          <a:prstGeom prst="rect">
            <a:avLst/>
          </a:prstGeom>
        </p:spPr>
      </p:pic>
      <p:sp>
        <p:nvSpPr>
          <p:cNvPr id="40" name="Right Arrow 39"/>
          <p:cNvSpPr/>
          <p:nvPr/>
        </p:nvSpPr>
        <p:spPr>
          <a:xfrm>
            <a:off x="11070185" y="2582849"/>
            <a:ext cx="213017" cy="211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Action Button: Custom 16">
            <a:hlinkClick r:id="" action="ppaction://noaction" highlightClick="1">
              <a:snd r:embed="rId16" name="1)_hacer un cambio genial.wav"/>
            </a:hlinkClick>
            <a:extLst>
              <a:ext uri="{FF2B5EF4-FFF2-40B4-BE49-F238E27FC236}">
                <a16:creationId xmlns:a16="http://schemas.microsoft.com/office/drawing/2014/main" id="{30030AF8-564D-734B-84B9-DB4C7A3A6A53}"/>
              </a:ext>
            </a:extLst>
          </p:cNvPr>
          <p:cNvSpPr/>
          <p:nvPr/>
        </p:nvSpPr>
        <p:spPr>
          <a:xfrm>
            <a:off x="525915" y="10909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5" name="Action Button: Custom 16">
            <a:hlinkClick r:id="" action="ppaction://noaction" highlightClick="1">
              <a:snd r:embed="rId17" name="cenar solo.wav"/>
            </a:hlinkClick>
            <a:extLst>
              <a:ext uri="{FF2B5EF4-FFF2-40B4-BE49-F238E27FC236}">
                <a16:creationId xmlns:a16="http://schemas.microsoft.com/office/drawing/2014/main" id="{30030AF8-564D-734B-84B9-DB4C7A3A6A53}"/>
              </a:ext>
            </a:extLst>
          </p:cNvPr>
          <p:cNvSpPr/>
          <p:nvPr/>
        </p:nvSpPr>
        <p:spPr>
          <a:xfrm>
            <a:off x="1167370" y="108758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6" name="Action Button: Custom 16">
            <a:hlinkClick r:id="" action="ppaction://noaction" highlightClick="1">
              <a:snd r:embed="rId18" name="el pelo largo.wav"/>
            </a:hlinkClick>
            <a:extLst>
              <a:ext uri="{FF2B5EF4-FFF2-40B4-BE49-F238E27FC236}">
                <a16:creationId xmlns:a16="http://schemas.microsoft.com/office/drawing/2014/main" id="{30030AF8-564D-734B-84B9-DB4C7A3A6A53}"/>
              </a:ext>
            </a:extLst>
          </p:cNvPr>
          <p:cNvSpPr/>
          <p:nvPr/>
        </p:nvSpPr>
        <p:spPr>
          <a:xfrm>
            <a:off x="1802917"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7" name="Action Button: Custom 16">
            <a:hlinkClick r:id="" action="ppaction://noaction" highlightClick="1">
              <a:snd r:embed="rId19" name="hacer un viaje corto.wav"/>
            </a:hlinkClick>
            <a:extLst>
              <a:ext uri="{FF2B5EF4-FFF2-40B4-BE49-F238E27FC236}">
                <a16:creationId xmlns:a16="http://schemas.microsoft.com/office/drawing/2014/main" id="{30030AF8-564D-734B-84B9-DB4C7A3A6A53}"/>
              </a:ext>
            </a:extLst>
          </p:cNvPr>
          <p:cNvSpPr/>
          <p:nvPr/>
        </p:nvSpPr>
        <p:spPr>
          <a:xfrm>
            <a:off x="2497321" y="108534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8" name="Action Button: Custom 16">
            <a:hlinkClick r:id="" action="ppaction://noaction" highlightClick="1">
              <a:snd r:embed="rId20" name="hacer un gesto gracioso.wav"/>
            </a:hlinkClick>
            <a:extLst>
              <a:ext uri="{FF2B5EF4-FFF2-40B4-BE49-F238E27FC236}">
                <a16:creationId xmlns:a16="http://schemas.microsoft.com/office/drawing/2014/main" id="{30030AF8-564D-734B-84B9-DB4C7A3A6A53}"/>
              </a:ext>
            </a:extLst>
          </p:cNvPr>
          <p:cNvSpPr/>
          <p:nvPr/>
        </p:nvSpPr>
        <p:spPr>
          <a:xfrm>
            <a:off x="3156768" y="10852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9" name="Action Button: Custom 16">
            <a:hlinkClick r:id="" action="ppaction://noaction" highlightClick="1">
              <a:snd r:embed="rId21" name="el pelo corto.wav"/>
            </a:hlinkClick>
            <a:extLst>
              <a:ext uri="{FF2B5EF4-FFF2-40B4-BE49-F238E27FC236}">
                <a16:creationId xmlns:a16="http://schemas.microsoft.com/office/drawing/2014/main" id="{30030AF8-564D-734B-84B9-DB4C7A3A6A53}"/>
              </a:ext>
            </a:extLst>
          </p:cNvPr>
          <p:cNvSpPr/>
          <p:nvPr/>
        </p:nvSpPr>
        <p:spPr>
          <a:xfrm>
            <a:off x="3807301" y="108428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0" name="Action Button: Custom 16">
            <a:hlinkClick r:id="" action="ppaction://noaction" highlightClick="1">
              <a:snd r:embed="rId22" name="hacer un esfuerzo.wav"/>
            </a:hlinkClick>
            <a:extLst>
              <a:ext uri="{FF2B5EF4-FFF2-40B4-BE49-F238E27FC236}">
                <a16:creationId xmlns:a16="http://schemas.microsoft.com/office/drawing/2014/main" id="{30030AF8-564D-734B-84B9-DB4C7A3A6A53}"/>
              </a:ext>
            </a:extLst>
          </p:cNvPr>
          <p:cNvSpPr/>
          <p:nvPr/>
        </p:nvSpPr>
        <p:spPr>
          <a:xfrm>
            <a:off x="4446962"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1" name="Action Button: Custom 16">
            <a:hlinkClick r:id="" action="ppaction://noaction" highlightClick="1">
              <a:snd r:embed="rId23" name="un diálogo largo.wav"/>
            </a:hlinkClick>
            <a:extLst>
              <a:ext uri="{FF2B5EF4-FFF2-40B4-BE49-F238E27FC236}">
                <a16:creationId xmlns:a16="http://schemas.microsoft.com/office/drawing/2014/main" id="{30030AF8-564D-734B-84B9-DB4C7A3A6A53}"/>
              </a:ext>
            </a:extLst>
          </p:cNvPr>
          <p:cNvSpPr/>
          <p:nvPr/>
        </p:nvSpPr>
        <p:spPr>
          <a:xfrm>
            <a:off x="5117281"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2" name="Action Button: Custom 16">
            <a:hlinkClick r:id="" action="ppaction://noaction" highlightClick="1">
              <a:snd r:embed="rId24" name="hacer un viaje largo.wav"/>
            </a:hlinkClick>
            <a:extLst>
              <a:ext uri="{FF2B5EF4-FFF2-40B4-BE49-F238E27FC236}">
                <a16:creationId xmlns:a16="http://schemas.microsoft.com/office/drawing/2014/main" id="{30030AF8-564D-734B-84B9-DB4C7A3A6A53}"/>
              </a:ext>
            </a:extLst>
          </p:cNvPr>
          <p:cNvSpPr/>
          <p:nvPr/>
        </p:nvSpPr>
        <p:spPr>
          <a:xfrm>
            <a:off x="5802344" y="10851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3" name="Action Button: Custom 16">
            <a:hlinkClick r:id="" action="ppaction://noaction" highlightClick="1">
              <a:snd r:embed="rId25" name="el cielo azul.wav"/>
            </a:hlinkClick>
            <a:extLst>
              <a:ext uri="{FF2B5EF4-FFF2-40B4-BE49-F238E27FC236}">
                <a16:creationId xmlns:a16="http://schemas.microsoft.com/office/drawing/2014/main" id="{30030AF8-564D-734B-84B9-DB4C7A3A6A53}"/>
              </a:ext>
            </a:extLst>
          </p:cNvPr>
          <p:cNvSpPr/>
          <p:nvPr/>
        </p:nvSpPr>
        <p:spPr>
          <a:xfrm>
            <a:off x="6448616" y="10852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4" name="Action Button: Custom 16">
            <a:hlinkClick r:id="" action="ppaction://noaction" highlightClick="1">
              <a:snd r:embed="rId26" name="hacer ruido.wav"/>
            </a:hlinkClick>
            <a:extLst>
              <a:ext uri="{FF2B5EF4-FFF2-40B4-BE49-F238E27FC236}">
                <a16:creationId xmlns:a16="http://schemas.microsoft.com/office/drawing/2014/main" id="{30030AF8-564D-734B-84B9-DB4C7A3A6A53}"/>
              </a:ext>
            </a:extLst>
          </p:cNvPr>
          <p:cNvSpPr/>
          <p:nvPr/>
        </p:nvSpPr>
        <p:spPr>
          <a:xfrm>
            <a:off x="7112324" y="10847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5" name="TextBox 54"/>
          <p:cNvSpPr txBox="1"/>
          <p:nvPr/>
        </p:nvSpPr>
        <p:spPr>
          <a:xfrm>
            <a:off x="261355" y="240827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56" name="TextBox 55"/>
          <p:cNvSpPr txBox="1"/>
          <p:nvPr/>
        </p:nvSpPr>
        <p:spPr>
          <a:xfrm>
            <a:off x="261355" y="415200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57" name="TextBox 56"/>
          <p:cNvSpPr txBox="1"/>
          <p:nvPr/>
        </p:nvSpPr>
        <p:spPr>
          <a:xfrm>
            <a:off x="2135351" y="241249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58" name="TextBox 57"/>
          <p:cNvSpPr txBox="1"/>
          <p:nvPr/>
        </p:nvSpPr>
        <p:spPr>
          <a:xfrm>
            <a:off x="4248962" y="415200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59" name="TextBox 58"/>
          <p:cNvSpPr txBox="1"/>
          <p:nvPr/>
        </p:nvSpPr>
        <p:spPr>
          <a:xfrm>
            <a:off x="4247386" y="2408273"/>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61" name="TextBox 60"/>
          <p:cNvSpPr txBox="1"/>
          <p:nvPr/>
        </p:nvSpPr>
        <p:spPr>
          <a:xfrm>
            <a:off x="8104793" y="241421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62" name="TextBox 61"/>
          <p:cNvSpPr txBox="1"/>
          <p:nvPr/>
        </p:nvSpPr>
        <p:spPr>
          <a:xfrm>
            <a:off x="6143007" y="415200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63" name="TextBox 62"/>
          <p:cNvSpPr txBox="1"/>
          <p:nvPr/>
        </p:nvSpPr>
        <p:spPr>
          <a:xfrm>
            <a:off x="9930069" y="241562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64" name="TextBox 63"/>
          <p:cNvSpPr txBox="1"/>
          <p:nvPr/>
        </p:nvSpPr>
        <p:spPr>
          <a:xfrm>
            <a:off x="2135351" y="415874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66" name="TextBox 65"/>
          <p:cNvSpPr txBox="1"/>
          <p:nvPr/>
        </p:nvSpPr>
        <p:spPr>
          <a:xfrm>
            <a:off x="8104793" y="4155156"/>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68" name="TextBox 67"/>
          <p:cNvSpPr txBox="1"/>
          <p:nvPr/>
        </p:nvSpPr>
        <p:spPr>
          <a:xfrm>
            <a:off x="6145771" y="2414289"/>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69" name="TextBox 68"/>
          <p:cNvSpPr txBox="1"/>
          <p:nvPr/>
        </p:nvSpPr>
        <p:spPr>
          <a:xfrm>
            <a:off x="499826" y="1656106"/>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70" name="TextBox 69"/>
          <p:cNvSpPr txBox="1"/>
          <p:nvPr/>
        </p:nvSpPr>
        <p:spPr>
          <a:xfrm>
            <a:off x="1174079" y="1655935"/>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71" name="TextBox 70"/>
          <p:cNvSpPr txBox="1"/>
          <p:nvPr/>
        </p:nvSpPr>
        <p:spPr>
          <a:xfrm>
            <a:off x="1830395" y="1655934"/>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72" name="TextBox 71"/>
          <p:cNvSpPr txBox="1"/>
          <p:nvPr/>
        </p:nvSpPr>
        <p:spPr>
          <a:xfrm>
            <a:off x="2512943" y="1652301"/>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73" name="TextBox 72"/>
          <p:cNvSpPr txBox="1"/>
          <p:nvPr/>
        </p:nvSpPr>
        <p:spPr>
          <a:xfrm>
            <a:off x="3152092" y="1653520"/>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74" name="TextBox 73"/>
          <p:cNvSpPr txBox="1"/>
          <p:nvPr/>
        </p:nvSpPr>
        <p:spPr>
          <a:xfrm>
            <a:off x="3796777" y="1658959"/>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75" name="TextBox 74"/>
          <p:cNvSpPr txBox="1"/>
          <p:nvPr/>
        </p:nvSpPr>
        <p:spPr>
          <a:xfrm>
            <a:off x="4446962" y="1658959"/>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76" name="TextBox 75"/>
          <p:cNvSpPr txBox="1"/>
          <p:nvPr/>
        </p:nvSpPr>
        <p:spPr>
          <a:xfrm>
            <a:off x="5137608" y="1653082"/>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77" name="TextBox 76"/>
          <p:cNvSpPr txBox="1"/>
          <p:nvPr/>
        </p:nvSpPr>
        <p:spPr>
          <a:xfrm>
            <a:off x="5772624" y="1657733"/>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78" name="TextBox 77"/>
          <p:cNvSpPr txBox="1"/>
          <p:nvPr/>
        </p:nvSpPr>
        <p:spPr>
          <a:xfrm>
            <a:off x="6437258" y="166830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79" name="TextBox 78"/>
          <p:cNvSpPr txBox="1"/>
          <p:nvPr/>
        </p:nvSpPr>
        <p:spPr>
          <a:xfrm>
            <a:off x="7084682" y="166830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8" name="TextBox 7"/>
          <p:cNvSpPr txBox="1"/>
          <p:nvPr/>
        </p:nvSpPr>
        <p:spPr>
          <a:xfrm>
            <a:off x="355505" y="3565396"/>
            <a:ext cx="1843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[long hair]</a:t>
            </a:r>
          </a:p>
        </p:txBody>
      </p:sp>
      <p:sp>
        <p:nvSpPr>
          <p:cNvPr id="81" name="TextBox 80"/>
          <p:cNvSpPr txBox="1"/>
          <p:nvPr/>
        </p:nvSpPr>
        <p:spPr>
          <a:xfrm>
            <a:off x="10034916" y="3393492"/>
            <a:ext cx="20902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a great change]</a:t>
            </a:r>
          </a:p>
        </p:txBody>
      </p:sp>
      <p:sp>
        <p:nvSpPr>
          <p:cNvPr id="82" name="TextBox 81"/>
          <p:cNvSpPr txBox="1"/>
          <p:nvPr/>
        </p:nvSpPr>
        <p:spPr>
          <a:xfrm>
            <a:off x="4519158" y="3288174"/>
            <a:ext cx="23561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noise]</a:t>
            </a:r>
          </a:p>
        </p:txBody>
      </p:sp>
      <p:sp>
        <p:nvSpPr>
          <p:cNvPr id="83" name="TextBox 82"/>
          <p:cNvSpPr txBox="1"/>
          <p:nvPr/>
        </p:nvSpPr>
        <p:spPr>
          <a:xfrm>
            <a:off x="2407479" y="5385914"/>
            <a:ext cx="1843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hair]</a:t>
            </a:r>
          </a:p>
        </p:txBody>
      </p:sp>
      <p:sp>
        <p:nvSpPr>
          <p:cNvPr id="84" name="TextBox 83"/>
          <p:cNvSpPr txBox="1"/>
          <p:nvPr/>
        </p:nvSpPr>
        <p:spPr>
          <a:xfrm>
            <a:off x="10190074" y="5342830"/>
            <a:ext cx="2186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[blue sky]</a:t>
            </a:r>
          </a:p>
        </p:txBody>
      </p:sp>
      <p:sp>
        <p:nvSpPr>
          <p:cNvPr id="85" name="TextBox 84"/>
          <p:cNvSpPr txBox="1"/>
          <p:nvPr/>
        </p:nvSpPr>
        <p:spPr>
          <a:xfrm>
            <a:off x="4204370" y="5093793"/>
            <a:ext cx="16228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long dialogue]</a:t>
            </a:r>
          </a:p>
        </p:txBody>
      </p:sp>
      <p:sp>
        <p:nvSpPr>
          <p:cNvPr id="88" name="TextBox 87"/>
          <p:cNvSpPr txBox="1"/>
          <p:nvPr/>
        </p:nvSpPr>
        <p:spPr>
          <a:xfrm>
            <a:off x="2106060" y="3345514"/>
            <a:ext cx="29295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an effort]</a:t>
            </a:r>
          </a:p>
        </p:txBody>
      </p:sp>
      <p:pic>
        <p:nvPicPr>
          <p:cNvPr id="1026" name="Picture 2" descr="A Perfect World "/>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709595" y="2412005"/>
            <a:ext cx="771364" cy="1010487"/>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8054766" y="3411285"/>
            <a:ext cx="24179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funny gesture]</a:t>
            </a:r>
          </a:p>
        </p:txBody>
      </p:sp>
      <p:pic>
        <p:nvPicPr>
          <p:cNvPr id="1028" name="Picture 4" descr="sound clip art"/>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835130" y="2441537"/>
            <a:ext cx="939705" cy="933510"/>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6092822" y="3449393"/>
            <a:ext cx="19300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on a long trip]</a:t>
            </a:r>
          </a:p>
        </p:txBody>
      </p:sp>
      <p:grpSp>
        <p:nvGrpSpPr>
          <p:cNvPr id="94" name="Group 93"/>
          <p:cNvGrpSpPr/>
          <p:nvPr/>
        </p:nvGrpSpPr>
        <p:grpSpPr>
          <a:xfrm>
            <a:off x="275089" y="4579852"/>
            <a:ext cx="2002567" cy="767745"/>
            <a:chOff x="2647869" y="4003009"/>
            <a:chExt cx="3149567" cy="957231"/>
          </a:xfrm>
        </p:grpSpPr>
        <p:pic>
          <p:nvPicPr>
            <p:cNvPr id="95" name="Picture 9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56677" y="4003009"/>
              <a:ext cx="1048729" cy="867470"/>
            </a:xfrm>
            <a:prstGeom prst="rect">
              <a:avLst/>
            </a:prstGeom>
          </p:spPr>
        </p:pic>
        <p:pic>
          <p:nvPicPr>
            <p:cNvPr id="96" name="Picture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7869" y="4083946"/>
              <a:ext cx="1374538" cy="705596"/>
            </a:xfrm>
            <a:prstGeom prst="rect">
              <a:avLst/>
            </a:prstGeom>
          </p:spPr>
        </p:pic>
        <p:pic>
          <p:nvPicPr>
            <p:cNvPr id="97" name="Picture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912" y="4083946"/>
              <a:ext cx="1261524" cy="876294"/>
            </a:xfrm>
            <a:prstGeom prst="rect">
              <a:avLst/>
            </a:prstGeom>
          </p:spPr>
        </p:pic>
      </p:grpSp>
      <p:sp>
        <p:nvSpPr>
          <p:cNvPr id="98" name="TextBox 97"/>
          <p:cNvSpPr txBox="1"/>
          <p:nvPr/>
        </p:nvSpPr>
        <p:spPr>
          <a:xfrm>
            <a:off x="6098301" y="5194212"/>
            <a:ext cx="21431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have dinner alone]</a:t>
            </a:r>
          </a:p>
        </p:txBody>
      </p:sp>
      <p:sp>
        <p:nvSpPr>
          <p:cNvPr id="101" name="TextBox 100"/>
          <p:cNvSpPr txBox="1"/>
          <p:nvPr/>
        </p:nvSpPr>
        <p:spPr>
          <a:xfrm>
            <a:off x="9930069" y="416053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2" name="Title 1"/>
          <p:cNvSpPr>
            <a:spLocks noGrp="1"/>
          </p:cNvSpPr>
          <p:nvPr>
            <p:ph type="title"/>
          </p:nvPr>
        </p:nvSpPr>
        <p:spPr>
          <a:xfrm>
            <a:off x="10519813" y="-198156"/>
            <a:ext cx="2062078" cy="1325563"/>
          </a:xfrm>
        </p:spPr>
        <p:txBody>
          <a:bodyPr>
            <a:normAutofit/>
          </a:bodyPr>
          <a:lstStyle/>
          <a:p>
            <a:r>
              <a:rPr lang="en-GB" sz="2000" b="1" dirty="0" err="1">
                <a:solidFill>
                  <a:schemeClr val="bg1"/>
                </a:solidFill>
              </a:rPr>
              <a:t>escuchar</a:t>
            </a:r>
            <a:endParaRPr lang="en-GB" sz="2000" b="1" dirty="0">
              <a:solidFill>
                <a:schemeClr val="bg1"/>
              </a:solidFill>
            </a:endParaRPr>
          </a:p>
        </p:txBody>
      </p:sp>
      <p:sp>
        <p:nvSpPr>
          <p:cNvPr id="109" name="TextBox 108"/>
          <p:cNvSpPr txBox="1"/>
          <p:nvPr/>
        </p:nvSpPr>
        <p:spPr>
          <a:xfrm>
            <a:off x="8364157" y="5160003"/>
            <a:ext cx="20500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sleep alone]</a:t>
            </a:r>
          </a:p>
        </p:txBody>
      </p:sp>
      <p:sp>
        <p:nvSpPr>
          <p:cNvPr id="113" name="Action Button: Custom 16">
            <a:hlinkClick r:id="" action="ppaction://noaction" highlightClick="1">
              <a:snd r:embed="rId29" name="dormir solo.wav"/>
            </a:hlinkClick>
            <a:extLst>
              <a:ext uri="{FF2B5EF4-FFF2-40B4-BE49-F238E27FC236}">
                <a16:creationId xmlns:a16="http://schemas.microsoft.com/office/drawing/2014/main" id="{30030AF8-564D-734B-84B9-DB4C7A3A6A53}"/>
              </a:ext>
            </a:extLst>
          </p:cNvPr>
          <p:cNvSpPr/>
          <p:nvPr/>
        </p:nvSpPr>
        <p:spPr>
          <a:xfrm>
            <a:off x="7716495" y="1083896"/>
            <a:ext cx="396000" cy="39093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pic>
        <p:nvPicPr>
          <p:cNvPr id="1030" name="Picture 6" descr="Zzz Clipart "/>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753643" y="4286102"/>
            <a:ext cx="789134" cy="9014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p Art "/>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134716" y="4184983"/>
            <a:ext cx="926774" cy="1146525"/>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p:cNvSpPr txBox="1"/>
          <p:nvPr/>
        </p:nvSpPr>
        <p:spPr>
          <a:xfrm>
            <a:off x="7750788" y="1675995"/>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5" name="Rectangle 4">
            <a:extLst>
              <a:ext uri="{FF2B5EF4-FFF2-40B4-BE49-F238E27FC236}">
                <a16:creationId xmlns:a16="http://schemas.microsoft.com/office/drawing/2014/main" id="{A2796D69-C3F9-4094-BFF7-801AF81D88D7}"/>
              </a:ext>
            </a:extLst>
          </p:cNvPr>
          <p:cNvSpPr/>
          <p:nvPr/>
        </p:nvSpPr>
        <p:spPr>
          <a:xfrm>
            <a:off x="5982294" y="6426655"/>
            <a:ext cx="33730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 / Nick Avery</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85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1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90547"/>
            <a:ext cx="4871803" cy="732504"/>
          </a:xfrm>
          <a:prstGeom prst="rect">
            <a:avLst/>
          </a:prstGeom>
        </p:spPr>
      </p:pic>
      <p:sp>
        <p:nvSpPr>
          <p:cNvPr id="4" name="Title 3"/>
          <p:cNvSpPr>
            <a:spLocks noGrp="1"/>
          </p:cNvSpPr>
          <p:nvPr>
            <p:ph type="title"/>
          </p:nvPr>
        </p:nvSpPr>
        <p:spPr>
          <a:xfrm>
            <a:off x="0" y="209832"/>
            <a:ext cx="4257207" cy="596014"/>
          </a:xfrm>
        </p:spPr>
        <p:txBody>
          <a:bodyPr>
            <a:normAutofit/>
          </a:bodyPr>
          <a:lstStyle/>
          <a:p>
            <a:r>
              <a:rPr lang="en-GB" sz="3600" b="1" dirty="0" err="1">
                <a:solidFill>
                  <a:schemeClr val="bg1"/>
                </a:solidFill>
              </a:rPr>
              <a:t>eine</a:t>
            </a:r>
            <a:r>
              <a:rPr lang="en-GB" sz="3600" b="1" dirty="0">
                <a:solidFill>
                  <a:schemeClr val="bg1"/>
                </a:solidFill>
              </a:rPr>
              <a:t> </a:t>
            </a:r>
            <a:r>
              <a:rPr lang="en-GB" sz="3600" b="1" dirty="0" err="1">
                <a:solidFill>
                  <a:schemeClr val="bg1"/>
                </a:solidFill>
              </a:rPr>
              <a:t>Geschichte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5" name="Table 24">
            <a:extLst>
              <a:ext uri="{FF2B5EF4-FFF2-40B4-BE49-F238E27FC236}">
                <a16:creationId xmlns:a16="http://schemas.microsoft.com/office/drawing/2014/main" id="{F8C50E69-CF20-0448-B212-064565527774}"/>
              </a:ext>
            </a:extLst>
          </p:cNvPr>
          <p:cNvGraphicFramePr>
            <a:graphicFrameLocks noGrp="1"/>
          </p:cNvGraphicFramePr>
          <p:nvPr>
            <p:extLst>
              <p:ext uri="{D42A27DB-BD31-4B8C-83A1-F6EECF244321}">
                <p14:modId xmlns:p14="http://schemas.microsoft.com/office/powerpoint/2010/main" val="621827208"/>
              </p:ext>
            </p:extLst>
          </p:nvPr>
        </p:nvGraphicFramePr>
        <p:xfrm>
          <a:off x="0" y="1180458"/>
          <a:ext cx="12168000" cy="5019832"/>
        </p:xfrm>
        <a:graphic>
          <a:graphicData uri="http://schemas.openxmlformats.org/drawingml/2006/table">
            <a:tbl>
              <a:tblPr firstRow="1" bandRow="1">
                <a:tableStyleId>{5940675A-B579-460E-94D1-54222C63F5DA}</a:tableStyleId>
              </a:tblPr>
              <a:tblGrid>
                <a:gridCol w="341194">
                  <a:extLst>
                    <a:ext uri="{9D8B030D-6E8A-4147-A177-3AD203B41FA5}">
                      <a16:colId xmlns:a16="http://schemas.microsoft.com/office/drawing/2014/main" val="20000"/>
                    </a:ext>
                  </a:extLst>
                </a:gridCol>
                <a:gridCol w="4005954">
                  <a:extLst>
                    <a:ext uri="{9D8B030D-6E8A-4147-A177-3AD203B41FA5}">
                      <a16:colId xmlns:a16="http://schemas.microsoft.com/office/drawing/2014/main" val="20001"/>
                    </a:ext>
                  </a:extLst>
                </a:gridCol>
                <a:gridCol w="3927422">
                  <a:extLst>
                    <a:ext uri="{9D8B030D-6E8A-4147-A177-3AD203B41FA5}">
                      <a16:colId xmlns:a16="http://schemas.microsoft.com/office/drawing/2014/main" val="20002"/>
                    </a:ext>
                  </a:extLst>
                </a:gridCol>
                <a:gridCol w="3893430">
                  <a:extLst>
                    <a:ext uri="{9D8B030D-6E8A-4147-A177-3AD203B41FA5}">
                      <a16:colId xmlns:a16="http://schemas.microsoft.com/office/drawing/2014/main" val="20003"/>
                    </a:ext>
                  </a:extLst>
                </a:gridCol>
              </a:tblGrid>
              <a:tr h="673726">
                <a:tc>
                  <a:txBody>
                    <a:bodyPr/>
                    <a:lstStyle/>
                    <a:p>
                      <a:endParaRPr lang="en-GB" sz="2000" dirty="0">
                        <a:solidFill>
                          <a:srgbClr val="115076"/>
                        </a:solidFill>
                      </a:endParaRPr>
                    </a:p>
                  </a:txBody>
                  <a:tcPr/>
                </a:tc>
                <a:tc>
                  <a:txBody>
                    <a:bodyPr/>
                    <a:lstStyle/>
                    <a:p>
                      <a:r>
                        <a:rPr lang="en-GB" sz="2000" dirty="0">
                          <a:solidFill>
                            <a:srgbClr val="115076"/>
                          </a:solidFill>
                        </a:rPr>
                        <a:t>A party</a:t>
                      </a:r>
                      <a:r>
                        <a:rPr lang="en-GB" sz="2000" baseline="0" dirty="0">
                          <a:solidFill>
                            <a:srgbClr val="115076"/>
                          </a:solidFill>
                        </a:rPr>
                        <a:t> is taking place </a:t>
                      </a:r>
                      <a:r>
                        <a:rPr lang="en-GB" sz="2000" b="1" baseline="0" dirty="0">
                          <a:solidFill>
                            <a:srgbClr val="115076"/>
                          </a:solidFill>
                        </a:rPr>
                        <a:t>upstairs</a:t>
                      </a:r>
                      <a:r>
                        <a:rPr lang="en-GB" sz="2000" baseline="0" dirty="0">
                          <a:solidFill>
                            <a:srgbClr val="115076"/>
                          </a:solidFill>
                        </a:rPr>
                        <a:t> in </a:t>
                      </a:r>
                      <a:r>
                        <a:rPr lang="en-GB" sz="2000" b="1" baseline="0" dirty="0">
                          <a:solidFill>
                            <a:srgbClr val="115076"/>
                          </a:solidFill>
                        </a:rPr>
                        <a:t>my flat</a:t>
                      </a:r>
                      <a:r>
                        <a:rPr lang="en-GB" sz="2000" baseline="0" dirty="0">
                          <a:solidFill>
                            <a:srgbClr val="115076"/>
                          </a:solidFill>
                        </a:rPr>
                        <a:t>.</a:t>
                      </a:r>
                      <a:endParaRPr lang="en-GB" sz="2000" dirty="0">
                        <a:solidFill>
                          <a:srgbClr val="115076"/>
                        </a:solidFill>
                      </a:endParaRPr>
                    </a:p>
                  </a:txBody>
                  <a:tcPr anchor="ctr"/>
                </a:tc>
                <a:tc>
                  <a:txBody>
                    <a:bodyPr/>
                    <a:lstStyle/>
                    <a:p>
                      <a:r>
                        <a:rPr lang="en-GB" sz="2000" dirty="0">
                          <a:solidFill>
                            <a:srgbClr val="115076"/>
                          </a:solidFill>
                        </a:rPr>
                        <a:t>A </a:t>
                      </a:r>
                      <a:r>
                        <a:rPr lang="en-GB" sz="2000" b="1" dirty="0">
                          <a:solidFill>
                            <a:srgbClr val="115076"/>
                          </a:solidFill>
                        </a:rPr>
                        <a:t>birthday</a:t>
                      </a:r>
                      <a:r>
                        <a:rPr lang="en-GB" sz="2000" dirty="0">
                          <a:solidFill>
                            <a:srgbClr val="115076"/>
                          </a:solidFill>
                        </a:rPr>
                        <a:t> party is taking place </a:t>
                      </a:r>
                      <a:r>
                        <a:rPr lang="en-GB" sz="2000" b="1" dirty="0">
                          <a:solidFill>
                            <a:srgbClr val="115076"/>
                          </a:solidFill>
                        </a:rPr>
                        <a:t>downstairs</a:t>
                      </a:r>
                      <a:r>
                        <a:rPr lang="en-GB" sz="2000" dirty="0">
                          <a:solidFill>
                            <a:srgbClr val="115076"/>
                          </a:solidFill>
                        </a:rPr>
                        <a:t> in </a:t>
                      </a:r>
                      <a:r>
                        <a:rPr lang="en-GB" sz="2000" b="1" dirty="0">
                          <a:solidFill>
                            <a:srgbClr val="115076"/>
                          </a:solidFill>
                        </a:rPr>
                        <a:t>my house</a:t>
                      </a:r>
                      <a:r>
                        <a:rPr lang="en-GB" sz="2000" dirty="0">
                          <a:solidFill>
                            <a:srgbClr val="115076"/>
                          </a:solidFill>
                        </a:rPr>
                        <a:t>.</a:t>
                      </a:r>
                    </a:p>
                  </a:txBody>
                  <a:tcPr anchor="ctr"/>
                </a:tc>
                <a:tc>
                  <a:txBody>
                    <a:bodyPr/>
                    <a:lstStyle/>
                    <a:p>
                      <a:r>
                        <a:rPr lang="en-GB" sz="2000" dirty="0">
                          <a:solidFill>
                            <a:srgbClr val="115076"/>
                          </a:solidFill>
                        </a:rPr>
                        <a:t>A </a:t>
                      </a:r>
                      <a:r>
                        <a:rPr lang="en-GB" sz="2000" b="1" dirty="0">
                          <a:solidFill>
                            <a:srgbClr val="115076"/>
                          </a:solidFill>
                        </a:rPr>
                        <a:t>birthday </a:t>
                      </a:r>
                      <a:r>
                        <a:rPr lang="en-GB" sz="2000" dirty="0">
                          <a:solidFill>
                            <a:srgbClr val="115076"/>
                          </a:solidFill>
                        </a:rPr>
                        <a:t>party is taking place </a:t>
                      </a:r>
                      <a:r>
                        <a:rPr lang="en-GB" sz="2000" b="1" dirty="0">
                          <a:solidFill>
                            <a:srgbClr val="115076"/>
                          </a:solidFill>
                        </a:rPr>
                        <a:t>upstairs</a:t>
                      </a:r>
                      <a:r>
                        <a:rPr lang="en-GB" sz="2000" dirty="0">
                          <a:solidFill>
                            <a:srgbClr val="115076"/>
                          </a:solidFill>
                        </a:rPr>
                        <a:t> in </a:t>
                      </a:r>
                      <a:r>
                        <a:rPr lang="en-GB" sz="2000" b="1" dirty="0">
                          <a:solidFill>
                            <a:srgbClr val="115076"/>
                          </a:solidFill>
                        </a:rPr>
                        <a:t>my flat</a:t>
                      </a:r>
                      <a:r>
                        <a:rPr lang="en-GB" sz="2000" dirty="0">
                          <a:solidFill>
                            <a:srgbClr val="115076"/>
                          </a:solidFill>
                        </a:rPr>
                        <a:t>.</a:t>
                      </a:r>
                    </a:p>
                  </a:txBody>
                  <a:tcPr anchor="ctr"/>
                </a:tc>
                <a:extLst>
                  <a:ext uri="{0D108BD9-81ED-4DB2-BD59-A6C34878D82A}">
                    <a16:rowId xmlns:a16="http://schemas.microsoft.com/office/drawing/2014/main" val="10000"/>
                  </a:ext>
                </a:extLst>
              </a:tr>
              <a:tr h="711849">
                <a:tc>
                  <a:txBody>
                    <a:bodyPr/>
                    <a:lstStyle/>
                    <a:p>
                      <a:endParaRPr lang="en-GB" sz="2000">
                        <a:solidFill>
                          <a:srgbClr val="115076"/>
                        </a:solidFill>
                      </a:endParaRPr>
                    </a:p>
                  </a:txBody>
                  <a:tcPr/>
                </a:tc>
                <a:tc>
                  <a:txBody>
                    <a:bodyPr/>
                    <a:lstStyle/>
                    <a:p>
                      <a:r>
                        <a:rPr lang="en-GB" sz="2000" dirty="0">
                          <a:solidFill>
                            <a:srgbClr val="115076"/>
                          </a:solidFill>
                        </a:rPr>
                        <a:t>Mia is hungry and she is coming later.</a:t>
                      </a:r>
                    </a:p>
                  </a:txBody>
                  <a:tcPr anchor="ctr"/>
                </a:tc>
                <a:tc>
                  <a:txBody>
                    <a:bodyPr/>
                    <a:lstStyle/>
                    <a:p>
                      <a:r>
                        <a:rPr lang="en-GB" sz="2000" dirty="0">
                          <a:solidFill>
                            <a:srgbClr val="115076"/>
                          </a:solidFill>
                        </a:rPr>
                        <a:t>Mia is tired and she is coming later.</a:t>
                      </a:r>
                    </a:p>
                  </a:txBody>
                  <a:tcPr anchor="ctr"/>
                </a:tc>
                <a:tc>
                  <a:txBody>
                    <a:bodyPr/>
                    <a:lstStyle/>
                    <a:p>
                      <a:r>
                        <a:rPr lang="en-GB" sz="2000" dirty="0">
                          <a:solidFill>
                            <a:srgbClr val="115076"/>
                          </a:solidFill>
                        </a:rPr>
                        <a:t>Mia has a headache and she is coming later.</a:t>
                      </a:r>
                    </a:p>
                  </a:txBody>
                  <a:tcPr anchor="ctr"/>
                </a:tc>
                <a:extLst>
                  <a:ext uri="{0D108BD9-81ED-4DB2-BD59-A6C34878D82A}">
                    <a16:rowId xmlns:a16="http://schemas.microsoft.com/office/drawing/2014/main" val="10001"/>
                  </a:ext>
                </a:extLst>
              </a:tr>
              <a:tr h="673726">
                <a:tc>
                  <a:txBody>
                    <a:bodyPr/>
                    <a:lstStyle/>
                    <a:p>
                      <a:endParaRPr lang="en-GB" sz="2000">
                        <a:solidFill>
                          <a:srgbClr val="115076"/>
                        </a:solidFill>
                      </a:endParaRPr>
                    </a:p>
                  </a:txBody>
                  <a:tcPr/>
                </a:tc>
                <a:tc>
                  <a:txBody>
                    <a:bodyPr/>
                    <a:lstStyle/>
                    <a:p>
                      <a:r>
                        <a:rPr lang="en-GB" sz="2000" dirty="0">
                          <a:solidFill>
                            <a:srgbClr val="115076"/>
                          </a:solidFill>
                        </a:rPr>
                        <a:t>Mehmet</a:t>
                      </a:r>
                      <a:r>
                        <a:rPr lang="en-GB" sz="2000" baseline="0" dirty="0">
                          <a:solidFill>
                            <a:srgbClr val="115076"/>
                          </a:solidFill>
                        </a:rPr>
                        <a:t> flew by plane from Poland.</a:t>
                      </a:r>
                      <a:endParaRPr lang="en-GB" sz="2000" dirty="0">
                        <a:solidFill>
                          <a:srgbClr val="115076"/>
                        </a:solidFill>
                      </a:endParaRPr>
                    </a:p>
                  </a:txBody>
                  <a:tcPr anchor="ctr"/>
                </a:tc>
                <a:tc>
                  <a:txBody>
                    <a:bodyPr/>
                    <a:lstStyle/>
                    <a:p>
                      <a:r>
                        <a:rPr lang="en-GB" sz="2000" dirty="0">
                          <a:solidFill>
                            <a:srgbClr val="115076"/>
                          </a:solidFill>
                        </a:rPr>
                        <a:t>Mehmet</a:t>
                      </a:r>
                      <a:r>
                        <a:rPr lang="en-GB" sz="2000" baseline="0" dirty="0">
                          <a:solidFill>
                            <a:srgbClr val="115076"/>
                          </a:solidFill>
                        </a:rPr>
                        <a:t> travelled by train from Switzerland.</a:t>
                      </a:r>
                      <a:endParaRPr lang="en-GB" sz="2000" dirty="0">
                        <a:solidFill>
                          <a:srgbClr val="115076"/>
                        </a:solidFill>
                      </a:endParaRPr>
                    </a:p>
                  </a:txBody>
                  <a:tcPr anchor="ctr"/>
                </a:tc>
                <a:tc>
                  <a:txBody>
                    <a:bodyPr/>
                    <a:lstStyle/>
                    <a:p>
                      <a:r>
                        <a:rPr lang="en-GB" sz="2000" dirty="0">
                          <a:solidFill>
                            <a:srgbClr val="115076"/>
                          </a:solidFill>
                        </a:rPr>
                        <a:t>Mehmet</a:t>
                      </a:r>
                      <a:r>
                        <a:rPr lang="en-GB" sz="2000" baseline="0" dirty="0">
                          <a:solidFill>
                            <a:srgbClr val="115076"/>
                          </a:solidFill>
                        </a:rPr>
                        <a:t> flew by plane from the south.</a:t>
                      </a:r>
                      <a:endParaRPr lang="en-GB" sz="2000" dirty="0">
                        <a:solidFill>
                          <a:srgbClr val="115076"/>
                        </a:solidFill>
                      </a:endParaRPr>
                    </a:p>
                  </a:txBody>
                  <a:tcPr anchor="ctr"/>
                </a:tc>
                <a:extLst>
                  <a:ext uri="{0D108BD9-81ED-4DB2-BD59-A6C34878D82A}">
                    <a16:rowId xmlns:a16="http://schemas.microsoft.com/office/drawing/2014/main" val="10002"/>
                  </a:ext>
                </a:extLst>
              </a:tr>
              <a:tr h="966650">
                <a:tc>
                  <a:txBody>
                    <a:bodyPr/>
                    <a:lstStyle/>
                    <a:p>
                      <a:endParaRPr lang="en-GB" sz="2000">
                        <a:solidFill>
                          <a:srgbClr val="115076"/>
                        </a:solidFill>
                      </a:endParaRPr>
                    </a:p>
                  </a:txBody>
                  <a:tcPr/>
                </a:tc>
                <a:tc>
                  <a:txBody>
                    <a:bodyPr/>
                    <a:lstStyle/>
                    <a:p>
                      <a:r>
                        <a:rPr lang="en-GB" sz="2000" dirty="0">
                          <a:solidFill>
                            <a:srgbClr val="115076"/>
                          </a:solidFill>
                        </a:rPr>
                        <a:t>Katja’s aunt and uncle live in Poland and are bringing Polish food.</a:t>
                      </a:r>
                    </a:p>
                  </a:txBody>
                  <a:tcPr anchor="ctr"/>
                </a:tc>
                <a:tc>
                  <a:txBody>
                    <a:bodyPr/>
                    <a:lstStyle/>
                    <a:p>
                      <a:r>
                        <a:rPr lang="en-GB" sz="2000" dirty="0">
                          <a:solidFill>
                            <a:srgbClr val="115076"/>
                          </a:solidFill>
                        </a:rPr>
                        <a:t>Katja’s aunt and uncle are flying from Poland and like eating Polish food.</a:t>
                      </a:r>
                    </a:p>
                  </a:txBody>
                  <a:tcPr anchor="ctr"/>
                </a:tc>
                <a:tc>
                  <a:txBody>
                    <a:bodyPr/>
                    <a:lstStyle/>
                    <a:p>
                      <a:r>
                        <a:rPr lang="en-GB" sz="2000" dirty="0">
                          <a:solidFill>
                            <a:srgbClr val="115076"/>
                          </a:solidFill>
                        </a:rPr>
                        <a:t>Katja’s aunt and uncle are coming from Poland and can’t travel by boat.</a:t>
                      </a:r>
                    </a:p>
                  </a:txBody>
                  <a:tcPr anchor="ctr"/>
                </a:tc>
                <a:extLst>
                  <a:ext uri="{0D108BD9-81ED-4DB2-BD59-A6C34878D82A}">
                    <a16:rowId xmlns:a16="http://schemas.microsoft.com/office/drawing/2014/main" val="10003"/>
                  </a:ext>
                </a:extLst>
              </a:tr>
              <a:tr h="966650">
                <a:tc>
                  <a:txBody>
                    <a:bodyPr/>
                    <a:lstStyle/>
                    <a:p>
                      <a:endParaRPr lang="en-GB" sz="2000">
                        <a:solidFill>
                          <a:srgbClr val="115076"/>
                        </a:solidFill>
                      </a:endParaRPr>
                    </a:p>
                  </a:txBody>
                  <a:tcPr/>
                </a:tc>
                <a:tc>
                  <a:txBody>
                    <a:bodyPr/>
                    <a:lstStyle/>
                    <a:p>
                      <a:r>
                        <a:rPr lang="en-GB" sz="2000" dirty="0">
                          <a:solidFill>
                            <a:srgbClr val="115076"/>
                          </a:solidFill>
                        </a:rPr>
                        <a:t>Katja is preparing the food,</a:t>
                      </a:r>
                      <a:r>
                        <a:rPr lang="en-GB" sz="2000" baseline="0" dirty="0">
                          <a:solidFill>
                            <a:srgbClr val="115076"/>
                          </a:solidFill>
                        </a:rPr>
                        <a:t> but she hasn’t found the </a:t>
                      </a:r>
                      <a:r>
                        <a:rPr lang="en-GB" sz="2000" baseline="0" dirty="0" err="1">
                          <a:solidFill>
                            <a:srgbClr val="115076"/>
                          </a:solidFill>
                        </a:rPr>
                        <a:t>Küche</a:t>
                      </a:r>
                      <a:r>
                        <a:rPr lang="en-GB" sz="2000" baseline="0" dirty="0">
                          <a:solidFill>
                            <a:srgbClr val="115076"/>
                          </a:solidFill>
                        </a:rPr>
                        <a:t>.</a:t>
                      </a:r>
                      <a:endParaRPr lang="en-GB" sz="2000" dirty="0">
                        <a:solidFill>
                          <a:srgbClr val="115076"/>
                        </a:solidFill>
                      </a:endParaRPr>
                    </a:p>
                  </a:txBody>
                  <a:tcPr anchor="ctr"/>
                </a:tc>
                <a:tc>
                  <a:txBody>
                    <a:bodyPr/>
                    <a:lstStyle/>
                    <a:p>
                      <a:r>
                        <a:rPr lang="en-GB" sz="2000" dirty="0">
                          <a:solidFill>
                            <a:srgbClr val="115076"/>
                          </a:solidFill>
                        </a:rPr>
                        <a:t>Katja is preparing the food,</a:t>
                      </a:r>
                      <a:r>
                        <a:rPr lang="en-GB" sz="2000" baseline="0" dirty="0">
                          <a:solidFill>
                            <a:srgbClr val="115076"/>
                          </a:solidFill>
                        </a:rPr>
                        <a:t> but she hasn’t found the coffee.</a:t>
                      </a:r>
                      <a:endParaRPr lang="en-GB" sz="2000" dirty="0">
                        <a:solidFill>
                          <a:srgbClr val="115076"/>
                        </a:solidFill>
                      </a:endParaRPr>
                    </a:p>
                  </a:txBody>
                  <a:tcPr anchor="ctr"/>
                </a:tc>
                <a:tc>
                  <a:txBody>
                    <a:bodyPr/>
                    <a:lstStyle/>
                    <a:p>
                      <a:r>
                        <a:rPr lang="en-GB" sz="2000" dirty="0">
                          <a:solidFill>
                            <a:srgbClr val="115076"/>
                          </a:solidFill>
                        </a:rPr>
                        <a:t>Katja is preparing the party,</a:t>
                      </a:r>
                      <a:r>
                        <a:rPr lang="en-GB" sz="2000" baseline="0" dirty="0">
                          <a:solidFill>
                            <a:srgbClr val="115076"/>
                          </a:solidFill>
                        </a:rPr>
                        <a:t> but she hasn’t found the food.</a:t>
                      </a:r>
                      <a:endParaRPr lang="en-GB" sz="2000" dirty="0">
                        <a:solidFill>
                          <a:srgbClr val="115076"/>
                        </a:solidFill>
                      </a:endParaRPr>
                    </a:p>
                  </a:txBody>
                  <a:tcPr anchor="ctr"/>
                </a:tc>
                <a:extLst>
                  <a:ext uri="{0D108BD9-81ED-4DB2-BD59-A6C34878D82A}">
                    <a16:rowId xmlns:a16="http://schemas.microsoft.com/office/drawing/2014/main" val="10004"/>
                  </a:ext>
                </a:extLst>
              </a:tr>
              <a:tr h="894223">
                <a:tc>
                  <a:txBody>
                    <a:bodyPr/>
                    <a:lstStyle/>
                    <a:p>
                      <a:endParaRPr lang="en-GB" sz="2000">
                        <a:solidFill>
                          <a:srgbClr val="115076"/>
                        </a:solidFill>
                      </a:endParaRPr>
                    </a:p>
                  </a:txBody>
                  <a:tcPr/>
                </a:tc>
                <a:tc>
                  <a:txBody>
                    <a:bodyPr/>
                    <a:lstStyle/>
                    <a:p>
                      <a:r>
                        <a:rPr lang="en-GB" sz="2000" dirty="0">
                          <a:solidFill>
                            <a:srgbClr val="115076"/>
                          </a:solidFill>
                        </a:rPr>
                        <a:t>We walke</a:t>
                      </a:r>
                      <a:r>
                        <a:rPr lang="en-GB" sz="2000" baseline="0" dirty="0">
                          <a:solidFill>
                            <a:srgbClr val="115076"/>
                          </a:solidFill>
                        </a:rPr>
                        <a:t>d to town, but we still want to dance with Mia!</a:t>
                      </a:r>
                      <a:endParaRPr lang="en-GB" sz="2000" dirty="0">
                        <a:solidFill>
                          <a:srgbClr val="115076"/>
                        </a:solidFill>
                      </a:endParaRPr>
                    </a:p>
                  </a:txBody>
                  <a:tcPr anchor="ctr"/>
                </a:tc>
                <a:tc>
                  <a:txBody>
                    <a:bodyPr/>
                    <a:lstStyle/>
                    <a:p>
                      <a:r>
                        <a:rPr lang="en-GB" sz="2000" dirty="0">
                          <a:solidFill>
                            <a:srgbClr val="115076"/>
                          </a:solidFill>
                        </a:rPr>
                        <a:t>We went shopping,</a:t>
                      </a:r>
                      <a:r>
                        <a:rPr lang="en-GB" sz="2000" baseline="0" dirty="0">
                          <a:solidFill>
                            <a:srgbClr val="115076"/>
                          </a:solidFill>
                        </a:rPr>
                        <a:t> but now we want to dance with Mia!</a:t>
                      </a:r>
                      <a:endParaRPr lang="en-GB" sz="2000" dirty="0">
                        <a:solidFill>
                          <a:srgbClr val="115076"/>
                        </a:solidFill>
                      </a:endParaRPr>
                    </a:p>
                  </a:txBody>
                  <a:tcPr anchor="ctr"/>
                </a:tc>
                <a:tc>
                  <a:txBody>
                    <a:bodyPr/>
                    <a:lstStyle/>
                    <a:p>
                      <a:r>
                        <a:rPr lang="en-GB" sz="2000" dirty="0">
                          <a:solidFill>
                            <a:srgbClr val="115076"/>
                          </a:solidFill>
                        </a:rPr>
                        <a:t>We went shopping, but we still want to dance with Mia.</a:t>
                      </a:r>
                    </a:p>
                  </a:txBody>
                  <a:tcPr anchor="ctr"/>
                </a:tc>
                <a:extLst>
                  <a:ext uri="{0D108BD9-81ED-4DB2-BD59-A6C34878D82A}">
                    <a16:rowId xmlns:a16="http://schemas.microsoft.com/office/drawing/2014/main" val="10005"/>
                  </a:ext>
                </a:extLst>
              </a:tr>
            </a:tbl>
          </a:graphicData>
        </a:graphic>
      </p:graphicFrame>
      <p:sp>
        <p:nvSpPr>
          <p:cNvPr id="26" name="TextBox 25">
            <a:extLst>
              <a:ext uri="{FF2B5EF4-FFF2-40B4-BE49-F238E27FC236}">
                <a16:creationId xmlns:a16="http://schemas.microsoft.com/office/drawing/2014/main" id="{3933EC8A-A80F-B845-A3E0-5E098C9FD6D1}"/>
              </a:ext>
            </a:extLst>
          </p:cNvPr>
          <p:cNvSpPr txBox="1"/>
          <p:nvPr/>
        </p:nvSpPr>
        <p:spPr>
          <a:xfrm>
            <a:off x="4631628" y="354932"/>
            <a:ext cx="43205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Rectangle 26">
            <a:hlinkClick r:id="" action="ppaction://noaction">
              <a:snd r:embed="rId4" name="10. 1. Oben.wav"/>
            </a:hlinkClick>
            <a:extLst>
              <a:ext uri="{FF2B5EF4-FFF2-40B4-BE49-F238E27FC236}">
                <a16:creationId xmlns:a16="http://schemas.microsoft.com/office/drawing/2014/main" id="{168E5AD5-FD98-ED41-ABC7-9683CB559CB8}"/>
              </a:ext>
            </a:extLst>
          </p:cNvPr>
          <p:cNvSpPr/>
          <p:nvPr/>
        </p:nvSpPr>
        <p:spPr>
          <a:xfrm>
            <a:off x="0" y="1325185"/>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8" name="Rectangle 27">
            <a:hlinkClick r:id="" action="ppaction://noaction">
              <a:snd r:embed="rId5" name="10. 2. Mia.wav"/>
            </a:hlinkClick>
            <a:extLst>
              <a:ext uri="{FF2B5EF4-FFF2-40B4-BE49-F238E27FC236}">
                <a16:creationId xmlns:a16="http://schemas.microsoft.com/office/drawing/2014/main" id="{827C196A-36DC-C04A-94B6-41FE806E30F4}"/>
              </a:ext>
            </a:extLst>
          </p:cNvPr>
          <p:cNvSpPr/>
          <p:nvPr/>
        </p:nvSpPr>
        <p:spPr>
          <a:xfrm>
            <a:off x="0" y="2005460"/>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9" name="Rectangle 28">
            <a:hlinkClick r:id="" action="ppaction://noaction">
              <a:snd r:embed="rId6" name="10. 3. Mehmet.wav"/>
            </a:hlinkClick>
            <a:extLst>
              <a:ext uri="{FF2B5EF4-FFF2-40B4-BE49-F238E27FC236}">
                <a16:creationId xmlns:a16="http://schemas.microsoft.com/office/drawing/2014/main" id="{18FA223D-DDFA-1644-8396-5F0E7A4F1BA9}"/>
              </a:ext>
            </a:extLst>
          </p:cNvPr>
          <p:cNvSpPr/>
          <p:nvPr/>
        </p:nvSpPr>
        <p:spPr>
          <a:xfrm>
            <a:off x="0" y="2756156"/>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0" name="Rectangle 29">
            <a:hlinkClick r:id="" action="ppaction://noaction">
              <a:snd r:embed="rId7" name="10. 4. Katja.wav"/>
            </a:hlinkClick>
            <a:extLst>
              <a:ext uri="{FF2B5EF4-FFF2-40B4-BE49-F238E27FC236}">
                <a16:creationId xmlns:a16="http://schemas.microsoft.com/office/drawing/2014/main" id="{C43D7BDD-B7DE-0446-A119-B2D584C177E9}"/>
              </a:ext>
            </a:extLst>
          </p:cNvPr>
          <p:cNvSpPr/>
          <p:nvPr/>
        </p:nvSpPr>
        <p:spPr>
          <a:xfrm>
            <a:off x="0" y="3555394"/>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1" name="Rectangle 30">
            <a:hlinkClick r:id="" action="ppaction://noaction">
              <a:snd r:embed="rId8" name="10. 5. Katja bereitet.wav"/>
            </a:hlinkClick>
            <a:extLst>
              <a:ext uri="{FF2B5EF4-FFF2-40B4-BE49-F238E27FC236}">
                <a16:creationId xmlns:a16="http://schemas.microsoft.com/office/drawing/2014/main" id="{18A26402-D9E5-6648-8517-A054F452F126}"/>
              </a:ext>
            </a:extLst>
          </p:cNvPr>
          <p:cNvSpPr/>
          <p:nvPr/>
        </p:nvSpPr>
        <p:spPr>
          <a:xfrm>
            <a:off x="-1" y="4619976"/>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2" name="Rectangle 31">
            <a:hlinkClick r:id="" action="ppaction://noaction">
              <a:snd r:embed="rId9" name="10. 6.wav"/>
            </a:hlinkClick>
            <a:extLst>
              <a:ext uri="{FF2B5EF4-FFF2-40B4-BE49-F238E27FC236}">
                <a16:creationId xmlns:a16="http://schemas.microsoft.com/office/drawing/2014/main" id="{8D6B492D-98B3-B149-9584-E3E6BF88D2EE}"/>
              </a:ext>
            </a:extLst>
          </p:cNvPr>
          <p:cNvSpPr/>
          <p:nvPr/>
        </p:nvSpPr>
        <p:spPr>
          <a:xfrm>
            <a:off x="0" y="5506487"/>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21" name="Picture 20" descr="green checkmark">
            <a:extLst>
              <a:ext uri="{FF2B5EF4-FFF2-40B4-BE49-F238E27FC236}">
                <a16:creationId xmlns:a16="http://schemas.microsoft.com/office/drawing/2014/main" id="{8964A022-C428-4B6C-B8FB-C71E1659E7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91774" y="1336496"/>
            <a:ext cx="422500" cy="440105"/>
          </a:xfrm>
          <a:prstGeom prst="rect">
            <a:avLst/>
          </a:prstGeom>
        </p:spPr>
      </p:pic>
      <p:pic>
        <p:nvPicPr>
          <p:cNvPr id="22" name="Picture 21" descr="green checkmark">
            <a:extLst>
              <a:ext uri="{FF2B5EF4-FFF2-40B4-BE49-F238E27FC236}">
                <a16:creationId xmlns:a16="http://schemas.microsoft.com/office/drawing/2014/main" id="{7D8EBF60-2F7C-4764-98B9-CC876DFD14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1820" y="2076263"/>
            <a:ext cx="422500" cy="440105"/>
          </a:xfrm>
          <a:prstGeom prst="rect">
            <a:avLst/>
          </a:prstGeom>
        </p:spPr>
      </p:pic>
      <p:pic>
        <p:nvPicPr>
          <p:cNvPr id="39" name="Picture 38" descr="green checkmark">
            <a:extLst>
              <a:ext uri="{FF2B5EF4-FFF2-40B4-BE49-F238E27FC236}">
                <a16:creationId xmlns:a16="http://schemas.microsoft.com/office/drawing/2014/main" id="{3F52A067-3C0A-4213-A53B-4714716937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91774" y="2768367"/>
            <a:ext cx="422500" cy="440105"/>
          </a:xfrm>
          <a:prstGeom prst="rect">
            <a:avLst/>
          </a:prstGeom>
        </p:spPr>
      </p:pic>
      <p:pic>
        <p:nvPicPr>
          <p:cNvPr id="40" name="Picture 39" descr="green checkmark">
            <a:extLst>
              <a:ext uri="{FF2B5EF4-FFF2-40B4-BE49-F238E27FC236}">
                <a16:creationId xmlns:a16="http://schemas.microsoft.com/office/drawing/2014/main" id="{48B0E237-5C40-467E-A3CF-2530141A39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4042" y="3776098"/>
            <a:ext cx="422500" cy="440105"/>
          </a:xfrm>
          <a:prstGeom prst="rect">
            <a:avLst/>
          </a:prstGeom>
        </p:spPr>
      </p:pic>
      <p:pic>
        <p:nvPicPr>
          <p:cNvPr id="41" name="Picture 40" descr="green checkmark">
            <a:extLst>
              <a:ext uri="{FF2B5EF4-FFF2-40B4-BE49-F238E27FC236}">
                <a16:creationId xmlns:a16="http://schemas.microsoft.com/office/drawing/2014/main" id="{9D7C0249-AD64-430E-8060-87E1312F0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34707" y="4765847"/>
            <a:ext cx="422500" cy="440105"/>
          </a:xfrm>
          <a:prstGeom prst="rect">
            <a:avLst/>
          </a:prstGeom>
        </p:spPr>
      </p:pic>
      <p:pic>
        <p:nvPicPr>
          <p:cNvPr id="42" name="Picture 41" descr="green checkmark">
            <a:extLst>
              <a:ext uri="{FF2B5EF4-FFF2-40B4-BE49-F238E27FC236}">
                <a16:creationId xmlns:a16="http://schemas.microsoft.com/office/drawing/2014/main" id="{D64D58A6-B4B5-4FEA-B586-25AE0FD453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69500" y="5432306"/>
            <a:ext cx="422500" cy="440105"/>
          </a:xfrm>
          <a:prstGeom prst="rect">
            <a:avLst/>
          </a:prstGeom>
        </p:spPr>
      </p:pic>
      <p:sp>
        <p:nvSpPr>
          <p:cNvPr id="19" name="TextBox 18">
            <a:extLst>
              <a:ext uri="{FF2B5EF4-FFF2-40B4-BE49-F238E27FC236}">
                <a16:creationId xmlns:a16="http://schemas.microsoft.com/office/drawing/2014/main" id="{4A7A23F6-8A38-4765-ABBD-BEC02B668247}"/>
              </a:ext>
            </a:extLst>
          </p:cNvPr>
          <p:cNvSpPr txBox="1"/>
          <p:nvPr/>
        </p:nvSpPr>
        <p:spPr>
          <a:xfrm>
            <a:off x="6807200" y="6400800"/>
            <a:ext cx="267970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Rachel Hawkes</a:t>
            </a:r>
          </a:p>
        </p:txBody>
      </p:sp>
    </p:spTree>
    <p:extLst>
      <p:ext uri="{BB962C8B-B14F-4D97-AF65-F5344CB8AC3E}">
        <p14:creationId xmlns:p14="http://schemas.microsoft.com/office/powerpoint/2010/main" val="5015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úl...</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last</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2"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úl</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timo</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050FADA7-9E63-48C6-B588-45CF7139F4E6}"/>
              </a:ext>
            </a:extLst>
          </p:cNvPr>
          <p:cNvSpPr/>
          <p:nvPr/>
        </p:nvSpPr>
        <p:spPr>
          <a:xfrm>
            <a:off x="8103870" y="6382147"/>
            <a:ext cx="13740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80789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838200" y="443073"/>
            <a:ext cx="10515600" cy="1325563"/>
          </a:xfrm>
        </p:spPr>
        <p:txBody>
          <a:bodyPr anchor="ctr">
            <a:normAutofit/>
          </a:bodyPr>
          <a:lstStyle/>
          <a:p>
            <a:r>
              <a:rPr lang="en-GB" dirty="0"/>
              <a:t>The 3Ps</a:t>
            </a:r>
          </a:p>
        </p:txBody>
      </p:sp>
      <p:pic>
        <p:nvPicPr>
          <p:cNvPr id="4" name="Picture 3" descr="Diagram&#10;&#10;Description automatically generated">
            <a:extLst>
              <a:ext uri="{FF2B5EF4-FFF2-40B4-BE49-F238E27FC236}">
                <a16:creationId xmlns:a16="http://schemas.microsoft.com/office/drawing/2014/main" id="{D16BC6D8-C910-45DC-AE50-3A56A20BF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504830" y="662723"/>
            <a:ext cx="4864027" cy="3538581"/>
          </a:xfrm>
          <a:prstGeom prst="rect">
            <a:avLst/>
          </a:prstGeom>
          <a:noFill/>
        </p:spPr>
      </p:pic>
      <p:graphicFrame>
        <p:nvGraphicFramePr>
          <p:cNvPr id="5" name="Table 5">
            <a:extLst>
              <a:ext uri="{FF2B5EF4-FFF2-40B4-BE49-F238E27FC236}">
                <a16:creationId xmlns:a16="http://schemas.microsoft.com/office/drawing/2014/main" id="{23E3267D-E188-48E6-AE74-6D016AF94475}"/>
              </a:ext>
            </a:extLst>
          </p:cNvPr>
          <p:cNvGraphicFramePr>
            <a:graphicFrameLocks noGrp="1"/>
          </p:cNvGraphicFramePr>
          <p:nvPr>
            <p:extLst>
              <p:ext uri="{D42A27DB-BD31-4B8C-83A1-F6EECF244321}">
                <p14:modId xmlns:p14="http://schemas.microsoft.com/office/powerpoint/2010/main" val="1272045069"/>
              </p:ext>
            </p:extLst>
          </p:nvPr>
        </p:nvGraphicFramePr>
        <p:xfrm>
          <a:off x="482599" y="4807820"/>
          <a:ext cx="11226801" cy="636499"/>
        </p:xfrm>
        <a:graphic>
          <a:graphicData uri="http://schemas.openxmlformats.org/drawingml/2006/table">
            <a:tbl>
              <a:tblPr firstRow="1" bandRow="1">
                <a:tableStyleId>{5C22544A-7EE6-4342-B048-85BDC9FD1C3A}</a:tableStyleId>
              </a:tblPr>
              <a:tblGrid>
                <a:gridCol w="2295770">
                  <a:extLst>
                    <a:ext uri="{9D8B030D-6E8A-4147-A177-3AD203B41FA5}">
                      <a16:colId xmlns:a16="http://schemas.microsoft.com/office/drawing/2014/main" val="3293471426"/>
                    </a:ext>
                  </a:extLst>
                </a:gridCol>
                <a:gridCol w="6242539">
                  <a:extLst>
                    <a:ext uri="{9D8B030D-6E8A-4147-A177-3AD203B41FA5}">
                      <a16:colId xmlns:a16="http://schemas.microsoft.com/office/drawing/2014/main" val="876403275"/>
                    </a:ext>
                  </a:extLst>
                </a:gridCol>
                <a:gridCol w="2688492">
                  <a:extLst>
                    <a:ext uri="{9D8B030D-6E8A-4147-A177-3AD203B41FA5}">
                      <a16:colId xmlns:a16="http://schemas.microsoft.com/office/drawing/2014/main" val="205579686"/>
                    </a:ext>
                  </a:extLst>
                </a:gridCol>
              </a:tblGrid>
              <a:tr h="636499">
                <a:tc>
                  <a:txBody>
                    <a:bodyPr/>
                    <a:lstStyle/>
                    <a:p>
                      <a:pPr algn="ctr"/>
                      <a:r>
                        <a:rPr lang="en-GB" sz="2800" dirty="0">
                          <a:solidFill>
                            <a:schemeClr val="accent5">
                              <a:lumMod val="50000"/>
                            </a:schemeClr>
                          </a:solidFill>
                          <a:latin typeface="Century Gothic" panose="020B0502020202020204" pitchFamily="34" charset="0"/>
                        </a:rPr>
                        <a:t>Presentation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2800" dirty="0">
                          <a:solidFill>
                            <a:schemeClr val="accent5">
                              <a:lumMod val="50000"/>
                            </a:schemeClr>
                          </a:solidFill>
                          <a:latin typeface="Century Gothic" panose="020B0502020202020204" pitchFamily="34" charset="0"/>
                        </a:rPr>
                        <a:t>Practice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2800" dirty="0">
                          <a:solidFill>
                            <a:schemeClr val="accent5">
                              <a:lumMod val="50000"/>
                            </a:schemeClr>
                          </a:solidFill>
                          <a:latin typeface="Century Gothic" panose="020B0502020202020204" pitchFamily="34" charset="0"/>
                        </a:rPr>
                        <a:t>Production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80710404"/>
                  </a:ext>
                </a:extLst>
              </a:tr>
            </a:tbl>
          </a:graphicData>
        </a:graphic>
      </p:graphicFrame>
    </p:spTree>
    <p:extLst>
      <p:ext uri="{BB962C8B-B14F-4D97-AF65-F5344CB8AC3E}">
        <p14:creationId xmlns:p14="http://schemas.microsoft.com/office/powerpoint/2010/main" val="41756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024349"/>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2" name="TextBox 1"/>
          <p:cNvSpPr txBox="1"/>
          <p:nvPr/>
        </p:nvSpPr>
        <p:spPr>
          <a:xfrm>
            <a:off x="180000" y="2029607"/>
            <a:ext cx="11291564"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lycée je/j’ …</a:t>
            </a:r>
          </a:p>
        </p:txBody>
      </p:sp>
      <p:sp>
        <p:nvSpPr>
          <p:cNvPr id="10" name="TextBox 9"/>
          <p:cNvSpPr txBox="1"/>
          <p:nvPr/>
        </p:nvSpPr>
        <p:spPr>
          <a:xfrm>
            <a:off x="116809" y="3594410"/>
            <a:ext cx="431869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natation</a:t>
            </a:r>
          </a:p>
        </p:txBody>
      </p:sp>
      <p:sp>
        <p:nvSpPr>
          <p:cNvPr id="21" name="TextBox 20"/>
          <p:cNvSpPr txBox="1"/>
          <p:nvPr/>
        </p:nvSpPr>
        <p:spPr>
          <a:xfrm>
            <a:off x="8697351" y="3594410"/>
            <a:ext cx="278679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sport</a:t>
            </a:r>
          </a:p>
        </p:txBody>
      </p:sp>
      <p:sp>
        <p:nvSpPr>
          <p:cNvPr id="22" name="TextBox 21"/>
          <p:cNvSpPr txBox="1"/>
          <p:nvPr/>
        </p:nvSpPr>
        <p:spPr>
          <a:xfrm>
            <a:off x="3796780" y="4292128"/>
            <a:ext cx="379500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exercice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4544685" y="3594410"/>
            <a:ext cx="404348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poisson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7662725" y="4292128"/>
            <a:ext cx="442642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definis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vocabulaire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5" name="TextBox 24"/>
          <p:cNvSpPr txBox="1"/>
          <p:nvPr/>
        </p:nvSpPr>
        <p:spPr>
          <a:xfrm>
            <a:off x="116809" y="4292128"/>
            <a:ext cx="3609030"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èse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fromage</a:t>
            </a:r>
          </a:p>
        </p:txBody>
      </p:sp>
      <p:sp>
        <p:nvSpPr>
          <p:cNvPr id="26" name="TextBox 25"/>
          <p:cNvSpPr txBox="1"/>
          <p:nvPr/>
        </p:nvSpPr>
        <p:spPr>
          <a:xfrm>
            <a:off x="256786" y="4989966"/>
            <a:ext cx="6676277"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envoie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messages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classe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7" name="TextBox 26"/>
          <p:cNvSpPr txBox="1"/>
          <p:nvPr/>
        </p:nvSpPr>
        <p:spPr>
          <a:xfrm>
            <a:off x="5151044" y="5657434"/>
            <a:ext cx="693810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apporte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cahiers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jour</a:t>
            </a:r>
          </a:p>
        </p:txBody>
      </p:sp>
      <p:sp>
        <p:nvSpPr>
          <p:cNvPr id="28" name="TextBox 27"/>
          <p:cNvSpPr txBox="1"/>
          <p:nvPr/>
        </p:nvSpPr>
        <p:spPr>
          <a:xfrm>
            <a:off x="7028578" y="4989966"/>
            <a:ext cx="4640486"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utlilise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ordinateur</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9" name="TextBox 28"/>
          <p:cNvSpPr txBox="1"/>
          <p:nvPr/>
        </p:nvSpPr>
        <p:spPr>
          <a:xfrm>
            <a:off x="650715" y="5652230"/>
            <a:ext cx="438530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travail</a:t>
            </a:r>
          </a:p>
        </p:txBody>
      </p:sp>
      <p:sp>
        <p:nvSpPr>
          <p:cNvPr id="3" name="TextBox 2">
            <a:extLst>
              <a:ext uri="{FF2B5EF4-FFF2-40B4-BE49-F238E27FC236}">
                <a16:creationId xmlns:a16="http://schemas.microsoft.com/office/drawing/2014/main" id="{0455C7FC-140D-4671-AC21-80272DB89E3A}"/>
              </a:ext>
            </a:extLst>
          </p:cNvPr>
          <p:cNvSpPr txBox="1"/>
          <p:nvPr/>
        </p:nvSpPr>
        <p:spPr>
          <a:xfrm>
            <a:off x="4168013" y="6395986"/>
            <a:ext cx="553010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Victoria Hobson / Natalie Finlayson </a:t>
            </a:r>
          </a:p>
        </p:txBody>
      </p:sp>
    </p:spTree>
    <p:extLst>
      <p:ext uri="{BB962C8B-B14F-4D97-AF65-F5344CB8AC3E}">
        <p14:creationId xmlns:p14="http://schemas.microsoft.com/office/powerpoint/2010/main" val="369212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mph" presetSubtype="2" fill="hold" grpId="1" nodeType="clickEffect">
                                  <p:stCondLst>
                                    <p:cond delay="0"/>
                                  </p:stCondLst>
                                  <p:childTnLst>
                                    <p:animClr clrSpc="rgb" dir="cw">
                                      <p:cBhvr override="childStyle">
                                        <p:cTn id="43" dur="2000" fill="hold"/>
                                        <p:tgtEl>
                                          <p:spTgt spid="10"/>
                                        </p:tgtEl>
                                        <p:attrNameLst>
                                          <p:attrName>style.color</p:attrName>
                                        </p:attrNameLst>
                                      </p:cBhvr>
                                      <p:to>
                                        <a:schemeClr val="accent2"/>
                                      </p:to>
                                    </p:animClr>
                                  </p:childTnLst>
                                </p:cTn>
                              </p:par>
                              <p:par>
                                <p:cTn id="44" presetID="3" presetClass="emph" presetSubtype="2" fill="hold" grpId="1" nodeType="withEffect">
                                  <p:stCondLst>
                                    <p:cond delay="0"/>
                                  </p:stCondLst>
                                  <p:childTnLst>
                                    <p:animClr clrSpc="rgb" dir="cw">
                                      <p:cBhvr override="childStyle">
                                        <p:cTn id="45" dur="2000" fill="hold"/>
                                        <p:tgtEl>
                                          <p:spTgt spid="21"/>
                                        </p:tgtEl>
                                        <p:attrNameLst>
                                          <p:attrName>style.color</p:attrName>
                                        </p:attrNameLst>
                                      </p:cBhvr>
                                      <p:to>
                                        <a:schemeClr val="accent2"/>
                                      </p:to>
                                    </p:animClr>
                                  </p:childTnLst>
                                </p:cTn>
                              </p:par>
                              <p:par>
                                <p:cTn id="46" presetID="3" presetClass="emph" presetSubtype="2" fill="hold" grpId="1" nodeType="withEffect">
                                  <p:stCondLst>
                                    <p:cond delay="0"/>
                                  </p:stCondLst>
                                  <p:childTnLst>
                                    <p:animClr clrSpc="rgb" dir="cw">
                                      <p:cBhvr override="childStyle">
                                        <p:cTn id="47" dur="2000" fill="hold"/>
                                        <p:tgtEl>
                                          <p:spTgt spid="22"/>
                                        </p:tgtEl>
                                        <p:attrNameLst>
                                          <p:attrName>style.color</p:attrName>
                                        </p:attrNameLst>
                                      </p:cBhvr>
                                      <p:to>
                                        <a:schemeClr val="accent2"/>
                                      </p:to>
                                    </p:animClr>
                                  </p:childTnLst>
                                </p:cTn>
                              </p:par>
                              <p:par>
                                <p:cTn id="48" presetID="3" presetClass="emph" presetSubtype="2" fill="hold" grpId="1" nodeType="withEffect">
                                  <p:stCondLst>
                                    <p:cond delay="0"/>
                                  </p:stCondLst>
                                  <p:childTnLst>
                                    <p:animClr clrSpc="rgb" dir="cw">
                                      <p:cBhvr override="childStyle">
                                        <p:cTn id="49" dur="2000" fill="hold"/>
                                        <p:tgtEl>
                                          <p:spTgt spid="24"/>
                                        </p:tgtEl>
                                        <p:attrNameLst>
                                          <p:attrName>style.color</p:attrName>
                                        </p:attrNameLst>
                                      </p:cBhvr>
                                      <p:to>
                                        <a:schemeClr val="accent2"/>
                                      </p:to>
                                    </p:animClr>
                                  </p:childTnLst>
                                </p:cTn>
                              </p:par>
                              <p:par>
                                <p:cTn id="50" presetID="3" presetClass="emph" presetSubtype="2" fill="hold" grpId="1" nodeType="withEffect">
                                  <p:stCondLst>
                                    <p:cond delay="0"/>
                                  </p:stCondLst>
                                  <p:childTnLst>
                                    <p:animClr clrSpc="rgb" dir="cw">
                                      <p:cBhvr override="childStyle">
                                        <p:cTn id="51" dur="2000" fill="hold"/>
                                        <p:tgtEl>
                                          <p:spTgt spid="26"/>
                                        </p:tgtEl>
                                        <p:attrNameLst>
                                          <p:attrName>style.color</p:attrName>
                                        </p:attrNameLst>
                                      </p:cBhvr>
                                      <p:to>
                                        <a:schemeClr val="accent2"/>
                                      </p:to>
                                    </p:animClr>
                                  </p:childTnLst>
                                </p:cTn>
                              </p:par>
                              <p:par>
                                <p:cTn id="52" presetID="3" presetClass="emph" presetSubtype="2" fill="hold" grpId="1" nodeType="withEffect">
                                  <p:stCondLst>
                                    <p:cond delay="0"/>
                                  </p:stCondLst>
                                  <p:childTnLst>
                                    <p:animClr clrSpc="rgb" dir="cw">
                                      <p:cBhvr override="childStyle">
                                        <p:cTn id="53" dur="2000" fill="hold"/>
                                        <p:tgtEl>
                                          <p:spTgt spid="27"/>
                                        </p:tgtEl>
                                        <p:attrNameLst>
                                          <p:attrName>style.color</p:attrName>
                                        </p:attrNameLst>
                                      </p:cBhvr>
                                      <p:to>
                                        <a:schemeClr val="accent2"/>
                                      </p:to>
                                    </p:animClr>
                                  </p:childTnLst>
                                </p:cTn>
                              </p:par>
                              <p:par>
                                <p:cTn id="54" presetID="3" presetClass="emph" presetSubtype="2" fill="hold" grpId="1" nodeType="withEffect">
                                  <p:stCondLst>
                                    <p:cond delay="0"/>
                                  </p:stCondLst>
                                  <p:childTnLst>
                                    <p:animClr clrSpc="rgb" dir="cw">
                                      <p:cBhvr override="childStyle">
                                        <p:cTn id="55" dur="2000" fill="hold"/>
                                        <p:tgtEl>
                                          <p:spTgt spid="28"/>
                                        </p:tgtEl>
                                        <p:attrNameLst>
                                          <p:attrName>style.color</p:attrName>
                                        </p:attrNameLst>
                                      </p:cBhvr>
                                      <p:to>
                                        <a:schemeClr val="accent2"/>
                                      </p:to>
                                    </p:animClr>
                                  </p:childTnLst>
                                </p:cTn>
                              </p:par>
                              <p:par>
                                <p:cTn id="56" presetID="3" presetClass="emph" presetSubtype="2" fill="hold" grpId="1" nodeType="withEffect">
                                  <p:stCondLst>
                                    <p:cond delay="0"/>
                                  </p:stCondLst>
                                  <p:childTnLst>
                                    <p:animClr clrSpc="rgb" dir="cw">
                                      <p:cBhvr override="childStyle">
                                        <p:cTn id="57" dur="2000" fill="hold"/>
                                        <p:tgtEl>
                                          <p:spTgt spid="29"/>
                                        </p:tgtEl>
                                        <p:attrNameLst>
                                          <p:attrName>style.color</p:attrName>
                                        </p:attrNameLst>
                                      </p:cBhvr>
                                      <p:to>
                                        <a:schemeClr val="accent2"/>
                                      </p:to>
                                    </p:animClr>
                                  </p:childTnLst>
                                </p:cTn>
                              </p:par>
                              <p:par>
                                <p:cTn id="58" presetID="3" presetClass="emph" presetSubtype="2" fill="hold" grpId="1" nodeType="withEffect">
                                  <p:stCondLst>
                                    <p:cond delay="0"/>
                                  </p:stCondLst>
                                  <p:childTnLst>
                                    <p:animClr clrSpc="rgb" dir="cw">
                                      <p:cBhvr override="childStyle">
                                        <p:cTn id="59" dur="2000" fill="hold"/>
                                        <p:tgtEl>
                                          <p:spTgt spid="2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0" grpId="1" animBg="1"/>
      <p:bldP spid="21" grpId="0" animBg="1"/>
      <p:bldP spid="21" grpId="1" animBg="1"/>
      <p:bldP spid="22" grpId="0" animBg="1"/>
      <p:bldP spid="22" grpId="1" animBg="1"/>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024349"/>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2" name="TextBox 1"/>
          <p:cNvSpPr txBox="1"/>
          <p:nvPr/>
        </p:nvSpPr>
        <p:spPr>
          <a:xfrm>
            <a:off x="180000" y="2029607"/>
            <a:ext cx="11291564"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marché</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p:cNvSpPr txBox="1"/>
          <p:nvPr/>
        </p:nvSpPr>
        <p:spPr>
          <a:xfrm>
            <a:off x="3918760" y="4202925"/>
            <a:ext cx="405153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utilisé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ordinateur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199734" y="4179185"/>
            <a:ext cx="357313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pesé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fromage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8116185" y="4178543"/>
            <a:ext cx="390749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acheté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l’eau</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1567107" y="4881212"/>
            <a:ext cx="390749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glace</a:t>
            </a:r>
          </a:p>
        </p:txBody>
      </p:sp>
      <p:sp>
        <p:nvSpPr>
          <p:cNvPr id="21" name="TextBox 20"/>
          <p:cNvSpPr txBox="1"/>
          <p:nvPr/>
        </p:nvSpPr>
        <p:spPr>
          <a:xfrm>
            <a:off x="5593624" y="4881212"/>
            <a:ext cx="643005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envoyé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vingt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euros à ma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mère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109109" y="5568179"/>
            <a:ext cx="3809651"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fait de la natation</a:t>
            </a:r>
          </a:p>
        </p:txBody>
      </p:sp>
      <p:sp>
        <p:nvSpPr>
          <p:cNvPr id="23" name="TextBox 22"/>
          <p:cNvSpPr txBox="1"/>
          <p:nvPr/>
        </p:nvSpPr>
        <p:spPr>
          <a:xfrm>
            <a:off x="4026052" y="5568178"/>
            <a:ext cx="584127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coûte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4" name="TextBox 23"/>
          <p:cNvSpPr txBox="1"/>
          <p:nvPr/>
        </p:nvSpPr>
        <p:spPr>
          <a:xfrm>
            <a:off x="1323797" y="3516727"/>
            <a:ext cx="300254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fait du sport</a:t>
            </a:r>
          </a:p>
        </p:txBody>
      </p:sp>
      <p:sp>
        <p:nvSpPr>
          <p:cNvPr id="25" name="TextBox 24"/>
          <p:cNvSpPr txBox="1"/>
          <p:nvPr/>
        </p:nvSpPr>
        <p:spPr>
          <a:xfrm>
            <a:off x="4443254" y="3516727"/>
            <a:ext cx="300254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foot</a:t>
            </a:r>
          </a:p>
        </p:txBody>
      </p:sp>
      <p:sp>
        <p:nvSpPr>
          <p:cNvPr id="26" name="TextBox 25"/>
          <p:cNvSpPr txBox="1"/>
          <p:nvPr/>
        </p:nvSpPr>
        <p:spPr>
          <a:xfrm>
            <a:off x="7595660" y="3516727"/>
            <a:ext cx="387590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fait de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l’exercice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82D79E9-F913-40C2-80CD-3546C6BB70BB}"/>
              </a:ext>
            </a:extLst>
          </p:cNvPr>
          <p:cNvSpPr txBox="1"/>
          <p:nvPr/>
        </p:nvSpPr>
        <p:spPr>
          <a:xfrm>
            <a:off x="4168013" y="6395986"/>
            <a:ext cx="553010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Victoria Hobson / Natalie Finlayson </a:t>
            </a:r>
          </a:p>
        </p:txBody>
      </p:sp>
    </p:spTree>
    <p:extLst>
      <p:ext uri="{BB962C8B-B14F-4D97-AF65-F5344CB8AC3E}">
        <p14:creationId xmlns:p14="http://schemas.microsoft.com/office/powerpoint/2010/main" val="250344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mph" presetSubtype="2" fill="hold" grpId="1" nodeType="clickEffect">
                                  <p:stCondLst>
                                    <p:cond delay="0"/>
                                  </p:stCondLst>
                                  <p:childTnLst>
                                    <p:animClr clrSpc="rgb" dir="cw">
                                      <p:cBhvr override="childStyle">
                                        <p:cTn id="43" dur="2000" fill="hold"/>
                                        <p:tgtEl>
                                          <p:spTgt spid="16"/>
                                        </p:tgtEl>
                                        <p:attrNameLst>
                                          <p:attrName>style.color</p:attrName>
                                        </p:attrNameLst>
                                      </p:cBhvr>
                                      <p:to>
                                        <a:schemeClr val="accent2"/>
                                      </p:to>
                                    </p:animClr>
                                  </p:childTnLst>
                                </p:cTn>
                              </p:par>
                              <p:par>
                                <p:cTn id="44" presetID="3" presetClass="emph" presetSubtype="2" fill="hold" grpId="1" nodeType="withEffect">
                                  <p:stCondLst>
                                    <p:cond delay="0"/>
                                  </p:stCondLst>
                                  <p:childTnLst>
                                    <p:animClr clrSpc="rgb" dir="cw">
                                      <p:cBhvr override="childStyle">
                                        <p:cTn id="45" dur="2000" fill="hold"/>
                                        <p:tgtEl>
                                          <p:spTgt spid="19"/>
                                        </p:tgtEl>
                                        <p:attrNameLst>
                                          <p:attrName>style.color</p:attrName>
                                        </p:attrNameLst>
                                      </p:cBhvr>
                                      <p:to>
                                        <a:schemeClr val="accent2"/>
                                      </p:to>
                                    </p:animClr>
                                  </p:childTnLst>
                                </p:cTn>
                              </p:par>
                              <p:par>
                                <p:cTn id="46" presetID="3" presetClass="emph" presetSubtype="2" fill="hold" grpId="1" nodeType="withEffect">
                                  <p:stCondLst>
                                    <p:cond delay="0"/>
                                  </p:stCondLst>
                                  <p:childTnLst>
                                    <p:animClr clrSpc="rgb" dir="cw">
                                      <p:cBhvr override="childStyle">
                                        <p:cTn id="47" dur="2000" fill="hold"/>
                                        <p:tgtEl>
                                          <p:spTgt spid="20"/>
                                        </p:tgtEl>
                                        <p:attrNameLst>
                                          <p:attrName>style.color</p:attrName>
                                        </p:attrNameLst>
                                      </p:cBhvr>
                                      <p:to>
                                        <a:schemeClr val="accent2"/>
                                      </p:to>
                                    </p:animClr>
                                  </p:childTnLst>
                                </p:cTn>
                              </p:par>
                              <p:par>
                                <p:cTn id="48" presetID="3" presetClass="emph" presetSubtype="2" fill="hold" grpId="1" nodeType="withEffect">
                                  <p:stCondLst>
                                    <p:cond delay="0"/>
                                  </p:stCondLst>
                                  <p:childTnLst>
                                    <p:animClr clrSpc="rgb" dir="cw">
                                      <p:cBhvr override="childStyle">
                                        <p:cTn id="49" dur="2000" fill="hold"/>
                                        <p:tgtEl>
                                          <p:spTgt spid="2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16" grpId="1" animBg="1"/>
      <p:bldP spid="19" grpId="0" animBg="1"/>
      <p:bldP spid="19" grpId="1" animBg="1"/>
      <p:bldP spid="20" grpId="0" animBg="1"/>
      <p:bldP spid="20" grpId="1" animBg="1"/>
      <p:bldP spid="21" grpId="0" animBg="1"/>
      <p:bldP spid="22" grpId="0" animBg="1"/>
      <p:bldP spid="23" grpId="0" animBg="1"/>
      <p:bldP spid="23" grpId="1"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2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6821" y="247046"/>
            <a:ext cx="250050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405BF09-F1E6-4659-BD71-5A27AD8D1F2A}"/>
              </a:ext>
            </a:extLst>
          </p:cNvPr>
          <p:cNvSpPr txBox="1"/>
          <p:nvPr/>
        </p:nvSpPr>
        <p:spPr>
          <a:xfrm>
            <a:off x="5320213"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erfahren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433802DE-D546-408B-8C1D-08F6055A44BD}"/>
              </a:ext>
            </a:extLst>
          </p:cNvPr>
          <p:cNvSpPr txBox="1"/>
          <p:nvPr/>
        </p:nvSpPr>
        <p:spPr>
          <a:xfrm>
            <a:off x="7629577"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kriegen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AFE522BF-BDE9-438D-9D55-C92BE0AEC2E6}"/>
              </a:ext>
            </a:extLst>
          </p:cNvPr>
          <p:cNvSpPr txBox="1"/>
          <p:nvPr/>
        </p:nvSpPr>
        <p:spPr>
          <a:xfrm>
            <a:off x="9916271"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werden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2" name="Table 9">
            <a:extLst>
              <a:ext uri="{FF2B5EF4-FFF2-40B4-BE49-F238E27FC236}">
                <a16:creationId xmlns:a16="http://schemas.microsoft.com/office/drawing/2014/main" id="{DB946129-81CB-487A-B937-6FEB844AF1A2}"/>
              </a:ext>
            </a:extLst>
          </p:cNvPr>
          <p:cNvGraphicFramePr>
            <a:graphicFrameLocks noGrp="1"/>
          </p:cNvGraphicFramePr>
          <p:nvPr/>
        </p:nvGraphicFramePr>
        <p:xfrm>
          <a:off x="234673" y="1295999"/>
          <a:ext cx="4925156" cy="4448433"/>
        </p:xfrm>
        <a:graphic>
          <a:graphicData uri="http://schemas.openxmlformats.org/drawingml/2006/table">
            <a:tbl>
              <a:tblPr firstRow="1" bandRow="1">
                <a:tableStyleId>{5940675A-B579-460E-94D1-54222C63F5DA}</a:tableStyleId>
              </a:tblPr>
              <a:tblGrid>
                <a:gridCol w="4925156">
                  <a:extLst>
                    <a:ext uri="{9D8B030D-6E8A-4147-A177-3AD203B41FA5}">
                      <a16:colId xmlns:a16="http://schemas.microsoft.com/office/drawing/2014/main" val="194634991"/>
                    </a:ext>
                  </a:extLst>
                </a:gridCol>
              </a:tblGrid>
              <a:tr h="600671">
                <a:tc>
                  <a:txBody>
                    <a:bodyPr/>
                    <a:lstStyle/>
                    <a:p>
                      <a:r>
                        <a:rPr lang="en-GB" sz="2400" dirty="0">
                          <a:solidFill>
                            <a:srgbClr val="115076"/>
                          </a:solidFill>
                        </a:rPr>
                        <a:t>1. Ein Synonym </a:t>
                      </a:r>
                      <a:r>
                        <a:rPr lang="en-GB" sz="2400" dirty="0" err="1">
                          <a:solidFill>
                            <a:srgbClr val="115076"/>
                          </a:solidFill>
                        </a:rPr>
                        <a:t>für</a:t>
                      </a:r>
                      <a:r>
                        <a:rPr lang="en-GB" sz="2400" dirty="0">
                          <a:solidFill>
                            <a:srgbClr val="115076"/>
                          </a:solidFill>
                        </a:rPr>
                        <a:t> </a:t>
                      </a:r>
                      <a:r>
                        <a:rPr lang="en-GB" sz="2400" b="1" i="1" dirty="0" err="1">
                          <a:solidFill>
                            <a:srgbClr val="115076"/>
                          </a:solidFill>
                        </a:rPr>
                        <a:t>bekommen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209462"/>
                  </a:ext>
                </a:extLst>
              </a:tr>
              <a:tr h="600671">
                <a:tc>
                  <a:txBody>
                    <a:bodyPr/>
                    <a:lstStyle/>
                    <a:p>
                      <a:r>
                        <a:rPr lang="en-GB" sz="2400" dirty="0">
                          <a:solidFill>
                            <a:srgbClr val="115076"/>
                          </a:solidFill>
                        </a:rPr>
                        <a:t>2. </a:t>
                      </a:r>
                      <a:r>
                        <a:rPr lang="en-GB" sz="2400" b="0" dirty="0">
                          <a:solidFill>
                            <a:srgbClr val="115076"/>
                          </a:solidFill>
                        </a:rPr>
                        <a:t>Der </a:t>
                      </a:r>
                      <a:r>
                        <a:rPr lang="en-GB" sz="2400" b="0" dirty="0" err="1">
                          <a:solidFill>
                            <a:srgbClr val="115076"/>
                          </a:solidFill>
                        </a:rPr>
                        <a:t>letzte</a:t>
                      </a:r>
                      <a:r>
                        <a:rPr lang="en-GB" sz="2400" b="0" dirty="0">
                          <a:solidFill>
                            <a:srgbClr val="115076"/>
                          </a:solidFill>
                        </a:rPr>
                        <a:t> Monat </a:t>
                      </a:r>
                      <a:r>
                        <a:rPr lang="en-GB" sz="2400" dirty="0" err="1">
                          <a:solidFill>
                            <a:srgbClr val="115076"/>
                          </a:solidFill>
                        </a:rPr>
                        <a:t>im</a:t>
                      </a:r>
                      <a:r>
                        <a:rPr lang="en-GB" sz="2400" dirty="0">
                          <a:solidFill>
                            <a:srgbClr val="115076"/>
                          </a:solidFill>
                        </a:rPr>
                        <a:t> </a:t>
                      </a: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96394709"/>
                  </a:ext>
                </a:extLst>
              </a:tr>
              <a:tr h="600671">
                <a:tc>
                  <a:txBody>
                    <a:bodyPr/>
                    <a:lstStyle/>
                    <a:p>
                      <a:r>
                        <a:rPr lang="en-GB" sz="2400" dirty="0">
                          <a:solidFill>
                            <a:srgbClr val="115076"/>
                          </a:solidFill>
                        </a:rPr>
                        <a:t>3. Ich bin </a:t>
                      </a:r>
                      <a:r>
                        <a:rPr lang="en-GB" sz="2400" dirty="0" err="1">
                          <a:solidFill>
                            <a:srgbClr val="115076"/>
                          </a:solidFill>
                        </a:rPr>
                        <a:t>zu</a:t>
                      </a:r>
                      <a:r>
                        <a:rPr lang="en-GB" sz="2400" dirty="0">
                          <a:solidFill>
                            <a:srgbClr val="115076"/>
                          </a:solidFill>
                        </a:rPr>
                        <a:t> </a:t>
                      </a:r>
                      <a:r>
                        <a:rPr lang="en-GB" sz="2400" dirty="0" err="1">
                          <a:solidFill>
                            <a:srgbClr val="115076"/>
                          </a:solidFill>
                        </a:rPr>
                        <a:t>Hause</a:t>
                      </a:r>
                      <a:r>
                        <a:rPr lang="en-GB" sz="2400" dirty="0">
                          <a:solidFill>
                            <a:srgbClr val="115076"/>
                          </a:solidFill>
                        </a:rPr>
                        <a:t> </a:t>
                      </a:r>
                      <a:r>
                        <a:rPr lang="en-GB" sz="24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0865470"/>
                  </a:ext>
                </a:extLst>
              </a:tr>
              <a:tr h="844407">
                <a:tc>
                  <a:txBody>
                    <a:bodyPr/>
                    <a:lstStyle/>
                    <a:p>
                      <a:r>
                        <a:rPr lang="en-GB" sz="2400" dirty="0">
                          <a:solidFill>
                            <a:srgbClr val="115076"/>
                          </a:solidFill>
                        </a:rPr>
                        <a:t>4. Ein </a:t>
                      </a:r>
                      <a:r>
                        <a:rPr lang="en-GB" sz="2400" dirty="0" err="1">
                          <a:solidFill>
                            <a:srgbClr val="115076"/>
                          </a:solidFill>
                        </a:rPr>
                        <a:t>anderes</a:t>
                      </a:r>
                      <a:r>
                        <a:rPr lang="en-GB" sz="2400" dirty="0">
                          <a:solidFill>
                            <a:srgbClr val="115076"/>
                          </a:solidFill>
                        </a:rPr>
                        <a:t> Wort </a:t>
                      </a:r>
                      <a:r>
                        <a:rPr lang="en-GB" sz="2400" dirty="0" err="1">
                          <a:solidFill>
                            <a:srgbClr val="115076"/>
                          </a:solidFill>
                        </a:rPr>
                        <a:t>für</a:t>
                      </a:r>
                      <a:r>
                        <a:rPr lang="en-GB" sz="2400" dirty="0">
                          <a:solidFill>
                            <a:srgbClr val="115076"/>
                          </a:solidFill>
                        </a:rPr>
                        <a:t> </a:t>
                      </a:r>
                      <a:r>
                        <a:rPr lang="en-GB" sz="2400" b="1" i="1" dirty="0">
                          <a:solidFill>
                            <a:srgbClr val="115076"/>
                          </a:solidFill>
                        </a:rPr>
                        <a:t>verstehen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33042273"/>
                  </a:ext>
                </a:extLst>
              </a:tr>
              <a:tr h="600671">
                <a:tc>
                  <a:txBody>
                    <a:bodyPr/>
                    <a:lstStyle/>
                    <a:p>
                      <a:r>
                        <a:rPr lang="en-GB" sz="2400" dirty="0">
                          <a:solidFill>
                            <a:srgbClr val="115076"/>
                          </a:solidFill>
                        </a:rPr>
                        <a:t>5. Ein Synonym </a:t>
                      </a:r>
                      <a:r>
                        <a:rPr lang="en-GB" sz="2400" dirty="0" err="1">
                          <a:solidFill>
                            <a:srgbClr val="115076"/>
                          </a:solidFill>
                        </a:rPr>
                        <a:t>für</a:t>
                      </a:r>
                      <a:r>
                        <a:rPr lang="en-GB" sz="2400" dirty="0">
                          <a:solidFill>
                            <a:srgbClr val="115076"/>
                          </a:solidFill>
                        </a:rPr>
                        <a:t> </a:t>
                      </a:r>
                      <a:r>
                        <a:rPr lang="en-GB" sz="2400" b="1" i="1" dirty="0" err="1">
                          <a:solidFill>
                            <a:srgbClr val="115076"/>
                          </a:solidFill>
                        </a:rPr>
                        <a:t>nochmal</a:t>
                      </a:r>
                      <a:endParaRPr lang="en-GB" sz="2400" b="1"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252231"/>
                  </a:ext>
                </a:extLst>
              </a:tr>
              <a:tr h="600671">
                <a:tc>
                  <a:txBody>
                    <a:bodyPr/>
                    <a:lstStyle/>
                    <a:p>
                      <a:r>
                        <a:rPr lang="en-GB" sz="2400" dirty="0">
                          <a:solidFill>
                            <a:srgbClr val="115076"/>
                          </a:solidFill>
                        </a:rPr>
                        <a:t>6. Das </a:t>
                      </a:r>
                      <a:r>
                        <a:rPr lang="en-GB" sz="2400" dirty="0" err="1">
                          <a:solidFill>
                            <a:srgbClr val="115076"/>
                          </a:solidFill>
                        </a:rPr>
                        <a:t>ist</a:t>
                      </a:r>
                      <a:r>
                        <a:rPr lang="en-GB" sz="2400" dirty="0">
                          <a:solidFill>
                            <a:srgbClr val="115076"/>
                          </a:solidFill>
                        </a:rPr>
                        <a:t> </a:t>
                      </a:r>
                      <a:r>
                        <a:rPr lang="en-GB" sz="2400" dirty="0" err="1">
                          <a:solidFill>
                            <a:srgbClr val="115076"/>
                          </a:solidFill>
                        </a:rPr>
                        <a:t>nicht</a:t>
                      </a:r>
                      <a:r>
                        <a:rPr lang="en-GB" sz="2400" dirty="0">
                          <a:solidFill>
                            <a:srgbClr val="115076"/>
                          </a:solidFill>
                        </a:rPr>
                        <a:t> </a:t>
                      </a:r>
                      <a:r>
                        <a:rPr lang="en-GB" sz="2400" dirty="0" err="1">
                          <a:solidFill>
                            <a:srgbClr val="115076"/>
                          </a:solidFill>
                        </a:rPr>
                        <a:t>grün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24804195"/>
                  </a:ext>
                </a:extLst>
              </a:tr>
              <a:tr h="600671">
                <a:tc>
                  <a:txBody>
                    <a:bodyPr/>
                    <a:lstStyle/>
                    <a:p>
                      <a:r>
                        <a:rPr lang="en-GB" sz="2400" dirty="0">
                          <a:solidFill>
                            <a:srgbClr val="115076"/>
                          </a:solidFill>
                        </a:rPr>
                        <a:t>7. Das </a:t>
                      </a:r>
                      <a:r>
                        <a:rPr lang="en-GB" sz="2400" dirty="0" err="1">
                          <a:solidFill>
                            <a:srgbClr val="115076"/>
                          </a:solidFill>
                        </a:rPr>
                        <a:t>ist</a:t>
                      </a:r>
                      <a:r>
                        <a:rPr lang="en-GB" sz="2400" dirty="0">
                          <a:solidFill>
                            <a:srgbClr val="115076"/>
                          </a:solidFill>
                        </a:rPr>
                        <a:t> </a:t>
                      </a:r>
                      <a:r>
                        <a:rPr lang="en-GB" sz="2400" dirty="0" err="1">
                          <a:solidFill>
                            <a:srgbClr val="115076"/>
                          </a:solidFill>
                        </a:rPr>
                        <a:t>eine</a:t>
                      </a:r>
                      <a:r>
                        <a:rPr lang="en-GB" sz="2400" dirty="0">
                          <a:solidFill>
                            <a:srgbClr val="115076"/>
                          </a:solidFill>
                        </a:rPr>
                        <a:t> </a:t>
                      </a:r>
                      <a:r>
                        <a:rPr lang="en-GB" sz="2400" dirty="0" err="1">
                          <a:solidFill>
                            <a:srgbClr val="115076"/>
                          </a:solidFill>
                        </a:rPr>
                        <a:t>Erfahrung</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0078619"/>
                  </a:ext>
                </a:extLst>
              </a:tr>
            </a:tbl>
          </a:graphicData>
        </a:graphic>
      </p:graphicFrame>
      <p:sp>
        <p:nvSpPr>
          <p:cNvPr id="11" name="TextBox 10">
            <a:extLst>
              <a:ext uri="{FF2B5EF4-FFF2-40B4-BE49-F238E27FC236}">
                <a16:creationId xmlns:a16="http://schemas.microsoft.com/office/drawing/2014/main" id="{EABDCD01-01D7-42FD-A7F7-D366BE92345F}"/>
              </a:ext>
            </a:extLst>
          </p:cNvPr>
          <p:cNvSpPr txBox="1"/>
          <p:nvPr/>
        </p:nvSpPr>
        <p:spPr>
          <a:xfrm>
            <a:off x="5320213"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Dezember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DAA3A11-F8C0-4E2F-9AD6-11FC879B699B}"/>
              </a:ext>
            </a:extLst>
          </p:cNvPr>
          <p:cNvSpPr txBox="1"/>
          <p:nvPr/>
        </p:nvSpPr>
        <p:spPr>
          <a:xfrm>
            <a:off x="7629577"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März</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723E051C-1BF8-4025-BF5A-A24DCDF7F549}"/>
              </a:ext>
            </a:extLst>
          </p:cNvPr>
          <p:cNvSpPr txBox="1"/>
          <p:nvPr/>
        </p:nvSpPr>
        <p:spPr>
          <a:xfrm>
            <a:off x="9916271"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Januar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E87F8086-DF1F-434C-98E8-37A1D431F659}"/>
              </a:ext>
            </a:extLst>
          </p:cNvPr>
          <p:cNvSpPr txBox="1"/>
          <p:nvPr/>
        </p:nvSpPr>
        <p:spPr>
          <a:xfrm>
            <a:off x="5320213" y="2581544"/>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gestiegen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7641EF4-0D0F-4000-BC88-97BF0C183AB4}"/>
              </a:ext>
            </a:extLst>
          </p:cNvPr>
          <p:cNvSpPr txBox="1"/>
          <p:nvPr/>
        </p:nvSpPr>
        <p:spPr>
          <a:xfrm>
            <a:off x="9916271" y="2581544"/>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geblieben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70FCC182-9BAB-4FAC-99D1-3FB400998140}"/>
              </a:ext>
            </a:extLst>
          </p:cNvPr>
          <p:cNvGrpSpPr/>
          <p:nvPr/>
        </p:nvGrpSpPr>
        <p:grpSpPr>
          <a:xfrm>
            <a:off x="7629577" y="2603665"/>
            <a:ext cx="2217040" cy="523220"/>
            <a:chOff x="7629577" y="2603665"/>
            <a:chExt cx="2217040" cy="523220"/>
          </a:xfrm>
        </p:grpSpPr>
        <p:sp>
          <p:nvSpPr>
            <p:cNvPr id="17" name="Rectangle 16">
              <a:extLst>
                <a:ext uri="{FF2B5EF4-FFF2-40B4-BE49-F238E27FC236}">
                  <a16:creationId xmlns:a16="http://schemas.microsoft.com/office/drawing/2014/main" id="{DE2C0935-5441-4CD0-8981-1CB4F06B5394}"/>
                </a:ext>
              </a:extLst>
            </p:cNvPr>
            <p:cNvSpPr/>
            <p:nvPr/>
          </p:nvSpPr>
          <p:spPr>
            <a:xfrm>
              <a:off x="7629577" y="2603665"/>
              <a:ext cx="2217040" cy="523220"/>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6BB91FD0-3F0F-4B74-ADDA-1FF1526CBF63}"/>
                </a:ext>
              </a:extLst>
            </p:cNvPr>
            <p:cNvSpPr txBox="1"/>
            <p:nvPr/>
          </p:nvSpPr>
          <p:spPr>
            <a:xfrm>
              <a:off x="7629577" y="2657526"/>
              <a:ext cx="2217040" cy="41549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geschwommen</a:t>
              </a:r>
              <a:endParaRPr kumimoji="0" lang="en-GB" sz="2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sp>
        <p:nvSpPr>
          <p:cNvPr id="20" name="TextBox 19">
            <a:extLst>
              <a:ext uri="{FF2B5EF4-FFF2-40B4-BE49-F238E27FC236}">
                <a16:creationId xmlns:a16="http://schemas.microsoft.com/office/drawing/2014/main" id="{276ED1E8-CB5A-477D-8E96-86F0EE147087}"/>
              </a:ext>
            </a:extLst>
          </p:cNvPr>
          <p:cNvSpPr txBox="1"/>
          <p:nvPr/>
        </p:nvSpPr>
        <p:spPr>
          <a:xfrm>
            <a:off x="5320213"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begreifen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A4533B3C-72A8-465D-8094-EBC28160D1B4}"/>
              </a:ext>
            </a:extLst>
          </p:cNvPr>
          <p:cNvSpPr txBox="1"/>
          <p:nvPr/>
        </p:nvSpPr>
        <p:spPr>
          <a:xfrm>
            <a:off x="7629577"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steigen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256DFCB1-3146-4C23-9A33-7A0752518D36}"/>
              </a:ext>
            </a:extLst>
          </p:cNvPr>
          <p:cNvSpPr txBox="1"/>
          <p:nvPr/>
        </p:nvSpPr>
        <p:spPr>
          <a:xfrm>
            <a:off x="9916271"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eigen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B9D8C5A2-A159-4FDB-8A0C-3E63247BC4C1}"/>
              </a:ext>
            </a:extLst>
          </p:cNvPr>
          <p:cNvSpPr txBox="1"/>
          <p:nvPr/>
        </p:nvSpPr>
        <p:spPr>
          <a:xfrm>
            <a:off x="5320213"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Mal</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A3B621A9-B921-431F-A0AC-0E1CACA53B32}"/>
              </a:ext>
            </a:extLst>
          </p:cNvPr>
          <p:cNvSpPr txBox="1"/>
          <p:nvPr/>
        </p:nvSpPr>
        <p:spPr>
          <a:xfrm>
            <a:off x="7629577"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wieder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014AB5AC-D82C-4761-A3EA-AAB0DAB0E2D1}"/>
              </a:ext>
            </a:extLst>
          </p:cNvPr>
          <p:cNvSpPr txBox="1"/>
          <p:nvPr/>
        </p:nvSpPr>
        <p:spPr>
          <a:xfrm>
            <a:off x="9916271"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für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24EECCE8-332F-4DAC-B366-FC84BF40AC19}"/>
              </a:ext>
            </a:extLst>
          </p:cNvPr>
          <p:cNvSpPr txBox="1"/>
          <p:nvPr/>
        </p:nvSpPr>
        <p:spPr>
          <a:xfrm>
            <a:off x="5320213"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Pflanze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997EA1AB-CE7C-4E5D-8695-42468BF90BDA}"/>
              </a:ext>
            </a:extLst>
          </p:cNvPr>
          <p:cNvSpPr txBox="1"/>
          <p:nvPr/>
        </p:nvSpPr>
        <p:spPr>
          <a:xfrm>
            <a:off x="7629577"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Wald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540065A6-B656-4B09-B90B-41C7283F1873}"/>
              </a:ext>
            </a:extLst>
          </p:cNvPr>
          <p:cNvSpPr txBox="1"/>
          <p:nvPr/>
        </p:nvSpPr>
        <p:spPr>
          <a:xfrm>
            <a:off x="9916271"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Luft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8A711783-EC3E-4AD7-9186-CA3900E6A465}"/>
              </a:ext>
            </a:extLst>
          </p:cNvPr>
          <p:cNvSpPr txBox="1"/>
          <p:nvPr/>
        </p:nvSpPr>
        <p:spPr>
          <a:xfrm>
            <a:off x="5320213"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Berg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34F452D-CF1D-4267-A220-B2CC06FF26CB}"/>
              </a:ext>
            </a:extLst>
          </p:cNvPr>
          <p:cNvSpPr txBox="1"/>
          <p:nvPr/>
        </p:nvSpPr>
        <p:spPr>
          <a:xfrm>
            <a:off x="7629577"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Fahrt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EAC2636F-ED3A-44D8-8347-361096E1E626}"/>
              </a:ext>
            </a:extLst>
          </p:cNvPr>
          <p:cNvSpPr txBox="1"/>
          <p:nvPr/>
        </p:nvSpPr>
        <p:spPr>
          <a:xfrm>
            <a:off x="9916271"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Schuh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5D4166D3-9C39-4C88-96DD-D1740E89758A}"/>
              </a:ext>
            </a:extLst>
          </p:cNvPr>
          <p:cNvSpPr txBox="1"/>
          <p:nvPr/>
        </p:nvSpPr>
        <p:spPr>
          <a:xfrm>
            <a:off x="4168013" y="6395986"/>
            <a:ext cx="553010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Rachel Hawkes</a:t>
            </a:r>
          </a:p>
        </p:txBody>
      </p:sp>
    </p:spTree>
    <p:extLst>
      <p:ext uri="{BB962C8B-B14F-4D97-AF65-F5344CB8AC3E}">
        <p14:creationId xmlns:p14="http://schemas.microsoft.com/office/powerpoint/2010/main" val="140281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3000"/>
                                        <p:tgtEl>
                                          <p:spTgt spid="6"/>
                                        </p:tgtEl>
                                      </p:cBhvr>
                                    </p:animEffect>
                                    <p:set>
                                      <p:cBhvr>
                                        <p:cTn id="11" dur="1" fill="hold">
                                          <p:stCondLst>
                                            <p:cond delay="29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3000"/>
                                        <p:tgtEl>
                                          <p:spTgt spid="8"/>
                                        </p:tgtEl>
                                      </p:cBhvr>
                                    </p:animEffect>
                                    <p:set>
                                      <p:cBhvr>
                                        <p:cTn id="20" dur="1" fill="hold">
                                          <p:stCondLst>
                                            <p:cond delay="29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0" presetClass="exit" presetSubtype="0" fill="hold" grpId="1" nodeType="afterEffect">
                                  <p:stCondLst>
                                    <p:cond delay="0"/>
                                  </p:stCondLst>
                                  <p:childTnLst>
                                    <p:animEffect transition="out" filter="fade">
                                      <p:cBhvr>
                                        <p:cTn id="28" dur="3000"/>
                                        <p:tgtEl>
                                          <p:spTgt spid="9"/>
                                        </p:tgtEl>
                                      </p:cBhvr>
                                    </p:animEffect>
                                    <p:set>
                                      <p:cBhvr>
                                        <p:cTn id="29" dur="1" fill="hold">
                                          <p:stCondLst>
                                            <p:cond delay="29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2"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10" presetClass="exit" presetSubtype="0" fill="hold" grpId="1" nodeType="afterEffect">
                                  <p:stCondLst>
                                    <p:cond delay="0"/>
                                  </p:stCondLst>
                                  <p:childTnLst>
                                    <p:animEffect transition="out" filter="fade">
                                      <p:cBhvr>
                                        <p:cTn id="41" dur="3000"/>
                                        <p:tgtEl>
                                          <p:spTgt spid="11"/>
                                        </p:tgtEl>
                                      </p:cBhvr>
                                    </p:animEffect>
                                    <p:set>
                                      <p:cBhvr>
                                        <p:cTn id="42" dur="1" fill="hold">
                                          <p:stCondLst>
                                            <p:cond delay="29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00"/>
                            </p:stCondLst>
                            <p:childTnLst>
                              <p:par>
                                <p:cTn id="49" presetID="10" presetClass="exit" presetSubtype="0" fill="hold" grpId="1" nodeType="afterEffect">
                                  <p:stCondLst>
                                    <p:cond delay="0"/>
                                  </p:stCondLst>
                                  <p:childTnLst>
                                    <p:animEffect transition="out" filter="fade">
                                      <p:cBhvr>
                                        <p:cTn id="50" dur="3000"/>
                                        <p:tgtEl>
                                          <p:spTgt spid="12"/>
                                        </p:tgtEl>
                                      </p:cBhvr>
                                    </p:animEffect>
                                    <p:set>
                                      <p:cBhvr>
                                        <p:cTn id="51" dur="1" fill="hold">
                                          <p:stCondLst>
                                            <p:cond delay="2999"/>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3000"/>
                                        <p:tgtEl>
                                          <p:spTgt spid="13"/>
                                        </p:tgtEl>
                                      </p:cBhvr>
                                    </p:animEffect>
                                    <p:set>
                                      <p:cBhvr>
                                        <p:cTn id="60" dur="1" fill="hold">
                                          <p:stCondLst>
                                            <p:cond delay="29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10" presetClass="exit" presetSubtype="0" fill="hold" grpId="1" nodeType="afterEffect">
                                  <p:stCondLst>
                                    <p:cond delay="0"/>
                                  </p:stCondLst>
                                  <p:childTnLst>
                                    <p:animEffect transition="out" filter="fade">
                                      <p:cBhvr>
                                        <p:cTn id="72" dur="3000"/>
                                        <p:tgtEl>
                                          <p:spTgt spid="14"/>
                                        </p:tgtEl>
                                      </p:cBhvr>
                                    </p:animEffect>
                                    <p:set>
                                      <p:cBhvr>
                                        <p:cTn id="73" dur="1" fill="hold">
                                          <p:stCondLst>
                                            <p:cond delay="2999"/>
                                          </p:stCondLst>
                                        </p:cTn>
                                        <p:tgtEl>
                                          <p:spTgt spid="1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3000"/>
                                        <p:tgtEl>
                                          <p:spTgt spid="19"/>
                                        </p:tgtEl>
                                      </p:cBhvr>
                                    </p:animEffect>
                                    <p:set>
                                      <p:cBhvr>
                                        <p:cTn id="82" dur="1" fill="hold">
                                          <p:stCondLst>
                                            <p:cond delay="29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par>
                          <p:cTn id="88" fill="hold">
                            <p:stCondLst>
                              <p:cond delay="500"/>
                            </p:stCondLst>
                            <p:childTnLst>
                              <p:par>
                                <p:cTn id="89" presetID="10" presetClass="exit" presetSubtype="0" fill="hold" grpId="1" nodeType="afterEffect">
                                  <p:stCondLst>
                                    <p:cond delay="0"/>
                                  </p:stCondLst>
                                  <p:childTnLst>
                                    <p:animEffect transition="out" filter="fade">
                                      <p:cBhvr>
                                        <p:cTn id="90" dur="3000"/>
                                        <p:tgtEl>
                                          <p:spTgt spid="16"/>
                                        </p:tgtEl>
                                      </p:cBhvr>
                                    </p:animEffect>
                                    <p:set>
                                      <p:cBhvr>
                                        <p:cTn id="91" dur="1" fill="hold">
                                          <p:stCondLst>
                                            <p:cond delay="2999"/>
                                          </p:stCondLst>
                                        </p:cTn>
                                        <p:tgtEl>
                                          <p:spTgt spid="1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2" nodeType="clickEffect">
                                  <p:stCondLst>
                                    <p:cond delay="0"/>
                                  </p:stCondLst>
                                  <p:childTnLst>
                                    <p:set>
                                      <p:cBhvr>
                                        <p:cTn id="95" dur="1" fill="hold">
                                          <p:stCondLst>
                                            <p:cond delay="0"/>
                                          </p:stCondLst>
                                        </p:cTn>
                                        <p:tgtEl>
                                          <p:spTgt spid="1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500"/>
                                        <p:tgtEl>
                                          <p:spTgt spid="20"/>
                                        </p:tgtEl>
                                      </p:cBhvr>
                                    </p:animEffect>
                                  </p:childTnLst>
                                </p:cTn>
                              </p:par>
                            </p:childTnLst>
                          </p:cTn>
                        </p:par>
                        <p:par>
                          <p:cTn id="101" fill="hold">
                            <p:stCondLst>
                              <p:cond delay="500"/>
                            </p:stCondLst>
                            <p:childTnLst>
                              <p:par>
                                <p:cTn id="102" presetID="10" presetClass="exit" presetSubtype="0" fill="hold" grpId="1" nodeType="afterEffect">
                                  <p:stCondLst>
                                    <p:cond delay="0"/>
                                  </p:stCondLst>
                                  <p:childTnLst>
                                    <p:animEffect transition="out" filter="fade">
                                      <p:cBhvr>
                                        <p:cTn id="103" dur="3000"/>
                                        <p:tgtEl>
                                          <p:spTgt spid="20"/>
                                        </p:tgtEl>
                                      </p:cBhvr>
                                    </p:animEffect>
                                    <p:set>
                                      <p:cBhvr>
                                        <p:cTn id="104" dur="1" fill="hold">
                                          <p:stCondLst>
                                            <p:cond delay="2999"/>
                                          </p:stCondLst>
                                        </p:cTn>
                                        <p:tgtEl>
                                          <p:spTgt spid="2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childTnLst>
                                </p:cTn>
                              </p:par>
                            </p:childTnLst>
                          </p:cTn>
                        </p:par>
                        <p:par>
                          <p:cTn id="110" fill="hold">
                            <p:stCondLst>
                              <p:cond delay="500"/>
                            </p:stCondLst>
                            <p:childTnLst>
                              <p:par>
                                <p:cTn id="111" presetID="10" presetClass="exit" presetSubtype="0" fill="hold" grpId="1" nodeType="afterEffect">
                                  <p:stCondLst>
                                    <p:cond delay="0"/>
                                  </p:stCondLst>
                                  <p:childTnLst>
                                    <p:animEffect transition="out" filter="fade">
                                      <p:cBhvr>
                                        <p:cTn id="112" dur="3000"/>
                                        <p:tgtEl>
                                          <p:spTgt spid="21"/>
                                        </p:tgtEl>
                                      </p:cBhvr>
                                    </p:animEffect>
                                    <p:set>
                                      <p:cBhvr>
                                        <p:cTn id="113" dur="1" fill="hold">
                                          <p:stCondLst>
                                            <p:cond delay="2999"/>
                                          </p:stCondLst>
                                        </p:cTn>
                                        <p:tgtEl>
                                          <p:spTgt spid="2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par>
                          <p:cTn id="119" fill="hold">
                            <p:stCondLst>
                              <p:cond delay="500"/>
                            </p:stCondLst>
                            <p:childTnLst>
                              <p:par>
                                <p:cTn id="120" presetID="10" presetClass="exit" presetSubtype="0" fill="hold" grpId="1" nodeType="afterEffect">
                                  <p:stCondLst>
                                    <p:cond delay="0"/>
                                  </p:stCondLst>
                                  <p:childTnLst>
                                    <p:animEffect transition="out" filter="fade">
                                      <p:cBhvr>
                                        <p:cTn id="121" dur="3000"/>
                                        <p:tgtEl>
                                          <p:spTgt spid="22"/>
                                        </p:tgtEl>
                                      </p:cBhvr>
                                    </p:animEffect>
                                    <p:set>
                                      <p:cBhvr>
                                        <p:cTn id="122" dur="1" fill="hold">
                                          <p:stCondLst>
                                            <p:cond delay="2999"/>
                                          </p:stCondLst>
                                        </p:cTn>
                                        <p:tgtEl>
                                          <p:spTgt spid="2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2" nodeType="click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fade">
                                      <p:cBhvr>
                                        <p:cTn id="131" dur="500"/>
                                        <p:tgtEl>
                                          <p:spTgt spid="23"/>
                                        </p:tgtEl>
                                      </p:cBhvr>
                                    </p:animEffec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3000"/>
                                        <p:tgtEl>
                                          <p:spTgt spid="23"/>
                                        </p:tgtEl>
                                      </p:cBhvr>
                                    </p:animEffect>
                                    <p:set>
                                      <p:cBhvr>
                                        <p:cTn id="135" dur="1" fill="hold">
                                          <p:stCondLst>
                                            <p:cond delay="2999"/>
                                          </p:stCondLst>
                                        </p:cTn>
                                        <p:tgtEl>
                                          <p:spTgt spid="23"/>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24"/>
                                        </p:tgtEl>
                                        <p:attrNameLst>
                                          <p:attrName>style.visibility</p:attrName>
                                        </p:attrNameLst>
                                      </p:cBhvr>
                                      <p:to>
                                        <p:strVal val="visible"/>
                                      </p:to>
                                    </p:set>
                                    <p:animEffect transition="in" filter="fade">
                                      <p:cBhvr>
                                        <p:cTn id="140" dur="500"/>
                                        <p:tgtEl>
                                          <p:spTgt spid="24"/>
                                        </p:tgtEl>
                                      </p:cBhvr>
                                    </p:animEffect>
                                  </p:childTnLst>
                                </p:cTn>
                              </p:par>
                            </p:childTnLst>
                          </p:cTn>
                        </p:par>
                        <p:par>
                          <p:cTn id="141" fill="hold">
                            <p:stCondLst>
                              <p:cond delay="500"/>
                            </p:stCondLst>
                            <p:childTnLst>
                              <p:par>
                                <p:cTn id="142" presetID="10" presetClass="exit" presetSubtype="0" fill="hold" grpId="1" nodeType="afterEffect">
                                  <p:stCondLst>
                                    <p:cond delay="0"/>
                                  </p:stCondLst>
                                  <p:childTnLst>
                                    <p:animEffect transition="out" filter="fade">
                                      <p:cBhvr>
                                        <p:cTn id="143" dur="3000"/>
                                        <p:tgtEl>
                                          <p:spTgt spid="24"/>
                                        </p:tgtEl>
                                      </p:cBhvr>
                                    </p:animEffect>
                                    <p:set>
                                      <p:cBhvr>
                                        <p:cTn id="144" dur="1" fill="hold">
                                          <p:stCondLst>
                                            <p:cond delay="2999"/>
                                          </p:stCondLst>
                                        </p:cTn>
                                        <p:tgtEl>
                                          <p:spTgt spid="24"/>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25"/>
                                        </p:tgtEl>
                                        <p:attrNameLst>
                                          <p:attrName>style.visibility</p:attrName>
                                        </p:attrNameLst>
                                      </p:cBhvr>
                                      <p:to>
                                        <p:strVal val="visible"/>
                                      </p:to>
                                    </p:set>
                                    <p:animEffect transition="in" filter="fade">
                                      <p:cBhvr>
                                        <p:cTn id="149" dur="500"/>
                                        <p:tgtEl>
                                          <p:spTgt spid="25"/>
                                        </p:tgtEl>
                                      </p:cBhvr>
                                    </p:animEffect>
                                  </p:childTnLst>
                                </p:cTn>
                              </p:par>
                            </p:childTnLst>
                          </p:cTn>
                        </p:par>
                        <p:par>
                          <p:cTn id="150" fill="hold">
                            <p:stCondLst>
                              <p:cond delay="500"/>
                            </p:stCondLst>
                            <p:childTnLst>
                              <p:par>
                                <p:cTn id="151" presetID="10" presetClass="exit" presetSubtype="0" fill="hold" grpId="1" nodeType="afterEffect">
                                  <p:stCondLst>
                                    <p:cond delay="0"/>
                                  </p:stCondLst>
                                  <p:childTnLst>
                                    <p:animEffect transition="out" filter="fade">
                                      <p:cBhvr>
                                        <p:cTn id="152" dur="3000"/>
                                        <p:tgtEl>
                                          <p:spTgt spid="25"/>
                                        </p:tgtEl>
                                      </p:cBhvr>
                                    </p:animEffect>
                                    <p:set>
                                      <p:cBhvr>
                                        <p:cTn id="153" dur="1" fill="hold">
                                          <p:stCondLst>
                                            <p:cond delay="2999"/>
                                          </p:stCondLst>
                                        </p:cTn>
                                        <p:tgtEl>
                                          <p:spTgt spid="25"/>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2" nodeType="clickEffect">
                                  <p:stCondLst>
                                    <p:cond delay="0"/>
                                  </p:stCondLst>
                                  <p:childTnLst>
                                    <p:set>
                                      <p:cBhvr>
                                        <p:cTn id="157" dur="1" fill="hold">
                                          <p:stCondLst>
                                            <p:cond delay="0"/>
                                          </p:stCondLst>
                                        </p:cTn>
                                        <p:tgtEl>
                                          <p:spTgt spid="24"/>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26"/>
                                        </p:tgtEl>
                                        <p:attrNameLst>
                                          <p:attrName>style.visibility</p:attrName>
                                        </p:attrNameLst>
                                      </p:cBhvr>
                                      <p:to>
                                        <p:strVal val="visible"/>
                                      </p:to>
                                    </p:set>
                                    <p:animEffect transition="in" filter="fade">
                                      <p:cBhvr>
                                        <p:cTn id="162" dur="500"/>
                                        <p:tgtEl>
                                          <p:spTgt spid="26"/>
                                        </p:tgtEl>
                                      </p:cBhvr>
                                    </p:animEffect>
                                  </p:childTnLst>
                                </p:cTn>
                              </p:par>
                            </p:childTnLst>
                          </p:cTn>
                        </p:par>
                        <p:par>
                          <p:cTn id="163" fill="hold">
                            <p:stCondLst>
                              <p:cond delay="500"/>
                            </p:stCondLst>
                            <p:childTnLst>
                              <p:par>
                                <p:cTn id="164" presetID="10" presetClass="exit" presetSubtype="0" fill="hold" grpId="1" nodeType="afterEffect">
                                  <p:stCondLst>
                                    <p:cond delay="0"/>
                                  </p:stCondLst>
                                  <p:childTnLst>
                                    <p:animEffect transition="out" filter="fade">
                                      <p:cBhvr>
                                        <p:cTn id="165" dur="3000"/>
                                        <p:tgtEl>
                                          <p:spTgt spid="26"/>
                                        </p:tgtEl>
                                      </p:cBhvr>
                                    </p:animEffect>
                                    <p:set>
                                      <p:cBhvr>
                                        <p:cTn id="166" dur="1" fill="hold">
                                          <p:stCondLst>
                                            <p:cond delay="2999"/>
                                          </p:stCondLst>
                                        </p:cTn>
                                        <p:tgtEl>
                                          <p:spTgt spid="26"/>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27"/>
                                        </p:tgtEl>
                                        <p:attrNameLst>
                                          <p:attrName>style.visibility</p:attrName>
                                        </p:attrNameLst>
                                      </p:cBhvr>
                                      <p:to>
                                        <p:strVal val="visible"/>
                                      </p:to>
                                    </p:set>
                                    <p:animEffect transition="in" filter="fade">
                                      <p:cBhvr>
                                        <p:cTn id="171" dur="500"/>
                                        <p:tgtEl>
                                          <p:spTgt spid="27"/>
                                        </p:tgtEl>
                                      </p:cBhvr>
                                    </p:animEffect>
                                  </p:childTnLst>
                                </p:cTn>
                              </p:par>
                            </p:childTnLst>
                          </p:cTn>
                        </p:par>
                        <p:par>
                          <p:cTn id="172" fill="hold">
                            <p:stCondLst>
                              <p:cond delay="500"/>
                            </p:stCondLst>
                            <p:childTnLst>
                              <p:par>
                                <p:cTn id="173" presetID="10" presetClass="exit" presetSubtype="0" fill="hold" grpId="1" nodeType="afterEffect">
                                  <p:stCondLst>
                                    <p:cond delay="0"/>
                                  </p:stCondLst>
                                  <p:childTnLst>
                                    <p:animEffect transition="out" filter="fade">
                                      <p:cBhvr>
                                        <p:cTn id="174" dur="3000"/>
                                        <p:tgtEl>
                                          <p:spTgt spid="27"/>
                                        </p:tgtEl>
                                      </p:cBhvr>
                                    </p:animEffect>
                                    <p:set>
                                      <p:cBhvr>
                                        <p:cTn id="175" dur="1" fill="hold">
                                          <p:stCondLst>
                                            <p:cond delay="2999"/>
                                          </p:stCondLst>
                                        </p:cTn>
                                        <p:tgtEl>
                                          <p:spTgt spid="27"/>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28"/>
                                        </p:tgtEl>
                                        <p:attrNameLst>
                                          <p:attrName>style.visibility</p:attrName>
                                        </p:attrNameLst>
                                      </p:cBhvr>
                                      <p:to>
                                        <p:strVal val="visible"/>
                                      </p:to>
                                    </p:set>
                                    <p:animEffect transition="in" filter="fade">
                                      <p:cBhvr>
                                        <p:cTn id="180" dur="500"/>
                                        <p:tgtEl>
                                          <p:spTgt spid="28"/>
                                        </p:tgtEl>
                                      </p:cBhvr>
                                    </p:animEffect>
                                  </p:childTnLst>
                                </p:cTn>
                              </p:par>
                            </p:childTnLst>
                          </p:cTn>
                        </p:par>
                        <p:par>
                          <p:cTn id="181" fill="hold">
                            <p:stCondLst>
                              <p:cond delay="500"/>
                            </p:stCondLst>
                            <p:childTnLst>
                              <p:par>
                                <p:cTn id="182" presetID="10" presetClass="exit" presetSubtype="0" fill="hold" grpId="1" nodeType="afterEffect">
                                  <p:stCondLst>
                                    <p:cond delay="0"/>
                                  </p:stCondLst>
                                  <p:childTnLst>
                                    <p:animEffect transition="out" filter="fade">
                                      <p:cBhvr>
                                        <p:cTn id="183" dur="3000"/>
                                        <p:tgtEl>
                                          <p:spTgt spid="28"/>
                                        </p:tgtEl>
                                      </p:cBhvr>
                                    </p:animEffect>
                                    <p:set>
                                      <p:cBhvr>
                                        <p:cTn id="184" dur="1" fill="hold">
                                          <p:stCondLst>
                                            <p:cond delay="2999"/>
                                          </p:stCondLst>
                                        </p:cTn>
                                        <p:tgtEl>
                                          <p:spTgt spid="28"/>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2" nodeType="clickEffect">
                                  <p:stCondLst>
                                    <p:cond delay="0"/>
                                  </p:stCondLst>
                                  <p:childTnLst>
                                    <p:set>
                                      <p:cBhvr>
                                        <p:cTn id="188" dur="1" fill="hold">
                                          <p:stCondLst>
                                            <p:cond delay="0"/>
                                          </p:stCondLst>
                                        </p:cTn>
                                        <p:tgtEl>
                                          <p:spTgt spid="28"/>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29"/>
                                        </p:tgtEl>
                                        <p:attrNameLst>
                                          <p:attrName>style.visibility</p:attrName>
                                        </p:attrNameLst>
                                      </p:cBhvr>
                                      <p:to>
                                        <p:strVal val="visible"/>
                                      </p:to>
                                    </p:set>
                                    <p:animEffect transition="in" filter="fade">
                                      <p:cBhvr>
                                        <p:cTn id="193" dur="500"/>
                                        <p:tgtEl>
                                          <p:spTgt spid="29"/>
                                        </p:tgtEl>
                                      </p:cBhvr>
                                    </p:animEffect>
                                  </p:childTnLst>
                                </p:cTn>
                              </p:par>
                            </p:childTnLst>
                          </p:cTn>
                        </p:par>
                        <p:par>
                          <p:cTn id="194" fill="hold">
                            <p:stCondLst>
                              <p:cond delay="500"/>
                            </p:stCondLst>
                            <p:childTnLst>
                              <p:par>
                                <p:cTn id="195" presetID="10" presetClass="exit" presetSubtype="0" fill="hold" grpId="1" nodeType="afterEffect">
                                  <p:stCondLst>
                                    <p:cond delay="0"/>
                                  </p:stCondLst>
                                  <p:childTnLst>
                                    <p:animEffect transition="out" filter="fade">
                                      <p:cBhvr>
                                        <p:cTn id="196" dur="3000"/>
                                        <p:tgtEl>
                                          <p:spTgt spid="29"/>
                                        </p:tgtEl>
                                      </p:cBhvr>
                                    </p:animEffect>
                                    <p:set>
                                      <p:cBhvr>
                                        <p:cTn id="197" dur="1" fill="hold">
                                          <p:stCondLst>
                                            <p:cond delay="2999"/>
                                          </p:stCondLst>
                                        </p:cTn>
                                        <p:tgtEl>
                                          <p:spTgt spid="29"/>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30"/>
                                        </p:tgtEl>
                                        <p:attrNameLst>
                                          <p:attrName>style.visibility</p:attrName>
                                        </p:attrNameLst>
                                      </p:cBhvr>
                                      <p:to>
                                        <p:strVal val="visible"/>
                                      </p:to>
                                    </p:set>
                                    <p:animEffect transition="in" filter="fade">
                                      <p:cBhvr>
                                        <p:cTn id="202" dur="500"/>
                                        <p:tgtEl>
                                          <p:spTgt spid="30"/>
                                        </p:tgtEl>
                                      </p:cBhvr>
                                    </p:animEffect>
                                  </p:child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3000"/>
                                        <p:tgtEl>
                                          <p:spTgt spid="30"/>
                                        </p:tgtEl>
                                      </p:cBhvr>
                                    </p:animEffect>
                                    <p:set>
                                      <p:cBhvr>
                                        <p:cTn id="206" dur="1" fill="hold">
                                          <p:stCondLst>
                                            <p:cond delay="2999"/>
                                          </p:stCondLst>
                                        </p:cTn>
                                        <p:tgtEl>
                                          <p:spTgt spid="30"/>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31"/>
                                        </p:tgtEl>
                                        <p:attrNameLst>
                                          <p:attrName>style.visibility</p:attrName>
                                        </p:attrNameLst>
                                      </p:cBhvr>
                                      <p:to>
                                        <p:strVal val="visible"/>
                                      </p:to>
                                    </p:set>
                                    <p:animEffect transition="in" filter="fade">
                                      <p:cBhvr>
                                        <p:cTn id="211" dur="500"/>
                                        <p:tgtEl>
                                          <p:spTgt spid="31"/>
                                        </p:tgtEl>
                                      </p:cBhvr>
                                    </p:animEffect>
                                  </p:childTnLst>
                                </p:cTn>
                              </p:par>
                            </p:childTnLst>
                          </p:cTn>
                        </p:par>
                        <p:par>
                          <p:cTn id="212" fill="hold">
                            <p:stCondLst>
                              <p:cond delay="500"/>
                            </p:stCondLst>
                            <p:childTnLst>
                              <p:par>
                                <p:cTn id="213" presetID="10" presetClass="exit" presetSubtype="0" fill="hold" grpId="1" nodeType="afterEffect">
                                  <p:stCondLst>
                                    <p:cond delay="0"/>
                                  </p:stCondLst>
                                  <p:childTnLst>
                                    <p:animEffect transition="out" filter="fade">
                                      <p:cBhvr>
                                        <p:cTn id="214" dur="3000"/>
                                        <p:tgtEl>
                                          <p:spTgt spid="31"/>
                                        </p:tgtEl>
                                      </p:cBhvr>
                                    </p:animEffect>
                                    <p:set>
                                      <p:cBhvr>
                                        <p:cTn id="215" dur="1" fill="hold">
                                          <p:stCondLst>
                                            <p:cond delay="2999"/>
                                          </p:stCondLst>
                                        </p:cTn>
                                        <p:tgtEl>
                                          <p:spTgt spid="31"/>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1" presetClass="entr" presetSubtype="0" fill="hold" grpId="2" nodeType="clickEffect">
                                  <p:stCondLst>
                                    <p:cond delay="0"/>
                                  </p:stCondLst>
                                  <p:childTnLst>
                                    <p:set>
                                      <p:cBhvr>
                                        <p:cTn id="21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8" grpId="2" animBg="1"/>
      <p:bldP spid="9" grpId="0" animBg="1"/>
      <p:bldP spid="9" grpId="1" animBg="1"/>
      <p:bldP spid="11" grpId="0" animBg="1"/>
      <p:bldP spid="11" grpId="1" animBg="1"/>
      <p:bldP spid="11" grpId="2" animBg="1"/>
      <p:bldP spid="12" grpId="0" animBg="1"/>
      <p:bldP spid="12" grpId="1" animBg="1"/>
      <p:bldP spid="13" grpId="0" animBg="1"/>
      <p:bldP spid="13" grpId="1" animBg="1"/>
      <p:bldP spid="14" grpId="0" animBg="1"/>
      <p:bldP spid="14" grpId="1" animBg="1"/>
      <p:bldP spid="16" grpId="0" animBg="1"/>
      <p:bldP spid="16" grpId="1" animBg="1"/>
      <p:bldP spid="16" grpId="2" animBg="1"/>
      <p:bldP spid="20" grpId="0" animBg="1"/>
      <p:bldP spid="20" grpId="1" animBg="1"/>
      <p:bldP spid="20" grpId="2" animBg="1"/>
      <p:bldP spid="21" grpId="0" animBg="1"/>
      <p:bldP spid="21" grpId="1" animBg="1"/>
      <p:bldP spid="22" grpId="0" animBg="1"/>
      <p:bldP spid="22" grpId="1" animBg="1"/>
      <p:bldP spid="23" grpId="0" animBg="1"/>
      <p:bldP spid="23" grpId="1" animBg="1"/>
      <p:bldP spid="24" grpId="0" animBg="1"/>
      <p:bldP spid="24" grpId="1" animBg="1"/>
      <p:bldP spid="24" grpId="2" animBg="1"/>
      <p:bldP spid="25" grpId="0" animBg="1"/>
      <p:bldP spid="25" grpId="1" animBg="1"/>
      <p:bldP spid="26" grpId="0" animBg="1"/>
      <p:bldP spid="26" grpId="1" animBg="1"/>
      <p:bldP spid="27" grpId="0" animBg="1"/>
      <p:bldP spid="27" grpId="1" animBg="1"/>
      <p:bldP spid="28" grpId="0" animBg="1"/>
      <p:bldP spid="28" grpId="1" animBg="1"/>
      <p:bldP spid="28" grpId="2" animBg="1"/>
      <p:bldP spid="29" grpId="0" animBg="1"/>
      <p:bldP spid="29" grpId="1" animBg="1"/>
      <p:bldP spid="30" grpId="0" animBg="1"/>
      <p:bldP spid="30" grpId="1" animBg="1"/>
      <p:bldP spid="30" grpId="2" animBg="1"/>
      <p:bldP spid="31" grpId="0" animBg="1"/>
      <p:bldP spid="3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7AB2C1-C6E7-4243-BE91-E66307EB9B27}"/>
              </a:ext>
            </a:extLst>
          </p:cNvPr>
          <p:cNvSpPr>
            <a:spLocks noGrp="1"/>
          </p:cNvSpPr>
          <p:nvPr>
            <p:ph type="title"/>
          </p:nvPr>
        </p:nvSpPr>
        <p:spPr/>
        <p:txBody>
          <a:bodyPr/>
          <a:lstStyle/>
          <a:p>
            <a:r>
              <a:rPr lang="en-GB" dirty="0"/>
              <a:t>Practice: [</a:t>
            </a:r>
            <a:r>
              <a:rPr lang="en-GB" b="1" dirty="0">
                <a:solidFill>
                  <a:srgbClr val="FF6600"/>
                </a:solidFill>
              </a:rPr>
              <a:t>8 </a:t>
            </a:r>
            <a:r>
              <a:rPr lang="en-GB" dirty="0"/>
              <a:t>&amp;</a:t>
            </a:r>
            <a:r>
              <a:rPr lang="en-GB" b="1" dirty="0">
                <a:solidFill>
                  <a:srgbClr val="FF6600"/>
                </a:solidFill>
              </a:rPr>
              <a:t> 9</a:t>
            </a:r>
            <a:r>
              <a:rPr lang="en-GB" dirty="0"/>
              <a:t>]</a:t>
            </a:r>
          </a:p>
        </p:txBody>
      </p:sp>
      <p:sp>
        <p:nvSpPr>
          <p:cNvPr id="6" name="Content Placeholder 5">
            <a:extLst>
              <a:ext uri="{FF2B5EF4-FFF2-40B4-BE49-F238E27FC236}">
                <a16:creationId xmlns:a16="http://schemas.microsoft.com/office/drawing/2014/main" id="{26A686E0-C32B-4954-8B54-A63833C1A41C}"/>
              </a:ext>
            </a:extLst>
          </p:cNvPr>
          <p:cNvSpPr>
            <a:spLocks noGrp="1"/>
          </p:cNvSpPr>
          <p:nvPr>
            <p:ph idx="1"/>
          </p:nvPr>
        </p:nvSpPr>
        <p:spPr>
          <a:xfrm>
            <a:off x="838200" y="1579441"/>
            <a:ext cx="10925908" cy="4351338"/>
          </a:xfrm>
        </p:spPr>
        <p:txBody>
          <a:bodyPr/>
          <a:lstStyle/>
          <a:p>
            <a:r>
              <a:rPr lang="en-GB" dirty="0"/>
              <a:t>Grammar</a:t>
            </a:r>
          </a:p>
          <a:p>
            <a:pPr lvl="1"/>
            <a:r>
              <a:rPr lang="en-GB" dirty="0"/>
              <a:t>input before output practice</a:t>
            </a:r>
          </a:p>
          <a:p>
            <a:pPr lvl="1"/>
            <a:r>
              <a:rPr lang="en-GB" dirty="0"/>
              <a:t>scaffolded communicative production tasks where the grammar is task essential (not drills, nor free production)</a:t>
            </a:r>
          </a:p>
        </p:txBody>
      </p:sp>
      <p:pic>
        <p:nvPicPr>
          <p:cNvPr id="8" name="Picture 7" descr="Icon&#10;&#10;Description automatically generated">
            <a:extLst>
              <a:ext uri="{FF2B5EF4-FFF2-40B4-BE49-F238E27FC236}">
                <a16:creationId xmlns:a16="http://schemas.microsoft.com/office/drawing/2014/main" id="{15544518-35F5-401D-877D-1C953169B2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970" y="3283092"/>
            <a:ext cx="2637344" cy="2647687"/>
          </a:xfrm>
          <a:prstGeom prst="rect">
            <a:avLst/>
          </a:prstGeom>
        </p:spPr>
      </p:pic>
      <p:pic>
        <p:nvPicPr>
          <p:cNvPr id="4" name="Picture 3" descr="Icon&#10;&#10;Description automatically generated">
            <a:extLst>
              <a:ext uri="{FF2B5EF4-FFF2-40B4-BE49-F238E27FC236}">
                <a16:creationId xmlns:a16="http://schemas.microsoft.com/office/drawing/2014/main" id="{99D42AA1-D47E-4CD2-BEF8-498990E2D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695" y="4311771"/>
            <a:ext cx="1695450" cy="1933575"/>
          </a:xfrm>
          <a:prstGeom prst="rect">
            <a:avLst/>
          </a:prstGeom>
        </p:spPr>
      </p:pic>
      <p:sp>
        <p:nvSpPr>
          <p:cNvPr id="9" name="Speech Bubble: Rectangle with Corners Rounded 8">
            <a:extLst>
              <a:ext uri="{FF2B5EF4-FFF2-40B4-BE49-F238E27FC236}">
                <a16:creationId xmlns:a16="http://schemas.microsoft.com/office/drawing/2014/main" id="{A1571EDB-4DB4-4753-AAC8-BA5D432BA47B}"/>
              </a:ext>
            </a:extLst>
          </p:cNvPr>
          <p:cNvSpPr/>
          <p:nvPr/>
        </p:nvSpPr>
        <p:spPr>
          <a:xfrm>
            <a:off x="7501812" y="3283092"/>
            <a:ext cx="2869272" cy="1806273"/>
          </a:xfrm>
          <a:prstGeom prst="wedgeRoundRectCallout">
            <a:avLst>
              <a:gd name="adj1" fmla="val -69612"/>
              <a:gd name="adj2" fmla="val 22208"/>
              <a:gd name="adj3" fmla="val 16667"/>
            </a:avLst>
          </a:prstGeom>
          <a:solidFill>
            <a:schemeClr val="accent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This is not a drill. </a:t>
            </a:r>
            <a:r>
              <a:rPr lang="en-GB" sz="3200" dirty="0">
                <a:solidFill>
                  <a:schemeClr val="accent5">
                    <a:lumMod val="50000"/>
                  </a:schemeClr>
                </a:solidFill>
                <a:latin typeface="Century Gothic" panose="020B0502020202020204" pitchFamily="34" charset="0"/>
                <a:sym typeface="Wingdings" panose="05000000000000000000" pitchFamily="2" charset="2"/>
              </a:rPr>
              <a:t> </a:t>
            </a:r>
            <a:endParaRPr lang="en-GB" sz="32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128863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46907" y="1006821"/>
            <a:ext cx="3762120" cy="4738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26949" y="993469"/>
            <a:ext cx="32273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habla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con un amigo </a:t>
            </a:r>
          </a:p>
        </p:txBody>
      </p:sp>
      <p:pic>
        <p:nvPicPr>
          <p:cNvPr id="10"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64789" y="1586069"/>
            <a:ext cx="2450689" cy="4518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51257" y="1575471"/>
            <a:ext cx="19071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llega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tarde</a:t>
            </a:r>
          </a:p>
        </p:txBody>
      </p:sp>
      <p:pic>
        <p:nvPicPr>
          <p:cNvPr id="11"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15330" y="2115174"/>
            <a:ext cx="2467082" cy="4744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25004" y="2111515"/>
            <a:ext cx="2553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bailar salsa</a:t>
            </a:r>
          </a:p>
        </p:txBody>
      </p:sp>
      <p:pic>
        <p:nvPicPr>
          <p:cNvPr id="13"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42802" y="2599655"/>
            <a:ext cx="3375526" cy="4999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41944" y="2587158"/>
            <a:ext cx="2772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compra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libro</a:t>
            </a:r>
          </a:p>
        </p:txBody>
      </p:sp>
      <p:sp>
        <p:nvSpPr>
          <p:cNvPr id="15" name="Action Button: Custom 14">
            <a:hlinkClick r:id="" action="ppaction://noaction" highlightClick="1"/>
          </p:cNvPr>
          <p:cNvSpPr/>
          <p:nvPr/>
        </p:nvSpPr>
        <p:spPr>
          <a:xfrm>
            <a:off x="385260" y="1116492"/>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1</a:t>
            </a:r>
          </a:p>
        </p:txBody>
      </p:sp>
      <p:sp>
        <p:nvSpPr>
          <p:cNvPr id="17" name="Action Button: Custom 16">
            <a:hlinkClick r:id="" action="ppaction://noaction" highlightClick="1"/>
          </p:cNvPr>
          <p:cNvSpPr/>
          <p:nvPr/>
        </p:nvSpPr>
        <p:spPr>
          <a:xfrm>
            <a:off x="385260" y="1623249"/>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2</a:t>
            </a:r>
          </a:p>
        </p:txBody>
      </p:sp>
      <p:sp>
        <p:nvSpPr>
          <p:cNvPr id="18" name="Action Button: Custom 17">
            <a:hlinkClick r:id="" action="ppaction://noaction" highlightClick="1"/>
          </p:cNvPr>
          <p:cNvSpPr/>
          <p:nvPr/>
        </p:nvSpPr>
        <p:spPr>
          <a:xfrm>
            <a:off x="387229" y="2196698"/>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3</a:t>
            </a:r>
          </a:p>
        </p:txBody>
      </p:sp>
      <p:sp>
        <p:nvSpPr>
          <p:cNvPr id="19" name="Action Button: Custom 18">
            <a:hlinkClick r:id="" action="ppaction://noaction" highlightClick="1"/>
          </p:cNvPr>
          <p:cNvSpPr/>
          <p:nvPr/>
        </p:nvSpPr>
        <p:spPr>
          <a:xfrm>
            <a:off x="392169" y="2755054"/>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4</a:t>
            </a:r>
          </a:p>
        </p:txBody>
      </p:sp>
      <p:pic>
        <p:nvPicPr>
          <p:cNvPr id="20"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63516" y="3187669"/>
            <a:ext cx="3697916" cy="4605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25349" y="3158416"/>
            <a:ext cx="3028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escuchar en clase </a:t>
            </a:r>
          </a:p>
        </p:txBody>
      </p:sp>
      <p:sp>
        <p:nvSpPr>
          <p:cNvPr id="22" name="Action Button: Custom 21">
            <a:hlinkClick r:id="" action="ppaction://noaction" highlightClick="1"/>
          </p:cNvPr>
          <p:cNvSpPr/>
          <p:nvPr/>
        </p:nvSpPr>
        <p:spPr>
          <a:xfrm>
            <a:off x="385260" y="3250981"/>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5</a:t>
            </a:r>
          </a:p>
        </p:txBody>
      </p:sp>
      <p:sp>
        <p:nvSpPr>
          <p:cNvPr id="23" name="Action Button: Custom 22">
            <a:hlinkClick r:id="" action="ppaction://noaction" highlightClick="1"/>
          </p:cNvPr>
          <p:cNvSpPr/>
          <p:nvPr/>
        </p:nvSpPr>
        <p:spPr>
          <a:xfrm>
            <a:off x="397784" y="3794329"/>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6</a:t>
            </a:r>
          </a:p>
        </p:txBody>
      </p:sp>
      <p:pic>
        <p:nvPicPr>
          <p:cNvPr id="24"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64789" y="3728357"/>
            <a:ext cx="3697916" cy="50474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129062" y="3702340"/>
            <a:ext cx="3028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comprar una casa </a:t>
            </a:r>
          </a:p>
        </p:txBody>
      </p:sp>
      <p:sp>
        <p:nvSpPr>
          <p:cNvPr id="26" name="Action Button: Custom 25">
            <a:hlinkClick r:id="" action="ppaction://noaction" highlightClick="1"/>
          </p:cNvPr>
          <p:cNvSpPr/>
          <p:nvPr/>
        </p:nvSpPr>
        <p:spPr>
          <a:xfrm>
            <a:off x="389553" y="4313654"/>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7</a:t>
            </a:r>
          </a:p>
        </p:txBody>
      </p:sp>
      <p:pic>
        <p:nvPicPr>
          <p:cNvPr id="27"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64789" y="4301338"/>
            <a:ext cx="3640783" cy="44593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120832" y="4290133"/>
            <a:ext cx="32988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olvida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una palabra    </a:t>
            </a:r>
          </a:p>
        </p:txBody>
      </p:sp>
      <p:sp>
        <p:nvSpPr>
          <p:cNvPr id="40" name="Action Button: Custom 39">
            <a:hlinkClick r:id="" action="ppaction://noaction" highlightClick="1"/>
          </p:cNvPr>
          <p:cNvSpPr/>
          <p:nvPr/>
        </p:nvSpPr>
        <p:spPr>
          <a:xfrm>
            <a:off x="392169" y="4824662"/>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8</a:t>
            </a:r>
          </a:p>
        </p:txBody>
      </p:sp>
      <p:pic>
        <p:nvPicPr>
          <p:cNvPr id="41"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31723" y="4787302"/>
            <a:ext cx="3186605" cy="42890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256368" y="4779741"/>
            <a:ext cx="27157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hablar con José    </a:t>
            </a:r>
          </a:p>
        </p:txBody>
      </p:sp>
      <p:sp>
        <p:nvSpPr>
          <p:cNvPr id="43" name="Action Button: Custom 42">
            <a:hlinkClick r:id="" action="ppaction://noaction" highlightClick="1"/>
          </p:cNvPr>
          <p:cNvSpPr/>
          <p:nvPr/>
        </p:nvSpPr>
        <p:spPr>
          <a:xfrm>
            <a:off x="394640" y="5343987"/>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9</a:t>
            </a:r>
          </a:p>
        </p:txBody>
      </p:sp>
      <p:pic>
        <p:nvPicPr>
          <p:cNvPr id="44"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1002092" y="5282934"/>
            <a:ext cx="2656946" cy="49808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1425051" y="5292786"/>
            <a:ext cx="22532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llega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tarde</a:t>
            </a:r>
          </a:p>
        </p:txBody>
      </p:sp>
      <p:sp>
        <p:nvSpPr>
          <p:cNvPr id="46" name="Action Button: Custom 45">
            <a:hlinkClick r:id="" action="ppaction://noaction" highlightClick="1"/>
          </p:cNvPr>
          <p:cNvSpPr/>
          <p:nvPr/>
        </p:nvSpPr>
        <p:spPr>
          <a:xfrm>
            <a:off x="352457" y="5863312"/>
            <a:ext cx="388901"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10</a:t>
            </a:r>
          </a:p>
        </p:txBody>
      </p:sp>
      <p:pic>
        <p:nvPicPr>
          <p:cNvPr id="47"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51884" y="5804335"/>
            <a:ext cx="3514601" cy="49808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926949" y="5822545"/>
            <a:ext cx="3405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baila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con Alejandra</a:t>
            </a:r>
          </a:p>
        </p:txBody>
      </p:sp>
      <p:sp>
        <p:nvSpPr>
          <p:cNvPr id="60" name="TextBox 59"/>
          <p:cNvSpPr txBox="1"/>
          <p:nvPr/>
        </p:nvSpPr>
        <p:spPr>
          <a:xfrm>
            <a:off x="111834" y="14542"/>
            <a:ext cx="10179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The dog ate your Spanish homework!  What do the text pieces talk about?</a:t>
            </a:r>
          </a:p>
        </p:txBody>
      </p:sp>
      <p:pic>
        <p:nvPicPr>
          <p:cNvPr id="1028" name="Picture 4" descr="http://www.clker.com/cliparts/a/6/a/6/1194989844558026598beagle_copper_ganson.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34857" y="398848"/>
            <a:ext cx="964623" cy="796503"/>
          </a:xfrm>
          <a:prstGeom prst="rect">
            <a:avLst/>
          </a:prstGeom>
          <a:noFill/>
          <a:extLst>
            <a:ext uri="{909E8E84-426E-40DD-AFC4-6F175D3DCCD1}">
              <a14:hiddenFill xmlns:a14="http://schemas.microsoft.com/office/drawing/2010/main">
                <a:solidFill>
                  <a:srgbClr val="FFFFFF"/>
                </a:solidFill>
              </a14:hiddenFill>
            </a:ext>
          </a:extLst>
        </p:spPr>
      </p:pic>
      <p:sp>
        <p:nvSpPr>
          <p:cNvPr id="63" name="Rounded Rectangle 62"/>
          <p:cNvSpPr/>
          <p:nvPr/>
        </p:nvSpPr>
        <p:spPr>
          <a:xfrm>
            <a:off x="11194597" y="85029"/>
            <a:ext cx="935421" cy="400919"/>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4" name="Table 3"/>
          <p:cNvGraphicFramePr>
            <a:graphicFrameLocks noGrp="1"/>
          </p:cNvGraphicFramePr>
          <p:nvPr/>
        </p:nvGraphicFramePr>
        <p:xfrm>
          <a:off x="4425425" y="485948"/>
          <a:ext cx="6710661" cy="5854729"/>
        </p:xfrm>
        <a:graphic>
          <a:graphicData uri="http://schemas.openxmlformats.org/drawingml/2006/table">
            <a:tbl>
              <a:tblPr firstRow="1" bandRow="1">
                <a:tableStyleId>{8A107856-5554-42FB-B03E-39F5DBC370BA}</a:tableStyleId>
              </a:tblPr>
              <a:tblGrid>
                <a:gridCol w="3300395">
                  <a:extLst>
                    <a:ext uri="{9D8B030D-6E8A-4147-A177-3AD203B41FA5}">
                      <a16:colId xmlns:a16="http://schemas.microsoft.com/office/drawing/2014/main" val="2928869905"/>
                    </a:ext>
                  </a:extLst>
                </a:gridCol>
                <a:gridCol w="3410266">
                  <a:extLst>
                    <a:ext uri="{9D8B030D-6E8A-4147-A177-3AD203B41FA5}">
                      <a16:colId xmlns:a16="http://schemas.microsoft.com/office/drawing/2014/main" val="2415405571"/>
                    </a:ext>
                  </a:extLst>
                </a:gridCol>
              </a:tblGrid>
              <a:tr h="559109">
                <a:tc>
                  <a:txBody>
                    <a:bodyPr/>
                    <a:lstStyle/>
                    <a:p>
                      <a:pPr algn="ctr"/>
                      <a:r>
                        <a:rPr lang="en-GB" b="1" baseline="0" dirty="0">
                          <a:solidFill>
                            <a:schemeClr val="accent5">
                              <a:lumMod val="75000"/>
                            </a:schemeClr>
                          </a:solidFill>
                          <a:latin typeface="Century Gothic" panose="020B0502020202020204" pitchFamily="34" charset="0"/>
                        </a:rPr>
                        <a:t>the action </a:t>
                      </a:r>
                      <a:r>
                        <a:rPr lang="en-GB" b="1" i="1" baseline="0" dirty="0">
                          <a:solidFill>
                            <a:schemeClr val="accent5">
                              <a:lumMod val="75000"/>
                            </a:schemeClr>
                          </a:solidFill>
                          <a:latin typeface="Century Gothic" panose="020B0502020202020204" pitchFamily="34" charset="0"/>
                        </a:rPr>
                        <a:t>in general</a:t>
                      </a:r>
                      <a:endParaRPr lang="en-GB" b="1" i="1" dirty="0">
                        <a:solidFill>
                          <a:schemeClr val="accent5">
                            <a:lumMod val="75000"/>
                          </a:schemeClr>
                        </a:solidFill>
                        <a:latin typeface="Century Gothic" panose="020B0502020202020204" pitchFamily="34" charset="0"/>
                      </a:endParaRPr>
                    </a:p>
                  </a:txBody>
                  <a:tcPr anchor="ctr"/>
                </a:tc>
                <a:tc>
                  <a:txBody>
                    <a:bodyPr/>
                    <a:lstStyle/>
                    <a:p>
                      <a:pPr algn="ctr"/>
                      <a:r>
                        <a:rPr lang="en-GB" b="1" baseline="0" dirty="0">
                          <a:solidFill>
                            <a:schemeClr val="accent5">
                              <a:lumMod val="75000"/>
                            </a:schemeClr>
                          </a:solidFill>
                          <a:latin typeface="Century Gothic" panose="020B0502020202020204" pitchFamily="34" charset="0"/>
                        </a:rPr>
                        <a:t>someone does the action</a:t>
                      </a:r>
                      <a:endParaRPr lang="en-GB" b="1" dirty="0">
                        <a:solidFill>
                          <a:schemeClr val="accent5">
                            <a:lumMod val="75000"/>
                          </a:schemeClr>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529562">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100476975"/>
                  </a:ext>
                </a:extLst>
              </a:tr>
              <a:tr h="529562">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848763795"/>
                  </a:ext>
                </a:extLst>
              </a:tr>
              <a:tr h="529562">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4107030061"/>
                  </a:ext>
                </a:extLst>
              </a:tr>
              <a:tr h="529562">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067270774"/>
                  </a:ext>
                </a:extLst>
              </a:tr>
              <a:tr h="529562">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4255301201"/>
                  </a:ext>
                </a:extLst>
              </a:tr>
              <a:tr h="529562">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3623565507"/>
                  </a:ext>
                </a:extLst>
              </a:tr>
              <a:tr h="529562">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3164601267"/>
                  </a:ext>
                </a:extLst>
              </a:tr>
              <a:tr h="529562">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961647291"/>
                  </a:ext>
                </a:extLst>
              </a:tr>
              <a:tr h="529562">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376119432"/>
                  </a:ext>
                </a:extLst>
              </a:tr>
              <a:tr h="529562">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2429530778"/>
                  </a:ext>
                </a:extLst>
              </a:tr>
            </a:tbl>
          </a:graphicData>
        </a:graphic>
      </p:graphicFrame>
      <p:pic>
        <p:nvPicPr>
          <p:cNvPr id="49"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0404" y="111306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504" y="16119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853" y="213237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0404" y="267915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311" y="318003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853" y="373443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504" y="42303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311" y="479054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4278" y="531195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4278" y="586237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BEBD1117-F80A-4C0F-9054-A9A2ED8B2EFA}"/>
              </a:ext>
            </a:extLst>
          </p:cNvPr>
          <p:cNvSpPr/>
          <p:nvPr/>
        </p:nvSpPr>
        <p:spPr>
          <a:xfrm>
            <a:off x="627994" y="5203581"/>
            <a:ext cx="11169366" cy="954107"/>
          </a:xfrm>
          <a:prstGeom prst="rect">
            <a:avLst/>
          </a:prstGeom>
          <a:solidFill>
            <a:srgbClr val="115076"/>
          </a:solidFill>
        </p:spPr>
        <p:txBody>
          <a:bodyPr wrap="square">
            <a:spAutoFit/>
          </a:bodyPr>
          <a:lstStyle/>
          <a:p>
            <a:pPr algn="ctr"/>
            <a:r>
              <a:rPr lang="en-US" sz="2800" b="1" dirty="0">
                <a:solidFill>
                  <a:schemeClr val="bg1"/>
                </a:solidFill>
                <a:latin typeface="Century Gothic" panose="020B0502020202020204" pitchFamily="34" charset="0"/>
              </a:rPr>
              <a:t>Pupils have said:</a:t>
            </a:r>
          </a:p>
          <a:p>
            <a:pPr algn="ctr"/>
            <a:r>
              <a:rPr lang="en-US" sz="2800" dirty="0">
                <a:solidFill>
                  <a:schemeClr val="bg1"/>
                </a:solidFill>
                <a:latin typeface="Century Gothic" panose="020B0502020202020204" pitchFamily="34" charset="0"/>
              </a:rPr>
              <a:t>“It has made me understand better”</a:t>
            </a:r>
          </a:p>
        </p:txBody>
      </p:sp>
    </p:spTree>
    <p:extLst>
      <p:ext uri="{BB962C8B-B14F-4D97-AF65-F5344CB8AC3E}">
        <p14:creationId xmlns:p14="http://schemas.microsoft.com/office/powerpoint/2010/main" val="33455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2">
            <a:extLst>
              <a:ext uri="{FF2B5EF4-FFF2-40B4-BE49-F238E27FC236}">
                <a16:creationId xmlns:a16="http://schemas.microsoft.com/office/drawing/2014/main" id="{7A6DE30B-325F-49D8-9696-030E4F14245E}"/>
              </a:ext>
            </a:extLst>
          </p:cNvPr>
          <p:cNvSpPr/>
          <p:nvPr/>
        </p:nvSpPr>
        <p:spPr>
          <a:xfrm>
            <a:off x="4056130" y="2103340"/>
            <a:ext cx="3195779" cy="4081178"/>
          </a:xfrm>
          <a:prstGeom prst="round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Problemas con </a:t>
            </a:r>
            <a:r>
              <a:rPr lang="en-GB" sz="3600" b="1" i="1" dirty="0">
                <a:solidFill>
                  <a:schemeClr val="bg1"/>
                </a:solidFill>
              </a:rPr>
              <a:t>Siri</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p:cNvGraphicFramePr>
            <a:graphicFrameLocks noGrp="1"/>
          </p:cNvGraphicFramePr>
          <p:nvPr/>
        </p:nvGraphicFramePr>
        <p:xfrm>
          <a:off x="7251909" y="813952"/>
          <a:ext cx="4740646" cy="5261992"/>
        </p:xfrm>
        <a:graphic>
          <a:graphicData uri="http://schemas.openxmlformats.org/drawingml/2006/table">
            <a:tbl>
              <a:tblPr firstRow="1" bandRow="1">
                <a:tableStyleId>{8A107856-5554-42FB-B03E-39F5DBC370BA}</a:tableStyleId>
              </a:tblPr>
              <a:tblGrid>
                <a:gridCol w="825291">
                  <a:extLst>
                    <a:ext uri="{9D8B030D-6E8A-4147-A177-3AD203B41FA5}">
                      <a16:colId xmlns:a16="http://schemas.microsoft.com/office/drawing/2014/main" val="776145775"/>
                    </a:ext>
                  </a:extLst>
                </a:gridCol>
                <a:gridCol w="1955800">
                  <a:extLst>
                    <a:ext uri="{9D8B030D-6E8A-4147-A177-3AD203B41FA5}">
                      <a16:colId xmlns:a16="http://schemas.microsoft.com/office/drawing/2014/main" val="2928869905"/>
                    </a:ext>
                  </a:extLst>
                </a:gridCol>
                <a:gridCol w="1959555">
                  <a:extLst>
                    <a:ext uri="{9D8B030D-6E8A-4147-A177-3AD203B41FA5}">
                      <a16:colId xmlns:a16="http://schemas.microsoft.com/office/drawing/2014/main" val="2415405571"/>
                    </a:ext>
                  </a:extLst>
                </a:gridCol>
              </a:tblGrid>
              <a:tr h="736662">
                <a:tc>
                  <a:txBody>
                    <a:bodyPr/>
                    <a:lstStyle/>
                    <a:p>
                      <a:pPr algn="ctr"/>
                      <a:endParaRPr lang="en-GB" sz="2000" b="1" i="1" dirty="0">
                        <a:solidFill>
                          <a:schemeClr val="accent5">
                            <a:lumMod val="75000"/>
                          </a:schemeClr>
                        </a:solidFill>
                        <a:latin typeface="Century Gothic" panose="020B0502020202020204" pitchFamily="34" charset="0"/>
                      </a:endParaRPr>
                    </a:p>
                  </a:txBody>
                  <a:tcPr anchor="ctr"/>
                </a:tc>
                <a:tc>
                  <a:txBody>
                    <a:bodyPr/>
                    <a:lstStyle/>
                    <a:p>
                      <a:pPr algn="ctr"/>
                      <a:r>
                        <a:rPr lang="en-GB" sz="2000" b="1" baseline="0" dirty="0">
                          <a:solidFill>
                            <a:schemeClr val="accent5">
                              <a:lumMod val="75000"/>
                            </a:schemeClr>
                          </a:solidFill>
                          <a:latin typeface="Century Gothic" panose="020B0502020202020204" pitchFamily="34" charset="0"/>
                        </a:rPr>
                        <a:t>the action </a:t>
                      </a:r>
                      <a:r>
                        <a:rPr lang="en-GB" sz="2000" b="1" i="1" baseline="0" dirty="0">
                          <a:solidFill>
                            <a:schemeClr val="accent5">
                              <a:lumMod val="75000"/>
                            </a:schemeClr>
                          </a:solidFill>
                          <a:latin typeface="Century Gothic" panose="020B0502020202020204" pitchFamily="34" charset="0"/>
                        </a:rPr>
                        <a:t>in general</a:t>
                      </a:r>
                      <a:endParaRPr lang="en-GB" sz="2000" b="1" i="1" dirty="0">
                        <a:solidFill>
                          <a:schemeClr val="accent5">
                            <a:lumMod val="75000"/>
                          </a:schemeClr>
                        </a:solidFill>
                        <a:latin typeface="Century Gothic" panose="020B0502020202020204" pitchFamily="34" charset="0"/>
                      </a:endParaRPr>
                    </a:p>
                  </a:txBody>
                  <a:tcPr anchor="ctr"/>
                </a:tc>
                <a:tc>
                  <a:txBody>
                    <a:bodyPr/>
                    <a:lstStyle/>
                    <a:p>
                      <a:pPr algn="ctr"/>
                      <a:r>
                        <a:rPr lang="en-GB" sz="2000" b="1" baseline="0" dirty="0">
                          <a:solidFill>
                            <a:schemeClr val="accent5">
                              <a:lumMod val="75000"/>
                            </a:schemeClr>
                          </a:solidFill>
                          <a:latin typeface="Century Gothic" panose="020B0502020202020204" pitchFamily="34" charset="0"/>
                        </a:rPr>
                        <a:t>someone does the action</a:t>
                      </a:r>
                      <a:endParaRPr lang="en-GB" sz="2000" b="1" dirty="0">
                        <a:solidFill>
                          <a:schemeClr val="accent5">
                            <a:lumMod val="75000"/>
                          </a:schemeClr>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100476975"/>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848763795"/>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4107030061"/>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067270774"/>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4255301201"/>
                  </a:ext>
                </a:extLst>
              </a:tr>
              <a:tr h="532019">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623565507"/>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164601267"/>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961647291"/>
                  </a:ext>
                </a:extLst>
              </a:tr>
            </a:tbl>
          </a:graphicData>
        </a:graphic>
      </p:graphicFrame>
      <p:sp>
        <p:nvSpPr>
          <p:cNvPr id="9" name="Oval 8">
            <a:extLst>
              <a:ext uri="{FF2B5EF4-FFF2-40B4-BE49-F238E27FC236}">
                <a16:creationId xmlns:a16="http://schemas.microsoft.com/office/drawing/2014/main" id="{6E697A13-5ADB-480F-88A1-2A663F75E103}"/>
              </a:ext>
            </a:extLst>
          </p:cNvPr>
          <p:cNvSpPr/>
          <p:nvPr/>
        </p:nvSpPr>
        <p:spPr>
          <a:xfrm>
            <a:off x="5383945" y="1239120"/>
            <a:ext cx="130629" cy="13529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 name="Rectangle 2"/>
          <p:cNvSpPr/>
          <p:nvPr/>
        </p:nvSpPr>
        <p:spPr>
          <a:xfrm>
            <a:off x="4320662" y="2519459"/>
            <a:ext cx="2628363" cy="32206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7"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186111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1199" y="238138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293533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348483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5118" y="400612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451763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5080" y="505396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5118" y="5559675"/>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id="{6E697A13-5ADB-480F-88A1-2A663F75E103}"/>
              </a:ext>
            </a:extLst>
          </p:cNvPr>
          <p:cNvSpPr/>
          <p:nvPr/>
        </p:nvSpPr>
        <p:spPr>
          <a:xfrm>
            <a:off x="5478972" y="5741104"/>
            <a:ext cx="462011" cy="4424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1" y="1222165"/>
            <a:ext cx="771688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Siri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funciona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móvil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hoy! </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is it talking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los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mensajes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opción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Action Button: Custom 35">
            <a:hlinkClick r:id="" action="ppaction://noaction" highlightClick="1">
              <a:snd r:embed="rId5" name="lee frases interesantes.wav"/>
            </a:hlinkClick>
          </p:cNvPr>
          <p:cNvSpPr/>
          <p:nvPr/>
        </p:nvSpPr>
        <p:spPr>
          <a:xfrm>
            <a:off x="7479999" y="193495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36">
            <a:hlinkClick r:id="" action="ppaction://noaction" highlightClick="1">
              <a:snd r:embed="rId6" name="vivir cerca del pueblo.wav"/>
            </a:hlinkClick>
          </p:cNvPr>
          <p:cNvSpPr/>
          <p:nvPr/>
        </p:nvSpPr>
        <p:spPr>
          <a:xfrm>
            <a:off x="7479999" y="245523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37">
            <a:hlinkClick r:id="" action="ppaction://noaction" highlightClick="1">
              <a:snd r:embed="rId7" name="bebe coca cola.wav"/>
            </a:hlinkClick>
          </p:cNvPr>
          <p:cNvSpPr/>
          <p:nvPr/>
        </p:nvSpPr>
        <p:spPr>
          <a:xfrm>
            <a:off x="7466100" y="297174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38">
            <a:hlinkClick r:id="" action="ppaction://noaction" highlightClick="1">
              <a:snd r:embed="rId8" name="come comida.wav"/>
            </a:hlinkClick>
          </p:cNvPr>
          <p:cNvSpPr/>
          <p:nvPr/>
        </p:nvSpPr>
        <p:spPr>
          <a:xfrm>
            <a:off x="7479999" y="349878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39">
            <a:hlinkClick r:id="" action="ppaction://noaction" highlightClick="1">
              <a:snd r:embed="rId9" name="leer juntos.wav"/>
            </a:hlinkClick>
          </p:cNvPr>
          <p:cNvSpPr/>
          <p:nvPr/>
        </p:nvSpPr>
        <p:spPr>
          <a:xfrm>
            <a:off x="7479998" y="401810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40">
            <a:hlinkClick r:id="" action="ppaction://noaction" highlightClick="1">
              <a:snd r:embed="rId10" name="vive lejos de aquí.wav"/>
            </a:hlinkClick>
          </p:cNvPr>
          <p:cNvSpPr/>
          <p:nvPr/>
        </p:nvSpPr>
        <p:spPr>
          <a:xfrm>
            <a:off x="7466099" y="458590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41">
            <a:hlinkClick r:id="" action="ppaction://noaction" highlightClick="1">
              <a:snd r:embed="rId11" name="comer mucho.wav"/>
            </a:hlinkClick>
          </p:cNvPr>
          <p:cNvSpPr/>
          <p:nvPr/>
        </p:nvSpPr>
        <p:spPr>
          <a:xfrm>
            <a:off x="7466098" y="515075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42">
            <a:hlinkClick r:id="" action="ppaction://noaction" highlightClick="1">
              <a:snd r:embed="rId12" name="beber limonada.wav"/>
            </a:hlinkClick>
          </p:cNvPr>
          <p:cNvSpPr/>
          <p:nvPr/>
        </p:nvSpPr>
        <p:spPr>
          <a:xfrm>
            <a:off x="7466098" y="565437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8" name="Rectangle 7">
            <a:extLst>
              <a:ext uri="{FF2B5EF4-FFF2-40B4-BE49-F238E27FC236}">
                <a16:creationId xmlns:a16="http://schemas.microsoft.com/office/drawing/2014/main" id="{9BFDB628-B9EE-411A-85A2-327A92130B02}"/>
              </a:ext>
            </a:extLst>
          </p:cNvPr>
          <p:cNvSpPr/>
          <p:nvPr/>
        </p:nvSpPr>
        <p:spPr>
          <a:xfrm>
            <a:off x="3253846" y="6453878"/>
            <a:ext cx="8452304" cy="341632"/>
          </a:xfrm>
          <a:prstGeom prst="rect">
            <a:avLst/>
          </a:prstGeom>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 James’ Hub Teachers / Victoria Hobson / Nick Avery</a:t>
            </a:r>
          </a:p>
        </p:txBody>
      </p:sp>
      <p:sp>
        <p:nvSpPr>
          <p:cNvPr id="44" name="Rectangle 43">
            <a:extLst>
              <a:ext uri="{FF2B5EF4-FFF2-40B4-BE49-F238E27FC236}">
                <a16:creationId xmlns:a16="http://schemas.microsoft.com/office/drawing/2014/main" id="{DD1E44C6-F499-49EC-95B3-0C724522AB3C}"/>
              </a:ext>
            </a:extLst>
          </p:cNvPr>
          <p:cNvSpPr/>
          <p:nvPr/>
        </p:nvSpPr>
        <p:spPr>
          <a:xfrm>
            <a:off x="355543" y="4006126"/>
            <a:ext cx="3515382" cy="1815882"/>
          </a:xfrm>
          <a:prstGeom prst="rect">
            <a:avLst/>
          </a:prstGeom>
          <a:solidFill>
            <a:srgbClr val="115076"/>
          </a:solidFill>
        </p:spPr>
        <p:txBody>
          <a:bodyPr wrap="square">
            <a:spAutoFit/>
          </a:bodyPr>
          <a:lstStyle/>
          <a:p>
            <a:pPr algn="ctr"/>
            <a:r>
              <a:rPr lang="en-US" sz="2800" b="1" dirty="0">
                <a:solidFill>
                  <a:schemeClr val="bg1"/>
                </a:solidFill>
                <a:latin typeface="Century Gothic" panose="020B0502020202020204" pitchFamily="34" charset="0"/>
              </a:rPr>
              <a:t>Pupils have said: </a:t>
            </a:r>
          </a:p>
          <a:p>
            <a:pPr algn="ctr"/>
            <a:r>
              <a:rPr lang="en-US" sz="2800" dirty="0">
                <a:solidFill>
                  <a:schemeClr val="bg1"/>
                </a:solidFill>
                <a:latin typeface="Century Gothic" panose="020B0502020202020204" pitchFamily="34" charset="0"/>
              </a:rPr>
              <a:t>“It has made me hear differences in the words”</a:t>
            </a:r>
          </a:p>
        </p:txBody>
      </p:sp>
    </p:spTree>
    <p:extLst>
      <p:ext uri="{BB962C8B-B14F-4D97-AF65-F5344CB8AC3E}">
        <p14:creationId xmlns:p14="http://schemas.microsoft.com/office/powerpoint/2010/main" val="13772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6828594" cy="869950"/>
          </a:xfrm>
          <a:prstGeom prst="rect">
            <a:avLst/>
          </a:prstGeom>
        </p:spPr>
      </p:pic>
      <p:sp>
        <p:nvSpPr>
          <p:cNvPr id="4" name="Title 3"/>
          <p:cNvSpPr>
            <a:spLocks noGrp="1"/>
          </p:cNvSpPr>
          <p:nvPr>
            <p:ph type="title"/>
          </p:nvPr>
        </p:nvSpPr>
        <p:spPr>
          <a:xfrm>
            <a:off x="0" y="-219012"/>
            <a:ext cx="10515600" cy="1325563"/>
          </a:xfrm>
        </p:spPr>
        <p:txBody>
          <a:bodyPr>
            <a:normAutofit/>
          </a:bodyPr>
          <a:lstStyle/>
          <a:p>
            <a:r>
              <a:rPr lang="en-GB" sz="4000" b="1" dirty="0" err="1">
                <a:solidFill>
                  <a:schemeClr val="bg1"/>
                </a:solidFill>
              </a:rPr>
              <a:t>Steigt</a:t>
            </a:r>
            <a:r>
              <a:rPr lang="en-GB" sz="4000" b="1" dirty="0">
                <a:solidFill>
                  <a:schemeClr val="bg1"/>
                </a:solidFill>
              </a:rPr>
              <a:t> </a:t>
            </a:r>
            <a:r>
              <a:rPr lang="en-GB" sz="4000" b="1" dirty="0" err="1">
                <a:solidFill>
                  <a:schemeClr val="bg1"/>
                </a:solidFill>
              </a:rPr>
              <a:t>oder</a:t>
            </a:r>
            <a:r>
              <a:rPr lang="en-GB" sz="4000" b="1" dirty="0">
                <a:solidFill>
                  <a:schemeClr val="bg1"/>
                </a:solidFill>
              </a:rPr>
              <a:t> </a:t>
            </a:r>
            <a:r>
              <a:rPr lang="en-GB" sz="4000" b="1" dirty="0" err="1">
                <a:solidFill>
                  <a:schemeClr val="bg1"/>
                </a:solidFill>
              </a:rPr>
              <a:t>steht</a:t>
            </a:r>
            <a:r>
              <a:rPr lang="en-GB" sz="4000" b="1" dirty="0">
                <a:solidFill>
                  <a:schemeClr val="bg1"/>
                </a:solidFill>
              </a:rPr>
              <a:t>?</a:t>
            </a:r>
          </a:p>
        </p:txBody>
      </p:sp>
      <p:graphicFrame>
        <p:nvGraphicFramePr>
          <p:cNvPr id="6" name="Table 5"/>
          <p:cNvGraphicFramePr>
            <a:graphicFrameLocks noGrp="1"/>
          </p:cNvGraphicFramePr>
          <p:nvPr/>
        </p:nvGraphicFramePr>
        <p:xfrm>
          <a:off x="230241" y="1106549"/>
          <a:ext cx="6239139" cy="4997070"/>
        </p:xfrm>
        <a:graphic>
          <a:graphicData uri="http://schemas.openxmlformats.org/drawingml/2006/table">
            <a:tbl>
              <a:tblPr firstRow="1" bandRow="1">
                <a:tableStyleId>{5940675A-B579-460E-94D1-54222C63F5DA}</a:tableStyleId>
              </a:tblPr>
              <a:tblGrid>
                <a:gridCol w="6239139">
                  <a:extLst>
                    <a:ext uri="{9D8B030D-6E8A-4147-A177-3AD203B41FA5}">
                      <a16:colId xmlns:a16="http://schemas.microsoft.com/office/drawing/2014/main" val="20000"/>
                    </a:ext>
                  </a:extLst>
                </a:gridCol>
              </a:tblGrid>
              <a:tr h="555230">
                <a:tc>
                  <a:txBody>
                    <a:bodyPr/>
                    <a:lstStyle/>
                    <a:p>
                      <a:r>
                        <a:rPr lang="en-GB" sz="2400" dirty="0">
                          <a:solidFill>
                            <a:schemeClr val="accent5">
                              <a:lumMod val="50000"/>
                            </a:schemeClr>
                          </a:solidFill>
                          <a:latin typeface="Century Gothic" panose="020B0502020202020204" pitchFamily="34" charset="0"/>
                        </a:rPr>
                        <a:t>1 Der </a:t>
                      </a:r>
                      <a:r>
                        <a:rPr lang="en-GB" sz="2400" dirty="0" err="1">
                          <a:solidFill>
                            <a:schemeClr val="accent5">
                              <a:lumMod val="50000"/>
                            </a:schemeClr>
                          </a:solidFill>
                          <a:latin typeface="Century Gothic" panose="020B0502020202020204" pitchFamily="34" charset="0"/>
                        </a:rPr>
                        <a:t>Tisch</a:t>
                      </a:r>
                      <a:r>
                        <a:rPr lang="en-GB" sz="2400" baseline="0" dirty="0">
                          <a:solidFill>
                            <a:schemeClr val="accent5">
                              <a:lumMod val="50000"/>
                            </a:schemeClr>
                          </a:solidFill>
                          <a:latin typeface="Century Gothic" panose="020B0502020202020204" pitchFamily="34" charset="0"/>
                        </a:rPr>
                        <a:t> _________ auf </a:t>
                      </a:r>
                      <a:r>
                        <a:rPr lang="en-GB" sz="2400" baseline="0" dirty="0" err="1">
                          <a:solidFill>
                            <a:schemeClr val="accent5">
                              <a:lumMod val="50000"/>
                            </a:schemeClr>
                          </a:solidFill>
                          <a:latin typeface="Century Gothic" panose="020B0502020202020204" pitchFamily="34" charset="0"/>
                        </a:rPr>
                        <a:t>dem</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Haus</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55230">
                <a:tc>
                  <a:txBody>
                    <a:bodyPr/>
                    <a:lstStyle/>
                    <a:p>
                      <a:r>
                        <a:rPr lang="en-GB" sz="2400" dirty="0">
                          <a:solidFill>
                            <a:schemeClr val="accent5">
                              <a:lumMod val="50000"/>
                            </a:schemeClr>
                          </a:solidFill>
                          <a:latin typeface="Century Gothic" panose="020B0502020202020204" pitchFamily="34" charset="0"/>
                        </a:rPr>
                        <a:t>2 Der Mann _________ auf den </a:t>
                      </a:r>
                      <a:r>
                        <a:rPr lang="en-GB" sz="2400" dirty="0" err="1">
                          <a:solidFill>
                            <a:schemeClr val="accent5">
                              <a:lumMod val="50000"/>
                            </a:schemeClr>
                          </a:solidFill>
                          <a:latin typeface="Century Gothic" panose="020B0502020202020204" pitchFamily="34" charset="0"/>
                        </a:rPr>
                        <a:t>Tisch</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55230">
                <a:tc>
                  <a:txBody>
                    <a:bodyPr/>
                    <a:lstStyle/>
                    <a:p>
                      <a:r>
                        <a:rPr lang="en-GB" sz="2400" dirty="0">
                          <a:solidFill>
                            <a:schemeClr val="accent5">
                              <a:lumMod val="50000"/>
                            </a:schemeClr>
                          </a:solidFill>
                          <a:latin typeface="Century Gothic" panose="020B0502020202020204" pitchFamily="34" charset="0"/>
                        </a:rPr>
                        <a:t>3 Der </a:t>
                      </a:r>
                      <a:r>
                        <a:rPr lang="en-GB" sz="2400" dirty="0" err="1">
                          <a:solidFill>
                            <a:schemeClr val="accent5">
                              <a:lumMod val="50000"/>
                            </a:schemeClr>
                          </a:solidFill>
                          <a:latin typeface="Century Gothic" panose="020B0502020202020204" pitchFamily="34" charset="0"/>
                        </a:rPr>
                        <a:t>Mond</a:t>
                      </a:r>
                      <a:r>
                        <a:rPr lang="en-GB" sz="2400" dirty="0">
                          <a:solidFill>
                            <a:schemeClr val="accent5">
                              <a:lumMod val="50000"/>
                            </a:schemeClr>
                          </a:solidFill>
                          <a:latin typeface="Century Gothic" panose="020B0502020202020204" pitchFamily="34" charset="0"/>
                        </a:rPr>
                        <a:t> __________ auf die </a:t>
                      </a:r>
                      <a:r>
                        <a:rPr lang="en-GB" sz="2400" dirty="0" err="1">
                          <a:solidFill>
                            <a:schemeClr val="accent5">
                              <a:lumMod val="50000"/>
                            </a:schemeClr>
                          </a:solidFill>
                          <a:latin typeface="Century Gothic" panose="020B0502020202020204" pitchFamily="34" charset="0"/>
                        </a:rPr>
                        <a:t>Nacht</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55230">
                <a:tc>
                  <a:txBody>
                    <a:bodyPr/>
                    <a:lstStyle/>
                    <a:p>
                      <a:r>
                        <a:rPr lang="en-GB" sz="2400" dirty="0">
                          <a:solidFill>
                            <a:schemeClr val="accent5">
                              <a:lumMod val="50000"/>
                            </a:schemeClr>
                          </a:solidFill>
                          <a:latin typeface="Century Gothic" panose="020B0502020202020204" pitchFamily="34" charset="0"/>
                        </a:rPr>
                        <a:t>4 Der </a:t>
                      </a:r>
                      <a:r>
                        <a:rPr lang="en-GB" sz="2400" dirty="0" err="1">
                          <a:solidFill>
                            <a:schemeClr val="accent5">
                              <a:lumMod val="50000"/>
                            </a:schemeClr>
                          </a:solidFill>
                          <a:latin typeface="Century Gothic" panose="020B0502020202020204" pitchFamily="34" charset="0"/>
                        </a:rPr>
                        <a:t>Sessel</a:t>
                      </a:r>
                      <a:r>
                        <a:rPr lang="en-GB" sz="2400" dirty="0">
                          <a:solidFill>
                            <a:schemeClr val="accent5">
                              <a:lumMod val="50000"/>
                            </a:schemeClr>
                          </a:solidFill>
                          <a:latin typeface="Century Gothic" panose="020B0502020202020204" pitchFamily="34" charset="0"/>
                        </a:rPr>
                        <a:t> __________ auf </a:t>
                      </a:r>
                      <a:r>
                        <a:rPr lang="en-GB" sz="2400" dirty="0" err="1">
                          <a:solidFill>
                            <a:schemeClr val="accent5">
                              <a:lumMod val="50000"/>
                            </a:schemeClr>
                          </a:solidFill>
                          <a:latin typeface="Century Gothic" panose="020B0502020202020204" pitchFamily="34" charset="0"/>
                        </a:rPr>
                        <a:t>dem</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Tisch</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55230">
                <a:tc>
                  <a:txBody>
                    <a:bodyPr/>
                    <a:lstStyle/>
                    <a:p>
                      <a:r>
                        <a:rPr lang="en-GB" sz="2400" dirty="0">
                          <a:solidFill>
                            <a:schemeClr val="accent5">
                              <a:lumMod val="50000"/>
                            </a:schemeClr>
                          </a:solidFill>
                          <a:latin typeface="Century Gothic" panose="020B0502020202020204" pitchFamily="34" charset="0"/>
                        </a:rPr>
                        <a:t>5 Der </a:t>
                      </a:r>
                      <a:r>
                        <a:rPr lang="en-GB" sz="2400" dirty="0" err="1">
                          <a:solidFill>
                            <a:schemeClr val="accent5">
                              <a:lumMod val="50000"/>
                            </a:schemeClr>
                          </a:solidFill>
                          <a:latin typeface="Century Gothic" panose="020B0502020202020204" pitchFamily="34" charset="0"/>
                        </a:rPr>
                        <a:t>Tisch</a:t>
                      </a:r>
                      <a:r>
                        <a:rPr lang="en-GB" sz="2400" dirty="0">
                          <a:solidFill>
                            <a:schemeClr val="accent5">
                              <a:lumMod val="50000"/>
                            </a:schemeClr>
                          </a:solidFill>
                          <a:latin typeface="Century Gothic" panose="020B0502020202020204" pitchFamily="34" charset="0"/>
                        </a:rPr>
                        <a:t> ___________ auf das </a:t>
                      </a:r>
                      <a:r>
                        <a:rPr lang="en-GB" sz="2400" dirty="0" err="1">
                          <a:solidFill>
                            <a:schemeClr val="accent5">
                              <a:lumMod val="50000"/>
                            </a:schemeClr>
                          </a:solidFill>
                          <a:latin typeface="Century Gothic" panose="020B0502020202020204" pitchFamily="34" charset="0"/>
                        </a:rPr>
                        <a:t>Haus</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55230">
                <a:tc>
                  <a:txBody>
                    <a:bodyPr/>
                    <a:lstStyle/>
                    <a:p>
                      <a:r>
                        <a:rPr lang="en-GB" sz="2400" dirty="0">
                          <a:solidFill>
                            <a:schemeClr val="accent5">
                              <a:lumMod val="50000"/>
                            </a:schemeClr>
                          </a:solidFill>
                          <a:latin typeface="Century Gothic" panose="020B0502020202020204" pitchFamily="34" charset="0"/>
                        </a:rPr>
                        <a:t>6 Das</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Haus</a:t>
                      </a:r>
                      <a:r>
                        <a:rPr lang="en-GB" sz="2400" baseline="0" dirty="0">
                          <a:solidFill>
                            <a:schemeClr val="accent5">
                              <a:lumMod val="50000"/>
                            </a:schemeClr>
                          </a:solidFill>
                          <a:latin typeface="Century Gothic" panose="020B0502020202020204" pitchFamily="34" charset="0"/>
                        </a:rPr>
                        <a:t> ___________ auf den Berg.</a:t>
                      </a:r>
                      <a:endParaRPr lang="en-GB" sz="2400" dirty="0">
                        <a:solidFill>
                          <a:schemeClr val="accent5">
                            <a:lumMod val="50000"/>
                          </a:schemeClr>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55230">
                <a:tc>
                  <a:txBody>
                    <a:bodyPr/>
                    <a:lstStyle/>
                    <a:p>
                      <a:r>
                        <a:rPr lang="en-GB" sz="2400" dirty="0">
                          <a:solidFill>
                            <a:schemeClr val="accent5">
                              <a:lumMod val="50000"/>
                            </a:schemeClr>
                          </a:solidFill>
                          <a:latin typeface="Century Gothic" panose="020B0502020202020204" pitchFamily="34" charset="0"/>
                        </a:rPr>
                        <a:t>7 Der Berg ___________</a:t>
                      </a:r>
                      <a:r>
                        <a:rPr lang="en-GB" sz="2400" baseline="0" dirty="0">
                          <a:solidFill>
                            <a:schemeClr val="accent5">
                              <a:lumMod val="50000"/>
                            </a:schemeClr>
                          </a:solidFill>
                          <a:latin typeface="Century Gothic" panose="020B0502020202020204" pitchFamily="34" charset="0"/>
                        </a:rPr>
                        <a:t> auf </a:t>
                      </a:r>
                      <a:r>
                        <a:rPr lang="en-GB" sz="2400" baseline="0" dirty="0" err="1">
                          <a:solidFill>
                            <a:schemeClr val="accent5">
                              <a:lumMod val="50000"/>
                            </a:schemeClr>
                          </a:solidFill>
                          <a:latin typeface="Century Gothic" panose="020B0502020202020204" pitchFamily="34" charset="0"/>
                        </a:rPr>
                        <a:t>dem</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Mond</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55230">
                <a:tc>
                  <a:txBody>
                    <a:bodyPr/>
                    <a:lstStyle/>
                    <a:p>
                      <a:r>
                        <a:rPr lang="en-GB" sz="2400" dirty="0">
                          <a:solidFill>
                            <a:schemeClr val="accent5">
                              <a:lumMod val="50000"/>
                            </a:schemeClr>
                          </a:solidFill>
                          <a:latin typeface="Century Gothic" panose="020B0502020202020204" pitchFamily="34" charset="0"/>
                        </a:rPr>
                        <a:t>8 Der Mann ___________ auf </a:t>
                      </a:r>
                      <a:r>
                        <a:rPr lang="en-GB" sz="2400" dirty="0" err="1">
                          <a:solidFill>
                            <a:schemeClr val="accent5">
                              <a:lumMod val="50000"/>
                            </a:schemeClr>
                          </a:solidFill>
                          <a:latin typeface="Century Gothic" panose="020B0502020202020204" pitchFamily="34" charset="0"/>
                        </a:rPr>
                        <a:t>dem</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Sessel</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55230">
                <a:tc>
                  <a:txBody>
                    <a:bodyPr/>
                    <a:lstStyle/>
                    <a:p>
                      <a:r>
                        <a:rPr lang="en-GB" sz="2400" dirty="0">
                          <a:solidFill>
                            <a:schemeClr val="accent5">
                              <a:lumMod val="50000"/>
                            </a:schemeClr>
                          </a:solidFill>
                          <a:latin typeface="Century Gothic" panose="020B0502020202020204" pitchFamily="34" charset="0"/>
                        </a:rPr>
                        <a:t>9 Der </a:t>
                      </a:r>
                      <a:r>
                        <a:rPr lang="en-GB" sz="2400" dirty="0" err="1">
                          <a:solidFill>
                            <a:schemeClr val="accent5">
                              <a:lumMod val="50000"/>
                            </a:schemeClr>
                          </a:solidFill>
                          <a:latin typeface="Century Gothic" panose="020B0502020202020204" pitchFamily="34" charset="0"/>
                        </a:rPr>
                        <a:t>Mond</a:t>
                      </a:r>
                      <a:r>
                        <a:rPr lang="en-GB" sz="2400" dirty="0">
                          <a:solidFill>
                            <a:schemeClr val="accent5">
                              <a:lumMod val="50000"/>
                            </a:schemeClr>
                          </a:solidFill>
                          <a:latin typeface="Century Gothic" panose="020B0502020202020204" pitchFamily="34" charset="0"/>
                        </a:rPr>
                        <a:t> ___________ auf der </a:t>
                      </a:r>
                      <a:r>
                        <a:rPr lang="en-GB" sz="2400" dirty="0" err="1">
                          <a:solidFill>
                            <a:schemeClr val="accent5">
                              <a:lumMod val="50000"/>
                            </a:schemeClr>
                          </a:solidFill>
                          <a:latin typeface="Century Gothic" panose="020B0502020202020204" pitchFamily="34" charset="0"/>
                        </a:rPr>
                        <a:t>Nacht</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1489" y="4909575"/>
            <a:ext cx="804076" cy="52097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50103" y="4438390"/>
            <a:ext cx="527003" cy="460716"/>
          </a:xfrm>
          <a:prstGeom prst="rect">
            <a:avLst/>
          </a:prstGeom>
        </p:spPr>
      </p:pic>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1644" y="3735917"/>
            <a:ext cx="883920" cy="883920"/>
          </a:xfrm>
          <a:prstGeom prst="rect">
            <a:avLst/>
          </a:prstGeom>
        </p:spPr>
      </p:pic>
      <p:sp>
        <p:nvSpPr>
          <p:cNvPr id="2" name="TextBox 1"/>
          <p:cNvSpPr txBox="1"/>
          <p:nvPr/>
        </p:nvSpPr>
        <p:spPr>
          <a:xfrm>
            <a:off x="8989016" y="3988439"/>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p:cNvSpPr txBox="1"/>
          <p:nvPr/>
        </p:nvSpPr>
        <p:spPr>
          <a:xfrm>
            <a:off x="8989016" y="4488527"/>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Sessel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9113003" y="4967677"/>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Berg</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9522" y="2050821"/>
            <a:ext cx="519494" cy="96348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75335" y="3013012"/>
            <a:ext cx="389695" cy="761541"/>
          </a:xfrm>
          <a:prstGeom prst="rect">
            <a:avLst/>
          </a:prstGeom>
        </p:spPr>
      </p:pic>
      <p:sp>
        <p:nvSpPr>
          <p:cNvPr id="14" name="TextBox 13"/>
          <p:cNvSpPr txBox="1"/>
          <p:nvPr/>
        </p:nvSpPr>
        <p:spPr>
          <a:xfrm>
            <a:off x="8989016" y="3269925"/>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8989016" y="2453661"/>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steigen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3361316" y="6356141"/>
            <a:ext cx="66815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extracts from </a:t>
            </a:r>
            <a:r>
              <a:rPr kumimoji="0" lang="en-GB" sz="2400" b="1" i="1" u="none" strike="noStrike" kern="1200" cap="none" spc="0" normalizeH="0" baseline="0" noProof="0" dirty="0" err="1">
                <a:ln>
                  <a:noFill/>
                </a:ln>
                <a:solidFill>
                  <a:prstClr val="white"/>
                </a:solidFill>
                <a:effectLst/>
                <a:uLnTx/>
                <a:uFillTx/>
                <a:latin typeface="Century Gothic" panose="020F0302020204030204"/>
                <a:ea typeface="+mn-ea"/>
                <a:cs typeface="+mn-cs"/>
              </a:rPr>
              <a:t>Immer</a:t>
            </a:r>
            <a:r>
              <a:rPr kumimoji="0" lang="en-GB" sz="24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prstClr val="white"/>
                </a:solidFill>
                <a:effectLst/>
                <a:uLnTx/>
                <a:uFillTx/>
                <a:latin typeface="Century Gothic" panose="020F0302020204030204"/>
                <a:ea typeface="+mn-ea"/>
                <a:cs typeface="+mn-cs"/>
              </a:rPr>
              <a:t>höher</a:t>
            </a:r>
            <a:r>
              <a:rPr kumimoji="0" lang="en-GB" sz="24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Ernst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Jandl</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1968285" y="1106549"/>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18" name="TextBox 17"/>
          <p:cNvSpPr txBox="1"/>
          <p:nvPr/>
        </p:nvSpPr>
        <p:spPr>
          <a:xfrm>
            <a:off x="2167179" y="1692152"/>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steigt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19" name="TextBox 18"/>
          <p:cNvSpPr txBox="1"/>
          <p:nvPr/>
        </p:nvSpPr>
        <p:spPr>
          <a:xfrm>
            <a:off x="2167179" y="2271159"/>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steigt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0" name="TextBox 19"/>
          <p:cNvSpPr txBox="1"/>
          <p:nvPr/>
        </p:nvSpPr>
        <p:spPr>
          <a:xfrm>
            <a:off x="2151681" y="2808260"/>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1" name="TextBox 20"/>
          <p:cNvSpPr txBox="1"/>
          <p:nvPr/>
        </p:nvSpPr>
        <p:spPr>
          <a:xfrm>
            <a:off x="2167179" y="3379805"/>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steigt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2" name="TextBox 21"/>
          <p:cNvSpPr txBox="1"/>
          <p:nvPr/>
        </p:nvSpPr>
        <p:spPr>
          <a:xfrm>
            <a:off x="2167179" y="3916906"/>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steigt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3" name="TextBox 22"/>
          <p:cNvSpPr txBox="1"/>
          <p:nvPr/>
        </p:nvSpPr>
        <p:spPr>
          <a:xfrm>
            <a:off x="2151681" y="4473161"/>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4" name="TextBox 23"/>
          <p:cNvSpPr txBox="1"/>
          <p:nvPr/>
        </p:nvSpPr>
        <p:spPr>
          <a:xfrm>
            <a:off x="2226589" y="5029416"/>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5" name="TextBox 24"/>
          <p:cNvSpPr txBox="1"/>
          <p:nvPr/>
        </p:nvSpPr>
        <p:spPr>
          <a:xfrm>
            <a:off x="2226589" y="5566517"/>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6" name="Rounded Rectangle 11">
            <a:extLst>
              <a:ext uri="{FF2B5EF4-FFF2-40B4-BE49-F238E27FC236}">
                <a16:creationId xmlns:a16="http://schemas.microsoft.com/office/drawing/2014/main" id="{483D7EB9-C2AA-4190-98DE-925F861600E9}"/>
              </a:ext>
            </a:extLst>
          </p:cNvPr>
          <p:cNvSpPr/>
          <p:nvPr/>
        </p:nvSpPr>
        <p:spPr>
          <a:xfrm>
            <a:off x="10913164" y="158883"/>
            <a:ext cx="1049147" cy="4001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1420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7AB2C1-C6E7-4243-BE91-E66307EB9B27}"/>
              </a:ext>
            </a:extLst>
          </p:cNvPr>
          <p:cNvSpPr>
            <a:spLocks noGrp="1"/>
          </p:cNvSpPr>
          <p:nvPr>
            <p:ph type="title"/>
          </p:nvPr>
        </p:nvSpPr>
        <p:spPr/>
        <p:txBody>
          <a:bodyPr/>
          <a:lstStyle/>
          <a:p>
            <a:r>
              <a:rPr lang="en-GB" dirty="0"/>
              <a:t>Production: [</a:t>
            </a:r>
            <a:r>
              <a:rPr lang="en-GB" b="1" dirty="0">
                <a:solidFill>
                  <a:srgbClr val="FF6600"/>
                </a:solidFill>
              </a:rPr>
              <a:t>10</a:t>
            </a:r>
            <a:r>
              <a:rPr lang="en-GB" dirty="0"/>
              <a:t>]</a:t>
            </a:r>
          </a:p>
        </p:txBody>
      </p:sp>
      <p:pic>
        <p:nvPicPr>
          <p:cNvPr id="4" name="Content Placeholder 3">
            <a:extLst>
              <a:ext uri="{FF2B5EF4-FFF2-40B4-BE49-F238E27FC236}">
                <a16:creationId xmlns:a16="http://schemas.microsoft.com/office/drawing/2014/main" id="{DF40804B-10C0-455B-84E7-DD08D9FC87A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34270" y="806324"/>
            <a:ext cx="5048509" cy="2524255"/>
          </a:xfrm>
        </p:spPr>
      </p:pic>
      <p:pic>
        <p:nvPicPr>
          <p:cNvPr id="10" name="Picture 9" descr="A picture containing vector graphics&#10;&#10;Description automatically generated">
            <a:extLst>
              <a:ext uri="{FF2B5EF4-FFF2-40B4-BE49-F238E27FC236}">
                <a16:creationId xmlns:a16="http://schemas.microsoft.com/office/drawing/2014/main" id="{CA73A0FA-25E8-45CA-9ACC-199C7B40B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1811" y="2539465"/>
            <a:ext cx="2184918" cy="1154365"/>
          </a:xfrm>
          <a:prstGeom prst="rect">
            <a:avLst/>
          </a:prstGeom>
        </p:spPr>
      </p:pic>
    </p:spTree>
    <p:extLst>
      <p:ext uri="{BB962C8B-B14F-4D97-AF65-F5344CB8AC3E}">
        <p14:creationId xmlns:p14="http://schemas.microsoft.com/office/powerpoint/2010/main" val="2244716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email à Abdel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7C843EC4-98B5-424E-824C-19432F9F06A0}"/>
              </a:ext>
            </a:extLst>
          </p:cNvPr>
          <p:cNvSpPr/>
          <p:nvPr/>
        </p:nvSpPr>
        <p:spPr>
          <a:xfrm>
            <a:off x="156000" y="1889673"/>
            <a:ext cx="1188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&gt;&gt; </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Sujet</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I like writing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Hello Abdel,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I have a little question: how many languages do you speak? I have a very intelligent teacher at school – he understands six languages! My teacher says that I’m a good student. I understand that languages are important, and I take my time in class. Next week, two English girls are going to stay at my place. I will speak English because I don’t know if they speak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I sometimes say English sentences at home. My father is happy. He often takes the plane to England for work. </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Noura</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is learning a new language too. Are you learning interesting things at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Goodbye, Amir</a:t>
            </a:r>
          </a:p>
        </p:txBody>
      </p:sp>
      <p:pic>
        <p:nvPicPr>
          <p:cNvPr id="5" name="Picture 4">
            <a:extLst>
              <a:ext uri="{FF2B5EF4-FFF2-40B4-BE49-F238E27FC236}">
                <a16:creationId xmlns:a16="http://schemas.microsoft.com/office/drawing/2014/main" id="{CFC497A2-6281-4FEE-A13A-AFD95BF51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544" y="677665"/>
            <a:ext cx="1080000" cy="1080000"/>
          </a:xfrm>
          <a:prstGeom prst="rect">
            <a:avLst/>
          </a:prstGeom>
        </p:spPr>
      </p:pic>
      <p:pic>
        <p:nvPicPr>
          <p:cNvPr id="10" name="Picture 9">
            <a:extLst>
              <a:ext uri="{FF2B5EF4-FFF2-40B4-BE49-F238E27FC236}">
                <a16:creationId xmlns:a16="http://schemas.microsoft.com/office/drawing/2014/main" id="{EC096B60-6775-415C-A1FB-25C1F4965F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4544" y="677665"/>
            <a:ext cx="1080000" cy="1080000"/>
          </a:xfrm>
          <a:prstGeom prst="rect">
            <a:avLst/>
          </a:prstGeom>
        </p:spPr>
      </p:pic>
    </p:spTree>
    <p:extLst>
      <p:ext uri="{BB962C8B-B14F-4D97-AF65-F5344CB8AC3E}">
        <p14:creationId xmlns:p14="http://schemas.microsoft.com/office/powerpoint/2010/main" val="503219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07542"/>
            <a:ext cx="9389661" cy="869950"/>
          </a:xfrm>
          <a:prstGeom prst="rect">
            <a:avLst/>
          </a:prstGeom>
        </p:spPr>
      </p:pic>
      <p:sp>
        <p:nvSpPr>
          <p:cNvPr id="4" name="Title 3"/>
          <p:cNvSpPr>
            <a:spLocks noGrp="1"/>
          </p:cNvSpPr>
          <p:nvPr>
            <p:ph type="title"/>
          </p:nvPr>
        </p:nvSpPr>
        <p:spPr>
          <a:xfrm>
            <a:off x="-1" y="232256"/>
            <a:ext cx="8434317" cy="707849"/>
          </a:xfrm>
        </p:spPr>
        <p:txBody>
          <a:bodyPr>
            <a:normAutofit fontScale="90000"/>
          </a:bodyPr>
          <a:lstStyle/>
          <a:p>
            <a:r>
              <a:rPr lang="en-GB" sz="3200" b="1" dirty="0" err="1">
                <a:solidFill>
                  <a:schemeClr val="bg1"/>
                </a:solidFill>
              </a:rPr>
              <a:t>Unsere</a:t>
            </a:r>
            <a:r>
              <a:rPr lang="en-GB" sz="3200" b="1" dirty="0">
                <a:solidFill>
                  <a:schemeClr val="bg1"/>
                </a:solidFill>
              </a:rPr>
              <a:t> Schule, </a:t>
            </a:r>
            <a:r>
              <a:rPr lang="en-GB" sz="3200" b="1" dirty="0" err="1">
                <a:solidFill>
                  <a:schemeClr val="bg1"/>
                </a:solidFill>
              </a:rPr>
              <a:t>mein</a:t>
            </a:r>
            <a:r>
              <a:rPr lang="en-GB" sz="3200" b="1" dirty="0">
                <a:solidFill>
                  <a:schemeClr val="bg1"/>
                </a:solidFill>
              </a:rPr>
              <a:t> Lehrer / </a:t>
            </a:r>
            <a:r>
              <a:rPr lang="en-GB" sz="3200" b="1" dirty="0" err="1">
                <a:solidFill>
                  <a:schemeClr val="bg1"/>
                </a:solidFill>
              </a:rPr>
              <a:t>meine</a:t>
            </a:r>
            <a:r>
              <a:rPr lang="en-GB" sz="3200" b="1" dirty="0">
                <a:solidFill>
                  <a:schemeClr val="bg1"/>
                </a:solidFill>
              </a:rPr>
              <a:t> </a:t>
            </a:r>
            <a:r>
              <a:rPr lang="en-GB" sz="3200" b="1" dirty="0" err="1">
                <a:solidFill>
                  <a:schemeClr val="bg1"/>
                </a:solidFill>
              </a:rPr>
              <a:t>Lehrerin</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0" name="Group 9">
            <a:extLst>
              <a:ext uri="{FF2B5EF4-FFF2-40B4-BE49-F238E27FC236}">
                <a16:creationId xmlns:a16="http://schemas.microsoft.com/office/drawing/2014/main" id="{D6F0299D-EB61-3942-9A12-B5537C403495}"/>
              </a:ext>
            </a:extLst>
          </p:cNvPr>
          <p:cNvGrpSpPr/>
          <p:nvPr/>
        </p:nvGrpSpPr>
        <p:grpSpPr>
          <a:xfrm>
            <a:off x="3941087" y="1687094"/>
            <a:ext cx="8016240" cy="4572000"/>
            <a:chOff x="3520440" y="1371600"/>
            <a:chExt cx="8016240" cy="4572000"/>
          </a:xfrm>
        </p:grpSpPr>
        <p:sp>
          <p:nvSpPr>
            <p:cNvPr id="2" name="Rectangle 1">
              <a:extLst>
                <a:ext uri="{FF2B5EF4-FFF2-40B4-BE49-F238E27FC236}">
                  <a16:creationId xmlns:a16="http://schemas.microsoft.com/office/drawing/2014/main" id="{76071148-1C6C-BB44-9B2C-10F646F830E6}"/>
                </a:ext>
              </a:extLst>
            </p:cNvPr>
            <p:cNvSpPr/>
            <p:nvPr/>
          </p:nvSpPr>
          <p:spPr>
            <a:xfrm>
              <a:off x="3520440" y="1371600"/>
              <a:ext cx="8016240" cy="4572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8" name="Straight Connector 7">
              <a:extLst>
                <a:ext uri="{FF2B5EF4-FFF2-40B4-BE49-F238E27FC236}">
                  <a16:creationId xmlns:a16="http://schemas.microsoft.com/office/drawing/2014/main" id="{50EE2B17-5D60-0444-8339-C229265B84FD}"/>
                </a:ext>
              </a:extLst>
            </p:cNvPr>
            <p:cNvCxnSpPr/>
            <p:nvPr/>
          </p:nvCxnSpPr>
          <p:spPr>
            <a:xfrm>
              <a:off x="7513320" y="1676400"/>
              <a:ext cx="0" cy="4008120"/>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DEB3F702-00C5-BD47-BAC1-5D9F309FB3EC}"/>
              </a:ext>
            </a:extLst>
          </p:cNvPr>
          <p:cNvSpPr/>
          <p:nvPr/>
        </p:nvSpPr>
        <p:spPr>
          <a:xfrm>
            <a:off x="234673" y="1766983"/>
            <a:ext cx="3516489" cy="145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C2739C93-139D-914F-A441-DB582E0C2709}"/>
              </a:ext>
            </a:extLst>
          </p:cNvPr>
          <p:cNvSpPr/>
          <p:nvPr/>
        </p:nvSpPr>
        <p:spPr>
          <a:xfrm>
            <a:off x="228600" y="3322326"/>
            <a:ext cx="3516489" cy="14498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333B7300-3578-3643-B983-8740362E4E14}"/>
              </a:ext>
            </a:extLst>
          </p:cNvPr>
          <p:cNvSpPr/>
          <p:nvPr/>
        </p:nvSpPr>
        <p:spPr>
          <a:xfrm>
            <a:off x="216099" y="4879682"/>
            <a:ext cx="3516489" cy="14498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BE11D55-9075-B74C-8167-5A355E70FB12}"/>
              </a:ext>
            </a:extLst>
          </p:cNvPr>
          <p:cNvSpPr txBox="1"/>
          <p:nvPr/>
        </p:nvSpPr>
        <p:spPr>
          <a:xfrm>
            <a:off x="448033" y="1835200"/>
            <a:ext cx="6383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mit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0C76616-7C28-924C-A684-C045E7539DF9}"/>
              </a:ext>
            </a:extLst>
          </p:cNvPr>
          <p:cNvSpPr txBox="1"/>
          <p:nvPr/>
        </p:nvSpPr>
        <p:spPr>
          <a:xfrm>
            <a:off x="348647" y="2710589"/>
            <a:ext cx="11160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immer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D9C52D0-A9E1-EA46-ACB5-1678D5C8F976}"/>
              </a:ext>
            </a:extLst>
          </p:cNvPr>
          <p:cNvSpPr txBox="1"/>
          <p:nvPr/>
        </p:nvSpPr>
        <p:spPr>
          <a:xfrm>
            <a:off x="1687735" y="1833693"/>
            <a:ext cx="9621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ohne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46FA0710-B7EA-0148-9CFC-D041909DB6AB}"/>
              </a:ext>
            </a:extLst>
          </p:cNvPr>
          <p:cNvSpPr txBox="1"/>
          <p:nvPr/>
        </p:nvSpPr>
        <p:spPr>
          <a:xfrm>
            <a:off x="756740" y="2273598"/>
            <a:ext cx="12474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jedoch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B212BD9-9563-DD4A-848E-9B14BFA8A9E6}"/>
              </a:ext>
            </a:extLst>
          </p:cNvPr>
          <p:cNvSpPr txBox="1"/>
          <p:nvPr/>
        </p:nvSpPr>
        <p:spPr>
          <a:xfrm>
            <a:off x="2193643" y="2662580"/>
            <a:ext cx="10583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selten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ACF2E1D-79E0-AE4D-9133-E62D3DCBC463}"/>
              </a:ext>
            </a:extLst>
          </p:cNvPr>
          <p:cNvSpPr txBox="1"/>
          <p:nvPr/>
        </p:nvSpPr>
        <p:spPr>
          <a:xfrm>
            <a:off x="2378612" y="3455483"/>
            <a:ext cx="526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2A1735AD-3E54-AE4D-A5C1-ABCD7AD007A3}"/>
              </a:ext>
            </a:extLst>
          </p:cNvPr>
          <p:cNvSpPr txBox="1"/>
          <p:nvPr/>
        </p:nvSpPr>
        <p:spPr>
          <a:xfrm>
            <a:off x="1794318" y="4227059"/>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36EE695A-45B6-2348-AB98-DABAE5217ED0}"/>
              </a:ext>
            </a:extLst>
          </p:cNvPr>
          <p:cNvSpPr txBox="1"/>
          <p:nvPr/>
        </p:nvSpPr>
        <p:spPr>
          <a:xfrm>
            <a:off x="906652" y="5308109"/>
            <a:ext cx="11176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helfen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1909F60-6E75-DE41-9313-E3B9DA681634}"/>
              </a:ext>
            </a:extLst>
          </p:cNvPr>
          <p:cNvSpPr txBox="1"/>
          <p:nvPr/>
        </p:nvSpPr>
        <p:spPr>
          <a:xfrm>
            <a:off x="2186185" y="4841293"/>
            <a:ext cx="1189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geben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472E988A-901C-6141-BCFF-6A887EFEA1D7}"/>
              </a:ext>
            </a:extLst>
          </p:cNvPr>
          <p:cNvSpPr txBox="1"/>
          <p:nvPr/>
        </p:nvSpPr>
        <p:spPr>
          <a:xfrm>
            <a:off x="224382" y="5867830"/>
            <a:ext cx="15343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erlauben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2B578DC9-2F03-4543-B334-AF8D199E856D}"/>
              </a:ext>
            </a:extLst>
          </p:cNvPr>
          <p:cNvSpPr txBox="1"/>
          <p:nvPr/>
        </p:nvSpPr>
        <p:spPr>
          <a:xfrm>
            <a:off x="324720" y="4872897"/>
            <a:ext cx="14558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erzählen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77FAF686-4D47-EF4F-AB04-87DC576327F8}"/>
              </a:ext>
            </a:extLst>
          </p:cNvPr>
          <p:cNvPicPr>
            <a:picLocks noChangeAspect="1"/>
          </p:cNvPicPr>
          <p:nvPr/>
        </p:nvPicPr>
        <p:blipFill rotWithShape="1">
          <a:blip r:embed="rId4">
            <a:extLst>
              <a:ext uri="{28A0092B-C50C-407E-A947-70E740481C1C}">
                <a14:useLocalDpi xmlns:a14="http://schemas.microsoft.com/office/drawing/2010/main" val="0"/>
              </a:ext>
            </a:extLst>
          </a:blip>
          <a:srcRect l="11874" t="13238" r="67800" b="69386"/>
          <a:stretch/>
        </p:blipFill>
        <p:spPr>
          <a:xfrm>
            <a:off x="9636431" y="1935998"/>
            <a:ext cx="824219" cy="493200"/>
          </a:xfrm>
          <a:prstGeom prst="rect">
            <a:avLst/>
          </a:prstGeom>
        </p:spPr>
      </p:pic>
      <p:pic>
        <p:nvPicPr>
          <p:cNvPr id="12" name="Graphic 11" descr="Stamp">
            <a:extLst>
              <a:ext uri="{FF2B5EF4-FFF2-40B4-BE49-F238E27FC236}">
                <a16:creationId xmlns:a16="http://schemas.microsoft.com/office/drawing/2014/main" id="{210CBEDF-D8C7-454F-8EC9-154FB65B9E4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44148" y="1612382"/>
            <a:ext cx="1440403" cy="1440403"/>
          </a:xfrm>
          <a:prstGeom prst="rect">
            <a:avLst/>
          </a:prstGeom>
        </p:spPr>
      </p:pic>
      <p:sp>
        <p:nvSpPr>
          <p:cNvPr id="28" name="TextBox 27">
            <a:extLst>
              <a:ext uri="{FF2B5EF4-FFF2-40B4-BE49-F238E27FC236}">
                <a16:creationId xmlns:a16="http://schemas.microsoft.com/office/drawing/2014/main" id="{21A54B58-AB6A-054B-A94F-7DAB50746874}"/>
              </a:ext>
            </a:extLst>
          </p:cNvPr>
          <p:cNvSpPr txBox="1"/>
          <p:nvPr/>
        </p:nvSpPr>
        <p:spPr>
          <a:xfrm>
            <a:off x="1999602" y="5646485"/>
            <a:ext cx="13837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erklären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F823637-1EB5-CB4C-8269-F492DB5FCDC1}"/>
              </a:ext>
            </a:extLst>
          </p:cNvPr>
          <p:cNvSpPr txBox="1"/>
          <p:nvPr/>
        </p:nvSpPr>
        <p:spPr>
          <a:xfrm>
            <a:off x="577399" y="3528606"/>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E0F59FA-9876-D04D-B871-983A099FB12B}"/>
              </a:ext>
            </a:extLst>
          </p:cNvPr>
          <p:cNvSpPr txBox="1"/>
          <p:nvPr/>
        </p:nvSpPr>
        <p:spPr>
          <a:xfrm>
            <a:off x="531366" y="4253512"/>
            <a:ext cx="679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Speech Bubble: Rectangle with Corners Rounded 30">
            <a:extLst>
              <a:ext uri="{FF2B5EF4-FFF2-40B4-BE49-F238E27FC236}">
                <a16:creationId xmlns:a16="http://schemas.microsoft.com/office/drawing/2014/main" id="{C08F406E-2B43-3343-A136-B91A488A815D}"/>
              </a:ext>
            </a:extLst>
          </p:cNvPr>
          <p:cNvSpPr/>
          <p:nvPr/>
        </p:nvSpPr>
        <p:spPr>
          <a:xfrm>
            <a:off x="3712568" y="1862592"/>
            <a:ext cx="3620727" cy="695996"/>
          </a:xfrm>
          <a:prstGeom prst="wedgeRoundRectCallout">
            <a:avLst>
              <a:gd name="adj1" fmla="val -56084"/>
              <a:gd name="adj2" fmla="val 46602"/>
              <a:gd name="adj3" fmla="val 16667"/>
            </a:avLst>
          </a:prstGeom>
          <a:solidFill>
            <a:srgbClr val="104F75"/>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rPr>
              <a:t>Try to use these prepositions and adverbs.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Speech Bubble: Rectangle with Corners Rounded 30">
            <a:extLst>
              <a:ext uri="{FF2B5EF4-FFF2-40B4-BE49-F238E27FC236}">
                <a16:creationId xmlns:a16="http://schemas.microsoft.com/office/drawing/2014/main" id="{E5C96E8E-1E34-CF4B-A919-0EA9D7779DC5}"/>
              </a:ext>
            </a:extLst>
          </p:cNvPr>
          <p:cNvSpPr/>
          <p:nvPr/>
        </p:nvSpPr>
        <p:spPr>
          <a:xfrm>
            <a:off x="3828661" y="3490924"/>
            <a:ext cx="3620727" cy="964340"/>
          </a:xfrm>
          <a:prstGeom prst="wedgeRoundRectCallout">
            <a:avLst>
              <a:gd name="adj1" fmla="val -57956"/>
              <a:gd name="adj2" fmla="val 38650"/>
              <a:gd name="adj3" fmla="val 16667"/>
            </a:avLst>
          </a:prstGeom>
          <a:solidFill>
            <a:srgbClr val="104F75"/>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Try to include ‘our / their’ and ‘us / them’ at least once in your texts.</a:t>
            </a:r>
          </a:p>
        </p:txBody>
      </p:sp>
      <p:sp>
        <p:nvSpPr>
          <p:cNvPr id="42" name="Speech Bubble: Rectangle with Corners Rounded 30">
            <a:extLst>
              <a:ext uri="{FF2B5EF4-FFF2-40B4-BE49-F238E27FC236}">
                <a16:creationId xmlns:a16="http://schemas.microsoft.com/office/drawing/2014/main" id="{D0D17A1F-9C6F-F749-96E0-7DA23DD5CFC0}"/>
              </a:ext>
            </a:extLst>
          </p:cNvPr>
          <p:cNvSpPr/>
          <p:nvPr/>
        </p:nvSpPr>
        <p:spPr>
          <a:xfrm>
            <a:off x="3881137" y="5478119"/>
            <a:ext cx="3844331" cy="798395"/>
          </a:xfrm>
          <a:prstGeom prst="wedgeRoundRectCallout">
            <a:avLst>
              <a:gd name="adj1" fmla="val -57325"/>
              <a:gd name="adj2" fmla="val -35431"/>
              <a:gd name="adj3" fmla="val 16667"/>
            </a:avLst>
          </a:prstGeom>
          <a:solidFill>
            <a:srgbClr val="104F75"/>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rPr>
              <a:t>Try to use these verbs in the present and past tenses.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3B212BD9-9563-DD4A-848E-9B14BFA8A9E6}"/>
              </a:ext>
            </a:extLst>
          </p:cNvPr>
          <p:cNvSpPr txBox="1"/>
          <p:nvPr/>
        </p:nvSpPr>
        <p:spPr>
          <a:xfrm>
            <a:off x="2443251" y="2247724"/>
            <a:ext cx="5870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oft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66D8552-626C-6E44-91CB-C1B20389A00F}"/>
              </a:ext>
            </a:extLst>
          </p:cNvPr>
          <p:cNvSpPr txBox="1"/>
          <p:nvPr/>
        </p:nvSpPr>
        <p:spPr>
          <a:xfrm>
            <a:off x="4070519" y="1024928"/>
            <a:ext cx="79467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kurze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von 50-60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Titel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Schule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Mein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neuer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Lehrer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Lehrerin</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894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7AB2C1-C6E7-4243-BE91-E66307EB9B27}"/>
              </a:ext>
            </a:extLst>
          </p:cNvPr>
          <p:cNvSpPr>
            <a:spLocks noGrp="1"/>
          </p:cNvSpPr>
          <p:nvPr>
            <p:ph type="title"/>
          </p:nvPr>
        </p:nvSpPr>
        <p:spPr/>
        <p:txBody>
          <a:bodyPr/>
          <a:lstStyle/>
          <a:p>
            <a:r>
              <a:rPr lang="en-GB" dirty="0"/>
              <a:t>Presentation: [</a:t>
            </a:r>
            <a:r>
              <a:rPr lang="en-GB" b="1" dirty="0">
                <a:solidFill>
                  <a:srgbClr val="FF6600"/>
                </a:solidFill>
              </a:rPr>
              <a:t>1</a:t>
            </a:r>
            <a:r>
              <a:rPr lang="en-GB" dirty="0"/>
              <a:t>]</a:t>
            </a:r>
          </a:p>
        </p:txBody>
      </p:sp>
      <p:sp>
        <p:nvSpPr>
          <p:cNvPr id="6" name="Content Placeholder 5">
            <a:extLst>
              <a:ext uri="{FF2B5EF4-FFF2-40B4-BE49-F238E27FC236}">
                <a16:creationId xmlns:a16="http://schemas.microsoft.com/office/drawing/2014/main" id="{26A686E0-C32B-4954-8B54-A63833C1A41C}"/>
              </a:ext>
            </a:extLst>
          </p:cNvPr>
          <p:cNvSpPr>
            <a:spLocks noGrp="1"/>
          </p:cNvSpPr>
          <p:nvPr>
            <p:ph idx="1"/>
          </p:nvPr>
        </p:nvSpPr>
        <p:spPr>
          <a:xfrm>
            <a:off x="838200" y="1579441"/>
            <a:ext cx="10908323" cy="4351338"/>
          </a:xfrm>
        </p:spPr>
        <p:txBody>
          <a:bodyPr/>
          <a:lstStyle/>
          <a:p>
            <a:r>
              <a:rPr lang="en-GB" dirty="0"/>
              <a:t>Phonics</a:t>
            </a:r>
          </a:p>
          <a:p>
            <a:pPr lvl="1"/>
            <a:r>
              <a:rPr lang="en-GB" dirty="0"/>
              <a:t>present the sound-symbol correspondence </a:t>
            </a:r>
          </a:p>
          <a:p>
            <a:pPr lvl="1"/>
            <a:r>
              <a:rPr lang="en-GB" dirty="0"/>
              <a:t>present the SSC in a high frequency source word</a:t>
            </a:r>
          </a:p>
          <a:p>
            <a:pPr lvl="1"/>
            <a:r>
              <a:rPr lang="en-GB" dirty="0"/>
              <a:t>present five high frequency cluster words that contain the SSC, for initial practice</a:t>
            </a:r>
          </a:p>
        </p:txBody>
      </p:sp>
      <p:sp>
        <p:nvSpPr>
          <p:cNvPr id="2" name="Rectangle 1">
            <a:extLst>
              <a:ext uri="{FF2B5EF4-FFF2-40B4-BE49-F238E27FC236}">
                <a16:creationId xmlns:a16="http://schemas.microsoft.com/office/drawing/2014/main" id="{D01E4F61-9E86-4D90-8E0E-9809955C177F}"/>
              </a:ext>
            </a:extLst>
          </p:cNvPr>
          <p:cNvSpPr/>
          <p:nvPr/>
        </p:nvSpPr>
        <p:spPr>
          <a:xfrm>
            <a:off x="1225420" y="3755110"/>
            <a:ext cx="9741159" cy="1077218"/>
          </a:xfrm>
          <a:prstGeom prst="rect">
            <a:avLst/>
          </a:prstGeom>
          <a:solidFill>
            <a:srgbClr val="115076"/>
          </a:solidFill>
        </p:spPr>
        <p:txBody>
          <a:bodyPr wrap="square">
            <a:spAutoFit/>
          </a:bodyPr>
          <a:lstStyle/>
          <a:p>
            <a:pPr algn="ctr"/>
            <a:r>
              <a:rPr lang="en-US" sz="3200" b="1" dirty="0">
                <a:solidFill>
                  <a:schemeClr val="bg1"/>
                </a:solidFill>
                <a:latin typeface="Century Gothic" panose="020B0502020202020204" pitchFamily="34" charset="0"/>
              </a:rPr>
              <a:t>Pupils have said: </a:t>
            </a:r>
          </a:p>
          <a:p>
            <a:pPr algn="ctr"/>
            <a:r>
              <a:rPr lang="en-US" sz="3200" dirty="0">
                <a:solidFill>
                  <a:schemeClr val="bg1"/>
                </a:solidFill>
                <a:latin typeface="Century Gothic" panose="020B0502020202020204" pitchFamily="34" charset="0"/>
              </a:rPr>
              <a:t>“Now I see why all those sounds matter”</a:t>
            </a:r>
          </a:p>
        </p:txBody>
      </p:sp>
    </p:spTree>
    <p:extLst>
      <p:ext uri="{BB962C8B-B14F-4D97-AF65-F5344CB8AC3E}">
        <p14:creationId xmlns:p14="http://schemas.microsoft.com/office/powerpoint/2010/main" val="378822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838200" y="443073"/>
            <a:ext cx="10515600" cy="1325563"/>
          </a:xfrm>
        </p:spPr>
        <p:txBody>
          <a:bodyPr anchor="ctr">
            <a:normAutofit/>
          </a:bodyPr>
          <a:lstStyle/>
          <a:p>
            <a:r>
              <a:rPr lang="en-GB" dirty="0"/>
              <a:t>The 3Ps</a:t>
            </a:r>
          </a:p>
        </p:txBody>
      </p:sp>
      <p:pic>
        <p:nvPicPr>
          <p:cNvPr id="4" name="Picture 3" descr="Diagram&#10;&#10;Description automatically generated">
            <a:extLst>
              <a:ext uri="{FF2B5EF4-FFF2-40B4-BE49-F238E27FC236}">
                <a16:creationId xmlns:a16="http://schemas.microsoft.com/office/drawing/2014/main" id="{D16BC6D8-C910-45DC-AE50-3A56A20BF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504830" y="662723"/>
            <a:ext cx="4864027" cy="3538581"/>
          </a:xfrm>
          <a:prstGeom prst="rect">
            <a:avLst/>
          </a:prstGeom>
          <a:noFill/>
        </p:spPr>
      </p:pic>
      <p:graphicFrame>
        <p:nvGraphicFramePr>
          <p:cNvPr id="5" name="Table 5">
            <a:extLst>
              <a:ext uri="{FF2B5EF4-FFF2-40B4-BE49-F238E27FC236}">
                <a16:creationId xmlns:a16="http://schemas.microsoft.com/office/drawing/2014/main" id="{23E3267D-E188-48E6-AE74-6D016AF94475}"/>
              </a:ext>
            </a:extLst>
          </p:cNvPr>
          <p:cNvGraphicFramePr>
            <a:graphicFrameLocks noGrp="1"/>
          </p:cNvGraphicFramePr>
          <p:nvPr/>
        </p:nvGraphicFramePr>
        <p:xfrm>
          <a:off x="482599" y="4807820"/>
          <a:ext cx="11226801" cy="636499"/>
        </p:xfrm>
        <a:graphic>
          <a:graphicData uri="http://schemas.openxmlformats.org/drawingml/2006/table">
            <a:tbl>
              <a:tblPr firstRow="1" bandRow="1">
                <a:tableStyleId>{5C22544A-7EE6-4342-B048-85BDC9FD1C3A}</a:tableStyleId>
              </a:tblPr>
              <a:tblGrid>
                <a:gridCol w="2295770">
                  <a:extLst>
                    <a:ext uri="{9D8B030D-6E8A-4147-A177-3AD203B41FA5}">
                      <a16:colId xmlns:a16="http://schemas.microsoft.com/office/drawing/2014/main" val="3293471426"/>
                    </a:ext>
                  </a:extLst>
                </a:gridCol>
                <a:gridCol w="6242539">
                  <a:extLst>
                    <a:ext uri="{9D8B030D-6E8A-4147-A177-3AD203B41FA5}">
                      <a16:colId xmlns:a16="http://schemas.microsoft.com/office/drawing/2014/main" val="876403275"/>
                    </a:ext>
                  </a:extLst>
                </a:gridCol>
                <a:gridCol w="2688492">
                  <a:extLst>
                    <a:ext uri="{9D8B030D-6E8A-4147-A177-3AD203B41FA5}">
                      <a16:colId xmlns:a16="http://schemas.microsoft.com/office/drawing/2014/main" val="205579686"/>
                    </a:ext>
                  </a:extLst>
                </a:gridCol>
              </a:tblGrid>
              <a:tr h="636499">
                <a:tc>
                  <a:txBody>
                    <a:bodyPr/>
                    <a:lstStyle/>
                    <a:p>
                      <a:pPr algn="ctr"/>
                      <a:r>
                        <a:rPr lang="en-GB" sz="2800" dirty="0">
                          <a:solidFill>
                            <a:schemeClr val="accent5">
                              <a:lumMod val="50000"/>
                            </a:schemeClr>
                          </a:solidFill>
                          <a:latin typeface="Century Gothic" panose="020B0502020202020204" pitchFamily="34" charset="0"/>
                        </a:rPr>
                        <a:t>Presentation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2800" dirty="0">
                          <a:solidFill>
                            <a:schemeClr val="accent5">
                              <a:lumMod val="50000"/>
                            </a:schemeClr>
                          </a:solidFill>
                          <a:latin typeface="Century Gothic" panose="020B0502020202020204" pitchFamily="34" charset="0"/>
                        </a:rPr>
                        <a:t>Practice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2800" dirty="0">
                          <a:solidFill>
                            <a:schemeClr val="accent5">
                              <a:lumMod val="50000"/>
                            </a:schemeClr>
                          </a:solidFill>
                          <a:latin typeface="Century Gothic" panose="020B0502020202020204" pitchFamily="34" charset="0"/>
                        </a:rPr>
                        <a:t>Production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80710404"/>
                  </a:ext>
                </a:extLst>
              </a:tr>
            </a:tbl>
          </a:graphicData>
        </a:graphic>
      </p:graphicFrame>
    </p:spTree>
    <p:extLst>
      <p:ext uri="{BB962C8B-B14F-4D97-AF65-F5344CB8AC3E}">
        <p14:creationId xmlns:p14="http://schemas.microsoft.com/office/powerpoint/2010/main" val="410025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F9F46C-8E18-481A-9085-EF9C25DA43A4}"/>
              </a:ext>
            </a:extLst>
          </p:cNvPr>
          <p:cNvSpPr>
            <a:spLocks noGrp="1"/>
          </p:cNvSpPr>
          <p:nvPr>
            <p:ph type="title"/>
          </p:nvPr>
        </p:nvSpPr>
        <p:spPr>
          <a:xfrm>
            <a:off x="147735" y="141708"/>
            <a:ext cx="10515600" cy="732584"/>
          </a:xfrm>
        </p:spPr>
        <p:txBody>
          <a:bodyPr>
            <a:normAutofit/>
          </a:bodyPr>
          <a:lstStyle/>
          <a:p>
            <a:r>
              <a:rPr lang="en-GB" sz="4000" b="1" dirty="0"/>
              <a:t>Next steps?</a:t>
            </a:r>
          </a:p>
        </p:txBody>
      </p:sp>
      <p:sp>
        <p:nvSpPr>
          <p:cNvPr id="6" name="Content Placeholder 5">
            <a:extLst>
              <a:ext uri="{FF2B5EF4-FFF2-40B4-BE49-F238E27FC236}">
                <a16:creationId xmlns:a16="http://schemas.microsoft.com/office/drawing/2014/main" id="{575A86BF-1BFF-4B21-8B47-09BDDA898808}"/>
              </a:ext>
            </a:extLst>
          </p:cNvPr>
          <p:cNvSpPr>
            <a:spLocks noGrp="1"/>
          </p:cNvSpPr>
          <p:nvPr>
            <p:ph idx="1"/>
          </p:nvPr>
        </p:nvSpPr>
        <p:spPr>
          <a:xfrm>
            <a:off x="147735" y="948863"/>
            <a:ext cx="11030339" cy="5780507"/>
          </a:xfrm>
        </p:spPr>
        <p:txBody>
          <a:bodyPr>
            <a:normAutofit/>
          </a:bodyPr>
          <a:lstStyle/>
          <a:p>
            <a:r>
              <a:rPr lang="en-GB" b="1" u="sng" dirty="0"/>
              <a:t>Free</a:t>
            </a:r>
            <a:r>
              <a:rPr lang="en-GB" dirty="0"/>
              <a:t> ‘Introduction to NCELP’ conference [</a:t>
            </a:r>
            <a:r>
              <a:rPr lang="en-GB" sz="2400" b="1" dirty="0"/>
              <a:t>20 November</a:t>
            </a:r>
            <a:r>
              <a:rPr lang="en-GB" dirty="0"/>
              <a:t>]</a:t>
            </a:r>
          </a:p>
          <a:p>
            <a:r>
              <a:rPr lang="en-GB" dirty="0"/>
              <a:t>Visit the </a:t>
            </a:r>
            <a:r>
              <a:rPr lang="en-GB" dirty="0">
                <a:hlinkClick r:id="rId3"/>
              </a:rPr>
              <a:t>NCELP Portal</a:t>
            </a:r>
            <a:r>
              <a:rPr lang="en-GB" dirty="0"/>
              <a:t> and sign up to the mailing list</a:t>
            </a:r>
          </a:p>
          <a:p>
            <a:r>
              <a:rPr lang="en-GB" dirty="0"/>
              <a:t>Sign up for my </a:t>
            </a:r>
            <a:r>
              <a:rPr lang="en-GB" b="1" u="sng" dirty="0"/>
              <a:t>free</a:t>
            </a:r>
            <a:r>
              <a:rPr lang="en-GB" dirty="0"/>
              <a:t> advent webinars</a:t>
            </a:r>
            <a:br>
              <a:rPr lang="en-GB" dirty="0"/>
            </a:br>
            <a:endParaRPr lang="en-GB" dirty="0"/>
          </a:p>
          <a:p>
            <a:pPr lvl="1"/>
            <a:r>
              <a:rPr lang="en-GB" sz="2100" dirty="0">
                <a:hlinkClick r:id="rId4"/>
              </a:rPr>
              <a:t>Culture and cultural capital in the language classroom </a:t>
            </a:r>
            <a:r>
              <a:rPr lang="en-GB" sz="2100" dirty="0"/>
              <a:t>[</a:t>
            </a:r>
            <a:r>
              <a:rPr lang="en-GB" sz="2100" b="1" dirty="0"/>
              <a:t>5 December</a:t>
            </a:r>
            <a:r>
              <a:rPr lang="en-GB" sz="2100" dirty="0"/>
              <a:t>]</a:t>
            </a:r>
          </a:p>
          <a:p>
            <a:pPr lvl="1">
              <a:lnSpc>
                <a:spcPct val="150000"/>
              </a:lnSpc>
            </a:pPr>
            <a:r>
              <a:rPr lang="en-GB" sz="2200" dirty="0">
                <a:hlinkClick r:id="rId5"/>
              </a:rPr>
              <a:t>Making practice meaningful </a:t>
            </a:r>
            <a:r>
              <a:rPr lang="en-GB" sz="2200" dirty="0"/>
              <a:t>[</a:t>
            </a:r>
            <a:r>
              <a:rPr lang="en-GB" sz="2200" b="1" dirty="0"/>
              <a:t>12 December</a:t>
            </a:r>
            <a:r>
              <a:rPr lang="en-GB" sz="2200" dirty="0"/>
              <a:t>]</a:t>
            </a:r>
          </a:p>
          <a:p>
            <a:pPr>
              <a:lnSpc>
                <a:spcPct val="100000"/>
              </a:lnSpc>
            </a:pPr>
            <a:r>
              <a:rPr lang="en-GB" dirty="0"/>
              <a:t>Look at any of the Y7 / Y8 filmed versions </a:t>
            </a:r>
            <a:br>
              <a:rPr lang="en-GB" dirty="0"/>
            </a:br>
            <a:r>
              <a:rPr lang="en-GB" dirty="0"/>
              <a:t>of NCELP lessons on the </a:t>
            </a:r>
            <a:r>
              <a:rPr lang="en-GB" dirty="0">
                <a:hlinkClick r:id="rId6"/>
              </a:rPr>
              <a:t>Oak Academy website</a:t>
            </a:r>
            <a:endParaRPr lang="en-GB" dirty="0"/>
          </a:p>
          <a:p>
            <a:pPr>
              <a:lnSpc>
                <a:spcPct val="100000"/>
              </a:lnSpc>
            </a:pPr>
            <a:r>
              <a:rPr lang="en-GB" dirty="0">
                <a:hlinkClick r:id="rId7"/>
              </a:rPr>
              <a:t>BBC Bitesize </a:t>
            </a:r>
            <a:r>
              <a:rPr lang="en-GB" dirty="0"/>
              <a:t>– NCELP teachers talking about grammar and phonics</a:t>
            </a:r>
            <a:br>
              <a:rPr lang="en-GB" dirty="0"/>
            </a:br>
            <a:r>
              <a:rPr lang="en-GB" dirty="0"/>
              <a:t> </a:t>
            </a:r>
          </a:p>
        </p:txBody>
      </p:sp>
      <p:sp>
        <p:nvSpPr>
          <p:cNvPr id="7" name="Rectangle 6">
            <a:extLst>
              <a:ext uri="{FF2B5EF4-FFF2-40B4-BE49-F238E27FC236}">
                <a16:creationId xmlns:a16="http://schemas.microsoft.com/office/drawing/2014/main" id="{16DF8C57-D255-4726-B8C8-015E43745DF4}"/>
              </a:ext>
            </a:extLst>
          </p:cNvPr>
          <p:cNvSpPr/>
          <p:nvPr/>
        </p:nvSpPr>
        <p:spPr>
          <a:xfrm>
            <a:off x="3306308" y="5888335"/>
            <a:ext cx="889698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8"/>
              </a:rPr>
              <a:t>https://www.justgiving.com/crowdfunding/rachel-hawkes</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pic>
        <p:nvPicPr>
          <p:cNvPr id="8" name="Picture 7">
            <a:extLst>
              <a:ext uri="{FF2B5EF4-FFF2-40B4-BE49-F238E27FC236}">
                <a16:creationId xmlns:a16="http://schemas.microsoft.com/office/drawing/2014/main" id="{2D135C72-AA16-4198-B5CF-A72BF7ACDA8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507133" y="3764982"/>
            <a:ext cx="809625" cy="1114425"/>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BF048ED3-393A-411F-8DA8-7216C59901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47435" y="2143548"/>
            <a:ext cx="1882368" cy="943801"/>
          </a:xfrm>
          <a:prstGeom prst="rect">
            <a:avLst/>
          </a:prstGeom>
          <a:effectLst>
            <a:outerShdw blurRad="50800" dist="38100" dir="5400000" algn="t" rotWithShape="0">
              <a:prstClr val="black">
                <a:alpha val="40000"/>
              </a:prstClr>
            </a:outerShdw>
          </a:effectLst>
        </p:spPr>
      </p:pic>
      <p:pic>
        <p:nvPicPr>
          <p:cNvPr id="9" name="Picture 8" descr="Graphical user interface, application&#10;&#10;Description automatically generated">
            <a:extLst>
              <a:ext uri="{FF2B5EF4-FFF2-40B4-BE49-F238E27FC236}">
                <a16:creationId xmlns:a16="http://schemas.microsoft.com/office/drawing/2014/main" id="{95CC8134-B6F3-44F2-AFF4-33D40C5536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47435" y="3203376"/>
            <a:ext cx="1882368" cy="943801"/>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8FC68D9F-8053-4541-9A71-F6525A2F1D77}"/>
              </a:ext>
            </a:extLst>
          </p:cNvPr>
          <p:cNvPicPr>
            <a:picLocks noChangeAspect="1"/>
          </p:cNvPicPr>
          <p:nvPr/>
        </p:nvPicPr>
        <p:blipFill>
          <a:blip r:embed="rId12"/>
          <a:stretch>
            <a:fillRect/>
          </a:stretch>
        </p:blipFill>
        <p:spPr>
          <a:xfrm>
            <a:off x="10622436" y="10210"/>
            <a:ext cx="1452009" cy="1452009"/>
          </a:xfrm>
          <a:prstGeom prst="rect">
            <a:avLst/>
          </a:prstGeom>
        </p:spPr>
      </p:pic>
    </p:spTree>
    <p:extLst>
      <p:ext uri="{BB962C8B-B14F-4D97-AF65-F5344CB8AC3E}">
        <p14:creationId xmlns:p14="http://schemas.microsoft.com/office/powerpoint/2010/main" val="98310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195" y="277181"/>
            <a:ext cx="10515600" cy="1325563"/>
          </a:xfrm>
        </p:spPr>
        <p:txBody>
          <a:bodyPr>
            <a:normAutofit fontScale="90000"/>
          </a:bodyPr>
          <a:lstStyle/>
          <a:p>
            <a:pPr lvl="0" algn="ctr">
              <a:lnSpc>
                <a:spcPct val="100000"/>
              </a:lnSpc>
              <a:spcBef>
                <a:spcPts val="0"/>
              </a:spcBef>
            </a:pPr>
            <a:r>
              <a:rPr lang="en-GB" sz="10800" b="1" dirty="0">
                <a:solidFill>
                  <a:srgbClr val="115076"/>
                </a:solidFill>
                <a:ea typeface="+mn-ea"/>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open box"/>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26" name="Down Arrow 25" descr="arrow pointing into open box"/>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grpSp>
        <p:nvGrpSpPr>
          <p:cNvPr id="38" name="Group 37" descr="a tall boy and a small boy with arrow pointing to the small boy"/>
          <p:cNvGrpSpPr/>
          <p:nvPr/>
        </p:nvGrpSpPr>
        <p:grpSpPr>
          <a:xfrm>
            <a:off x="1199148" y="1347764"/>
            <a:ext cx="1423730" cy="1953518"/>
            <a:chOff x="1199148" y="1347764"/>
            <a:chExt cx="1423730" cy="1953518"/>
          </a:xfrm>
        </p:grpSpPr>
        <p:pic>
          <p:nvPicPr>
            <p:cNvPr id="2" name="Picture 1" descr="tall boy"/>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32" name="Picture 31" descr="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33" name="Down Arrow 32"/>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pic>
        <p:nvPicPr>
          <p:cNvPr id="16" name="Picture 2" descr="crossword with word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061" y="4451526"/>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en-GB" sz="6000" b="0" i="0" u="none" strike="sng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endPar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a:off x="5008069" y="5623594"/>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[but]</a:t>
            </a:r>
          </a:p>
        </p:txBody>
      </p:sp>
      <p:pic>
        <p:nvPicPr>
          <p:cNvPr id="20" name="Picture 19" descr="face icon to show 'but'"/>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198" y="4962383"/>
            <a:ext cx="1455327" cy="1455327"/>
          </a:xfrm>
          <a:prstGeom prst="rect">
            <a:avLst/>
          </a:prstGeom>
        </p:spPr>
      </p:pic>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grpSp>
        <p:nvGrpSpPr>
          <p:cNvPr id="30" name="Group 29" descr="a prize"/>
          <p:cNvGrpSpPr/>
          <p:nvPr/>
        </p:nvGrpSpPr>
        <p:grpSpPr>
          <a:xfrm>
            <a:off x="8704595" y="1029553"/>
            <a:ext cx="2725699" cy="1936044"/>
            <a:chOff x="8711284" y="862548"/>
            <a:chExt cx="2725699" cy="1936044"/>
          </a:xfrm>
        </p:grpSpPr>
        <p:pic>
          <p:nvPicPr>
            <p:cNvPr id="13" name="Picture 12" descr="priz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11284" y="1100550"/>
              <a:ext cx="1371776" cy="1159150"/>
            </a:xfrm>
            <a:prstGeom prst="rect">
              <a:avLst/>
            </a:prstGeom>
          </p:spPr>
        </p:pic>
        <p:pic>
          <p:nvPicPr>
            <p:cNvPr id="14" name="Picture 13" descr="a priz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83060" y="862548"/>
              <a:ext cx="1353923" cy="1936044"/>
            </a:xfrm>
            <a:prstGeom prst="rect">
              <a:avLst/>
            </a:prstGeom>
          </p:spPr>
        </p:pic>
        <p:sp>
          <p:nvSpPr>
            <p:cNvPr id="15" name="TextBox 14"/>
            <p:cNvSpPr txBox="1"/>
            <p:nvPr/>
          </p:nvSpPr>
          <p:spPr>
            <a:xfrm rot="19534011">
              <a:off x="8803874" y="1335977"/>
              <a:ext cx="1490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€15.95</a:t>
              </a:r>
            </a:p>
          </p:txBody>
        </p:sp>
      </p:gr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grpSp>
        <p:nvGrpSpPr>
          <p:cNvPr id="37" name="Group 36" descr="tall boy and a small boy with the arrow pointing to the tall boy"/>
          <p:cNvGrpSpPr/>
          <p:nvPr/>
        </p:nvGrpSpPr>
        <p:grpSpPr>
          <a:xfrm>
            <a:off x="9353908" y="4032078"/>
            <a:ext cx="1667202" cy="1953518"/>
            <a:chOff x="12297240" y="3985624"/>
            <a:chExt cx="1667202" cy="1953518"/>
          </a:xfrm>
        </p:grpSpPr>
        <p:pic>
          <p:nvPicPr>
            <p:cNvPr id="31" name="Picture 30" descr="tall boy"/>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35" name="Picture 34" descr="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36" name="Down Arrow 35" descr="arrow"/>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5650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SFC_dans.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4" name="SFC_pet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subTnLst>
                                    <p:audio>
                                      <p:cMediaNode>
                                        <p:cTn display="0" masterRel="sameClick">
                                          <p:stCondLst>
                                            <p:cond evt="begin" delay="0">
                                              <p:tn val="30"/>
                                            </p:cond>
                                          </p:stCondLst>
                                          <p:endCondLst>
                                            <p:cond evt="onStopAudio" delay="0">
                                              <p:tgtEl>
                                                <p:sldTgt/>
                                              </p:tgtEl>
                                            </p:cond>
                                          </p:endCondLst>
                                        </p:cTn>
                                        <p:tgtEl>
                                          <p:sndTgt r:embed="rId4" name="SFC_peti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subTnLst>
                                    <p:audio>
                                      <p:cMediaNode>
                                        <p:cTn display="0" masterRel="sameClick">
                                          <p:stCondLst>
                                            <p:cond evt="begin" delay="0">
                                              <p:tn val="35"/>
                                            </p:cond>
                                          </p:stCondLst>
                                          <p:endCondLst>
                                            <p:cond evt="onStopAudio" delay="0">
                                              <p:tgtEl>
                                                <p:sldTgt/>
                                              </p:tgtEl>
                                            </p:cond>
                                          </p:endCondLst>
                                        </p:cTn>
                                        <p:tgtEl>
                                          <p:sndTgt r:embed="rId5" name="SFC_prix.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subTnLst>
                                    <p:audio>
                                      <p:cMediaNode>
                                        <p:cTn display="0" masterRel="sameClick">
                                          <p:stCondLst>
                                            <p:cond evt="begin" delay="0">
                                              <p:tn val="40"/>
                                            </p:cond>
                                          </p:stCondLst>
                                          <p:endCondLst>
                                            <p:cond evt="onStopAudio" delay="0">
                                              <p:tgtEl>
                                                <p:sldTgt/>
                                              </p:tgtEl>
                                            </p:cond>
                                          </p:endCondLst>
                                        </p:cTn>
                                        <p:tgtEl>
                                          <p:sndTgt r:embed="rId5" name="SFC_prix.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subTnLst>
                                    <p:audio>
                                      <p:cMediaNode>
                                        <p:cTn display="0" masterRel="sameClick">
                                          <p:stCondLst>
                                            <p:cond evt="begin" delay="0">
                                              <p:tn val="45"/>
                                            </p:cond>
                                          </p:stCondLst>
                                          <p:endCondLst>
                                            <p:cond evt="onStopAudio" delay="0">
                                              <p:tgtEl>
                                                <p:sldTgt/>
                                              </p:tgtEl>
                                            </p:cond>
                                          </p:endCondLst>
                                        </p:cTn>
                                        <p:tgtEl>
                                          <p:sndTgt r:embed="rId6" name="SFC_mot.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subTnLst>
                                    <p:audio>
                                      <p:cMediaNode>
                                        <p:cTn display="0" masterRel="sameClick">
                                          <p:stCondLst>
                                            <p:cond evt="begin" delay="0">
                                              <p:tn val="50"/>
                                            </p:cond>
                                          </p:stCondLst>
                                          <p:endCondLst>
                                            <p:cond evt="onStopAudio" delay="0">
                                              <p:tgtEl>
                                                <p:sldTgt/>
                                              </p:tgtEl>
                                            </p:cond>
                                          </p:endCondLst>
                                        </p:cTn>
                                        <p:tgtEl>
                                          <p:sndTgt r:embed="rId6" name="SFC_mot.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subTnLst>
                                    <p:audio>
                                      <p:cMediaNode>
                                        <p:cTn display="0" masterRel="sameClick">
                                          <p:stCondLst>
                                            <p:cond evt="begin" delay="0">
                                              <p:tn val="55"/>
                                            </p:cond>
                                          </p:stCondLst>
                                          <p:endCondLst>
                                            <p:cond evt="onStopAudio" delay="0">
                                              <p:tgtEl>
                                                <p:sldTgt/>
                                              </p:tgtEl>
                                            </p:cond>
                                          </p:endCondLst>
                                        </p:cTn>
                                        <p:tgtEl>
                                          <p:sndTgt r:embed="rId7" name="SFC_mais.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subTnLst>
                                    <p:audio>
                                      <p:cMediaNode>
                                        <p:cTn display="0" masterRel="sameClick">
                                          <p:stCondLst>
                                            <p:cond evt="begin" delay="0">
                                              <p:tn val="60"/>
                                            </p:cond>
                                          </p:stCondLst>
                                          <p:endCondLst>
                                            <p:cond evt="onStopAudio" delay="0">
                                              <p:tgtEl>
                                                <p:sldTgt/>
                                              </p:tgtEl>
                                            </p:cond>
                                          </p:endCondLst>
                                        </p:cTn>
                                        <p:tgtEl>
                                          <p:sndTgt r:embed="rId7" name="SFC_mais.wav"/>
                                        </p:tgtEl>
                                      </p:cMediaNode>
                                    </p:audio>
                                  </p:subTnLst>
                                </p:cTn>
                              </p:par>
                              <p:par>
                                <p:cTn id="63" presetID="10"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subTnLst>
                                    <p:audio>
                                      <p:cMediaNode>
                                        <p:cTn display="0" masterRel="sameClick">
                                          <p:stCondLst>
                                            <p:cond evt="begin" delay="0">
                                              <p:tn val="68"/>
                                            </p:cond>
                                          </p:stCondLst>
                                          <p:endCondLst>
                                            <p:cond evt="onStopAudio" delay="0">
                                              <p:tgtEl>
                                                <p:sldTgt/>
                                              </p:tgtEl>
                                            </p:cond>
                                          </p:endCondLst>
                                        </p:cTn>
                                        <p:tgtEl>
                                          <p:sndTgt r:embed="rId8" name="SFC_grand.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subTnLst>
                                    <p:audio>
                                      <p:cMediaNode>
                                        <p:cTn display="0" masterRel="sameClick">
                                          <p:stCondLst>
                                            <p:cond evt="begin" delay="0">
                                              <p:tn val="73"/>
                                            </p:cond>
                                          </p:stCondLst>
                                          <p:endCondLst>
                                            <p:cond evt="onStopAudio" delay="0">
                                              <p:tgtEl>
                                                <p:sldTgt/>
                                              </p:tgtEl>
                                            </p:cond>
                                          </p:endCondLst>
                                        </p:cTn>
                                        <p:tgtEl>
                                          <p:sndTgt r:embed="rId8" name="SFC_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2" grpId="0"/>
      <p:bldP spid="27" grpId="0"/>
      <p:bldP spid="7" grpId="0"/>
      <p:bldP spid="5" grpId="0"/>
      <p:bldP spid="8" grpId="0"/>
      <p:bldP spid="24" grpId="0"/>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7AB2C1-C6E7-4243-BE91-E66307EB9B27}"/>
              </a:ext>
            </a:extLst>
          </p:cNvPr>
          <p:cNvSpPr>
            <a:spLocks noGrp="1"/>
          </p:cNvSpPr>
          <p:nvPr>
            <p:ph type="title"/>
          </p:nvPr>
        </p:nvSpPr>
        <p:spPr/>
        <p:txBody>
          <a:bodyPr/>
          <a:lstStyle/>
          <a:p>
            <a:r>
              <a:rPr lang="en-GB" dirty="0"/>
              <a:t>Presentation: [</a:t>
            </a:r>
            <a:r>
              <a:rPr lang="en-GB" b="1" dirty="0">
                <a:solidFill>
                  <a:srgbClr val="FF6600"/>
                </a:solidFill>
              </a:rPr>
              <a:t>2</a:t>
            </a:r>
            <a:r>
              <a:rPr lang="en-GB" dirty="0"/>
              <a:t>]</a:t>
            </a:r>
          </a:p>
        </p:txBody>
      </p:sp>
      <p:sp>
        <p:nvSpPr>
          <p:cNvPr id="6" name="Content Placeholder 5">
            <a:extLst>
              <a:ext uri="{FF2B5EF4-FFF2-40B4-BE49-F238E27FC236}">
                <a16:creationId xmlns:a16="http://schemas.microsoft.com/office/drawing/2014/main" id="{26A686E0-C32B-4954-8B54-A63833C1A41C}"/>
              </a:ext>
            </a:extLst>
          </p:cNvPr>
          <p:cNvSpPr>
            <a:spLocks noGrp="1"/>
          </p:cNvSpPr>
          <p:nvPr>
            <p:ph idx="1"/>
          </p:nvPr>
        </p:nvSpPr>
        <p:spPr>
          <a:xfrm>
            <a:off x="838200" y="1579441"/>
            <a:ext cx="6245753" cy="4351338"/>
          </a:xfrm>
        </p:spPr>
        <p:txBody>
          <a:bodyPr/>
          <a:lstStyle/>
          <a:p>
            <a:r>
              <a:rPr lang="en-GB" dirty="0"/>
              <a:t>Vocabulary</a:t>
            </a:r>
          </a:p>
          <a:p>
            <a:pPr lvl="1"/>
            <a:r>
              <a:rPr lang="en-GB" dirty="0"/>
              <a:t>pre-learning</a:t>
            </a:r>
          </a:p>
          <a:p>
            <a:pPr lvl="1"/>
            <a:r>
              <a:rPr lang="en-GB" dirty="0"/>
              <a:t>L1-L2 translations often most effective method of presentation</a:t>
            </a:r>
          </a:p>
        </p:txBody>
      </p:sp>
      <p:pic>
        <p:nvPicPr>
          <p:cNvPr id="2" name="Picture 1">
            <a:extLst>
              <a:ext uri="{FF2B5EF4-FFF2-40B4-BE49-F238E27FC236}">
                <a16:creationId xmlns:a16="http://schemas.microsoft.com/office/drawing/2014/main" id="{51A1D784-93F3-46FB-ABDA-4F9B3ED835A3}"/>
              </a:ext>
            </a:extLst>
          </p:cNvPr>
          <p:cNvPicPr>
            <a:picLocks noChangeAspect="1"/>
          </p:cNvPicPr>
          <p:nvPr/>
        </p:nvPicPr>
        <p:blipFill>
          <a:blip r:embed="rId3"/>
          <a:stretch>
            <a:fillRect/>
          </a:stretch>
        </p:blipFill>
        <p:spPr>
          <a:xfrm>
            <a:off x="7083953" y="277114"/>
            <a:ext cx="4662569" cy="598300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67743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7AB2C1-C6E7-4243-BE91-E66307EB9B27}"/>
              </a:ext>
            </a:extLst>
          </p:cNvPr>
          <p:cNvSpPr>
            <a:spLocks noGrp="1"/>
          </p:cNvSpPr>
          <p:nvPr>
            <p:ph type="title"/>
          </p:nvPr>
        </p:nvSpPr>
        <p:spPr/>
        <p:txBody>
          <a:bodyPr/>
          <a:lstStyle/>
          <a:p>
            <a:r>
              <a:rPr lang="en-GB" dirty="0"/>
              <a:t>Presentation: [</a:t>
            </a:r>
            <a:r>
              <a:rPr lang="en-GB" b="1" dirty="0">
                <a:solidFill>
                  <a:srgbClr val="FF6600"/>
                </a:solidFill>
              </a:rPr>
              <a:t>3</a:t>
            </a:r>
            <a:r>
              <a:rPr lang="en-GB" dirty="0"/>
              <a:t>]</a:t>
            </a:r>
          </a:p>
        </p:txBody>
      </p:sp>
      <p:sp>
        <p:nvSpPr>
          <p:cNvPr id="6" name="Content Placeholder 5">
            <a:extLst>
              <a:ext uri="{FF2B5EF4-FFF2-40B4-BE49-F238E27FC236}">
                <a16:creationId xmlns:a16="http://schemas.microsoft.com/office/drawing/2014/main" id="{26A686E0-C32B-4954-8B54-A63833C1A41C}"/>
              </a:ext>
            </a:extLst>
          </p:cNvPr>
          <p:cNvSpPr>
            <a:spLocks noGrp="1"/>
          </p:cNvSpPr>
          <p:nvPr>
            <p:ph idx="1"/>
          </p:nvPr>
        </p:nvSpPr>
        <p:spPr>
          <a:xfrm>
            <a:off x="838200" y="1579441"/>
            <a:ext cx="6245753" cy="4351338"/>
          </a:xfrm>
        </p:spPr>
        <p:txBody>
          <a:bodyPr/>
          <a:lstStyle/>
          <a:p>
            <a:r>
              <a:rPr lang="en-GB" dirty="0"/>
              <a:t>Grammar</a:t>
            </a:r>
          </a:p>
          <a:p>
            <a:pPr lvl="1"/>
            <a:r>
              <a:rPr lang="en-GB" dirty="0"/>
              <a:t>short, explicit, in English, TL and English examples</a:t>
            </a:r>
          </a:p>
          <a:p>
            <a:pPr lvl="1"/>
            <a:r>
              <a:rPr lang="en-GB" dirty="0"/>
              <a:t>introduce part not full paradigms</a:t>
            </a:r>
          </a:p>
        </p:txBody>
      </p:sp>
      <p:sp>
        <p:nvSpPr>
          <p:cNvPr id="7" name="Rounded Rectangular Callout 4">
            <a:extLst>
              <a:ext uri="{FF2B5EF4-FFF2-40B4-BE49-F238E27FC236}">
                <a16:creationId xmlns:a16="http://schemas.microsoft.com/office/drawing/2014/main" id="{14F0DFC6-15E8-43AB-B575-B4738DF5F0CE}"/>
              </a:ext>
            </a:extLst>
          </p:cNvPr>
          <p:cNvSpPr/>
          <p:nvPr/>
        </p:nvSpPr>
        <p:spPr>
          <a:xfrm>
            <a:off x="7083953" y="170736"/>
            <a:ext cx="4991450" cy="1512970"/>
          </a:xfrm>
          <a:prstGeom prst="wedgeRoundRectCallout">
            <a:avLst>
              <a:gd name="adj1" fmla="val -20833"/>
              <a:gd name="adj2" fmla="val 48674"/>
              <a:gd name="adj3" fmla="val 16667"/>
            </a:avLst>
          </a:prstGeom>
          <a:solidFill>
            <a:srgbClr val="104F75"/>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1929">
              <a:buClr>
                <a:prstClr val="black"/>
              </a:buClr>
              <a:buSzPts val="2000"/>
              <a:defRPr/>
            </a:pPr>
            <a:r>
              <a:rPr lang="en-GB" sz="1754" b="1" dirty="0">
                <a:solidFill>
                  <a:prstClr val="white"/>
                </a:solidFill>
                <a:latin typeface="Tw Cen MT" panose="020B0602020104020603"/>
              </a:rPr>
              <a:t>50</a:t>
            </a:r>
            <a:r>
              <a:rPr lang="en-GB" sz="1754" b="1" dirty="0">
                <a:solidFill>
                  <a:prstClr val="white"/>
                </a:solidFill>
                <a:latin typeface="Century Gothic" panose="020B0502020202020204" pitchFamily="34" charset="0"/>
              </a:rPr>
              <a:t>+ experimental studies, including:</a:t>
            </a:r>
            <a:endParaRPr lang="en-GB" sz="1754" dirty="0">
              <a:solidFill>
                <a:prstClr val="white"/>
              </a:solidFill>
              <a:latin typeface="Century Gothic" panose="020B0502020202020204" pitchFamily="34" charset="0"/>
            </a:endParaRPr>
          </a:p>
          <a:p>
            <a:pPr defTabSz="801929">
              <a:buClr>
                <a:srgbClr val="E87D1E"/>
              </a:buClr>
              <a:buSzPts val="2000"/>
              <a:buFont typeface="Noto Sans Symbols"/>
              <a:buChar char="▪"/>
              <a:defRPr/>
            </a:pPr>
            <a:r>
              <a:rPr lang="en-GB" sz="1754" dirty="0">
                <a:solidFill>
                  <a:prstClr val="white"/>
                </a:solidFill>
                <a:latin typeface="Century Gothic" panose="020B0502020202020204" pitchFamily="34" charset="0"/>
              </a:rPr>
              <a:t>French verb inflections with 11 to 14 </a:t>
            </a:r>
            <a:r>
              <a:rPr lang="en-GB" sz="1754" dirty="0" err="1">
                <a:solidFill>
                  <a:prstClr val="white"/>
                </a:solidFill>
                <a:latin typeface="Century Gothic" panose="020B0502020202020204" pitchFamily="34" charset="0"/>
              </a:rPr>
              <a:t>yr</a:t>
            </a:r>
            <a:r>
              <a:rPr lang="en-GB" sz="1754" dirty="0">
                <a:solidFill>
                  <a:prstClr val="white"/>
                </a:solidFill>
                <a:latin typeface="Century Gothic" panose="020B0502020202020204" pitchFamily="34" charset="0"/>
              </a:rPr>
              <a:t> olds (</a:t>
            </a:r>
            <a:r>
              <a:rPr lang="en-GB" sz="1754" dirty="0">
                <a:solidFill>
                  <a:srgbClr val="FF6600"/>
                </a:solidFill>
                <a:latin typeface="Century Gothic" panose="020B0502020202020204" pitchFamily="34" charset="0"/>
                <a:hlinkClick r:id="rId3">
                  <a:extLst>
                    <a:ext uri="{A12FA001-AC4F-418D-AE19-62706E023703}">
                      <ahyp:hlinkClr xmlns:ahyp="http://schemas.microsoft.com/office/drawing/2018/hyperlinkcolor" val="tx"/>
                    </a:ext>
                  </a:extLst>
                </a:hlinkClick>
              </a:rPr>
              <a:t>Marsden, 2006</a:t>
            </a:r>
            <a:r>
              <a:rPr lang="en-GB" sz="1754" dirty="0">
                <a:solidFill>
                  <a:prstClr val="white"/>
                </a:solidFill>
                <a:latin typeface="Century Gothic" panose="020B0502020202020204" pitchFamily="34" charset="0"/>
              </a:rPr>
              <a:t>)</a:t>
            </a:r>
          </a:p>
          <a:p>
            <a:pPr defTabSz="801929">
              <a:buClr>
                <a:srgbClr val="E87D1E"/>
              </a:buClr>
              <a:buSzPts val="2000"/>
              <a:buFont typeface="Noto Sans Symbols"/>
              <a:buChar char="▪"/>
              <a:defRPr/>
            </a:pPr>
            <a:r>
              <a:rPr lang="en-GB" sz="1754" dirty="0">
                <a:solidFill>
                  <a:prstClr val="white"/>
                </a:solidFill>
                <a:latin typeface="Century Gothic" panose="020B0502020202020204" pitchFamily="34" charset="0"/>
              </a:rPr>
              <a:t>German case marking with 9 to 11 </a:t>
            </a:r>
            <a:r>
              <a:rPr lang="en-GB" sz="1754" dirty="0" err="1">
                <a:solidFill>
                  <a:prstClr val="white"/>
                </a:solidFill>
                <a:latin typeface="Century Gothic" panose="020B0502020202020204" pitchFamily="34" charset="0"/>
              </a:rPr>
              <a:t>yr</a:t>
            </a:r>
            <a:r>
              <a:rPr lang="en-GB" sz="1754" dirty="0">
                <a:solidFill>
                  <a:prstClr val="white"/>
                </a:solidFill>
                <a:latin typeface="Century Gothic" panose="020B0502020202020204" pitchFamily="34" charset="0"/>
              </a:rPr>
              <a:t> olds (</a:t>
            </a:r>
            <a:r>
              <a:rPr lang="en-GB" sz="1754" dirty="0">
                <a:solidFill>
                  <a:srgbClr val="FF6600"/>
                </a:solidFill>
                <a:latin typeface="Century Gothic" panose="020B0502020202020204" pitchFamily="34" charset="0"/>
                <a:hlinkClick r:id="rId4">
                  <a:extLst>
                    <a:ext uri="{A12FA001-AC4F-418D-AE19-62706E023703}">
                      <ahyp:hlinkClr xmlns:ahyp="http://schemas.microsoft.com/office/drawing/2018/hyperlinkcolor" val="tx"/>
                    </a:ext>
                  </a:extLst>
                </a:hlinkClick>
              </a:rPr>
              <a:t>Kasprowicz &amp; Marsden, 2017</a:t>
            </a:r>
            <a:r>
              <a:rPr lang="en-GB" sz="1754" dirty="0">
                <a:solidFill>
                  <a:prstClr val="white"/>
                </a:solidFill>
                <a:latin typeface="Century Gothic" panose="020B0502020202020204" pitchFamily="34" charset="0"/>
              </a:rPr>
              <a:t>)</a:t>
            </a:r>
          </a:p>
        </p:txBody>
      </p:sp>
      <p:pic>
        <p:nvPicPr>
          <p:cNvPr id="8" name="Picture 7">
            <a:extLst>
              <a:ext uri="{FF2B5EF4-FFF2-40B4-BE49-F238E27FC236}">
                <a16:creationId xmlns:a16="http://schemas.microsoft.com/office/drawing/2014/main" id="{7D0A0EB6-B3A8-4768-8A6F-E5D383916421}"/>
              </a:ext>
            </a:extLst>
          </p:cNvPr>
          <p:cNvPicPr>
            <a:picLocks noChangeAspect="1"/>
          </p:cNvPicPr>
          <p:nvPr/>
        </p:nvPicPr>
        <p:blipFill rotWithShape="1">
          <a:blip r:embed="rId5"/>
          <a:srcRect/>
          <a:stretch/>
        </p:blipFill>
        <p:spPr>
          <a:xfrm>
            <a:off x="9417137" y="5571460"/>
            <a:ext cx="2658266" cy="718638"/>
          </a:xfrm>
          <a:prstGeom prst="rect">
            <a:avLst/>
          </a:prstGeom>
        </p:spPr>
      </p:pic>
    </p:spTree>
    <p:extLst>
      <p:ext uri="{BB962C8B-B14F-4D97-AF65-F5344CB8AC3E}">
        <p14:creationId xmlns:p14="http://schemas.microsoft.com/office/powerpoint/2010/main" val="212625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158" y="423290"/>
            <a:ext cx="117428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‘s/he’ or ‘it’ with a verb, the verb ending changes to </a:t>
            </a: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p:cNvSpPr txBox="1"/>
          <p:nvPr/>
        </p:nvSpPr>
        <p:spPr>
          <a:xfrm>
            <a:off x="320158" y="1905032"/>
            <a:ext cx="4088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t>
            </a: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música.</a:t>
            </a:r>
          </a:p>
        </p:txBody>
      </p:sp>
      <p:sp>
        <p:nvSpPr>
          <p:cNvPr id="6" name="TextBox 5"/>
          <p:cNvSpPr txBox="1"/>
          <p:nvPr/>
        </p:nvSpPr>
        <p:spPr>
          <a:xfrm>
            <a:off x="4408978" y="1905032"/>
            <a:ext cx="4088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listens to music.</a:t>
            </a:r>
          </a:p>
        </p:txBody>
      </p:sp>
      <p:sp>
        <p:nvSpPr>
          <p:cNvPr id="8" name="TextBox 7"/>
          <p:cNvSpPr txBox="1"/>
          <p:nvPr/>
        </p:nvSpPr>
        <p:spPr>
          <a:xfrm>
            <a:off x="320158" y="1161953"/>
            <a:ext cx="74590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example:</a:t>
            </a:r>
          </a:p>
        </p:txBody>
      </p:sp>
      <p:sp>
        <p:nvSpPr>
          <p:cNvPr id="11" name="Oval Callout 10"/>
          <p:cNvSpPr/>
          <p:nvPr/>
        </p:nvSpPr>
        <p:spPr>
          <a:xfrm>
            <a:off x="4814727" y="2703250"/>
            <a:ext cx="7121769" cy="3468510"/>
          </a:xfrm>
          <a:prstGeom prst="wedgeEllipseCallout">
            <a:avLst>
              <a:gd name="adj1" fmla="val -90365"/>
              <a:gd name="adj2" fmla="val -5959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we say ‘he’ or ‘she’ to say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does the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Spanish,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 ending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tells us this. There is usually no need for the word ‘s/he’.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Tw Cen MT" panose="020B06020201040206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60000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7AB2C1-C6E7-4243-BE91-E66307EB9B27}"/>
              </a:ext>
            </a:extLst>
          </p:cNvPr>
          <p:cNvSpPr>
            <a:spLocks noGrp="1"/>
          </p:cNvSpPr>
          <p:nvPr>
            <p:ph type="title"/>
          </p:nvPr>
        </p:nvSpPr>
        <p:spPr/>
        <p:txBody>
          <a:bodyPr/>
          <a:lstStyle/>
          <a:p>
            <a:r>
              <a:rPr lang="en-GB" dirty="0"/>
              <a:t>Practice: [</a:t>
            </a:r>
            <a:r>
              <a:rPr lang="en-GB" b="1" dirty="0">
                <a:solidFill>
                  <a:srgbClr val="FF6600"/>
                </a:solidFill>
              </a:rPr>
              <a:t>4 </a:t>
            </a:r>
            <a:r>
              <a:rPr lang="en-GB" dirty="0"/>
              <a:t>&amp; </a:t>
            </a:r>
            <a:r>
              <a:rPr lang="en-GB" b="1" dirty="0">
                <a:solidFill>
                  <a:srgbClr val="FF6600"/>
                </a:solidFill>
              </a:rPr>
              <a:t>5</a:t>
            </a:r>
            <a:r>
              <a:rPr lang="en-GB" dirty="0"/>
              <a:t>]</a:t>
            </a:r>
          </a:p>
        </p:txBody>
      </p:sp>
      <p:sp>
        <p:nvSpPr>
          <p:cNvPr id="6" name="Content Placeholder 5">
            <a:extLst>
              <a:ext uri="{FF2B5EF4-FFF2-40B4-BE49-F238E27FC236}">
                <a16:creationId xmlns:a16="http://schemas.microsoft.com/office/drawing/2014/main" id="{26A686E0-C32B-4954-8B54-A63833C1A41C}"/>
              </a:ext>
            </a:extLst>
          </p:cNvPr>
          <p:cNvSpPr>
            <a:spLocks noGrp="1"/>
          </p:cNvSpPr>
          <p:nvPr>
            <p:ph idx="1"/>
          </p:nvPr>
        </p:nvSpPr>
        <p:spPr>
          <a:xfrm>
            <a:off x="838200" y="1579441"/>
            <a:ext cx="11066585" cy="4351338"/>
          </a:xfrm>
        </p:spPr>
        <p:txBody>
          <a:bodyPr>
            <a:normAutofit/>
          </a:bodyPr>
          <a:lstStyle/>
          <a:p>
            <a:pPr marL="0" indent="0">
              <a:buNone/>
            </a:pPr>
            <a:r>
              <a:rPr lang="en-GB" dirty="0"/>
              <a:t>Phonics</a:t>
            </a:r>
          </a:p>
          <a:p>
            <a:r>
              <a:rPr lang="en-GB" sz="2400" dirty="0">
                <a:solidFill>
                  <a:schemeClr val="accent1">
                    <a:lumMod val="50000"/>
                  </a:schemeClr>
                </a:solidFill>
              </a:rPr>
              <a:t>To practise applying SSC (symbol-sound correspondence) knowledge, we need to use </a:t>
            </a:r>
            <a:r>
              <a:rPr lang="en-GB" sz="2400" b="1" dirty="0">
                <a:solidFill>
                  <a:schemeClr val="accent1">
                    <a:lumMod val="50000"/>
                  </a:schemeClr>
                </a:solidFill>
              </a:rPr>
              <a:t>unknown</a:t>
            </a:r>
            <a:r>
              <a:rPr lang="en-GB" sz="2400" dirty="0">
                <a:solidFill>
                  <a:schemeClr val="accent1">
                    <a:lumMod val="50000"/>
                  </a:schemeClr>
                </a:solidFill>
              </a:rPr>
              <a:t> words. For example:</a:t>
            </a:r>
          </a:p>
          <a:p>
            <a:pPr lvl="1">
              <a:lnSpc>
                <a:spcPct val="110000"/>
              </a:lnSpc>
            </a:pPr>
            <a:r>
              <a:rPr lang="en-GB" sz="2400" dirty="0">
                <a:solidFill>
                  <a:schemeClr val="accent1">
                    <a:lumMod val="50000"/>
                  </a:schemeClr>
                </a:solidFill>
              </a:rPr>
              <a:t>Place names</a:t>
            </a:r>
          </a:p>
          <a:p>
            <a:pPr lvl="1">
              <a:lnSpc>
                <a:spcPct val="110000"/>
              </a:lnSpc>
            </a:pPr>
            <a:r>
              <a:rPr lang="en-GB" sz="2400" dirty="0">
                <a:solidFill>
                  <a:schemeClr val="accent1">
                    <a:lumMod val="50000"/>
                  </a:schemeClr>
                </a:solidFill>
              </a:rPr>
              <a:t>People’s names</a:t>
            </a:r>
          </a:p>
          <a:p>
            <a:pPr lvl="1">
              <a:lnSpc>
                <a:spcPct val="110000"/>
              </a:lnSpc>
            </a:pPr>
            <a:r>
              <a:rPr lang="en-GB" sz="2400" dirty="0">
                <a:solidFill>
                  <a:schemeClr val="accent1">
                    <a:lumMod val="50000"/>
                  </a:schemeClr>
                </a:solidFill>
              </a:rPr>
              <a:t>Names of other things (e.g. games, bands)</a:t>
            </a:r>
          </a:p>
          <a:p>
            <a:pPr lvl="1">
              <a:lnSpc>
                <a:spcPct val="110000"/>
              </a:lnSpc>
            </a:pPr>
            <a:r>
              <a:rPr lang="en-GB" sz="2400" dirty="0">
                <a:solidFill>
                  <a:schemeClr val="accent1">
                    <a:lumMod val="50000"/>
                  </a:schemeClr>
                </a:solidFill>
              </a:rPr>
              <a:t>Cognates (not previously-taught)</a:t>
            </a:r>
          </a:p>
          <a:p>
            <a:pPr>
              <a:lnSpc>
                <a:spcPct val="110000"/>
              </a:lnSpc>
            </a:pPr>
            <a:r>
              <a:rPr lang="en-GB" sz="2400" dirty="0">
                <a:solidFill>
                  <a:schemeClr val="accent1">
                    <a:lumMod val="50000"/>
                  </a:schemeClr>
                </a:solidFill>
              </a:rPr>
              <a:t>Use</a:t>
            </a:r>
            <a:r>
              <a:rPr lang="en-GB" sz="2400" b="1" dirty="0">
                <a:solidFill>
                  <a:schemeClr val="accent1">
                    <a:lumMod val="50000"/>
                  </a:schemeClr>
                </a:solidFill>
              </a:rPr>
              <a:t> minimal pairs</a:t>
            </a:r>
            <a:endParaRPr lang="en-GB" sz="2400" dirty="0">
              <a:solidFill>
                <a:schemeClr val="accent1">
                  <a:lumMod val="50000"/>
                </a:schemeClr>
              </a:solidFill>
            </a:endParaRPr>
          </a:p>
        </p:txBody>
      </p:sp>
    </p:spTree>
    <p:extLst>
      <p:ext uri="{BB962C8B-B14F-4D97-AF65-F5344CB8AC3E}">
        <p14:creationId xmlns:p14="http://schemas.microsoft.com/office/powerpoint/2010/main" val="2317351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6905628" cy="869950"/>
          </a:xfrm>
          <a:prstGeom prst="rect">
            <a:avLst/>
          </a:prstGeom>
        </p:spPr>
      </p:pic>
      <p:sp>
        <p:nvSpPr>
          <p:cNvPr id="2" name="Title 1"/>
          <p:cNvSpPr>
            <a:spLocks noGrp="1"/>
          </p:cNvSpPr>
          <p:nvPr>
            <p:ph type="title"/>
          </p:nvPr>
        </p:nvSpPr>
        <p:spPr>
          <a:xfrm>
            <a:off x="-22576" y="-18470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32932" y="100235"/>
            <a:ext cx="2230980"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670829"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zlingen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074898" y="3004718"/>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Fr_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shafen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5498425" y="2604608"/>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Hagn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19" name="TextBox 18"/>
          <p:cNvSpPr txBox="1"/>
          <p:nvPr/>
        </p:nvSpPr>
        <p:spPr>
          <a:xfrm>
            <a:off x="5932822" y="5481454"/>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Altenrh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_n</a:t>
            </a:r>
          </a:p>
        </p:txBody>
      </p:sp>
      <p:sp>
        <p:nvSpPr>
          <p:cNvPr id="20" name="TextBox 19"/>
          <p:cNvSpPr txBox="1"/>
          <p:nvPr/>
        </p:nvSpPr>
        <p:spPr>
          <a:xfrm>
            <a:off x="4519288"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allhausen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1344203" y="362176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eckborn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4176947" y="4322413"/>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omanshorn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1188994" y="221999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Radolf_ell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1639824" y="171627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Allensba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270360" y="2304870"/>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746295" y="1807851"/>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610684" y="27197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024615" y="556366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64732" y="4426944"/>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34" name="TextBox 33"/>
          <p:cNvSpPr txBox="1"/>
          <p:nvPr/>
        </p:nvSpPr>
        <p:spPr>
          <a:xfrm>
            <a:off x="3879173" y="3657585"/>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eu</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5" name="TextBox 34"/>
          <p:cNvSpPr txBox="1"/>
          <p:nvPr/>
        </p:nvSpPr>
        <p:spPr>
          <a:xfrm>
            <a:off x="7612321" y="300471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ie</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6" name="TextBox 35"/>
          <p:cNvSpPr txBox="1"/>
          <p:nvPr/>
        </p:nvSpPr>
        <p:spPr>
          <a:xfrm>
            <a:off x="8238826" y="300427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7" name="TextBox 36"/>
          <p:cNvSpPr txBox="1"/>
          <p:nvPr/>
        </p:nvSpPr>
        <p:spPr>
          <a:xfrm>
            <a:off x="2213214" y="221786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z</a:t>
            </a:r>
          </a:p>
        </p:txBody>
      </p:sp>
      <p:sp>
        <p:nvSpPr>
          <p:cNvPr id="38" name="TextBox 37"/>
          <p:cNvSpPr txBox="1"/>
          <p:nvPr/>
        </p:nvSpPr>
        <p:spPr>
          <a:xfrm>
            <a:off x="3035181" y="1716271"/>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9" name="TextBox 38">
            <a:hlinkClick r:id="" action="ppaction://noaction">
              <a:snd r:embed="rId11" name="2. 5. Wallhausen.wav"/>
            </a:hlinkClick>
          </p:cNvPr>
          <p:cNvSpPr txBox="1"/>
          <p:nvPr/>
        </p:nvSpPr>
        <p:spPr>
          <a:xfrm>
            <a:off x="4720818" y="1791322"/>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W</a:t>
            </a:r>
          </a:p>
        </p:txBody>
      </p:sp>
      <p:sp>
        <p:nvSpPr>
          <p:cNvPr id="40" name="TextBox 39"/>
          <p:cNvSpPr txBox="1"/>
          <p:nvPr/>
        </p:nvSpPr>
        <p:spPr>
          <a:xfrm>
            <a:off x="1649077" y="361963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S t</a:t>
            </a:r>
          </a:p>
        </p:txBody>
      </p:sp>
      <p:sp>
        <p:nvSpPr>
          <p:cNvPr id="41" name="TextBox 40"/>
          <p:cNvSpPr txBox="1"/>
          <p:nvPr/>
        </p:nvSpPr>
        <p:spPr>
          <a:xfrm>
            <a:off x="6498549" y="261797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au</a:t>
            </a:r>
          </a:p>
        </p:txBody>
      </p:sp>
      <p:sp>
        <p:nvSpPr>
          <p:cNvPr id="42" name="TextBox 41"/>
          <p:cNvSpPr txBox="1"/>
          <p:nvPr/>
        </p:nvSpPr>
        <p:spPr>
          <a:xfrm>
            <a:off x="7108463" y="546469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ei</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43" name="TextBox 42">
            <a:hlinkClick r:id="" action="ppaction://noaction">
              <a:snd r:embed="rId12" name="2. 9. Romanshorn.wav"/>
            </a:hlinkClick>
          </p:cNvPr>
          <p:cNvSpPr txBox="1"/>
          <p:nvPr/>
        </p:nvSpPr>
        <p:spPr>
          <a:xfrm>
            <a:off x="4403869" y="432241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R</a:t>
            </a:r>
          </a:p>
        </p:txBody>
      </p:sp>
      <p:sp>
        <p:nvSpPr>
          <p:cNvPr id="44" name="Action Button: Custom 24">
            <a:hlinkClick r:id="" action="ppaction://noaction" highlightClick="1">
              <a:snd r:embed="rId13" name="2. 2. Steckborn.wav"/>
            </a:hlinkClick>
            <a:extLst>
              <a:ext uri="{FF2B5EF4-FFF2-40B4-BE49-F238E27FC236}">
                <a16:creationId xmlns:a16="http://schemas.microsoft.com/office/drawing/2014/main" id="{E56C3004-E6FA-49F3-B12D-655F2D168FF0}"/>
              </a:ext>
            </a:extLst>
          </p:cNvPr>
          <p:cNvSpPr/>
          <p:nvPr/>
        </p:nvSpPr>
        <p:spPr>
          <a:xfrm>
            <a:off x="1419838" y="3699239"/>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5" name="TextBox 44">
            <a:extLst>
              <a:ext uri="{FF2B5EF4-FFF2-40B4-BE49-F238E27FC236}">
                <a16:creationId xmlns:a16="http://schemas.microsoft.com/office/drawing/2014/main" id="{112E31A9-14B6-4D8B-B9D0-33FBFFD128D6}"/>
              </a:ext>
            </a:extLst>
          </p:cNvPr>
          <p:cNvSpPr txBox="1"/>
          <p:nvPr/>
        </p:nvSpPr>
        <p:spPr>
          <a:xfrm>
            <a:off x="3182131" y="6364656"/>
            <a:ext cx="4728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Artwork: Steve Clarke</a:t>
            </a:r>
          </a:p>
        </p:txBody>
      </p:sp>
    </p:spTree>
    <p:extLst>
      <p:ext uri="{BB962C8B-B14F-4D97-AF65-F5344CB8AC3E}">
        <p14:creationId xmlns:p14="http://schemas.microsoft.com/office/powerpoint/2010/main" val="178516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0.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1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1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13.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4.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5.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8.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9.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docProps/app.xml><?xml version="1.0" encoding="utf-8"?>
<Properties xmlns="http://schemas.openxmlformats.org/officeDocument/2006/extended-properties" xmlns:vt="http://schemas.openxmlformats.org/officeDocument/2006/docPropsVTypes">
  <TotalTime>6754</TotalTime>
  <Words>7746</Words>
  <Application>Microsoft Office PowerPoint</Application>
  <PresentationFormat>Widescreen</PresentationFormat>
  <Paragraphs>822</Paragraphs>
  <Slides>31</Slides>
  <Notes>30</Notes>
  <HiddenSlides>0</HiddenSlides>
  <MMClips>0</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31</vt:i4>
      </vt:variant>
    </vt:vector>
  </HeadingPairs>
  <TitlesOfParts>
    <vt:vector size="49" baseType="lpstr">
      <vt:lpstr>Noto Sans Symbols</vt:lpstr>
      <vt:lpstr>Arial</vt:lpstr>
      <vt:lpstr>Calibri</vt:lpstr>
      <vt:lpstr>Century Gothic</vt:lpstr>
      <vt:lpstr>Tw Cen MT</vt:lpstr>
      <vt:lpstr>1_Office Theme</vt:lpstr>
      <vt:lpstr>5_Office Theme</vt:lpstr>
      <vt:lpstr>2_Office Theme</vt:lpstr>
      <vt:lpstr>7_Office Theme</vt:lpstr>
      <vt:lpstr>8_Office Theme</vt:lpstr>
      <vt:lpstr>3_Office Theme</vt:lpstr>
      <vt:lpstr>6_Office Theme</vt:lpstr>
      <vt:lpstr>9_Office Theme</vt:lpstr>
      <vt:lpstr>11_Office Theme</vt:lpstr>
      <vt:lpstr>4_Office Theme</vt:lpstr>
      <vt:lpstr>10_Office Theme</vt:lpstr>
      <vt:lpstr>12_Office Theme</vt:lpstr>
      <vt:lpstr>13_Office Theme</vt:lpstr>
      <vt:lpstr>Revisiting the 3Ps: presentation, practice and production </vt:lpstr>
      <vt:lpstr>The 3Ps</vt:lpstr>
      <vt:lpstr>Presentation: [1]</vt:lpstr>
      <vt:lpstr>SFC</vt:lpstr>
      <vt:lpstr>Presentation: [2]</vt:lpstr>
      <vt:lpstr>Presentation: [3]</vt:lpstr>
      <vt:lpstr>PowerPoint Presentation</vt:lpstr>
      <vt:lpstr>Practice: [4 &amp; 5]</vt:lpstr>
      <vt:lpstr>Phonetik - der Bodensee [1/2]</vt:lpstr>
      <vt:lpstr>Phonétique</vt:lpstr>
      <vt:lpstr>Minimal pairs</vt:lpstr>
      <vt:lpstr>Pirates!</vt:lpstr>
      <vt:lpstr>En anglais et en français</vt:lpstr>
      <vt:lpstr>Practice: [6 &amp; 7]</vt:lpstr>
      <vt:lpstr>vocabulario</vt:lpstr>
      <vt:lpstr>Vokabeln</vt:lpstr>
      <vt:lpstr>escuchar</vt:lpstr>
      <vt:lpstr>eine Geschichte</vt:lpstr>
      <vt:lpstr>hablar</vt:lpstr>
      <vt:lpstr>Vocabulaire</vt:lpstr>
      <vt:lpstr>Vocabulaire</vt:lpstr>
      <vt:lpstr>Vokabeln 2 [1/2]</vt:lpstr>
      <vt:lpstr>Practice: [8 &amp; 9]</vt:lpstr>
      <vt:lpstr>PowerPoint Presentation</vt:lpstr>
      <vt:lpstr>Problemas con Siri</vt:lpstr>
      <vt:lpstr>Steigt oder steht?</vt:lpstr>
      <vt:lpstr>Production: [10]</vt:lpstr>
      <vt:lpstr>Écris en français !</vt:lpstr>
      <vt:lpstr>Unsere Schule, mein Lehrer / meine Lehrerin</vt:lpstr>
      <vt:lpstr>The 3Ps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Revisiting the 3Ps: presentation, practice and production </dc:title>
  <dc:creator>Rachel Hawkes</dc:creator>
  <cp:lastModifiedBy>Rachel Hawkes</cp:lastModifiedBy>
  <cp:revision>26</cp:revision>
  <dcterms:created xsi:type="dcterms:W3CDTF">2020-11-07T14:25:48Z</dcterms:created>
  <dcterms:modified xsi:type="dcterms:W3CDTF">2020-11-14T06:47:49Z</dcterms:modified>
</cp:coreProperties>
</file>