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0" r:id="rId2"/>
    <p:sldId id="285" r:id="rId3"/>
    <p:sldId id="287" r:id="rId4"/>
    <p:sldId id="290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Owen" initials="SO" lastIdx="14" clrIdx="0">
    <p:extLst>
      <p:ext uri="{19B8F6BF-5375-455C-9EA6-DF929625EA0E}">
        <p15:presenceInfo xmlns:p15="http://schemas.microsoft.com/office/powerpoint/2012/main" userId="Stephen Owen" providerId="None"/>
      </p:ext>
    </p:extLst>
  </p:cmAuthor>
  <p:cmAuthor id="2" name="Rachel Hawkes" initials="RH" lastIdx="15" clrIdx="1">
    <p:extLst>
      <p:ext uri="{19B8F6BF-5375-455C-9EA6-DF929625EA0E}">
        <p15:presenceInfo xmlns:p15="http://schemas.microsoft.com/office/powerpoint/2012/main" userId="Rachel Hawk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7" autoAdjust="0"/>
    <p:restoredTop sz="57664" autoAdjust="0"/>
  </p:normalViewPr>
  <p:slideViewPr>
    <p:cSldViewPr snapToGrid="0">
      <p:cViewPr varScale="1">
        <p:scale>
          <a:sx n="50" d="100"/>
          <a:sy n="50" d="100"/>
        </p:scale>
        <p:origin x="2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1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also revises the sound of ‘as’. Remind the learners not to sound out the ‘s’. </a:t>
            </a:r>
          </a:p>
          <a:p>
            <a:r>
              <a:rPr lang="en-GB" dirty="0"/>
              <a:t>Very quick listening and oral rehearsal to remind them about the raised intonation and to increase confidence. Provide a model for the students by reading out the French with a ‘flat intonation’ then with the raised intonation. Ask the whole class to say this then ask individuals to to simply repeat it to their partner, then a few individuals to repeat it out loud to the class. </a:t>
            </a:r>
          </a:p>
          <a:p>
            <a:r>
              <a:rPr lang="en-GB" dirty="0"/>
              <a:t>Remind the students – ‘do you’ is the way we ask questions in English - there is no way of saying ‘do you’ in French.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6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Learners have to listen to the intonation and determine whether each utterance is a statement or a question, using the intonation alone. </a:t>
            </a:r>
          </a:p>
          <a:p>
            <a:r>
              <a:rPr lang="en-GB" baseline="0" dirty="0"/>
              <a:t>The activity also uses  Week 3 vocabulary (plus the previously-encountered phonics cluster words ‘photo’ and ‘cheval’). </a:t>
            </a:r>
          </a:p>
          <a:p>
            <a:r>
              <a:rPr lang="en-GB" baseline="0" dirty="0"/>
              <a:t>For an easier task, the items can be played in the order of the images on the slide, working down the first column then the second. </a:t>
            </a:r>
          </a:p>
          <a:p>
            <a:r>
              <a:rPr lang="en-GB" baseline="0" dirty="0"/>
              <a:t>For a more difficult task, the items can be played in a </a:t>
            </a:r>
            <a:r>
              <a:rPr lang="en-GB" b="1" baseline="0" dirty="0"/>
              <a:t>mixed order</a:t>
            </a:r>
            <a:r>
              <a:rPr lang="en-GB" baseline="0" dirty="0"/>
              <a:t>. Learners then have to do TWO things: they have to (a) listen to intonation and connect it to a statement versus a question (b) listen to the noun and understand which image it belongs to. </a:t>
            </a:r>
          </a:p>
          <a:p>
            <a:r>
              <a:rPr lang="en-GB" b="1" baseline="0" dirty="0"/>
              <a:t>The activity could be done twice</a:t>
            </a:r>
            <a:r>
              <a:rPr lang="en-GB" baseline="0" dirty="0"/>
              <a:t>: once with a lower cognitive load, where learners just focus on the grammar (intonation functioning as a question) and again where they have to also focus on the meaning of the vocabulary. </a:t>
            </a:r>
          </a:p>
          <a:p>
            <a:endParaRPr lang="en-GB" dirty="0"/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inclusions in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[3], une [3], chien [1744],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cheval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[2220], livre [358], portable [4002], chambre [633], 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[1412], idée [239], règle [488]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</a:t>
            </a:r>
            <a:endParaRPr lang="fr-FR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 chien.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 livre?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une 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ègle.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une idée?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une photo?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 portable.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une chambre.</a:t>
            </a:r>
          </a:p>
          <a:p>
            <a:pPr marL="228600" indent="-228600">
              <a:buAutoNum type="arabicParenR"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as un cheval?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77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err="1"/>
              <a:t>Pairwork</a:t>
            </a:r>
            <a:r>
              <a:rPr lang="en-GB" i="0" dirty="0"/>
              <a:t>. To be copied with the next slide for partners A and B. </a:t>
            </a:r>
          </a:p>
          <a:p>
            <a:r>
              <a:rPr lang="en-GB" i="0" baseline="0" dirty="0"/>
              <a:t>Check the learners remember how to say ‘you have’ . Then check they know how to ask it as a question -&gt; ‘do you have’ = </a:t>
            </a:r>
            <a:r>
              <a:rPr lang="en-GB" i="0" baseline="0" dirty="0" err="1"/>
              <a:t>tu</a:t>
            </a:r>
            <a:r>
              <a:rPr lang="en-GB" i="0" baseline="0" dirty="0"/>
              <a:t> as ? </a:t>
            </a:r>
          </a:p>
          <a:p>
            <a:r>
              <a:rPr lang="en-GB" i="0" baseline="0" dirty="0"/>
              <a:t>Remind them about raising the pitch of their voice. </a:t>
            </a:r>
          </a:p>
          <a:p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In fact, both partners have all of the items</a:t>
            </a:r>
            <a:r>
              <a:rPr lang="en-GB" i="0" baseline="0" dirty="0"/>
              <a:t> about which they are to be asked – however, they will not know this at the outset! This avoids the problem of needing to express the negative, which has not yet been covered.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/>
              <a:t>Check they remember how to say ‘I have’ -&gt; J’ai. Many learners will just say ‘</a:t>
            </a:r>
            <a:r>
              <a:rPr lang="en-GB" i="0" baseline="0" dirty="0" err="1"/>
              <a:t>oui</a:t>
            </a:r>
            <a:r>
              <a:rPr lang="en-GB" i="0" baseline="0" dirty="0"/>
              <a:t>’ and ‘non’, which is also fine as this is most natural in conversation.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baseline="0" dirty="0"/>
              <a:t>Extension</a:t>
            </a:r>
            <a:r>
              <a:rPr lang="en-GB" b="0" i="0" baseline="0" dirty="0"/>
              <a:t>: Ask learners to also add an adjective when they reply. Their partner has to make a note in English about this on their sheet next to each image.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baseline="0" dirty="0"/>
              <a:t>Extension: </a:t>
            </a:r>
            <a:r>
              <a:rPr lang="en-GB" b="0" i="0" baseline="0" dirty="0"/>
              <a:t>In whole class, the teacher asks </a:t>
            </a:r>
            <a:r>
              <a:rPr lang="en-GB" i="0" baseline="0" dirty="0"/>
              <a:t>individuals to say what they have ‘J’ai un / </a:t>
            </a:r>
            <a:r>
              <a:rPr lang="en-GB" i="0" baseline="0" dirty="0" err="1"/>
              <a:t>une</a:t>
            </a:r>
            <a:r>
              <a:rPr lang="en-GB" i="0" baseline="0" dirty="0"/>
              <a:t>…’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/>
              <a:t>Ask individuals to say what their partner has ‘Il a / Elle a  un / </a:t>
            </a:r>
            <a:r>
              <a:rPr lang="en-GB" i="0" baseline="0" dirty="0" err="1"/>
              <a:t>une</a:t>
            </a:r>
            <a:r>
              <a:rPr lang="en-GB" i="0" baseline="0" dirty="0"/>
              <a:t>  …’ This revises grammar from previous lessons.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17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E2A9-A970-48BE-B31A-B4EAD54004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32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07/01/2020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2.wav"/><Relationship Id="rId18" Type="http://schemas.openxmlformats.org/officeDocument/2006/relationships/audio" Target="../media/audio7.wav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audio" Target="../media/audio4.wav"/><Relationship Id="rId10" Type="http://schemas.openxmlformats.org/officeDocument/2006/relationships/image" Target="../media/image13.png"/><Relationship Id="rId19" Type="http://schemas.openxmlformats.org/officeDocument/2006/relationships/audio" Target="../media/audio8.wav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094" y="1768677"/>
            <a:ext cx="787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81968" y="3259055"/>
            <a:ext cx="5320595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Questions using intonation</a:t>
            </a:r>
            <a:endParaRPr lang="en-GB" sz="3200" i="1" baseline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311028" y="5378857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French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1.1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 Week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B5B5B8C-B08D-7A42-903A-4E973AFABCAA}"/>
              </a:ext>
            </a:extLst>
          </p:cNvPr>
          <p:cNvSpPr txBox="1">
            <a:spLocks/>
          </p:cNvSpPr>
          <p:nvPr/>
        </p:nvSpPr>
        <p:spPr>
          <a:xfrm>
            <a:off x="311028" y="6161349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Stephen Owen / Emma Marsden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07/01/20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04" y="360589"/>
            <a:ext cx="6157207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Asking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7245" y="6524431"/>
            <a:ext cx="283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711" y="1150134"/>
            <a:ext cx="1137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Remember, to ask a question in French,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raise the pitch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 your voice at the end of a sentence: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342" y="1832194"/>
            <a:ext cx="10216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Tu as un animal.	You have a pet.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		</a:t>
            </a: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as un animal ?   Do you have a pet?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726873" y="4829333"/>
            <a:ext cx="1330036" cy="421373"/>
          </a:xfrm>
          <a:prstGeom prst="straightConnector1">
            <a:avLst/>
          </a:prstGeom>
          <a:ln>
            <a:solidFill>
              <a:srgbClr val="115076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Oval Callout 8">
            <a:extLst>
              <a:ext uri="{FF2B5EF4-FFF2-40B4-BE49-F238E27FC236}">
                <a16:creationId xmlns:a16="http://schemas.microsoft.com/office/drawing/2014/main" id="{80B8D0A0-D6AE-8A40-AFE2-7B5975AB8FF6}"/>
              </a:ext>
            </a:extLst>
          </p:cNvPr>
          <p:cNvSpPr/>
          <p:nvPr/>
        </p:nvSpPr>
        <p:spPr>
          <a:xfrm>
            <a:off x="7617070" y="2770750"/>
            <a:ext cx="4164113" cy="1455170"/>
          </a:xfrm>
          <a:prstGeom prst="wedgeEllipseCallout">
            <a:avLst>
              <a:gd name="adj1" fmla="val -164470"/>
              <a:gd name="adj2" fmla="val -47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not say the final ‘s’. </a:t>
            </a:r>
          </a:p>
          <a:p>
            <a:pPr algn="ctr"/>
            <a:r>
              <a:rPr lang="en-US" sz="2400" dirty="0"/>
              <a:t>SILENT FINAL CONSONANT</a:t>
            </a:r>
          </a:p>
        </p:txBody>
      </p:sp>
    </p:spTree>
    <p:extLst>
      <p:ext uri="{BB962C8B-B14F-4D97-AF65-F5344CB8AC3E}">
        <p14:creationId xmlns:p14="http://schemas.microsoft.com/office/powerpoint/2010/main" val="5464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76927"/>
              </p:ext>
            </p:extLst>
          </p:nvPr>
        </p:nvGraphicFramePr>
        <p:xfrm>
          <a:off x="444804" y="1863696"/>
          <a:ext cx="11038376" cy="442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729">
                  <a:extLst>
                    <a:ext uri="{9D8B030D-6E8A-4147-A177-3AD203B41FA5}">
                      <a16:colId xmlns:a16="http://schemas.microsoft.com/office/drawing/2014/main" val="615763476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val="2031465699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val="567755642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val="713444903"/>
                    </a:ext>
                  </a:extLst>
                </a:gridCol>
                <a:gridCol w="1839730">
                  <a:extLst>
                    <a:ext uri="{9D8B030D-6E8A-4147-A177-3AD203B41FA5}">
                      <a16:colId xmlns:a16="http://schemas.microsoft.com/office/drawing/2014/main" val="194830491"/>
                    </a:ext>
                  </a:extLst>
                </a:gridCol>
                <a:gridCol w="1839729">
                  <a:extLst>
                    <a:ext uri="{9D8B030D-6E8A-4147-A177-3AD203B41FA5}">
                      <a16:colId xmlns:a16="http://schemas.microsoft.com/office/drawing/2014/main" val="2119317957"/>
                    </a:ext>
                  </a:extLst>
                </a:gridCol>
              </a:tblGrid>
              <a:tr h="1105958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679953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350070"/>
                  </a:ext>
                </a:extLst>
              </a:tr>
              <a:tr h="1110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867994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81234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3" y="3169086"/>
            <a:ext cx="897383" cy="66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3" y="4497996"/>
            <a:ext cx="1331142" cy="63451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1" y="5259651"/>
            <a:ext cx="438803" cy="1020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16" y="1926044"/>
            <a:ext cx="1052339" cy="989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49" y="4149509"/>
            <a:ext cx="1450674" cy="1018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44" y="3004350"/>
            <a:ext cx="504084" cy="1039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50" y="5211909"/>
            <a:ext cx="708578" cy="10575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036776" y="42622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1011" y="6493224"/>
            <a:ext cx="2963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9" y="1986854"/>
            <a:ext cx="894410" cy="867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367" y="240220"/>
            <a:ext cx="981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Your friend leaves messages on your voicemail.</a:t>
            </a:r>
          </a:p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says what you have (statements). And he asks questions about what you have.</a:t>
            </a:r>
          </a:p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Tick ‘statement’ or ‘question’ below.</a:t>
            </a:r>
          </a:p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Remember, he raises the pitch of his voice at the end of a question.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5286" y="1503439"/>
            <a:ext cx="156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Statement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2444" y="1503439"/>
            <a:ext cx="164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5059" y="1503439"/>
            <a:ext cx="156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Statement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75646" y="1503439"/>
            <a:ext cx="156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85" y="2106166"/>
            <a:ext cx="498794" cy="5195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87" y="3264398"/>
            <a:ext cx="498794" cy="519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94" y="4303938"/>
            <a:ext cx="498794" cy="519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74" y="5510099"/>
            <a:ext cx="498794" cy="5195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67" y="2201163"/>
            <a:ext cx="498794" cy="5195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82" y="3310582"/>
            <a:ext cx="498794" cy="5195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29" y="4400694"/>
            <a:ext cx="498794" cy="5195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3" y="5480911"/>
            <a:ext cx="498794" cy="519576"/>
          </a:xfrm>
          <a:prstGeom prst="rect">
            <a:avLst/>
          </a:prstGeom>
        </p:spPr>
      </p:pic>
      <p:sp>
        <p:nvSpPr>
          <p:cNvPr id="2" name="Action Button: Custom 1">
            <a:hlinkClick r:id="" action="ppaction://noaction" highlightClick="1">
              <a:snd r:embed="rId12" name="week 4_slide 7_item 1.wav"/>
            </a:hlinkClick>
          </p:cNvPr>
          <p:cNvSpPr/>
          <p:nvPr/>
        </p:nvSpPr>
        <p:spPr>
          <a:xfrm>
            <a:off x="435300" y="1862340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1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Action Button: Custom 27">
            <a:hlinkClick r:id="" action="ppaction://noaction" highlightClick="1">
              <a:snd r:embed="rId13" name="week 4_slide 7_item 2.wav"/>
            </a:hlinkClick>
          </p:cNvPr>
          <p:cNvSpPr/>
          <p:nvPr/>
        </p:nvSpPr>
        <p:spPr>
          <a:xfrm>
            <a:off x="435300" y="2953538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31" name="Action Button: Custom 30">
            <a:hlinkClick r:id="" action="ppaction://noaction" highlightClick="1">
              <a:snd r:embed="rId14" name="week 4_slide 7_item 3.wav"/>
            </a:hlinkClick>
          </p:cNvPr>
          <p:cNvSpPr/>
          <p:nvPr/>
        </p:nvSpPr>
        <p:spPr>
          <a:xfrm>
            <a:off x="444804" y="4079343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42" name="Action Button: Custom 41">
            <a:hlinkClick r:id="" action="ppaction://noaction" highlightClick="1">
              <a:snd r:embed="rId15" name="week 4_slide 7_item 5.wav"/>
            </a:hlinkClick>
          </p:cNvPr>
          <p:cNvSpPr/>
          <p:nvPr/>
        </p:nvSpPr>
        <p:spPr>
          <a:xfrm>
            <a:off x="5963939" y="1862340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43" name="Action Button: Custom 42">
            <a:hlinkClick r:id="" action="ppaction://noaction" highlightClick="1">
              <a:snd r:embed="rId16" name="week 4_slide 7_item 6.wav"/>
            </a:hlinkClick>
          </p:cNvPr>
          <p:cNvSpPr/>
          <p:nvPr/>
        </p:nvSpPr>
        <p:spPr>
          <a:xfrm>
            <a:off x="5963939" y="2970638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45" name="Action Button: Custom 44">
            <a:hlinkClick r:id="" action="ppaction://noaction" highlightClick="1">
              <a:snd r:embed="rId17" name="week 4_slide 7_item 8.wav"/>
            </a:hlinkClick>
          </p:cNvPr>
          <p:cNvSpPr/>
          <p:nvPr/>
        </p:nvSpPr>
        <p:spPr>
          <a:xfrm>
            <a:off x="5963939" y="5180744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46" name="Action Button: Custom 45">
            <a:hlinkClick r:id="" action="ppaction://noaction" highlightClick="1">
              <a:snd r:embed="rId18" name="week 4_slide 7_item 4.wav"/>
            </a:hlinkClick>
          </p:cNvPr>
          <p:cNvSpPr/>
          <p:nvPr/>
        </p:nvSpPr>
        <p:spPr>
          <a:xfrm>
            <a:off x="444804" y="5175168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47" name="Action Button: Custom 46">
            <a:hlinkClick r:id="" action="ppaction://noaction" highlightClick="1">
              <a:snd r:embed="rId19" name="week 4_slide 7_item 7.wav"/>
            </a:hlinkClick>
          </p:cNvPr>
          <p:cNvSpPr/>
          <p:nvPr/>
        </p:nvSpPr>
        <p:spPr>
          <a:xfrm>
            <a:off x="5963939" y="4069899"/>
            <a:ext cx="470212" cy="4876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1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51" y="42289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111" y="188461"/>
            <a:ext cx="10282836" cy="120032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speaking to your friend on the telephone. 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Tell him/her what you have, and ask what he/she has.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S/he will also ask you.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Take it in turns to ask one question at a time. Partner A starts.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36" y="2708194"/>
            <a:ext cx="894410" cy="86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3" y="4152435"/>
            <a:ext cx="1331142" cy="634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4277512"/>
            <a:ext cx="1450674" cy="1018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2592639"/>
            <a:ext cx="504084" cy="10396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36045" y="-265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543" y="6442634"/>
            <a:ext cx="3190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52" y="5133026"/>
            <a:ext cx="1278611" cy="946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2" y="2787601"/>
            <a:ext cx="1424802" cy="1006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10" y="5007612"/>
            <a:ext cx="1422300" cy="9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826" y="1549586"/>
            <a:ext cx="45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asked, say you have these: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8037" y="1560771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friend if s/he has these (circle the ones s/he has):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3" y="2901788"/>
            <a:ext cx="767091" cy="958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63DB0E-9DBE-5547-BE07-0E3668B6C11F}"/>
              </a:ext>
            </a:extLst>
          </p:cNvPr>
          <p:cNvSpPr txBox="1"/>
          <p:nvPr/>
        </p:nvSpPr>
        <p:spPr>
          <a:xfrm>
            <a:off x="9996829" y="53561"/>
            <a:ext cx="219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51" y="42289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36" y="2708194"/>
            <a:ext cx="894410" cy="86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3" y="4152435"/>
            <a:ext cx="1331142" cy="634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4277512"/>
            <a:ext cx="1450674" cy="1018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7" y="2592639"/>
            <a:ext cx="504084" cy="10396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136045" y="-265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4749" y="6470925"/>
            <a:ext cx="279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&amp; Emma Marsden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52" y="5133026"/>
            <a:ext cx="1278611" cy="946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2" y="2787601"/>
            <a:ext cx="1424802" cy="1006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10" y="5007612"/>
            <a:ext cx="1422300" cy="9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158" y="1731421"/>
            <a:ext cx="45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asked, say you have these: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4511" y="1541452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friend if s/he has these (circle the ones s/he has):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3" y="2901788"/>
            <a:ext cx="767091" cy="958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51618D-90AD-9144-B0C4-4E4CEEC41872}"/>
              </a:ext>
            </a:extLst>
          </p:cNvPr>
          <p:cNvSpPr txBox="1"/>
          <p:nvPr/>
        </p:nvSpPr>
        <p:spPr>
          <a:xfrm>
            <a:off x="1508111" y="188461"/>
            <a:ext cx="10282836" cy="120032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speaking to your friend on the telephone. 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Tell him/her what you have, and ask what he/she has.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S/he will also ask you.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Take it in turns to ask one question at a time. Partner A starts.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C574E-5E6F-CF49-B6B5-CAF6BB11E01A}"/>
              </a:ext>
            </a:extLst>
          </p:cNvPr>
          <p:cNvSpPr txBox="1"/>
          <p:nvPr/>
        </p:nvSpPr>
        <p:spPr>
          <a:xfrm>
            <a:off x="9996829" y="53561"/>
            <a:ext cx="219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918</Words>
  <Application>Microsoft Office PowerPoint</Application>
  <PresentationFormat>Widescreen</PresentationFormat>
  <Paragraphs>95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Tw Cen MT</vt:lpstr>
      <vt:lpstr>1_Office Theme</vt:lpstr>
      <vt:lpstr>PowerPoint Presentation</vt:lpstr>
      <vt:lpstr>Asking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Stephen Owen</cp:lastModifiedBy>
  <cp:revision>265</cp:revision>
  <dcterms:created xsi:type="dcterms:W3CDTF">2019-03-27T07:30:03Z</dcterms:created>
  <dcterms:modified xsi:type="dcterms:W3CDTF">2020-01-07T15:02:51Z</dcterms:modified>
</cp:coreProperties>
</file>