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7" r:id="rId2"/>
    <p:sldId id="258" r:id="rId3"/>
    <p:sldId id="259"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6CF47F-9AE5-4216-8079-4AB62E1BCF04}" type="datetimeFigureOut">
              <a:rPr lang="en-GB" smtClean="0"/>
              <a:t>18/10/2019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594AAB-DF48-4777-952B-EA030A47E003}" type="slidenum">
              <a:rPr lang="en-GB" smtClean="0"/>
              <a:t>‹#›</a:t>
            </a:fld>
            <a:endParaRPr lang="en-GB"/>
          </a:p>
        </p:txBody>
      </p:sp>
    </p:spTree>
    <p:extLst>
      <p:ext uri="{BB962C8B-B14F-4D97-AF65-F5344CB8AC3E}">
        <p14:creationId xmlns:p14="http://schemas.microsoft.com/office/powerpoint/2010/main" val="550013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Vocabulary practice slide</a:t>
            </a:r>
            <a:br>
              <a:rPr lang="en-GB" b="1" dirty="0" smtClean="0"/>
            </a:br>
            <a:r>
              <a:rPr lang="en-GB" dirty="0" smtClean="0"/>
              <a:t>Pupils</a:t>
            </a:r>
            <a:r>
              <a:rPr lang="en-GB" baseline="0" dirty="0" smtClean="0"/>
              <a:t> either work by themselves or in pairs, reading out the words and recapping their English meaning (1 minute).</a:t>
            </a:r>
            <a:br>
              <a:rPr lang="en-GB" baseline="0" dirty="0" smtClean="0"/>
            </a:br>
            <a:r>
              <a:rPr lang="en-GB" baseline="0" dirty="0" smtClean="0"/>
              <a:t>Then the English meanings are removed and they try to recall them, looking at the Spanish (1 minute).</a:t>
            </a:r>
            <a:br>
              <a:rPr lang="en-GB" baseline="0" dirty="0" smtClean="0"/>
            </a:br>
            <a:r>
              <a:rPr lang="en-GB" baseline="0" dirty="0" smtClean="0"/>
              <a:t>Then the Spanish meaning are removed and they to recall them, looking at the English (1 minute)</a:t>
            </a:r>
            <a:br>
              <a:rPr lang="en-GB" baseline="0" dirty="0" smtClean="0"/>
            </a:br>
            <a:r>
              <a:rPr lang="en-GB" baseline="0" dirty="0" smtClean="0"/>
              <a:t>Further rounds of learning can be facilitated by one pupil turning away from the board, and his/her partner asking him/her the meanings.  This activity can work from L2 </a:t>
            </a:r>
            <a:r>
              <a:rPr lang="en-GB" baseline="0" dirty="0" smtClean="0">
                <a:sym typeface="Wingdings" panose="05000000000000000000" pitchFamily="2" charset="2"/>
              </a:rPr>
              <a:t></a:t>
            </a:r>
            <a:r>
              <a:rPr lang="en-GB" baseline="0" dirty="0" smtClean="0"/>
              <a:t> L1 or L1 </a:t>
            </a:r>
            <a:r>
              <a:rPr lang="en-GB" baseline="0" dirty="0" smtClean="0">
                <a:sym typeface="Wingdings" panose="05000000000000000000" pitchFamily="2" charset="2"/>
              </a:rPr>
              <a:t> L2.</a:t>
            </a:r>
          </a:p>
          <a:p>
            <a:endParaRPr lang="en-GB" b="1" dirty="0" smtClean="0"/>
          </a:p>
          <a:p>
            <a:endParaRPr lang="en-GB" b="1" dirty="0" smtClean="0"/>
          </a:p>
          <a:p>
            <a:r>
              <a:rPr lang="en-GB" b="1" dirty="0" smtClean="0"/>
              <a:t>Vocabulary frequency rankings</a:t>
            </a:r>
            <a:r>
              <a:rPr lang="en-GB" b="1" baseline="0" dirty="0" smtClean="0"/>
              <a:t> </a:t>
            </a:r>
            <a:r>
              <a:rPr lang="en-GB" baseline="0" dirty="0" smtClean="0"/>
              <a:t>(1 is the most common word in Spanish):  </a:t>
            </a:r>
          </a:p>
          <a:p>
            <a:r>
              <a:rPr lang="en-GB" baseline="0" dirty="0" err="1" smtClean="0"/>
              <a:t>caminar</a:t>
            </a:r>
            <a:r>
              <a:rPr lang="en-GB" baseline="0" dirty="0" smtClean="0"/>
              <a:t> [514]; </a:t>
            </a:r>
            <a:r>
              <a:rPr lang="en-GB" baseline="0" dirty="0" err="1" smtClean="0"/>
              <a:t>estudiar</a:t>
            </a:r>
            <a:r>
              <a:rPr lang="en-GB" baseline="0" dirty="0" smtClean="0"/>
              <a:t> [281]; </a:t>
            </a:r>
            <a:r>
              <a:rPr lang="en-GB" sz="1200" dirty="0" err="1" smtClean="0">
                <a:solidFill>
                  <a:srgbClr val="002060"/>
                </a:solidFill>
                <a:latin typeface="Century Gothic" panose="020B0502020202020204" pitchFamily="34" charset="0"/>
              </a:rPr>
              <a:t>español</a:t>
            </a:r>
            <a:r>
              <a:rPr lang="en-GB" sz="1200" dirty="0" smtClean="0">
                <a:solidFill>
                  <a:srgbClr val="002060"/>
                </a:solidFill>
                <a:latin typeface="Century Gothic" panose="020B0502020202020204" pitchFamily="34" charset="0"/>
              </a:rPr>
              <a:t> [262]; </a:t>
            </a:r>
            <a:r>
              <a:rPr lang="en-GB" sz="1200" dirty="0" err="1" smtClean="0">
                <a:solidFill>
                  <a:srgbClr val="002060"/>
                </a:solidFill>
                <a:latin typeface="Century Gothic" panose="020B0502020202020204" pitchFamily="34" charset="0"/>
              </a:rPr>
              <a:t>inglés</a:t>
            </a:r>
            <a:r>
              <a:rPr lang="en-GB" sz="1200" dirty="0" smtClean="0">
                <a:solidFill>
                  <a:srgbClr val="002060"/>
                </a:solidFill>
                <a:latin typeface="Century Gothic" panose="020B0502020202020204" pitchFamily="34" charset="0"/>
              </a:rPr>
              <a:t> [583]; arte [208]; </a:t>
            </a:r>
            <a:r>
              <a:rPr lang="en-GB" sz="1200" dirty="0" err="1" smtClean="0">
                <a:solidFill>
                  <a:srgbClr val="002060"/>
                </a:solidFill>
                <a:latin typeface="Century Gothic" panose="020B0502020202020204" pitchFamily="34" charset="0"/>
              </a:rPr>
              <a:t>historia</a:t>
            </a:r>
            <a:r>
              <a:rPr lang="en-GB" sz="1200" dirty="0" smtClean="0">
                <a:solidFill>
                  <a:srgbClr val="002060"/>
                </a:solidFill>
                <a:latin typeface="Century Gothic" panose="020B0502020202020204" pitchFamily="34" charset="0"/>
              </a:rPr>
              <a:t> [186]; </a:t>
            </a:r>
            <a:r>
              <a:rPr lang="en-GB" sz="1200" dirty="0" err="1" smtClean="0">
                <a:solidFill>
                  <a:srgbClr val="002060"/>
                </a:solidFill>
                <a:latin typeface="Century Gothic" panose="020B0502020202020204" pitchFamily="34" charset="0"/>
              </a:rPr>
              <a:t>señor</a:t>
            </a:r>
            <a:r>
              <a:rPr lang="en-GB" sz="1200" dirty="0" smtClean="0">
                <a:solidFill>
                  <a:srgbClr val="002060"/>
                </a:solidFill>
                <a:latin typeface="Century Gothic" panose="020B0502020202020204" pitchFamily="34" charset="0"/>
              </a:rPr>
              <a:t> [201]; </a:t>
            </a:r>
            <a:r>
              <a:rPr lang="en-GB" sz="1200" dirty="0" err="1" smtClean="0">
                <a:solidFill>
                  <a:srgbClr val="002060"/>
                </a:solidFill>
                <a:latin typeface="Century Gothic" panose="020B0502020202020204" pitchFamily="34" charset="0"/>
              </a:rPr>
              <a:t>señora</a:t>
            </a:r>
            <a:r>
              <a:rPr lang="en-GB" sz="1200" dirty="0" smtClean="0">
                <a:solidFill>
                  <a:srgbClr val="002060"/>
                </a:solidFill>
                <a:latin typeface="Century Gothic" panose="020B0502020202020204" pitchFamily="34" charset="0"/>
              </a:rPr>
              <a:t> [509]; mucho [41]; </a:t>
            </a:r>
            <a:r>
              <a:rPr lang="en-GB" sz="1200" dirty="0" err="1" smtClean="0">
                <a:solidFill>
                  <a:srgbClr val="002060"/>
                </a:solidFill>
                <a:latin typeface="Century Gothic" panose="020B0502020202020204" pitchFamily="34" charset="0"/>
              </a:rPr>
              <a:t>pero</a:t>
            </a:r>
            <a:r>
              <a:rPr lang="en-GB" sz="1200" dirty="0" smtClean="0">
                <a:solidFill>
                  <a:srgbClr val="002060"/>
                </a:solidFill>
                <a:latin typeface="Century Gothic" panose="020B0502020202020204" pitchFamily="34" charset="0"/>
              </a:rPr>
              <a:t> [30].</a:t>
            </a:r>
            <a:endParaRPr lang="en-GB" baseline="0" dirty="0" smtClean="0"/>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Source: </a:t>
            </a:r>
            <a:r>
              <a:rPr lang="en-GB" baseline="0" dirty="0" smtClean="0"/>
              <a:t>Davies, M. &amp; Davies, K. (2018). </a:t>
            </a:r>
            <a:r>
              <a:rPr lang="en-GB" i="1" baseline="0" dirty="0" smtClean="0"/>
              <a:t>A frequency dictionary of Spanish: Core vocabulary for learners </a:t>
            </a:r>
            <a:r>
              <a:rPr lang="en-GB" i="0" baseline="0" dirty="0" smtClean="0"/>
              <a:t>(2</a:t>
            </a:r>
            <a:r>
              <a:rPr lang="en-GB" i="0" baseline="30000" dirty="0" smtClean="0"/>
              <a:t>nd</a:t>
            </a:r>
            <a:r>
              <a:rPr lang="en-GB" i="0" baseline="0" dirty="0" smtClean="0"/>
              <a:t> ed.)</a:t>
            </a:r>
            <a:r>
              <a:rPr lang="en-GB" baseline="0" dirty="0" smtClean="0"/>
              <a:t>. London: Routledge.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227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A</a:t>
            </a:r>
            <a:r>
              <a:rPr lang="en-GB" b="0" baseline="0" dirty="0" smtClean="0"/>
              <a:t>lphabet and vocabulary practice activity</a:t>
            </a:r>
          </a:p>
          <a:p>
            <a:r>
              <a:rPr lang="en-GB" b="1" u="none" baseline="0" dirty="0" smtClean="0"/>
              <a:t>The teacher reads out each </a:t>
            </a:r>
            <a:r>
              <a:rPr lang="en-GB" b="1" i="0" u="none" baseline="0" dirty="0" smtClean="0"/>
              <a:t>English</a:t>
            </a:r>
            <a:r>
              <a:rPr lang="en-GB" b="1" u="none" baseline="0" dirty="0" smtClean="0"/>
              <a:t> word </a:t>
            </a:r>
            <a:r>
              <a:rPr lang="en-GB" b="1" baseline="0" dirty="0" smtClean="0"/>
              <a:t>(in the order below) and students write the letter of the box with its Spanish translation. Freezing the board allows the teacher to see the order of words for calling.</a:t>
            </a:r>
          </a:p>
          <a:p>
            <a:endParaRPr lang="en-GB" b="1" baseline="0" dirty="0" smtClean="0"/>
          </a:p>
          <a:p>
            <a:r>
              <a:rPr lang="en-GB" b="1" baseline="0" dirty="0" smtClean="0"/>
              <a:t>Alternatively, the activity could be a choral (or individual) oral task; the teacher calls ‘Spanish’ and students respond ‘A-</a:t>
            </a:r>
            <a:r>
              <a:rPr lang="en-GB" b="1" baseline="0" dirty="0" err="1" smtClean="0"/>
              <a:t>español</a:t>
            </a:r>
            <a:r>
              <a:rPr lang="en-GB" b="1" baseline="0" dirty="0" smtClean="0"/>
              <a:t>’ practising spoken retrieval of the alphabet letters and correct identification and pronunciation of the Spanish words.</a:t>
            </a:r>
          </a:p>
          <a:p>
            <a:endParaRPr lang="en-GB" b="1" baseline="0" dirty="0" smtClean="0"/>
          </a:p>
          <a:p>
            <a:r>
              <a:rPr lang="en-GB" baseline="0" dirty="0" smtClean="0"/>
              <a:t>The answers are animated and appear in the order below.</a:t>
            </a:r>
          </a:p>
          <a:p>
            <a:r>
              <a:rPr lang="en-GB" i="1" baseline="0" dirty="0" smtClean="0"/>
              <a:t>Spanish</a:t>
            </a:r>
            <a:r>
              <a:rPr lang="en-GB" baseline="0" dirty="0" smtClean="0"/>
              <a:t> – A; </a:t>
            </a:r>
            <a:br>
              <a:rPr lang="en-GB" baseline="0" dirty="0" smtClean="0"/>
            </a:br>
            <a:r>
              <a:rPr lang="en-GB" i="1" baseline="0" dirty="0" smtClean="0"/>
              <a:t>to study </a:t>
            </a:r>
            <a:r>
              <a:rPr lang="en-GB" baseline="0" dirty="0" smtClean="0"/>
              <a:t>– G; </a:t>
            </a:r>
            <a:br>
              <a:rPr lang="en-GB" baseline="0" dirty="0" smtClean="0"/>
            </a:br>
            <a:r>
              <a:rPr lang="en-GB" i="1" baseline="0" dirty="0" smtClean="0"/>
              <a:t>Sir, Mr. </a:t>
            </a:r>
            <a:r>
              <a:rPr lang="en-GB" baseline="0" dirty="0" smtClean="0"/>
              <a:t>– D; </a:t>
            </a:r>
            <a:br>
              <a:rPr lang="en-GB" baseline="0" dirty="0" smtClean="0"/>
            </a:br>
            <a:r>
              <a:rPr lang="en-GB" i="1" baseline="0" dirty="0" smtClean="0"/>
              <a:t>art</a:t>
            </a:r>
            <a:r>
              <a:rPr lang="en-GB" baseline="0" dirty="0" smtClean="0"/>
              <a:t> – F; </a:t>
            </a:r>
            <a:br>
              <a:rPr lang="en-GB" baseline="0" dirty="0" smtClean="0"/>
            </a:br>
            <a:r>
              <a:rPr lang="en-GB" i="1" baseline="0" dirty="0" smtClean="0"/>
              <a:t>English</a:t>
            </a:r>
            <a:r>
              <a:rPr lang="en-GB" baseline="0" dirty="0" smtClean="0"/>
              <a:t> – H; </a:t>
            </a:r>
            <a:br>
              <a:rPr lang="en-GB" baseline="0" dirty="0" smtClean="0"/>
            </a:br>
            <a:r>
              <a:rPr lang="en-GB" i="1" baseline="0" dirty="0" smtClean="0"/>
              <a:t>to walk </a:t>
            </a:r>
            <a:r>
              <a:rPr lang="en-GB" baseline="0" dirty="0" smtClean="0"/>
              <a:t>– E; </a:t>
            </a:r>
            <a:br>
              <a:rPr lang="en-GB" baseline="0" dirty="0" smtClean="0"/>
            </a:br>
            <a:r>
              <a:rPr lang="en-GB" i="1" baseline="0" dirty="0" smtClean="0"/>
              <a:t>Madam, Mrs</a:t>
            </a:r>
            <a:r>
              <a:rPr lang="en-GB" baseline="0" dirty="0" smtClean="0"/>
              <a:t>. – I; </a:t>
            </a:r>
            <a:br>
              <a:rPr lang="en-GB" baseline="0" dirty="0" smtClean="0"/>
            </a:br>
            <a:r>
              <a:rPr lang="en-GB" i="1" baseline="0" dirty="0" smtClean="0"/>
              <a:t>history</a:t>
            </a:r>
            <a:r>
              <a:rPr lang="en-GB" baseline="0" dirty="0" smtClean="0"/>
              <a:t> – C; </a:t>
            </a:r>
            <a:br>
              <a:rPr lang="en-GB" baseline="0" dirty="0" smtClean="0"/>
            </a:br>
            <a:r>
              <a:rPr lang="en-GB" i="1" baseline="0" dirty="0" smtClean="0"/>
              <a:t>but </a:t>
            </a:r>
            <a:r>
              <a:rPr lang="en-GB" baseline="0" dirty="0" smtClean="0"/>
              <a:t>– B; </a:t>
            </a:r>
            <a:br>
              <a:rPr lang="en-GB" baseline="0" dirty="0" smtClean="0"/>
            </a:br>
            <a:r>
              <a:rPr lang="en-GB" i="1" baseline="0" dirty="0" smtClean="0"/>
              <a:t>much, a lot </a:t>
            </a:r>
            <a:r>
              <a:rPr lang="en-GB" baseline="0" dirty="0" smtClean="0"/>
              <a:t>– J</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smtClean="0"/>
              <a:t>Variation (pair work): </a:t>
            </a:r>
            <a:r>
              <a:rPr lang="en-GB" b="0" baseline="0" dirty="0" smtClean="0"/>
              <a:t>students take turns to say the letter corresponding to a Spanish word (chosen randomly). The partner listens to the letter and has to give the translation in English.</a:t>
            </a:r>
            <a:endParaRPr lang="en-GB" b="1" baseline="0" dirty="0" smtClean="0"/>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031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smtClean="0"/>
              <a:t>A</a:t>
            </a:r>
            <a:r>
              <a:rPr lang="en-GB" b="0" baseline="0" dirty="0" smtClean="0"/>
              <a:t>lphabet and vocabulary practice 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smtClean="0"/>
              <a:t>This time, students listen to each </a:t>
            </a:r>
            <a:r>
              <a:rPr lang="en-GB" b="1" i="0" baseline="0" dirty="0" smtClean="0"/>
              <a:t>Spanish</a:t>
            </a:r>
            <a:r>
              <a:rPr lang="en-GB" b="1" baseline="0" dirty="0" smtClean="0"/>
              <a:t> word (in the order below) and write the letter of the box that has its English translation. </a:t>
            </a:r>
          </a:p>
          <a:p>
            <a:endParaRPr lang="en-GB" baseline="0" dirty="0" smtClean="0"/>
          </a:p>
          <a:p>
            <a:r>
              <a:rPr lang="en-GB" sz="1200" b="1" baseline="0" dirty="0" smtClean="0">
                <a:solidFill>
                  <a:srgbClr val="002060"/>
                </a:solidFill>
                <a:latin typeface="Century Gothic" panose="020B0502020202020204" pitchFamily="34" charset="0"/>
              </a:rPr>
              <a:t>Alternatively, if the teacher is already confident that students know the alphabet well, and the class is higher achieving, the English and lettered boxes could be removed entirely, and the listening done ‘blind’ with students writing the English meanings of the words 1-10.  </a:t>
            </a:r>
            <a:endParaRPr lang="en-GB" b="1" baseline="0" dirty="0" smtClean="0"/>
          </a:p>
          <a:p>
            <a:endParaRPr lang="en-GB" baseline="0" dirty="0" smtClean="0"/>
          </a:p>
          <a:p>
            <a:r>
              <a:rPr lang="en-GB" baseline="0" dirty="0" smtClean="0"/>
              <a:t>The answers are animated and appear in the order below.</a:t>
            </a:r>
          </a:p>
          <a:p>
            <a:r>
              <a:rPr lang="en-GB" i="1" baseline="0" dirty="0" smtClean="0"/>
              <a:t>arte</a:t>
            </a:r>
            <a:r>
              <a:rPr lang="en-GB" baseline="0" dirty="0" smtClean="0"/>
              <a:t> – R</a:t>
            </a:r>
          </a:p>
          <a:p>
            <a:r>
              <a:rPr lang="en-GB" i="1" baseline="0" dirty="0" err="1" smtClean="0"/>
              <a:t>historia</a:t>
            </a:r>
            <a:r>
              <a:rPr lang="en-GB" i="1" baseline="0" dirty="0" smtClean="0"/>
              <a:t> </a:t>
            </a:r>
            <a:r>
              <a:rPr lang="en-GB" baseline="0" dirty="0" smtClean="0"/>
              <a:t>– O</a:t>
            </a:r>
          </a:p>
          <a:p>
            <a:r>
              <a:rPr lang="en-GB" i="1" baseline="0" dirty="0" err="1" smtClean="0"/>
              <a:t>se</a:t>
            </a:r>
            <a:r>
              <a:rPr lang="en-GB" sz="1200" i="1" dirty="0" err="1" smtClean="0">
                <a:solidFill>
                  <a:srgbClr val="002060"/>
                </a:solidFill>
                <a:latin typeface="Century Gothic" panose="020B0502020202020204" pitchFamily="34" charset="0"/>
              </a:rPr>
              <a:t>ñor</a:t>
            </a:r>
            <a:r>
              <a:rPr lang="en-GB" sz="1200" dirty="0" smtClean="0">
                <a:solidFill>
                  <a:srgbClr val="002060"/>
                </a:solidFill>
                <a:latin typeface="Century Gothic" panose="020B0502020202020204" pitchFamily="34" charset="0"/>
              </a:rPr>
              <a:t> </a:t>
            </a:r>
            <a:r>
              <a:rPr lang="en-GB" baseline="0" dirty="0" smtClean="0"/>
              <a:t>– S</a:t>
            </a:r>
          </a:p>
          <a:p>
            <a:r>
              <a:rPr lang="en-GB" i="1" baseline="0" dirty="0" err="1" smtClean="0"/>
              <a:t>inglés</a:t>
            </a:r>
            <a:r>
              <a:rPr lang="en-GB" baseline="0" dirty="0" smtClean="0"/>
              <a:t> – K</a:t>
            </a:r>
          </a:p>
          <a:p>
            <a:r>
              <a:rPr lang="en-GB" i="1" baseline="0" dirty="0" smtClean="0"/>
              <a:t>mucho</a:t>
            </a:r>
            <a:r>
              <a:rPr lang="en-GB" baseline="0" dirty="0" smtClean="0"/>
              <a:t> – L</a:t>
            </a:r>
          </a:p>
          <a:p>
            <a:r>
              <a:rPr lang="en-GB" i="1" baseline="0" dirty="0" err="1" smtClean="0"/>
              <a:t>espa</a:t>
            </a:r>
            <a:r>
              <a:rPr lang="en-GB" sz="1200" i="1" dirty="0" err="1" smtClean="0">
                <a:solidFill>
                  <a:srgbClr val="002060"/>
                </a:solidFill>
                <a:latin typeface="Century Gothic" panose="020B0502020202020204" pitchFamily="34" charset="0"/>
              </a:rPr>
              <a:t>ñol</a:t>
            </a:r>
            <a:r>
              <a:rPr lang="en-GB" sz="1200" dirty="0" smtClean="0">
                <a:solidFill>
                  <a:srgbClr val="002060"/>
                </a:solidFill>
                <a:latin typeface="Century Gothic" panose="020B0502020202020204" pitchFamily="34" charset="0"/>
              </a:rPr>
              <a:t> </a:t>
            </a:r>
            <a:r>
              <a:rPr lang="en-GB" baseline="0" dirty="0" smtClean="0"/>
              <a:t>– T</a:t>
            </a:r>
          </a:p>
          <a:p>
            <a:r>
              <a:rPr lang="en-GB" i="1" baseline="0" dirty="0" err="1" smtClean="0"/>
              <a:t>pero</a:t>
            </a:r>
            <a:r>
              <a:rPr lang="en-GB" i="1" baseline="0" dirty="0" smtClean="0"/>
              <a:t> </a:t>
            </a:r>
            <a:r>
              <a:rPr lang="en-GB" baseline="0" dirty="0" smtClean="0"/>
              <a:t>– P</a:t>
            </a:r>
          </a:p>
          <a:p>
            <a:r>
              <a:rPr lang="en-GB" i="1" baseline="0" dirty="0" err="1" smtClean="0"/>
              <a:t>caminar</a:t>
            </a:r>
            <a:r>
              <a:rPr lang="en-GB" baseline="0" dirty="0" smtClean="0"/>
              <a:t> – M;</a:t>
            </a:r>
          </a:p>
          <a:p>
            <a:r>
              <a:rPr lang="en-GB" sz="1200" i="1" baseline="0" dirty="0" err="1" smtClean="0">
                <a:solidFill>
                  <a:srgbClr val="002060"/>
                </a:solidFill>
                <a:latin typeface="Century Gothic" panose="020B0502020202020204" pitchFamily="34" charset="0"/>
              </a:rPr>
              <a:t>estudiar</a:t>
            </a:r>
            <a:r>
              <a:rPr lang="en-GB" sz="1200" baseline="0" dirty="0" smtClean="0">
                <a:solidFill>
                  <a:srgbClr val="002060"/>
                </a:solidFill>
                <a:latin typeface="Century Gothic" panose="020B0502020202020204" pitchFamily="34" charset="0"/>
              </a:rPr>
              <a:t> – Q; </a:t>
            </a:r>
          </a:p>
          <a:p>
            <a:r>
              <a:rPr lang="en-GB" i="1" baseline="0" dirty="0" err="1" smtClean="0"/>
              <a:t>se</a:t>
            </a:r>
            <a:r>
              <a:rPr lang="en-GB" sz="1200" i="1" dirty="0" err="1" smtClean="0">
                <a:solidFill>
                  <a:srgbClr val="002060"/>
                </a:solidFill>
                <a:latin typeface="Century Gothic" panose="020B0502020202020204" pitchFamily="34" charset="0"/>
              </a:rPr>
              <a:t>ñora</a:t>
            </a:r>
            <a:r>
              <a:rPr lang="en-GB" sz="1200" i="1" dirty="0" smtClean="0">
                <a:solidFill>
                  <a:srgbClr val="002060"/>
                </a:solidFill>
                <a:latin typeface="Century Gothic" panose="020B0502020202020204" pitchFamily="34" charset="0"/>
              </a:rPr>
              <a:t> </a:t>
            </a:r>
            <a:r>
              <a:rPr lang="en-GB" sz="1200" baseline="0" dirty="0" smtClean="0">
                <a:solidFill>
                  <a:srgbClr val="002060"/>
                </a:solidFill>
                <a:latin typeface="Century Gothic" panose="020B0502020202020204" pitchFamily="34" charset="0"/>
              </a:rPr>
              <a:t>– N.</a:t>
            </a:r>
            <a:r>
              <a:rPr lang="en-GB" dirty="0" smtClean="0"/>
              <a:t> </a:t>
            </a:r>
          </a:p>
          <a:p>
            <a:endParaRPr lang="en-GB" sz="1200" baseline="0" dirty="0" smtClean="0">
              <a:solidFill>
                <a:srgbClr val="00206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smtClean="0"/>
              <a:t>Variation (pair work): </a:t>
            </a:r>
            <a:r>
              <a:rPr lang="en-GB" b="0" baseline="0" dirty="0" smtClean="0"/>
              <a:t>students take turns to say the letter corresponding to an English word (chosen randomly). The partner listens to the letter and has to give the translation in Spanish.</a:t>
            </a:r>
            <a:endParaRPr lang="en-GB" baseline="0" dirty="0" smtClean="0"/>
          </a:p>
          <a:p>
            <a:endParaRPr lang="en-GB" sz="1200" baseline="0" dirty="0" smtClean="0">
              <a:solidFill>
                <a:srgbClr val="002060"/>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293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a:t>
            </a:r>
            <a:r>
              <a:rPr lang="en-GB" baseline="0" dirty="0" smtClean="0"/>
              <a:t>lphabet and vocabulary practice</a:t>
            </a:r>
          </a:p>
          <a:p>
            <a:r>
              <a:rPr lang="en-GB" baseline="0" dirty="0" smtClean="0"/>
              <a:t>To practise the remaining 6 letters of the alphabet, six words are revisited here from Term 1.1, Week 5.  This provides extra reinforcement of the vocabulary that will be revisited as part of this week’s homework. </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smtClean="0"/>
              <a:t>The teacher reads out each </a:t>
            </a:r>
            <a:r>
              <a:rPr lang="en-GB" b="1" i="0" baseline="0" dirty="0" smtClean="0"/>
              <a:t>English</a:t>
            </a:r>
            <a:r>
              <a:rPr lang="en-GB" b="1" baseline="0" dirty="0" smtClean="0"/>
              <a:t> word (in the order below) and students write the letter of the box with its Spanish translation. </a:t>
            </a:r>
            <a:br>
              <a:rPr lang="en-GB" b="1" baseline="0" dirty="0" smtClean="0"/>
            </a:br>
            <a:r>
              <a:rPr lang="en-GB" b="1" baseline="0" dirty="0" smtClean="0"/>
              <a:t>Alternatively, the activity could be a choral (or individual) oral task; the teacher calls ‘newspaper’ and students respond ‘Ye-</a:t>
            </a:r>
            <a:r>
              <a:rPr lang="en-GB" b="1" baseline="0" dirty="0" err="1" smtClean="0"/>
              <a:t>periódico</a:t>
            </a:r>
            <a:r>
              <a:rPr lang="en-GB" b="1" baseline="0" dirty="0" smtClean="0"/>
              <a:t>’ practising spoken retrieval of the alphabet letters and correct identification and pronunciation of the Spanish words.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p>
          <a:p>
            <a:r>
              <a:rPr lang="en-GB" baseline="0" dirty="0" smtClean="0"/>
              <a:t>The answers are animated and appear in the order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baseline="0" dirty="0" smtClean="0"/>
              <a:t>newspaper</a:t>
            </a:r>
            <a:r>
              <a:rPr lang="en-GB" b="0" baseline="0" dirty="0" smtClean="0"/>
              <a:t> – Y; </a:t>
            </a:r>
            <a:r>
              <a:rPr lang="en-GB" b="0" i="1" baseline="0" dirty="0" smtClean="0"/>
              <a:t>task</a:t>
            </a:r>
            <a:r>
              <a:rPr lang="en-GB" b="0" baseline="0" dirty="0" smtClean="0"/>
              <a:t> – W; </a:t>
            </a:r>
            <a:r>
              <a:rPr lang="en-GB" b="0" i="1" baseline="0" dirty="0" smtClean="0"/>
              <a:t>question</a:t>
            </a:r>
            <a:r>
              <a:rPr lang="en-GB" b="0" baseline="0" dirty="0" smtClean="0"/>
              <a:t> – U; </a:t>
            </a:r>
            <a:r>
              <a:rPr lang="en-GB" b="0" i="1" baseline="0" dirty="0" smtClean="0"/>
              <a:t>also, too</a:t>
            </a:r>
            <a:r>
              <a:rPr lang="en-GB" b="0" baseline="0" dirty="0" smtClean="0"/>
              <a:t> – X; </a:t>
            </a:r>
            <a:r>
              <a:rPr lang="en-GB" b="0" i="1" baseline="0" dirty="0" smtClean="0"/>
              <a:t>horse</a:t>
            </a:r>
            <a:r>
              <a:rPr lang="en-GB" b="0" baseline="0" dirty="0" smtClean="0"/>
              <a:t> – Z; </a:t>
            </a:r>
            <a:r>
              <a:rPr lang="en-GB" b="0" i="1" baseline="0" dirty="0" smtClean="0"/>
              <a:t>word</a:t>
            </a:r>
            <a:r>
              <a:rPr lang="en-GB" b="0" baseline="0" dirty="0" smtClean="0"/>
              <a:t> – 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smtClean="0"/>
              <a:t>Variation (pair work): </a:t>
            </a:r>
            <a:r>
              <a:rPr lang="en-GB" b="0" baseline="0" dirty="0" smtClean="0"/>
              <a:t>students take turns to say the letter corresponding to a Spanish word (chosen randomly). The partner listens to the letter and has to give the translation in English.</a:t>
            </a: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7562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baseline="0" dirty="0" smtClean="0"/>
              <a:t>Vocabulary recap (all words were introduced in the first lesson this week).</a:t>
            </a:r>
          </a:p>
          <a:p>
            <a:endParaRPr lang="en-GB" i="0" baseline="0" dirty="0" smtClean="0"/>
          </a:p>
          <a:p>
            <a:r>
              <a:rPr lang="en-GB" baseline="0" dirty="0" smtClean="0"/>
              <a:t>The English words appear. Learners need to match them to one of the Spanish words already on the slide.</a:t>
            </a:r>
          </a:p>
          <a:p>
            <a:endParaRPr lang="en-GB" baseline="0" dirty="0" smtClean="0"/>
          </a:p>
          <a:p>
            <a:r>
              <a:rPr lang="en-GB" baseline="0" dirty="0" smtClean="0"/>
              <a:t>Teacher can ask </a:t>
            </a:r>
            <a:r>
              <a:rPr lang="en-GB" b="1" baseline="0" dirty="0" smtClean="0"/>
              <a:t>¿</a:t>
            </a:r>
            <a:r>
              <a:rPr lang="en-GB" b="1" baseline="0" dirty="0" err="1" smtClean="0"/>
              <a:t>Cómo</a:t>
            </a:r>
            <a:r>
              <a:rPr lang="en-GB" b="1" baseline="0" dirty="0" smtClean="0"/>
              <a:t> se dice </a:t>
            </a:r>
            <a:r>
              <a:rPr lang="en-GB" b="1" baseline="0" dirty="0" err="1" smtClean="0"/>
              <a:t>en</a:t>
            </a:r>
            <a:r>
              <a:rPr lang="en-GB" b="1" baseline="0" dirty="0" smtClean="0"/>
              <a:t> </a:t>
            </a:r>
            <a:r>
              <a:rPr lang="en-GB" b="1" baseline="0" dirty="0" err="1" smtClean="0"/>
              <a:t>español</a:t>
            </a:r>
            <a:r>
              <a:rPr lang="en-GB" b="1" baseline="0" dirty="0" smtClean="0"/>
              <a:t>? </a:t>
            </a:r>
            <a:r>
              <a:rPr lang="en-GB" b="0" baseline="0" dirty="0" smtClean="0"/>
              <a:t>as each English one appears.</a:t>
            </a:r>
            <a:endParaRPr lang="en-GB" b="0" dirty="0"/>
          </a:p>
        </p:txBody>
      </p:sp>
      <p:sp>
        <p:nvSpPr>
          <p:cNvPr id="4" name="Slide Number Placeholder 3"/>
          <p:cNvSpPr>
            <a:spLocks noGrp="1"/>
          </p:cNvSpPr>
          <p:nvPr>
            <p:ph type="sldNum" sz="quarter" idx="10"/>
          </p:nvPr>
        </p:nvSpPr>
        <p:spPr/>
        <p:txBody>
          <a:bodyPr/>
          <a:lstStyle/>
          <a:p>
            <a:fld id="{051212F4-EB5A-464B-92EC-DACFCB1CC2CD}" type="slidenum">
              <a:rPr lang="en-GB" smtClean="0"/>
              <a:t>5</a:t>
            </a:fld>
            <a:endParaRPr lang="en-GB"/>
          </a:p>
        </p:txBody>
      </p:sp>
    </p:spTree>
    <p:extLst>
      <p:ext uri="{BB962C8B-B14F-4D97-AF65-F5344CB8AC3E}">
        <p14:creationId xmlns:p14="http://schemas.microsoft.com/office/powerpoint/2010/main" val="2637799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8158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18/10/2019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175335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18/10/2019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24964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19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8359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1485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25528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295132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18/10/2019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259787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18/10/2019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860521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18/10/2019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07280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524335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audio" Target="../media/audio10.wav"/><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audio" Target="../media/audio4.wav"/><Relationship Id="rId11" Type="http://schemas.openxmlformats.org/officeDocument/2006/relationships/audio" Target="../media/audio9.wav"/><Relationship Id="rId5" Type="http://schemas.openxmlformats.org/officeDocument/2006/relationships/audio" Target="../media/audio3.wav"/><Relationship Id="rId10" Type="http://schemas.openxmlformats.org/officeDocument/2006/relationships/audio" Target="../media/audio8.wav"/><Relationship Id="rId4" Type="http://schemas.openxmlformats.org/officeDocument/2006/relationships/audio" Target="../media/audio2.wav"/><Relationship Id="rId9" Type="http://schemas.openxmlformats.org/officeDocument/2006/relationships/audio" Target="../media/audio7.wav"/></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7258756" cy="867128"/>
          </a:xfrm>
          <a:prstGeom prst="rect">
            <a:avLst/>
          </a:prstGeom>
        </p:spPr>
      </p:pic>
      <p:sp>
        <p:nvSpPr>
          <p:cNvPr id="4" name="Rectangle 2"/>
          <p:cNvSpPr>
            <a:spLocks noChangeArrowheads="1"/>
          </p:cNvSpPr>
          <p:nvPr/>
        </p:nvSpPr>
        <p:spPr bwMode="auto">
          <a:xfrm>
            <a:off x="9512083" y="1362298"/>
            <a:ext cx="502131" cy="4156257"/>
          </a:xfrm>
          <a:prstGeom prst="rect">
            <a:avLst/>
          </a:prstGeom>
          <a:solidFill>
            <a:srgbClr val="CC0099"/>
          </a:solidFill>
          <a:ln w="9525">
            <a:solidFill>
              <a:schemeClr val="tx1"/>
            </a:solidFill>
            <a:miter lim="800000"/>
            <a:headEnd/>
            <a:tailEnd/>
          </a:ln>
          <a:effectLst/>
          <a:scene3d>
            <a:camera prst="orthographicFront"/>
            <a:lightRig rig="threePt" dir="t"/>
          </a:scene3d>
          <a:sp3d extrusionH="76200" prstMaterial="clear">
            <a:bevelT w="152400" h="50800" prst="softRound"/>
            <a:bevelB/>
            <a:extrusionClr>
              <a:schemeClr val="bg1"/>
            </a:extrusionClr>
          </a:sp3d>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Rectangle 3"/>
          <p:cNvSpPr>
            <a:spLocks noChangeArrowheads="1"/>
          </p:cNvSpPr>
          <p:nvPr/>
        </p:nvSpPr>
        <p:spPr bwMode="auto">
          <a:xfrm>
            <a:off x="9509717" y="1362296"/>
            <a:ext cx="503528" cy="4156259"/>
          </a:xfrm>
          <a:prstGeom prst="rect">
            <a:avLst/>
          </a:prstGeom>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Line 4"/>
          <p:cNvSpPr>
            <a:spLocks noChangeShapeType="1"/>
          </p:cNvSpPr>
          <p:nvPr/>
        </p:nvSpPr>
        <p:spPr bwMode="auto">
          <a:xfrm>
            <a:off x="10195456" y="1350870"/>
            <a:ext cx="0" cy="4156259"/>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9" name="Line 7"/>
          <p:cNvSpPr>
            <a:spLocks noChangeShapeType="1"/>
          </p:cNvSpPr>
          <p:nvPr/>
        </p:nvSpPr>
        <p:spPr bwMode="auto">
          <a:xfrm>
            <a:off x="10220144" y="1350870"/>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1" name="Line 9"/>
          <p:cNvSpPr>
            <a:spLocks noChangeShapeType="1"/>
          </p:cNvSpPr>
          <p:nvPr/>
        </p:nvSpPr>
        <p:spPr bwMode="auto">
          <a:xfrm>
            <a:off x="10195456" y="5507129"/>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2" name="Text Box 10"/>
          <p:cNvSpPr txBox="1">
            <a:spLocks noChangeArrowheads="1"/>
          </p:cNvSpPr>
          <p:nvPr/>
        </p:nvSpPr>
        <p:spPr bwMode="auto">
          <a:xfrm>
            <a:off x="10195456" y="3334772"/>
            <a:ext cx="1439862" cy="36933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Arial" charset="0"/>
              </a:rPr>
              <a:t>Segundos</a:t>
            </a:r>
            <a:endParaRPr kumimoji="0" lang="en-GB" sz="1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endParaRPr>
          </a:p>
        </p:txBody>
      </p:sp>
      <p:sp>
        <p:nvSpPr>
          <p:cNvPr id="14" name="Text Box 12"/>
          <p:cNvSpPr txBox="1">
            <a:spLocks noChangeArrowheads="1"/>
          </p:cNvSpPr>
          <p:nvPr/>
        </p:nvSpPr>
        <p:spPr bwMode="auto">
          <a:xfrm>
            <a:off x="10436935" y="1193019"/>
            <a:ext cx="431800" cy="338554"/>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rPr>
              <a:t>60</a:t>
            </a:r>
          </a:p>
        </p:txBody>
      </p:sp>
      <p:sp>
        <p:nvSpPr>
          <p:cNvPr id="16" name="Text Box 14"/>
          <p:cNvSpPr txBox="1">
            <a:spLocks noChangeArrowheads="1"/>
          </p:cNvSpPr>
          <p:nvPr/>
        </p:nvSpPr>
        <p:spPr bwMode="auto">
          <a:xfrm>
            <a:off x="10412247" y="5326601"/>
            <a:ext cx="734174" cy="338554"/>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rPr>
              <a:t>0</a:t>
            </a:r>
          </a:p>
        </p:txBody>
      </p:sp>
      <p:graphicFrame>
        <p:nvGraphicFramePr>
          <p:cNvPr id="20" name="Table 19"/>
          <p:cNvGraphicFramePr>
            <a:graphicFrameLocks noGrp="1"/>
          </p:cNvGraphicFramePr>
          <p:nvPr>
            <p:extLst/>
          </p:nvPr>
        </p:nvGraphicFramePr>
        <p:xfrm>
          <a:off x="2668634" y="1379041"/>
          <a:ext cx="5517818" cy="4757335"/>
        </p:xfrm>
        <a:graphic>
          <a:graphicData uri="http://schemas.openxmlformats.org/drawingml/2006/table">
            <a:tbl>
              <a:tblPr firstRow="1" firstCol="1" bandRow="1">
                <a:tableStyleId>{5940675A-B579-460E-94D1-54222C63F5DA}</a:tableStyleId>
              </a:tblPr>
              <a:tblGrid>
                <a:gridCol w="473004">
                  <a:extLst>
                    <a:ext uri="{9D8B030D-6E8A-4147-A177-3AD203B41FA5}">
                      <a16:colId xmlns:a16="http://schemas.microsoft.com/office/drawing/2014/main" val="20000"/>
                    </a:ext>
                  </a:extLst>
                </a:gridCol>
                <a:gridCol w="2275739">
                  <a:extLst>
                    <a:ext uri="{9D8B030D-6E8A-4147-A177-3AD203B41FA5}">
                      <a16:colId xmlns:a16="http://schemas.microsoft.com/office/drawing/2014/main" val="20001"/>
                    </a:ext>
                  </a:extLst>
                </a:gridCol>
                <a:gridCol w="2769075">
                  <a:extLst>
                    <a:ext uri="{9D8B030D-6E8A-4147-A177-3AD203B41FA5}">
                      <a16:colId xmlns:a16="http://schemas.microsoft.com/office/drawing/2014/main" val="20002"/>
                    </a:ext>
                  </a:extLst>
                </a:gridCol>
              </a:tblGrid>
              <a:tr h="432485">
                <a:tc>
                  <a:txBody>
                    <a:bodyPr/>
                    <a:lstStyle/>
                    <a:p>
                      <a:pPr>
                        <a:lnSpc>
                          <a:spcPct val="107000"/>
                        </a:lnSpc>
                        <a:spcAft>
                          <a:spcPts val="0"/>
                        </a:spcAft>
                      </a:pPr>
                      <a:r>
                        <a:rPr lang="en-GB" sz="2000" b="1" dirty="0">
                          <a:solidFill>
                            <a:srgbClr val="02456F"/>
                          </a:solidFill>
                          <a:effectLst/>
                          <a:latin typeface="Century Gothic" panose="020B0502020202020204" pitchFamily="34" charset="0"/>
                        </a:rPr>
                        <a:t> </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b="1" dirty="0" err="1" smtClean="0">
                          <a:solidFill>
                            <a:srgbClr val="02456F"/>
                          </a:solidFill>
                          <a:effectLst/>
                          <a:latin typeface="Century Gothic" panose="020B0502020202020204" pitchFamily="34" charset="0"/>
                        </a:rPr>
                        <a:t>Español</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b="1" dirty="0" err="1" smtClean="0">
                          <a:solidFill>
                            <a:srgbClr val="02456F"/>
                          </a:solidFill>
                          <a:effectLst/>
                          <a:latin typeface="Century Gothic" panose="020B0502020202020204" pitchFamily="34" charset="0"/>
                        </a:rPr>
                        <a:t>Inglés</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0000"/>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1</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err="1"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caminar</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to walk</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2</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err="1"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estudiar</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to study</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3</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err="1"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español</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Spanish</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4</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marL="0" algn="ctr" defTabSz="914400" rtl="0" eaLnBrk="1" latinLnBrk="0" hangingPunct="1">
                        <a:lnSpc>
                          <a:spcPct val="107000"/>
                        </a:lnSpc>
                        <a:spcAft>
                          <a:spcPts val="0"/>
                        </a:spcAft>
                      </a:pPr>
                      <a:r>
                        <a:rPr lang="en-GB" sz="2000" kern="1200" dirty="0" err="1"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inglés</a:t>
                      </a:r>
                      <a:endParaRPr lang="en-GB" sz="2000" kern="1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07000"/>
                        </a:lnSpc>
                        <a:spcAft>
                          <a:spcPts val="0"/>
                        </a:spcAft>
                      </a:pPr>
                      <a:r>
                        <a:rPr lang="en-GB" sz="2000" kern="12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English</a:t>
                      </a:r>
                      <a:endParaRPr lang="en-GB" sz="2000" kern="12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5</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arte</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art</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432485">
                <a:tc>
                  <a:txBody>
                    <a:bodyPr/>
                    <a:lstStyle/>
                    <a:p>
                      <a:pPr algn="ctr">
                        <a:lnSpc>
                          <a:spcPct val="107000"/>
                        </a:lnSpc>
                        <a:spcAft>
                          <a:spcPts val="0"/>
                        </a:spcAft>
                      </a:pPr>
                      <a:r>
                        <a:rPr lang="en-GB" sz="2000" b="1" dirty="0" smtClean="0">
                          <a:solidFill>
                            <a:srgbClr val="02456F"/>
                          </a:solidFill>
                          <a:effectLst/>
                          <a:latin typeface="Calibri" panose="020F0502020204030204" pitchFamily="34" charset="0"/>
                          <a:ea typeface="SimSun" panose="02010600030101010101" pitchFamily="2" charset="-122"/>
                          <a:cs typeface="Times New Roman" panose="02020603050405020304" pitchFamily="18" charset="0"/>
                        </a:rPr>
                        <a:t>6</a:t>
                      </a:r>
                      <a:endParaRPr lang="en-GB" sz="20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err="1"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historia</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history</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432485">
                <a:tc>
                  <a:txBody>
                    <a:bodyPr/>
                    <a:lstStyle/>
                    <a:p>
                      <a:pPr algn="ctr">
                        <a:lnSpc>
                          <a:spcPct val="107000"/>
                        </a:lnSpc>
                        <a:spcAft>
                          <a:spcPts val="0"/>
                        </a:spcAft>
                      </a:pPr>
                      <a:r>
                        <a:rPr lang="en-GB" sz="2000" b="1" dirty="0" smtClean="0">
                          <a:solidFill>
                            <a:srgbClr val="02456F"/>
                          </a:solidFill>
                          <a:effectLst/>
                          <a:latin typeface="Calibri" panose="020F0502020204030204" pitchFamily="34" charset="0"/>
                          <a:ea typeface="SimSun" panose="02010600030101010101" pitchFamily="2" charset="-122"/>
                          <a:cs typeface="Times New Roman" panose="02020603050405020304" pitchFamily="18" charset="0"/>
                        </a:rPr>
                        <a:t>7</a:t>
                      </a:r>
                      <a:endParaRPr lang="en-GB" sz="20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err="1"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señor</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Sir, Mr.</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432485">
                <a:tc>
                  <a:txBody>
                    <a:bodyPr/>
                    <a:lstStyle/>
                    <a:p>
                      <a:pPr algn="ctr">
                        <a:lnSpc>
                          <a:spcPct val="107000"/>
                        </a:lnSpc>
                        <a:spcAft>
                          <a:spcPts val="0"/>
                        </a:spcAft>
                      </a:pPr>
                      <a:r>
                        <a:rPr lang="en-GB" sz="2000" b="1" dirty="0" smtClean="0">
                          <a:solidFill>
                            <a:srgbClr val="02456F"/>
                          </a:solidFill>
                          <a:effectLst/>
                          <a:latin typeface="Calibri" panose="020F0502020204030204" pitchFamily="34" charset="0"/>
                          <a:ea typeface="SimSun" panose="02010600030101010101" pitchFamily="2" charset="-122"/>
                          <a:cs typeface="Times New Roman" panose="02020603050405020304" pitchFamily="18" charset="0"/>
                        </a:rPr>
                        <a:t>8</a:t>
                      </a:r>
                      <a:endParaRPr lang="en-GB" sz="20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err="1"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señora</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Madam, Mrs.</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432485">
                <a:tc>
                  <a:txBody>
                    <a:bodyPr/>
                    <a:lstStyle/>
                    <a:p>
                      <a:pPr algn="ctr">
                        <a:lnSpc>
                          <a:spcPct val="107000"/>
                        </a:lnSpc>
                        <a:spcAft>
                          <a:spcPts val="0"/>
                        </a:spcAft>
                      </a:pPr>
                      <a:r>
                        <a:rPr lang="en-GB" sz="2000" b="1" dirty="0" smtClean="0">
                          <a:solidFill>
                            <a:srgbClr val="02456F"/>
                          </a:solidFill>
                          <a:effectLst/>
                          <a:latin typeface="Calibri" panose="020F0502020204030204" pitchFamily="34" charset="0"/>
                          <a:ea typeface="SimSun" panose="02010600030101010101" pitchFamily="2" charset="-122"/>
                          <a:cs typeface="Times New Roman" panose="02020603050405020304" pitchFamily="18" charset="0"/>
                        </a:rPr>
                        <a:t>9</a:t>
                      </a:r>
                      <a:endParaRPr lang="en-GB" sz="20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mucho</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much, a lot</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432485">
                <a:tc>
                  <a:txBody>
                    <a:bodyPr/>
                    <a:lstStyle/>
                    <a:p>
                      <a:pPr algn="ctr">
                        <a:lnSpc>
                          <a:spcPct val="107000"/>
                        </a:lnSpc>
                        <a:spcAft>
                          <a:spcPts val="0"/>
                        </a:spcAft>
                      </a:pPr>
                      <a:r>
                        <a:rPr lang="en-GB" sz="2000" b="1" dirty="0" smtClean="0">
                          <a:solidFill>
                            <a:srgbClr val="02456F"/>
                          </a:solidFill>
                          <a:effectLst/>
                          <a:latin typeface="Calibri" panose="020F0502020204030204" pitchFamily="34" charset="0"/>
                          <a:ea typeface="SimSun" panose="02010600030101010101" pitchFamily="2" charset="-122"/>
                          <a:cs typeface="Times New Roman" panose="02020603050405020304" pitchFamily="18" charset="0"/>
                        </a:rPr>
                        <a:t>10</a:t>
                      </a:r>
                      <a:endParaRPr lang="en-GB" sz="20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i="0" dirty="0" err="1"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pero</a:t>
                      </a:r>
                      <a:endParaRPr lang="en-GB" sz="2000" i="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but</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bl>
          </a:graphicData>
        </a:graphic>
      </p:graphicFrame>
      <p:sp>
        <p:nvSpPr>
          <p:cNvPr id="24" name="Title 1"/>
          <p:cNvSpPr txBox="1">
            <a:spLocks/>
          </p:cNvSpPr>
          <p:nvPr/>
        </p:nvSpPr>
        <p:spPr>
          <a:xfrm>
            <a:off x="215817" y="361821"/>
            <a:ext cx="7341306" cy="798797"/>
          </a:xfrm>
          <a:prstGeom prst="rect">
            <a:avLst/>
          </a:prstGeom>
        </p:spPr>
        <p:txBody>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err="1" smtClean="0">
                <a:ln>
                  <a:noFill/>
                </a:ln>
                <a:solidFill>
                  <a:prstClr val="white"/>
                </a:solidFill>
                <a:effectLst/>
                <a:uLnTx/>
                <a:uFillTx/>
                <a:latin typeface="Century Gothic" panose="020B0502020202020204" pitchFamily="34" charset="0"/>
                <a:ea typeface="+mj-ea"/>
                <a:cs typeface="+mj-cs"/>
              </a:rPr>
              <a:t>Vocabulario</a:t>
            </a: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2" name="Rectangle 1"/>
          <p:cNvSpPr/>
          <p:nvPr/>
        </p:nvSpPr>
        <p:spPr>
          <a:xfrm>
            <a:off x="9358489" y="5518555"/>
            <a:ext cx="745068" cy="765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3" name="AutoShape 11">
            <a:hlinkClick r:id="" action="ppaction://noaction" highlightClick="1"/>
          </p:cNvPr>
          <p:cNvSpPr>
            <a:spLocks noChangeArrowheads="1"/>
          </p:cNvSpPr>
          <p:nvPr/>
        </p:nvSpPr>
        <p:spPr bwMode="auto">
          <a:xfrm>
            <a:off x="9248819" y="5737549"/>
            <a:ext cx="1058732" cy="382082"/>
          </a:xfrm>
          <a:prstGeom prst="actionButtonBlank">
            <a:avLst/>
          </a:prstGeom>
          <a:solidFill>
            <a:srgbClr val="1F4E7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INICIO</a:t>
            </a:r>
          </a:p>
        </p:txBody>
      </p:sp>
      <p:grpSp>
        <p:nvGrpSpPr>
          <p:cNvPr id="19" name="Group 18"/>
          <p:cNvGrpSpPr/>
          <p:nvPr/>
        </p:nvGrpSpPr>
        <p:grpSpPr>
          <a:xfrm>
            <a:off x="3298263" y="1876851"/>
            <a:ext cx="2006648" cy="4227605"/>
            <a:chOff x="2634335" y="1842309"/>
            <a:chExt cx="2006648" cy="4227605"/>
          </a:xfrm>
        </p:grpSpPr>
        <p:sp>
          <p:nvSpPr>
            <p:cNvPr id="22" name="Rectangle 21"/>
            <p:cNvSpPr/>
            <p:nvPr/>
          </p:nvSpPr>
          <p:spPr>
            <a:xfrm>
              <a:off x="2634335" y="1842309"/>
              <a:ext cx="2006647" cy="337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9" name="Rectangle 28"/>
            <p:cNvSpPr/>
            <p:nvPr/>
          </p:nvSpPr>
          <p:spPr>
            <a:xfrm>
              <a:off x="2634336" y="2278847"/>
              <a:ext cx="2006647" cy="349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0" name="Rectangle 29"/>
            <p:cNvSpPr/>
            <p:nvPr/>
          </p:nvSpPr>
          <p:spPr>
            <a:xfrm>
              <a:off x="2634336" y="2697126"/>
              <a:ext cx="2006647" cy="341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1" name="Rectangle 30"/>
            <p:cNvSpPr/>
            <p:nvPr/>
          </p:nvSpPr>
          <p:spPr>
            <a:xfrm>
              <a:off x="2634336" y="3158394"/>
              <a:ext cx="2006647" cy="30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2" name="Rectangle 31"/>
            <p:cNvSpPr/>
            <p:nvPr/>
          </p:nvSpPr>
          <p:spPr>
            <a:xfrm>
              <a:off x="2634336" y="3574870"/>
              <a:ext cx="2006647" cy="339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3" name="Rectangle 32"/>
            <p:cNvSpPr/>
            <p:nvPr/>
          </p:nvSpPr>
          <p:spPr>
            <a:xfrm>
              <a:off x="2634336" y="3983084"/>
              <a:ext cx="2006647" cy="355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4" name="Rectangle 33"/>
            <p:cNvSpPr/>
            <p:nvPr/>
          </p:nvSpPr>
          <p:spPr>
            <a:xfrm>
              <a:off x="2634336" y="4422814"/>
              <a:ext cx="2006647" cy="357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5" name="Rectangle 34"/>
            <p:cNvSpPr/>
            <p:nvPr/>
          </p:nvSpPr>
          <p:spPr>
            <a:xfrm>
              <a:off x="2634335" y="4857372"/>
              <a:ext cx="2006647" cy="362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6" name="Rectangle 35"/>
            <p:cNvSpPr/>
            <p:nvPr/>
          </p:nvSpPr>
          <p:spPr>
            <a:xfrm>
              <a:off x="2634336" y="5288951"/>
              <a:ext cx="2006647" cy="356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7" name="Rectangle 36"/>
            <p:cNvSpPr/>
            <p:nvPr/>
          </p:nvSpPr>
          <p:spPr>
            <a:xfrm>
              <a:off x="2634335" y="5738426"/>
              <a:ext cx="2006647" cy="331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grpSp>
        <p:nvGrpSpPr>
          <p:cNvPr id="38" name="Group 37"/>
          <p:cNvGrpSpPr/>
          <p:nvPr/>
        </p:nvGrpSpPr>
        <p:grpSpPr>
          <a:xfrm>
            <a:off x="5664858" y="1867174"/>
            <a:ext cx="2379502" cy="4227605"/>
            <a:chOff x="2634335" y="1842309"/>
            <a:chExt cx="2006648" cy="4227605"/>
          </a:xfrm>
        </p:grpSpPr>
        <p:sp>
          <p:nvSpPr>
            <p:cNvPr id="39" name="Rectangle 38"/>
            <p:cNvSpPr/>
            <p:nvPr/>
          </p:nvSpPr>
          <p:spPr>
            <a:xfrm>
              <a:off x="2634335" y="1842309"/>
              <a:ext cx="2006647" cy="337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0" name="Rectangle 39"/>
            <p:cNvSpPr/>
            <p:nvPr/>
          </p:nvSpPr>
          <p:spPr>
            <a:xfrm>
              <a:off x="2634336" y="2278847"/>
              <a:ext cx="2006647" cy="349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1" name="Rectangle 40"/>
            <p:cNvSpPr/>
            <p:nvPr/>
          </p:nvSpPr>
          <p:spPr>
            <a:xfrm>
              <a:off x="2634336" y="2697126"/>
              <a:ext cx="2006647" cy="341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2" name="Rectangle 41"/>
            <p:cNvSpPr/>
            <p:nvPr/>
          </p:nvSpPr>
          <p:spPr>
            <a:xfrm>
              <a:off x="2634336" y="3158394"/>
              <a:ext cx="2006647" cy="30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3" name="Rectangle 42"/>
            <p:cNvSpPr/>
            <p:nvPr/>
          </p:nvSpPr>
          <p:spPr>
            <a:xfrm>
              <a:off x="2634336" y="3574870"/>
              <a:ext cx="2006647" cy="339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4" name="Rectangle 43"/>
            <p:cNvSpPr/>
            <p:nvPr/>
          </p:nvSpPr>
          <p:spPr>
            <a:xfrm>
              <a:off x="2634336" y="3983084"/>
              <a:ext cx="2006647" cy="355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5" name="Rectangle 44"/>
            <p:cNvSpPr/>
            <p:nvPr/>
          </p:nvSpPr>
          <p:spPr>
            <a:xfrm>
              <a:off x="2634336" y="4422814"/>
              <a:ext cx="2006647" cy="357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6" name="Rectangle 45"/>
            <p:cNvSpPr/>
            <p:nvPr/>
          </p:nvSpPr>
          <p:spPr>
            <a:xfrm>
              <a:off x="2634335" y="4857372"/>
              <a:ext cx="2006647" cy="362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7" name="Rectangle 46"/>
            <p:cNvSpPr/>
            <p:nvPr/>
          </p:nvSpPr>
          <p:spPr>
            <a:xfrm>
              <a:off x="2634336" y="5288951"/>
              <a:ext cx="2006647" cy="356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8" name="Rectangle 47"/>
            <p:cNvSpPr/>
            <p:nvPr/>
          </p:nvSpPr>
          <p:spPr>
            <a:xfrm>
              <a:off x="2634335" y="5738426"/>
              <a:ext cx="2006647" cy="331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Tree>
    <p:extLst>
      <p:ext uri="{BB962C8B-B14F-4D97-AF65-F5344CB8AC3E}">
        <p14:creationId xmlns:p14="http://schemas.microsoft.com/office/powerpoint/2010/main" val="308005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8"/>
                                        </p:tgtEl>
                                      </p:cBhvr>
                                    </p:animEffect>
                                    <p:set>
                                      <p:cBhvr>
                                        <p:cTn id="12" dur="1" fill="hold">
                                          <p:stCondLst>
                                            <p:cond delay="499"/>
                                          </p:stCondLst>
                                        </p:cTn>
                                        <p:tgtEl>
                                          <p:spTgt spid="3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2" presetClass="exit" presetSubtype="4" fill="hold" nodeType="afterEffect">
                                  <p:stCondLst>
                                    <p:cond delay="0"/>
                                  </p:stCondLst>
                                  <p:childTnLst>
                                    <p:animEffect transition="out" filter="slide(fromBottom)">
                                      <p:cBhvr>
                                        <p:cTn id="27" dur="59000"/>
                                        <p:tgtEl>
                                          <p:spTgt spid="5"/>
                                        </p:tgtEl>
                                      </p:cBhvr>
                                    </p:animEffect>
                                    <p:set>
                                      <p:cBhvr>
                                        <p:cTn id="28" dur="1" fill="hold">
                                          <p:stCondLst>
                                            <p:cond delay="58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087" y="130629"/>
            <a:ext cx="2452914" cy="19013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endParaRPr>
          </a:p>
        </p:txBody>
      </p:sp>
      <p:sp>
        <p:nvSpPr>
          <p:cNvPr id="6" name="TextBox 5"/>
          <p:cNvSpPr txBox="1"/>
          <p:nvPr/>
        </p:nvSpPr>
        <p:spPr>
          <a:xfrm>
            <a:off x="116115" y="130628"/>
            <a:ext cx="4644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3" name="Rectangle 22"/>
          <p:cNvSpPr/>
          <p:nvPr/>
        </p:nvSpPr>
        <p:spPr>
          <a:xfrm>
            <a:off x="79830" y="2191654"/>
            <a:ext cx="2452914" cy="19013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endParaRPr>
          </a:p>
        </p:txBody>
      </p:sp>
      <p:sp>
        <p:nvSpPr>
          <p:cNvPr id="25" name="Rectangle 24"/>
          <p:cNvSpPr/>
          <p:nvPr/>
        </p:nvSpPr>
        <p:spPr>
          <a:xfrm>
            <a:off x="2677887" y="130629"/>
            <a:ext cx="2452914" cy="19013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endParaRPr>
          </a:p>
        </p:txBody>
      </p:sp>
      <p:sp>
        <p:nvSpPr>
          <p:cNvPr id="26" name="TextBox 25"/>
          <p:cNvSpPr txBox="1"/>
          <p:nvPr/>
        </p:nvSpPr>
        <p:spPr>
          <a:xfrm>
            <a:off x="2706915" y="130628"/>
            <a:ext cx="4644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B</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7" name="Rectangle 26"/>
          <p:cNvSpPr/>
          <p:nvPr/>
        </p:nvSpPr>
        <p:spPr>
          <a:xfrm>
            <a:off x="2670630" y="2191654"/>
            <a:ext cx="2452914" cy="19013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endParaRPr>
          </a:p>
        </p:txBody>
      </p:sp>
      <p:sp>
        <p:nvSpPr>
          <p:cNvPr id="28" name="Rectangle 27"/>
          <p:cNvSpPr/>
          <p:nvPr/>
        </p:nvSpPr>
        <p:spPr>
          <a:xfrm>
            <a:off x="79830" y="4224347"/>
            <a:ext cx="2452914" cy="19013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endParaRPr>
          </a:p>
        </p:txBody>
      </p:sp>
      <p:sp>
        <p:nvSpPr>
          <p:cNvPr id="29" name="Rectangle 28"/>
          <p:cNvSpPr/>
          <p:nvPr/>
        </p:nvSpPr>
        <p:spPr>
          <a:xfrm>
            <a:off x="5283201" y="130627"/>
            <a:ext cx="2452914" cy="19013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endParaRPr>
          </a:p>
        </p:txBody>
      </p:sp>
      <p:sp>
        <p:nvSpPr>
          <p:cNvPr id="30" name="TextBox 29"/>
          <p:cNvSpPr txBox="1"/>
          <p:nvPr/>
        </p:nvSpPr>
        <p:spPr>
          <a:xfrm>
            <a:off x="5326743" y="130627"/>
            <a:ext cx="4644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C</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1" name="Rectangle 30"/>
          <p:cNvSpPr/>
          <p:nvPr/>
        </p:nvSpPr>
        <p:spPr>
          <a:xfrm>
            <a:off x="5275944" y="2191652"/>
            <a:ext cx="2452914" cy="19013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endParaRPr>
          </a:p>
        </p:txBody>
      </p:sp>
      <p:sp>
        <p:nvSpPr>
          <p:cNvPr id="32" name="Rectangle 31"/>
          <p:cNvSpPr/>
          <p:nvPr/>
        </p:nvSpPr>
        <p:spPr>
          <a:xfrm>
            <a:off x="2670630" y="4224347"/>
            <a:ext cx="2452914" cy="19013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endParaRPr>
          </a:p>
        </p:txBody>
      </p:sp>
      <p:sp>
        <p:nvSpPr>
          <p:cNvPr id="33" name="Rectangle 32"/>
          <p:cNvSpPr/>
          <p:nvPr/>
        </p:nvSpPr>
        <p:spPr>
          <a:xfrm>
            <a:off x="7874001" y="130627"/>
            <a:ext cx="2452914" cy="19013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endParaRPr>
          </a:p>
        </p:txBody>
      </p:sp>
      <p:sp>
        <p:nvSpPr>
          <p:cNvPr id="34" name="TextBox 33"/>
          <p:cNvSpPr txBox="1"/>
          <p:nvPr/>
        </p:nvSpPr>
        <p:spPr>
          <a:xfrm>
            <a:off x="7917543" y="130626"/>
            <a:ext cx="4644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D</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5" name="Rectangle 34"/>
          <p:cNvSpPr/>
          <p:nvPr/>
        </p:nvSpPr>
        <p:spPr>
          <a:xfrm>
            <a:off x="7866744" y="2191652"/>
            <a:ext cx="2452914" cy="19013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endParaRPr>
          </a:p>
        </p:txBody>
      </p:sp>
      <p:sp>
        <p:nvSpPr>
          <p:cNvPr id="37" name="TextBox 36"/>
          <p:cNvSpPr txBox="1"/>
          <p:nvPr/>
        </p:nvSpPr>
        <p:spPr>
          <a:xfrm>
            <a:off x="79830" y="2191652"/>
            <a:ext cx="4644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E</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8" name="TextBox 37"/>
          <p:cNvSpPr txBox="1"/>
          <p:nvPr/>
        </p:nvSpPr>
        <p:spPr>
          <a:xfrm>
            <a:off x="2670630" y="2191652"/>
            <a:ext cx="4644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F</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9" name="TextBox 38"/>
          <p:cNvSpPr txBox="1"/>
          <p:nvPr/>
        </p:nvSpPr>
        <p:spPr>
          <a:xfrm>
            <a:off x="5275944" y="2191652"/>
            <a:ext cx="4644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G</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0" name="TextBox 39"/>
          <p:cNvSpPr txBox="1"/>
          <p:nvPr/>
        </p:nvSpPr>
        <p:spPr>
          <a:xfrm>
            <a:off x="7874001" y="2191652"/>
            <a:ext cx="4644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H</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1" name="TextBox 40"/>
          <p:cNvSpPr txBox="1"/>
          <p:nvPr/>
        </p:nvSpPr>
        <p:spPr>
          <a:xfrm>
            <a:off x="90716" y="4267192"/>
            <a:ext cx="4644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I</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extBox 41"/>
          <p:cNvSpPr txBox="1"/>
          <p:nvPr/>
        </p:nvSpPr>
        <p:spPr>
          <a:xfrm>
            <a:off x="2706915" y="4224347"/>
            <a:ext cx="4644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J</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3" name="TextBox 42"/>
          <p:cNvSpPr txBox="1"/>
          <p:nvPr/>
        </p:nvSpPr>
        <p:spPr>
          <a:xfrm>
            <a:off x="419101" y="2543600"/>
            <a:ext cx="21209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caminar</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4" name="TextBox 43"/>
          <p:cNvSpPr txBox="1"/>
          <p:nvPr/>
        </p:nvSpPr>
        <p:spPr>
          <a:xfrm>
            <a:off x="5508172" y="2543600"/>
            <a:ext cx="21209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estudiar</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5" name="TextBox 44"/>
          <p:cNvSpPr txBox="1"/>
          <p:nvPr/>
        </p:nvSpPr>
        <p:spPr>
          <a:xfrm>
            <a:off x="3438071" y="551994"/>
            <a:ext cx="21209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pero</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6" name="TextBox 45"/>
          <p:cNvSpPr txBox="1"/>
          <p:nvPr/>
        </p:nvSpPr>
        <p:spPr>
          <a:xfrm>
            <a:off x="3144158" y="4651520"/>
            <a:ext cx="21209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mucho</a:t>
            </a:r>
          </a:p>
        </p:txBody>
      </p:sp>
      <p:sp>
        <p:nvSpPr>
          <p:cNvPr id="47" name="TextBox 46"/>
          <p:cNvSpPr txBox="1"/>
          <p:nvPr/>
        </p:nvSpPr>
        <p:spPr>
          <a:xfrm>
            <a:off x="8302171" y="580325"/>
            <a:ext cx="140788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señor</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8" name="TextBox 47"/>
          <p:cNvSpPr txBox="1"/>
          <p:nvPr/>
        </p:nvSpPr>
        <p:spPr>
          <a:xfrm>
            <a:off x="544287" y="4645323"/>
            <a:ext cx="173354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señora</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9" name="TextBox 48"/>
          <p:cNvSpPr txBox="1"/>
          <p:nvPr/>
        </p:nvSpPr>
        <p:spPr>
          <a:xfrm>
            <a:off x="5615215" y="556703"/>
            <a:ext cx="21209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historia</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0" name="TextBox 49"/>
          <p:cNvSpPr txBox="1"/>
          <p:nvPr/>
        </p:nvSpPr>
        <p:spPr>
          <a:xfrm>
            <a:off x="3494315" y="2588144"/>
            <a:ext cx="107768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arte</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1" name="TextBox 50"/>
          <p:cNvSpPr txBox="1"/>
          <p:nvPr/>
        </p:nvSpPr>
        <p:spPr>
          <a:xfrm>
            <a:off x="8389258" y="2543599"/>
            <a:ext cx="148045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inglés</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2" name="TextBox 51"/>
          <p:cNvSpPr txBox="1"/>
          <p:nvPr/>
        </p:nvSpPr>
        <p:spPr>
          <a:xfrm>
            <a:off x="496211" y="601044"/>
            <a:ext cx="180158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español</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3" name="TextBox 52"/>
          <p:cNvSpPr txBox="1"/>
          <p:nvPr/>
        </p:nvSpPr>
        <p:spPr>
          <a:xfrm>
            <a:off x="535220" y="1378847"/>
            <a:ext cx="18315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D7D31">
                    <a:lumMod val="75000"/>
                  </a:srgbClr>
                </a:solidFill>
                <a:effectLst/>
                <a:uLnTx/>
                <a:uFillTx/>
                <a:latin typeface="Century Gothic" panose="020B0502020202020204" pitchFamily="34" charset="0"/>
                <a:ea typeface="+mn-ea"/>
                <a:cs typeface="+mn-cs"/>
              </a:rPr>
              <a:t>Spanish</a:t>
            </a:r>
            <a:endParaRPr kumimoji="0" lang="en-GB" sz="32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endParaRPr>
          </a:p>
        </p:txBody>
      </p:sp>
      <p:sp>
        <p:nvSpPr>
          <p:cNvPr id="54" name="TextBox 53"/>
          <p:cNvSpPr txBox="1"/>
          <p:nvPr/>
        </p:nvSpPr>
        <p:spPr>
          <a:xfrm>
            <a:off x="5529947" y="3373170"/>
            <a:ext cx="19884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D7D31">
                    <a:lumMod val="75000"/>
                  </a:srgbClr>
                </a:solidFill>
                <a:effectLst/>
                <a:uLnTx/>
                <a:uFillTx/>
                <a:latin typeface="Century Gothic" panose="020B0502020202020204" pitchFamily="34" charset="0"/>
                <a:ea typeface="+mn-ea"/>
                <a:cs typeface="+mn-cs"/>
              </a:rPr>
              <a:t>to study</a:t>
            </a:r>
            <a:endParaRPr kumimoji="0" lang="en-GB" sz="32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endParaRPr>
          </a:p>
        </p:txBody>
      </p:sp>
      <p:sp>
        <p:nvSpPr>
          <p:cNvPr id="55" name="TextBox 54"/>
          <p:cNvSpPr txBox="1"/>
          <p:nvPr/>
        </p:nvSpPr>
        <p:spPr>
          <a:xfrm>
            <a:off x="3604997" y="1366536"/>
            <a:ext cx="103595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D7D31">
                    <a:lumMod val="75000"/>
                  </a:srgbClr>
                </a:solidFill>
                <a:effectLst/>
                <a:uLnTx/>
                <a:uFillTx/>
                <a:latin typeface="Century Gothic" panose="020B0502020202020204" pitchFamily="34" charset="0"/>
                <a:ea typeface="+mn-ea"/>
                <a:cs typeface="+mn-cs"/>
              </a:rPr>
              <a:t>but</a:t>
            </a:r>
            <a:endParaRPr kumimoji="0" lang="en-GB" sz="32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endParaRPr>
          </a:p>
        </p:txBody>
      </p:sp>
      <p:sp>
        <p:nvSpPr>
          <p:cNvPr id="56" name="TextBox 55"/>
          <p:cNvSpPr txBox="1"/>
          <p:nvPr/>
        </p:nvSpPr>
        <p:spPr>
          <a:xfrm>
            <a:off x="5740401" y="1312145"/>
            <a:ext cx="168729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D7D31">
                    <a:lumMod val="75000"/>
                  </a:srgbClr>
                </a:solidFill>
                <a:effectLst/>
                <a:uLnTx/>
                <a:uFillTx/>
                <a:latin typeface="Century Gothic" panose="020B0502020202020204" pitchFamily="34" charset="0"/>
                <a:ea typeface="+mn-ea"/>
                <a:cs typeface="+mn-cs"/>
              </a:rPr>
              <a:t>history</a:t>
            </a:r>
            <a:endParaRPr kumimoji="0" lang="en-GB" sz="32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endParaRPr>
          </a:p>
        </p:txBody>
      </p:sp>
      <p:sp>
        <p:nvSpPr>
          <p:cNvPr id="57" name="TextBox 56"/>
          <p:cNvSpPr txBox="1"/>
          <p:nvPr/>
        </p:nvSpPr>
        <p:spPr>
          <a:xfrm>
            <a:off x="8389258" y="1398274"/>
            <a:ext cx="168729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D7D31">
                    <a:lumMod val="75000"/>
                  </a:srgbClr>
                </a:solidFill>
                <a:effectLst/>
                <a:uLnTx/>
                <a:uFillTx/>
                <a:latin typeface="Century Gothic" panose="020B0502020202020204" pitchFamily="34" charset="0"/>
                <a:ea typeface="+mn-ea"/>
                <a:cs typeface="+mn-cs"/>
              </a:rPr>
              <a:t>Sir, Mr.</a:t>
            </a:r>
            <a:endParaRPr kumimoji="0" lang="en-GB" sz="32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endParaRPr>
          </a:p>
        </p:txBody>
      </p:sp>
      <p:sp>
        <p:nvSpPr>
          <p:cNvPr id="58" name="TextBox 57"/>
          <p:cNvSpPr txBox="1"/>
          <p:nvPr/>
        </p:nvSpPr>
        <p:spPr>
          <a:xfrm>
            <a:off x="496211" y="3382470"/>
            <a:ext cx="168729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D7D31">
                    <a:lumMod val="75000"/>
                  </a:srgbClr>
                </a:solidFill>
                <a:effectLst/>
                <a:uLnTx/>
                <a:uFillTx/>
                <a:latin typeface="Century Gothic" panose="020B0502020202020204" pitchFamily="34" charset="0"/>
                <a:ea typeface="+mn-ea"/>
                <a:cs typeface="+mn-cs"/>
              </a:rPr>
              <a:t>to walk</a:t>
            </a:r>
            <a:endParaRPr kumimoji="0" lang="en-GB" sz="32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endParaRPr>
          </a:p>
        </p:txBody>
      </p:sp>
      <p:sp>
        <p:nvSpPr>
          <p:cNvPr id="59" name="TextBox 58"/>
          <p:cNvSpPr txBox="1"/>
          <p:nvPr/>
        </p:nvSpPr>
        <p:spPr>
          <a:xfrm>
            <a:off x="3541482" y="3411534"/>
            <a:ext cx="168729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D7D31">
                    <a:lumMod val="75000"/>
                  </a:srgbClr>
                </a:solidFill>
                <a:effectLst/>
                <a:uLnTx/>
                <a:uFillTx/>
                <a:latin typeface="Century Gothic" panose="020B0502020202020204" pitchFamily="34" charset="0"/>
                <a:ea typeface="+mn-ea"/>
                <a:cs typeface="+mn-cs"/>
              </a:rPr>
              <a:t>art</a:t>
            </a:r>
            <a:endParaRPr kumimoji="0" lang="en-GB" sz="32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endParaRPr>
          </a:p>
        </p:txBody>
      </p:sp>
      <p:sp>
        <p:nvSpPr>
          <p:cNvPr id="60" name="TextBox 59"/>
          <p:cNvSpPr txBox="1"/>
          <p:nvPr/>
        </p:nvSpPr>
        <p:spPr>
          <a:xfrm>
            <a:off x="8338458" y="3368715"/>
            <a:ext cx="168729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D7D31">
                    <a:lumMod val="75000"/>
                  </a:srgbClr>
                </a:solidFill>
                <a:effectLst/>
                <a:uLnTx/>
                <a:uFillTx/>
                <a:latin typeface="Century Gothic" panose="020B0502020202020204" pitchFamily="34" charset="0"/>
                <a:ea typeface="+mn-ea"/>
                <a:cs typeface="+mn-cs"/>
              </a:rPr>
              <a:t>English</a:t>
            </a:r>
            <a:endParaRPr kumimoji="0" lang="en-GB" sz="32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endParaRPr>
          </a:p>
        </p:txBody>
      </p:sp>
      <p:sp>
        <p:nvSpPr>
          <p:cNvPr id="61" name="TextBox 60"/>
          <p:cNvSpPr txBox="1"/>
          <p:nvPr/>
        </p:nvSpPr>
        <p:spPr>
          <a:xfrm>
            <a:off x="116116" y="5497702"/>
            <a:ext cx="28865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ED7D31">
                    <a:lumMod val="75000"/>
                  </a:srgbClr>
                </a:solidFill>
                <a:effectLst/>
                <a:uLnTx/>
                <a:uFillTx/>
                <a:latin typeface="Century Gothic" panose="020B0502020202020204" pitchFamily="34" charset="0"/>
                <a:ea typeface="+mn-ea"/>
                <a:cs typeface="+mn-cs"/>
              </a:rPr>
              <a:t>Madam, Mrs.</a:t>
            </a:r>
            <a:endParaRPr kumimoji="0" lang="en-GB" sz="28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endParaRPr>
          </a:p>
        </p:txBody>
      </p:sp>
      <p:sp>
        <p:nvSpPr>
          <p:cNvPr id="62" name="TextBox 61"/>
          <p:cNvSpPr txBox="1"/>
          <p:nvPr/>
        </p:nvSpPr>
        <p:spPr>
          <a:xfrm>
            <a:off x="2853873" y="5463210"/>
            <a:ext cx="28865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ED7D31">
                    <a:lumMod val="75000"/>
                  </a:srgbClr>
                </a:solidFill>
                <a:effectLst/>
                <a:uLnTx/>
                <a:uFillTx/>
                <a:latin typeface="Century Gothic" panose="020B0502020202020204" pitchFamily="34" charset="0"/>
                <a:ea typeface="+mn-ea"/>
                <a:cs typeface="+mn-cs"/>
              </a:rPr>
              <a:t>much, a lot</a:t>
            </a:r>
            <a:endParaRPr kumimoji="0" lang="en-GB" sz="28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endParaRPr>
          </a:p>
        </p:txBody>
      </p:sp>
      <p:sp>
        <p:nvSpPr>
          <p:cNvPr id="73" name="TextBox 72"/>
          <p:cNvSpPr txBox="1"/>
          <p:nvPr/>
        </p:nvSpPr>
        <p:spPr>
          <a:xfrm>
            <a:off x="5593956" y="4450467"/>
            <a:ext cx="181689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Escucha.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4" name="TextBox 73"/>
          <p:cNvSpPr txBox="1"/>
          <p:nvPr/>
        </p:nvSpPr>
        <p:spPr>
          <a:xfrm>
            <a:off x="5593956" y="4939990"/>
            <a:ext cx="697411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Escribe la letra correcta.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54102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57" grpId="0"/>
      <p:bldP spid="58" grpId="0"/>
      <p:bldP spid="59" grpId="0"/>
      <p:bldP spid="60" grpId="0"/>
      <p:bldP spid="61" grpId="0"/>
      <p:bldP spid="62" grpId="0"/>
      <p:bldP spid="73" grpId="0"/>
      <p:bldP spid="7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0172" y="175568"/>
            <a:ext cx="2452914" cy="19013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endParaRPr>
          </a:p>
        </p:txBody>
      </p:sp>
      <p:sp>
        <p:nvSpPr>
          <p:cNvPr id="6" name="TextBox 5"/>
          <p:cNvSpPr txBox="1"/>
          <p:nvPr/>
        </p:nvSpPr>
        <p:spPr>
          <a:xfrm>
            <a:off x="1219200" y="175567"/>
            <a:ext cx="4644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K</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3" name="Rectangle 22"/>
          <p:cNvSpPr/>
          <p:nvPr/>
        </p:nvSpPr>
        <p:spPr>
          <a:xfrm>
            <a:off x="1182915" y="2236593"/>
            <a:ext cx="2452914" cy="19013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endParaRPr>
          </a:p>
        </p:txBody>
      </p:sp>
      <p:sp>
        <p:nvSpPr>
          <p:cNvPr id="25" name="Rectangle 24"/>
          <p:cNvSpPr/>
          <p:nvPr/>
        </p:nvSpPr>
        <p:spPr>
          <a:xfrm>
            <a:off x="3780972" y="175568"/>
            <a:ext cx="2452914" cy="19013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endParaRPr>
          </a:p>
        </p:txBody>
      </p:sp>
      <p:sp>
        <p:nvSpPr>
          <p:cNvPr id="26" name="TextBox 25"/>
          <p:cNvSpPr txBox="1"/>
          <p:nvPr/>
        </p:nvSpPr>
        <p:spPr>
          <a:xfrm>
            <a:off x="3810000" y="175567"/>
            <a:ext cx="4644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L</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7" name="Rectangle 26"/>
          <p:cNvSpPr/>
          <p:nvPr/>
        </p:nvSpPr>
        <p:spPr>
          <a:xfrm>
            <a:off x="3773715" y="2236593"/>
            <a:ext cx="2452914" cy="19013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endParaRPr>
          </a:p>
        </p:txBody>
      </p:sp>
      <p:sp>
        <p:nvSpPr>
          <p:cNvPr id="28" name="Rectangle 27"/>
          <p:cNvSpPr/>
          <p:nvPr/>
        </p:nvSpPr>
        <p:spPr>
          <a:xfrm>
            <a:off x="1182915" y="4269286"/>
            <a:ext cx="2452914" cy="19013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endParaRPr>
          </a:p>
        </p:txBody>
      </p:sp>
      <p:sp>
        <p:nvSpPr>
          <p:cNvPr id="29" name="Rectangle 28"/>
          <p:cNvSpPr/>
          <p:nvPr/>
        </p:nvSpPr>
        <p:spPr>
          <a:xfrm>
            <a:off x="6386286" y="175566"/>
            <a:ext cx="2452914" cy="19013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endParaRPr>
          </a:p>
        </p:txBody>
      </p:sp>
      <p:sp>
        <p:nvSpPr>
          <p:cNvPr id="30" name="TextBox 29"/>
          <p:cNvSpPr txBox="1"/>
          <p:nvPr/>
        </p:nvSpPr>
        <p:spPr>
          <a:xfrm>
            <a:off x="6429828" y="175566"/>
            <a:ext cx="4644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M</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1" name="Rectangle 30"/>
          <p:cNvSpPr/>
          <p:nvPr/>
        </p:nvSpPr>
        <p:spPr>
          <a:xfrm>
            <a:off x="6379029" y="2236591"/>
            <a:ext cx="2452914" cy="19013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endParaRPr>
          </a:p>
        </p:txBody>
      </p:sp>
      <p:sp>
        <p:nvSpPr>
          <p:cNvPr id="32" name="Rectangle 31"/>
          <p:cNvSpPr/>
          <p:nvPr/>
        </p:nvSpPr>
        <p:spPr>
          <a:xfrm>
            <a:off x="3773715" y="4269286"/>
            <a:ext cx="2452914" cy="19013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endParaRPr>
          </a:p>
        </p:txBody>
      </p:sp>
      <p:sp>
        <p:nvSpPr>
          <p:cNvPr id="33" name="Rectangle 32"/>
          <p:cNvSpPr/>
          <p:nvPr/>
        </p:nvSpPr>
        <p:spPr>
          <a:xfrm>
            <a:off x="8977086" y="175566"/>
            <a:ext cx="2452914" cy="19013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endParaRPr>
          </a:p>
        </p:txBody>
      </p:sp>
      <p:sp>
        <p:nvSpPr>
          <p:cNvPr id="34" name="TextBox 33"/>
          <p:cNvSpPr txBox="1"/>
          <p:nvPr/>
        </p:nvSpPr>
        <p:spPr>
          <a:xfrm>
            <a:off x="9020628" y="175565"/>
            <a:ext cx="4644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N</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5" name="Rectangle 34"/>
          <p:cNvSpPr/>
          <p:nvPr/>
        </p:nvSpPr>
        <p:spPr>
          <a:xfrm>
            <a:off x="8969829" y="2236591"/>
            <a:ext cx="2452914" cy="19013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endParaRPr>
          </a:p>
        </p:txBody>
      </p:sp>
      <p:sp>
        <p:nvSpPr>
          <p:cNvPr id="37" name="TextBox 36"/>
          <p:cNvSpPr txBox="1"/>
          <p:nvPr/>
        </p:nvSpPr>
        <p:spPr>
          <a:xfrm>
            <a:off x="1182915" y="2236591"/>
            <a:ext cx="4644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a:t>
            </a:r>
          </a:p>
        </p:txBody>
      </p:sp>
      <p:sp>
        <p:nvSpPr>
          <p:cNvPr id="38" name="TextBox 37"/>
          <p:cNvSpPr txBox="1"/>
          <p:nvPr/>
        </p:nvSpPr>
        <p:spPr>
          <a:xfrm>
            <a:off x="3773715" y="2236591"/>
            <a:ext cx="4644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P</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9" name="TextBox 38"/>
          <p:cNvSpPr txBox="1"/>
          <p:nvPr/>
        </p:nvSpPr>
        <p:spPr>
          <a:xfrm>
            <a:off x="6379029" y="2236591"/>
            <a:ext cx="4644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Q</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0" name="TextBox 39"/>
          <p:cNvSpPr txBox="1"/>
          <p:nvPr/>
        </p:nvSpPr>
        <p:spPr>
          <a:xfrm>
            <a:off x="8977086" y="2236591"/>
            <a:ext cx="4644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R</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1" name="TextBox 40"/>
          <p:cNvSpPr txBox="1"/>
          <p:nvPr/>
        </p:nvSpPr>
        <p:spPr>
          <a:xfrm>
            <a:off x="1193801" y="4312131"/>
            <a:ext cx="4644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S</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extBox 41"/>
          <p:cNvSpPr txBox="1"/>
          <p:nvPr/>
        </p:nvSpPr>
        <p:spPr>
          <a:xfrm>
            <a:off x="3810000" y="4269286"/>
            <a:ext cx="4644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T</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3" name="TextBox 42"/>
          <p:cNvSpPr txBox="1"/>
          <p:nvPr/>
        </p:nvSpPr>
        <p:spPr>
          <a:xfrm>
            <a:off x="1724480" y="2631650"/>
            <a:ext cx="21209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history</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4" name="TextBox 43"/>
          <p:cNvSpPr txBox="1"/>
          <p:nvPr/>
        </p:nvSpPr>
        <p:spPr>
          <a:xfrm>
            <a:off x="6755492" y="2636450"/>
            <a:ext cx="21209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to study</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5" name="TextBox 44"/>
          <p:cNvSpPr txBox="1"/>
          <p:nvPr/>
        </p:nvSpPr>
        <p:spPr>
          <a:xfrm>
            <a:off x="3866244" y="581032"/>
            <a:ext cx="285205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a:t>
            </a:r>
            <a:r>
              <a:rPr kumimoji="0" lang="en-GB" sz="32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uch, a lot</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6" name="TextBox 45"/>
          <p:cNvSpPr txBox="1"/>
          <p:nvPr/>
        </p:nvSpPr>
        <p:spPr>
          <a:xfrm>
            <a:off x="4232730" y="4835351"/>
            <a:ext cx="21209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Spanish</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7" name="TextBox 46"/>
          <p:cNvSpPr txBox="1"/>
          <p:nvPr/>
        </p:nvSpPr>
        <p:spPr>
          <a:xfrm>
            <a:off x="9020628" y="609363"/>
            <a:ext cx="29246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Madam, Mrs.</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8" name="TextBox 47"/>
          <p:cNvSpPr txBox="1"/>
          <p:nvPr/>
        </p:nvSpPr>
        <p:spPr>
          <a:xfrm>
            <a:off x="1658258" y="4829154"/>
            <a:ext cx="173354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Sir, Mr.</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9" name="TextBox 48"/>
          <p:cNvSpPr txBox="1"/>
          <p:nvPr/>
        </p:nvSpPr>
        <p:spPr>
          <a:xfrm>
            <a:off x="6819900" y="581032"/>
            <a:ext cx="21209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to walk</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0" name="TextBox 49"/>
          <p:cNvSpPr txBox="1"/>
          <p:nvPr/>
        </p:nvSpPr>
        <p:spPr>
          <a:xfrm>
            <a:off x="4597400" y="2690358"/>
            <a:ext cx="107768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but</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1" name="TextBox 50"/>
          <p:cNvSpPr txBox="1"/>
          <p:nvPr/>
        </p:nvSpPr>
        <p:spPr>
          <a:xfrm>
            <a:off x="9742713" y="2636450"/>
            <a:ext cx="148045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art</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2" name="TextBox 51"/>
          <p:cNvSpPr txBox="1"/>
          <p:nvPr/>
        </p:nvSpPr>
        <p:spPr>
          <a:xfrm>
            <a:off x="1683657" y="614868"/>
            <a:ext cx="180158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English</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6" name="TextBox 35"/>
          <p:cNvSpPr txBox="1"/>
          <p:nvPr/>
        </p:nvSpPr>
        <p:spPr>
          <a:xfrm>
            <a:off x="9598482" y="3275133"/>
            <a:ext cx="106951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D7D31">
                    <a:lumMod val="75000"/>
                  </a:srgbClr>
                </a:solidFill>
                <a:effectLst/>
                <a:uLnTx/>
                <a:uFillTx/>
                <a:latin typeface="Century Gothic" panose="020B0502020202020204" pitchFamily="34" charset="0"/>
                <a:ea typeface="+mn-ea"/>
                <a:cs typeface="+mn-cs"/>
              </a:rPr>
              <a:t>arte</a:t>
            </a:r>
            <a:endParaRPr kumimoji="0" lang="en-GB" sz="32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endParaRPr>
          </a:p>
        </p:txBody>
      </p:sp>
      <p:sp>
        <p:nvSpPr>
          <p:cNvPr id="53" name="TextBox 52"/>
          <p:cNvSpPr txBox="1"/>
          <p:nvPr/>
        </p:nvSpPr>
        <p:spPr>
          <a:xfrm>
            <a:off x="1683657" y="3280745"/>
            <a:ext cx="16301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D7D31">
                    <a:lumMod val="75000"/>
                  </a:srgbClr>
                </a:solidFill>
                <a:effectLst/>
                <a:uLnTx/>
                <a:uFillTx/>
                <a:latin typeface="Century Gothic" panose="020B0502020202020204" pitchFamily="34" charset="0"/>
                <a:ea typeface="+mn-ea"/>
                <a:cs typeface="+mn-cs"/>
              </a:rPr>
              <a:t>historia</a:t>
            </a:r>
            <a:endParaRPr kumimoji="0" lang="en-GB" sz="32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endParaRPr>
          </a:p>
        </p:txBody>
      </p:sp>
      <p:sp>
        <p:nvSpPr>
          <p:cNvPr id="54" name="TextBox 53"/>
          <p:cNvSpPr txBox="1"/>
          <p:nvPr/>
        </p:nvSpPr>
        <p:spPr>
          <a:xfrm>
            <a:off x="1724480" y="5398045"/>
            <a:ext cx="16301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D7D31">
                    <a:lumMod val="75000"/>
                  </a:srgbClr>
                </a:solidFill>
                <a:effectLst/>
                <a:uLnTx/>
                <a:uFillTx/>
                <a:latin typeface="Century Gothic" panose="020B0502020202020204" pitchFamily="34" charset="0"/>
                <a:ea typeface="+mn-ea"/>
                <a:cs typeface="+mn-cs"/>
              </a:rPr>
              <a:t>señor</a:t>
            </a:r>
            <a:endParaRPr kumimoji="0" lang="en-GB" sz="32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endParaRPr>
          </a:p>
        </p:txBody>
      </p:sp>
      <p:sp>
        <p:nvSpPr>
          <p:cNvPr id="55" name="TextBox 54"/>
          <p:cNvSpPr txBox="1"/>
          <p:nvPr/>
        </p:nvSpPr>
        <p:spPr>
          <a:xfrm>
            <a:off x="1855113" y="1286401"/>
            <a:ext cx="16301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D7D31">
                    <a:lumMod val="75000"/>
                  </a:srgbClr>
                </a:solidFill>
                <a:effectLst/>
                <a:uLnTx/>
                <a:uFillTx/>
                <a:latin typeface="Century Gothic" panose="020B0502020202020204" pitchFamily="34" charset="0"/>
                <a:ea typeface="+mn-ea"/>
                <a:cs typeface="+mn-cs"/>
              </a:rPr>
              <a:t>inglés</a:t>
            </a:r>
            <a:endParaRPr kumimoji="0" lang="en-GB" sz="32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endParaRPr>
          </a:p>
        </p:txBody>
      </p:sp>
      <p:sp>
        <p:nvSpPr>
          <p:cNvPr id="56" name="TextBox 55"/>
          <p:cNvSpPr txBox="1"/>
          <p:nvPr/>
        </p:nvSpPr>
        <p:spPr>
          <a:xfrm>
            <a:off x="4274457" y="1312206"/>
            <a:ext cx="16301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D7D31">
                    <a:lumMod val="75000"/>
                  </a:srgbClr>
                </a:solidFill>
                <a:effectLst/>
                <a:uLnTx/>
                <a:uFillTx/>
                <a:latin typeface="Century Gothic" panose="020B0502020202020204" pitchFamily="34" charset="0"/>
                <a:ea typeface="+mn-ea"/>
                <a:cs typeface="+mn-cs"/>
              </a:rPr>
              <a:t>mucho</a:t>
            </a:r>
            <a:endParaRPr kumimoji="0" lang="en-GB" sz="32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endParaRPr>
          </a:p>
        </p:txBody>
      </p:sp>
      <p:sp>
        <p:nvSpPr>
          <p:cNvPr id="57" name="TextBox 56"/>
          <p:cNvSpPr txBox="1"/>
          <p:nvPr/>
        </p:nvSpPr>
        <p:spPr>
          <a:xfrm>
            <a:off x="4434575" y="3293462"/>
            <a:ext cx="16301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smtClean="0">
                <a:ln>
                  <a:noFill/>
                </a:ln>
                <a:solidFill>
                  <a:srgbClr val="ED7D31">
                    <a:lumMod val="75000"/>
                  </a:srgbClr>
                </a:solidFill>
                <a:effectLst/>
                <a:uLnTx/>
                <a:uFillTx/>
                <a:latin typeface="Century Gothic" panose="020B0502020202020204" pitchFamily="34" charset="0"/>
                <a:ea typeface="+mn-ea"/>
                <a:cs typeface="+mn-cs"/>
              </a:rPr>
              <a:t>pero</a:t>
            </a:r>
            <a:endParaRPr kumimoji="0" lang="en-GB" sz="32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endParaRPr>
          </a:p>
        </p:txBody>
      </p:sp>
      <p:sp>
        <p:nvSpPr>
          <p:cNvPr id="58" name="TextBox 57"/>
          <p:cNvSpPr txBox="1"/>
          <p:nvPr/>
        </p:nvSpPr>
        <p:spPr>
          <a:xfrm>
            <a:off x="4112071" y="5398045"/>
            <a:ext cx="220117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D7D31">
                    <a:lumMod val="75000"/>
                  </a:srgbClr>
                </a:solidFill>
                <a:effectLst/>
                <a:uLnTx/>
                <a:uFillTx/>
                <a:latin typeface="Century Gothic" panose="020B0502020202020204" pitchFamily="34" charset="0"/>
                <a:ea typeface="+mn-ea"/>
                <a:cs typeface="+mn-cs"/>
              </a:rPr>
              <a:t>español</a:t>
            </a:r>
            <a:endParaRPr kumimoji="0" lang="en-GB" sz="32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endParaRPr>
          </a:p>
        </p:txBody>
      </p:sp>
      <p:sp>
        <p:nvSpPr>
          <p:cNvPr id="59" name="TextBox 58"/>
          <p:cNvSpPr txBox="1"/>
          <p:nvPr/>
        </p:nvSpPr>
        <p:spPr>
          <a:xfrm>
            <a:off x="6772728" y="1258298"/>
            <a:ext cx="220117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D7D31">
                    <a:lumMod val="75000"/>
                  </a:srgbClr>
                </a:solidFill>
                <a:effectLst/>
                <a:uLnTx/>
                <a:uFillTx/>
                <a:latin typeface="Century Gothic" panose="020B0502020202020204" pitchFamily="34" charset="0"/>
                <a:ea typeface="+mn-ea"/>
                <a:cs typeface="+mn-cs"/>
              </a:rPr>
              <a:t>caminar</a:t>
            </a:r>
            <a:endParaRPr kumimoji="0" lang="en-GB" sz="32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endParaRPr>
          </a:p>
        </p:txBody>
      </p:sp>
      <p:sp>
        <p:nvSpPr>
          <p:cNvPr id="60" name="TextBox 59"/>
          <p:cNvSpPr txBox="1"/>
          <p:nvPr/>
        </p:nvSpPr>
        <p:spPr>
          <a:xfrm>
            <a:off x="9441543" y="1233713"/>
            <a:ext cx="220117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smtClean="0">
                <a:ln>
                  <a:noFill/>
                </a:ln>
                <a:solidFill>
                  <a:srgbClr val="ED7D31">
                    <a:lumMod val="75000"/>
                  </a:srgbClr>
                </a:solidFill>
                <a:effectLst/>
                <a:uLnTx/>
                <a:uFillTx/>
                <a:latin typeface="Century Gothic" panose="020B0502020202020204" pitchFamily="34" charset="0"/>
                <a:ea typeface="+mn-ea"/>
                <a:cs typeface="+mn-cs"/>
              </a:rPr>
              <a:t>señora</a:t>
            </a:r>
            <a:endParaRPr kumimoji="0" lang="en-GB" sz="32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endParaRPr>
          </a:p>
        </p:txBody>
      </p:sp>
      <p:sp>
        <p:nvSpPr>
          <p:cNvPr id="61" name="TextBox 60"/>
          <p:cNvSpPr txBox="1"/>
          <p:nvPr/>
        </p:nvSpPr>
        <p:spPr>
          <a:xfrm>
            <a:off x="6862995" y="3293462"/>
            <a:ext cx="220117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D7D31">
                    <a:lumMod val="75000"/>
                  </a:srgbClr>
                </a:solidFill>
                <a:effectLst/>
                <a:uLnTx/>
                <a:uFillTx/>
                <a:latin typeface="Century Gothic" panose="020B0502020202020204" pitchFamily="34" charset="0"/>
                <a:ea typeface="+mn-ea"/>
                <a:cs typeface="+mn-cs"/>
              </a:rPr>
              <a:t>estudiar</a:t>
            </a:r>
            <a:endParaRPr kumimoji="0" lang="en-GB" sz="32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endParaRPr>
          </a:p>
        </p:txBody>
      </p:sp>
      <p:sp>
        <p:nvSpPr>
          <p:cNvPr id="62" name="Action Button: Custom 61">
            <a:hlinkClick r:id="" action="ppaction://noaction" highlightClick="1">
              <a:snd r:embed="rId3" name="arte.wav"/>
            </a:hlinkClick>
          </p:cNvPr>
          <p:cNvSpPr/>
          <p:nvPr/>
        </p:nvSpPr>
        <p:spPr>
          <a:xfrm>
            <a:off x="465549" y="783132"/>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63" name="Action Button: Custom 62">
            <a:hlinkClick r:id="" action="ppaction://noaction" highlightClick="1">
              <a:snd r:embed="rId4" name="historia.wav"/>
            </a:hlinkClick>
          </p:cNvPr>
          <p:cNvSpPr/>
          <p:nvPr/>
        </p:nvSpPr>
        <p:spPr>
          <a:xfrm>
            <a:off x="465548" y="1335481"/>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64" name="Action Button: Custom 63">
            <a:hlinkClick r:id="" action="ppaction://noaction" highlightClick="1">
              <a:snd r:embed="rId5" name="senor.wav"/>
            </a:hlinkClick>
          </p:cNvPr>
          <p:cNvSpPr/>
          <p:nvPr/>
        </p:nvSpPr>
        <p:spPr>
          <a:xfrm>
            <a:off x="450183" y="1840146"/>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65" name="Action Button: Custom 64">
            <a:hlinkClick r:id="" action="ppaction://noaction" highlightClick="1">
              <a:snd r:embed="rId6" name="inglés.wav"/>
            </a:hlinkClick>
          </p:cNvPr>
          <p:cNvSpPr/>
          <p:nvPr/>
        </p:nvSpPr>
        <p:spPr>
          <a:xfrm>
            <a:off x="450183" y="2392351"/>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66" name="Action Button: Custom 65">
            <a:hlinkClick r:id="" action="ppaction://noaction" highlightClick="1">
              <a:snd r:embed="rId7" name="mucho.wav"/>
            </a:hlinkClick>
          </p:cNvPr>
          <p:cNvSpPr/>
          <p:nvPr/>
        </p:nvSpPr>
        <p:spPr>
          <a:xfrm>
            <a:off x="437022" y="2910386"/>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67" name="Action Button: Custom 66">
            <a:hlinkClick r:id="" action="ppaction://noaction" highlightClick="1">
              <a:snd r:embed="rId8" name="espanol.wav"/>
            </a:hlinkClick>
          </p:cNvPr>
          <p:cNvSpPr/>
          <p:nvPr/>
        </p:nvSpPr>
        <p:spPr>
          <a:xfrm>
            <a:off x="437022" y="3441185"/>
            <a:ext cx="355485"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p>
        </p:txBody>
      </p:sp>
      <p:sp>
        <p:nvSpPr>
          <p:cNvPr id="68" name="Action Button: Custom 67">
            <a:hlinkClick r:id="" action="ppaction://noaction" highlightClick="1">
              <a:snd r:embed="rId9" name="pero.wav"/>
            </a:hlinkClick>
          </p:cNvPr>
          <p:cNvSpPr/>
          <p:nvPr/>
        </p:nvSpPr>
        <p:spPr>
          <a:xfrm>
            <a:off x="437022" y="395922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7</a:t>
            </a:r>
          </a:p>
        </p:txBody>
      </p:sp>
      <p:sp>
        <p:nvSpPr>
          <p:cNvPr id="69" name="Action Button: Custom 68">
            <a:hlinkClick r:id="" action="ppaction://noaction" highlightClick="1">
              <a:snd r:embed="rId10" name="caminar.wav"/>
            </a:hlinkClick>
          </p:cNvPr>
          <p:cNvSpPr/>
          <p:nvPr/>
        </p:nvSpPr>
        <p:spPr>
          <a:xfrm>
            <a:off x="437022" y="4507324"/>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8</a:t>
            </a:r>
          </a:p>
        </p:txBody>
      </p:sp>
      <p:sp>
        <p:nvSpPr>
          <p:cNvPr id="70" name="Action Button: Custom 69">
            <a:hlinkClick r:id="" action="ppaction://noaction" highlightClick="1">
              <a:snd r:embed="rId11" name="estudiar.wav"/>
            </a:hlinkClick>
          </p:cNvPr>
          <p:cNvSpPr/>
          <p:nvPr/>
        </p:nvSpPr>
        <p:spPr>
          <a:xfrm>
            <a:off x="437022" y="5055428"/>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9</a:t>
            </a:r>
          </a:p>
        </p:txBody>
      </p:sp>
      <p:sp>
        <p:nvSpPr>
          <p:cNvPr id="71" name="Action Button: Custom 70">
            <a:hlinkClick r:id="" action="ppaction://noaction" highlightClick="1">
              <a:snd r:embed="rId12" name="senora.wav"/>
            </a:hlinkClick>
          </p:cNvPr>
          <p:cNvSpPr/>
          <p:nvPr/>
        </p:nvSpPr>
        <p:spPr>
          <a:xfrm>
            <a:off x="450183" y="5586227"/>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10</a:t>
            </a:r>
          </a:p>
        </p:txBody>
      </p:sp>
      <p:sp>
        <p:nvSpPr>
          <p:cNvPr id="72" name="Rounded Rectangle 71"/>
          <p:cNvSpPr/>
          <p:nvPr/>
        </p:nvSpPr>
        <p:spPr>
          <a:xfrm>
            <a:off x="10667999" y="5906478"/>
            <a:ext cx="1454587" cy="400919"/>
          </a:xfrm>
          <a:prstGeom prst="roundRect">
            <a:avLst/>
          </a:pr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escuchar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3" name="TextBox 72"/>
          <p:cNvSpPr txBox="1"/>
          <p:nvPr/>
        </p:nvSpPr>
        <p:spPr>
          <a:xfrm>
            <a:off x="6685644" y="4488492"/>
            <a:ext cx="181689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Escucha.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4" name="TextBox 73"/>
          <p:cNvSpPr txBox="1"/>
          <p:nvPr/>
        </p:nvSpPr>
        <p:spPr>
          <a:xfrm>
            <a:off x="6685644" y="4978015"/>
            <a:ext cx="697411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Escribe la letra correcta.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1808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3" grpId="0"/>
      <p:bldP spid="54" grpId="0"/>
      <p:bldP spid="55" grpId="0"/>
      <p:bldP spid="56" grpId="0"/>
      <p:bldP spid="57" grpId="0"/>
      <p:bldP spid="58" grpId="0"/>
      <p:bldP spid="59" grpId="0"/>
      <p:bldP spid="60" grpId="0"/>
      <p:bldP spid="61" grpId="0"/>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3" grpId="0"/>
      <p:bldP spid="7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04573" y="1320797"/>
            <a:ext cx="2452914" cy="19013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endParaRPr>
          </a:p>
        </p:txBody>
      </p:sp>
      <p:sp>
        <p:nvSpPr>
          <p:cNvPr id="5" name="Rectangle 4"/>
          <p:cNvSpPr/>
          <p:nvPr/>
        </p:nvSpPr>
        <p:spPr>
          <a:xfrm>
            <a:off x="4709887" y="1320795"/>
            <a:ext cx="2452914" cy="19013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endParaRPr>
          </a:p>
        </p:txBody>
      </p:sp>
      <p:sp>
        <p:nvSpPr>
          <p:cNvPr id="6" name="Rectangle 5"/>
          <p:cNvSpPr/>
          <p:nvPr/>
        </p:nvSpPr>
        <p:spPr>
          <a:xfrm>
            <a:off x="7300687" y="1320795"/>
            <a:ext cx="2452914" cy="19013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endParaRPr>
          </a:p>
        </p:txBody>
      </p:sp>
      <p:sp>
        <p:nvSpPr>
          <p:cNvPr id="7" name="TextBox 6"/>
          <p:cNvSpPr txBox="1"/>
          <p:nvPr/>
        </p:nvSpPr>
        <p:spPr>
          <a:xfrm>
            <a:off x="2104573" y="1320795"/>
            <a:ext cx="4644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U</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 name="TextBox 7"/>
          <p:cNvSpPr txBox="1"/>
          <p:nvPr/>
        </p:nvSpPr>
        <p:spPr>
          <a:xfrm>
            <a:off x="4709887" y="1320795"/>
            <a:ext cx="4644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V</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 name="TextBox 8"/>
          <p:cNvSpPr txBox="1"/>
          <p:nvPr/>
        </p:nvSpPr>
        <p:spPr>
          <a:xfrm>
            <a:off x="7307944" y="1320795"/>
            <a:ext cx="4644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W</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0" name="TextBox 9"/>
          <p:cNvSpPr txBox="1"/>
          <p:nvPr/>
        </p:nvSpPr>
        <p:spPr>
          <a:xfrm>
            <a:off x="5032828" y="1838550"/>
            <a:ext cx="21209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palabra</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1" name="TextBox 10"/>
          <p:cNvSpPr txBox="1"/>
          <p:nvPr/>
        </p:nvSpPr>
        <p:spPr>
          <a:xfrm>
            <a:off x="2329545" y="1838549"/>
            <a:ext cx="211908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pregunta</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 name="TextBox 11"/>
          <p:cNvSpPr txBox="1"/>
          <p:nvPr/>
        </p:nvSpPr>
        <p:spPr>
          <a:xfrm>
            <a:off x="7823201" y="1838548"/>
            <a:ext cx="148045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tarea</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 name="Rectangle 12"/>
          <p:cNvSpPr/>
          <p:nvPr/>
        </p:nvSpPr>
        <p:spPr>
          <a:xfrm>
            <a:off x="2104573" y="3358942"/>
            <a:ext cx="2452914" cy="19013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endParaRPr>
          </a:p>
        </p:txBody>
      </p:sp>
      <p:sp>
        <p:nvSpPr>
          <p:cNvPr id="14" name="Rectangle 13"/>
          <p:cNvSpPr/>
          <p:nvPr/>
        </p:nvSpPr>
        <p:spPr>
          <a:xfrm>
            <a:off x="4709887" y="3358940"/>
            <a:ext cx="2452914" cy="19013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endParaRPr>
          </a:p>
        </p:txBody>
      </p:sp>
      <p:sp>
        <p:nvSpPr>
          <p:cNvPr id="15" name="Rectangle 14"/>
          <p:cNvSpPr/>
          <p:nvPr/>
        </p:nvSpPr>
        <p:spPr>
          <a:xfrm>
            <a:off x="7300687" y="3358940"/>
            <a:ext cx="2452914" cy="19013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endParaRPr>
          </a:p>
        </p:txBody>
      </p:sp>
      <p:sp>
        <p:nvSpPr>
          <p:cNvPr id="16" name="TextBox 15"/>
          <p:cNvSpPr txBox="1"/>
          <p:nvPr/>
        </p:nvSpPr>
        <p:spPr>
          <a:xfrm>
            <a:off x="2104573" y="3358940"/>
            <a:ext cx="4644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X</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7" name="TextBox 16"/>
          <p:cNvSpPr txBox="1"/>
          <p:nvPr/>
        </p:nvSpPr>
        <p:spPr>
          <a:xfrm>
            <a:off x="4709887" y="3358940"/>
            <a:ext cx="4644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Y</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8" name="TextBox 17"/>
          <p:cNvSpPr txBox="1"/>
          <p:nvPr/>
        </p:nvSpPr>
        <p:spPr>
          <a:xfrm>
            <a:off x="7307944" y="3358940"/>
            <a:ext cx="4644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Z</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9" name="TextBox 18"/>
          <p:cNvSpPr txBox="1"/>
          <p:nvPr/>
        </p:nvSpPr>
        <p:spPr>
          <a:xfrm>
            <a:off x="5011964" y="3780063"/>
            <a:ext cx="21209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periódico</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0" name="TextBox 19"/>
          <p:cNvSpPr txBox="1"/>
          <p:nvPr/>
        </p:nvSpPr>
        <p:spPr>
          <a:xfrm>
            <a:off x="2413003" y="3810841"/>
            <a:ext cx="19521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también</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1" name="TextBox 20"/>
          <p:cNvSpPr txBox="1"/>
          <p:nvPr/>
        </p:nvSpPr>
        <p:spPr>
          <a:xfrm>
            <a:off x="7664451" y="3793108"/>
            <a:ext cx="20891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caballo</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2" name="TextBox 21"/>
          <p:cNvSpPr txBox="1"/>
          <p:nvPr/>
        </p:nvSpPr>
        <p:spPr>
          <a:xfrm>
            <a:off x="4757061" y="4457604"/>
            <a:ext cx="248194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D7D31">
                    <a:lumMod val="75000"/>
                  </a:srgbClr>
                </a:solidFill>
                <a:effectLst/>
                <a:uLnTx/>
                <a:uFillTx/>
                <a:latin typeface="Century Gothic" panose="020B0502020202020204" pitchFamily="34" charset="0"/>
                <a:ea typeface="+mn-ea"/>
                <a:cs typeface="+mn-cs"/>
              </a:rPr>
              <a:t>newspaper</a:t>
            </a:r>
            <a:endParaRPr kumimoji="0" lang="en-GB" sz="32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endParaRPr>
          </a:p>
        </p:txBody>
      </p:sp>
      <p:sp>
        <p:nvSpPr>
          <p:cNvPr id="23" name="TextBox 22"/>
          <p:cNvSpPr txBox="1"/>
          <p:nvPr/>
        </p:nvSpPr>
        <p:spPr>
          <a:xfrm>
            <a:off x="8025946" y="2478814"/>
            <a:ext cx="10749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D7D31">
                    <a:lumMod val="75000"/>
                  </a:srgbClr>
                </a:solidFill>
                <a:effectLst/>
                <a:uLnTx/>
                <a:uFillTx/>
                <a:latin typeface="Century Gothic" panose="020B0502020202020204" pitchFamily="34" charset="0"/>
                <a:ea typeface="+mn-ea"/>
                <a:cs typeface="+mn-cs"/>
              </a:rPr>
              <a:t>task</a:t>
            </a:r>
            <a:endParaRPr kumimoji="0" lang="en-GB" sz="32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endParaRPr>
          </a:p>
        </p:txBody>
      </p:sp>
      <p:sp>
        <p:nvSpPr>
          <p:cNvPr id="24" name="TextBox 23"/>
          <p:cNvSpPr txBox="1"/>
          <p:nvPr/>
        </p:nvSpPr>
        <p:spPr>
          <a:xfrm>
            <a:off x="2428918" y="2478813"/>
            <a:ext cx="203562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D7D31">
                    <a:lumMod val="75000"/>
                  </a:srgbClr>
                </a:solidFill>
                <a:effectLst/>
                <a:uLnTx/>
                <a:uFillTx/>
                <a:latin typeface="Century Gothic" panose="020B0502020202020204" pitchFamily="34" charset="0"/>
                <a:ea typeface="+mn-ea"/>
                <a:cs typeface="+mn-cs"/>
              </a:rPr>
              <a:t>question</a:t>
            </a:r>
            <a:endParaRPr kumimoji="0" lang="en-GB" sz="32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endParaRPr>
          </a:p>
        </p:txBody>
      </p:sp>
      <p:sp>
        <p:nvSpPr>
          <p:cNvPr id="25" name="TextBox 24"/>
          <p:cNvSpPr txBox="1"/>
          <p:nvPr/>
        </p:nvSpPr>
        <p:spPr>
          <a:xfrm>
            <a:off x="2413004" y="4457605"/>
            <a:ext cx="203562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D7D31">
                    <a:lumMod val="75000"/>
                  </a:srgbClr>
                </a:solidFill>
                <a:effectLst/>
                <a:uLnTx/>
                <a:uFillTx/>
                <a:latin typeface="Century Gothic" panose="020B0502020202020204" pitchFamily="34" charset="0"/>
                <a:ea typeface="+mn-ea"/>
                <a:cs typeface="+mn-cs"/>
              </a:rPr>
              <a:t>also, too</a:t>
            </a:r>
            <a:endParaRPr kumimoji="0" lang="en-GB" sz="32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endParaRPr>
          </a:p>
        </p:txBody>
      </p:sp>
      <p:sp>
        <p:nvSpPr>
          <p:cNvPr id="26" name="TextBox 25"/>
          <p:cNvSpPr txBox="1"/>
          <p:nvPr/>
        </p:nvSpPr>
        <p:spPr>
          <a:xfrm>
            <a:off x="5338540" y="2469576"/>
            <a:ext cx="130945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D7D31">
                    <a:lumMod val="75000"/>
                  </a:srgbClr>
                </a:solidFill>
                <a:effectLst/>
                <a:uLnTx/>
                <a:uFillTx/>
                <a:latin typeface="Century Gothic" panose="020B0502020202020204" pitchFamily="34" charset="0"/>
                <a:ea typeface="+mn-ea"/>
                <a:cs typeface="+mn-cs"/>
              </a:rPr>
              <a:t>word</a:t>
            </a:r>
            <a:endParaRPr kumimoji="0" lang="en-GB" sz="32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endParaRPr>
          </a:p>
        </p:txBody>
      </p:sp>
      <p:sp>
        <p:nvSpPr>
          <p:cNvPr id="27" name="TextBox 26"/>
          <p:cNvSpPr txBox="1"/>
          <p:nvPr/>
        </p:nvSpPr>
        <p:spPr>
          <a:xfrm>
            <a:off x="7908700" y="4457603"/>
            <a:ext cx="130945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D7D31">
                    <a:lumMod val="75000"/>
                  </a:srgbClr>
                </a:solidFill>
                <a:effectLst/>
                <a:uLnTx/>
                <a:uFillTx/>
                <a:latin typeface="Century Gothic" panose="020B0502020202020204" pitchFamily="34" charset="0"/>
                <a:ea typeface="+mn-ea"/>
                <a:cs typeface="+mn-cs"/>
              </a:rPr>
              <a:t>horse</a:t>
            </a:r>
            <a:endParaRPr kumimoji="0" lang="en-GB" sz="32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endParaRPr>
          </a:p>
        </p:txBody>
      </p:sp>
      <p:sp>
        <p:nvSpPr>
          <p:cNvPr id="28" name="TextBox 27"/>
          <p:cNvSpPr txBox="1"/>
          <p:nvPr/>
        </p:nvSpPr>
        <p:spPr>
          <a:xfrm>
            <a:off x="4177394" y="146747"/>
            <a:ext cx="181689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Escucha.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9" name="TextBox 28"/>
          <p:cNvSpPr txBox="1"/>
          <p:nvPr/>
        </p:nvSpPr>
        <p:spPr>
          <a:xfrm>
            <a:off x="4177394" y="636270"/>
            <a:ext cx="461826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Escribe la letra correcta.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944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248694" y="210108"/>
            <a:ext cx="1656306" cy="584775"/>
          </a:xfrm>
          <a:prstGeom prst="rect">
            <a:avLst/>
          </a:prstGeom>
          <a:noFill/>
        </p:spPr>
        <p:txBody>
          <a:bodyPr wrap="square" rtlCol="0">
            <a:spAutoFit/>
          </a:bodyPr>
          <a:lstStyle/>
          <a:p>
            <a:r>
              <a:rPr lang="en-GB" sz="3200" b="1" dirty="0" smtClean="0">
                <a:solidFill>
                  <a:schemeClr val="accent2"/>
                </a:solidFill>
                <a:latin typeface="Century Gothic" panose="020B0502020202020204" pitchFamily="34" charset="0"/>
              </a:rPr>
              <a:t>to walk</a:t>
            </a:r>
            <a:endParaRPr lang="en-GB" sz="3200" b="1" dirty="0">
              <a:solidFill>
                <a:schemeClr val="accent2"/>
              </a:solidFill>
              <a:latin typeface="Century Gothic" panose="020B0502020202020204" pitchFamily="34" charset="0"/>
            </a:endParaRPr>
          </a:p>
        </p:txBody>
      </p:sp>
      <p:sp>
        <p:nvSpPr>
          <p:cNvPr id="34" name="TextBox 33"/>
          <p:cNvSpPr txBox="1"/>
          <p:nvPr/>
        </p:nvSpPr>
        <p:spPr>
          <a:xfrm>
            <a:off x="5610746" y="2805474"/>
            <a:ext cx="2181332" cy="584775"/>
          </a:xfrm>
          <a:prstGeom prst="rect">
            <a:avLst/>
          </a:prstGeom>
          <a:noFill/>
        </p:spPr>
        <p:txBody>
          <a:bodyPr wrap="square" rtlCol="0">
            <a:spAutoFit/>
          </a:bodyPr>
          <a:lstStyle/>
          <a:p>
            <a:r>
              <a:rPr lang="en-GB" sz="3200" b="1" dirty="0" smtClean="0">
                <a:solidFill>
                  <a:schemeClr val="accent2"/>
                </a:solidFill>
                <a:latin typeface="Century Gothic" panose="020B0502020202020204" pitchFamily="34" charset="0"/>
              </a:rPr>
              <a:t>to study</a:t>
            </a:r>
            <a:endParaRPr lang="en-GB" sz="3200" b="1" dirty="0">
              <a:solidFill>
                <a:schemeClr val="accent2"/>
              </a:solidFill>
              <a:latin typeface="Century Gothic" panose="020B0502020202020204" pitchFamily="34" charset="0"/>
            </a:endParaRPr>
          </a:p>
        </p:txBody>
      </p:sp>
      <p:sp>
        <p:nvSpPr>
          <p:cNvPr id="35" name="TextBox 34"/>
          <p:cNvSpPr txBox="1"/>
          <p:nvPr/>
        </p:nvSpPr>
        <p:spPr>
          <a:xfrm>
            <a:off x="6830363" y="1443951"/>
            <a:ext cx="1785318" cy="584775"/>
          </a:xfrm>
          <a:prstGeom prst="rect">
            <a:avLst/>
          </a:prstGeom>
          <a:noFill/>
        </p:spPr>
        <p:txBody>
          <a:bodyPr wrap="square" rtlCol="0">
            <a:spAutoFit/>
          </a:bodyPr>
          <a:lstStyle/>
          <a:p>
            <a:r>
              <a:rPr lang="en-GB" sz="3200" b="1" dirty="0" smtClean="0">
                <a:solidFill>
                  <a:schemeClr val="accent2"/>
                </a:solidFill>
                <a:latin typeface="Century Gothic" panose="020B0502020202020204" pitchFamily="34" charset="0"/>
              </a:rPr>
              <a:t>Spanish</a:t>
            </a:r>
            <a:endParaRPr lang="en-GB" sz="3200" b="1" dirty="0">
              <a:solidFill>
                <a:schemeClr val="accent2"/>
              </a:solidFill>
              <a:latin typeface="Century Gothic" panose="020B0502020202020204" pitchFamily="34" charset="0"/>
            </a:endParaRPr>
          </a:p>
        </p:txBody>
      </p:sp>
      <p:sp>
        <p:nvSpPr>
          <p:cNvPr id="36" name="TextBox 35"/>
          <p:cNvSpPr txBox="1"/>
          <p:nvPr/>
        </p:nvSpPr>
        <p:spPr>
          <a:xfrm>
            <a:off x="9550400" y="258744"/>
            <a:ext cx="2509294" cy="584775"/>
          </a:xfrm>
          <a:prstGeom prst="rect">
            <a:avLst/>
          </a:prstGeom>
          <a:noFill/>
        </p:spPr>
        <p:txBody>
          <a:bodyPr wrap="square" rtlCol="0">
            <a:spAutoFit/>
          </a:bodyPr>
          <a:lstStyle/>
          <a:p>
            <a:r>
              <a:rPr lang="en-GB" sz="3200" b="1" dirty="0" smtClean="0">
                <a:solidFill>
                  <a:schemeClr val="accent2"/>
                </a:solidFill>
                <a:latin typeface="Century Gothic" panose="020B0502020202020204" pitchFamily="34" charset="0"/>
              </a:rPr>
              <a:t>much, a lot</a:t>
            </a:r>
            <a:endParaRPr lang="en-GB" sz="3200" b="1" dirty="0">
              <a:solidFill>
                <a:schemeClr val="accent2"/>
              </a:solidFill>
              <a:latin typeface="Century Gothic" panose="020B0502020202020204" pitchFamily="34" charset="0"/>
            </a:endParaRPr>
          </a:p>
        </p:txBody>
      </p:sp>
      <p:sp>
        <p:nvSpPr>
          <p:cNvPr id="37" name="TextBox 36"/>
          <p:cNvSpPr txBox="1"/>
          <p:nvPr/>
        </p:nvSpPr>
        <p:spPr>
          <a:xfrm>
            <a:off x="2556175" y="1132640"/>
            <a:ext cx="2181332" cy="584775"/>
          </a:xfrm>
          <a:prstGeom prst="rect">
            <a:avLst/>
          </a:prstGeom>
          <a:noFill/>
        </p:spPr>
        <p:txBody>
          <a:bodyPr wrap="square" rtlCol="0">
            <a:spAutoFit/>
          </a:bodyPr>
          <a:lstStyle/>
          <a:p>
            <a:r>
              <a:rPr lang="en-GB" sz="3200" b="1" dirty="0" smtClean="0">
                <a:solidFill>
                  <a:schemeClr val="accent2"/>
                </a:solidFill>
                <a:latin typeface="Century Gothic" panose="020B0502020202020204" pitchFamily="34" charset="0"/>
              </a:rPr>
              <a:t>but</a:t>
            </a:r>
            <a:endParaRPr lang="en-GB" sz="3200" b="1" dirty="0">
              <a:solidFill>
                <a:schemeClr val="accent2"/>
              </a:solidFill>
              <a:latin typeface="Century Gothic" panose="020B0502020202020204" pitchFamily="34" charset="0"/>
            </a:endParaRPr>
          </a:p>
        </p:txBody>
      </p:sp>
      <p:sp>
        <p:nvSpPr>
          <p:cNvPr id="38" name="TextBox 37"/>
          <p:cNvSpPr txBox="1"/>
          <p:nvPr/>
        </p:nvSpPr>
        <p:spPr>
          <a:xfrm>
            <a:off x="7517694" y="4564216"/>
            <a:ext cx="2760162" cy="584775"/>
          </a:xfrm>
          <a:prstGeom prst="rect">
            <a:avLst/>
          </a:prstGeom>
          <a:noFill/>
        </p:spPr>
        <p:txBody>
          <a:bodyPr wrap="square" rtlCol="0">
            <a:spAutoFit/>
          </a:bodyPr>
          <a:lstStyle/>
          <a:p>
            <a:r>
              <a:rPr lang="en-GB" sz="3200" b="1" dirty="0" smtClean="0">
                <a:solidFill>
                  <a:schemeClr val="accent2"/>
                </a:solidFill>
                <a:latin typeface="Century Gothic" panose="020B0502020202020204" pitchFamily="34" charset="0"/>
              </a:rPr>
              <a:t>Madam, Mrs.</a:t>
            </a:r>
            <a:endParaRPr lang="en-GB" sz="3200" b="1" dirty="0">
              <a:solidFill>
                <a:schemeClr val="accent2"/>
              </a:solidFill>
              <a:latin typeface="Century Gothic" panose="020B0502020202020204" pitchFamily="34" charset="0"/>
            </a:endParaRPr>
          </a:p>
        </p:txBody>
      </p:sp>
      <p:sp>
        <p:nvSpPr>
          <p:cNvPr id="39" name="TextBox 38"/>
          <p:cNvSpPr txBox="1"/>
          <p:nvPr/>
        </p:nvSpPr>
        <p:spPr>
          <a:xfrm>
            <a:off x="2441182" y="3357723"/>
            <a:ext cx="2360668" cy="584775"/>
          </a:xfrm>
          <a:prstGeom prst="rect">
            <a:avLst/>
          </a:prstGeom>
          <a:noFill/>
        </p:spPr>
        <p:txBody>
          <a:bodyPr wrap="square" rtlCol="0">
            <a:spAutoFit/>
          </a:bodyPr>
          <a:lstStyle/>
          <a:p>
            <a:r>
              <a:rPr lang="en-GB" sz="3200" b="1" dirty="0" smtClean="0">
                <a:solidFill>
                  <a:schemeClr val="accent2"/>
                </a:solidFill>
                <a:latin typeface="Century Gothic" panose="020B0502020202020204" pitchFamily="34" charset="0"/>
              </a:rPr>
              <a:t>art</a:t>
            </a:r>
            <a:endParaRPr lang="en-GB" sz="3200" b="1" dirty="0">
              <a:solidFill>
                <a:schemeClr val="accent2"/>
              </a:solidFill>
              <a:latin typeface="Century Gothic" panose="020B0502020202020204" pitchFamily="34" charset="0"/>
            </a:endParaRPr>
          </a:p>
        </p:txBody>
      </p:sp>
      <p:sp>
        <p:nvSpPr>
          <p:cNvPr id="40" name="TextBox 39"/>
          <p:cNvSpPr txBox="1"/>
          <p:nvPr/>
        </p:nvSpPr>
        <p:spPr>
          <a:xfrm>
            <a:off x="3992954" y="4271828"/>
            <a:ext cx="2360668" cy="584775"/>
          </a:xfrm>
          <a:prstGeom prst="rect">
            <a:avLst/>
          </a:prstGeom>
          <a:noFill/>
        </p:spPr>
        <p:txBody>
          <a:bodyPr wrap="square" rtlCol="0">
            <a:spAutoFit/>
          </a:bodyPr>
          <a:lstStyle/>
          <a:p>
            <a:r>
              <a:rPr lang="en-GB" sz="3200" b="1" dirty="0" smtClean="0">
                <a:solidFill>
                  <a:schemeClr val="accent2"/>
                </a:solidFill>
                <a:latin typeface="Century Gothic" panose="020B0502020202020204" pitchFamily="34" charset="0"/>
              </a:rPr>
              <a:t>history</a:t>
            </a:r>
            <a:endParaRPr lang="en-GB" sz="3200" b="1" dirty="0">
              <a:solidFill>
                <a:schemeClr val="accent2"/>
              </a:solidFill>
              <a:latin typeface="Century Gothic" panose="020B0502020202020204" pitchFamily="34" charset="0"/>
            </a:endParaRPr>
          </a:p>
        </p:txBody>
      </p:sp>
      <p:sp>
        <p:nvSpPr>
          <p:cNvPr id="43" name="TextBox 42"/>
          <p:cNvSpPr txBox="1"/>
          <p:nvPr/>
        </p:nvSpPr>
        <p:spPr>
          <a:xfrm>
            <a:off x="5431410" y="5567382"/>
            <a:ext cx="2360668" cy="584775"/>
          </a:xfrm>
          <a:prstGeom prst="rect">
            <a:avLst/>
          </a:prstGeom>
          <a:noFill/>
        </p:spPr>
        <p:txBody>
          <a:bodyPr wrap="square" rtlCol="0">
            <a:spAutoFit/>
          </a:bodyPr>
          <a:lstStyle/>
          <a:p>
            <a:r>
              <a:rPr lang="en-GB" sz="3200" b="1" dirty="0" err="1" smtClean="0">
                <a:solidFill>
                  <a:srgbClr val="002060"/>
                </a:solidFill>
                <a:latin typeface="Century Gothic" panose="020B0502020202020204" pitchFamily="34" charset="0"/>
              </a:rPr>
              <a:t>pero</a:t>
            </a:r>
            <a:endParaRPr lang="en-GB" sz="3200" b="1" dirty="0">
              <a:solidFill>
                <a:srgbClr val="002060"/>
              </a:solidFill>
              <a:latin typeface="Century Gothic" panose="020B0502020202020204" pitchFamily="34" charset="0"/>
            </a:endParaRPr>
          </a:p>
        </p:txBody>
      </p:sp>
      <p:sp>
        <p:nvSpPr>
          <p:cNvPr id="44" name="TextBox 43"/>
          <p:cNvSpPr txBox="1"/>
          <p:nvPr/>
        </p:nvSpPr>
        <p:spPr>
          <a:xfrm>
            <a:off x="6337360" y="150152"/>
            <a:ext cx="2360668" cy="584775"/>
          </a:xfrm>
          <a:prstGeom prst="rect">
            <a:avLst/>
          </a:prstGeom>
          <a:noFill/>
        </p:spPr>
        <p:txBody>
          <a:bodyPr wrap="square" rtlCol="0">
            <a:spAutoFit/>
          </a:bodyPr>
          <a:lstStyle/>
          <a:p>
            <a:r>
              <a:rPr lang="en-GB" sz="3200" b="1" dirty="0" err="1" smtClean="0">
                <a:solidFill>
                  <a:srgbClr val="002060"/>
                </a:solidFill>
                <a:latin typeface="Century Gothic" panose="020B0502020202020204" pitchFamily="34" charset="0"/>
              </a:rPr>
              <a:t>historia</a:t>
            </a:r>
            <a:endParaRPr lang="en-GB" sz="3200" b="1" dirty="0">
              <a:solidFill>
                <a:srgbClr val="002060"/>
              </a:solidFill>
              <a:latin typeface="Century Gothic" panose="020B0502020202020204" pitchFamily="34" charset="0"/>
            </a:endParaRPr>
          </a:p>
        </p:txBody>
      </p:sp>
      <p:sp>
        <p:nvSpPr>
          <p:cNvPr id="45" name="TextBox 44"/>
          <p:cNvSpPr txBox="1"/>
          <p:nvPr/>
        </p:nvSpPr>
        <p:spPr>
          <a:xfrm>
            <a:off x="3992954" y="2341516"/>
            <a:ext cx="2360668" cy="584775"/>
          </a:xfrm>
          <a:prstGeom prst="rect">
            <a:avLst/>
          </a:prstGeom>
          <a:noFill/>
        </p:spPr>
        <p:txBody>
          <a:bodyPr wrap="square" rtlCol="0">
            <a:spAutoFit/>
          </a:bodyPr>
          <a:lstStyle/>
          <a:p>
            <a:r>
              <a:rPr lang="en-GB" sz="3200" b="1" dirty="0" smtClean="0">
                <a:solidFill>
                  <a:srgbClr val="002060"/>
                </a:solidFill>
                <a:latin typeface="Century Gothic" panose="020B0502020202020204" pitchFamily="34" charset="0"/>
              </a:rPr>
              <a:t>español</a:t>
            </a:r>
            <a:endParaRPr lang="en-GB" sz="3200" b="1" dirty="0">
              <a:solidFill>
                <a:srgbClr val="002060"/>
              </a:solidFill>
              <a:latin typeface="Century Gothic" panose="020B0502020202020204" pitchFamily="34" charset="0"/>
            </a:endParaRPr>
          </a:p>
        </p:txBody>
      </p:sp>
      <p:sp>
        <p:nvSpPr>
          <p:cNvPr id="46" name="TextBox 45"/>
          <p:cNvSpPr txBox="1"/>
          <p:nvPr/>
        </p:nvSpPr>
        <p:spPr>
          <a:xfrm>
            <a:off x="9284250" y="3271644"/>
            <a:ext cx="2360668" cy="584775"/>
          </a:xfrm>
          <a:prstGeom prst="rect">
            <a:avLst/>
          </a:prstGeom>
          <a:noFill/>
        </p:spPr>
        <p:txBody>
          <a:bodyPr wrap="square" rtlCol="0">
            <a:spAutoFit/>
          </a:bodyPr>
          <a:lstStyle/>
          <a:p>
            <a:r>
              <a:rPr lang="en-GB" sz="3200" b="1" dirty="0" smtClean="0">
                <a:solidFill>
                  <a:srgbClr val="002060"/>
                </a:solidFill>
                <a:latin typeface="Century Gothic" panose="020B0502020202020204" pitchFamily="34" charset="0"/>
              </a:rPr>
              <a:t>mucho</a:t>
            </a:r>
            <a:endParaRPr lang="en-GB" sz="3200" b="1" dirty="0">
              <a:solidFill>
                <a:srgbClr val="002060"/>
              </a:solidFill>
              <a:latin typeface="Century Gothic" panose="020B0502020202020204" pitchFamily="34" charset="0"/>
            </a:endParaRPr>
          </a:p>
        </p:txBody>
      </p:sp>
      <p:sp>
        <p:nvSpPr>
          <p:cNvPr id="47" name="TextBox 46"/>
          <p:cNvSpPr txBox="1"/>
          <p:nvPr/>
        </p:nvSpPr>
        <p:spPr>
          <a:xfrm>
            <a:off x="9284251" y="2103080"/>
            <a:ext cx="2957990" cy="584775"/>
          </a:xfrm>
          <a:prstGeom prst="rect">
            <a:avLst/>
          </a:prstGeom>
          <a:noFill/>
        </p:spPr>
        <p:txBody>
          <a:bodyPr wrap="square" rtlCol="0">
            <a:spAutoFit/>
          </a:bodyPr>
          <a:lstStyle/>
          <a:p>
            <a:pPr algn="ctr"/>
            <a:r>
              <a:rPr lang="en-GB" sz="3200" b="1" dirty="0" err="1" smtClean="0">
                <a:solidFill>
                  <a:srgbClr val="002060"/>
                </a:solidFill>
                <a:latin typeface="Century Gothic" panose="020B0502020202020204" pitchFamily="34" charset="0"/>
              </a:rPr>
              <a:t>señora</a:t>
            </a:r>
            <a:endParaRPr lang="en-GB" sz="3200" b="1" dirty="0">
              <a:solidFill>
                <a:srgbClr val="002060"/>
              </a:solidFill>
              <a:latin typeface="Century Gothic" panose="020B0502020202020204" pitchFamily="34" charset="0"/>
            </a:endParaRPr>
          </a:p>
        </p:txBody>
      </p:sp>
      <p:sp>
        <p:nvSpPr>
          <p:cNvPr id="48" name="TextBox 47"/>
          <p:cNvSpPr txBox="1"/>
          <p:nvPr/>
        </p:nvSpPr>
        <p:spPr>
          <a:xfrm>
            <a:off x="972167" y="2341516"/>
            <a:ext cx="2360668" cy="584775"/>
          </a:xfrm>
          <a:prstGeom prst="rect">
            <a:avLst/>
          </a:prstGeom>
          <a:noFill/>
        </p:spPr>
        <p:txBody>
          <a:bodyPr wrap="square" rtlCol="0">
            <a:spAutoFit/>
          </a:bodyPr>
          <a:lstStyle/>
          <a:p>
            <a:r>
              <a:rPr lang="en-GB" sz="3200" b="1" dirty="0" smtClean="0">
                <a:solidFill>
                  <a:srgbClr val="002060"/>
                </a:solidFill>
                <a:latin typeface="Century Gothic" panose="020B0502020202020204" pitchFamily="34" charset="0"/>
              </a:rPr>
              <a:t>arte</a:t>
            </a:r>
            <a:endParaRPr lang="en-GB" sz="3200" b="1" dirty="0">
              <a:solidFill>
                <a:srgbClr val="002060"/>
              </a:solidFill>
              <a:latin typeface="Century Gothic" panose="020B0502020202020204" pitchFamily="34" charset="0"/>
            </a:endParaRPr>
          </a:p>
        </p:txBody>
      </p:sp>
      <p:sp>
        <p:nvSpPr>
          <p:cNvPr id="49" name="TextBox 48"/>
          <p:cNvSpPr txBox="1"/>
          <p:nvPr/>
        </p:nvSpPr>
        <p:spPr>
          <a:xfrm>
            <a:off x="9735168" y="5282358"/>
            <a:ext cx="2050431" cy="584775"/>
          </a:xfrm>
          <a:prstGeom prst="rect">
            <a:avLst/>
          </a:prstGeom>
          <a:noFill/>
        </p:spPr>
        <p:txBody>
          <a:bodyPr wrap="square" rtlCol="0">
            <a:spAutoFit/>
          </a:bodyPr>
          <a:lstStyle/>
          <a:p>
            <a:r>
              <a:rPr lang="en-GB" sz="3200" b="1" dirty="0" smtClean="0">
                <a:solidFill>
                  <a:srgbClr val="002060"/>
                </a:solidFill>
                <a:latin typeface="Century Gothic" panose="020B0502020202020204" pitchFamily="34" charset="0"/>
              </a:rPr>
              <a:t>caminar</a:t>
            </a:r>
            <a:endParaRPr lang="en-GB" sz="3200" b="1" dirty="0">
              <a:solidFill>
                <a:srgbClr val="002060"/>
              </a:solidFill>
              <a:latin typeface="Century Gothic" panose="020B0502020202020204" pitchFamily="34" charset="0"/>
            </a:endParaRPr>
          </a:p>
        </p:txBody>
      </p:sp>
      <p:sp>
        <p:nvSpPr>
          <p:cNvPr id="50" name="TextBox 49"/>
          <p:cNvSpPr txBox="1"/>
          <p:nvPr/>
        </p:nvSpPr>
        <p:spPr>
          <a:xfrm>
            <a:off x="1492172" y="5253867"/>
            <a:ext cx="2360668" cy="584775"/>
          </a:xfrm>
          <a:prstGeom prst="rect">
            <a:avLst/>
          </a:prstGeom>
          <a:noFill/>
        </p:spPr>
        <p:txBody>
          <a:bodyPr wrap="square" rtlCol="0">
            <a:spAutoFit/>
          </a:bodyPr>
          <a:lstStyle/>
          <a:p>
            <a:r>
              <a:rPr lang="en-GB" sz="3200" b="1" dirty="0" smtClean="0">
                <a:solidFill>
                  <a:srgbClr val="002060"/>
                </a:solidFill>
                <a:latin typeface="Century Gothic" panose="020B0502020202020204" pitchFamily="34" charset="0"/>
              </a:rPr>
              <a:t>estudiar</a:t>
            </a:r>
            <a:endParaRPr lang="en-GB" sz="3200" b="1" dirty="0">
              <a:solidFill>
                <a:srgbClr val="002060"/>
              </a:solidFill>
              <a:latin typeface="Century Gothic" panose="020B0502020202020204" pitchFamily="34" charset="0"/>
            </a:endParaRPr>
          </a:p>
        </p:txBody>
      </p:sp>
      <p:sp>
        <p:nvSpPr>
          <p:cNvPr id="2" name="TextBox 1"/>
          <p:cNvSpPr txBox="1"/>
          <p:nvPr/>
        </p:nvSpPr>
        <p:spPr>
          <a:xfrm>
            <a:off x="3332835" y="109164"/>
            <a:ext cx="1689267" cy="584775"/>
          </a:xfrm>
          <a:prstGeom prst="rect">
            <a:avLst/>
          </a:prstGeom>
          <a:noFill/>
        </p:spPr>
        <p:txBody>
          <a:bodyPr wrap="square" rtlCol="0">
            <a:spAutoFit/>
          </a:bodyPr>
          <a:lstStyle/>
          <a:p>
            <a:r>
              <a:rPr lang="en-GB" sz="3200" b="1" dirty="0" smtClean="0">
                <a:solidFill>
                  <a:schemeClr val="accent2"/>
                </a:solidFill>
                <a:latin typeface="Century Gothic" panose="020B0502020202020204" pitchFamily="34" charset="0"/>
              </a:rPr>
              <a:t>English</a:t>
            </a:r>
            <a:endParaRPr lang="en-GB" sz="3200" b="1" dirty="0">
              <a:solidFill>
                <a:schemeClr val="accent2"/>
              </a:solidFill>
              <a:latin typeface="Century Gothic" panose="020B0502020202020204" pitchFamily="34" charset="0"/>
            </a:endParaRPr>
          </a:p>
        </p:txBody>
      </p:sp>
      <p:sp>
        <p:nvSpPr>
          <p:cNvPr id="19" name="TextBox 18"/>
          <p:cNvSpPr txBox="1"/>
          <p:nvPr/>
        </p:nvSpPr>
        <p:spPr>
          <a:xfrm>
            <a:off x="6930386" y="3575588"/>
            <a:ext cx="1585272" cy="584775"/>
          </a:xfrm>
          <a:prstGeom prst="rect">
            <a:avLst/>
          </a:prstGeom>
          <a:noFill/>
        </p:spPr>
        <p:txBody>
          <a:bodyPr wrap="square" rtlCol="0">
            <a:spAutoFit/>
          </a:bodyPr>
          <a:lstStyle/>
          <a:p>
            <a:r>
              <a:rPr lang="en-GB" sz="3200" b="1" dirty="0" smtClean="0">
                <a:solidFill>
                  <a:srgbClr val="002060"/>
                </a:solidFill>
                <a:latin typeface="Century Gothic" panose="020B0502020202020204" pitchFamily="34" charset="0"/>
              </a:rPr>
              <a:t>inglés</a:t>
            </a:r>
            <a:endParaRPr lang="en-GB" sz="3200" b="1" dirty="0">
              <a:solidFill>
                <a:srgbClr val="002060"/>
              </a:solidFill>
              <a:latin typeface="Century Gothic" panose="020B0502020202020204" pitchFamily="34" charset="0"/>
            </a:endParaRPr>
          </a:p>
        </p:txBody>
      </p:sp>
      <p:sp>
        <p:nvSpPr>
          <p:cNvPr id="3" name="TextBox 2"/>
          <p:cNvSpPr txBox="1"/>
          <p:nvPr/>
        </p:nvSpPr>
        <p:spPr>
          <a:xfrm>
            <a:off x="3947183" y="1057236"/>
            <a:ext cx="1492172" cy="584775"/>
          </a:xfrm>
          <a:prstGeom prst="rect">
            <a:avLst/>
          </a:prstGeom>
          <a:noFill/>
        </p:spPr>
        <p:txBody>
          <a:bodyPr wrap="square" rtlCol="0">
            <a:spAutoFit/>
          </a:bodyPr>
          <a:lstStyle/>
          <a:p>
            <a:r>
              <a:rPr lang="en-GB" sz="3200" b="1" dirty="0" smtClean="0">
                <a:solidFill>
                  <a:srgbClr val="002060"/>
                </a:solidFill>
                <a:latin typeface="Century Gothic" panose="020B0502020202020204" pitchFamily="34" charset="0"/>
              </a:rPr>
              <a:t>Señor</a:t>
            </a:r>
            <a:endParaRPr lang="en-GB" sz="3200" b="1" dirty="0">
              <a:solidFill>
                <a:srgbClr val="002060"/>
              </a:solidFill>
              <a:latin typeface="Century Gothic" panose="020B0502020202020204" pitchFamily="34" charset="0"/>
            </a:endParaRPr>
          </a:p>
        </p:txBody>
      </p:sp>
      <p:sp>
        <p:nvSpPr>
          <p:cNvPr id="21" name="TextBox 20"/>
          <p:cNvSpPr txBox="1"/>
          <p:nvPr/>
        </p:nvSpPr>
        <p:spPr>
          <a:xfrm>
            <a:off x="412828" y="4073218"/>
            <a:ext cx="1492172" cy="584775"/>
          </a:xfrm>
          <a:prstGeom prst="rect">
            <a:avLst/>
          </a:prstGeom>
          <a:noFill/>
        </p:spPr>
        <p:txBody>
          <a:bodyPr wrap="square" rtlCol="0">
            <a:spAutoFit/>
          </a:bodyPr>
          <a:lstStyle/>
          <a:p>
            <a:r>
              <a:rPr lang="en-GB" sz="3200" b="1" dirty="0" smtClean="0">
                <a:solidFill>
                  <a:schemeClr val="accent2"/>
                </a:solidFill>
                <a:latin typeface="Century Gothic" panose="020B0502020202020204" pitchFamily="34" charset="0"/>
              </a:rPr>
              <a:t>Sir, Mr.</a:t>
            </a:r>
            <a:endParaRPr lang="en-GB" sz="3200" b="1" dirty="0">
              <a:solidFill>
                <a:schemeClr val="accent2"/>
              </a:solidFill>
              <a:latin typeface="Century Gothic" panose="020B0502020202020204" pitchFamily="34" charset="0"/>
            </a:endParaRPr>
          </a:p>
        </p:txBody>
      </p:sp>
    </p:spTree>
    <p:extLst>
      <p:ext uri="{BB962C8B-B14F-4D97-AF65-F5344CB8AC3E}">
        <p14:creationId xmlns:p14="http://schemas.microsoft.com/office/powerpoint/2010/main" val="131460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 calcmode="lin" valueType="num">
                                      <p:cBhvr>
                                        <p:cTn id="9" dur="1000" fill="hold"/>
                                        <p:tgtEl>
                                          <p:spTgt spid="33"/>
                                        </p:tgtEl>
                                        <p:attrNameLst>
                                          <p:attrName>style.rotation</p:attrName>
                                        </p:attrNameLst>
                                      </p:cBhvr>
                                      <p:tavLst>
                                        <p:tav tm="0">
                                          <p:val>
                                            <p:fltVal val="90"/>
                                          </p:val>
                                        </p:tav>
                                        <p:tav tm="100000">
                                          <p:val>
                                            <p:fltVal val="0"/>
                                          </p:val>
                                        </p:tav>
                                      </p:tavLst>
                                    </p:anim>
                                    <p:animEffect transition="in" filter="fade">
                                      <p:cBhvr>
                                        <p:cTn id="10" dur="10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08333E-6 -1.48148E-6 L -0.77539 -0.66805 " pathEditMode="relative" rAng="0" ptsTypes="AA">
                                      <p:cBhvr>
                                        <p:cTn id="14" dur="2000" fill="hold"/>
                                        <p:tgtEl>
                                          <p:spTgt spid="49"/>
                                        </p:tgtEl>
                                        <p:attrNameLst>
                                          <p:attrName>ppt_x</p:attrName>
                                          <p:attrName>ppt_y</p:attrName>
                                        </p:attrNameLst>
                                      </p:cBhvr>
                                      <p:rCtr x="-38776" y="-33403"/>
                                    </p:animMotion>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1000" fill="hold"/>
                                        <p:tgtEl>
                                          <p:spTgt spid="38"/>
                                        </p:tgtEl>
                                        <p:attrNameLst>
                                          <p:attrName>ppt_w</p:attrName>
                                        </p:attrNameLst>
                                      </p:cBhvr>
                                      <p:tavLst>
                                        <p:tav tm="0">
                                          <p:val>
                                            <p:fltVal val="0"/>
                                          </p:val>
                                        </p:tav>
                                        <p:tav tm="100000">
                                          <p:val>
                                            <p:strVal val="#ppt_w"/>
                                          </p:val>
                                        </p:tav>
                                      </p:tavLst>
                                    </p:anim>
                                    <p:anim calcmode="lin" valueType="num">
                                      <p:cBhvr>
                                        <p:cTn id="20" dur="1000" fill="hold"/>
                                        <p:tgtEl>
                                          <p:spTgt spid="38"/>
                                        </p:tgtEl>
                                        <p:attrNameLst>
                                          <p:attrName>ppt_h</p:attrName>
                                        </p:attrNameLst>
                                      </p:cBhvr>
                                      <p:tavLst>
                                        <p:tav tm="0">
                                          <p:val>
                                            <p:fltVal val="0"/>
                                          </p:val>
                                        </p:tav>
                                        <p:tav tm="100000">
                                          <p:val>
                                            <p:strVal val="#ppt_h"/>
                                          </p:val>
                                        </p:tav>
                                      </p:tavLst>
                                    </p:anim>
                                    <p:anim calcmode="lin" valueType="num">
                                      <p:cBhvr>
                                        <p:cTn id="21" dur="1000" fill="hold"/>
                                        <p:tgtEl>
                                          <p:spTgt spid="38"/>
                                        </p:tgtEl>
                                        <p:attrNameLst>
                                          <p:attrName>style.rotation</p:attrName>
                                        </p:attrNameLst>
                                      </p:cBhvr>
                                      <p:tavLst>
                                        <p:tav tm="0">
                                          <p:val>
                                            <p:fltVal val="90"/>
                                          </p:val>
                                        </p:tav>
                                        <p:tav tm="100000">
                                          <p:val>
                                            <p:fltVal val="0"/>
                                          </p:val>
                                        </p:tav>
                                      </p:tavLst>
                                    </p:anim>
                                    <p:animEffect transition="in" filter="fade">
                                      <p:cBhvr>
                                        <p:cTn id="22" dur="10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00782 4.44444E-6 L -0.20299 0.41689 " pathEditMode="relative" rAng="0" ptsTypes="AA">
                                      <p:cBhvr>
                                        <p:cTn id="26" dur="2000" fill="hold"/>
                                        <p:tgtEl>
                                          <p:spTgt spid="47"/>
                                        </p:tgtEl>
                                        <p:attrNameLst>
                                          <p:attrName>ppt_x</p:attrName>
                                          <p:attrName>ppt_y</p:attrName>
                                        </p:attrNameLst>
                                      </p:cBhvr>
                                      <p:rCtr x="-10547" y="20833"/>
                                    </p:animMotion>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1000" fill="hold"/>
                                        <p:tgtEl>
                                          <p:spTgt spid="36"/>
                                        </p:tgtEl>
                                        <p:attrNameLst>
                                          <p:attrName>ppt_w</p:attrName>
                                        </p:attrNameLst>
                                      </p:cBhvr>
                                      <p:tavLst>
                                        <p:tav tm="0">
                                          <p:val>
                                            <p:fltVal val="0"/>
                                          </p:val>
                                        </p:tav>
                                        <p:tav tm="100000">
                                          <p:val>
                                            <p:strVal val="#ppt_w"/>
                                          </p:val>
                                        </p:tav>
                                      </p:tavLst>
                                    </p:anim>
                                    <p:anim calcmode="lin" valueType="num">
                                      <p:cBhvr>
                                        <p:cTn id="32" dur="1000" fill="hold"/>
                                        <p:tgtEl>
                                          <p:spTgt spid="36"/>
                                        </p:tgtEl>
                                        <p:attrNameLst>
                                          <p:attrName>ppt_h</p:attrName>
                                        </p:attrNameLst>
                                      </p:cBhvr>
                                      <p:tavLst>
                                        <p:tav tm="0">
                                          <p:val>
                                            <p:fltVal val="0"/>
                                          </p:val>
                                        </p:tav>
                                        <p:tav tm="100000">
                                          <p:val>
                                            <p:strVal val="#ppt_h"/>
                                          </p:val>
                                        </p:tav>
                                      </p:tavLst>
                                    </p:anim>
                                    <p:anim calcmode="lin" valueType="num">
                                      <p:cBhvr>
                                        <p:cTn id="33" dur="1000" fill="hold"/>
                                        <p:tgtEl>
                                          <p:spTgt spid="36"/>
                                        </p:tgtEl>
                                        <p:attrNameLst>
                                          <p:attrName>style.rotation</p:attrName>
                                        </p:attrNameLst>
                                      </p:cBhvr>
                                      <p:tavLst>
                                        <p:tav tm="0">
                                          <p:val>
                                            <p:fltVal val="90"/>
                                          </p:val>
                                        </p:tav>
                                        <p:tav tm="100000">
                                          <p:val>
                                            <p:fltVal val="0"/>
                                          </p:val>
                                        </p:tav>
                                      </p:tavLst>
                                    </p:anim>
                                    <p:animEffect transition="in" filter="fade">
                                      <p:cBhvr>
                                        <p:cTn id="34" dur="10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3.125E-6 4.07407E-6 L 0.04896 -0.375 " pathEditMode="relative" rAng="0" ptsTypes="AA">
                                      <p:cBhvr>
                                        <p:cTn id="38" dur="2000" fill="hold"/>
                                        <p:tgtEl>
                                          <p:spTgt spid="46"/>
                                        </p:tgtEl>
                                        <p:attrNameLst>
                                          <p:attrName>ppt_x</p:attrName>
                                          <p:attrName>ppt_y</p:attrName>
                                        </p:attrNameLst>
                                      </p:cBhvr>
                                      <p:rCtr x="2448" y="-18750"/>
                                    </p:animMotion>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1000" fill="hold"/>
                                        <p:tgtEl>
                                          <p:spTgt spid="40"/>
                                        </p:tgtEl>
                                        <p:attrNameLst>
                                          <p:attrName>ppt_w</p:attrName>
                                        </p:attrNameLst>
                                      </p:cBhvr>
                                      <p:tavLst>
                                        <p:tav tm="0">
                                          <p:val>
                                            <p:fltVal val="0"/>
                                          </p:val>
                                        </p:tav>
                                        <p:tav tm="100000">
                                          <p:val>
                                            <p:strVal val="#ppt_w"/>
                                          </p:val>
                                        </p:tav>
                                      </p:tavLst>
                                    </p:anim>
                                    <p:anim calcmode="lin" valueType="num">
                                      <p:cBhvr>
                                        <p:cTn id="44" dur="1000" fill="hold"/>
                                        <p:tgtEl>
                                          <p:spTgt spid="40"/>
                                        </p:tgtEl>
                                        <p:attrNameLst>
                                          <p:attrName>ppt_h</p:attrName>
                                        </p:attrNameLst>
                                      </p:cBhvr>
                                      <p:tavLst>
                                        <p:tav tm="0">
                                          <p:val>
                                            <p:fltVal val="0"/>
                                          </p:val>
                                        </p:tav>
                                        <p:tav tm="100000">
                                          <p:val>
                                            <p:strVal val="#ppt_h"/>
                                          </p:val>
                                        </p:tav>
                                      </p:tavLst>
                                    </p:anim>
                                    <p:anim calcmode="lin" valueType="num">
                                      <p:cBhvr>
                                        <p:cTn id="45" dur="1000" fill="hold"/>
                                        <p:tgtEl>
                                          <p:spTgt spid="40"/>
                                        </p:tgtEl>
                                        <p:attrNameLst>
                                          <p:attrName>style.rotation</p:attrName>
                                        </p:attrNameLst>
                                      </p:cBhvr>
                                      <p:tavLst>
                                        <p:tav tm="0">
                                          <p:val>
                                            <p:fltVal val="90"/>
                                          </p:val>
                                        </p:tav>
                                        <p:tav tm="100000">
                                          <p:val>
                                            <p:fltVal val="0"/>
                                          </p:val>
                                        </p:tav>
                                      </p:tavLst>
                                    </p:anim>
                                    <p:animEffect transition="in" filter="fade">
                                      <p:cBhvr>
                                        <p:cTn id="46" dur="1000"/>
                                        <p:tgtEl>
                                          <p:spTgt spid="40"/>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0" nodeType="clickEffect">
                                  <p:stCondLst>
                                    <p:cond delay="0"/>
                                  </p:stCondLst>
                                  <p:childTnLst>
                                    <p:animMotion origin="layout" path="M 3.54167E-6 -3.33333E-6 L -0.19388 0.65926 " pathEditMode="relative" rAng="0" ptsTypes="AA">
                                      <p:cBhvr>
                                        <p:cTn id="50" dur="2000" fill="hold"/>
                                        <p:tgtEl>
                                          <p:spTgt spid="44"/>
                                        </p:tgtEl>
                                        <p:attrNameLst>
                                          <p:attrName>ppt_x</p:attrName>
                                          <p:attrName>ppt_y</p:attrName>
                                        </p:attrNameLst>
                                      </p:cBhvr>
                                      <p:rCtr x="-9701" y="32963"/>
                                    </p:animMotion>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1000" fill="hold"/>
                                        <p:tgtEl>
                                          <p:spTgt spid="35"/>
                                        </p:tgtEl>
                                        <p:attrNameLst>
                                          <p:attrName>ppt_w</p:attrName>
                                        </p:attrNameLst>
                                      </p:cBhvr>
                                      <p:tavLst>
                                        <p:tav tm="0">
                                          <p:val>
                                            <p:fltVal val="0"/>
                                          </p:val>
                                        </p:tav>
                                        <p:tav tm="100000">
                                          <p:val>
                                            <p:strVal val="#ppt_w"/>
                                          </p:val>
                                        </p:tav>
                                      </p:tavLst>
                                    </p:anim>
                                    <p:anim calcmode="lin" valueType="num">
                                      <p:cBhvr>
                                        <p:cTn id="56" dur="1000" fill="hold"/>
                                        <p:tgtEl>
                                          <p:spTgt spid="35"/>
                                        </p:tgtEl>
                                        <p:attrNameLst>
                                          <p:attrName>ppt_h</p:attrName>
                                        </p:attrNameLst>
                                      </p:cBhvr>
                                      <p:tavLst>
                                        <p:tav tm="0">
                                          <p:val>
                                            <p:fltVal val="0"/>
                                          </p:val>
                                        </p:tav>
                                        <p:tav tm="100000">
                                          <p:val>
                                            <p:strVal val="#ppt_h"/>
                                          </p:val>
                                        </p:tav>
                                      </p:tavLst>
                                    </p:anim>
                                    <p:anim calcmode="lin" valueType="num">
                                      <p:cBhvr>
                                        <p:cTn id="57" dur="1000" fill="hold"/>
                                        <p:tgtEl>
                                          <p:spTgt spid="35"/>
                                        </p:tgtEl>
                                        <p:attrNameLst>
                                          <p:attrName>style.rotation</p:attrName>
                                        </p:attrNameLst>
                                      </p:cBhvr>
                                      <p:tavLst>
                                        <p:tav tm="0">
                                          <p:val>
                                            <p:fltVal val="90"/>
                                          </p:val>
                                        </p:tav>
                                        <p:tav tm="100000">
                                          <p:val>
                                            <p:fltVal val="0"/>
                                          </p:val>
                                        </p:tav>
                                      </p:tavLst>
                                    </p:anim>
                                    <p:animEffect transition="in" filter="fade">
                                      <p:cBhvr>
                                        <p:cTn id="58" dur="10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grpId="0" nodeType="clickEffect">
                                  <p:stCondLst>
                                    <p:cond delay="0"/>
                                  </p:stCondLst>
                                  <p:childTnLst>
                                    <p:animMotion origin="layout" path="M 1.25E-6 2.22222E-6 L 0.23646 -0.05533 " pathEditMode="relative" rAng="0" ptsTypes="AA">
                                      <p:cBhvr>
                                        <p:cTn id="62" dur="2000" fill="hold"/>
                                        <p:tgtEl>
                                          <p:spTgt spid="45"/>
                                        </p:tgtEl>
                                        <p:attrNameLst>
                                          <p:attrName>ppt_x</p:attrName>
                                          <p:attrName>ppt_y</p:attrName>
                                        </p:attrNameLst>
                                      </p:cBhvr>
                                      <p:rCtr x="11823" y="-2778"/>
                                    </p:animMotion>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1000" fill="hold"/>
                                        <p:tgtEl>
                                          <p:spTgt spid="37"/>
                                        </p:tgtEl>
                                        <p:attrNameLst>
                                          <p:attrName>ppt_w</p:attrName>
                                        </p:attrNameLst>
                                      </p:cBhvr>
                                      <p:tavLst>
                                        <p:tav tm="0">
                                          <p:val>
                                            <p:fltVal val="0"/>
                                          </p:val>
                                        </p:tav>
                                        <p:tav tm="100000">
                                          <p:val>
                                            <p:strVal val="#ppt_w"/>
                                          </p:val>
                                        </p:tav>
                                      </p:tavLst>
                                    </p:anim>
                                    <p:anim calcmode="lin" valueType="num">
                                      <p:cBhvr>
                                        <p:cTn id="68" dur="1000" fill="hold"/>
                                        <p:tgtEl>
                                          <p:spTgt spid="37"/>
                                        </p:tgtEl>
                                        <p:attrNameLst>
                                          <p:attrName>ppt_h</p:attrName>
                                        </p:attrNameLst>
                                      </p:cBhvr>
                                      <p:tavLst>
                                        <p:tav tm="0">
                                          <p:val>
                                            <p:fltVal val="0"/>
                                          </p:val>
                                        </p:tav>
                                        <p:tav tm="100000">
                                          <p:val>
                                            <p:strVal val="#ppt_h"/>
                                          </p:val>
                                        </p:tav>
                                      </p:tavLst>
                                    </p:anim>
                                    <p:anim calcmode="lin" valueType="num">
                                      <p:cBhvr>
                                        <p:cTn id="69" dur="1000" fill="hold"/>
                                        <p:tgtEl>
                                          <p:spTgt spid="37"/>
                                        </p:tgtEl>
                                        <p:attrNameLst>
                                          <p:attrName>style.rotation</p:attrName>
                                        </p:attrNameLst>
                                      </p:cBhvr>
                                      <p:tavLst>
                                        <p:tav tm="0">
                                          <p:val>
                                            <p:fltVal val="90"/>
                                          </p:val>
                                        </p:tav>
                                        <p:tav tm="100000">
                                          <p:val>
                                            <p:fltVal val="0"/>
                                          </p:val>
                                        </p:tav>
                                      </p:tavLst>
                                    </p:anim>
                                    <p:animEffect transition="in" filter="fade">
                                      <p:cBhvr>
                                        <p:cTn id="70" dur="1000"/>
                                        <p:tgtEl>
                                          <p:spTgt spid="37"/>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path" presetSubtype="0" accel="50000" decel="50000" fill="hold" grpId="0" nodeType="clickEffect">
                                  <p:stCondLst>
                                    <p:cond delay="0"/>
                                  </p:stCondLst>
                                  <p:childTnLst>
                                    <p:animMotion origin="layout" path="M 2.5E-6 1.85185E-6 L -0.23737 -0.57709 " pathEditMode="relative" rAng="0" ptsTypes="AA">
                                      <p:cBhvr>
                                        <p:cTn id="74" dur="2000" fill="hold"/>
                                        <p:tgtEl>
                                          <p:spTgt spid="43"/>
                                        </p:tgtEl>
                                        <p:attrNameLst>
                                          <p:attrName>ppt_x</p:attrName>
                                          <p:attrName>ppt_y</p:attrName>
                                        </p:attrNameLst>
                                      </p:cBhvr>
                                      <p:rCtr x="-11875" y="-28866"/>
                                    </p:animMotion>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1000" fill="hold"/>
                                        <p:tgtEl>
                                          <p:spTgt spid="39"/>
                                        </p:tgtEl>
                                        <p:attrNameLst>
                                          <p:attrName>ppt_w</p:attrName>
                                        </p:attrNameLst>
                                      </p:cBhvr>
                                      <p:tavLst>
                                        <p:tav tm="0">
                                          <p:val>
                                            <p:fltVal val="0"/>
                                          </p:val>
                                        </p:tav>
                                        <p:tav tm="100000">
                                          <p:val>
                                            <p:strVal val="#ppt_w"/>
                                          </p:val>
                                        </p:tav>
                                      </p:tavLst>
                                    </p:anim>
                                    <p:anim calcmode="lin" valueType="num">
                                      <p:cBhvr>
                                        <p:cTn id="80" dur="1000" fill="hold"/>
                                        <p:tgtEl>
                                          <p:spTgt spid="39"/>
                                        </p:tgtEl>
                                        <p:attrNameLst>
                                          <p:attrName>ppt_h</p:attrName>
                                        </p:attrNameLst>
                                      </p:cBhvr>
                                      <p:tavLst>
                                        <p:tav tm="0">
                                          <p:val>
                                            <p:fltVal val="0"/>
                                          </p:val>
                                        </p:tav>
                                        <p:tav tm="100000">
                                          <p:val>
                                            <p:strVal val="#ppt_h"/>
                                          </p:val>
                                        </p:tav>
                                      </p:tavLst>
                                    </p:anim>
                                    <p:anim calcmode="lin" valueType="num">
                                      <p:cBhvr>
                                        <p:cTn id="81" dur="1000" fill="hold"/>
                                        <p:tgtEl>
                                          <p:spTgt spid="39"/>
                                        </p:tgtEl>
                                        <p:attrNameLst>
                                          <p:attrName>style.rotation</p:attrName>
                                        </p:attrNameLst>
                                      </p:cBhvr>
                                      <p:tavLst>
                                        <p:tav tm="0">
                                          <p:val>
                                            <p:fltVal val="90"/>
                                          </p:val>
                                        </p:tav>
                                        <p:tav tm="100000">
                                          <p:val>
                                            <p:fltVal val="0"/>
                                          </p:val>
                                        </p:tav>
                                      </p:tavLst>
                                    </p:anim>
                                    <p:animEffect transition="in" filter="fade">
                                      <p:cBhvr>
                                        <p:cTn id="82" dur="100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path" presetSubtype="0" accel="50000" decel="50000" fill="hold" grpId="0" nodeType="clickEffect">
                                  <p:stCondLst>
                                    <p:cond delay="0"/>
                                  </p:stCondLst>
                                  <p:childTnLst>
                                    <p:animMotion origin="layout" path="M -2.29167E-6 2.22222E-6 L 0.11992 0.19815 " pathEditMode="relative" rAng="0" ptsTypes="AA">
                                      <p:cBhvr>
                                        <p:cTn id="86" dur="2000" fill="hold"/>
                                        <p:tgtEl>
                                          <p:spTgt spid="48"/>
                                        </p:tgtEl>
                                        <p:attrNameLst>
                                          <p:attrName>ppt_x</p:attrName>
                                          <p:attrName>ppt_y</p:attrName>
                                        </p:attrNameLst>
                                      </p:cBhvr>
                                      <p:rCtr x="5990" y="9907"/>
                                    </p:animMotion>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grpId="0" nodeType="click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1000" fill="hold"/>
                                        <p:tgtEl>
                                          <p:spTgt spid="34"/>
                                        </p:tgtEl>
                                        <p:attrNameLst>
                                          <p:attrName>ppt_w</p:attrName>
                                        </p:attrNameLst>
                                      </p:cBhvr>
                                      <p:tavLst>
                                        <p:tav tm="0">
                                          <p:val>
                                            <p:fltVal val="0"/>
                                          </p:val>
                                        </p:tav>
                                        <p:tav tm="100000">
                                          <p:val>
                                            <p:strVal val="#ppt_w"/>
                                          </p:val>
                                        </p:tav>
                                      </p:tavLst>
                                    </p:anim>
                                    <p:anim calcmode="lin" valueType="num">
                                      <p:cBhvr>
                                        <p:cTn id="92" dur="1000" fill="hold"/>
                                        <p:tgtEl>
                                          <p:spTgt spid="34"/>
                                        </p:tgtEl>
                                        <p:attrNameLst>
                                          <p:attrName>ppt_h</p:attrName>
                                        </p:attrNameLst>
                                      </p:cBhvr>
                                      <p:tavLst>
                                        <p:tav tm="0">
                                          <p:val>
                                            <p:fltVal val="0"/>
                                          </p:val>
                                        </p:tav>
                                        <p:tav tm="100000">
                                          <p:val>
                                            <p:strVal val="#ppt_h"/>
                                          </p:val>
                                        </p:tav>
                                      </p:tavLst>
                                    </p:anim>
                                    <p:anim calcmode="lin" valueType="num">
                                      <p:cBhvr>
                                        <p:cTn id="93" dur="1000" fill="hold"/>
                                        <p:tgtEl>
                                          <p:spTgt spid="34"/>
                                        </p:tgtEl>
                                        <p:attrNameLst>
                                          <p:attrName>style.rotation</p:attrName>
                                        </p:attrNameLst>
                                      </p:cBhvr>
                                      <p:tavLst>
                                        <p:tav tm="0">
                                          <p:val>
                                            <p:fltVal val="90"/>
                                          </p:val>
                                        </p:tav>
                                        <p:tav tm="100000">
                                          <p:val>
                                            <p:fltVal val="0"/>
                                          </p:val>
                                        </p:tav>
                                      </p:tavLst>
                                    </p:anim>
                                    <p:animEffect transition="in" filter="fade">
                                      <p:cBhvr>
                                        <p:cTn id="94" dur="1000"/>
                                        <p:tgtEl>
                                          <p:spTgt spid="34"/>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path" presetSubtype="0" accel="50000" decel="50000" fill="hold" grpId="0" nodeType="clickEffect">
                                  <p:stCondLst>
                                    <p:cond delay="0"/>
                                  </p:stCondLst>
                                  <p:childTnLst>
                                    <p:animMotion origin="layout" path="M -6.25E-7 3.7037E-6 L 0.32591 -0.30139 " pathEditMode="relative" rAng="0" ptsTypes="AA">
                                      <p:cBhvr>
                                        <p:cTn id="98" dur="2000" fill="hold"/>
                                        <p:tgtEl>
                                          <p:spTgt spid="50"/>
                                        </p:tgtEl>
                                        <p:attrNameLst>
                                          <p:attrName>ppt_x</p:attrName>
                                          <p:attrName>ppt_y</p:attrName>
                                        </p:attrNameLst>
                                      </p:cBhvr>
                                      <p:rCtr x="16289" y="-15069"/>
                                    </p:animMotion>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grpId="0" nodeType="clickEffect">
                                  <p:stCondLst>
                                    <p:cond delay="0"/>
                                  </p:stCondLst>
                                  <p:childTnLst>
                                    <p:set>
                                      <p:cBhvr>
                                        <p:cTn id="102" dur="1" fill="hold">
                                          <p:stCondLst>
                                            <p:cond delay="0"/>
                                          </p:stCondLst>
                                        </p:cTn>
                                        <p:tgtEl>
                                          <p:spTgt spid="2"/>
                                        </p:tgtEl>
                                        <p:attrNameLst>
                                          <p:attrName>style.visibility</p:attrName>
                                        </p:attrNameLst>
                                      </p:cBhvr>
                                      <p:to>
                                        <p:strVal val="visible"/>
                                      </p:to>
                                    </p:set>
                                    <p:anim calcmode="lin" valueType="num">
                                      <p:cBhvr>
                                        <p:cTn id="103" dur="1000" fill="hold"/>
                                        <p:tgtEl>
                                          <p:spTgt spid="2"/>
                                        </p:tgtEl>
                                        <p:attrNameLst>
                                          <p:attrName>ppt_w</p:attrName>
                                        </p:attrNameLst>
                                      </p:cBhvr>
                                      <p:tavLst>
                                        <p:tav tm="0">
                                          <p:val>
                                            <p:fltVal val="0"/>
                                          </p:val>
                                        </p:tav>
                                        <p:tav tm="100000">
                                          <p:val>
                                            <p:strVal val="#ppt_w"/>
                                          </p:val>
                                        </p:tav>
                                      </p:tavLst>
                                    </p:anim>
                                    <p:anim calcmode="lin" valueType="num">
                                      <p:cBhvr>
                                        <p:cTn id="104" dur="1000" fill="hold"/>
                                        <p:tgtEl>
                                          <p:spTgt spid="2"/>
                                        </p:tgtEl>
                                        <p:attrNameLst>
                                          <p:attrName>ppt_h</p:attrName>
                                        </p:attrNameLst>
                                      </p:cBhvr>
                                      <p:tavLst>
                                        <p:tav tm="0">
                                          <p:val>
                                            <p:fltVal val="0"/>
                                          </p:val>
                                        </p:tav>
                                        <p:tav tm="100000">
                                          <p:val>
                                            <p:strVal val="#ppt_h"/>
                                          </p:val>
                                        </p:tav>
                                      </p:tavLst>
                                    </p:anim>
                                    <p:anim calcmode="lin" valueType="num">
                                      <p:cBhvr>
                                        <p:cTn id="105" dur="1000" fill="hold"/>
                                        <p:tgtEl>
                                          <p:spTgt spid="2"/>
                                        </p:tgtEl>
                                        <p:attrNameLst>
                                          <p:attrName>style.rotation</p:attrName>
                                        </p:attrNameLst>
                                      </p:cBhvr>
                                      <p:tavLst>
                                        <p:tav tm="0">
                                          <p:val>
                                            <p:fltVal val="90"/>
                                          </p:val>
                                        </p:tav>
                                        <p:tav tm="100000">
                                          <p:val>
                                            <p:fltVal val="0"/>
                                          </p:val>
                                        </p:tav>
                                      </p:tavLst>
                                    </p:anim>
                                    <p:animEffect transition="in" filter="fade">
                                      <p:cBhvr>
                                        <p:cTn id="106" dur="1000"/>
                                        <p:tgtEl>
                                          <p:spTgt spid="2"/>
                                        </p:tgtEl>
                                      </p:cBhvr>
                                    </p:animEffect>
                                  </p:childTnLst>
                                </p:cTn>
                              </p:par>
                            </p:childTnLst>
                          </p:cTn>
                        </p:par>
                      </p:childTnLst>
                    </p:cTn>
                  </p:par>
                  <p:par>
                    <p:cTn id="107" fill="hold">
                      <p:stCondLst>
                        <p:cond delay="indefinite"/>
                      </p:stCondLst>
                      <p:childTnLst>
                        <p:par>
                          <p:cTn id="108" fill="hold">
                            <p:stCondLst>
                              <p:cond delay="0"/>
                            </p:stCondLst>
                            <p:childTnLst>
                              <p:par>
                                <p:cTn id="109" presetID="42" presetClass="path" presetSubtype="0" accel="50000" decel="50000" fill="hold" grpId="0" nodeType="clickEffect">
                                  <p:stCondLst>
                                    <p:cond delay="0"/>
                                  </p:stCondLst>
                                  <p:childTnLst>
                                    <p:animMotion origin="layout" path="M -3.54167E-6 1.11111E-6 L -0.28737 -0.44097 " pathEditMode="relative" rAng="0" ptsTypes="AA">
                                      <p:cBhvr>
                                        <p:cTn id="110" dur="2000" fill="hold"/>
                                        <p:tgtEl>
                                          <p:spTgt spid="19"/>
                                        </p:tgtEl>
                                        <p:attrNameLst>
                                          <p:attrName>ppt_x</p:attrName>
                                          <p:attrName>ppt_y</p:attrName>
                                        </p:attrNameLst>
                                      </p:cBhvr>
                                      <p:rCtr x="-14375" y="-22060"/>
                                    </p:animMotion>
                                  </p:childTnLst>
                                </p:cTn>
                              </p:par>
                            </p:childTnLst>
                          </p:cTn>
                        </p:par>
                      </p:childTnLst>
                    </p:cTn>
                  </p:par>
                  <p:par>
                    <p:cTn id="111" fill="hold">
                      <p:stCondLst>
                        <p:cond delay="indefinite"/>
                      </p:stCondLst>
                      <p:childTnLst>
                        <p:par>
                          <p:cTn id="112" fill="hold">
                            <p:stCondLst>
                              <p:cond delay="0"/>
                            </p:stCondLst>
                            <p:childTnLst>
                              <p:par>
                                <p:cTn id="113" presetID="31" presetClass="entr" presetSubtype="0" fill="hold" grpId="0" nodeType="click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p:cTn id="115" dur="1000" fill="hold"/>
                                        <p:tgtEl>
                                          <p:spTgt spid="21"/>
                                        </p:tgtEl>
                                        <p:attrNameLst>
                                          <p:attrName>ppt_w</p:attrName>
                                        </p:attrNameLst>
                                      </p:cBhvr>
                                      <p:tavLst>
                                        <p:tav tm="0">
                                          <p:val>
                                            <p:fltVal val="0"/>
                                          </p:val>
                                        </p:tav>
                                        <p:tav tm="100000">
                                          <p:val>
                                            <p:strVal val="#ppt_w"/>
                                          </p:val>
                                        </p:tav>
                                      </p:tavLst>
                                    </p:anim>
                                    <p:anim calcmode="lin" valueType="num">
                                      <p:cBhvr>
                                        <p:cTn id="116" dur="1000" fill="hold"/>
                                        <p:tgtEl>
                                          <p:spTgt spid="21"/>
                                        </p:tgtEl>
                                        <p:attrNameLst>
                                          <p:attrName>ppt_h</p:attrName>
                                        </p:attrNameLst>
                                      </p:cBhvr>
                                      <p:tavLst>
                                        <p:tav tm="0">
                                          <p:val>
                                            <p:fltVal val="0"/>
                                          </p:val>
                                        </p:tav>
                                        <p:tav tm="100000">
                                          <p:val>
                                            <p:strVal val="#ppt_h"/>
                                          </p:val>
                                        </p:tav>
                                      </p:tavLst>
                                    </p:anim>
                                    <p:anim calcmode="lin" valueType="num">
                                      <p:cBhvr>
                                        <p:cTn id="117" dur="1000" fill="hold"/>
                                        <p:tgtEl>
                                          <p:spTgt spid="21"/>
                                        </p:tgtEl>
                                        <p:attrNameLst>
                                          <p:attrName>style.rotation</p:attrName>
                                        </p:attrNameLst>
                                      </p:cBhvr>
                                      <p:tavLst>
                                        <p:tav tm="0">
                                          <p:val>
                                            <p:fltVal val="90"/>
                                          </p:val>
                                        </p:tav>
                                        <p:tav tm="100000">
                                          <p:val>
                                            <p:fltVal val="0"/>
                                          </p:val>
                                        </p:tav>
                                      </p:tavLst>
                                    </p:anim>
                                    <p:animEffect transition="in" filter="fade">
                                      <p:cBhvr>
                                        <p:cTn id="118" dur="1000"/>
                                        <p:tgtEl>
                                          <p:spTgt spid="21"/>
                                        </p:tgtEl>
                                      </p:cBhvr>
                                    </p:animEffect>
                                  </p:childTnLst>
                                </p:cTn>
                              </p:par>
                            </p:childTnLst>
                          </p:cTn>
                        </p:par>
                      </p:childTnLst>
                    </p:cTn>
                  </p:par>
                  <p:par>
                    <p:cTn id="119" fill="hold">
                      <p:stCondLst>
                        <p:cond delay="indefinite"/>
                      </p:stCondLst>
                      <p:childTnLst>
                        <p:par>
                          <p:cTn id="120" fill="hold">
                            <p:stCondLst>
                              <p:cond delay="0"/>
                            </p:stCondLst>
                            <p:childTnLst>
                              <p:par>
                                <p:cTn id="121" presetID="42" presetClass="path" presetSubtype="0" accel="50000" decel="50000" fill="hold" grpId="0" nodeType="clickEffect">
                                  <p:stCondLst>
                                    <p:cond delay="0"/>
                                  </p:stCondLst>
                                  <p:childTnLst>
                                    <p:animMotion origin="layout" path="M 4.16667E-6 7.40741E-7 L -0.29037 0.51134 " pathEditMode="relative" rAng="0" ptsTypes="AA">
                                      <p:cBhvr>
                                        <p:cTn id="122" dur="2000" fill="hold"/>
                                        <p:tgtEl>
                                          <p:spTgt spid="3"/>
                                        </p:tgtEl>
                                        <p:attrNameLst>
                                          <p:attrName>ppt_x</p:attrName>
                                          <p:attrName>ppt_y</p:attrName>
                                        </p:attrNameLst>
                                      </p:cBhvr>
                                      <p:rCtr x="-14518" y="25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39" grpId="0"/>
      <p:bldP spid="40" grpId="0"/>
      <p:bldP spid="43" grpId="0"/>
      <p:bldP spid="44" grpId="0"/>
      <p:bldP spid="45" grpId="0"/>
      <p:bldP spid="46" grpId="0"/>
      <p:bldP spid="47" grpId="0"/>
      <p:bldP spid="48" grpId="0"/>
      <p:bldP spid="49" grpId="0"/>
      <p:bldP spid="50" grpId="0"/>
      <p:bldP spid="2" grpId="0"/>
      <p:bldP spid="19" grpId="0"/>
      <p:bldP spid="3" grpId="0"/>
      <p:bldP spid="21"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610</Words>
  <Application>Microsoft Office PowerPoint</Application>
  <PresentationFormat>Widescreen</PresentationFormat>
  <Paragraphs>209</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SimSun</vt:lpstr>
      <vt:lpstr>Arial</vt:lpstr>
      <vt:lpstr>Calibri</vt:lpstr>
      <vt:lpstr>Century Gothic</vt:lpstr>
      <vt:lpstr>Times New Roman</vt:lpstr>
      <vt:lpstr>Tw Cen MT</vt:lpstr>
      <vt:lpstr>Wingdings</vt:lpstr>
      <vt:lpstr>1_Office Theme</vt:lpstr>
      <vt:lpstr>PowerPoint Presentation</vt:lpstr>
      <vt:lpstr>PowerPoint Presentation</vt:lpstr>
      <vt:lpstr>PowerPoint Presentation</vt:lpstr>
      <vt:lpstr>PowerPoint Presentation</vt:lpstr>
      <vt:lpstr>PowerPoint Presentation</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Avery</dc:creator>
  <cp:lastModifiedBy>Nicholas Avery</cp:lastModifiedBy>
  <cp:revision>1</cp:revision>
  <dcterms:created xsi:type="dcterms:W3CDTF">2019-10-18T14:59:18Z</dcterms:created>
  <dcterms:modified xsi:type="dcterms:W3CDTF">2019-10-18T15:00:02Z</dcterms:modified>
</cp:coreProperties>
</file>