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9" r:id="rId4"/>
    <p:sldId id="265" r:id="rId5"/>
    <p:sldId id="266" r:id="rId6"/>
    <p:sldId id="267" r:id="rId7"/>
    <p:sldId id="271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703" autoAdjust="0"/>
  </p:normalViewPr>
  <p:slideViewPr>
    <p:cSldViewPr snapToGrid="0" showGuides="1">
      <p:cViewPr varScale="1">
        <p:scale>
          <a:sx n="91" d="100"/>
          <a:sy n="91" d="100"/>
        </p:scale>
        <p:origin x="12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E225-175B-4F24-BE1A-6DEA15EF5324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1B58E-62BD-4C80-8CDC-A9CA8B93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8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ov.co.uk/topics/food/articles-reports/2019/03/12/italian-cuisine-worlds-most-popula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British_cuisine#/media/File:Chicken_tikka_masala.jp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ritish_cuisine" TargetMode="External"/><Relationship Id="rId3" Type="http://schemas.openxmlformats.org/officeDocument/2006/relationships/hyperlink" Target="https://en.wikipedia.org/wiki/British_cuisine#/media/File:Fish_and_chips_blackpool.jpg" TargetMode="External"/><Relationship Id="rId7" Type="http://schemas.openxmlformats.org/officeDocument/2006/relationships/hyperlink" Target="https://en.wikipedia.org/wiki/British_cuisine#/media/File:ChristmasDinnerScotland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ritish_cuisine#/media/File:Haggis_neeps_and_tatties.jpg" TargetMode="External"/><Relationship Id="rId5" Type="http://schemas.openxmlformats.org/officeDocument/2006/relationships/hyperlink" Target="https://en.wikipedia.org/wiki/British_cuisine#/media/File:Tea_and_scones_2.jpg" TargetMode="External"/><Relationship Id="rId4" Type="http://schemas.openxmlformats.org/officeDocument/2006/relationships/hyperlink" Target="https://en.wikipedia.org/wiki/British_cuisine#/media/File:Englishbreakfast.jp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Play them this verse of the song.  Perhaps at this point just ask them to suggest what they think</a:t>
            </a:r>
            <a:r>
              <a:rPr lang="en-GB" altLang="en-US" baseline="0" dirty="0" smtClean="0"/>
              <a:t> the message is.</a:t>
            </a:r>
            <a:br>
              <a:rPr lang="en-GB" altLang="en-US" baseline="0" dirty="0" smtClean="0"/>
            </a:br>
            <a:r>
              <a:rPr lang="en-GB" altLang="en-US" baseline="0" dirty="0" smtClean="0"/>
              <a:t>If prompting needed, you could ask – Which country is the song talking about? What are some of the characteristics of the singer’s life in the UK? Why do you think he says he is half-English?</a:t>
            </a:r>
          </a:p>
          <a:p>
            <a:r>
              <a:rPr lang="en-GB" baseline="0" dirty="0" smtClean="0"/>
              <a:t>Sorts of thoughts that may come out: mixture of cultures / multiculturalism in terms of nationality, family, people (neighbours), food and appetite.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There’s a lot about food – perhaps draw this out a bit.</a:t>
            </a:r>
            <a:br>
              <a:rPr lang="en-GB" baseline="0" dirty="0" smtClean="0"/>
            </a:br>
            <a:r>
              <a:rPr lang="en-GB" baseline="0" dirty="0" smtClean="0"/>
              <a:t>Which foods are typically English in the song?  Marmite / Bubble and Squeak</a:t>
            </a:r>
            <a:br>
              <a:rPr lang="en-GB" baseline="0" dirty="0" smtClean="0"/>
            </a:br>
            <a:r>
              <a:rPr lang="en-GB" baseline="0" dirty="0" smtClean="0"/>
              <a:t>Where does cappuccino originally come from?  Italian word</a:t>
            </a:r>
            <a:br>
              <a:rPr lang="en-GB" baseline="0" dirty="0" smtClean="0"/>
            </a:br>
            <a:r>
              <a:rPr lang="en-GB" baseline="0" dirty="0" smtClean="0"/>
              <a:t>Where did curry originate?  India</a:t>
            </a:r>
            <a:br>
              <a:rPr lang="en-GB" baseline="0" dirty="0" smtClean="0"/>
            </a:br>
            <a:r>
              <a:rPr lang="en-GB" baseline="0" dirty="0" smtClean="0"/>
              <a:t>How did the UK get curry?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C06B-6308-43CF-AC69-7D802AA4F67B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8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food fusion – typical -  foods from around the world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pronounce them as in the country of origin…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needed, I’ve hyperlinked the pictures to google translate and you can click on the sound icon to hear the pronunciations.</a:t>
            </a:r>
            <a:br>
              <a:rPr lang="en-GB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</a:t>
            </a:r>
            <a:r>
              <a:rPr lang="en-GB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dishes have moved further away from the real pronunciation than others! And, of course, it does depend on the individual…</a:t>
            </a:r>
            <a:endParaRPr lang="en-GB" altLang="en-US" dirty="0" smtClean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https://yougov.co.uk/topics/food/articles-reports/2019/03/12/italian-cuisine-worlds-most-popular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All pictures from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pixabay</a:t>
            </a:r>
            <a:r>
              <a:rPr lang="en-GB" baseline="0" dirty="0" smtClean="0"/>
              <a:t> except: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Tikka masala: </a:t>
            </a:r>
            <a:r>
              <a:rPr lang="en-GB" dirty="0" smtClean="0">
                <a:hlinkClick r:id="rId4"/>
              </a:rPr>
              <a:t>https://en.wikipedia.org/wiki/British_cuisine#/media/File:Chicken_tikka_masala.jpg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Michael Hays - Flickr, CC BY 2.0, https://commons.wikimedia.org/w/index.php?curid=3031790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B58E-62BD-4C80-8CDC-A9CA8B93BA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7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Menu mistranslations</a:t>
            </a:r>
            <a:br>
              <a:rPr lang="en-GB" b="1" dirty="0" smtClean="0"/>
            </a:br>
            <a:r>
              <a:rPr lang="en-GB" b="0" dirty="0" smtClean="0"/>
              <a:t>These are some I saw in Beijing earlier this year!. </a:t>
            </a:r>
            <a:br>
              <a:rPr lang="en-GB" b="0" dirty="0" smtClean="0"/>
            </a:br>
            <a:r>
              <a:rPr lang="en-GB" b="0" dirty="0" smtClean="0"/>
              <a:t>There are many internet sites with lots of these (teachers need to sift carefully and choose with care) – they are not reproducible</a:t>
            </a:r>
            <a:r>
              <a:rPr lang="en-GB" b="0" baseline="0" dirty="0" smtClean="0"/>
              <a:t> here for copyright reasons.</a:t>
            </a:r>
          </a:p>
          <a:p>
            <a:endParaRPr lang="en-GB" b="0" baseline="0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B58E-62BD-4C80-8CDC-A9CA8B93BA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2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descriptions for typical British Dishes (in TL) e.g. Cottage Pie, Ploughman’s, Yorkshire Pudding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task that has been used for real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piece of project work and local pubs have added these descriptions to versions of their menus to help tourists.</a:t>
            </a:r>
            <a:b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2800" i="1" kern="1200" baseline="0" dirty="0" smtClean="0">
                <a:solidFill>
                  <a:srgbClr val="F22E00"/>
                </a:solidFill>
                <a:effectLst/>
                <a:latin typeface="+mn-lt"/>
                <a:ea typeface="+mn-ea"/>
                <a:cs typeface="+mn-cs"/>
              </a:rPr>
              <a:t>[I hope to have examples to share – waiting for them to arrive in my in box!]</a:t>
            </a:r>
            <a:endParaRPr lang="en-GB" sz="2800" i="1" kern="1200" dirty="0" smtClean="0">
              <a:solidFill>
                <a:srgbClr val="F22E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Bangers and mash: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Shepherd’s pie: https://upload.wikimedia.org/wikipedia/commons/f/fd/Homerton_College_-_Shepherd%27s_pie.jpg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Oxfordian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Kissuth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[CC BY-SA 3.0 (https://creativecommons.org/licenses/by-sa/3.0)]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&amp; Chips: </a:t>
            </a:r>
            <a:r>
              <a:rPr lang="en-GB" dirty="0" smtClean="0">
                <a:hlinkClick r:id="rId3"/>
              </a:rPr>
              <a:t>https://en.wikipedia.org/wiki/British_cuisine#/media/File:Fish_and_chips_blackpool.jpg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By Matthias Meckel - Own work, CC BY-SA 4.0, https://commons.wikimedia.org/w/index.php?curid=74468548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Full English breakfast: </a:t>
            </a:r>
            <a:r>
              <a:rPr lang="en-GB" dirty="0" smtClean="0">
                <a:hlinkClick r:id="rId4"/>
              </a:rPr>
              <a:t>https://en.wikipedia.org/wiki/British_cuisine#/media/File:Englishbreakfast.jpg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Jrv73 - Own work, Public Domain, https://commons.wikimedia.org/w/index.php?curid=4415475 </a:t>
            </a:r>
          </a:p>
          <a:p>
            <a:endParaRPr lang="en-GB" dirty="0" smtClean="0"/>
          </a:p>
          <a:p>
            <a:r>
              <a:rPr lang="en-GB" dirty="0" smtClean="0"/>
              <a:t>Cream</a:t>
            </a:r>
            <a:r>
              <a:rPr lang="en-GB" baseline="0" dirty="0" smtClean="0"/>
              <a:t> tea: </a:t>
            </a:r>
            <a:r>
              <a:rPr lang="en-GB" dirty="0" smtClean="0">
                <a:hlinkClick r:id="rId5"/>
              </a:rPr>
              <a:t>https://en.wikipedia.org/wiki/British_cuisine#/media/File:Tea_and_scones_2.jpg</a:t>
            </a:r>
            <a:endParaRPr lang="en-GB" dirty="0" smtClean="0"/>
          </a:p>
          <a:p>
            <a:r>
              <a:rPr lang="en-GB" dirty="0" smtClean="0"/>
              <a:t>By Jeremy Keith from Brighton &amp; Hove, United Kingdom - Tea and scones, CC BY 2.0, https://commons.wikimedia.org/w/index.php?curid=2217164</a:t>
            </a:r>
          </a:p>
          <a:p>
            <a:endParaRPr lang="en-GB" dirty="0" smtClean="0"/>
          </a:p>
          <a:p>
            <a:r>
              <a:rPr lang="en-GB" dirty="0" smtClean="0"/>
              <a:t>Haggis, </a:t>
            </a:r>
            <a:r>
              <a:rPr lang="en-GB" dirty="0" err="1" smtClean="0"/>
              <a:t>neeps</a:t>
            </a:r>
            <a:r>
              <a:rPr lang="en-GB" dirty="0" smtClean="0"/>
              <a:t> and tatties: </a:t>
            </a:r>
            <a:r>
              <a:rPr lang="en-GB" dirty="0" smtClean="0">
                <a:hlinkClick r:id="rId6"/>
              </a:rPr>
              <a:t>https://en.wikipedia.org/wiki/British_cuisine#/media/File:Haggis_neeps_and_tatties.jpg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By Biology Big Brother - originally posted to Flickr as Haggis, </a:t>
            </a:r>
            <a:r>
              <a:rPr lang="en-GB" dirty="0" err="1" smtClean="0"/>
              <a:t>Neeps</a:t>
            </a:r>
            <a:r>
              <a:rPr lang="en-GB" dirty="0" smtClean="0"/>
              <a:t> and Tatties!, CC BY 2.0, https://commons.wikimedia.org/w/index.php?curid=4517430</a:t>
            </a:r>
          </a:p>
          <a:p>
            <a:endParaRPr lang="en-GB" dirty="0" smtClean="0"/>
          </a:p>
          <a:p>
            <a:r>
              <a:rPr lang="en-GB" dirty="0" smtClean="0"/>
              <a:t>Christmas dinner: </a:t>
            </a:r>
            <a:r>
              <a:rPr lang="en-GB" dirty="0" smtClean="0">
                <a:hlinkClick r:id="rId7"/>
              </a:rPr>
              <a:t>https://en.wikipedia.org/wiki/British_cuisine#/media/File:ChristmasDinnerScotland.jpg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</a:t>
            </a:r>
            <a:r>
              <a:rPr lang="en-GB" dirty="0" err="1" smtClean="0"/>
              <a:t>Qualit</a:t>
            </a:r>
            <a:r>
              <a:rPr lang="en-GB" dirty="0" smtClean="0"/>
              <a:t>-E at English Wikipedia - Transferred from </a:t>
            </a:r>
            <a:r>
              <a:rPr lang="en-GB" dirty="0" err="1" smtClean="0"/>
              <a:t>en.wikipedia</a:t>
            </a:r>
            <a:r>
              <a:rPr lang="en-GB" dirty="0" smtClean="0"/>
              <a:t> to Commons by </a:t>
            </a:r>
            <a:r>
              <a:rPr lang="en-GB" dirty="0" err="1" smtClean="0"/>
              <a:t>Liftarn</a:t>
            </a:r>
            <a:r>
              <a:rPr lang="en-GB" dirty="0" smtClean="0"/>
              <a:t> using </a:t>
            </a:r>
            <a:r>
              <a:rPr lang="en-GB" dirty="0" err="1" smtClean="0"/>
              <a:t>CommonsHelper</a:t>
            </a:r>
            <a:r>
              <a:rPr lang="en-GB" dirty="0" smtClean="0"/>
              <a:t>., Public Domain, https://commons.wikimedia.org/w/index.php?curid=11938349</a:t>
            </a:r>
          </a:p>
          <a:p>
            <a:endParaRPr lang="en-GB" dirty="0" smtClean="0"/>
          </a:p>
          <a:p>
            <a:r>
              <a:rPr lang="en-GB" dirty="0" smtClean="0">
                <a:hlinkClick r:id="rId8"/>
              </a:rPr>
              <a:t>https://en.wikipedia.org/wiki/British_cuisine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B58E-62BD-4C80-8CDC-A9CA8B93BA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9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 smtClean="0"/>
              <a:t>Optional text </a:t>
            </a:r>
            <a:r>
              <a:rPr lang="en-GB" altLang="en-US" dirty="0" smtClean="0"/>
              <a:t>[French version on next slide, it would</a:t>
            </a:r>
            <a:r>
              <a:rPr lang="en-GB" altLang="en-US" baseline="0" dirty="0" smtClean="0"/>
              <a:t> also be possible to translation into German]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Read this poem out to the class clearly and slowly, clicking to bring the pictures on individually to support understanding of each line.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Worth perhaps eliciting what the Billy Bragg and this poem have in common?  </a:t>
            </a:r>
            <a:br>
              <a:rPr lang="en-GB" altLang="en-US" dirty="0" smtClean="0"/>
            </a:br>
            <a:r>
              <a:rPr lang="en-GB" altLang="en-US" dirty="0" smtClean="0"/>
              <a:t>It would work</a:t>
            </a:r>
            <a:r>
              <a:rPr lang="en-GB" altLang="en-US" baseline="0" dirty="0" smtClean="0"/>
              <a:t> to do an oral translation of the poem with a whole group OR to work more intensively on it, with more time.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B58E-62BD-4C80-8CDC-A9CA8B93BA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7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 smtClean="0"/>
              <a:t>Optional text </a:t>
            </a:r>
            <a:r>
              <a:rPr lang="en-GB" altLang="en-US" dirty="0" smtClean="0"/>
              <a:t>[French version, it would</a:t>
            </a:r>
            <a:r>
              <a:rPr lang="en-GB" altLang="en-US" baseline="0" dirty="0" smtClean="0"/>
              <a:t> also be possible to translation into German]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Read this poem out to the class clearly and slowly, clicking to bring the pictures on individually to support understanding of each line.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Worth perhaps eliciting what the Billy Bragg and this poem have in common?  </a:t>
            </a:r>
            <a:br>
              <a:rPr lang="en-GB" altLang="en-US" dirty="0" smtClean="0"/>
            </a:br>
            <a:r>
              <a:rPr lang="en-GB" altLang="en-US" dirty="0" smtClean="0"/>
              <a:t>It would work</a:t>
            </a:r>
            <a:r>
              <a:rPr lang="en-GB" altLang="en-US" baseline="0" dirty="0" smtClean="0"/>
              <a:t> to do an oral translation of the poem with a whole group OR to work more intensively on it, with more time.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B58E-62BD-4C80-8CDC-A9CA8B93BA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4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– Global you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Charting the origin of your favourite possessions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 this in the target language students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studying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‘My shoes are from Vietnam – where’s Vietnam?!’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B58E-62BD-4C80-8CDC-A9CA8B93BA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0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 of content:  Session 5 – </a:t>
            </a:r>
            <a:r>
              <a:rPr lang="en-GB" smtClean="0"/>
              <a:t>Global you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Unless otherwise attributed, all ideas contributed by Rachel Hawkes.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9195-7D31-4AC4-A7D6-90E7679F67D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3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7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73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15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0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7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16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9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43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2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1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3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7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F231-0416-4728-94BD-85D338DBA639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BB67-E2AB-4B5F-93C9-6C9B09D98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translate.google.com/#view=home&amp;op=translate&amp;sl=en&amp;tl=es&amp;text=paella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https://translate.google.com/#view=home&amp;op=translate&amp;sl=en&amp;tl=zh-CN&amp;text=chow%20mein" TargetMode="External"/><Relationship Id="rId7" Type="http://schemas.openxmlformats.org/officeDocument/2006/relationships/hyperlink" Target="https://translate.google.com/#view=home&amp;op=translate&amp;sl=en&amp;tl=es&amp;text=fajitas" TargetMode="External"/><Relationship Id="rId12" Type="http://schemas.openxmlformats.org/officeDocument/2006/relationships/image" Target="../media/image9.jpeg"/><Relationship Id="rId17" Type="http://schemas.openxmlformats.org/officeDocument/2006/relationships/hyperlink" Target="https://translate.google.com/#view=home&amp;op=translate&amp;sl=en&amp;tl=hi&amp;text=tikka%20masala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hyperlink" Target="https://translate.google.com/#view=home&amp;op=translate&amp;sl=en&amp;tl=it&amp;text=lasagne" TargetMode="External"/><Relationship Id="rId5" Type="http://schemas.openxmlformats.org/officeDocument/2006/relationships/hyperlink" Target="https://translate.google.com/#view=home&amp;op=translate&amp;sl=en&amp;tl=fr&amp;text=croissant" TargetMode="External"/><Relationship Id="rId15" Type="http://schemas.openxmlformats.org/officeDocument/2006/relationships/hyperlink" Target="https://translate.google.com/#view=home&amp;op=translate&amp;sl=en&amp;tl=ja&amp;text=sushi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s://translate.google.com/#view=home&amp;op=translate&amp;sl=en&amp;tl=el&amp;text=hummus" TargetMode="Externa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696" y="2105561"/>
            <a:ext cx="882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Session </a:t>
            </a:r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5: Global nation, </a:t>
            </a:r>
          </a:p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global you</a:t>
            </a:r>
            <a:endParaRPr lang="en-GB" sz="4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00815"/>
              </p:ext>
            </p:extLst>
          </p:nvPr>
        </p:nvGraphicFramePr>
        <p:xfrm>
          <a:off x="188416" y="132733"/>
          <a:ext cx="11608690" cy="6015818"/>
        </p:xfrm>
        <a:graphic>
          <a:graphicData uri="http://schemas.openxmlformats.org/drawingml/2006/table">
            <a:tbl>
              <a:tblPr firstRow="1" firstCol="1" bandRow="1"/>
              <a:tblGrid>
                <a:gridCol w="3886645"/>
                <a:gridCol w="5858648"/>
                <a:gridCol w="1863397"/>
              </a:tblGrid>
              <a:tr h="23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Session 5: Global nation – global you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Resource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Attribution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Multiculturalism in the UK </a:t>
                      </a: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British food fusion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Slide 2</a:t>
                      </a:r>
                      <a:b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‘England, half English’</a:t>
                      </a:r>
                      <a:b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Billy Bragg song lyrics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1F3864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Typical foods from around the world that are favourites in the 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Slide 3</a:t>
                      </a:r>
                      <a:b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 foods to pronounce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Menu mistranslations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Slide 4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Explaining food dishes to visitors is not that simple!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rgbClr val="1F3864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Create descriptions for typical British Dishes (in TL)</a:t>
                      </a:r>
                      <a:r>
                        <a:rPr lang="en-GB" sz="1100" baseline="300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e.g. Cottage Pie, Ploughman’s, Yorkshire Pudding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Slide 5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 different dishes to choose from.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1100" kern="1200" dirty="0" smtClean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Idea and resources from Vincent Everett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Slides 6 &amp; 7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Ton Christ est juif / Tu Cristo es judío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Additional reinforcement of the idea that we are all interlinked- we exchange (often without thinking) food, drink, clothes, writing, number systems, religion and come to make those things an indispensable part of our lives – we are international beings.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200" dirty="0">
                        <a:solidFill>
                          <a:srgbClr val="1F3864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Activity – Global you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Charting the origin of your favourite possessions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(do this in the target language)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Slide 8</a:t>
                      </a:r>
                      <a:b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GB" sz="110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‘My shoes are from Vietnam – where’s Vietnam?!’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3864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81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2094" y="519505"/>
            <a:ext cx="1111058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England, Half English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My mother was half English and I’m half English too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I’m a great big bundle of culture tied up in the red white and blue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I’m a fine example of your Essex man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And I’m well familiar with the Hindustan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Cos my neighbours are half English and I’m half English too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My breakfast was half English and so am I you know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had a plate of Marmite soldiers washed down with a cappuccino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And I have a veggie curry about once a week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next day I fry it up as bubble and squeak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Cos my appetite’s half English and I’m half English too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altLang="en-US" sz="2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Billy Bragg</a:t>
            </a:r>
          </a:p>
        </p:txBody>
      </p:sp>
      <p:sp>
        <p:nvSpPr>
          <p:cNvPr id="5" name="AutoShape 3">
            <a:hlinkClick r:id="" action="ppaction://noaction" highlightClick="1">
              <a:snd r:embed="rId3" name="England Half English v1.WAV"/>
            </a:hlinkClick>
          </p:cNvPr>
          <p:cNvSpPr>
            <a:spLocks noChangeArrowheads="1"/>
          </p:cNvSpPr>
          <p:nvPr/>
        </p:nvSpPr>
        <p:spPr bwMode="auto">
          <a:xfrm>
            <a:off x="10914368" y="5417181"/>
            <a:ext cx="936625" cy="792162"/>
          </a:xfrm>
          <a:prstGeom prst="actionButtonForwardNext">
            <a:avLst/>
          </a:prstGeom>
          <a:solidFill>
            <a:srgbClr val="F22E00"/>
          </a:solidFill>
          <a:ln w="254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0166"/>
            <a:ext cx="10515600" cy="1325563"/>
          </a:xfrm>
        </p:spPr>
        <p:txBody>
          <a:bodyPr/>
          <a:lstStyle/>
          <a:p>
            <a:r>
              <a:rPr lang="en-GB" dirty="0" smtClean="0"/>
              <a:t>Some of our favourites…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75580"/>
              </p:ext>
            </p:extLst>
          </p:nvPr>
        </p:nvGraphicFramePr>
        <p:xfrm>
          <a:off x="359317" y="1070516"/>
          <a:ext cx="11394068" cy="4995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8517"/>
                <a:gridCol w="2848517"/>
                <a:gridCol w="2848517"/>
                <a:gridCol w="2848517"/>
              </a:tblGrid>
              <a:tr h="24978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4978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32" y="1642073"/>
            <a:ext cx="1798894" cy="1349171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9" y="1506360"/>
            <a:ext cx="2457426" cy="1638284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6"/>
          <a:stretch/>
        </p:blipFill>
        <p:spPr>
          <a:xfrm>
            <a:off x="6796295" y="3734469"/>
            <a:ext cx="1463040" cy="1618581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6" y="3932232"/>
            <a:ext cx="2342000" cy="1561333"/>
          </a:xfrm>
          <a:prstGeom prst="rect">
            <a:avLst/>
          </a:prstGeom>
        </p:spPr>
      </p:pic>
      <p:pic>
        <p:nvPicPr>
          <p:cNvPr id="10" name="Picture 9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54" y="3932232"/>
            <a:ext cx="2396020" cy="1594850"/>
          </a:xfrm>
          <a:prstGeom prst="rect">
            <a:avLst/>
          </a:prstGeom>
        </p:spPr>
      </p:pic>
      <p:pic>
        <p:nvPicPr>
          <p:cNvPr id="11" name="Picture 10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7" y="1613815"/>
            <a:ext cx="2066143" cy="1377429"/>
          </a:xfrm>
          <a:prstGeom prst="rect">
            <a:avLst/>
          </a:prstGeom>
        </p:spPr>
      </p:pic>
      <p:pic>
        <p:nvPicPr>
          <p:cNvPr id="13" name="Picture 12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6" y="1526148"/>
            <a:ext cx="2197644" cy="1465096"/>
          </a:xfrm>
          <a:prstGeom prst="rect">
            <a:avLst/>
          </a:prstGeom>
        </p:spPr>
      </p:pic>
      <p:pic>
        <p:nvPicPr>
          <p:cNvPr id="14" name="Picture 13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9" y="3813098"/>
            <a:ext cx="2410248" cy="16068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662" y="3019498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croissant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778" y="2991244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sushi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5431" y="2950906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paella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62894" y="2950905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chow </a:t>
            </a:r>
            <a:r>
              <a:rPr lang="en-GB" sz="36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mein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62" y="5493565"/>
            <a:ext cx="2781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tikka masala</a:t>
            </a:r>
            <a:endParaRPr lang="en-GB" sz="33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9166" y="5465056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hummus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70" y="5399762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fajitas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04" y="5496147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lasagne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04" y="31531"/>
            <a:ext cx="10515600" cy="1325563"/>
          </a:xfrm>
        </p:spPr>
        <p:txBody>
          <a:bodyPr/>
          <a:lstStyle/>
          <a:p>
            <a:r>
              <a:rPr lang="en-GB" dirty="0" smtClean="0"/>
              <a:t>Explaining food is not that simple…!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59" y="2048808"/>
            <a:ext cx="4220474" cy="3165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49" y="2054896"/>
            <a:ext cx="4269179" cy="3201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08058">
            <a:off x="9448798" y="265493"/>
            <a:ext cx="31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22E00"/>
                </a:solidFill>
                <a:latin typeface="Century Gothic" panose="020B0502020202020204" pitchFamily="34" charset="0"/>
              </a:rPr>
              <a:t>Translation fail!</a:t>
            </a:r>
            <a:endParaRPr lang="en-GB" sz="2400" b="1" dirty="0">
              <a:solidFill>
                <a:srgbClr val="F22E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could we describe these dishes to tourists? </a:t>
            </a:r>
            <a:r>
              <a:rPr lang="en-GB" sz="2000" i="1" dirty="0" smtClean="0"/>
              <a:t>(in French, German, Spanish, </a:t>
            </a:r>
            <a:r>
              <a:rPr lang="en-GB" sz="2000" i="1" dirty="0" err="1" smtClean="0"/>
              <a:t>etc</a:t>
            </a:r>
            <a:r>
              <a:rPr lang="en-GB" sz="2000" i="1" dirty="0" smtClean="0"/>
              <a:t>…)</a:t>
            </a:r>
            <a:endParaRPr lang="en-GB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92771"/>
              </p:ext>
            </p:extLst>
          </p:nvPr>
        </p:nvGraphicFramePr>
        <p:xfrm>
          <a:off x="298450" y="1768636"/>
          <a:ext cx="11626851" cy="4346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5617"/>
                <a:gridCol w="3875617"/>
                <a:gridCol w="3875617"/>
              </a:tblGrid>
              <a:tr h="21732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7320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1"/>
          <a:stretch/>
        </p:blipFill>
        <p:spPr>
          <a:xfrm>
            <a:off x="8291705" y="1889205"/>
            <a:ext cx="3347846" cy="1957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8713"/>
            <a:ext cx="2628391" cy="1971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2" y="4062509"/>
            <a:ext cx="2579688" cy="1934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205"/>
            <a:ext cx="2572434" cy="1929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892538"/>
            <a:ext cx="2926080" cy="1950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83" y="4056126"/>
            <a:ext cx="2656434" cy="19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r="10263"/>
          <a:stretch/>
        </p:blipFill>
        <p:spPr>
          <a:xfrm>
            <a:off x="484642" y="1560644"/>
            <a:ext cx="4677104" cy="33665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46" y="199696"/>
            <a:ext cx="5106859" cy="28726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46" y="3072304"/>
            <a:ext cx="5104526" cy="28712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4642" y="5301343"/>
            <a:ext cx="455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Examples of student menu wheels</a:t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With thanks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Vincent Everett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0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7" y="142875"/>
            <a:ext cx="8191500" cy="6126975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74685" y="839253"/>
            <a:ext cx="8061652" cy="5377247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400" b="1" dirty="0" smtClean="0"/>
              <a:t>Tu Cristo </a:t>
            </a:r>
            <a:r>
              <a:rPr lang="en-GB" altLang="en-US" sz="2400" b="1" dirty="0" err="1" smtClean="0"/>
              <a:t>es</a:t>
            </a:r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jud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ío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coche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japonés</a:t>
            </a:r>
            <a:r>
              <a:rPr lang="en-GB" altLang="en-US" sz="2400" b="1" dirty="0" smtClean="0">
                <a:cs typeface="Arial" panose="020B0604020202020204" pitchFamily="34" charset="0"/>
              </a:rPr>
              <a:t>,</a:t>
            </a: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 pizza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italiana</a:t>
            </a:r>
            <a:r>
              <a:rPr lang="en-GB" altLang="en-US" sz="2400" b="1" dirty="0" smtClean="0">
                <a:cs typeface="Arial" panose="020B0604020202020204" pitchFamily="34" charset="0"/>
              </a:rPr>
              <a:t> y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</a:t>
            </a:r>
            <a:r>
              <a:rPr lang="en-GB" altLang="en-US" sz="2400" b="1" dirty="0" smtClean="0">
                <a:cs typeface="Arial" panose="020B0604020202020204" pitchFamily="34" charset="0"/>
              </a:rPr>
              <a:t> couscous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argelino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democracia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griega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 café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brasileño</a:t>
            </a:r>
            <a:r>
              <a:rPr lang="en-GB" altLang="en-US" sz="2400" b="1" dirty="0" smtClean="0">
                <a:cs typeface="Arial" panose="020B0604020202020204" pitchFamily="34" charset="0"/>
              </a:rPr>
              <a:t>,</a:t>
            </a: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reloj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suízo</a:t>
            </a:r>
            <a:r>
              <a:rPr lang="en-GB" altLang="en-US" sz="2400" b="1" dirty="0" smtClean="0">
                <a:cs typeface="Arial" panose="020B0604020202020204" pitchFamily="34" charset="0"/>
              </a:rPr>
              <a:t>,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camisa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india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Y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</a:t>
            </a:r>
            <a:r>
              <a:rPr lang="en-GB" altLang="en-US" sz="2400" b="1" dirty="0" smtClean="0">
                <a:cs typeface="Arial" panose="020B0604020202020204" pitchFamily="34" charset="0"/>
              </a:rPr>
              <a:t> radio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coreana</a:t>
            </a:r>
            <a:r>
              <a:rPr lang="en-GB" altLang="en-US" sz="2400" b="1" dirty="0" smtClean="0">
                <a:cs typeface="Arial" panose="020B0604020202020204" pitchFamily="34" charset="0"/>
              </a:rPr>
              <a:t>,</a:t>
            </a: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Tus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vacaciones</a:t>
            </a:r>
            <a:r>
              <a:rPr lang="en-GB" altLang="en-US" sz="2400" b="1" dirty="0" smtClean="0">
                <a:cs typeface="Arial" panose="020B0604020202020204" pitchFamily="34" charset="0"/>
              </a:rPr>
              <a:t> son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turcas,tunecinas</a:t>
            </a:r>
            <a:r>
              <a:rPr lang="en-GB" altLang="en-US" sz="2400" b="1" dirty="0" smtClean="0">
                <a:cs typeface="Arial" panose="020B0604020202020204" pitchFamily="34" charset="0"/>
              </a:rPr>
              <a:t> o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marroquís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Tus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números</a:t>
            </a:r>
            <a:r>
              <a:rPr lang="en-GB" altLang="en-US" sz="2400" b="1" dirty="0" smtClean="0">
                <a:cs typeface="Arial" panose="020B0604020202020204" pitchFamily="34" charset="0"/>
              </a:rPr>
              <a:t> son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árabes</a:t>
            </a:r>
            <a:r>
              <a:rPr lang="en-GB" altLang="en-US" sz="2400" b="1" dirty="0" smtClean="0">
                <a:cs typeface="Arial" panose="020B0604020202020204" pitchFamily="34" charset="0"/>
              </a:rPr>
              <a:t>,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escritura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es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latina</a:t>
            </a:r>
            <a:endParaRPr lang="en-GB" altLang="en-US" sz="2400" b="1" dirty="0" smtClean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b="1" dirty="0" smtClean="0">
                <a:cs typeface="Arial" panose="020B0604020202020204" pitchFamily="34" charset="0"/>
              </a:rPr>
              <a:t>Y…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reprochas</a:t>
            </a:r>
            <a:r>
              <a:rPr lang="en-GB" altLang="en-US" sz="2400" b="1" dirty="0" smtClean="0">
                <a:cs typeface="Arial" panose="020B0604020202020204" pitchFamily="34" charset="0"/>
              </a:rPr>
              <a:t> a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tu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vecino</a:t>
            </a:r>
            <a:r>
              <a:rPr lang="en-GB" altLang="en-US" sz="2400" b="1" dirty="0" smtClean="0">
                <a:cs typeface="Arial" panose="020B0604020202020204" pitchFamily="34" charset="0"/>
              </a:rPr>
              <a:t> el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ser</a:t>
            </a:r>
            <a:r>
              <a:rPr lang="en-GB" altLang="en-US" sz="2400" b="1" dirty="0" smtClean="0"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cs typeface="Arial" panose="020B0604020202020204" pitchFamily="34" charset="0"/>
              </a:rPr>
              <a:t>extranjero</a:t>
            </a:r>
            <a:r>
              <a:rPr lang="en-GB" altLang="en-US" sz="2400" b="1" dirty="0" smtClean="0">
                <a:cs typeface="Arial" panose="020B0604020202020204" pitchFamily="34" charset="0"/>
              </a:rPr>
              <a:t>.</a:t>
            </a:r>
          </a:p>
          <a:p>
            <a:pPr>
              <a:buFontTx/>
              <a:buNone/>
            </a:pPr>
            <a:endParaRPr lang="en-GB" altLang="en-US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9" y="658019"/>
            <a:ext cx="9286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30" y="36631"/>
            <a:ext cx="12334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46" y="19953"/>
            <a:ext cx="12255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9225"/>
            <a:ext cx="16271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13" y="1211264"/>
            <a:ext cx="1323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10" y="2506129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662" y="2910942"/>
            <a:ext cx="1109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00" y="3894031"/>
            <a:ext cx="10445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1" y="5408495"/>
            <a:ext cx="1079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03898" y="5503075"/>
            <a:ext cx="1119340" cy="873019"/>
            <a:chOff x="1248" y="2448"/>
            <a:chExt cx="1728" cy="1479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736"/>
              <a:ext cx="1119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48"/>
              <a:ext cx="62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63"/>
              <a:ext cx="62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504"/>
              <a:ext cx="624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84" y="5343728"/>
            <a:ext cx="799331" cy="89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2" y="5022733"/>
            <a:ext cx="12176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6" y="2593181"/>
            <a:ext cx="11318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685" y="142875"/>
            <a:ext cx="8279004" cy="6192425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74685" y="839253"/>
            <a:ext cx="8061652" cy="5377247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en-US" sz="2400" b="1" dirty="0"/>
              <a:t>Ton Christ est </a:t>
            </a:r>
            <a:r>
              <a:rPr lang="fr-FR" altLang="en-US" sz="2400" b="1" dirty="0" smtClean="0"/>
              <a:t>Juif</a:t>
            </a:r>
          </a:p>
          <a:p>
            <a:pPr>
              <a:buFontTx/>
              <a:buNone/>
            </a:pPr>
            <a:r>
              <a:rPr lang="fr-FR" altLang="en-US" sz="2400" b="1" dirty="0" smtClean="0"/>
              <a:t>Ta </a:t>
            </a:r>
            <a:r>
              <a:rPr lang="fr-FR" altLang="en-US" sz="2400" b="1" dirty="0"/>
              <a:t>voiture est japonaise </a:t>
            </a:r>
          </a:p>
          <a:p>
            <a:pPr>
              <a:buFontTx/>
              <a:buNone/>
            </a:pPr>
            <a:r>
              <a:rPr lang="fr-FR" altLang="en-US" sz="2400" b="1" dirty="0" smtClean="0"/>
              <a:t>Ta </a:t>
            </a:r>
            <a:r>
              <a:rPr lang="fr-FR" altLang="en-US" sz="2400" b="1" dirty="0"/>
              <a:t>pizza est </a:t>
            </a:r>
            <a:r>
              <a:rPr lang="fr-FR" altLang="en-US" sz="2400" b="1" dirty="0" smtClean="0"/>
              <a:t>italienne</a:t>
            </a:r>
          </a:p>
          <a:p>
            <a:pPr>
              <a:buFontTx/>
              <a:buNone/>
            </a:pPr>
            <a:r>
              <a:rPr lang="fr-FR" altLang="en-US" sz="2400" b="1" dirty="0" smtClean="0"/>
              <a:t>Ton </a:t>
            </a:r>
            <a:r>
              <a:rPr lang="fr-FR" altLang="en-US" sz="2400" b="1" dirty="0"/>
              <a:t>couscous est algérien </a:t>
            </a:r>
            <a:endParaRPr lang="fr-FR" altLang="en-US" sz="2400" b="1" dirty="0" smtClean="0"/>
          </a:p>
          <a:p>
            <a:pPr>
              <a:buFontTx/>
              <a:buNone/>
            </a:pPr>
            <a:r>
              <a:rPr lang="fr-FR" altLang="en-US" sz="2400" b="1" dirty="0" smtClean="0"/>
              <a:t>Ta </a:t>
            </a:r>
            <a:r>
              <a:rPr lang="fr-FR" altLang="en-US" sz="2400" b="1" dirty="0"/>
              <a:t>démocratie est grecque </a:t>
            </a:r>
            <a:endParaRPr lang="fr-FR" altLang="en-US" sz="2400" b="1" dirty="0" smtClean="0"/>
          </a:p>
          <a:p>
            <a:pPr>
              <a:buFontTx/>
              <a:buNone/>
            </a:pPr>
            <a:r>
              <a:rPr lang="fr-FR" altLang="en-US" sz="2400" b="1" dirty="0" smtClean="0"/>
              <a:t>Ton </a:t>
            </a:r>
            <a:r>
              <a:rPr lang="fr-FR" altLang="en-US" sz="2400" b="1" dirty="0"/>
              <a:t>café est brésilien </a:t>
            </a:r>
            <a:endParaRPr lang="fr-FR" altLang="en-US" sz="2400" b="1" dirty="0" smtClean="0"/>
          </a:p>
          <a:p>
            <a:pPr>
              <a:buFontTx/>
              <a:buNone/>
            </a:pPr>
            <a:r>
              <a:rPr lang="fr-FR" altLang="en-US" sz="2400" b="1" dirty="0" smtClean="0"/>
              <a:t>Ta </a:t>
            </a:r>
            <a:r>
              <a:rPr lang="fr-FR" altLang="en-US" sz="2400" b="1" dirty="0"/>
              <a:t>montre est </a:t>
            </a:r>
            <a:r>
              <a:rPr lang="fr-FR" altLang="en-US" sz="2400" b="1" dirty="0" smtClean="0"/>
              <a:t>suisse, ta </a:t>
            </a:r>
            <a:r>
              <a:rPr lang="fr-FR" altLang="en-US" sz="2400" b="1" dirty="0"/>
              <a:t>chemise est indienne </a:t>
            </a:r>
            <a:endParaRPr lang="fr-FR" altLang="en-US" sz="2400" b="1" dirty="0" smtClean="0"/>
          </a:p>
          <a:p>
            <a:pPr>
              <a:buFontTx/>
              <a:buNone/>
            </a:pPr>
            <a:r>
              <a:rPr lang="fr-FR" altLang="en-US" sz="2400" b="1" dirty="0" smtClean="0"/>
              <a:t>Ta </a:t>
            </a:r>
            <a:r>
              <a:rPr lang="fr-FR" altLang="en-US" sz="2400" b="1" dirty="0"/>
              <a:t>radio est </a:t>
            </a:r>
            <a:r>
              <a:rPr lang="fr-FR" altLang="en-US" sz="2400" b="1" dirty="0" smtClean="0"/>
              <a:t>coréenne, tes </a:t>
            </a:r>
            <a:r>
              <a:rPr lang="fr-FR" altLang="en-US" sz="2400" b="1" dirty="0"/>
              <a:t>vacances sont tunisiennes </a:t>
            </a:r>
            <a:endParaRPr lang="fr-FR" altLang="en-US" sz="2400" b="1" dirty="0" smtClean="0"/>
          </a:p>
          <a:p>
            <a:pPr>
              <a:buFontTx/>
              <a:buNone/>
            </a:pPr>
            <a:r>
              <a:rPr lang="fr-FR" altLang="en-US" sz="2400" b="1" dirty="0" smtClean="0"/>
              <a:t>Tes </a:t>
            </a:r>
            <a:r>
              <a:rPr lang="fr-FR" altLang="en-US" sz="2400" b="1" dirty="0"/>
              <a:t>chiffres sont </a:t>
            </a:r>
            <a:r>
              <a:rPr lang="fr-FR" altLang="en-US" sz="2400" b="1" dirty="0" smtClean="0"/>
              <a:t>arabes, ton </a:t>
            </a:r>
            <a:r>
              <a:rPr lang="fr-FR" altLang="en-US" sz="2400" b="1" dirty="0"/>
              <a:t>écriture est </a:t>
            </a:r>
            <a:r>
              <a:rPr lang="fr-FR" altLang="en-US" sz="2400" b="1" dirty="0" smtClean="0"/>
              <a:t>latine</a:t>
            </a:r>
          </a:p>
          <a:p>
            <a:pPr>
              <a:buFontTx/>
              <a:buNone/>
            </a:pPr>
            <a:r>
              <a:rPr lang="fr-FR" altLang="en-US" sz="2400" b="1" dirty="0" smtClean="0"/>
              <a:t>Et </a:t>
            </a:r>
            <a:r>
              <a:rPr lang="fr-FR" altLang="en-US" sz="2400" b="1" dirty="0"/>
              <a:t>tu reproches à ton voisin d'être étranger 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9" y="658019"/>
            <a:ext cx="9286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30" y="36631"/>
            <a:ext cx="12334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46" y="19953"/>
            <a:ext cx="12255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9225"/>
            <a:ext cx="16271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13" y="1211264"/>
            <a:ext cx="1323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6" y="2439524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49" y="3497360"/>
            <a:ext cx="1109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81" y="4724396"/>
            <a:ext cx="10445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1" y="5408495"/>
            <a:ext cx="1079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319345" y="5386376"/>
            <a:ext cx="1119340" cy="873019"/>
            <a:chOff x="1248" y="2448"/>
            <a:chExt cx="1728" cy="1479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736"/>
              <a:ext cx="1119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48"/>
              <a:ext cx="62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63"/>
              <a:ext cx="62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504"/>
              <a:ext cx="624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31" y="5403350"/>
            <a:ext cx="799331" cy="89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6" y="5386376"/>
            <a:ext cx="12176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6" y="2593181"/>
            <a:ext cx="11318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WiderProfessionalRoles\RSA\RSA_newcurriculum_Phase2sessions\Case Studies - Rachel Hawkes\Case Study 3 - Geography\Unit3_MiMundo_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37" y="244751"/>
            <a:ext cx="8850312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584</Words>
  <Application>Microsoft Office PowerPoint</Application>
  <PresentationFormat>Widescreen</PresentationFormat>
  <Paragraphs>109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Century Gothic</vt:lpstr>
      <vt:lpstr>Times New Roman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Some of our favourites…</vt:lpstr>
      <vt:lpstr>Explaining food is not that simple…!</vt:lpstr>
      <vt:lpstr>How could we describe these dishes to tourists? (in French, German, Spanish, etc…)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21</cp:revision>
  <dcterms:created xsi:type="dcterms:W3CDTF">2019-08-02T15:45:28Z</dcterms:created>
  <dcterms:modified xsi:type="dcterms:W3CDTF">2019-09-09T09:55:49Z</dcterms:modified>
</cp:coreProperties>
</file>