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76" r:id="rId3"/>
    <p:sldId id="277" r:id="rId4"/>
    <p:sldId id="278" r:id="rId5"/>
    <p:sldId id="259" r:id="rId6"/>
    <p:sldId id="262" r:id="rId7"/>
    <p:sldId id="267" r:id="rId8"/>
    <p:sldId id="271" r:id="rId9"/>
    <p:sldId id="272" r:id="rId10"/>
    <p:sldId id="273" r:id="rId11"/>
    <p:sldId id="274" r:id="rId12"/>
    <p:sldId id="260" r:id="rId13"/>
    <p:sldId id="261" r:id="rId14"/>
    <p:sldId id="268" r:id="rId15"/>
    <p:sldId id="269" r:id="rId16"/>
    <p:sldId id="266" r:id="rId17"/>
    <p:sldId id="27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6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1" autoAdjust="0"/>
    <p:restoredTop sz="59033" autoAdjust="0"/>
  </p:normalViewPr>
  <p:slideViewPr>
    <p:cSldViewPr snapToGrid="0" showGuides="1">
      <p:cViewPr varScale="1">
        <p:scale>
          <a:sx n="65" d="100"/>
          <a:sy n="65" d="100"/>
        </p:scale>
        <p:origin x="2208"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2AB75-392E-4E5C-8F67-2DB0FEE843E2}" type="datetimeFigureOut">
              <a:rPr lang="en-GB" smtClean="0"/>
              <a:t>09/09/2019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8BC06B-6308-43CF-AC69-7D802AA4F67B}" type="slidenum">
              <a:rPr lang="en-GB" smtClean="0"/>
              <a:t>‹#›</a:t>
            </a:fld>
            <a:endParaRPr lang="en-GB"/>
          </a:p>
        </p:txBody>
      </p:sp>
    </p:spTree>
    <p:extLst>
      <p:ext uri="{BB962C8B-B14F-4D97-AF65-F5344CB8AC3E}">
        <p14:creationId xmlns:p14="http://schemas.microsoft.com/office/powerpoint/2010/main" val="4007047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f-PzQI98kI8"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4s.co.uk/search/jobdescription/id/2753841"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theconversation.com/how-the-british-military-became-a-champion-for-language-learning-60000" TargetMode="External"/><Relationship Id="rId5" Type="http://schemas.openxmlformats.org/officeDocument/2006/relationships/hyperlink" Target="https://hansard.parliament.uk/Lords/2016-10-27/debates/F521F8DE-98CE-4961-BDED-14EB0D3099B2/ArmedForcesForeignLanguageSpeakers" TargetMode="External"/><Relationship Id="rId4" Type="http://schemas.openxmlformats.org/officeDocument/2006/relationships/hyperlink" Target="https://www.express.co.uk/news/uk/660310/Britain-defence-at-risk-cuts-foreign-language-speaker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0MUsVcYhER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944688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The pattern-finding you</a:t>
            </a:r>
          </a:p>
          <a:p>
            <a:endParaRPr lang="en-GB" b="1" dirty="0" smtClean="0"/>
          </a:p>
          <a:p>
            <a:r>
              <a:rPr lang="en-GB" b="0" dirty="0" smtClean="0"/>
              <a:t>This is Dutch.  At first students may say ‘Uh!’.  Expect this, but encourage them to persevere….</a:t>
            </a:r>
            <a:br>
              <a:rPr lang="en-GB" b="0" dirty="0" smtClean="0"/>
            </a:br>
            <a:r>
              <a:rPr lang="en-GB" b="0" dirty="0" smtClean="0"/>
              <a:t/>
            </a:r>
            <a:br>
              <a:rPr lang="en-GB" b="0" dirty="0" smtClean="0"/>
            </a:br>
            <a:r>
              <a:rPr lang="en-GB" b="0" dirty="0" smtClean="0"/>
              <a:t>If necessary, use some of these prompts to support them.</a:t>
            </a:r>
            <a:br>
              <a:rPr lang="en-GB" b="0" dirty="0" smtClean="0"/>
            </a:br>
            <a:r>
              <a:rPr lang="en-GB" b="0" dirty="0" smtClean="0"/>
              <a:t>Tell them:</a:t>
            </a:r>
          </a:p>
          <a:p>
            <a:r>
              <a:rPr lang="en-GB" b="0" dirty="0" smtClean="0"/>
              <a:t>1. Use</a:t>
            </a:r>
            <a:r>
              <a:rPr lang="en-GB" b="0" baseline="0" dirty="0" smtClean="0"/>
              <a:t> the title, the picture, your world knowledge about the lifecycle of a plant.</a:t>
            </a:r>
            <a:br>
              <a:rPr lang="en-GB" b="0" baseline="0" dirty="0" smtClean="0"/>
            </a:br>
            <a:r>
              <a:rPr lang="en-GB" b="0" baseline="0" dirty="0" smtClean="0"/>
              <a:t>2. Look out for any patterns, any repeated words from line to line</a:t>
            </a:r>
            <a:br>
              <a:rPr lang="en-GB" b="0" baseline="0" dirty="0" smtClean="0"/>
            </a:br>
            <a:r>
              <a:rPr lang="en-GB" b="0" baseline="0" dirty="0" smtClean="0"/>
              <a:t>3. Look out for any cognates</a:t>
            </a:r>
            <a:br>
              <a:rPr lang="en-GB" b="0" baseline="0" dirty="0" smtClean="0"/>
            </a:br>
            <a:r>
              <a:rPr lang="en-GB" b="0" baseline="0" dirty="0" smtClean="0"/>
              <a:t>4. Look specifically at the way one line finishes and the next one starts</a:t>
            </a:r>
          </a:p>
          <a:p>
            <a:r>
              <a:rPr lang="en-GB" b="0" baseline="0" dirty="0" smtClean="0"/>
              <a:t>5. Can you tell what the first line means?</a:t>
            </a:r>
          </a:p>
          <a:p>
            <a:r>
              <a:rPr lang="en-GB" b="0" baseline="0" dirty="0" smtClean="0"/>
              <a:t>6. Come up with a working hypothesis, based on all of the above – write it down</a:t>
            </a:r>
          </a:p>
          <a:p>
            <a:endParaRPr lang="en-GB" b="0" baseline="0" dirty="0" smtClean="0"/>
          </a:p>
          <a:p>
            <a:endParaRPr lang="en-GB" b="0" dirty="0"/>
          </a:p>
        </p:txBody>
      </p:sp>
      <p:sp>
        <p:nvSpPr>
          <p:cNvPr id="4" name="Slide Number Placeholder 3"/>
          <p:cNvSpPr>
            <a:spLocks noGrp="1"/>
          </p:cNvSpPr>
          <p:nvPr>
            <p:ph type="sldNum" sz="quarter" idx="10"/>
          </p:nvPr>
        </p:nvSpPr>
        <p:spPr/>
        <p:txBody>
          <a:bodyPr/>
          <a:lstStyle/>
          <a:p>
            <a:fld id="{5E8BC06B-6308-43CF-AC69-7D802AA4F67B}" type="slidenum">
              <a:rPr lang="en-GB" smtClean="0"/>
              <a:t>12</a:t>
            </a:fld>
            <a:endParaRPr lang="en-GB"/>
          </a:p>
        </p:txBody>
      </p:sp>
    </p:spTree>
    <p:extLst>
      <p:ext uri="{BB962C8B-B14F-4D97-AF65-F5344CB8AC3E}">
        <p14:creationId xmlns:p14="http://schemas.microsoft.com/office/powerpoint/2010/main" val="2195350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The pattern-finding you</a:t>
            </a:r>
          </a:p>
          <a:p>
            <a:endParaRPr lang="en-GB" b="1" dirty="0" smtClean="0"/>
          </a:p>
          <a:p>
            <a:r>
              <a:rPr lang="en-GB" b="0" dirty="0" smtClean="0"/>
              <a:t>Depending on how many</a:t>
            </a:r>
            <a:r>
              <a:rPr lang="en-GB" b="0" baseline="0" dirty="0" smtClean="0"/>
              <a:t> of the prompts you have needed to use, draw out from students the sorts of skills and strategies they employed in this task.</a:t>
            </a:r>
            <a:endParaRPr lang="en-GB" b="0" dirty="0"/>
          </a:p>
        </p:txBody>
      </p:sp>
      <p:sp>
        <p:nvSpPr>
          <p:cNvPr id="4" name="Slide Number Placeholder 3"/>
          <p:cNvSpPr>
            <a:spLocks noGrp="1"/>
          </p:cNvSpPr>
          <p:nvPr>
            <p:ph type="sldNum" sz="quarter" idx="10"/>
          </p:nvPr>
        </p:nvSpPr>
        <p:spPr/>
        <p:txBody>
          <a:bodyPr/>
          <a:lstStyle/>
          <a:p>
            <a:fld id="{5E8BC06B-6308-43CF-AC69-7D802AA4F67B}" type="slidenum">
              <a:rPr lang="en-GB" smtClean="0"/>
              <a:t>13</a:t>
            </a:fld>
            <a:endParaRPr lang="en-GB"/>
          </a:p>
        </p:txBody>
      </p:sp>
    </p:spTree>
    <p:extLst>
      <p:ext uri="{BB962C8B-B14F-4D97-AF65-F5344CB8AC3E}">
        <p14:creationId xmlns:p14="http://schemas.microsoft.com/office/powerpoint/2010/main" val="3034146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The link-making you</a:t>
            </a:r>
            <a:r>
              <a:rPr lang="en-GB" dirty="0" smtClean="0"/>
              <a:t/>
            </a:r>
            <a:br>
              <a:rPr lang="en-GB" dirty="0" smtClean="0"/>
            </a:br>
            <a:r>
              <a:rPr lang="en-GB" dirty="0" smtClean="0"/>
              <a:t>Cognate starters</a:t>
            </a:r>
            <a:br>
              <a:rPr lang="en-GB" dirty="0" smtClean="0"/>
            </a:br>
            <a:r>
              <a:rPr lang="en-GB" dirty="0" smtClean="0"/>
              <a:t>Note:  Teachers</a:t>
            </a:r>
            <a:r>
              <a:rPr lang="en-GB" baseline="0" dirty="0" smtClean="0"/>
              <a:t> can obviously substitute the Spanish examples here with French/German patterns.</a:t>
            </a:r>
            <a:endParaRPr lang="en-GB" dirty="0" smtClean="0"/>
          </a:p>
          <a:p>
            <a:r>
              <a:rPr lang="en-GB" b="1" dirty="0" smtClean="0"/>
              <a:t/>
            </a:r>
            <a:br>
              <a:rPr lang="en-GB" b="1" dirty="0" smtClean="0"/>
            </a:br>
            <a:r>
              <a:rPr lang="en-GB" b="1" dirty="0" smtClean="0"/>
              <a:t>Working with Spanish-English</a:t>
            </a:r>
            <a:r>
              <a:rPr lang="en-GB" b="1" baseline="0" dirty="0" smtClean="0"/>
              <a:t> words patterns</a:t>
            </a:r>
            <a:endParaRPr lang="en-GB" b="1" dirty="0" smtClean="0"/>
          </a:p>
          <a:p>
            <a:r>
              <a:rPr lang="en-GB" dirty="0" smtClean="0"/>
              <a:t>In this set,</a:t>
            </a:r>
            <a:r>
              <a:rPr lang="en-GB" baseline="0" dirty="0" smtClean="0"/>
              <a:t> t</a:t>
            </a:r>
            <a:r>
              <a:rPr lang="en-GB" dirty="0" smtClean="0"/>
              <a:t>here are 11</a:t>
            </a:r>
            <a:r>
              <a:rPr lang="en-GB" baseline="0" dirty="0" smtClean="0"/>
              <a:t> </a:t>
            </a:r>
            <a:r>
              <a:rPr lang="en-GB" dirty="0" smtClean="0"/>
              <a:t>patterns explored in this way, and a 12</a:t>
            </a:r>
            <a:r>
              <a:rPr lang="en-GB" baseline="30000" dirty="0" smtClean="0"/>
              <a:t>th</a:t>
            </a:r>
            <a:r>
              <a:rPr lang="en-GB" dirty="0" smtClean="0"/>
              <a:t> task, which recaps all of the patterns met.</a:t>
            </a:r>
            <a:br>
              <a:rPr lang="en-GB" dirty="0" smtClean="0"/>
            </a:br>
            <a:r>
              <a:rPr lang="en-GB" dirty="0" smtClean="0"/>
              <a:t>The idea is that each pattern is</a:t>
            </a:r>
            <a:r>
              <a:rPr lang="en-GB" baseline="0" dirty="0" smtClean="0"/>
              <a:t> given 10 minutes in tutor time (so NOT taking time out of L2 lessons!) each week, so that this set represents a term’s worth of activities.</a:t>
            </a:r>
            <a:br>
              <a:rPr lang="en-GB" baseline="0" dirty="0" smtClean="0"/>
            </a:br>
            <a:r>
              <a:rPr lang="en-GB" baseline="0" dirty="0" smtClean="0"/>
              <a:t>They are written so that non-linguist tutors can deliver them.</a:t>
            </a:r>
            <a:br>
              <a:rPr lang="en-GB" baseline="0" dirty="0" smtClean="0"/>
            </a:br>
            <a:endParaRPr lang="en-GB" baseline="0" dirty="0" smtClean="0"/>
          </a:p>
          <a:p>
            <a:r>
              <a:rPr lang="en-GB" baseline="0" dirty="0" smtClean="0"/>
              <a:t>Word frequency: </a:t>
            </a:r>
            <a:r>
              <a:rPr lang="en-GB" baseline="0" dirty="0" err="1" smtClean="0"/>
              <a:t>tímido</a:t>
            </a:r>
            <a:r>
              <a:rPr lang="en-GB" baseline="0" dirty="0" smtClean="0"/>
              <a:t> [3607]; </a:t>
            </a:r>
            <a:r>
              <a:rPr lang="en-GB" baseline="0" dirty="0" err="1" smtClean="0"/>
              <a:t>ácido</a:t>
            </a:r>
            <a:r>
              <a:rPr lang="en-GB" baseline="0" dirty="0" smtClean="0"/>
              <a:t> [2932]; </a:t>
            </a:r>
            <a:r>
              <a:rPr lang="en-GB" baseline="0" dirty="0" err="1" smtClean="0"/>
              <a:t>líquido</a:t>
            </a:r>
            <a:r>
              <a:rPr lang="en-GB" baseline="0" dirty="0" smtClean="0"/>
              <a:t> [1382]; </a:t>
            </a:r>
            <a:r>
              <a:rPr lang="en-GB" baseline="0" dirty="0" err="1" smtClean="0"/>
              <a:t>sólido</a:t>
            </a:r>
            <a:r>
              <a:rPr lang="en-GB" baseline="0" dirty="0" smtClean="0"/>
              <a:t> [2420]; </a:t>
            </a:r>
            <a:r>
              <a:rPr lang="en-GB" baseline="0" dirty="0" err="1" smtClean="0"/>
              <a:t>rápido</a:t>
            </a:r>
            <a:r>
              <a:rPr lang="en-GB" baseline="0" dirty="0" smtClean="0"/>
              <a:t> [879]; </a:t>
            </a:r>
            <a:r>
              <a:rPr lang="en-GB" baseline="0" dirty="0" err="1" smtClean="0"/>
              <a:t>válido</a:t>
            </a:r>
            <a:r>
              <a:rPr lang="en-GB" baseline="0" dirty="0" smtClean="0"/>
              <a:t> [3114]</a:t>
            </a:r>
            <a:br>
              <a:rPr lang="en-GB" baseline="0" dirty="0" smtClean="0"/>
            </a:br>
            <a:r>
              <a:rPr lang="en-GB" baseline="0" dirty="0" smtClean="0"/>
              <a:t>Further words with the same pattern: </a:t>
            </a:r>
            <a:r>
              <a:rPr lang="en-GB" baseline="0" dirty="0" err="1" smtClean="0"/>
              <a:t>estúpido</a:t>
            </a:r>
            <a:r>
              <a:rPr lang="en-GB" baseline="0" dirty="0" smtClean="0"/>
              <a:t> [2596]; </a:t>
            </a:r>
            <a:r>
              <a:rPr lang="en-GB" baseline="0" dirty="0" err="1" smtClean="0"/>
              <a:t>espléndido</a:t>
            </a:r>
            <a:r>
              <a:rPr lang="en-GB" baseline="0" dirty="0" smtClean="0"/>
              <a:t> [3964]; </a:t>
            </a:r>
            <a:r>
              <a:rPr lang="en-GB" baseline="0" dirty="0" err="1" smtClean="0"/>
              <a:t>rígido</a:t>
            </a:r>
            <a:r>
              <a:rPr lang="en-GB" baseline="0" dirty="0" smtClean="0"/>
              <a:t> [3421]</a:t>
            </a:r>
          </a:p>
          <a:p>
            <a:endParaRPr lang="en-GB" baseline="0" dirty="0" smtClean="0"/>
          </a:p>
          <a:p>
            <a:r>
              <a:rPr lang="en-GB" baseline="0" dirty="0" smtClean="0"/>
              <a:t>Source: Davies, M. &amp; Davies, K. (2018). A frequency dictionary of Spanish: Core vocabulary for learners (2nd ed.). London: Routledge. </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1133160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50595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Even a little goes a long way</a:t>
            </a:r>
            <a:r>
              <a:rPr lang="en-GB" dirty="0" smtClean="0"/>
              <a:t/>
            </a:r>
            <a:br>
              <a:rPr lang="en-GB" dirty="0" smtClean="0"/>
            </a:br>
            <a:r>
              <a:rPr lang="en-GB" dirty="0" smtClean="0"/>
              <a:t>Real</a:t>
            </a:r>
            <a:r>
              <a:rPr lang="en-GB" baseline="0" dirty="0" smtClean="0"/>
              <a:t> life testimony - </a:t>
            </a:r>
            <a:br>
              <a:rPr lang="en-GB" baseline="0" dirty="0" smtClean="0"/>
            </a:br>
            <a:r>
              <a:rPr lang="en-GB" baseline="0" dirty="0" smtClean="0"/>
              <a:t>If nothing else, use the examples of Ramsey and Bale - </a:t>
            </a:r>
            <a:r>
              <a:rPr lang="en-GB" dirty="0" smtClean="0"/>
              <a:t>In</a:t>
            </a:r>
            <a:r>
              <a:rPr lang="en-GB" baseline="0" dirty="0" smtClean="0"/>
              <a:t> the news from this summer</a:t>
            </a:r>
            <a:br>
              <a:rPr lang="en-GB" baseline="0" dirty="0" smtClean="0"/>
            </a:br>
            <a:r>
              <a:rPr lang="en-GB" dirty="0" smtClean="0"/>
              <a:t>Two footballers, two very different stories! Football is not enough…</a:t>
            </a:r>
            <a:br>
              <a:rPr lang="en-GB" dirty="0" smtClean="0"/>
            </a:br>
            <a:r>
              <a:rPr lang="en-GB" dirty="0" smtClean="0"/>
              <a:t>What sort of motivation is on display here</a:t>
            </a:r>
            <a:r>
              <a:rPr lang="en-GB" baseline="0" dirty="0" smtClean="0"/>
              <a:t> from Aaron Ramsey?</a:t>
            </a:r>
            <a:endParaRPr lang="en-GB" dirty="0"/>
          </a:p>
        </p:txBody>
      </p:sp>
      <p:sp>
        <p:nvSpPr>
          <p:cNvPr id="4" name="Slide Number Placeholder 3"/>
          <p:cNvSpPr>
            <a:spLocks noGrp="1"/>
          </p:cNvSpPr>
          <p:nvPr>
            <p:ph type="sldNum" sz="quarter" idx="10"/>
          </p:nvPr>
        </p:nvSpPr>
        <p:spPr/>
        <p:txBody>
          <a:bodyPr/>
          <a:lstStyle/>
          <a:p>
            <a:fld id="{5E8BC06B-6308-43CF-AC69-7D802AA4F67B}" type="slidenum">
              <a:rPr lang="en-GB" smtClean="0"/>
              <a:t>16</a:t>
            </a:fld>
            <a:endParaRPr lang="en-GB"/>
          </a:p>
        </p:txBody>
      </p:sp>
    </p:spTree>
    <p:extLst>
      <p:ext uri="{BB962C8B-B14F-4D97-AF65-F5344CB8AC3E}">
        <p14:creationId xmlns:p14="http://schemas.microsoft.com/office/powerpoint/2010/main" val="2626569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Overview of content:  Session 4 – Creativity and codes</a:t>
            </a:r>
            <a:br>
              <a:rPr lang="en-GB" smtClean="0"/>
            </a:br>
            <a:r>
              <a:rPr lang="en-GB" smtClean="0"/>
              <a:t>Unless otherwise attributed, all ideas contributed by Rachel Hawkes.</a:t>
            </a:r>
            <a:endParaRPr lang="en-GB" dirty="0"/>
          </a:p>
        </p:txBody>
      </p:sp>
      <p:sp>
        <p:nvSpPr>
          <p:cNvPr id="4" name="Slide Number Placeholder 3"/>
          <p:cNvSpPr>
            <a:spLocks noGrp="1"/>
          </p:cNvSpPr>
          <p:nvPr>
            <p:ph type="sldNum" sz="quarter" idx="10"/>
          </p:nvPr>
        </p:nvSpPr>
        <p:spPr/>
        <p:txBody>
          <a:bodyPr/>
          <a:lstStyle/>
          <a:p>
            <a:fld id="{B2FD9195-7D31-4AC4-A7D6-90E7679F67DA}"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1810216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Research</a:t>
            </a:r>
            <a:r>
              <a:rPr lang="en-GB" b="1" baseline="0" dirty="0" smtClean="0"/>
              <a:t> linking language learning and creativity</a:t>
            </a:r>
            <a:r>
              <a:rPr lang="en-GB" baseline="0" dirty="0" smtClean="0"/>
              <a:t/>
            </a:r>
            <a:br>
              <a:rPr lang="en-GB" baseline="0" dirty="0" smtClean="0"/>
            </a:br>
            <a:r>
              <a:rPr lang="en-GB" baseline="0" dirty="0" smtClean="0"/>
              <a:t>This may seem a bit subdued and understated compared with the many messages online with great claims for what language learning does for us, but refer to the document ‘Cognitive benefits of language learning’ which is a summary of a recent research report for the British Academy, and you will see the difference between empirical research and media reporting, as well as the difference between claims for bilingualism vs claims for language learning.  There have been many more studies of bilingualism and even that body of work has disputed findings, so I think it’s best to keep it credible and be honest about what evidence there is (and is not!) at the moment, for the benefits of language learning.</a:t>
            </a:r>
          </a:p>
          <a:p>
            <a:endParaRPr lang="en-GB" baseline="0" dirty="0" smtClean="0"/>
          </a:p>
          <a:p>
            <a:endParaRPr lang="en-GB" baseline="0" dirty="0" smtClean="0"/>
          </a:p>
          <a:p>
            <a:endParaRPr lang="en-GB" baseline="0" dirty="0" smtClean="0"/>
          </a:p>
          <a:p>
            <a:r>
              <a:rPr lang="en-GB" sz="1200" b="1" i="0" u="none" strike="noStrike" kern="1200" baseline="0" dirty="0" smtClean="0">
                <a:solidFill>
                  <a:schemeClr val="tx1"/>
                </a:solidFill>
                <a:latin typeface="+mn-lt"/>
                <a:ea typeface="+mn-ea"/>
                <a:cs typeface="+mn-cs"/>
              </a:rPr>
              <a:t>Cognitive Benefits of Language Learning: Broadening our perspectives </a:t>
            </a:r>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Final Report to the British Academy [2018]</a:t>
            </a: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err="1" smtClean="0">
                <a:solidFill>
                  <a:schemeClr val="tx1"/>
                </a:solidFill>
                <a:latin typeface="+mn-lt"/>
                <a:ea typeface="+mn-ea"/>
                <a:cs typeface="+mn-cs"/>
              </a:rPr>
              <a:t>Bencie</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Woll</a:t>
            </a:r>
            <a:r>
              <a:rPr lang="en-GB" sz="1200" b="0" i="0" u="none" strike="noStrike" kern="1200" baseline="0" dirty="0" smtClean="0">
                <a:solidFill>
                  <a:schemeClr val="tx1"/>
                </a:solidFill>
                <a:latin typeface="+mn-lt"/>
                <a:ea typeface="+mn-ea"/>
                <a:cs typeface="+mn-cs"/>
              </a:rPr>
              <a:t> FBA, Faculty of Brain Sciences, University College London </a:t>
            </a:r>
          </a:p>
          <a:p>
            <a:r>
              <a:rPr lang="en-GB" sz="1200" b="0" i="0" u="none" strike="noStrike" kern="1200" baseline="0" dirty="0" smtClean="0">
                <a:solidFill>
                  <a:schemeClr val="tx1"/>
                </a:solidFill>
                <a:latin typeface="+mn-lt"/>
                <a:ea typeface="+mn-ea"/>
                <a:cs typeface="+mn-cs"/>
              </a:rPr>
              <a:t>Li Wei, Institute of Education, University College London</a:t>
            </a:r>
            <a:endParaRPr lang="en-GB" dirty="0" smtClean="0"/>
          </a:p>
          <a:p>
            <a:endParaRPr lang="en-GB" dirty="0" smtClean="0"/>
          </a:p>
          <a:p>
            <a:r>
              <a:rPr lang="en-GB" sz="1200" b="0" i="0" u="none" strike="noStrike" kern="1200" baseline="0" dirty="0" smtClean="0">
                <a:solidFill>
                  <a:schemeClr val="tx1"/>
                </a:solidFill>
                <a:latin typeface="+mn-lt"/>
                <a:ea typeface="+mn-ea"/>
                <a:cs typeface="+mn-cs"/>
              </a:rPr>
              <a:t>Data from 6 studies (involving 502 participants) was extracted and analysed following established protocols and procedures for conducting systematic reviews and meta-analysis. Standardised effect sizes varied from large to medium according to verbal and figural measures of creativity and were strongest in sub-scales of creative flexibility, followed by creative originality and lastly, creative fluency.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Across the various studies, strong effect sizes were found for language learning and creativity across a range of age groups (7-57 years old), suggesting that foreign language learning has a beneficial effect on creativity across the lifespan.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Overall, analyses indicate strong positive correlates between creative flexibility, fluency, originality and foreign language learning. The strongest effect sizes across the various studies were for measures of creative flexibility. Effect sizes were largest next for creative originality, and smallest for creative fluency, though this was still moderately large at 0.51. Effect sizes varied depending on verbal versus figural measures of creativity; generally, larger effect sizes were found for verbal measures (such as verbal flexibility and verbal originality). </a:t>
            </a:r>
          </a:p>
          <a:p>
            <a:r>
              <a:rPr lang="en-GB" sz="1200" b="0" i="0" u="none" strike="noStrike" kern="1200" baseline="0" dirty="0" smtClean="0">
                <a:solidFill>
                  <a:schemeClr val="tx1"/>
                </a:solidFill>
                <a:latin typeface="+mn-lt"/>
                <a:ea typeface="+mn-ea"/>
                <a:cs typeface="+mn-cs"/>
              </a:rPr>
              <a:t>The remarkable superiority found for FLLs may have several explanations. Students may be affected by the cognitive practices involved in learning a new language.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In conclusion, the significant associations found between language learning and creativity parallel previous findings in bilingualism research. However the underlying mechanisms behind the enhancement of this cognitive function are still unclear. Cognitive benefits in this area may be attributed to processes of language switching (as in bilingualism) or the rigorous practice and study involved in language learning. Further research is needed to assess creative thinking across genders, age and learning strategies in order to gain a better understanding of how creativity is fostered in bilinguals and foreign language learners. </a:t>
            </a:r>
            <a:endParaRPr lang="en-GB" dirty="0" smtClean="0"/>
          </a:p>
          <a:p>
            <a:endParaRPr lang="en-GB" dirty="0"/>
          </a:p>
        </p:txBody>
      </p:sp>
      <p:sp>
        <p:nvSpPr>
          <p:cNvPr id="4" name="Slide Number Placeholder 3"/>
          <p:cNvSpPr>
            <a:spLocks noGrp="1"/>
          </p:cNvSpPr>
          <p:nvPr>
            <p:ph type="sldNum" sz="quarter" idx="10"/>
          </p:nvPr>
        </p:nvSpPr>
        <p:spPr/>
        <p:txBody>
          <a:bodyPr/>
          <a:lstStyle/>
          <a:p>
            <a:fld id="{2048A042-1A5A-4211-9D81-3A236DBC2AA7}"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417445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Video link: </a:t>
            </a:r>
            <a:r>
              <a:rPr lang="en-GB" dirty="0" smtClean="0">
                <a:hlinkClick r:id="rId3"/>
              </a:rPr>
              <a:t>https://www.youtube.com/watch?v=f-PzQI98kI8</a:t>
            </a:r>
            <a:endParaRPr lang="en-GB" dirty="0" smtClean="0"/>
          </a:p>
          <a:p>
            <a:endParaRPr lang="en-GB" dirty="0" smtClean="0"/>
          </a:p>
          <a:p>
            <a:r>
              <a:rPr lang="en-GB" dirty="0" smtClean="0"/>
              <a:t>Nice</a:t>
            </a:r>
            <a:r>
              <a:rPr lang="en-GB" baseline="0" dirty="0" smtClean="0"/>
              <a:t> job advert from the RAF for an Intelligence Analyst (Linguist)  - fits with the theme of this session, which is about creative, flexible, linguistic thinking.</a:t>
            </a:r>
            <a:endParaRPr lang="en-GB" dirty="0"/>
          </a:p>
        </p:txBody>
      </p:sp>
      <p:sp>
        <p:nvSpPr>
          <p:cNvPr id="4" name="Slide Number Placeholder 3"/>
          <p:cNvSpPr>
            <a:spLocks noGrp="1"/>
          </p:cNvSpPr>
          <p:nvPr>
            <p:ph type="sldNum" sz="quarter" idx="10"/>
          </p:nvPr>
        </p:nvSpPr>
        <p:spPr/>
        <p:txBody>
          <a:bodyPr/>
          <a:lstStyle/>
          <a:p>
            <a:fld id="{5E8BC06B-6308-43CF-AC69-7D802AA4F67B}" type="slidenum">
              <a:rPr lang="en-GB" smtClean="0"/>
              <a:t>3</a:t>
            </a:fld>
            <a:endParaRPr lang="en-GB"/>
          </a:p>
        </p:txBody>
      </p:sp>
    </p:spTree>
    <p:extLst>
      <p:ext uri="{BB962C8B-B14F-4D97-AF65-F5344CB8AC3E}">
        <p14:creationId xmlns:p14="http://schemas.microsoft.com/office/powerpoint/2010/main" val="405351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More details about the job</a:t>
            </a:r>
            <a:endParaRPr lang="en-GB" dirty="0" smtClean="0">
              <a:hlinkClick r:id="rId3"/>
            </a:endParaRPr>
          </a:p>
          <a:p>
            <a:r>
              <a:rPr lang="en-GB" dirty="0" smtClean="0">
                <a:hlinkClick r:id="rId3"/>
              </a:rPr>
              <a:t>https://www.e4s.co.uk/search/jobdescription/id/2753841</a:t>
            </a:r>
            <a:endParaRPr lang="en-GB" dirty="0" smtClean="0"/>
          </a:p>
          <a:p>
            <a:endParaRPr lang="en-GB" dirty="0" smtClean="0"/>
          </a:p>
          <a:p>
            <a:endParaRPr lang="en-GB" dirty="0" smtClean="0"/>
          </a:p>
          <a:p>
            <a:r>
              <a:rPr lang="en-GB" dirty="0" smtClean="0"/>
              <a:t>Previous news stories on the armed</a:t>
            </a:r>
            <a:r>
              <a:rPr lang="en-GB" baseline="0" dirty="0" smtClean="0"/>
              <a:t> services’ need for linguists:</a:t>
            </a:r>
          </a:p>
          <a:p>
            <a:r>
              <a:rPr lang="en-GB" dirty="0" smtClean="0">
                <a:hlinkClick r:id="rId4"/>
              </a:rPr>
              <a:t>https://www.express.co.uk/news/uk/660310/Britain-defence-at-risk-cuts-foreign-language-speakers</a:t>
            </a:r>
            <a:r>
              <a:rPr lang="en-GB" dirty="0" smtClean="0"/>
              <a:t/>
            </a:r>
            <a:br>
              <a:rPr lang="en-GB" dirty="0" smtClean="0"/>
            </a:br>
            <a:r>
              <a:rPr lang="en-GB" dirty="0" smtClean="0">
                <a:hlinkClick r:id="rId5"/>
              </a:rPr>
              <a:t>https://hansard.parliament.uk/Lords/2016-10-27/debates/F521F8DE-98CE-4961-BDED-14EB0D3099B2/ArmedForcesForeignLanguageSpeakers</a:t>
            </a:r>
            <a:r>
              <a:rPr lang="en-GB" dirty="0" smtClean="0"/>
              <a:t/>
            </a:r>
            <a:br>
              <a:rPr lang="en-GB" dirty="0" smtClean="0"/>
            </a:br>
            <a:r>
              <a:rPr lang="en-GB" dirty="0" smtClean="0">
                <a:hlinkClick r:id="rId6"/>
              </a:rPr>
              <a:t>http://theconversation.com/how-the-british-military-became-a-champion-for-language-learning-60000</a:t>
            </a:r>
            <a:endParaRPr lang="en-GB" dirty="0"/>
          </a:p>
        </p:txBody>
      </p:sp>
      <p:sp>
        <p:nvSpPr>
          <p:cNvPr id="4" name="Slide Number Placeholder 3"/>
          <p:cNvSpPr>
            <a:spLocks noGrp="1"/>
          </p:cNvSpPr>
          <p:nvPr>
            <p:ph type="sldNum" sz="quarter" idx="10"/>
          </p:nvPr>
        </p:nvSpPr>
        <p:spPr/>
        <p:txBody>
          <a:bodyPr/>
          <a:lstStyle/>
          <a:p>
            <a:fld id="{5E8BC06B-6308-43CF-AC69-7D802AA4F67B}" type="slidenum">
              <a:rPr lang="en-GB" smtClean="0"/>
              <a:t>4</a:t>
            </a:fld>
            <a:endParaRPr lang="en-GB"/>
          </a:p>
        </p:txBody>
      </p:sp>
    </p:spTree>
    <p:extLst>
      <p:ext uri="{BB962C8B-B14F-4D97-AF65-F5344CB8AC3E}">
        <p14:creationId xmlns:p14="http://schemas.microsoft.com/office/powerpoint/2010/main" val="3169883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The code-breaking you</a:t>
            </a:r>
          </a:p>
          <a:p>
            <a:endParaRPr lang="en-GB" dirty="0" smtClean="0"/>
          </a:p>
          <a:p>
            <a:pPr>
              <a:spcBef>
                <a:spcPct val="0"/>
              </a:spcBef>
            </a:pPr>
            <a:r>
              <a:rPr lang="en-US" altLang="en-US" dirty="0" smtClean="0"/>
              <a:t>Be prepared to interpret instructions based on pictures. For example, a picture of a red car is presented with the word "ZEEZOOM". Next, a picture of a blue car is presented with the word "KEEZOOM". Next, a picture of a red bus is presented with the word "ZEEBOOM". You must be able to give the foreign word for a "blue bus".</a:t>
            </a:r>
          </a:p>
          <a:p>
            <a:pPr>
              <a:spcBef>
                <a:spcPct val="0"/>
              </a:spcBef>
            </a:pPr>
            <a:r>
              <a:rPr lang="en-US" altLang="en-US" dirty="0" smtClean="0"/>
              <a:t>http://usmilitary.about.com/cs/joiningup/a/dlab.htm </a:t>
            </a:r>
            <a:br>
              <a:rPr lang="en-US" altLang="en-US" dirty="0" smtClean="0"/>
            </a:br>
            <a:r>
              <a:rPr lang="en-US" altLang="en-US" dirty="0" err="1" smtClean="0"/>
              <a:t>Defence</a:t>
            </a:r>
            <a:r>
              <a:rPr lang="en-US" altLang="en-US" dirty="0" smtClean="0"/>
              <a:t> Language Aptitude Battery</a:t>
            </a:r>
            <a:br>
              <a:rPr lang="en-US" altLang="en-US" dirty="0" smtClean="0"/>
            </a:br>
            <a:r>
              <a:rPr lang="en-US" altLang="en-US" dirty="0" smtClean="0"/>
              <a:t>126 multiple choice questions – highest possible score = 176 (105 = pass)</a:t>
            </a:r>
          </a:p>
          <a:p>
            <a:endParaRPr lang="en-GB" dirty="0"/>
          </a:p>
        </p:txBody>
      </p:sp>
      <p:sp>
        <p:nvSpPr>
          <p:cNvPr id="4" name="Slide Number Placeholder 3"/>
          <p:cNvSpPr>
            <a:spLocks noGrp="1"/>
          </p:cNvSpPr>
          <p:nvPr>
            <p:ph type="sldNum" sz="quarter" idx="10"/>
          </p:nvPr>
        </p:nvSpPr>
        <p:spPr/>
        <p:txBody>
          <a:bodyPr/>
          <a:lstStyle/>
          <a:p>
            <a:fld id="{5E8BC06B-6308-43CF-AC69-7D802AA4F67B}" type="slidenum">
              <a:rPr lang="en-GB" smtClean="0"/>
              <a:t>5</a:t>
            </a:fld>
            <a:endParaRPr lang="en-GB"/>
          </a:p>
        </p:txBody>
      </p:sp>
    </p:spTree>
    <p:extLst>
      <p:ext uri="{BB962C8B-B14F-4D97-AF65-F5344CB8AC3E}">
        <p14:creationId xmlns:p14="http://schemas.microsoft.com/office/powerpoint/2010/main" val="611301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The attentive listening you</a:t>
            </a:r>
            <a:r>
              <a:rPr lang="en-GB" dirty="0" smtClean="0"/>
              <a:t/>
            </a:r>
            <a:br>
              <a:rPr lang="en-GB" dirty="0" smtClean="0"/>
            </a:br>
            <a:r>
              <a:rPr lang="en-GB" dirty="0" smtClean="0"/>
              <a:t>Berlitz</a:t>
            </a:r>
            <a:r>
              <a:rPr lang="en-GB" baseline="0" dirty="0" smtClean="0"/>
              <a:t> – What are you sinking about? – </a:t>
            </a:r>
            <a:r>
              <a:rPr lang="en-GB" dirty="0" smtClean="0">
                <a:hlinkClick r:id="rId3"/>
              </a:rPr>
              <a:t>https://www.youtube.com/watch?v=0MUsVcYhERY</a:t>
            </a:r>
            <a:r>
              <a:rPr lang="en-GB" dirty="0" smtClean="0"/>
              <a:t/>
            </a:r>
            <a:br>
              <a:rPr lang="en-GB" dirty="0" smtClean="0"/>
            </a:br>
            <a:r>
              <a:rPr lang="en-GB" baseline="0" dirty="0" smtClean="0"/>
              <a:t/>
            </a:r>
            <a:br>
              <a:rPr lang="en-GB" baseline="0" dirty="0" smtClean="0"/>
            </a:br>
            <a:r>
              <a:rPr lang="en-GB" baseline="0" dirty="0" smtClean="0"/>
              <a:t>As language learners, we come to expect that we have to put a lot of effort into listening, and that we are not necessarily going to understand (instantly or ever!) every single word.</a:t>
            </a:r>
            <a:br>
              <a:rPr lang="en-GB" baseline="0" dirty="0" smtClean="0"/>
            </a:br>
            <a:r>
              <a:rPr lang="en-GB" baseline="0" dirty="0" smtClean="0"/>
              <a:t>We therefore get good at:</a:t>
            </a:r>
          </a:p>
          <a:p>
            <a:r>
              <a:rPr lang="en-GB" baseline="0" dirty="0" smtClean="0"/>
              <a:t>1) focusing our attention very acutely </a:t>
            </a:r>
            <a:br>
              <a:rPr lang="en-GB" baseline="0" dirty="0" smtClean="0"/>
            </a:br>
            <a:r>
              <a:rPr lang="en-GB" baseline="0" dirty="0" smtClean="0"/>
              <a:t>2) using other information (e.g. facial expression if we have it, gesture if we have it, tone of voice, intonation, situational context, world knowledge, logic) to help support our understanding.</a:t>
            </a:r>
            <a:br>
              <a:rPr lang="en-GB" baseline="0" dirty="0" smtClean="0"/>
            </a:br>
            <a:r>
              <a:rPr lang="en-GB" baseline="0" dirty="0" smtClean="0"/>
              <a:t/>
            </a:r>
            <a:br>
              <a:rPr lang="en-GB" baseline="0" dirty="0" smtClean="0"/>
            </a:br>
            <a:r>
              <a:rPr lang="en-GB" baseline="0" dirty="0" smtClean="0"/>
              <a:t>In this video the new coastguard was listening very </a:t>
            </a:r>
            <a:r>
              <a:rPr lang="en-GB" baseline="0" dirty="0" err="1" smtClean="0"/>
              <a:t>very</a:t>
            </a:r>
            <a:r>
              <a:rPr lang="en-GB" baseline="0" dirty="0" smtClean="0"/>
              <a:t> carefully, but he didn’t have visual on the situation, and he didn’t apply his situational knowledge or logic – why would he get a call on the emergency radar if they were just having a think about something?  The German word ‘to sink’ = </a:t>
            </a:r>
            <a:r>
              <a:rPr lang="en-GB" baseline="0" dirty="0" err="1" smtClean="0"/>
              <a:t>sinken</a:t>
            </a:r>
            <a:r>
              <a:rPr lang="en-GB" baseline="0" dirty="0" smtClean="0"/>
              <a:t>, so it’s not a million miles away…</a:t>
            </a:r>
            <a:br>
              <a:rPr lang="en-GB" baseline="0" dirty="0" smtClean="0"/>
            </a:br>
            <a:r>
              <a:rPr lang="en-GB" baseline="0" dirty="0" smtClean="0"/>
              <a:t/>
            </a:r>
            <a:br>
              <a:rPr lang="en-GB" baseline="0" dirty="0" smtClean="0"/>
            </a:br>
            <a:r>
              <a:rPr lang="en-GB" baseline="0" dirty="0" smtClean="0"/>
              <a:t>In the next task, which is also something adapted from the US Defence tests, participants have to show their listening skills by listening out for stress patterns.  It’s not about understanding the meaning of the words, here, just about providing you can listen carefully.</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5E8BC06B-6308-43CF-AC69-7D802AA4F67B}" type="slidenum">
              <a:rPr lang="en-GB" smtClean="0"/>
              <a:t>6</a:t>
            </a:fld>
            <a:endParaRPr lang="en-GB"/>
          </a:p>
        </p:txBody>
      </p:sp>
    </p:spTree>
    <p:extLst>
      <p:ext uri="{BB962C8B-B14F-4D97-AF65-F5344CB8AC3E}">
        <p14:creationId xmlns:p14="http://schemas.microsoft.com/office/powerpoint/2010/main" val="3356391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b="1" dirty="0" smtClean="0"/>
              <a:t>The attentive listener</a:t>
            </a:r>
          </a:p>
          <a:p>
            <a:pPr>
              <a:spcBef>
                <a:spcPct val="0"/>
              </a:spcBef>
            </a:pPr>
            <a:endParaRPr lang="en-GB" altLang="en-US" dirty="0" smtClean="0"/>
          </a:p>
          <a:p>
            <a:pPr>
              <a:spcBef>
                <a:spcPct val="0"/>
              </a:spcBef>
            </a:pPr>
            <a:r>
              <a:rPr lang="en-GB" altLang="en-US" dirty="0" smtClean="0"/>
              <a:t>Also from the DLAB – aural section of the exam.</a:t>
            </a:r>
            <a:br>
              <a:rPr lang="en-GB" altLang="en-US" dirty="0" smtClean="0"/>
            </a:br>
            <a:r>
              <a:rPr lang="en-GB" altLang="en-US" dirty="0" smtClean="0"/>
              <a:t>Recognising stress patterns on syllables – attention to detail!</a:t>
            </a:r>
          </a:p>
          <a:p>
            <a:pPr>
              <a:spcBef>
                <a:spcPct val="0"/>
              </a:spcBef>
            </a:pPr>
            <a:endParaRPr lang="en-GB" altLang="en-US" dirty="0" smtClean="0"/>
          </a:p>
          <a:p>
            <a:pPr>
              <a:spcBef>
                <a:spcPct val="0"/>
              </a:spcBef>
            </a:pPr>
            <a:r>
              <a:rPr lang="en-GB" altLang="en-US" dirty="0" smtClean="0"/>
              <a:t>In each line there is an odd one out.</a:t>
            </a:r>
            <a:br>
              <a:rPr lang="en-GB" altLang="en-US" dirty="0" smtClean="0"/>
            </a:br>
            <a:r>
              <a:rPr lang="en-GB" altLang="en-US" dirty="0" smtClean="0"/>
              <a:t>Differentiate the task.</a:t>
            </a:r>
          </a:p>
          <a:p>
            <a:pPr marL="228600" indent="-228600">
              <a:spcBef>
                <a:spcPct val="0"/>
              </a:spcBef>
              <a:buAutoNum type="arabicPeriod"/>
            </a:pPr>
            <a:r>
              <a:rPr lang="en-GB" altLang="en-US" dirty="0" smtClean="0"/>
              <a:t>Identify</a:t>
            </a:r>
            <a:r>
              <a:rPr lang="en-GB" altLang="en-US" baseline="0" dirty="0" smtClean="0"/>
              <a:t> the OOO</a:t>
            </a:r>
          </a:p>
          <a:p>
            <a:pPr marL="228600" indent="-228600">
              <a:spcBef>
                <a:spcPct val="0"/>
              </a:spcBef>
              <a:buAutoNum type="arabicPeriod"/>
            </a:pPr>
            <a:r>
              <a:rPr lang="en-GB" altLang="en-US" baseline="0" dirty="0" smtClean="0"/>
              <a:t>Identify the stress on each of the words heard</a:t>
            </a:r>
          </a:p>
          <a:p>
            <a:pPr marL="228600" indent="-228600">
              <a:spcBef>
                <a:spcPct val="0"/>
              </a:spcBef>
              <a:buAutoNum type="arabicPeriod"/>
            </a:pPr>
            <a:endParaRPr lang="en-GB" altLang="en-US" baseline="0" dirty="0" smtClean="0"/>
          </a:p>
          <a:p>
            <a:pPr marL="0" indent="0">
              <a:spcBef>
                <a:spcPct val="0"/>
              </a:spcBef>
              <a:buNone/>
            </a:pPr>
            <a:r>
              <a:rPr lang="en-GB" altLang="en-US" baseline="0" dirty="0" smtClean="0"/>
              <a:t>Note: This example happens to be in Spanish but can be changed to any language.  </a:t>
            </a:r>
            <a:br>
              <a:rPr lang="en-GB" altLang="en-US" baseline="0" dirty="0" smtClean="0"/>
            </a:br>
            <a:r>
              <a:rPr lang="en-GB" altLang="en-US" baseline="0" dirty="0" smtClean="0"/>
              <a:t>This is just about listening out for stress patterns.  Students shouldn’t see the words as they listen.</a:t>
            </a:r>
            <a:br>
              <a:rPr lang="en-GB" altLang="en-US" baseline="0" dirty="0" smtClean="0"/>
            </a:br>
            <a:r>
              <a:rPr lang="en-GB" altLang="en-US" baseline="0" dirty="0" smtClean="0"/>
              <a:t/>
            </a:r>
            <a:br>
              <a:rPr lang="en-GB" altLang="en-US" baseline="0" dirty="0" smtClean="0"/>
            </a:br>
            <a:r>
              <a:rPr lang="en-GB" altLang="en-US" baseline="0" dirty="0" smtClean="0"/>
              <a:t>Answers animated to appear after the blocks covering the words disappear.</a:t>
            </a:r>
            <a:br>
              <a:rPr lang="en-GB" altLang="en-US" baseline="0" dirty="0" smtClean="0"/>
            </a:br>
            <a:r>
              <a:rPr lang="en-GB" altLang="en-US" baseline="0" dirty="0" smtClean="0"/>
              <a:t>Freeze the screen to allow sight of the words as you read them, without students also seeing them.</a:t>
            </a:r>
            <a:br>
              <a:rPr lang="en-GB" altLang="en-US" baseline="0" dirty="0" smtClean="0"/>
            </a:br>
            <a:r>
              <a:rPr lang="en-GB" altLang="en-US" baseline="0" dirty="0" smtClean="0"/>
              <a:t>It’s not a test – read them as many times as students want to </a:t>
            </a:r>
            <a:r>
              <a:rPr lang="en-GB" altLang="en-US" baseline="0" smtClean="0"/>
              <a:t>hear them.</a:t>
            </a:r>
            <a:endParaRPr lang="en-US" altLang="en-US" dirty="0"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105C125-653B-4100-A871-24AFECB0E7BA}" type="slidenum">
              <a:rPr lang="en-US" altLang="en-US"/>
              <a:pPr/>
              <a:t>7</a:t>
            </a:fld>
            <a:endParaRPr lang="en-US" altLang="en-US"/>
          </a:p>
        </p:txBody>
      </p:sp>
    </p:spTree>
    <p:extLst>
      <p:ext uri="{BB962C8B-B14F-4D97-AF65-F5344CB8AC3E}">
        <p14:creationId xmlns:p14="http://schemas.microsoft.com/office/powerpoint/2010/main" val="1228760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The analyst</a:t>
            </a:r>
            <a:r>
              <a:rPr lang="en-GB" b="1" baseline="0" dirty="0" smtClean="0"/>
              <a:t> you</a:t>
            </a:r>
            <a:endParaRPr lang="en-GB" b="1" dirty="0" smtClean="0"/>
          </a:p>
          <a:p>
            <a:r>
              <a:rPr lang="en-GB" dirty="0" smtClean="0"/>
              <a:t>UKLO</a:t>
            </a:r>
            <a:r>
              <a:rPr lang="en-GB" baseline="0" dirty="0" smtClean="0"/>
              <a:t> examples</a:t>
            </a:r>
            <a:br>
              <a:rPr lang="en-GB" baseline="0" dirty="0" smtClean="0"/>
            </a:br>
            <a:r>
              <a:rPr lang="en-GB" baseline="0" dirty="0" smtClean="0"/>
              <a:t>E.g. Yoda speak</a:t>
            </a:r>
            <a:endParaRPr lang="en-GB" dirty="0"/>
          </a:p>
        </p:txBody>
      </p:sp>
      <p:sp>
        <p:nvSpPr>
          <p:cNvPr id="4" name="Slide Number Placeholder 3"/>
          <p:cNvSpPr>
            <a:spLocks noGrp="1"/>
          </p:cNvSpPr>
          <p:nvPr>
            <p:ph type="sldNum" sz="quarter" idx="10"/>
          </p:nvPr>
        </p:nvSpPr>
        <p:spPr/>
        <p:txBody>
          <a:bodyPr/>
          <a:lstStyle/>
          <a:p>
            <a:fld id="{5E8BC06B-6308-43CF-AC69-7D802AA4F67B}" type="slidenum">
              <a:rPr lang="en-GB" smtClean="0"/>
              <a:t>8</a:t>
            </a:fld>
            <a:endParaRPr lang="en-GB"/>
          </a:p>
        </p:txBody>
      </p:sp>
    </p:spTree>
    <p:extLst>
      <p:ext uri="{BB962C8B-B14F-4D97-AF65-F5344CB8AC3E}">
        <p14:creationId xmlns:p14="http://schemas.microsoft.com/office/powerpoint/2010/main" val="2397510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8BC06B-6308-43CF-AC69-7D802AA4F67B}" type="slidenum">
              <a:rPr lang="en-GB" smtClean="0"/>
              <a:t>11</a:t>
            </a:fld>
            <a:endParaRPr lang="en-GB"/>
          </a:p>
        </p:txBody>
      </p:sp>
    </p:spTree>
    <p:extLst>
      <p:ext uri="{BB962C8B-B14F-4D97-AF65-F5344CB8AC3E}">
        <p14:creationId xmlns:p14="http://schemas.microsoft.com/office/powerpoint/2010/main" val="4251236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73651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09/09/2019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833512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09/09/2019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748160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36077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04684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74870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2242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8884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09/09/2019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424391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09/09/2019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7060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09/09/2019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259969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815092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kDoY_zXf7uQ&amp;t=68s"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eur01.safelinks.protection.outlook.com/?url=https://twitter.com/Sporf/status/1151144459578617859/video/1&amp;data=02|01||6ae4e94e07e84ae43e2608d70c3fb048|7eeaedd6bf3740158fe919fbc2c02d55|0|0|636991339993269398&amp;sdata=ngwphVkP221LYCIiSRhrNF9NlQoz6GF1m36ZN2/mKHM%3D&amp;reserved=0" TargetMode="External"/><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www.telegraph.co.uk/football/2019/07/22/departing-gareth-bale-has-found-language-barrier-real-madrid/" TargetMode="Externa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https://www.uklo.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 name="Rectangle 4"/>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extBox 12"/>
          <p:cNvSpPr txBox="1"/>
          <p:nvPr/>
        </p:nvSpPr>
        <p:spPr>
          <a:xfrm>
            <a:off x="395110" y="2105561"/>
            <a:ext cx="8825801" cy="707886"/>
          </a:xfrm>
          <a:prstGeom prst="rect">
            <a:avLst/>
          </a:prstGeom>
          <a:noFill/>
        </p:spPr>
        <p:txBody>
          <a:bodyPr wrap="square" rtlCol="0">
            <a:spAutoFit/>
          </a:bodyPr>
          <a:lstStyle/>
          <a:p>
            <a:r>
              <a:rPr lang="en-GB" sz="4000" b="1" dirty="0">
                <a:solidFill>
                  <a:prstClr val="white"/>
                </a:solidFill>
                <a:latin typeface="Century Gothic" panose="020B0502020202020204" pitchFamily="34" charset="0"/>
              </a:rPr>
              <a:t>Session </a:t>
            </a:r>
            <a:r>
              <a:rPr lang="en-GB" sz="4000" b="1" dirty="0" smtClean="0">
                <a:solidFill>
                  <a:prstClr val="white"/>
                </a:solidFill>
                <a:latin typeface="Century Gothic" panose="020B0502020202020204" pitchFamily="34" charset="0"/>
              </a:rPr>
              <a:t>4: Creativity and codes</a:t>
            </a:r>
            <a:endParaRPr lang="en-GB" sz="4000" b="1" dirty="0">
              <a:solidFill>
                <a:prstClr val="white"/>
              </a:solidFill>
              <a:latin typeface="Century Gothic" panose="020B0502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702724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3640" y="627408"/>
            <a:ext cx="11581194" cy="4278094"/>
          </a:xfrm>
          <a:prstGeom prst="rect">
            <a:avLst/>
          </a:prstGeom>
        </p:spPr>
        <p:txBody>
          <a:bodyPr wrap="square">
            <a:spAutoFit/>
          </a:bodyPr>
          <a:lstStyle/>
          <a:p>
            <a:r>
              <a:rPr lang="en-GB" sz="4000" dirty="0">
                <a:latin typeface="Century Gothic" panose="020B0502020202020204" pitchFamily="34" charset="0"/>
              </a:rPr>
              <a:t>1 </a:t>
            </a:r>
            <a:r>
              <a:rPr lang="en-GB" sz="4000" dirty="0" err="1">
                <a:latin typeface="Century Gothic" panose="020B0502020202020204" pitchFamily="34" charset="0"/>
              </a:rPr>
              <a:t>Yodaspeak</a:t>
            </a:r>
            <a:r>
              <a:rPr lang="en-GB" sz="4000" dirty="0">
                <a:latin typeface="Century Gothic" panose="020B0502020202020204" pitchFamily="34" charset="0"/>
              </a:rPr>
              <a:t> </a:t>
            </a:r>
            <a:r>
              <a:rPr lang="en-GB" sz="4000" dirty="0" smtClean="0">
                <a:latin typeface="Century Gothic" panose="020B0502020202020204" pitchFamily="34" charset="0"/>
              </a:rPr>
              <a:t>[10 </a:t>
            </a:r>
            <a:r>
              <a:rPr lang="en-GB" sz="4000" dirty="0">
                <a:latin typeface="Century Gothic" panose="020B0502020202020204" pitchFamily="34" charset="0"/>
              </a:rPr>
              <a:t>marks</a:t>
            </a:r>
            <a:r>
              <a:rPr lang="en-GB" sz="4000" dirty="0" smtClean="0">
                <a:latin typeface="Century Gothic" panose="020B0502020202020204" pitchFamily="34" charset="0"/>
              </a:rPr>
              <a:t>]</a:t>
            </a:r>
          </a:p>
          <a:p>
            <a:endParaRPr lang="en-GB" sz="4000" dirty="0">
              <a:latin typeface="Century Gothic" panose="020B0502020202020204" pitchFamily="34" charset="0"/>
            </a:endParaRPr>
          </a:p>
          <a:p>
            <a:r>
              <a:rPr lang="en-GB" sz="3200" dirty="0">
                <a:latin typeface="Century Gothic" panose="020B0502020202020204" pitchFamily="34" charset="0"/>
              </a:rPr>
              <a:t>a</a:t>
            </a:r>
          </a:p>
          <a:p>
            <a:r>
              <a:rPr lang="en-GB" sz="3200" dirty="0">
                <a:latin typeface="Century Gothic" panose="020B0502020202020204" pitchFamily="34" charset="0"/>
              </a:rPr>
              <a:t>b</a:t>
            </a:r>
          </a:p>
          <a:p>
            <a:r>
              <a:rPr lang="en-GB" sz="3200" dirty="0">
                <a:latin typeface="Century Gothic" panose="020B0502020202020204" pitchFamily="34" charset="0"/>
              </a:rPr>
              <a:t>c</a:t>
            </a:r>
          </a:p>
          <a:p>
            <a:r>
              <a:rPr lang="en-GB" sz="3200" dirty="0">
                <a:latin typeface="Century Gothic" panose="020B0502020202020204" pitchFamily="34" charset="0"/>
              </a:rPr>
              <a:t>d</a:t>
            </a:r>
          </a:p>
          <a:p>
            <a:r>
              <a:rPr lang="en-GB" sz="3200" dirty="0">
                <a:latin typeface="Century Gothic" panose="020B0502020202020204" pitchFamily="34" charset="0"/>
              </a:rPr>
              <a:t>e</a:t>
            </a:r>
          </a:p>
          <a:p>
            <a:r>
              <a:rPr lang="en-GB" sz="3200" dirty="0" smtClean="0">
                <a:latin typeface="Century Gothic" panose="020B0502020202020204" pitchFamily="34" charset="0"/>
              </a:rPr>
              <a:t>f</a:t>
            </a:r>
            <a:endParaRPr lang="en-GB" sz="3200" dirty="0">
              <a:latin typeface="Century Gothic" panose="020B0502020202020204" pitchFamily="34" charset="0"/>
            </a:endParaRPr>
          </a:p>
        </p:txBody>
      </p:sp>
      <p:sp>
        <p:nvSpPr>
          <p:cNvPr id="3" name="Rectangle 2"/>
          <p:cNvSpPr/>
          <p:nvPr/>
        </p:nvSpPr>
        <p:spPr>
          <a:xfrm>
            <a:off x="888575" y="1928460"/>
            <a:ext cx="6282532" cy="461665"/>
          </a:xfrm>
          <a:prstGeom prst="rect">
            <a:avLst/>
          </a:prstGeom>
        </p:spPr>
        <p:txBody>
          <a:bodyPr wrap="square">
            <a:spAutoFit/>
          </a:bodyPr>
          <a:lstStyle/>
          <a:p>
            <a:r>
              <a:rPr lang="en-GB" sz="2400" dirty="0" smtClean="0">
                <a:solidFill>
                  <a:srgbClr val="F26200"/>
                </a:solidFill>
                <a:latin typeface="Century Gothic" panose="020B0502020202020204" pitchFamily="34" charset="0"/>
              </a:rPr>
              <a:t>No </a:t>
            </a:r>
            <a:r>
              <a:rPr lang="en-GB" sz="2400" dirty="0">
                <a:solidFill>
                  <a:srgbClr val="F26200"/>
                </a:solidFill>
                <a:latin typeface="Century Gothic" panose="020B0502020202020204" pitchFamily="34" charset="0"/>
              </a:rPr>
              <a:t>patience the boy has</a:t>
            </a:r>
            <a:r>
              <a:rPr lang="en-GB" sz="2400" dirty="0" smtClean="0">
                <a:solidFill>
                  <a:srgbClr val="F26200"/>
                </a:solidFill>
                <a:latin typeface="Century Gothic" panose="020B0502020202020204" pitchFamily="34" charset="0"/>
              </a:rPr>
              <a:t>.</a:t>
            </a:r>
            <a:endParaRPr lang="en-GB" sz="2400" dirty="0">
              <a:solidFill>
                <a:srgbClr val="F26200"/>
              </a:solidFill>
              <a:latin typeface="Century Gothic" panose="020B0502020202020204" pitchFamily="34" charset="0"/>
            </a:endParaRPr>
          </a:p>
        </p:txBody>
      </p:sp>
      <p:sp>
        <p:nvSpPr>
          <p:cNvPr id="4" name="Rectangle 3"/>
          <p:cNvSpPr/>
          <p:nvPr/>
        </p:nvSpPr>
        <p:spPr>
          <a:xfrm>
            <a:off x="888575" y="2390125"/>
            <a:ext cx="6282532" cy="461665"/>
          </a:xfrm>
          <a:prstGeom prst="rect">
            <a:avLst/>
          </a:prstGeom>
        </p:spPr>
        <p:txBody>
          <a:bodyPr wrap="square">
            <a:spAutoFit/>
          </a:bodyPr>
          <a:lstStyle/>
          <a:p>
            <a:r>
              <a:rPr lang="en-GB" sz="2400" dirty="0" smtClean="0">
                <a:solidFill>
                  <a:srgbClr val="F26200"/>
                </a:solidFill>
                <a:latin typeface="Century Gothic" panose="020B0502020202020204" pitchFamily="34" charset="0"/>
              </a:rPr>
              <a:t>Teach him I cannot.</a:t>
            </a:r>
            <a:endParaRPr lang="en-GB" sz="2400" dirty="0">
              <a:solidFill>
                <a:srgbClr val="F26200"/>
              </a:solidFill>
              <a:latin typeface="Century Gothic" panose="020B0502020202020204" pitchFamily="34" charset="0"/>
            </a:endParaRPr>
          </a:p>
        </p:txBody>
      </p:sp>
      <p:sp>
        <p:nvSpPr>
          <p:cNvPr id="5" name="Rectangle 4"/>
          <p:cNvSpPr/>
          <p:nvPr/>
        </p:nvSpPr>
        <p:spPr>
          <a:xfrm>
            <a:off x="879271" y="2851790"/>
            <a:ext cx="7453420" cy="461665"/>
          </a:xfrm>
          <a:prstGeom prst="rect">
            <a:avLst/>
          </a:prstGeom>
        </p:spPr>
        <p:txBody>
          <a:bodyPr wrap="square">
            <a:spAutoFit/>
          </a:bodyPr>
          <a:lstStyle/>
          <a:p>
            <a:r>
              <a:rPr lang="en-GB" sz="2400" dirty="0" smtClean="0">
                <a:solidFill>
                  <a:srgbClr val="F26200"/>
                </a:solidFill>
                <a:latin typeface="Century Gothic" panose="020B0502020202020204" pitchFamily="34" charset="0"/>
              </a:rPr>
              <a:t>From the Force a Jedi’s strength flows.</a:t>
            </a:r>
            <a:endParaRPr lang="en-GB" sz="2400" dirty="0">
              <a:solidFill>
                <a:srgbClr val="F26200"/>
              </a:solidFill>
              <a:latin typeface="Century Gothic" panose="020B0502020202020204" pitchFamily="34" charset="0"/>
            </a:endParaRPr>
          </a:p>
        </p:txBody>
      </p:sp>
      <p:sp>
        <p:nvSpPr>
          <p:cNvPr id="7" name="Rectangle 6"/>
          <p:cNvSpPr/>
          <p:nvPr/>
        </p:nvSpPr>
        <p:spPr>
          <a:xfrm>
            <a:off x="888575" y="3842124"/>
            <a:ext cx="6282532" cy="461665"/>
          </a:xfrm>
          <a:prstGeom prst="rect">
            <a:avLst/>
          </a:prstGeom>
        </p:spPr>
        <p:txBody>
          <a:bodyPr wrap="square">
            <a:spAutoFit/>
          </a:bodyPr>
          <a:lstStyle/>
          <a:p>
            <a:r>
              <a:rPr lang="en-GB" sz="2400" dirty="0" smtClean="0">
                <a:solidFill>
                  <a:srgbClr val="F26200"/>
                </a:solidFill>
                <a:latin typeface="Century Gothic" panose="020B0502020202020204" pitchFamily="34" charset="0"/>
              </a:rPr>
              <a:t>Take great care we must.</a:t>
            </a:r>
            <a:endParaRPr lang="en-GB" sz="2400" dirty="0">
              <a:solidFill>
                <a:srgbClr val="F26200"/>
              </a:solidFill>
              <a:latin typeface="Century Gothic" panose="020B0502020202020204" pitchFamily="34" charset="0"/>
            </a:endParaRPr>
          </a:p>
        </p:txBody>
      </p:sp>
      <p:sp>
        <p:nvSpPr>
          <p:cNvPr id="11" name="Rectangle 10"/>
          <p:cNvSpPr/>
          <p:nvPr/>
        </p:nvSpPr>
        <p:spPr>
          <a:xfrm>
            <a:off x="879271" y="4303789"/>
            <a:ext cx="10377532" cy="461665"/>
          </a:xfrm>
          <a:prstGeom prst="rect">
            <a:avLst/>
          </a:prstGeom>
        </p:spPr>
        <p:txBody>
          <a:bodyPr wrap="square">
            <a:spAutoFit/>
          </a:bodyPr>
          <a:lstStyle/>
          <a:p>
            <a:r>
              <a:rPr lang="en-GB" sz="2400" dirty="0" smtClean="0">
                <a:solidFill>
                  <a:srgbClr val="F26200"/>
                </a:solidFill>
                <a:latin typeface="Century Gothic" panose="020B0502020202020204" pitchFamily="34" charset="0"/>
              </a:rPr>
              <a:t>Light our way a little more knowledge might.</a:t>
            </a:r>
            <a:endParaRPr lang="en-GB" sz="2400" dirty="0">
              <a:solidFill>
                <a:srgbClr val="F26200"/>
              </a:solidFill>
              <a:latin typeface="Century Gothic" panose="020B0502020202020204" pitchFamily="34" charset="0"/>
            </a:endParaRPr>
          </a:p>
        </p:txBody>
      </p:sp>
      <p:sp>
        <p:nvSpPr>
          <p:cNvPr id="12" name="Rectangle 11"/>
          <p:cNvSpPr/>
          <p:nvPr/>
        </p:nvSpPr>
        <p:spPr>
          <a:xfrm>
            <a:off x="888575" y="3376860"/>
            <a:ext cx="6282532" cy="461665"/>
          </a:xfrm>
          <a:prstGeom prst="rect">
            <a:avLst/>
          </a:prstGeom>
        </p:spPr>
        <p:txBody>
          <a:bodyPr wrap="square">
            <a:spAutoFit/>
          </a:bodyPr>
          <a:lstStyle/>
          <a:p>
            <a:r>
              <a:rPr lang="en-GB" sz="2400" dirty="0" smtClean="0">
                <a:solidFill>
                  <a:srgbClr val="F26200"/>
                </a:solidFill>
                <a:latin typeface="Century Gothic" panose="020B0502020202020204" pitchFamily="34" charset="0"/>
              </a:rPr>
              <a:t>Become sick I have.</a:t>
            </a:r>
            <a:endParaRPr lang="en-GB" sz="2400" dirty="0">
              <a:solidFill>
                <a:srgbClr val="F26200"/>
              </a:solidFill>
              <a:latin typeface="Century Gothic" panose="020B0502020202020204" pitchFamily="34" charset="0"/>
            </a:endParaRPr>
          </a:p>
        </p:txBody>
      </p:sp>
    </p:spTree>
    <p:extLst>
      <p:ext uri="{BB962C8B-B14F-4D97-AF65-F5344CB8AC3E}">
        <p14:creationId xmlns:p14="http://schemas.microsoft.com/office/powerpoint/2010/main" val="264989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7475" y="251174"/>
            <a:ext cx="8177842" cy="400110"/>
          </a:xfrm>
          <a:prstGeom prst="rect">
            <a:avLst/>
          </a:prstGeom>
        </p:spPr>
        <p:txBody>
          <a:bodyPr wrap="square">
            <a:spAutoFit/>
          </a:bodyPr>
          <a:lstStyle/>
          <a:p>
            <a:pPr algn="ctr"/>
            <a:r>
              <a:rPr lang="en-GB" sz="2000" dirty="0">
                <a:latin typeface="Century Gothic" panose="020B0502020202020204" pitchFamily="34" charset="0"/>
                <a:hlinkClick r:id="rId3"/>
              </a:rPr>
              <a:t>https://</a:t>
            </a:r>
            <a:r>
              <a:rPr lang="en-GB" sz="2000" dirty="0" smtClean="0">
                <a:latin typeface="Century Gothic" panose="020B0502020202020204" pitchFamily="34" charset="0"/>
                <a:hlinkClick r:id="rId3"/>
              </a:rPr>
              <a:t>www.youtube.com/watch?v=kDoY_zXf7uQ&amp;t=68s</a:t>
            </a:r>
            <a:r>
              <a:rPr lang="en-GB" sz="2000" dirty="0" smtClean="0">
                <a:latin typeface="Century Gothic" panose="020B0502020202020204" pitchFamily="34" charset="0"/>
              </a:rPr>
              <a:t> </a:t>
            </a:r>
            <a:endParaRPr lang="en-GB" sz="2000" dirty="0">
              <a:latin typeface="Century Gothic" panose="020B0502020202020204" pitchFamily="34" charset="0"/>
            </a:endParaRPr>
          </a:p>
        </p:txBody>
      </p:sp>
    </p:spTree>
    <p:extLst>
      <p:ext uri="{BB962C8B-B14F-4D97-AF65-F5344CB8AC3E}">
        <p14:creationId xmlns:p14="http://schemas.microsoft.com/office/powerpoint/2010/main" val="2834215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Lifecycle of a plant</a:t>
            </a:r>
            <a:endParaRPr lang="en-GB" dirty="0"/>
          </a:p>
        </p:txBody>
      </p:sp>
      <p:sp>
        <p:nvSpPr>
          <p:cNvPr id="3" name="Content Placeholder 2"/>
          <p:cNvSpPr>
            <a:spLocks noGrp="1"/>
          </p:cNvSpPr>
          <p:nvPr>
            <p:ph idx="1"/>
          </p:nvPr>
        </p:nvSpPr>
        <p:spPr/>
        <p:txBody>
          <a:bodyPr/>
          <a:lstStyle/>
          <a:p>
            <a:r>
              <a:rPr lang="en-GB" dirty="0" err="1"/>
              <a:t>Hier</a:t>
            </a:r>
            <a:r>
              <a:rPr lang="en-GB" dirty="0"/>
              <a:t> is </a:t>
            </a:r>
            <a:r>
              <a:rPr lang="en-GB" dirty="0" err="1"/>
              <a:t>een</a:t>
            </a:r>
            <a:r>
              <a:rPr lang="en-GB" dirty="0"/>
              <a:t> </a:t>
            </a:r>
            <a:r>
              <a:rPr lang="en-GB" dirty="0" err="1"/>
              <a:t>zaad</a:t>
            </a:r>
            <a:endParaRPr lang="en-GB" dirty="0"/>
          </a:p>
          <a:p>
            <a:r>
              <a:rPr lang="en-GB" dirty="0"/>
              <a:t>De </a:t>
            </a:r>
            <a:r>
              <a:rPr lang="en-GB" dirty="0" err="1"/>
              <a:t>wortel</a:t>
            </a:r>
            <a:r>
              <a:rPr lang="en-GB" dirty="0"/>
              <a:t> </a:t>
            </a:r>
            <a:r>
              <a:rPr lang="en-GB" dirty="0" err="1"/>
              <a:t>groeit</a:t>
            </a:r>
            <a:endParaRPr lang="en-GB" dirty="0"/>
          </a:p>
          <a:p>
            <a:endParaRPr lang="en-GB" dirty="0"/>
          </a:p>
          <a:p>
            <a:r>
              <a:rPr lang="en-GB" dirty="0"/>
              <a:t>Na de </a:t>
            </a:r>
            <a:r>
              <a:rPr lang="en-GB" dirty="0" err="1"/>
              <a:t>stam</a:t>
            </a:r>
            <a:r>
              <a:rPr lang="en-GB" dirty="0"/>
              <a:t>, de </a:t>
            </a:r>
            <a:r>
              <a:rPr lang="en-GB" dirty="0" err="1"/>
              <a:t>bladeren</a:t>
            </a:r>
            <a:r>
              <a:rPr lang="en-GB" dirty="0"/>
              <a:t> </a:t>
            </a:r>
            <a:r>
              <a:rPr lang="en-GB" dirty="0" err="1"/>
              <a:t>groeien</a:t>
            </a:r>
            <a:endParaRPr lang="en-GB" dirty="0"/>
          </a:p>
          <a:p>
            <a:r>
              <a:rPr lang="en-GB" dirty="0"/>
              <a:t>Na de </a:t>
            </a:r>
            <a:r>
              <a:rPr lang="en-GB" dirty="0" err="1"/>
              <a:t>bladeren</a:t>
            </a:r>
            <a:r>
              <a:rPr lang="en-GB" dirty="0"/>
              <a:t>, de </a:t>
            </a:r>
            <a:r>
              <a:rPr lang="en-GB" dirty="0" err="1"/>
              <a:t>bloem</a:t>
            </a:r>
            <a:r>
              <a:rPr lang="en-GB" dirty="0"/>
              <a:t> </a:t>
            </a:r>
            <a:r>
              <a:rPr lang="en-GB" dirty="0" err="1"/>
              <a:t>groeit</a:t>
            </a:r>
            <a:endParaRPr lang="en-GB" dirty="0"/>
          </a:p>
          <a:p>
            <a:r>
              <a:rPr lang="en-GB" dirty="0"/>
              <a:t>Na de </a:t>
            </a:r>
            <a:r>
              <a:rPr lang="en-GB" dirty="0" err="1"/>
              <a:t>bloem</a:t>
            </a:r>
            <a:r>
              <a:rPr lang="en-GB" dirty="0"/>
              <a:t>, de </a:t>
            </a:r>
            <a:r>
              <a:rPr lang="en-GB" dirty="0" err="1"/>
              <a:t>vrucht</a:t>
            </a:r>
            <a:r>
              <a:rPr lang="en-GB" dirty="0"/>
              <a:t> </a:t>
            </a:r>
            <a:r>
              <a:rPr lang="en-GB" dirty="0" err="1"/>
              <a:t>groeit</a:t>
            </a:r>
            <a:endParaRPr lang="en-GB" dirty="0"/>
          </a:p>
          <a:p>
            <a:r>
              <a:rPr lang="en-GB" dirty="0"/>
              <a:t>De </a:t>
            </a:r>
            <a:r>
              <a:rPr lang="en-GB" dirty="0" err="1"/>
              <a:t>vrucht</a:t>
            </a:r>
            <a:r>
              <a:rPr lang="en-GB" dirty="0"/>
              <a:t> </a:t>
            </a:r>
            <a:r>
              <a:rPr lang="en-GB" dirty="0" err="1"/>
              <a:t>geeft</a:t>
            </a:r>
            <a:r>
              <a:rPr lang="en-GB" dirty="0"/>
              <a:t> </a:t>
            </a:r>
            <a:r>
              <a:rPr lang="en-GB" dirty="0" err="1"/>
              <a:t>ons</a:t>
            </a:r>
            <a:r>
              <a:rPr lang="en-GB" dirty="0"/>
              <a:t> de </a:t>
            </a:r>
            <a:r>
              <a:rPr lang="en-GB" dirty="0" err="1" smtClean="0"/>
              <a:t>zaden</a:t>
            </a:r>
            <a:endParaRPr lang="en-GB" noProof="1"/>
          </a:p>
        </p:txBody>
      </p:sp>
      <p:pic>
        <p:nvPicPr>
          <p:cNvPr id="4" name="Picture 4" descr="C:\Documents and Settings\Kathy\My Documents\Pictures\clip art\plant4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0813" y="714375"/>
            <a:ext cx="1646237"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5227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Lifecycle of a plant</a:t>
            </a:r>
            <a:endParaRPr lang="en-GB" dirty="0"/>
          </a:p>
        </p:txBody>
      </p:sp>
      <p:sp>
        <p:nvSpPr>
          <p:cNvPr id="3" name="Content Placeholder 2"/>
          <p:cNvSpPr>
            <a:spLocks noGrp="1"/>
          </p:cNvSpPr>
          <p:nvPr>
            <p:ph idx="1"/>
          </p:nvPr>
        </p:nvSpPr>
        <p:spPr/>
        <p:txBody>
          <a:bodyPr/>
          <a:lstStyle/>
          <a:p>
            <a:r>
              <a:rPr lang="en-GB" dirty="0" err="1"/>
              <a:t>Hier</a:t>
            </a:r>
            <a:r>
              <a:rPr lang="en-GB" dirty="0"/>
              <a:t> is </a:t>
            </a:r>
            <a:r>
              <a:rPr lang="en-GB" dirty="0" err="1"/>
              <a:t>een</a:t>
            </a:r>
            <a:r>
              <a:rPr lang="en-GB" dirty="0"/>
              <a:t> </a:t>
            </a:r>
            <a:r>
              <a:rPr lang="en-GB" dirty="0" err="1"/>
              <a:t>zaad</a:t>
            </a:r>
            <a:endParaRPr lang="en-GB" dirty="0"/>
          </a:p>
          <a:p>
            <a:r>
              <a:rPr lang="en-GB" dirty="0"/>
              <a:t>De </a:t>
            </a:r>
            <a:r>
              <a:rPr lang="en-GB" dirty="0" err="1"/>
              <a:t>wortel</a:t>
            </a:r>
            <a:r>
              <a:rPr lang="en-GB" dirty="0"/>
              <a:t> </a:t>
            </a:r>
            <a:r>
              <a:rPr lang="en-GB" dirty="0" err="1"/>
              <a:t>groeit</a:t>
            </a:r>
            <a:endParaRPr lang="en-GB" dirty="0"/>
          </a:p>
          <a:p>
            <a:r>
              <a:rPr lang="en-GB" b="1" dirty="0">
                <a:solidFill>
                  <a:srgbClr val="F26200"/>
                </a:solidFill>
              </a:rPr>
              <a:t>Na de </a:t>
            </a:r>
            <a:r>
              <a:rPr lang="en-GB" b="1" dirty="0" err="1">
                <a:solidFill>
                  <a:srgbClr val="F26200"/>
                </a:solidFill>
              </a:rPr>
              <a:t>wortel</a:t>
            </a:r>
            <a:r>
              <a:rPr lang="en-GB" b="1" dirty="0">
                <a:solidFill>
                  <a:srgbClr val="F26200"/>
                </a:solidFill>
              </a:rPr>
              <a:t>, de </a:t>
            </a:r>
            <a:r>
              <a:rPr lang="en-GB" b="1" dirty="0" err="1">
                <a:solidFill>
                  <a:srgbClr val="F26200"/>
                </a:solidFill>
              </a:rPr>
              <a:t>stam</a:t>
            </a:r>
            <a:r>
              <a:rPr lang="en-GB" b="1" dirty="0">
                <a:solidFill>
                  <a:srgbClr val="F26200"/>
                </a:solidFill>
              </a:rPr>
              <a:t> </a:t>
            </a:r>
            <a:r>
              <a:rPr lang="en-GB" b="1" dirty="0" err="1" smtClean="0">
                <a:solidFill>
                  <a:srgbClr val="F26200"/>
                </a:solidFill>
              </a:rPr>
              <a:t>groeit</a:t>
            </a:r>
            <a:endParaRPr lang="en-GB" dirty="0">
              <a:solidFill>
                <a:srgbClr val="F26200"/>
              </a:solidFill>
            </a:endParaRPr>
          </a:p>
          <a:p>
            <a:r>
              <a:rPr lang="en-GB" dirty="0"/>
              <a:t>Na de </a:t>
            </a:r>
            <a:r>
              <a:rPr lang="en-GB" dirty="0" err="1"/>
              <a:t>stam</a:t>
            </a:r>
            <a:r>
              <a:rPr lang="en-GB" dirty="0"/>
              <a:t>, de </a:t>
            </a:r>
            <a:r>
              <a:rPr lang="en-GB" dirty="0" err="1"/>
              <a:t>bladeren</a:t>
            </a:r>
            <a:r>
              <a:rPr lang="en-GB" dirty="0"/>
              <a:t> </a:t>
            </a:r>
            <a:r>
              <a:rPr lang="en-GB" dirty="0" err="1"/>
              <a:t>groeien</a:t>
            </a:r>
            <a:endParaRPr lang="en-GB" dirty="0"/>
          </a:p>
          <a:p>
            <a:r>
              <a:rPr lang="en-GB" dirty="0"/>
              <a:t>Na de </a:t>
            </a:r>
            <a:r>
              <a:rPr lang="en-GB" dirty="0" err="1"/>
              <a:t>bladeren</a:t>
            </a:r>
            <a:r>
              <a:rPr lang="en-GB" dirty="0"/>
              <a:t>, de </a:t>
            </a:r>
            <a:r>
              <a:rPr lang="en-GB" dirty="0" err="1"/>
              <a:t>bloem</a:t>
            </a:r>
            <a:r>
              <a:rPr lang="en-GB" dirty="0"/>
              <a:t> </a:t>
            </a:r>
            <a:r>
              <a:rPr lang="en-GB" dirty="0" err="1"/>
              <a:t>groeit</a:t>
            </a:r>
            <a:endParaRPr lang="en-GB" dirty="0"/>
          </a:p>
          <a:p>
            <a:r>
              <a:rPr lang="en-GB" dirty="0"/>
              <a:t>Na de </a:t>
            </a:r>
            <a:r>
              <a:rPr lang="en-GB" dirty="0" err="1"/>
              <a:t>bloem</a:t>
            </a:r>
            <a:r>
              <a:rPr lang="en-GB" dirty="0"/>
              <a:t>, de </a:t>
            </a:r>
            <a:r>
              <a:rPr lang="en-GB" dirty="0" err="1"/>
              <a:t>vrucht</a:t>
            </a:r>
            <a:r>
              <a:rPr lang="en-GB" dirty="0"/>
              <a:t> </a:t>
            </a:r>
            <a:r>
              <a:rPr lang="en-GB" dirty="0" err="1"/>
              <a:t>groeit</a:t>
            </a:r>
            <a:endParaRPr lang="en-GB" dirty="0"/>
          </a:p>
          <a:p>
            <a:r>
              <a:rPr lang="en-GB" dirty="0"/>
              <a:t>De </a:t>
            </a:r>
            <a:r>
              <a:rPr lang="en-GB" dirty="0" err="1"/>
              <a:t>vrucht</a:t>
            </a:r>
            <a:r>
              <a:rPr lang="en-GB" dirty="0"/>
              <a:t> </a:t>
            </a:r>
            <a:r>
              <a:rPr lang="en-GB" dirty="0" err="1"/>
              <a:t>geeft</a:t>
            </a:r>
            <a:r>
              <a:rPr lang="en-GB" dirty="0"/>
              <a:t> </a:t>
            </a:r>
            <a:r>
              <a:rPr lang="en-GB" dirty="0" err="1"/>
              <a:t>ons</a:t>
            </a:r>
            <a:r>
              <a:rPr lang="en-GB" dirty="0"/>
              <a:t> de </a:t>
            </a:r>
            <a:r>
              <a:rPr lang="en-GB" dirty="0" err="1" smtClean="0"/>
              <a:t>zaden</a:t>
            </a:r>
            <a:endParaRPr lang="en-GB" noProof="1"/>
          </a:p>
        </p:txBody>
      </p:sp>
      <p:pic>
        <p:nvPicPr>
          <p:cNvPr id="4" name="Picture 4" descr="C:\Documents and Settings\Kathy\My Documents\Pictures\clip art\plant4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0813" y="714375"/>
            <a:ext cx="1646237"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9543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372" y="164757"/>
            <a:ext cx="3979527" cy="369332"/>
          </a:xfrm>
          <a:prstGeom prst="rect">
            <a:avLst/>
          </a:prstGeom>
          <a:noFill/>
        </p:spPr>
        <p:txBody>
          <a:bodyPr wrap="square" rtlCol="0">
            <a:spAutoFit/>
          </a:bodyPr>
          <a:lstStyle/>
          <a:p>
            <a:endParaRPr lang="en-GB" dirty="0">
              <a:solidFill>
                <a:prstClr val="black"/>
              </a:solidFill>
              <a:latin typeface="Century Gothic" panose="020B0502020202020204" pitchFamily="34" charset="0"/>
            </a:endParaRPr>
          </a:p>
        </p:txBody>
      </p:sp>
      <p:sp>
        <p:nvSpPr>
          <p:cNvPr id="3" name="Title 1"/>
          <p:cNvSpPr txBox="1">
            <a:spLocks/>
          </p:cNvSpPr>
          <p:nvPr/>
        </p:nvSpPr>
        <p:spPr>
          <a:xfrm>
            <a:off x="211136" y="581421"/>
            <a:ext cx="11512202" cy="803714"/>
          </a:xfrm>
          <a:prstGeom prst="rect">
            <a:avLst/>
          </a:prstGeom>
          <a:solidFill>
            <a:srgbClr val="EA5F00"/>
          </a:solidFill>
          <a:ln>
            <a:solidFill>
              <a:schemeClr val="tx1"/>
            </a:solidFill>
          </a:ln>
          <a:effectLst>
            <a:outerShdw blurRad="50800" dist="38100" dir="5400000" algn="t" rotWithShape="0">
              <a:prstClr val="black">
                <a:alpha val="40000"/>
              </a:prstClr>
            </a:outerShdw>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dirty="0" smtClean="0">
                <a:solidFill>
                  <a:prstClr val="white"/>
                </a:solidFill>
                <a:latin typeface="Century Gothic" panose="020B0502020202020204" pitchFamily="34" charset="0"/>
              </a:rPr>
              <a:t>-</a:t>
            </a:r>
            <a:r>
              <a:rPr lang="en-GB" sz="3200" b="1" dirty="0" smtClean="0">
                <a:solidFill>
                  <a:prstClr val="white"/>
                </a:solidFill>
                <a:latin typeface="Century Gothic" panose="020B0502020202020204" pitchFamily="34" charset="0"/>
              </a:rPr>
              <a:t>id</a:t>
            </a:r>
            <a:r>
              <a:rPr lang="en-GB" sz="3200" dirty="0" smtClean="0">
                <a:solidFill>
                  <a:prstClr val="white"/>
                </a:solidFill>
                <a:latin typeface="Century Gothic" panose="020B0502020202020204" pitchFamily="34" charset="0"/>
              </a:rPr>
              <a:t> at the end of the word often changes to -</a:t>
            </a:r>
            <a:r>
              <a:rPr lang="en-GB" sz="3200" b="1" dirty="0" err="1" smtClean="0">
                <a:solidFill>
                  <a:prstClr val="white"/>
                </a:solidFill>
                <a:latin typeface="Century Gothic" panose="020B0502020202020204" pitchFamily="34" charset="0"/>
              </a:rPr>
              <a:t>ido</a:t>
            </a:r>
            <a:endParaRPr lang="en-GB" sz="3200" b="1" dirty="0">
              <a:solidFill>
                <a:prstClr val="white"/>
              </a:solidFill>
              <a:latin typeface="Century Gothic" panose="020B0502020202020204" pitchFamily="34" charset="0"/>
            </a:endParaRPr>
          </a:p>
        </p:txBody>
      </p:sp>
      <p:sp>
        <p:nvSpPr>
          <p:cNvPr id="4" name="Rounded Rectangle 3"/>
          <p:cNvSpPr/>
          <p:nvPr/>
        </p:nvSpPr>
        <p:spPr>
          <a:xfrm>
            <a:off x="499469" y="1747143"/>
            <a:ext cx="3991031" cy="867680"/>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472C4">
                    <a:lumMod val="50000"/>
                  </a:srgbClr>
                </a:solidFill>
                <a:latin typeface="Century Gothic" panose="020B0502020202020204" pitchFamily="34" charset="0"/>
              </a:rPr>
              <a:t>The boy is tim</a:t>
            </a:r>
            <a:r>
              <a:rPr lang="en-GB" sz="3200" b="1" dirty="0">
                <a:solidFill>
                  <a:srgbClr val="EA5F00"/>
                </a:solidFill>
                <a:latin typeface="Century Gothic" panose="020B0502020202020204" pitchFamily="34" charset="0"/>
              </a:rPr>
              <a:t>id</a:t>
            </a:r>
          </a:p>
        </p:txBody>
      </p:sp>
      <p:sp>
        <p:nvSpPr>
          <p:cNvPr id="5" name="Rounded Rectangle 4"/>
          <p:cNvSpPr/>
          <p:nvPr/>
        </p:nvSpPr>
        <p:spPr>
          <a:xfrm>
            <a:off x="7171611" y="1765784"/>
            <a:ext cx="4160042" cy="830398"/>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472C4">
                    <a:lumMod val="50000"/>
                  </a:srgbClr>
                </a:solidFill>
                <a:latin typeface="Century Gothic" panose="020B0502020202020204" pitchFamily="34" charset="0"/>
              </a:rPr>
              <a:t>El </a:t>
            </a:r>
            <a:r>
              <a:rPr lang="en-GB" sz="2400" b="1" dirty="0" err="1">
                <a:solidFill>
                  <a:srgbClr val="4472C4">
                    <a:lumMod val="50000"/>
                  </a:srgbClr>
                </a:solidFill>
                <a:latin typeface="Century Gothic" panose="020B0502020202020204" pitchFamily="34" charset="0"/>
              </a:rPr>
              <a:t>chico</a:t>
            </a:r>
            <a:r>
              <a:rPr lang="en-GB" sz="2400" b="1" dirty="0">
                <a:solidFill>
                  <a:srgbClr val="4472C4">
                    <a:lumMod val="50000"/>
                  </a:srgbClr>
                </a:solidFill>
                <a:latin typeface="Century Gothic" panose="020B0502020202020204" pitchFamily="34" charset="0"/>
              </a:rPr>
              <a:t> </a:t>
            </a:r>
            <a:r>
              <a:rPr lang="en-GB" sz="2400" b="1" dirty="0" err="1">
                <a:solidFill>
                  <a:srgbClr val="4472C4">
                    <a:lumMod val="50000"/>
                  </a:srgbClr>
                </a:solidFill>
                <a:latin typeface="Century Gothic" panose="020B0502020202020204" pitchFamily="34" charset="0"/>
              </a:rPr>
              <a:t>es</a:t>
            </a:r>
            <a:r>
              <a:rPr lang="en-GB" sz="2400" b="1" dirty="0">
                <a:solidFill>
                  <a:srgbClr val="4472C4">
                    <a:lumMod val="50000"/>
                  </a:srgbClr>
                </a:solidFill>
                <a:latin typeface="Century Gothic" panose="020B0502020202020204" pitchFamily="34" charset="0"/>
              </a:rPr>
              <a:t> </a:t>
            </a:r>
            <a:r>
              <a:rPr lang="en-GB" sz="2400" b="1" dirty="0" err="1">
                <a:solidFill>
                  <a:srgbClr val="4472C4">
                    <a:lumMod val="50000"/>
                  </a:srgbClr>
                </a:solidFill>
                <a:latin typeface="Century Gothic" panose="020B0502020202020204" pitchFamily="34" charset="0"/>
              </a:rPr>
              <a:t>tím</a:t>
            </a:r>
            <a:r>
              <a:rPr lang="en-GB" sz="3200" b="1" dirty="0" err="1">
                <a:solidFill>
                  <a:srgbClr val="EA5F00"/>
                </a:solidFill>
                <a:latin typeface="Century Gothic" panose="020B0502020202020204" pitchFamily="34" charset="0"/>
              </a:rPr>
              <a:t>ido</a:t>
            </a:r>
            <a:endParaRPr lang="en-GB" sz="3200" b="1" dirty="0">
              <a:solidFill>
                <a:srgbClr val="EA5F00"/>
              </a:solidFill>
              <a:latin typeface="Century Gothic" panose="020B0502020202020204" pitchFamily="34" charset="0"/>
            </a:endParaRPr>
          </a:p>
        </p:txBody>
      </p:sp>
      <p:sp>
        <p:nvSpPr>
          <p:cNvPr id="6" name="Right Arrow 5"/>
          <p:cNvSpPr/>
          <p:nvPr/>
        </p:nvSpPr>
        <p:spPr>
          <a:xfrm>
            <a:off x="5087141" y="1576040"/>
            <a:ext cx="1365934" cy="544389"/>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entury Gothic" panose="020B0502020202020204" pitchFamily="34" charset="0"/>
            </a:endParaRPr>
          </a:p>
        </p:txBody>
      </p:sp>
      <p:sp>
        <p:nvSpPr>
          <p:cNvPr id="7" name="Rounded Rectangle 6"/>
          <p:cNvSpPr/>
          <p:nvPr/>
        </p:nvSpPr>
        <p:spPr>
          <a:xfrm>
            <a:off x="211136" y="3400113"/>
            <a:ext cx="4613731" cy="2552882"/>
          </a:xfrm>
          <a:prstGeom prst="roundRect">
            <a:avLst/>
          </a:prstGeom>
          <a:solidFill>
            <a:schemeClr val="accent1">
              <a:lumMod val="20000"/>
              <a:lumOff val="8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4472C4">
                    <a:lumMod val="50000"/>
                  </a:srgbClr>
                </a:solidFill>
                <a:latin typeface="Century Gothic" panose="020B0502020202020204" pitchFamily="34" charset="0"/>
              </a:rPr>
              <a:t>Translate these sentences.</a:t>
            </a:r>
          </a:p>
          <a:p>
            <a:r>
              <a:rPr lang="en-GB" sz="2800" dirty="0">
                <a:solidFill>
                  <a:srgbClr val="4472C4">
                    <a:lumMod val="50000"/>
                  </a:srgbClr>
                </a:solidFill>
                <a:latin typeface="Century Gothic" panose="020B0502020202020204" pitchFamily="34" charset="0"/>
              </a:rPr>
              <a:t>1. El </a:t>
            </a:r>
            <a:r>
              <a:rPr lang="en-GB" sz="2800" dirty="0" err="1">
                <a:solidFill>
                  <a:srgbClr val="4472C4">
                    <a:lumMod val="50000"/>
                  </a:srgbClr>
                </a:solidFill>
                <a:latin typeface="Century Gothic" panose="020B0502020202020204" pitchFamily="34" charset="0"/>
              </a:rPr>
              <a:t>ácido</a:t>
            </a:r>
            <a:r>
              <a:rPr lang="en-GB" sz="2800" dirty="0">
                <a:solidFill>
                  <a:srgbClr val="4472C4">
                    <a:lumMod val="50000"/>
                  </a:srgbClr>
                </a:solidFill>
                <a:latin typeface="Century Gothic" panose="020B0502020202020204" pitchFamily="34" charset="0"/>
              </a:rPr>
              <a:t> </a:t>
            </a:r>
            <a:r>
              <a:rPr lang="en-GB" sz="2800" dirty="0" err="1">
                <a:solidFill>
                  <a:srgbClr val="4472C4">
                    <a:lumMod val="50000"/>
                  </a:srgbClr>
                </a:solidFill>
                <a:latin typeface="Century Gothic" panose="020B0502020202020204" pitchFamily="34" charset="0"/>
              </a:rPr>
              <a:t>es</a:t>
            </a:r>
            <a:r>
              <a:rPr lang="en-GB" sz="2800" dirty="0">
                <a:solidFill>
                  <a:srgbClr val="4472C4">
                    <a:lumMod val="50000"/>
                  </a:srgbClr>
                </a:solidFill>
                <a:latin typeface="Century Gothic" panose="020B0502020202020204" pitchFamily="34" charset="0"/>
              </a:rPr>
              <a:t> </a:t>
            </a:r>
            <a:r>
              <a:rPr lang="en-GB" sz="2800" dirty="0" err="1">
                <a:solidFill>
                  <a:srgbClr val="4472C4">
                    <a:lumMod val="50000"/>
                  </a:srgbClr>
                </a:solidFill>
                <a:latin typeface="Century Gothic" panose="020B0502020202020204" pitchFamily="34" charset="0"/>
              </a:rPr>
              <a:t>rojo</a:t>
            </a:r>
            <a:r>
              <a:rPr lang="en-GB" sz="2800" dirty="0">
                <a:solidFill>
                  <a:srgbClr val="4472C4">
                    <a:lumMod val="50000"/>
                  </a:srgbClr>
                </a:solidFill>
                <a:latin typeface="Century Gothic" panose="020B0502020202020204" pitchFamily="34" charset="0"/>
              </a:rPr>
              <a:t>.</a:t>
            </a:r>
          </a:p>
          <a:p>
            <a:r>
              <a:rPr lang="en-GB" sz="2800" dirty="0">
                <a:solidFill>
                  <a:srgbClr val="4472C4">
                    <a:lumMod val="50000"/>
                  </a:srgbClr>
                </a:solidFill>
                <a:latin typeface="Century Gothic" panose="020B0502020202020204" pitchFamily="34" charset="0"/>
              </a:rPr>
              <a:t>2. The acid is a liquid.</a:t>
            </a:r>
          </a:p>
        </p:txBody>
      </p:sp>
      <p:sp>
        <p:nvSpPr>
          <p:cNvPr id="8" name="Rounded Rectangle 7"/>
          <p:cNvSpPr/>
          <p:nvPr/>
        </p:nvSpPr>
        <p:spPr>
          <a:xfrm>
            <a:off x="6387195" y="2806140"/>
            <a:ext cx="5728875" cy="3367756"/>
          </a:xfrm>
          <a:prstGeom prst="roundRect">
            <a:avLst/>
          </a:prstGeom>
          <a:solidFill>
            <a:schemeClr val="accent4">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472C4">
                    <a:lumMod val="50000"/>
                  </a:srgbClr>
                </a:solidFill>
                <a:latin typeface="Century Gothic" panose="020B0502020202020204" pitchFamily="34" charset="0"/>
              </a:rPr>
              <a:t>What would the following words be in Spanish?</a:t>
            </a:r>
          </a:p>
          <a:p>
            <a:pPr algn="ctr"/>
            <a:r>
              <a:rPr lang="en-GB" sz="2400" b="1" dirty="0">
                <a:solidFill>
                  <a:srgbClr val="4472C4">
                    <a:lumMod val="50000"/>
                  </a:srgbClr>
                </a:solidFill>
                <a:latin typeface="Century Gothic" panose="020B0502020202020204" pitchFamily="34" charset="0"/>
              </a:rPr>
              <a:t>solid</a:t>
            </a:r>
          </a:p>
          <a:p>
            <a:pPr algn="ctr"/>
            <a:r>
              <a:rPr lang="en-GB" sz="2400" b="1" dirty="0">
                <a:solidFill>
                  <a:srgbClr val="4472C4">
                    <a:lumMod val="50000"/>
                  </a:srgbClr>
                </a:solidFill>
                <a:latin typeface="Century Gothic" panose="020B0502020202020204" pitchFamily="34" charset="0"/>
              </a:rPr>
              <a:t>rapid</a:t>
            </a:r>
          </a:p>
          <a:p>
            <a:pPr algn="ctr"/>
            <a:r>
              <a:rPr lang="en-GB" sz="2400" b="1" dirty="0">
                <a:solidFill>
                  <a:srgbClr val="4472C4">
                    <a:lumMod val="50000"/>
                  </a:srgbClr>
                </a:solidFill>
                <a:latin typeface="Century Gothic" panose="020B0502020202020204" pitchFamily="34" charset="0"/>
              </a:rPr>
              <a:t>valid</a:t>
            </a:r>
          </a:p>
          <a:p>
            <a:pPr algn="ctr"/>
            <a:r>
              <a:rPr lang="en-GB" sz="2400" b="1" dirty="0">
                <a:solidFill>
                  <a:srgbClr val="4472C4">
                    <a:lumMod val="50000"/>
                  </a:srgbClr>
                </a:solidFill>
                <a:latin typeface="Century Gothic" panose="020B0502020202020204" pitchFamily="34" charset="0"/>
              </a:rPr>
              <a:t/>
            </a:r>
            <a:br>
              <a:rPr lang="en-GB" sz="2400" b="1" dirty="0">
                <a:solidFill>
                  <a:srgbClr val="4472C4">
                    <a:lumMod val="50000"/>
                  </a:srgbClr>
                </a:solidFill>
                <a:latin typeface="Century Gothic" panose="020B0502020202020204" pitchFamily="34" charset="0"/>
              </a:rPr>
            </a:br>
            <a:r>
              <a:rPr lang="en-GB" sz="2400" b="1" dirty="0">
                <a:solidFill>
                  <a:srgbClr val="4472C4">
                    <a:lumMod val="50000"/>
                  </a:srgbClr>
                </a:solidFill>
                <a:latin typeface="Century Gothic" panose="020B0502020202020204" pitchFamily="34" charset="0"/>
              </a:rPr>
              <a:t>Choose one and write a sentence in Spanish.</a:t>
            </a:r>
          </a:p>
        </p:txBody>
      </p:sp>
      <p:sp>
        <p:nvSpPr>
          <p:cNvPr id="9" name="TextBox 8"/>
          <p:cNvSpPr txBox="1"/>
          <p:nvPr/>
        </p:nvSpPr>
        <p:spPr>
          <a:xfrm>
            <a:off x="4596938" y="3751354"/>
            <a:ext cx="2136794" cy="1477328"/>
          </a:xfrm>
          <a:prstGeom prst="rect">
            <a:avLst/>
          </a:prstGeom>
          <a:solidFill>
            <a:srgbClr val="FFC000"/>
          </a:solidFill>
          <a:ln w="38100">
            <a:solidFill>
              <a:srgbClr val="000066"/>
            </a:solidFill>
          </a:ln>
          <a:effectLst>
            <a:outerShdw blurRad="50800" dist="38100" dir="5400000" algn="t" rotWithShape="0">
              <a:prstClr val="black">
                <a:alpha val="40000"/>
              </a:prstClr>
            </a:outerShdw>
          </a:effectLst>
        </p:spPr>
        <p:txBody>
          <a:bodyPr wrap="square" rtlCol="0">
            <a:spAutoFit/>
          </a:bodyPr>
          <a:lstStyle/>
          <a:p>
            <a:r>
              <a:rPr lang="en-GB" dirty="0">
                <a:solidFill>
                  <a:srgbClr val="4472C4">
                    <a:lumMod val="50000"/>
                  </a:srgbClr>
                </a:solidFill>
                <a:latin typeface="Century Gothic" panose="020B0502020202020204" pitchFamily="34" charset="0"/>
              </a:rPr>
              <a:t>Notice that you also add a </a:t>
            </a:r>
            <a:r>
              <a:rPr lang="en-GB" u="sng" dirty="0">
                <a:solidFill>
                  <a:srgbClr val="4472C4">
                    <a:lumMod val="50000"/>
                  </a:srgbClr>
                </a:solidFill>
                <a:latin typeface="Century Gothic" panose="020B0502020202020204" pitchFamily="34" charset="0"/>
              </a:rPr>
              <a:t>tilde</a:t>
            </a:r>
            <a:r>
              <a:rPr lang="en-GB" dirty="0">
                <a:solidFill>
                  <a:srgbClr val="4472C4">
                    <a:lumMod val="50000"/>
                  </a:srgbClr>
                </a:solidFill>
                <a:latin typeface="Century Gothic" panose="020B0502020202020204" pitchFamily="34" charset="0"/>
              </a:rPr>
              <a:t> (accent) on the first vowel, i.e., </a:t>
            </a:r>
            <a:r>
              <a:rPr lang="en-GB" dirty="0" err="1">
                <a:solidFill>
                  <a:srgbClr val="4472C4">
                    <a:lumMod val="50000"/>
                  </a:srgbClr>
                </a:solidFill>
                <a:latin typeface="Century Gothic" panose="020B0502020202020204" pitchFamily="34" charset="0"/>
              </a:rPr>
              <a:t>t</a:t>
            </a:r>
            <a:r>
              <a:rPr lang="en-GB" u="sng" dirty="0" err="1">
                <a:solidFill>
                  <a:srgbClr val="4472C4">
                    <a:lumMod val="50000"/>
                  </a:srgbClr>
                </a:solidFill>
                <a:latin typeface="Century Gothic" panose="020B0502020202020204" pitchFamily="34" charset="0"/>
              </a:rPr>
              <a:t>í</a:t>
            </a:r>
            <a:r>
              <a:rPr lang="en-GB" dirty="0" err="1">
                <a:solidFill>
                  <a:srgbClr val="4472C4">
                    <a:lumMod val="50000"/>
                  </a:srgbClr>
                </a:solidFill>
                <a:latin typeface="Century Gothic" panose="020B0502020202020204" pitchFamily="34" charset="0"/>
              </a:rPr>
              <a:t>mido</a:t>
            </a:r>
            <a:endParaRPr lang="en-GB" dirty="0">
              <a:solidFill>
                <a:srgbClr val="4472C4">
                  <a:lumMod val="50000"/>
                </a:srgbClr>
              </a:solidFill>
              <a:latin typeface="Century Gothic" panose="020B0502020202020204" pitchFamily="34" charset="0"/>
            </a:endParaRPr>
          </a:p>
        </p:txBody>
      </p:sp>
      <p:sp>
        <p:nvSpPr>
          <p:cNvPr id="10" name="Oval 9"/>
          <p:cNvSpPr/>
          <p:nvPr/>
        </p:nvSpPr>
        <p:spPr>
          <a:xfrm>
            <a:off x="87341" y="36576"/>
            <a:ext cx="642328" cy="4838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4000" b="1" dirty="0">
                <a:solidFill>
                  <a:srgbClr val="4472C4">
                    <a:lumMod val="50000"/>
                  </a:srgbClr>
                </a:solidFill>
                <a:latin typeface="Century Gothic" panose="020B0502020202020204" pitchFamily="34" charset="0"/>
              </a:rPr>
              <a:t>1</a:t>
            </a:r>
          </a:p>
        </p:txBody>
      </p:sp>
      <p:sp>
        <p:nvSpPr>
          <p:cNvPr id="11" name="TextBox 10"/>
          <p:cNvSpPr txBox="1"/>
          <p:nvPr/>
        </p:nvSpPr>
        <p:spPr>
          <a:xfrm>
            <a:off x="624880" y="78409"/>
            <a:ext cx="10290456" cy="523220"/>
          </a:xfrm>
          <a:prstGeom prst="rect">
            <a:avLst/>
          </a:prstGeom>
          <a:noFill/>
        </p:spPr>
        <p:txBody>
          <a:bodyPr wrap="square" rtlCol="0">
            <a:spAutoFit/>
          </a:bodyPr>
          <a:lstStyle/>
          <a:p>
            <a:pPr algn="ctr"/>
            <a:r>
              <a:rPr lang="en-GB" sz="2800" b="1" dirty="0">
                <a:solidFill>
                  <a:srgbClr val="4472C4">
                    <a:lumMod val="50000"/>
                  </a:srgbClr>
                </a:solidFill>
                <a:latin typeface="Century Gothic" panose="020B0502020202020204" pitchFamily="34" charset="0"/>
              </a:rPr>
              <a:t>English </a:t>
            </a:r>
            <a:r>
              <a:rPr lang="en-GB" sz="2800" b="1" dirty="0">
                <a:solidFill>
                  <a:srgbClr val="4472C4">
                    <a:lumMod val="50000"/>
                  </a:srgbClr>
                </a:solidFill>
                <a:latin typeface="Century Gothic" panose="020B0502020202020204" pitchFamily="34" charset="0"/>
                <a:sym typeface="Wingdings" panose="05000000000000000000" pitchFamily="2" charset="2"/>
              </a:rPr>
              <a:t> Spanish  English</a:t>
            </a:r>
            <a:endParaRPr lang="en-GB" sz="2800" b="1" dirty="0">
              <a:solidFill>
                <a:srgbClr val="4472C4">
                  <a:lumMod val="50000"/>
                </a:srgbClr>
              </a:solidFill>
              <a:latin typeface="Century Gothic" panose="020B0502020202020204" pitchFamily="34" charset="0"/>
            </a:endParaRPr>
          </a:p>
        </p:txBody>
      </p:sp>
      <p:pic>
        <p:nvPicPr>
          <p:cNvPr id="12" name="Picture 2" descr="Image result for tímid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7141" y="2013042"/>
            <a:ext cx="1300054" cy="130962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645732" y="6478249"/>
            <a:ext cx="3004457"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Rachel Hawkes</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1851" y="5206482"/>
            <a:ext cx="731881" cy="746394"/>
          </a:xfrm>
          <a:prstGeom prst="rect">
            <a:avLst/>
          </a:prstGeom>
        </p:spPr>
      </p:pic>
    </p:spTree>
    <p:extLst>
      <p:ext uri="{BB962C8B-B14F-4D97-AF65-F5344CB8AC3E}">
        <p14:creationId xmlns:p14="http://schemas.microsoft.com/office/powerpoint/2010/main" val="268192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0"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71115" y="652010"/>
            <a:ext cx="7886700" cy="681134"/>
          </a:xfrm>
          <a:prstGeom prst="rect">
            <a:avLst/>
          </a:prstGeom>
          <a:solidFill>
            <a:srgbClr val="EA5F00"/>
          </a:solidFill>
          <a:effectLst>
            <a:outerShdw blurRad="50800" dist="38100" dir="5400000" algn="t" rotWithShape="0">
              <a:prstClr val="black">
                <a:alpha val="40000"/>
              </a:prstClr>
            </a:outerShdw>
          </a:effectLst>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gn="ctr"/>
            <a:r>
              <a:rPr lang="en-GB" b="1" dirty="0" smtClean="0">
                <a:solidFill>
                  <a:prstClr val="white"/>
                </a:solidFill>
              </a:rPr>
              <a:t>ANSWERS</a:t>
            </a:r>
            <a:endParaRPr lang="en-GB" b="1" dirty="0">
              <a:solidFill>
                <a:prstClr val="white"/>
              </a:solidFill>
            </a:endParaRPr>
          </a:p>
        </p:txBody>
      </p:sp>
      <p:sp>
        <p:nvSpPr>
          <p:cNvPr id="3" name="Oval 2"/>
          <p:cNvSpPr/>
          <p:nvPr/>
        </p:nvSpPr>
        <p:spPr>
          <a:xfrm>
            <a:off x="95887" y="96397"/>
            <a:ext cx="493302" cy="483808"/>
          </a:xfrm>
          <a:prstGeom prst="ellipse">
            <a:avLst/>
          </a:prstGeom>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4000" b="1" dirty="0">
                <a:solidFill>
                  <a:srgbClr val="4472C4">
                    <a:lumMod val="50000"/>
                  </a:srgbClr>
                </a:solidFill>
              </a:rPr>
              <a:t>1</a:t>
            </a:r>
          </a:p>
        </p:txBody>
      </p:sp>
      <p:sp>
        <p:nvSpPr>
          <p:cNvPr id="4" name="Content Placeholder 2"/>
          <p:cNvSpPr txBox="1">
            <a:spLocks/>
          </p:cNvSpPr>
          <p:nvPr/>
        </p:nvSpPr>
        <p:spPr>
          <a:xfrm>
            <a:off x="979714" y="2370676"/>
            <a:ext cx="4906201"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GB" dirty="0" smtClean="0">
                <a:solidFill>
                  <a:srgbClr val="4472C4">
                    <a:lumMod val="50000"/>
                  </a:srgbClr>
                </a:solidFill>
              </a:rPr>
              <a:t>El </a:t>
            </a:r>
            <a:r>
              <a:rPr lang="en-GB" dirty="0" err="1" smtClean="0">
                <a:solidFill>
                  <a:srgbClr val="4472C4">
                    <a:lumMod val="50000"/>
                  </a:srgbClr>
                </a:solidFill>
              </a:rPr>
              <a:t>ácido</a:t>
            </a:r>
            <a:r>
              <a:rPr lang="en-GB" dirty="0" smtClean="0">
                <a:solidFill>
                  <a:srgbClr val="4472C4">
                    <a:lumMod val="50000"/>
                  </a:srgbClr>
                </a:solidFill>
              </a:rPr>
              <a:t> </a:t>
            </a:r>
            <a:r>
              <a:rPr lang="en-GB" dirty="0" err="1" smtClean="0">
                <a:solidFill>
                  <a:srgbClr val="4472C4">
                    <a:lumMod val="50000"/>
                  </a:srgbClr>
                </a:solidFill>
              </a:rPr>
              <a:t>es</a:t>
            </a:r>
            <a:r>
              <a:rPr lang="en-GB" dirty="0" smtClean="0">
                <a:solidFill>
                  <a:srgbClr val="4472C4">
                    <a:lumMod val="50000"/>
                  </a:srgbClr>
                </a:solidFill>
              </a:rPr>
              <a:t> </a:t>
            </a:r>
            <a:r>
              <a:rPr lang="en-GB" dirty="0" err="1" smtClean="0">
                <a:solidFill>
                  <a:srgbClr val="4472C4">
                    <a:lumMod val="50000"/>
                  </a:srgbClr>
                </a:solidFill>
              </a:rPr>
              <a:t>rojo</a:t>
            </a:r>
            <a:r>
              <a:rPr lang="en-GB" dirty="0" smtClean="0">
                <a:solidFill>
                  <a:srgbClr val="4472C4">
                    <a:lumMod val="50000"/>
                  </a:srgbClr>
                </a:solidFill>
              </a:rPr>
              <a:t>.</a:t>
            </a:r>
          </a:p>
          <a:p>
            <a:pPr marL="514350" indent="-514350">
              <a:buFont typeface="+mj-lt"/>
              <a:buAutoNum type="arabicPeriod"/>
            </a:pPr>
            <a:r>
              <a:rPr lang="en-GB" dirty="0" smtClean="0">
                <a:solidFill>
                  <a:srgbClr val="4472C4">
                    <a:lumMod val="50000"/>
                  </a:srgbClr>
                </a:solidFill>
              </a:rPr>
              <a:t>The acid is a liquid.</a:t>
            </a:r>
          </a:p>
          <a:p>
            <a:pPr marL="514350" indent="-514350">
              <a:buFont typeface="+mj-lt"/>
              <a:buAutoNum type="arabicPeriod"/>
            </a:pPr>
            <a:r>
              <a:rPr lang="en-GB" dirty="0" smtClean="0">
                <a:solidFill>
                  <a:srgbClr val="4472C4">
                    <a:lumMod val="50000"/>
                  </a:srgbClr>
                </a:solidFill>
              </a:rPr>
              <a:t>solid</a:t>
            </a:r>
          </a:p>
          <a:p>
            <a:pPr marL="514350" indent="-514350">
              <a:buFont typeface="+mj-lt"/>
              <a:buAutoNum type="arabicPeriod"/>
            </a:pPr>
            <a:r>
              <a:rPr lang="en-GB" dirty="0" smtClean="0">
                <a:solidFill>
                  <a:srgbClr val="4472C4">
                    <a:lumMod val="50000"/>
                  </a:srgbClr>
                </a:solidFill>
              </a:rPr>
              <a:t>rapid</a:t>
            </a:r>
          </a:p>
          <a:p>
            <a:pPr marL="514350" indent="-514350">
              <a:buFont typeface="+mj-lt"/>
              <a:buAutoNum type="arabicPeriod"/>
            </a:pPr>
            <a:r>
              <a:rPr lang="en-GB" dirty="0" smtClean="0">
                <a:solidFill>
                  <a:srgbClr val="4472C4">
                    <a:lumMod val="50000"/>
                  </a:srgbClr>
                </a:solidFill>
              </a:rPr>
              <a:t>valid</a:t>
            </a:r>
          </a:p>
          <a:p>
            <a:endParaRPr lang="en-GB" dirty="0">
              <a:solidFill>
                <a:srgbClr val="4472C4">
                  <a:lumMod val="50000"/>
                </a:srgbClr>
              </a:solidFill>
            </a:endParaRPr>
          </a:p>
        </p:txBody>
      </p:sp>
      <p:sp>
        <p:nvSpPr>
          <p:cNvPr id="5" name="Content Placeholder 3"/>
          <p:cNvSpPr txBox="1">
            <a:spLocks/>
          </p:cNvSpPr>
          <p:nvPr/>
        </p:nvSpPr>
        <p:spPr>
          <a:xfrm>
            <a:off x="6047751" y="2370676"/>
            <a:ext cx="5235291"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GB" dirty="0" smtClean="0">
                <a:solidFill>
                  <a:srgbClr val="4472C4">
                    <a:lumMod val="50000"/>
                  </a:srgbClr>
                </a:solidFill>
              </a:rPr>
              <a:t>The acid is red.</a:t>
            </a:r>
          </a:p>
          <a:p>
            <a:pPr marL="514350" indent="-514350">
              <a:buFont typeface="+mj-lt"/>
              <a:buAutoNum type="arabicPeriod"/>
            </a:pPr>
            <a:r>
              <a:rPr lang="en-GB" dirty="0" smtClean="0">
                <a:solidFill>
                  <a:srgbClr val="4472C4">
                    <a:lumMod val="50000"/>
                  </a:srgbClr>
                </a:solidFill>
              </a:rPr>
              <a:t>El </a:t>
            </a:r>
            <a:r>
              <a:rPr lang="en-GB" dirty="0" err="1" smtClean="0">
                <a:solidFill>
                  <a:srgbClr val="4472C4">
                    <a:lumMod val="50000"/>
                  </a:srgbClr>
                </a:solidFill>
              </a:rPr>
              <a:t>ácido</a:t>
            </a:r>
            <a:r>
              <a:rPr lang="en-GB" dirty="0" smtClean="0">
                <a:solidFill>
                  <a:srgbClr val="4472C4">
                    <a:lumMod val="50000"/>
                  </a:srgbClr>
                </a:solidFill>
              </a:rPr>
              <a:t> </a:t>
            </a:r>
            <a:r>
              <a:rPr lang="en-GB" dirty="0" err="1" smtClean="0">
                <a:solidFill>
                  <a:srgbClr val="4472C4">
                    <a:lumMod val="50000"/>
                  </a:srgbClr>
                </a:solidFill>
              </a:rPr>
              <a:t>es</a:t>
            </a:r>
            <a:r>
              <a:rPr lang="en-GB" dirty="0" smtClean="0">
                <a:solidFill>
                  <a:srgbClr val="4472C4">
                    <a:lumMod val="50000"/>
                  </a:srgbClr>
                </a:solidFill>
              </a:rPr>
              <a:t> un </a:t>
            </a:r>
            <a:r>
              <a:rPr lang="en-GB" dirty="0" err="1" smtClean="0">
                <a:solidFill>
                  <a:srgbClr val="4472C4">
                    <a:lumMod val="50000"/>
                  </a:srgbClr>
                </a:solidFill>
              </a:rPr>
              <a:t>líquido</a:t>
            </a:r>
            <a:r>
              <a:rPr lang="en-GB" dirty="0" smtClean="0">
                <a:solidFill>
                  <a:srgbClr val="4472C4">
                    <a:lumMod val="50000"/>
                  </a:srgbClr>
                </a:solidFill>
              </a:rPr>
              <a:t>.</a:t>
            </a:r>
          </a:p>
          <a:p>
            <a:pPr marL="514350" indent="-514350">
              <a:buFont typeface="+mj-lt"/>
              <a:buAutoNum type="arabicPeriod"/>
            </a:pPr>
            <a:r>
              <a:rPr lang="en-GB" dirty="0" err="1" smtClean="0">
                <a:solidFill>
                  <a:srgbClr val="4472C4">
                    <a:lumMod val="50000"/>
                  </a:srgbClr>
                </a:solidFill>
              </a:rPr>
              <a:t>sólido</a:t>
            </a:r>
            <a:endParaRPr lang="en-GB" dirty="0" smtClean="0">
              <a:solidFill>
                <a:srgbClr val="4472C4">
                  <a:lumMod val="50000"/>
                </a:srgbClr>
              </a:solidFill>
            </a:endParaRPr>
          </a:p>
          <a:p>
            <a:pPr marL="514350" indent="-514350">
              <a:buFont typeface="+mj-lt"/>
              <a:buAutoNum type="arabicPeriod"/>
            </a:pPr>
            <a:r>
              <a:rPr lang="en-GB" dirty="0" err="1" smtClean="0">
                <a:solidFill>
                  <a:srgbClr val="4472C4">
                    <a:lumMod val="50000"/>
                  </a:srgbClr>
                </a:solidFill>
              </a:rPr>
              <a:t>rápido</a:t>
            </a:r>
            <a:endParaRPr lang="en-GB" dirty="0" smtClean="0">
              <a:solidFill>
                <a:srgbClr val="4472C4">
                  <a:lumMod val="50000"/>
                </a:srgbClr>
              </a:solidFill>
            </a:endParaRPr>
          </a:p>
          <a:p>
            <a:pPr marL="514350" indent="-514350">
              <a:buFont typeface="+mj-lt"/>
              <a:buAutoNum type="arabicPeriod"/>
            </a:pPr>
            <a:r>
              <a:rPr lang="en-GB" dirty="0" err="1" smtClean="0">
                <a:solidFill>
                  <a:srgbClr val="4472C4">
                    <a:lumMod val="50000"/>
                  </a:srgbClr>
                </a:solidFill>
              </a:rPr>
              <a:t>válido</a:t>
            </a:r>
            <a:endParaRPr lang="en-GB" dirty="0">
              <a:solidFill>
                <a:srgbClr val="4472C4">
                  <a:lumMod val="50000"/>
                </a:srgbClr>
              </a:solidFill>
            </a:endParaRPr>
          </a:p>
        </p:txBody>
      </p:sp>
      <p:sp>
        <p:nvSpPr>
          <p:cNvPr id="6" name="TextBox 5"/>
          <p:cNvSpPr txBox="1"/>
          <p:nvPr/>
        </p:nvSpPr>
        <p:spPr>
          <a:xfrm>
            <a:off x="6645732" y="6478249"/>
            <a:ext cx="3004457"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Rachel Hawkes</a:t>
            </a:r>
          </a:p>
        </p:txBody>
      </p:sp>
      <p:sp>
        <p:nvSpPr>
          <p:cNvPr id="7" name="TextBox 6"/>
          <p:cNvSpPr txBox="1"/>
          <p:nvPr/>
        </p:nvSpPr>
        <p:spPr>
          <a:xfrm>
            <a:off x="1235855" y="5440717"/>
            <a:ext cx="9461956" cy="707886"/>
          </a:xfrm>
          <a:prstGeom prst="rect">
            <a:avLst/>
          </a:prstGeom>
          <a:solidFill>
            <a:schemeClr val="accent4">
              <a:lumMod val="40000"/>
              <a:lumOff val="60000"/>
            </a:schemeClr>
          </a:solidFill>
          <a:effectLst>
            <a:outerShdw blurRad="50800" dist="38100" dir="5400000" algn="t" rotWithShape="0">
              <a:prstClr val="black">
                <a:alpha val="40000"/>
              </a:prstClr>
            </a:outerShdw>
          </a:effectLst>
        </p:spPr>
        <p:txBody>
          <a:bodyPr wrap="square" rtlCol="0">
            <a:spAutoFit/>
          </a:bodyPr>
          <a:lstStyle/>
          <a:p>
            <a:pPr algn="ctr"/>
            <a:r>
              <a:rPr lang="en-GB" sz="2000" dirty="0">
                <a:solidFill>
                  <a:srgbClr val="4472C4">
                    <a:lumMod val="50000"/>
                  </a:srgbClr>
                </a:solidFill>
                <a:latin typeface="Century Gothic" panose="020B0502020202020204" pitchFamily="34" charset="0"/>
              </a:rPr>
              <a:t>Pronounce the words. Normally, you stress the penultimate syllable, but the ‘tilde’ tells you to stress a different syllable. </a:t>
            </a:r>
          </a:p>
        </p:txBody>
      </p:sp>
    </p:spTree>
    <p:extLst>
      <p:ext uri="{BB962C8B-B14F-4D97-AF65-F5344CB8AC3E}">
        <p14:creationId xmlns:p14="http://schemas.microsoft.com/office/powerpoint/2010/main" val="72238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34" y="5942168"/>
            <a:ext cx="5598054" cy="307777"/>
          </a:xfrm>
          <a:prstGeom prst="rect">
            <a:avLst/>
          </a:prstGeom>
        </p:spPr>
        <p:txBody>
          <a:bodyPr wrap="square">
            <a:spAutoFit/>
          </a:bodyPr>
          <a:lstStyle/>
          <a:p>
            <a:pPr algn="ctr"/>
            <a:r>
              <a:rPr lang="en-GB" sz="1400" u="sng" dirty="0">
                <a:solidFill>
                  <a:srgbClr val="954F72"/>
                </a:solidFill>
                <a:latin typeface="Century Gothic" panose="020B0502020202020204" pitchFamily="34" charset="0"/>
                <a:hlinkClick r:id="rId3" tooltip="Original URL: https://twitter.com/Sporf/status/1151144459578617859/video/1&#10;Click or tap if you trust this link."/>
              </a:rPr>
              <a:t>https://twitter.com/Sporf/status/1151144459578617859/video/1</a:t>
            </a:r>
            <a:endParaRPr lang="en-GB" sz="1400" dirty="0">
              <a:latin typeface="Century Gothic" panose="020B0502020202020204" pitchFamily="34" charset="0"/>
            </a:endParaRPr>
          </a:p>
        </p:txBody>
      </p:sp>
      <p:pic>
        <p:nvPicPr>
          <p:cNvPr id="5" name="Picture 4"/>
          <p:cNvPicPr>
            <a:picLocks noChangeAspect="1"/>
          </p:cNvPicPr>
          <p:nvPr/>
        </p:nvPicPr>
        <p:blipFill>
          <a:blip r:embed="rId4"/>
          <a:stretch>
            <a:fillRect/>
          </a:stretch>
        </p:blipFill>
        <p:spPr>
          <a:xfrm>
            <a:off x="846666" y="1647248"/>
            <a:ext cx="4284134" cy="4371864"/>
          </a:xfrm>
          <a:prstGeom prst="rect">
            <a:avLst/>
          </a:prstGeom>
        </p:spPr>
      </p:pic>
      <p:sp>
        <p:nvSpPr>
          <p:cNvPr id="6" name="Rectangle 5"/>
          <p:cNvSpPr/>
          <p:nvPr/>
        </p:nvSpPr>
        <p:spPr>
          <a:xfrm>
            <a:off x="6468535" y="5726725"/>
            <a:ext cx="5477933" cy="523220"/>
          </a:xfrm>
          <a:prstGeom prst="rect">
            <a:avLst/>
          </a:prstGeom>
        </p:spPr>
        <p:txBody>
          <a:bodyPr wrap="square">
            <a:spAutoFit/>
          </a:bodyPr>
          <a:lstStyle/>
          <a:p>
            <a:r>
              <a:rPr lang="en-GB" sz="1400" dirty="0">
                <a:latin typeface="Century Gothic" panose="020B0502020202020204" pitchFamily="34" charset="0"/>
                <a:hlinkClick r:id="rId5"/>
              </a:rPr>
              <a:t>https://www.telegraph.co.uk/football/2019/07/22/departing-gareth-bale-has-found-language-barrier-real-madrid/</a:t>
            </a:r>
            <a:endParaRPr lang="en-GB" sz="1400" dirty="0">
              <a:latin typeface="Century Gothic" panose="020B0502020202020204" pitchFamily="34" charset="0"/>
            </a:endParaRPr>
          </a:p>
        </p:txBody>
      </p:sp>
      <p:pic>
        <p:nvPicPr>
          <p:cNvPr id="7" name="Picture 6"/>
          <p:cNvPicPr>
            <a:picLocks noChangeAspect="1"/>
          </p:cNvPicPr>
          <p:nvPr/>
        </p:nvPicPr>
        <p:blipFill>
          <a:blip r:embed="rId6"/>
          <a:stretch>
            <a:fillRect/>
          </a:stretch>
        </p:blipFill>
        <p:spPr>
          <a:xfrm>
            <a:off x="5767387" y="1430061"/>
            <a:ext cx="6296025" cy="4257675"/>
          </a:xfrm>
          <a:prstGeom prst="rect">
            <a:avLst/>
          </a:prstGeom>
        </p:spPr>
      </p:pic>
      <p:pic>
        <p:nvPicPr>
          <p:cNvPr id="8" name="Picture 7"/>
          <p:cNvPicPr>
            <a:picLocks noChangeAspect="1"/>
          </p:cNvPicPr>
          <p:nvPr/>
        </p:nvPicPr>
        <p:blipFill>
          <a:blip r:embed="rId7"/>
          <a:stretch>
            <a:fillRect/>
          </a:stretch>
        </p:blipFill>
        <p:spPr>
          <a:xfrm>
            <a:off x="5816599" y="28809"/>
            <a:ext cx="4718050" cy="1454528"/>
          </a:xfrm>
          <a:prstGeom prst="rect">
            <a:avLst/>
          </a:prstGeom>
        </p:spPr>
      </p:pic>
      <p:pic>
        <p:nvPicPr>
          <p:cNvPr id="9" name="Picture 8"/>
          <p:cNvPicPr>
            <a:picLocks noChangeAspect="1"/>
          </p:cNvPicPr>
          <p:nvPr/>
        </p:nvPicPr>
        <p:blipFill>
          <a:blip r:embed="rId8"/>
          <a:stretch>
            <a:fillRect/>
          </a:stretch>
        </p:blipFill>
        <p:spPr>
          <a:xfrm>
            <a:off x="846666" y="91760"/>
            <a:ext cx="3137430" cy="1555488"/>
          </a:xfrm>
          <a:prstGeom prst="rect">
            <a:avLst/>
          </a:prstGeom>
        </p:spPr>
      </p:pic>
    </p:spTree>
    <p:extLst>
      <p:ext uri="{BB962C8B-B14F-4D97-AF65-F5344CB8AC3E}">
        <p14:creationId xmlns:p14="http://schemas.microsoft.com/office/powerpoint/2010/main" val="3125804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09546088"/>
              </p:ext>
            </p:extLst>
          </p:nvPr>
        </p:nvGraphicFramePr>
        <p:xfrm>
          <a:off x="188416" y="132735"/>
          <a:ext cx="11608690" cy="6032095"/>
        </p:xfrm>
        <a:graphic>
          <a:graphicData uri="http://schemas.openxmlformats.org/drawingml/2006/table">
            <a:tbl>
              <a:tblPr firstRow="1" firstCol="1" bandRow="1"/>
              <a:tblGrid>
                <a:gridCol w="3886645"/>
                <a:gridCol w="5858648"/>
                <a:gridCol w="1863397"/>
              </a:tblGrid>
              <a:tr h="171010">
                <a:tc>
                  <a:txBody>
                    <a:bodyPr/>
                    <a:lstStyle/>
                    <a:p>
                      <a:pPr>
                        <a:lnSpc>
                          <a:spcPct val="107000"/>
                        </a:lnSpc>
                        <a:spcAft>
                          <a:spcPts val="0"/>
                        </a:spcAft>
                      </a:pPr>
                      <a:r>
                        <a:rPr lang="en-GB" sz="1100" b="1"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Session 4: Creativity and codes</a:t>
                      </a:r>
                      <a:endParaRPr lang="en-GB"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b="1">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Resource</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b="1" dirty="0" smtClean="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Attribution</a:t>
                      </a:r>
                      <a:endParaRPr lang="en-GB" sz="11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7064">
                <a:tc>
                  <a:txBody>
                    <a:bodyPr/>
                    <a:lstStyle/>
                    <a:p>
                      <a:pPr>
                        <a:lnSpc>
                          <a:spcPct val="107000"/>
                        </a:lnSpc>
                        <a:spcAft>
                          <a:spcPts val="0"/>
                        </a:spcAft>
                      </a:pP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Research about creativity and language learning (verbal flexibility)</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Slide 2</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GB" sz="1100" kern="12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9304">
                <a:tc>
                  <a:txBody>
                    <a:bodyPr/>
                    <a:lstStyle/>
                    <a:p>
                      <a:pPr>
                        <a:lnSpc>
                          <a:spcPct val="107000"/>
                        </a:lnSpc>
                        <a:spcAft>
                          <a:spcPts val="0"/>
                        </a:spcAft>
                      </a:pP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Video advert for RAF analyst (linguist)</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Slides 3-4</a:t>
                      </a:r>
                      <a:b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This is a nice introduction into a look at code-breaking / language analysis</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endParaRPr lang="en-GB" sz="11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6089">
                <a:tc>
                  <a:txBody>
                    <a:bodyPr/>
                    <a:lstStyle/>
                    <a:p>
                      <a:pPr>
                        <a:lnSpc>
                          <a:spcPct val="107000"/>
                        </a:lnSpc>
                        <a:spcAft>
                          <a:spcPts val="0"/>
                        </a:spcAft>
                      </a:pP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The code-breaking you</a:t>
                      </a:r>
                      <a:r>
                        <a:rPr lang="en-GB" sz="1100" baseline="30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4</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Slide 5</a:t>
                      </a:r>
                      <a:b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A very straightforward example, but taken from the </a:t>
                      </a:r>
                      <a:r>
                        <a:rPr lang="en-US"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Defence Language Aptitude Battery (DLAB, US military) test.</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07000"/>
                        </a:lnSpc>
                        <a:spcAft>
                          <a:spcPts val="0"/>
                        </a:spcAft>
                      </a:pP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1800" kern="1200" baseline="30000" dirty="0" smtClean="0">
                          <a:solidFill>
                            <a:schemeClr val="tx1"/>
                          </a:solidFill>
                          <a:effectLst/>
                          <a:latin typeface="+mn-lt"/>
                          <a:ea typeface="+mn-ea"/>
                          <a:cs typeface="+mn-cs"/>
                        </a:rPr>
                        <a:t>4</a:t>
                      </a:r>
                      <a:r>
                        <a:rPr lang="en-GB" sz="1100" kern="1200" dirty="0" smtClean="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DLAB</a:t>
                      </a:r>
                      <a:endParaRPr lang="en-GB" sz="1100" kern="12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5048">
                <a:tc>
                  <a:txBody>
                    <a:bodyPr/>
                    <a:lstStyle/>
                    <a:p>
                      <a:pPr>
                        <a:lnSpc>
                          <a:spcPct val="107000"/>
                        </a:lnSpc>
                        <a:spcAft>
                          <a:spcPts val="0"/>
                        </a:spcAft>
                      </a:pP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The attentive listener</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Slides 6-7</a:t>
                      </a:r>
                      <a:b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First, the German coastguard video ‘Wat are you sinking about?’ as an introduction into the next task.</a:t>
                      </a:r>
                      <a:b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Also styled on the DLAB tests, this odd one out task is about listening carefully for detail (in this case, stress within words)</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endParaRPr lang="en-GB" sz="11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6057">
                <a:tc>
                  <a:txBody>
                    <a:bodyPr/>
                    <a:lstStyle/>
                    <a:p>
                      <a:pPr>
                        <a:lnSpc>
                          <a:spcPct val="107000"/>
                        </a:lnSpc>
                        <a:spcAft>
                          <a:spcPts val="0"/>
                        </a:spcAft>
                      </a:pP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The analyst</a:t>
                      </a:r>
                      <a:r>
                        <a:rPr lang="en-GB" sz="1100" baseline="30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5</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Slides 8-11</a:t>
                      </a:r>
                      <a:b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UKLO (Linguistics Olympiad)-adapted task focusing on Yodaspeak. Students have to analyse some examples and then correct some ‘wrong’ ones, then create their own examples.</a:t>
                      </a:r>
                      <a:b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Slide 10 is just for fun – a video listening to the all-time favourite top 10 Yodaspeak utterances.</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07000"/>
                        </a:lnSpc>
                        <a:spcAft>
                          <a:spcPts val="0"/>
                        </a:spcAft>
                      </a:pP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1800" kern="1200" baseline="30000" dirty="0" smtClean="0">
                          <a:solidFill>
                            <a:schemeClr val="tx1"/>
                          </a:solidFill>
                          <a:effectLst/>
                          <a:latin typeface="+mn-lt"/>
                          <a:ea typeface="+mn-ea"/>
                          <a:cs typeface="+mn-cs"/>
                        </a:rPr>
                        <a:t>5</a:t>
                      </a:r>
                      <a:r>
                        <a:rPr lang="en-GB" sz="1100" kern="1200" dirty="0" smtClean="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Idea and resources adapted from UKLO</a:t>
                      </a:r>
                      <a:endParaRPr lang="en-GB" sz="1100" kern="12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2936">
                <a:tc>
                  <a:txBody>
                    <a:bodyPr/>
                    <a:lstStyle/>
                    <a:p>
                      <a:pPr>
                        <a:lnSpc>
                          <a:spcPct val="107000"/>
                        </a:lnSpc>
                        <a:spcAft>
                          <a:spcPts val="0"/>
                        </a:spcAft>
                      </a:pP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The pattern-finding you</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Slides 12-13</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Life cycle of a plant </a:t>
                      </a:r>
                      <a:b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Task that calls into play many skills that we develop when learning languages</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endParaRPr lang="en-GB" sz="11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653">
                <a:tc>
                  <a:txBody>
                    <a:bodyPr/>
                    <a:lstStyle/>
                    <a:p>
                      <a:pPr>
                        <a:lnSpc>
                          <a:spcPct val="107000"/>
                        </a:lnSpc>
                        <a:spcAft>
                          <a:spcPts val="0"/>
                        </a:spcAft>
                      </a:pP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The link-making you</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Slides 14-15</a:t>
                      </a:r>
                      <a:b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Cognate starter task </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endParaRPr lang="en-GB" sz="11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1191">
                <a:tc>
                  <a:txBody>
                    <a:bodyPr/>
                    <a:lstStyle/>
                    <a:p>
                      <a:pPr>
                        <a:lnSpc>
                          <a:spcPct val="107000"/>
                        </a:lnSpc>
                        <a:spcAft>
                          <a:spcPts val="0"/>
                        </a:spcAft>
                      </a:pP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Real life examples – e.g., any testimony from anyone in the armed forces that has needed a language in a crucial situation?</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Slide 16</a:t>
                      </a:r>
                      <a:b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Contrasting examples of two footballers – one who is learning the language of his new teammates (Aaron Ramsey), and one who didn’t (Gareth Bale).</a:t>
                      </a:r>
                      <a:endParaRPr lang="en-GB"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GB" sz="1100" kern="12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2655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Learning a language makes you more creative</a:t>
            </a:r>
            <a:endParaRPr lang="en-GB" dirty="0"/>
          </a:p>
        </p:txBody>
      </p:sp>
      <p:sp>
        <p:nvSpPr>
          <p:cNvPr id="4" name="Content Placeholder 3"/>
          <p:cNvSpPr>
            <a:spLocks noGrp="1"/>
          </p:cNvSpPr>
          <p:nvPr>
            <p:ph idx="1"/>
          </p:nvPr>
        </p:nvSpPr>
        <p:spPr>
          <a:xfrm>
            <a:off x="838200" y="2066258"/>
            <a:ext cx="10515600" cy="4351338"/>
          </a:xfrm>
        </p:spPr>
        <p:txBody>
          <a:bodyPr/>
          <a:lstStyle/>
          <a:p>
            <a:r>
              <a:rPr lang="en-GB" dirty="0" smtClean="0"/>
              <a:t>There is evidence of a </a:t>
            </a:r>
            <a:r>
              <a:rPr lang="en-GB" dirty="0"/>
              <a:t>strong positive correlation between creative flexibility, fluency, originality and L2 learning (strongest effects for creative flexibility). </a:t>
            </a:r>
            <a:endParaRPr lang="en-GB" dirty="0" smtClean="0"/>
          </a:p>
          <a:p>
            <a:r>
              <a:rPr lang="en-GB" dirty="0" smtClean="0"/>
              <a:t>Why</a:t>
            </a:r>
            <a:r>
              <a:rPr lang="en-GB" dirty="0"/>
              <a:t>? </a:t>
            </a:r>
            <a:r>
              <a:rPr lang="en-GB" dirty="0" smtClean="0"/>
              <a:t>This is still unclear</a:t>
            </a:r>
            <a:r>
              <a:rPr lang="en-GB" dirty="0"/>
              <a:t>!</a:t>
            </a:r>
            <a:r>
              <a:rPr lang="en-GB" dirty="0" smtClean="0"/>
              <a:t>  </a:t>
            </a:r>
          </a:p>
          <a:p>
            <a:r>
              <a:rPr lang="en-GB" dirty="0" smtClean="0"/>
              <a:t>Cognitive </a:t>
            </a:r>
            <a:r>
              <a:rPr lang="en-GB" dirty="0"/>
              <a:t>benefits may be attributed to </a:t>
            </a:r>
            <a:r>
              <a:rPr lang="en-GB" dirty="0" smtClean="0"/>
              <a:t>the processes involved in switching between two languages OR the </a:t>
            </a:r>
            <a:r>
              <a:rPr lang="en-GB" dirty="0"/>
              <a:t>rigorous practice and study involved in language learning.</a:t>
            </a:r>
          </a:p>
        </p:txBody>
      </p:sp>
    </p:spTree>
    <p:extLst>
      <p:ext uri="{BB962C8B-B14F-4D97-AF65-F5344CB8AC3E}">
        <p14:creationId xmlns:p14="http://schemas.microsoft.com/office/powerpoint/2010/main" val="212566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Code-breaking linguists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68028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Autofit/>
          </a:bodyPr>
          <a:lstStyle/>
          <a:p>
            <a:r>
              <a:rPr lang="en-GB" sz="3200" b="1" dirty="0"/>
              <a:t>Have you ever thought about a career in the Royal Air Force? Could you be the ears that keep us safe?</a:t>
            </a:r>
            <a:endParaRPr lang="en-GB" sz="3200" dirty="0"/>
          </a:p>
        </p:txBody>
      </p:sp>
      <p:sp>
        <p:nvSpPr>
          <p:cNvPr id="3" name="Content Placeholder 2"/>
          <p:cNvSpPr>
            <a:spLocks noGrp="1"/>
          </p:cNvSpPr>
          <p:nvPr>
            <p:ph idx="1"/>
          </p:nvPr>
        </p:nvSpPr>
        <p:spPr>
          <a:xfrm>
            <a:off x="454742" y="1325563"/>
            <a:ext cx="11737258" cy="5797287"/>
          </a:xfrm>
        </p:spPr>
        <p:txBody>
          <a:bodyPr>
            <a:noAutofit/>
          </a:bodyPr>
          <a:lstStyle/>
          <a:p>
            <a:pPr fontAlgn="base"/>
            <a:r>
              <a:rPr lang="en-GB" sz="1800" dirty="0"/>
              <a:t>The RAF performs a wide range of duties to serve and protect the UK and the world. Intelligence Analyst (Linguists) interpret foreign language transmissions using state-of-the-art surveillance systems, providing vital intelligence to support military forces deployed around the world</a:t>
            </a:r>
            <a:r>
              <a:rPr lang="en-GB" sz="1800" dirty="0" smtClean="0"/>
              <a:t>.</a:t>
            </a:r>
          </a:p>
          <a:p>
            <a:pPr fontAlgn="base"/>
            <a:r>
              <a:rPr lang="en-GB" sz="1800" dirty="0" smtClean="0"/>
              <a:t>Becoming </a:t>
            </a:r>
            <a:r>
              <a:rPr lang="en-GB" sz="1800" dirty="0"/>
              <a:t>an Intelligence Analyst (Linguist) in the RAF means having the incredible opportunity to learn another language; opening yourself to a wider world and culture, whilst doing a job that brings essential intelligence for the RAF. When not deployed on operations around the world, you will intercept, translate and analyse foreign signals. </a:t>
            </a:r>
            <a:endParaRPr lang="en-GB" sz="1800" dirty="0" smtClean="0"/>
          </a:p>
          <a:p>
            <a:pPr fontAlgn="base"/>
            <a:r>
              <a:rPr lang="en-GB" sz="1800" b="1" dirty="0" smtClean="0"/>
              <a:t>Bursary </a:t>
            </a:r>
            <a:r>
              <a:rPr lang="en-GB" sz="1800" b="1" dirty="0"/>
              <a:t>Opportunity</a:t>
            </a:r>
            <a:r>
              <a:rPr lang="en-GB" sz="1800" dirty="0"/>
              <a:t/>
            </a:r>
            <a:br>
              <a:rPr lang="en-GB" sz="1800" dirty="0"/>
            </a:br>
            <a:r>
              <a:rPr lang="en-GB" sz="1800" dirty="0"/>
              <a:t>A bursary up to £6000 towards your study is available. To qualify you must:</a:t>
            </a:r>
            <a:br>
              <a:rPr lang="en-GB" sz="1800" dirty="0"/>
            </a:br>
            <a:r>
              <a:rPr lang="en-GB" sz="1800" dirty="0"/>
              <a:t>• Be studying BA (Any Language) or BA (Combined degree with Arabic or Russian</a:t>
            </a:r>
            <a:r>
              <a:rPr lang="en-GB" sz="1800" dirty="0" smtClean="0"/>
              <a:t>).</a:t>
            </a:r>
            <a:r>
              <a:rPr lang="en-GB" sz="1800" dirty="0"/>
              <a:t/>
            </a:r>
            <a:br>
              <a:rPr lang="en-GB" sz="1800" dirty="0"/>
            </a:br>
            <a:r>
              <a:rPr lang="en-GB" sz="1800" dirty="0"/>
              <a:t>• Be willing to join the RAF as an Intelligence Analyst (Linguist) when you have graduated University</a:t>
            </a:r>
            <a:r>
              <a:rPr lang="en-GB" sz="1800" dirty="0" smtClean="0"/>
              <a:t>.</a:t>
            </a:r>
          </a:p>
          <a:p>
            <a:pPr fontAlgn="base"/>
            <a:r>
              <a:rPr lang="en-GB" sz="1800" b="1" dirty="0" smtClean="0"/>
              <a:t>Specialist </a:t>
            </a:r>
            <a:r>
              <a:rPr lang="en-GB" sz="1800" dirty="0"/>
              <a:t/>
            </a:r>
            <a:br>
              <a:rPr lang="en-GB" sz="1800" dirty="0"/>
            </a:br>
            <a:r>
              <a:rPr lang="en-GB" sz="1800" dirty="0" smtClean="0"/>
              <a:t>After 10-week basic training, the </a:t>
            </a:r>
            <a:r>
              <a:rPr lang="en-GB" sz="1800" dirty="0"/>
              <a:t>next step is 2 years of specialist training at the Defence Centre for Languages and Culture (DCLC) at which you’ll learn:</a:t>
            </a:r>
            <a:br>
              <a:rPr lang="en-GB" sz="1800" dirty="0"/>
            </a:br>
            <a:r>
              <a:rPr lang="en-GB" sz="1800" dirty="0"/>
              <a:t>• to become fluent in a modern language</a:t>
            </a:r>
            <a:br>
              <a:rPr lang="en-GB" sz="1800" dirty="0"/>
            </a:br>
            <a:r>
              <a:rPr lang="en-GB" sz="1800" dirty="0"/>
              <a:t>• the sources of intelligence, the techniques for processing intelligence and basic report writing</a:t>
            </a:r>
            <a:br>
              <a:rPr lang="en-GB" sz="1800" dirty="0"/>
            </a:br>
            <a:r>
              <a:rPr lang="en-GB" sz="1800" dirty="0"/>
              <a:t>• the RAF intelligence structure, as well as introducing you to the worlds of electronic warfare and electronic intelligence.</a:t>
            </a:r>
          </a:p>
          <a:p>
            <a:endParaRPr lang="en-GB" sz="1800" dirty="0"/>
          </a:p>
        </p:txBody>
      </p:sp>
    </p:spTree>
    <p:extLst>
      <p:ext uri="{BB962C8B-B14F-4D97-AF65-F5344CB8AC3E}">
        <p14:creationId xmlns:p14="http://schemas.microsoft.com/office/powerpoint/2010/main" val="199418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11197">
            <a:off x="1714500" y="46964"/>
            <a:ext cx="2214562"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11970920461654850943Harreck_Blue_Car.svg.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70136" y="459715"/>
            <a:ext cx="31972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151761" y="2220438"/>
            <a:ext cx="37861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3200" dirty="0" err="1" smtClean="0">
                <a:latin typeface="Century Gothic" panose="020B0502020202020204" pitchFamily="34" charset="0"/>
              </a:rPr>
              <a:t>Zeezoom</a:t>
            </a:r>
            <a:endParaRPr lang="en-US" altLang="en-US" sz="3200" dirty="0">
              <a:latin typeface="Century Gothic" panose="020B0502020202020204" pitchFamily="34" charset="0"/>
            </a:endParaRPr>
          </a:p>
        </p:txBody>
      </p:sp>
      <p:sp>
        <p:nvSpPr>
          <p:cNvPr id="7" name="TextBox 6"/>
          <p:cNvSpPr txBox="1">
            <a:spLocks noChangeArrowheads="1"/>
          </p:cNvSpPr>
          <p:nvPr/>
        </p:nvSpPr>
        <p:spPr bwMode="auto">
          <a:xfrm>
            <a:off x="7289861" y="2238375"/>
            <a:ext cx="37861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3200" dirty="0" err="1" smtClean="0">
                <a:latin typeface="Century Gothic" panose="020B0502020202020204" pitchFamily="34" charset="0"/>
              </a:rPr>
              <a:t>Keezoom</a:t>
            </a:r>
            <a:endParaRPr lang="en-US" altLang="en-US" sz="3200" dirty="0">
              <a:latin typeface="Century Gothic" panose="020B0502020202020204" pitchFamily="34" charset="0"/>
            </a:endParaRPr>
          </a:p>
        </p:txBody>
      </p:sp>
      <p:sp>
        <p:nvSpPr>
          <p:cNvPr id="8" name="TextBox 7"/>
          <p:cNvSpPr txBox="1">
            <a:spLocks noChangeArrowheads="1"/>
          </p:cNvSpPr>
          <p:nvPr/>
        </p:nvSpPr>
        <p:spPr bwMode="auto">
          <a:xfrm>
            <a:off x="7450931" y="5560249"/>
            <a:ext cx="3786188"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3600" b="1" dirty="0">
                <a:latin typeface="Century Gothic" panose="020B0502020202020204" pitchFamily="34" charset="0"/>
              </a:rPr>
              <a:t>?</a:t>
            </a:r>
            <a:endParaRPr lang="en-US" altLang="en-US" sz="3600" b="1" dirty="0">
              <a:latin typeface="Century Gothic" panose="020B0502020202020204" pitchFamily="34" charset="0"/>
            </a:endParaRPr>
          </a:p>
        </p:txBody>
      </p:sp>
      <p:pic>
        <p:nvPicPr>
          <p:cNvPr id="9" name="Picture 13" descr="long_red_bus_T.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1718" y="3688586"/>
            <a:ext cx="4486275"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2400" y="2792413"/>
            <a:ext cx="314325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1224458" y="5560249"/>
            <a:ext cx="37861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3200" dirty="0" err="1" smtClean="0">
                <a:latin typeface="Century Gothic" panose="020B0502020202020204" pitchFamily="34" charset="0"/>
              </a:rPr>
              <a:t>Zeeboom</a:t>
            </a:r>
            <a:endParaRPr lang="en-US" altLang="en-US" sz="3200" dirty="0">
              <a:latin typeface="Century Gothic" panose="020B0502020202020204" pitchFamily="34" charset="0"/>
            </a:endParaRPr>
          </a:p>
        </p:txBody>
      </p:sp>
      <p:sp>
        <p:nvSpPr>
          <p:cNvPr id="12" name="TextBox 11"/>
          <p:cNvSpPr txBox="1">
            <a:spLocks noChangeArrowheads="1"/>
          </p:cNvSpPr>
          <p:nvPr/>
        </p:nvSpPr>
        <p:spPr bwMode="auto">
          <a:xfrm>
            <a:off x="7564582" y="5591314"/>
            <a:ext cx="3511467" cy="584200"/>
          </a:xfrm>
          <a:prstGeom prst="rect">
            <a:avLst/>
          </a:prstGeom>
          <a:solidFill>
            <a:schemeClr val="bg1"/>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3200" dirty="0" err="1" smtClean="0">
                <a:latin typeface="Century Gothic" panose="020B0502020202020204" pitchFamily="34" charset="0"/>
              </a:rPr>
              <a:t>Keeboom</a:t>
            </a:r>
            <a:endParaRPr lang="en-US" altLang="en-US" sz="3200" dirty="0">
              <a:latin typeface="Century Gothic" panose="020B0502020202020204" pitchFamily="34" charset="0"/>
            </a:endParaRPr>
          </a:p>
        </p:txBody>
      </p:sp>
    </p:spTree>
    <p:extLst>
      <p:ext uri="{BB962C8B-B14F-4D97-AF65-F5344CB8AC3E}">
        <p14:creationId xmlns:p14="http://schemas.microsoft.com/office/powerpoint/2010/main" val="384417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3"/>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3"/>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strVal val="#ppt_w+.3"/>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Effect transition="in" filter="fade">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strVal val="#ppt_w+.3"/>
                                          </p:val>
                                        </p:tav>
                                        <p:tav tm="100000">
                                          <p:val>
                                            <p:strVal val="#ppt_w"/>
                                          </p:val>
                                        </p:tav>
                                      </p:tavLst>
                                    </p:anim>
                                    <p:anim calcmode="lin" valueType="num">
                                      <p:cBhvr>
                                        <p:cTn id="36" dur="1000" fill="hold"/>
                                        <p:tgtEl>
                                          <p:spTgt spid="12"/>
                                        </p:tgtEl>
                                        <p:attrNameLst>
                                          <p:attrName>ppt_h</p:attrName>
                                        </p:attrNameLst>
                                      </p:cBhvr>
                                      <p:tavLst>
                                        <p:tav tm="0">
                                          <p:val>
                                            <p:strVal val="#ppt_h"/>
                                          </p:val>
                                        </p:tav>
                                        <p:tav tm="100000">
                                          <p:val>
                                            <p:strVal val="#ppt_h"/>
                                          </p:val>
                                        </p:tav>
                                      </p:tavLst>
                                    </p:anim>
                                    <p:animEffect transition="in" filter="fade">
                                      <p:cBhvr>
                                        <p:cTn id="3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11"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8693"/>
            <a:ext cx="10515600" cy="1325563"/>
          </a:xfrm>
        </p:spPr>
        <p:txBody>
          <a:bodyPr/>
          <a:lstStyle/>
          <a:p>
            <a:r>
              <a:rPr lang="en-GB" dirty="0" smtClean="0"/>
              <a:t>The attentive listening you</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319104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04242138"/>
              </p:ext>
            </p:extLst>
          </p:nvPr>
        </p:nvGraphicFramePr>
        <p:xfrm>
          <a:off x="2309813" y="928689"/>
          <a:ext cx="7643812" cy="5214935"/>
        </p:xfrm>
        <a:graphic>
          <a:graphicData uri="http://schemas.openxmlformats.org/drawingml/2006/table">
            <a:tbl>
              <a:tblPr firstRow="1" bandRow="1">
                <a:tableStyleId>{616DA210-FB5B-4158-B5E0-FEB733F419BA}</a:tableStyleId>
              </a:tblPr>
              <a:tblGrid>
                <a:gridCol w="1910953"/>
                <a:gridCol w="1910953"/>
                <a:gridCol w="1910953"/>
                <a:gridCol w="1910953"/>
              </a:tblGrid>
              <a:tr h="1042987">
                <a:tc>
                  <a:txBody>
                    <a:bodyPr/>
                    <a:lstStyle/>
                    <a:p>
                      <a:pPr algn="ctr"/>
                      <a:r>
                        <a:rPr lang="en-GB" sz="2400" b="0" dirty="0" err="1" smtClean="0">
                          <a:solidFill>
                            <a:schemeClr val="accent5">
                              <a:lumMod val="50000"/>
                            </a:schemeClr>
                          </a:solidFill>
                          <a:latin typeface="Century Gothic" panose="020B0502020202020204" pitchFamily="34" charset="0"/>
                        </a:rPr>
                        <a:t>tomate</a:t>
                      </a:r>
                      <a:endParaRPr lang="en-US" sz="2400" b="0" dirty="0">
                        <a:solidFill>
                          <a:schemeClr val="accent5">
                            <a:lumMod val="50000"/>
                          </a:schemeClr>
                        </a:solidFill>
                        <a:latin typeface="Century Gothic" panose="020B0502020202020204" pitchFamily="34" charset="0"/>
                      </a:endParaRPr>
                    </a:p>
                  </a:txBody>
                  <a:tcPr marL="91439" marR="91439"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400" b="0" dirty="0" err="1" smtClean="0">
                          <a:solidFill>
                            <a:schemeClr val="accent5">
                              <a:lumMod val="50000"/>
                            </a:schemeClr>
                          </a:solidFill>
                          <a:latin typeface="Century Gothic" panose="020B0502020202020204" pitchFamily="34" charset="0"/>
                        </a:rPr>
                        <a:t>patata</a:t>
                      </a:r>
                      <a:endParaRPr lang="en-US" sz="2400" b="0" dirty="0">
                        <a:solidFill>
                          <a:schemeClr val="accent5">
                            <a:lumMod val="50000"/>
                          </a:schemeClr>
                        </a:solidFill>
                        <a:latin typeface="Century Gothic" panose="020B0502020202020204" pitchFamily="34" charset="0"/>
                      </a:endParaRPr>
                    </a:p>
                  </a:txBody>
                  <a:tcPr marL="91439" marR="91439"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400" b="0" dirty="0" err="1" smtClean="0">
                          <a:solidFill>
                            <a:schemeClr val="accent5">
                              <a:lumMod val="50000"/>
                            </a:schemeClr>
                          </a:solidFill>
                          <a:latin typeface="Century Gothic" panose="020B0502020202020204" pitchFamily="34" charset="0"/>
                        </a:rPr>
                        <a:t>comenzar</a:t>
                      </a:r>
                      <a:endParaRPr lang="en-US" sz="2400" b="0" dirty="0">
                        <a:solidFill>
                          <a:schemeClr val="accent5">
                            <a:lumMod val="50000"/>
                          </a:schemeClr>
                        </a:solidFill>
                        <a:latin typeface="Century Gothic" panose="020B0502020202020204" pitchFamily="34" charset="0"/>
                      </a:endParaRPr>
                    </a:p>
                  </a:txBody>
                  <a:tcPr marL="91439" marR="91439"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0" dirty="0" err="1" smtClean="0">
                          <a:solidFill>
                            <a:schemeClr val="accent5">
                              <a:lumMod val="50000"/>
                            </a:schemeClr>
                          </a:solidFill>
                          <a:latin typeface="Century Gothic" panose="020B0502020202020204" pitchFamily="34" charset="0"/>
                        </a:rPr>
                        <a:t>problema</a:t>
                      </a:r>
                      <a:endParaRPr lang="en-US" sz="2400" b="0" dirty="0" smtClean="0">
                        <a:solidFill>
                          <a:schemeClr val="accent5">
                            <a:lumMod val="50000"/>
                          </a:schemeClr>
                        </a:solidFill>
                        <a:latin typeface="Century Gothic" panose="020B0502020202020204" pitchFamily="34" charset="0"/>
                      </a:endParaRPr>
                    </a:p>
                  </a:txBody>
                  <a:tcPr marL="91439" marR="91439"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1042987">
                <a:tc>
                  <a:txBody>
                    <a:bodyPr/>
                    <a:lstStyle/>
                    <a:p>
                      <a:pPr algn="ctr"/>
                      <a:r>
                        <a:rPr lang="en-GB" sz="2400" dirty="0" err="1" smtClean="0">
                          <a:solidFill>
                            <a:schemeClr val="accent5">
                              <a:lumMod val="50000"/>
                            </a:schemeClr>
                          </a:solidFill>
                          <a:latin typeface="Century Gothic" panose="020B0502020202020204" pitchFamily="34" charset="0"/>
                        </a:rPr>
                        <a:t>bolígrafo</a:t>
                      </a:r>
                      <a:endParaRPr lang="en-US" sz="2400" dirty="0">
                        <a:solidFill>
                          <a:schemeClr val="accent5">
                            <a:lumMod val="50000"/>
                          </a:schemeClr>
                        </a:solidFill>
                        <a:latin typeface="Century Gothic" panose="020B0502020202020204" pitchFamily="34" charset="0"/>
                      </a:endParaRPr>
                    </a:p>
                  </a:txBody>
                  <a:tcPr marL="91439" marR="91439"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400" dirty="0" err="1" smtClean="0">
                          <a:solidFill>
                            <a:schemeClr val="accent5">
                              <a:lumMod val="50000"/>
                            </a:schemeClr>
                          </a:solidFill>
                          <a:latin typeface="Century Gothic" panose="020B0502020202020204" pitchFamily="34" charset="0"/>
                        </a:rPr>
                        <a:t>pizzería</a:t>
                      </a:r>
                      <a:endParaRPr lang="en-US" sz="2400" dirty="0">
                        <a:solidFill>
                          <a:schemeClr val="accent5">
                            <a:lumMod val="50000"/>
                          </a:schemeClr>
                        </a:solidFill>
                        <a:latin typeface="Century Gothic" panose="020B0502020202020204" pitchFamily="34" charset="0"/>
                      </a:endParaRPr>
                    </a:p>
                  </a:txBody>
                  <a:tcPr marL="91439" marR="91439"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400" dirty="0" err="1" smtClean="0">
                          <a:solidFill>
                            <a:schemeClr val="accent5">
                              <a:lumMod val="50000"/>
                            </a:schemeClr>
                          </a:solidFill>
                          <a:latin typeface="Century Gothic" panose="020B0502020202020204" pitchFamily="34" charset="0"/>
                        </a:rPr>
                        <a:t>geografía</a:t>
                      </a:r>
                      <a:endParaRPr lang="en-US" sz="2400" dirty="0">
                        <a:solidFill>
                          <a:schemeClr val="accent5">
                            <a:lumMod val="50000"/>
                          </a:schemeClr>
                        </a:solidFill>
                        <a:latin typeface="Century Gothic" panose="020B0502020202020204" pitchFamily="34" charset="0"/>
                      </a:endParaRPr>
                    </a:p>
                  </a:txBody>
                  <a:tcPr marL="91439" marR="91439"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400" dirty="0" err="1" smtClean="0">
                          <a:solidFill>
                            <a:schemeClr val="accent5">
                              <a:lumMod val="50000"/>
                            </a:schemeClr>
                          </a:solidFill>
                          <a:latin typeface="Century Gothic" panose="020B0502020202020204" pitchFamily="34" charset="0"/>
                        </a:rPr>
                        <a:t>amarillo</a:t>
                      </a:r>
                      <a:endParaRPr lang="en-US" sz="2400" dirty="0">
                        <a:solidFill>
                          <a:schemeClr val="accent5">
                            <a:lumMod val="50000"/>
                          </a:schemeClr>
                        </a:solidFill>
                        <a:latin typeface="Century Gothic" panose="020B0502020202020204" pitchFamily="34" charset="0"/>
                      </a:endParaRPr>
                    </a:p>
                  </a:txBody>
                  <a:tcPr marL="91439" marR="91439"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1042987">
                <a:tc>
                  <a:txBody>
                    <a:bodyPr/>
                    <a:lstStyle/>
                    <a:p>
                      <a:pPr algn="ctr"/>
                      <a:r>
                        <a:rPr lang="en-GB" sz="2400" dirty="0" err="1" smtClean="0">
                          <a:solidFill>
                            <a:schemeClr val="accent5">
                              <a:lumMod val="50000"/>
                            </a:schemeClr>
                          </a:solidFill>
                          <a:latin typeface="Century Gothic" panose="020B0502020202020204" pitchFamily="34" charset="0"/>
                        </a:rPr>
                        <a:t>blanco</a:t>
                      </a:r>
                      <a:endParaRPr lang="en-US" sz="2400" dirty="0">
                        <a:solidFill>
                          <a:schemeClr val="accent5">
                            <a:lumMod val="50000"/>
                          </a:schemeClr>
                        </a:solidFill>
                        <a:latin typeface="Century Gothic" panose="020B0502020202020204" pitchFamily="34" charset="0"/>
                      </a:endParaRPr>
                    </a:p>
                  </a:txBody>
                  <a:tcPr marL="91439" marR="91439"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400" dirty="0" err="1" smtClean="0">
                          <a:solidFill>
                            <a:schemeClr val="accent5">
                              <a:lumMod val="50000"/>
                            </a:schemeClr>
                          </a:solidFill>
                          <a:latin typeface="Century Gothic" panose="020B0502020202020204" pitchFamily="34" charset="0"/>
                        </a:rPr>
                        <a:t>rojo</a:t>
                      </a:r>
                      <a:endParaRPr lang="en-US" sz="2400" dirty="0">
                        <a:solidFill>
                          <a:schemeClr val="accent5">
                            <a:lumMod val="50000"/>
                          </a:schemeClr>
                        </a:solidFill>
                        <a:latin typeface="Century Gothic" panose="020B0502020202020204" pitchFamily="34" charset="0"/>
                      </a:endParaRPr>
                    </a:p>
                  </a:txBody>
                  <a:tcPr marL="91439" marR="91439"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400" dirty="0" err="1" smtClean="0">
                          <a:solidFill>
                            <a:schemeClr val="accent5">
                              <a:lumMod val="50000"/>
                            </a:schemeClr>
                          </a:solidFill>
                          <a:latin typeface="Century Gothic" panose="020B0502020202020204" pitchFamily="34" charset="0"/>
                        </a:rPr>
                        <a:t>charol</a:t>
                      </a:r>
                      <a:endParaRPr lang="en-US" sz="2400" dirty="0">
                        <a:solidFill>
                          <a:schemeClr val="accent5">
                            <a:lumMod val="50000"/>
                          </a:schemeClr>
                        </a:solidFill>
                        <a:latin typeface="Century Gothic" panose="020B0502020202020204" pitchFamily="34" charset="0"/>
                      </a:endParaRPr>
                    </a:p>
                  </a:txBody>
                  <a:tcPr marL="91439" marR="91439"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400" dirty="0" smtClean="0">
                          <a:solidFill>
                            <a:schemeClr val="accent5">
                              <a:lumMod val="50000"/>
                            </a:schemeClr>
                          </a:solidFill>
                          <a:latin typeface="Century Gothic" panose="020B0502020202020204" pitchFamily="34" charset="0"/>
                        </a:rPr>
                        <a:t>zero</a:t>
                      </a:r>
                      <a:endParaRPr lang="en-US" sz="2400" dirty="0">
                        <a:solidFill>
                          <a:schemeClr val="accent5">
                            <a:lumMod val="50000"/>
                          </a:schemeClr>
                        </a:solidFill>
                        <a:latin typeface="Century Gothic" panose="020B0502020202020204" pitchFamily="34" charset="0"/>
                      </a:endParaRPr>
                    </a:p>
                  </a:txBody>
                  <a:tcPr marL="91439" marR="91439"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1042987">
                <a:tc>
                  <a:txBody>
                    <a:bodyPr/>
                    <a:lstStyle/>
                    <a:p>
                      <a:pPr algn="ctr"/>
                      <a:r>
                        <a:rPr lang="en-GB" sz="2400" dirty="0" err="1" smtClean="0">
                          <a:solidFill>
                            <a:schemeClr val="accent5">
                              <a:lumMod val="50000"/>
                            </a:schemeClr>
                          </a:solidFill>
                          <a:latin typeface="Century Gothic" panose="020B0502020202020204" pitchFamily="34" charset="0"/>
                        </a:rPr>
                        <a:t>favor</a:t>
                      </a:r>
                      <a:endParaRPr lang="en-US" sz="2400" dirty="0">
                        <a:solidFill>
                          <a:schemeClr val="accent5">
                            <a:lumMod val="50000"/>
                          </a:schemeClr>
                        </a:solidFill>
                        <a:latin typeface="Century Gothic" panose="020B0502020202020204" pitchFamily="34" charset="0"/>
                      </a:endParaRPr>
                    </a:p>
                  </a:txBody>
                  <a:tcPr marL="91439" marR="91439"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400" dirty="0" err="1" smtClean="0">
                          <a:solidFill>
                            <a:schemeClr val="accent5">
                              <a:lumMod val="50000"/>
                            </a:schemeClr>
                          </a:solidFill>
                          <a:latin typeface="Century Gothic" panose="020B0502020202020204" pitchFamily="34" charset="0"/>
                        </a:rPr>
                        <a:t>azul</a:t>
                      </a:r>
                      <a:endParaRPr lang="en-US" sz="2400" dirty="0">
                        <a:solidFill>
                          <a:schemeClr val="accent5">
                            <a:lumMod val="50000"/>
                          </a:schemeClr>
                        </a:solidFill>
                        <a:latin typeface="Century Gothic" panose="020B0502020202020204" pitchFamily="34" charset="0"/>
                      </a:endParaRPr>
                    </a:p>
                  </a:txBody>
                  <a:tcPr marL="91439" marR="91439"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400" dirty="0" err="1" smtClean="0">
                          <a:solidFill>
                            <a:schemeClr val="accent5">
                              <a:lumMod val="50000"/>
                            </a:schemeClr>
                          </a:solidFill>
                          <a:latin typeface="Century Gothic" panose="020B0502020202020204" pitchFamily="34" charset="0"/>
                        </a:rPr>
                        <a:t>cinco</a:t>
                      </a:r>
                      <a:endParaRPr lang="en-US" sz="2400" dirty="0">
                        <a:solidFill>
                          <a:schemeClr val="accent5">
                            <a:lumMod val="50000"/>
                          </a:schemeClr>
                        </a:solidFill>
                        <a:latin typeface="Century Gothic" panose="020B0502020202020204" pitchFamily="34" charset="0"/>
                      </a:endParaRPr>
                    </a:p>
                  </a:txBody>
                  <a:tcPr marL="91439" marR="91439"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400" dirty="0" smtClean="0">
                          <a:solidFill>
                            <a:schemeClr val="accent5">
                              <a:lumMod val="50000"/>
                            </a:schemeClr>
                          </a:solidFill>
                          <a:latin typeface="Century Gothic" panose="020B0502020202020204" pitchFamily="34" charset="0"/>
                        </a:rPr>
                        <a:t>comer</a:t>
                      </a:r>
                      <a:endParaRPr lang="en-US" sz="2400" dirty="0">
                        <a:solidFill>
                          <a:schemeClr val="accent5">
                            <a:lumMod val="50000"/>
                          </a:schemeClr>
                        </a:solidFill>
                        <a:latin typeface="Century Gothic" panose="020B0502020202020204" pitchFamily="34" charset="0"/>
                      </a:endParaRPr>
                    </a:p>
                  </a:txBody>
                  <a:tcPr marL="91439" marR="91439"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1042987">
                <a:tc>
                  <a:txBody>
                    <a:bodyPr/>
                    <a:lstStyle/>
                    <a:p>
                      <a:pPr algn="ctr"/>
                      <a:r>
                        <a:rPr lang="en-GB" sz="2400" dirty="0" err="1" smtClean="0">
                          <a:solidFill>
                            <a:schemeClr val="accent5">
                              <a:lumMod val="50000"/>
                            </a:schemeClr>
                          </a:solidFill>
                          <a:latin typeface="Century Gothic" panose="020B0502020202020204" pitchFamily="34" charset="0"/>
                        </a:rPr>
                        <a:t>azúcar</a:t>
                      </a:r>
                      <a:endParaRPr lang="en-US" sz="2400" dirty="0">
                        <a:solidFill>
                          <a:schemeClr val="accent5">
                            <a:lumMod val="50000"/>
                          </a:schemeClr>
                        </a:solidFill>
                        <a:latin typeface="Century Gothic" panose="020B0502020202020204" pitchFamily="34" charset="0"/>
                      </a:endParaRPr>
                    </a:p>
                  </a:txBody>
                  <a:tcPr marL="91439" marR="91439"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400" dirty="0" err="1" smtClean="0">
                          <a:solidFill>
                            <a:schemeClr val="accent5">
                              <a:lumMod val="50000"/>
                            </a:schemeClr>
                          </a:solidFill>
                          <a:latin typeface="Century Gothic" panose="020B0502020202020204" pitchFamily="34" charset="0"/>
                        </a:rPr>
                        <a:t>lógico</a:t>
                      </a:r>
                      <a:endParaRPr lang="en-US" sz="2400" dirty="0">
                        <a:solidFill>
                          <a:schemeClr val="accent5">
                            <a:lumMod val="50000"/>
                          </a:schemeClr>
                        </a:solidFill>
                        <a:latin typeface="Century Gothic" panose="020B0502020202020204" pitchFamily="34" charset="0"/>
                      </a:endParaRPr>
                    </a:p>
                  </a:txBody>
                  <a:tcPr marL="91439" marR="91439"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400" dirty="0" err="1" smtClean="0">
                          <a:solidFill>
                            <a:schemeClr val="accent5">
                              <a:lumMod val="50000"/>
                            </a:schemeClr>
                          </a:solidFill>
                          <a:latin typeface="Century Gothic" panose="020B0502020202020204" pitchFamily="34" charset="0"/>
                        </a:rPr>
                        <a:t>atento</a:t>
                      </a:r>
                      <a:endParaRPr lang="en-US" sz="2400" dirty="0">
                        <a:solidFill>
                          <a:schemeClr val="accent5">
                            <a:lumMod val="50000"/>
                          </a:schemeClr>
                        </a:solidFill>
                        <a:latin typeface="Century Gothic" panose="020B0502020202020204" pitchFamily="34" charset="0"/>
                      </a:endParaRPr>
                    </a:p>
                  </a:txBody>
                  <a:tcPr marL="91439" marR="91439"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400" dirty="0" err="1" smtClean="0">
                          <a:solidFill>
                            <a:schemeClr val="accent5">
                              <a:lumMod val="50000"/>
                            </a:schemeClr>
                          </a:solidFill>
                          <a:latin typeface="Century Gothic" panose="020B0502020202020204" pitchFamily="34" charset="0"/>
                        </a:rPr>
                        <a:t>simpático</a:t>
                      </a:r>
                      <a:endParaRPr lang="en-US" sz="2400" dirty="0">
                        <a:solidFill>
                          <a:schemeClr val="accent5">
                            <a:lumMod val="50000"/>
                          </a:schemeClr>
                        </a:solidFill>
                        <a:latin typeface="Century Gothic" panose="020B0502020202020204" pitchFamily="34" charset="0"/>
                      </a:endParaRPr>
                    </a:p>
                  </a:txBody>
                  <a:tcPr marL="91439" marR="91439"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bl>
          </a:graphicData>
        </a:graphic>
      </p:graphicFrame>
      <p:sp>
        <p:nvSpPr>
          <p:cNvPr id="3" name="Rectangle 2"/>
          <p:cNvSpPr/>
          <p:nvPr/>
        </p:nvSpPr>
        <p:spPr>
          <a:xfrm>
            <a:off x="1730267" y="1000108"/>
            <a:ext cx="551754"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solidFill>
                  <a:schemeClr val="accent5">
                    <a:lumMod val="50000"/>
                  </a:schemeClr>
                </a:solidFill>
                <a:effectLst>
                  <a:outerShdw blurRad="50800" algn="tl" rotWithShape="0">
                    <a:srgbClr val="000000"/>
                  </a:outerShdw>
                </a:effectLst>
              </a:rPr>
              <a:t>1</a:t>
            </a:r>
          </a:p>
        </p:txBody>
      </p:sp>
      <p:sp>
        <p:nvSpPr>
          <p:cNvPr id="4" name="Rectangle 3"/>
          <p:cNvSpPr/>
          <p:nvPr/>
        </p:nvSpPr>
        <p:spPr>
          <a:xfrm>
            <a:off x="1730267" y="2005604"/>
            <a:ext cx="551754" cy="923330"/>
          </a:xfrm>
          <a:prstGeom prst="rect">
            <a:avLst/>
          </a:prstGeom>
          <a:noFill/>
        </p:spPr>
        <p:txBody>
          <a:bodyPr wrap="none">
            <a:spAutoFit/>
          </a:bodyPr>
          <a:lstStyle/>
          <a:p>
            <a:pPr algn="ctr">
              <a:defRPr/>
            </a:pPr>
            <a:r>
              <a:rPr lang="en-GB" sz="5400" b="1" dirty="0">
                <a:ln w="17780" cmpd="sng">
                  <a:solidFill>
                    <a:srgbClr val="FFFFFF"/>
                  </a:solidFill>
                  <a:prstDash val="solid"/>
                  <a:miter lim="800000"/>
                </a:ln>
                <a:solidFill>
                  <a:schemeClr val="accent5">
                    <a:lumMod val="50000"/>
                  </a:schemeClr>
                </a:solidFill>
                <a:effectLst>
                  <a:outerShdw blurRad="50800" algn="tl" rotWithShape="0">
                    <a:srgbClr val="000000"/>
                  </a:outerShdw>
                </a:effectLst>
              </a:rPr>
              <a:t>2</a:t>
            </a:r>
            <a:endParaRPr lang="en-US" sz="5400" b="1" dirty="0">
              <a:ln w="17780" cmpd="sng">
                <a:solidFill>
                  <a:srgbClr val="FFFFFF"/>
                </a:solidFill>
                <a:prstDash val="solid"/>
                <a:miter lim="800000"/>
              </a:ln>
              <a:solidFill>
                <a:schemeClr val="accent5">
                  <a:lumMod val="50000"/>
                </a:schemeClr>
              </a:solidFill>
              <a:effectLst>
                <a:outerShdw blurRad="50800" algn="tl" rotWithShape="0">
                  <a:srgbClr val="000000"/>
                </a:outerShdw>
              </a:effectLst>
            </a:endParaRPr>
          </a:p>
        </p:txBody>
      </p:sp>
      <p:sp>
        <p:nvSpPr>
          <p:cNvPr id="5" name="Rectangle 4"/>
          <p:cNvSpPr/>
          <p:nvPr/>
        </p:nvSpPr>
        <p:spPr>
          <a:xfrm>
            <a:off x="1730267" y="3071810"/>
            <a:ext cx="551754" cy="923330"/>
          </a:xfrm>
          <a:prstGeom prst="rect">
            <a:avLst/>
          </a:prstGeom>
          <a:noFill/>
        </p:spPr>
        <p:txBody>
          <a:bodyPr wrap="none">
            <a:spAutoFit/>
          </a:bodyPr>
          <a:lstStyle/>
          <a:p>
            <a:pPr algn="ctr">
              <a:defRPr/>
            </a:pPr>
            <a:r>
              <a:rPr lang="en-GB" sz="5400" b="1" dirty="0">
                <a:ln w="17780" cmpd="sng">
                  <a:solidFill>
                    <a:srgbClr val="FFFFFF"/>
                  </a:solidFill>
                  <a:prstDash val="solid"/>
                  <a:miter lim="800000"/>
                </a:ln>
                <a:solidFill>
                  <a:schemeClr val="accent5">
                    <a:lumMod val="50000"/>
                  </a:schemeClr>
                </a:solidFill>
                <a:effectLst>
                  <a:outerShdw blurRad="50800" algn="tl" rotWithShape="0">
                    <a:srgbClr val="000000"/>
                  </a:outerShdw>
                </a:effectLst>
              </a:rPr>
              <a:t>3</a:t>
            </a:r>
            <a:endParaRPr lang="en-US" sz="5400" b="1" dirty="0">
              <a:ln w="17780" cmpd="sng">
                <a:solidFill>
                  <a:srgbClr val="FFFFFF"/>
                </a:solidFill>
                <a:prstDash val="solid"/>
                <a:miter lim="800000"/>
              </a:ln>
              <a:solidFill>
                <a:schemeClr val="accent5">
                  <a:lumMod val="50000"/>
                </a:schemeClr>
              </a:solidFill>
              <a:effectLst>
                <a:outerShdw blurRad="50800" algn="tl" rotWithShape="0">
                  <a:srgbClr val="000000"/>
                </a:outerShdw>
              </a:effectLst>
            </a:endParaRPr>
          </a:p>
        </p:txBody>
      </p:sp>
      <p:sp>
        <p:nvSpPr>
          <p:cNvPr id="6" name="Rectangle 5"/>
          <p:cNvSpPr/>
          <p:nvPr/>
        </p:nvSpPr>
        <p:spPr>
          <a:xfrm>
            <a:off x="1730267" y="4148744"/>
            <a:ext cx="551754" cy="923330"/>
          </a:xfrm>
          <a:prstGeom prst="rect">
            <a:avLst/>
          </a:prstGeom>
          <a:noFill/>
        </p:spPr>
        <p:txBody>
          <a:bodyPr wrap="none">
            <a:spAutoFit/>
          </a:bodyPr>
          <a:lstStyle/>
          <a:p>
            <a:pPr algn="ctr">
              <a:defRPr/>
            </a:pPr>
            <a:r>
              <a:rPr lang="en-GB" sz="5400" b="1" dirty="0">
                <a:ln w="17780" cmpd="sng">
                  <a:solidFill>
                    <a:srgbClr val="FFFFFF"/>
                  </a:solidFill>
                  <a:prstDash val="solid"/>
                  <a:miter lim="800000"/>
                </a:ln>
                <a:solidFill>
                  <a:schemeClr val="accent5">
                    <a:lumMod val="50000"/>
                  </a:schemeClr>
                </a:solidFill>
                <a:effectLst>
                  <a:outerShdw blurRad="50800" algn="tl" rotWithShape="0">
                    <a:srgbClr val="000000"/>
                  </a:outerShdw>
                </a:effectLst>
              </a:rPr>
              <a:t>4</a:t>
            </a:r>
            <a:endParaRPr lang="en-US" sz="5400" b="1" dirty="0">
              <a:ln w="17780" cmpd="sng">
                <a:solidFill>
                  <a:srgbClr val="FFFFFF"/>
                </a:solidFill>
                <a:prstDash val="solid"/>
                <a:miter lim="800000"/>
              </a:ln>
              <a:solidFill>
                <a:schemeClr val="accent5">
                  <a:lumMod val="50000"/>
                </a:schemeClr>
              </a:solidFill>
              <a:effectLst>
                <a:outerShdw blurRad="50800" algn="tl" rotWithShape="0">
                  <a:srgbClr val="000000"/>
                </a:outerShdw>
              </a:effectLst>
            </a:endParaRPr>
          </a:p>
        </p:txBody>
      </p:sp>
      <p:sp>
        <p:nvSpPr>
          <p:cNvPr id="7" name="Rectangle 6"/>
          <p:cNvSpPr/>
          <p:nvPr/>
        </p:nvSpPr>
        <p:spPr>
          <a:xfrm>
            <a:off x="1730267" y="5148876"/>
            <a:ext cx="551754" cy="923330"/>
          </a:xfrm>
          <a:prstGeom prst="rect">
            <a:avLst/>
          </a:prstGeom>
          <a:noFill/>
        </p:spPr>
        <p:txBody>
          <a:bodyPr wrap="none">
            <a:spAutoFit/>
          </a:bodyPr>
          <a:lstStyle/>
          <a:p>
            <a:pPr algn="ctr">
              <a:defRPr/>
            </a:pPr>
            <a:r>
              <a:rPr lang="en-GB" sz="5400" b="1" dirty="0">
                <a:ln w="17780" cmpd="sng">
                  <a:solidFill>
                    <a:srgbClr val="FFFFFF"/>
                  </a:solidFill>
                  <a:prstDash val="solid"/>
                  <a:miter lim="800000"/>
                </a:ln>
                <a:solidFill>
                  <a:schemeClr val="accent5">
                    <a:lumMod val="50000"/>
                  </a:schemeClr>
                </a:solidFill>
                <a:effectLst>
                  <a:outerShdw blurRad="50800" algn="tl" rotWithShape="0">
                    <a:srgbClr val="000000"/>
                  </a:outerShdw>
                </a:effectLst>
              </a:rPr>
              <a:t>5</a:t>
            </a:r>
            <a:endParaRPr lang="en-US" sz="5400" b="1" dirty="0">
              <a:ln w="17780" cmpd="sng">
                <a:solidFill>
                  <a:srgbClr val="FFFFFF"/>
                </a:solidFill>
                <a:prstDash val="solid"/>
                <a:miter lim="800000"/>
              </a:ln>
              <a:solidFill>
                <a:schemeClr val="accent5">
                  <a:lumMod val="50000"/>
                </a:schemeClr>
              </a:solidFill>
              <a:effectLst>
                <a:outerShdw blurRad="50800" algn="tl" rotWithShape="0">
                  <a:srgbClr val="000000"/>
                </a:outerShdw>
              </a:effectLst>
            </a:endParaRPr>
          </a:p>
        </p:txBody>
      </p:sp>
      <p:sp>
        <p:nvSpPr>
          <p:cNvPr id="8" name="Rectangle 7"/>
          <p:cNvSpPr/>
          <p:nvPr/>
        </p:nvSpPr>
        <p:spPr>
          <a:xfrm>
            <a:off x="2924676" y="148216"/>
            <a:ext cx="667170"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a:t>
            </a:r>
          </a:p>
        </p:txBody>
      </p:sp>
      <p:sp>
        <p:nvSpPr>
          <p:cNvPr id="9" name="Rectangle 8"/>
          <p:cNvSpPr/>
          <p:nvPr/>
        </p:nvSpPr>
        <p:spPr>
          <a:xfrm>
            <a:off x="4913432" y="142852"/>
            <a:ext cx="579005"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GB"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6791947" y="142852"/>
            <a:ext cx="595035"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GB"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8739206" y="142852"/>
            <a:ext cx="627096"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GB"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ounded Rectangle 12"/>
          <p:cNvSpPr/>
          <p:nvPr/>
        </p:nvSpPr>
        <p:spPr>
          <a:xfrm>
            <a:off x="6204624" y="1253612"/>
            <a:ext cx="1730008" cy="441070"/>
          </a:xfrm>
          <a:prstGeom prst="roundRect">
            <a:avLst/>
          </a:prstGeom>
          <a:noFill/>
          <a:ln w="57150">
            <a:solidFill>
              <a:srgbClr val="F26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2536723" y="2285560"/>
            <a:ext cx="1586542" cy="441070"/>
          </a:xfrm>
          <a:prstGeom prst="roundRect">
            <a:avLst/>
          </a:prstGeom>
          <a:noFill/>
          <a:ln w="57150">
            <a:solidFill>
              <a:srgbClr val="F26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p:cNvSpPr/>
          <p:nvPr/>
        </p:nvSpPr>
        <p:spPr>
          <a:xfrm>
            <a:off x="6224460" y="3339754"/>
            <a:ext cx="1730008" cy="441070"/>
          </a:xfrm>
          <a:prstGeom prst="roundRect">
            <a:avLst/>
          </a:prstGeom>
          <a:noFill/>
          <a:ln w="57150">
            <a:solidFill>
              <a:srgbClr val="F26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6224460" y="4389874"/>
            <a:ext cx="1730008" cy="441070"/>
          </a:xfrm>
          <a:prstGeom prst="roundRect">
            <a:avLst/>
          </a:prstGeom>
          <a:noFill/>
          <a:ln w="57150">
            <a:solidFill>
              <a:srgbClr val="F26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4337930" y="5434250"/>
            <a:ext cx="1730008" cy="441070"/>
          </a:xfrm>
          <a:prstGeom prst="roundRect">
            <a:avLst/>
          </a:prstGeom>
          <a:noFill/>
          <a:ln w="57150">
            <a:solidFill>
              <a:srgbClr val="F26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2393257" y="1140157"/>
            <a:ext cx="7447697" cy="68887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2393258" y="2190163"/>
            <a:ext cx="7447696" cy="68887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p:cNvSpPr/>
          <p:nvPr/>
        </p:nvSpPr>
        <p:spPr>
          <a:xfrm>
            <a:off x="2393257" y="3182499"/>
            <a:ext cx="7447697" cy="68887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p:nvPr/>
        </p:nvSpPr>
        <p:spPr>
          <a:xfrm>
            <a:off x="2393257" y="4232505"/>
            <a:ext cx="7447697" cy="68887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2417712" y="5325834"/>
            <a:ext cx="7423242" cy="68887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5340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2"/>
                                        </p:tgtEl>
                                      </p:cBhvr>
                                    </p:animEffect>
                                    <p:set>
                                      <p:cBhvr>
                                        <p:cTn id="7" dur="1" fill="hold">
                                          <p:stCondLst>
                                            <p:cond delay="1999"/>
                                          </p:stCondLst>
                                        </p:cTn>
                                        <p:tgtEl>
                                          <p:spTgt spid="1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xit" presetSubtype="32" fill="hold" grpId="0" nodeType="clickEffect">
                                  <p:stCondLst>
                                    <p:cond delay="0"/>
                                  </p:stCondLst>
                                  <p:childTnLst>
                                    <p:animEffect transition="out" filter="circle(out)">
                                      <p:cBhvr>
                                        <p:cTn id="14" dur="2000"/>
                                        <p:tgtEl>
                                          <p:spTgt spid="14"/>
                                        </p:tgtEl>
                                      </p:cBhvr>
                                    </p:animEffect>
                                    <p:set>
                                      <p:cBhvr>
                                        <p:cTn id="15" dur="1" fill="hold">
                                          <p:stCondLst>
                                            <p:cond delay="1999"/>
                                          </p:stCondLst>
                                        </p:cTn>
                                        <p:tgtEl>
                                          <p:spTgt spid="14"/>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xit" presetSubtype="32" fill="hold" grpId="0" nodeType="clickEffect">
                                  <p:stCondLst>
                                    <p:cond delay="0"/>
                                  </p:stCondLst>
                                  <p:childTnLst>
                                    <p:animEffect transition="out" filter="circle(out)">
                                      <p:cBhvr>
                                        <p:cTn id="22" dur="2000"/>
                                        <p:tgtEl>
                                          <p:spTgt spid="16"/>
                                        </p:tgtEl>
                                      </p:cBhvr>
                                    </p:animEffect>
                                    <p:set>
                                      <p:cBhvr>
                                        <p:cTn id="23" dur="1" fill="hold">
                                          <p:stCondLst>
                                            <p:cond delay="1999"/>
                                          </p:stCondLst>
                                        </p:cTn>
                                        <p:tgtEl>
                                          <p:spTgt spid="16"/>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xit" presetSubtype="32" fill="hold" grpId="0" nodeType="clickEffect">
                                  <p:stCondLst>
                                    <p:cond delay="0"/>
                                  </p:stCondLst>
                                  <p:childTnLst>
                                    <p:animEffect transition="out" filter="circle(out)">
                                      <p:cBhvr>
                                        <p:cTn id="30" dur="2000"/>
                                        <p:tgtEl>
                                          <p:spTgt spid="18"/>
                                        </p:tgtEl>
                                      </p:cBhvr>
                                    </p:animEffect>
                                    <p:set>
                                      <p:cBhvr>
                                        <p:cTn id="31" dur="1" fill="hold">
                                          <p:stCondLst>
                                            <p:cond delay="1999"/>
                                          </p:stCondLst>
                                        </p:cTn>
                                        <p:tgtEl>
                                          <p:spTgt spid="18"/>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xit" presetSubtype="32" fill="hold" grpId="0" nodeType="clickEffect">
                                  <p:stCondLst>
                                    <p:cond delay="0"/>
                                  </p:stCondLst>
                                  <p:childTnLst>
                                    <p:animEffect transition="out" filter="circle(out)">
                                      <p:cBhvr>
                                        <p:cTn id="38" dur="2000"/>
                                        <p:tgtEl>
                                          <p:spTgt spid="20"/>
                                        </p:tgtEl>
                                      </p:cBhvr>
                                    </p:animEffect>
                                    <p:set>
                                      <p:cBhvr>
                                        <p:cTn id="39" dur="1" fill="hold">
                                          <p:stCondLst>
                                            <p:cond delay="1999"/>
                                          </p:stCondLst>
                                        </p:cTn>
                                        <p:tgtEl>
                                          <p:spTgt spid="20"/>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P spid="19" grpId="0" animBg="1"/>
      <p:bldP spid="21" grpId="0" animBg="1"/>
      <p:bldP spid="12" grpId="0" animBg="1"/>
      <p:bldP spid="14" grpId="0" animBg="1"/>
      <p:bldP spid="16" grpId="0" animBg="1"/>
      <p:bldP spid="18"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660" y="160429"/>
            <a:ext cx="8928340" cy="5570756"/>
          </a:xfrm>
          <a:prstGeom prst="rect">
            <a:avLst/>
          </a:prstGeom>
        </p:spPr>
        <p:txBody>
          <a:bodyPr wrap="square">
            <a:spAutoFit/>
          </a:bodyPr>
          <a:lstStyle/>
          <a:p>
            <a:r>
              <a:rPr lang="en-GB" sz="2800" b="1" dirty="0" smtClean="0">
                <a:solidFill>
                  <a:schemeClr val="accent5">
                    <a:lumMod val="50000"/>
                  </a:schemeClr>
                </a:solidFill>
                <a:latin typeface="Century Gothic" panose="020B0502020202020204" pitchFamily="34" charset="0"/>
              </a:rPr>
              <a:t>1 </a:t>
            </a:r>
            <a:r>
              <a:rPr lang="en-GB" sz="2800" b="1" dirty="0" err="1">
                <a:solidFill>
                  <a:schemeClr val="accent5">
                    <a:lumMod val="50000"/>
                  </a:schemeClr>
                </a:solidFill>
                <a:latin typeface="Century Gothic" panose="020B0502020202020204" pitchFamily="34" charset="0"/>
              </a:rPr>
              <a:t>Yodaspeak</a:t>
            </a:r>
            <a:r>
              <a:rPr lang="en-GB" sz="2800" b="1" dirty="0">
                <a:solidFill>
                  <a:schemeClr val="accent5">
                    <a:lumMod val="50000"/>
                  </a:schemeClr>
                </a:solidFill>
                <a:latin typeface="Century Gothic" panose="020B0502020202020204" pitchFamily="34" charset="0"/>
              </a:rPr>
              <a:t> </a:t>
            </a:r>
            <a:r>
              <a:rPr lang="en-GB" sz="2800" b="1" dirty="0" smtClean="0">
                <a:solidFill>
                  <a:schemeClr val="accent5">
                    <a:lumMod val="50000"/>
                  </a:schemeClr>
                </a:solidFill>
                <a:latin typeface="Century Gothic" panose="020B0502020202020204" pitchFamily="34" charset="0"/>
              </a:rPr>
              <a:t/>
            </a:r>
            <a:br>
              <a:rPr lang="en-GB" sz="2800" b="1" dirty="0" smtClean="0">
                <a:solidFill>
                  <a:schemeClr val="accent5">
                    <a:lumMod val="50000"/>
                  </a:schemeClr>
                </a:solidFill>
                <a:latin typeface="Century Gothic" panose="020B0502020202020204" pitchFamily="34" charset="0"/>
              </a:rPr>
            </a:br>
            <a:r>
              <a:rPr lang="en-GB" sz="2800" b="1" dirty="0" smtClean="0">
                <a:solidFill>
                  <a:schemeClr val="accent5">
                    <a:lumMod val="50000"/>
                  </a:schemeClr>
                </a:solidFill>
                <a:latin typeface="Century Gothic" panose="020B0502020202020204" pitchFamily="34" charset="0"/>
              </a:rPr>
              <a:t/>
            </a:r>
            <a:br>
              <a:rPr lang="en-GB" sz="2800" b="1" dirty="0" smtClean="0">
                <a:solidFill>
                  <a:schemeClr val="accent5">
                    <a:lumMod val="50000"/>
                  </a:schemeClr>
                </a:solidFill>
                <a:latin typeface="Century Gothic" panose="020B0502020202020204" pitchFamily="34" charset="0"/>
              </a:rPr>
            </a:br>
            <a:r>
              <a:rPr lang="en-GB" sz="2000" dirty="0" smtClean="0">
                <a:solidFill>
                  <a:schemeClr val="accent5">
                    <a:lumMod val="50000"/>
                  </a:schemeClr>
                </a:solidFill>
                <a:latin typeface="Century Gothic" panose="020B0502020202020204" pitchFamily="34" charset="0"/>
              </a:rPr>
              <a:t>In </a:t>
            </a:r>
            <a:r>
              <a:rPr lang="en-GB" sz="2000" dirty="0">
                <a:solidFill>
                  <a:schemeClr val="accent5">
                    <a:lumMod val="50000"/>
                  </a:schemeClr>
                </a:solidFill>
                <a:latin typeface="Century Gothic" panose="020B0502020202020204" pitchFamily="34" charset="0"/>
              </a:rPr>
              <a:t>the Star Wars movies, the character Yoda was heard to speak English with </a:t>
            </a:r>
            <a:r>
              <a:rPr lang="en-GB" sz="2000" dirty="0" smtClean="0">
                <a:solidFill>
                  <a:schemeClr val="accent5">
                    <a:lumMod val="50000"/>
                  </a:schemeClr>
                </a:solidFill>
                <a:latin typeface="Century Gothic" panose="020B0502020202020204" pitchFamily="34" charset="0"/>
              </a:rPr>
              <a:t>a distinctive </a:t>
            </a:r>
            <a:r>
              <a:rPr lang="en-GB" sz="2000" dirty="0">
                <a:solidFill>
                  <a:schemeClr val="accent5">
                    <a:lumMod val="50000"/>
                  </a:schemeClr>
                </a:solidFill>
                <a:latin typeface="Century Gothic" panose="020B0502020202020204" pitchFamily="34" charset="0"/>
              </a:rPr>
              <a:t>word order, apparently a deliberate device to make him seem different </a:t>
            </a:r>
            <a:r>
              <a:rPr lang="en-GB" sz="2000" dirty="0" smtClean="0">
                <a:solidFill>
                  <a:schemeClr val="accent5">
                    <a:lumMod val="50000"/>
                  </a:schemeClr>
                </a:solidFill>
                <a:latin typeface="Century Gothic" panose="020B0502020202020204" pitchFamily="34" charset="0"/>
              </a:rPr>
              <a:t>and special</a:t>
            </a:r>
            <a:r>
              <a:rPr lang="en-GB" sz="2000" dirty="0">
                <a:solidFill>
                  <a:schemeClr val="accent5">
                    <a:lumMod val="50000"/>
                  </a:schemeClr>
                </a:solidFill>
                <a:latin typeface="Century Gothic" panose="020B0502020202020204" pitchFamily="34" charset="0"/>
              </a:rPr>
              <a:t>. </a:t>
            </a:r>
            <a:r>
              <a:rPr lang="en-GB" sz="2000" dirty="0" smtClean="0">
                <a:solidFill>
                  <a:schemeClr val="accent5">
                    <a:lumMod val="50000"/>
                  </a:schemeClr>
                </a:solidFill>
                <a:latin typeface="Century Gothic" panose="020B0502020202020204" pitchFamily="34" charset="0"/>
              </a:rPr>
              <a:t/>
            </a:r>
            <a:br>
              <a:rPr lang="en-GB" sz="2000" dirty="0" smtClean="0">
                <a:solidFill>
                  <a:schemeClr val="accent5">
                    <a:lumMod val="50000"/>
                  </a:schemeClr>
                </a:solidFill>
                <a:latin typeface="Century Gothic" panose="020B0502020202020204" pitchFamily="34" charset="0"/>
              </a:rPr>
            </a:br>
            <a:r>
              <a:rPr lang="en-GB" sz="2000" dirty="0" smtClean="0">
                <a:solidFill>
                  <a:schemeClr val="accent5">
                    <a:lumMod val="50000"/>
                  </a:schemeClr>
                </a:solidFill>
                <a:latin typeface="Century Gothic" panose="020B0502020202020204" pitchFamily="34" charset="0"/>
              </a:rPr>
              <a:t/>
            </a:r>
            <a:br>
              <a:rPr lang="en-GB" sz="2000" dirty="0" smtClean="0">
                <a:solidFill>
                  <a:schemeClr val="accent5">
                    <a:lumMod val="50000"/>
                  </a:schemeClr>
                </a:solidFill>
                <a:latin typeface="Century Gothic" panose="020B0502020202020204" pitchFamily="34" charset="0"/>
              </a:rPr>
            </a:br>
            <a:r>
              <a:rPr lang="en-GB" sz="2000" dirty="0" smtClean="0">
                <a:solidFill>
                  <a:schemeClr val="accent5">
                    <a:lumMod val="50000"/>
                  </a:schemeClr>
                </a:solidFill>
                <a:latin typeface="Century Gothic" panose="020B0502020202020204" pitchFamily="34" charset="0"/>
              </a:rPr>
              <a:t>Here </a:t>
            </a:r>
            <a:r>
              <a:rPr lang="en-GB" sz="2000" dirty="0">
                <a:solidFill>
                  <a:schemeClr val="accent5">
                    <a:lumMod val="50000"/>
                  </a:schemeClr>
                </a:solidFill>
                <a:latin typeface="Century Gothic" panose="020B0502020202020204" pitchFamily="34" charset="0"/>
              </a:rPr>
              <a:t>are some examples of Yoda’s English, all genuine examples from </a:t>
            </a:r>
            <a:r>
              <a:rPr lang="en-GB" sz="2000" dirty="0" smtClean="0">
                <a:solidFill>
                  <a:schemeClr val="accent5">
                    <a:lumMod val="50000"/>
                  </a:schemeClr>
                </a:solidFill>
                <a:latin typeface="Century Gothic" panose="020B0502020202020204" pitchFamily="34" charset="0"/>
              </a:rPr>
              <a:t>the screenplays </a:t>
            </a:r>
            <a:r>
              <a:rPr lang="en-GB" sz="2000" dirty="0">
                <a:solidFill>
                  <a:schemeClr val="accent5">
                    <a:lumMod val="50000"/>
                  </a:schemeClr>
                </a:solidFill>
                <a:latin typeface="Century Gothic" panose="020B0502020202020204" pitchFamily="34" charset="0"/>
              </a:rPr>
              <a:t>of the Star Wars movies</a:t>
            </a:r>
            <a:r>
              <a:rPr lang="en-GB" sz="2000" dirty="0" smtClean="0">
                <a:solidFill>
                  <a:schemeClr val="accent5">
                    <a:lumMod val="50000"/>
                  </a:schemeClr>
                </a:solidFill>
                <a:latin typeface="Century Gothic" panose="020B0502020202020204" pitchFamily="34" charset="0"/>
              </a:rPr>
              <a:t>:</a:t>
            </a:r>
          </a:p>
          <a:p>
            <a:endParaRPr lang="en-GB" sz="2000" dirty="0">
              <a:solidFill>
                <a:schemeClr val="accent5">
                  <a:lumMod val="50000"/>
                </a:schemeClr>
              </a:solidFill>
              <a:latin typeface="Century Gothic" panose="020B0502020202020204" pitchFamily="34" charset="0"/>
            </a:endParaRPr>
          </a:p>
          <a:p>
            <a:r>
              <a:rPr lang="en-GB" sz="2000" dirty="0">
                <a:solidFill>
                  <a:schemeClr val="accent5">
                    <a:lumMod val="50000"/>
                  </a:schemeClr>
                </a:solidFill>
                <a:latin typeface="Century Gothic" panose="020B0502020202020204" pitchFamily="34" charset="0"/>
              </a:rPr>
              <a:t>1. Take you to him I will.</a:t>
            </a:r>
          </a:p>
          <a:p>
            <a:r>
              <a:rPr lang="en-GB" sz="2000" dirty="0">
                <a:solidFill>
                  <a:schemeClr val="accent5">
                    <a:lumMod val="50000"/>
                  </a:schemeClr>
                </a:solidFill>
                <a:latin typeface="Century Gothic" panose="020B0502020202020204" pitchFamily="34" charset="0"/>
              </a:rPr>
              <a:t>2. A domain of evil it is.</a:t>
            </a:r>
          </a:p>
          <a:p>
            <a:r>
              <a:rPr lang="en-GB" sz="2000" dirty="0">
                <a:solidFill>
                  <a:schemeClr val="accent5">
                    <a:lumMod val="50000"/>
                  </a:schemeClr>
                </a:solidFill>
                <a:latin typeface="Century Gothic" panose="020B0502020202020204" pitchFamily="34" charset="0"/>
              </a:rPr>
              <a:t>3. Help them you could.</a:t>
            </a:r>
          </a:p>
          <a:p>
            <a:r>
              <a:rPr lang="en-GB" sz="2000" dirty="0">
                <a:solidFill>
                  <a:schemeClr val="accent5">
                    <a:lumMod val="50000"/>
                  </a:schemeClr>
                </a:solidFill>
                <a:latin typeface="Century Gothic" panose="020B0502020202020204" pitchFamily="34" charset="0"/>
              </a:rPr>
              <a:t>4. Always two there are.</a:t>
            </a:r>
          </a:p>
          <a:p>
            <a:r>
              <a:rPr lang="en-GB" sz="2000" dirty="0">
                <a:solidFill>
                  <a:schemeClr val="accent5">
                    <a:lumMod val="50000"/>
                  </a:schemeClr>
                </a:solidFill>
                <a:latin typeface="Century Gothic" panose="020B0502020202020204" pitchFamily="34" charset="0"/>
              </a:rPr>
              <a:t>5. Truly wonderful the mind of a child is.</a:t>
            </a:r>
          </a:p>
          <a:p>
            <a:r>
              <a:rPr lang="en-GB" sz="2000" dirty="0">
                <a:solidFill>
                  <a:schemeClr val="accent5">
                    <a:lumMod val="50000"/>
                  </a:schemeClr>
                </a:solidFill>
                <a:latin typeface="Century Gothic" panose="020B0502020202020204" pitchFamily="34" charset="0"/>
              </a:rPr>
              <a:t>6. Much to learn you still have.</a:t>
            </a:r>
          </a:p>
          <a:p>
            <a:r>
              <a:rPr lang="en-GB" sz="2000" dirty="0">
                <a:solidFill>
                  <a:schemeClr val="accent5">
                    <a:lumMod val="50000"/>
                  </a:schemeClr>
                </a:solidFill>
                <a:latin typeface="Century Gothic" panose="020B0502020202020204" pitchFamily="34" charset="0"/>
              </a:rPr>
              <a:t>7. When nine hundred years old you reach, look as good you will not.</a:t>
            </a:r>
          </a:p>
          <a:p>
            <a:r>
              <a:rPr lang="en-GB" sz="2000" dirty="0" smtClean="0">
                <a:solidFill>
                  <a:schemeClr val="accent5">
                    <a:lumMod val="50000"/>
                  </a:schemeClr>
                </a:solidFill>
                <a:latin typeface="Century Gothic" panose="020B0502020202020204" pitchFamily="34" charset="0"/>
              </a:rPr>
              <a:t>8. </a:t>
            </a:r>
            <a:r>
              <a:rPr lang="en-GB" sz="2000" dirty="0">
                <a:solidFill>
                  <a:schemeClr val="accent5">
                    <a:lumMod val="50000"/>
                  </a:schemeClr>
                </a:solidFill>
                <a:latin typeface="Century Gothic" panose="020B0502020202020204" pitchFamily="34" charset="0"/>
              </a:rPr>
              <a:t>Lost a planet Master Obi-Wan has</a:t>
            </a:r>
            <a:r>
              <a:rPr lang="en-GB" sz="2000" dirty="0" smtClean="0">
                <a:solidFill>
                  <a:schemeClr val="accent5">
                    <a:lumMod val="50000"/>
                  </a:schemeClr>
                </a:solidFill>
                <a:latin typeface="Century Gothic" panose="020B0502020202020204" pitchFamily="34" charset="0"/>
              </a:rPr>
              <a:t>.</a:t>
            </a:r>
            <a:endParaRPr lang="en-GB" sz="2000" dirty="0">
              <a:solidFill>
                <a:schemeClr val="accent5">
                  <a:lumMod val="50000"/>
                </a:schemeClr>
              </a:solidFill>
              <a:latin typeface="Century Gothic" panose="020B0502020202020204" pitchFamily="34" charset="0"/>
            </a:endParaRPr>
          </a:p>
        </p:txBody>
      </p:sp>
      <p:pic>
        <p:nvPicPr>
          <p:cNvPr id="3" name="Picture 2" descr="Image result for Yo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61517" y="160429"/>
            <a:ext cx="2202945" cy="33548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80419" y="5913720"/>
            <a:ext cx="7040710" cy="369332"/>
          </a:xfrm>
          <a:prstGeom prst="rect">
            <a:avLst/>
          </a:prstGeom>
        </p:spPr>
        <p:txBody>
          <a:bodyPr wrap="none">
            <a:spAutoFit/>
          </a:bodyPr>
          <a:lstStyle/>
          <a:p>
            <a:r>
              <a:rPr lang="en-GB" dirty="0" smtClean="0">
                <a:solidFill>
                  <a:schemeClr val="accent5">
                    <a:lumMod val="50000"/>
                  </a:schemeClr>
                </a:solidFill>
                <a:latin typeface="Century Gothic" panose="020B0502020202020204" pitchFamily="34" charset="0"/>
              </a:rPr>
              <a:t>Adapted from UK Linguistics Olympiad: </a:t>
            </a:r>
            <a:r>
              <a:rPr lang="en-GB" dirty="0" smtClean="0">
                <a:latin typeface="Century Gothic" panose="020B0502020202020204" pitchFamily="34" charset="0"/>
                <a:hlinkClick r:id="rId4"/>
              </a:rPr>
              <a:t>https</a:t>
            </a:r>
            <a:r>
              <a:rPr lang="en-GB" dirty="0">
                <a:latin typeface="Century Gothic" panose="020B0502020202020204" pitchFamily="34" charset="0"/>
                <a:hlinkClick r:id="rId4"/>
              </a:rPr>
              <a:t>://www.uklo.org/</a:t>
            </a:r>
            <a:endParaRPr lang="en-GB" dirty="0">
              <a:latin typeface="Century Gothic" panose="020B0502020202020204" pitchFamily="34" charset="0"/>
            </a:endParaRPr>
          </a:p>
        </p:txBody>
      </p:sp>
      <p:pic>
        <p:nvPicPr>
          <p:cNvPr id="5" name="Picture 4"/>
          <p:cNvPicPr>
            <a:picLocks noChangeAspect="1"/>
          </p:cNvPicPr>
          <p:nvPr/>
        </p:nvPicPr>
        <p:blipFill>
          <a:blip r:embed="rId5">
            <a:clrChange>
              <a:clrFrom>
                <a:srgbClr val="FFFFFF"/>
              </a:clrFrom>
              <a:clrTo>
                <a:srgbClr val="FFFFFF">
                  <a:alpha val="0"/>
                </a:srgbClr>
              </a:clrTo>
            </a:clrChange>
          </a:blip>
          <a:stretch>
            <a:fillRect/>
          </a:stretch>
        </p:blipFill>
        <p:spPr>
          <a:xfrm>
            <a:off x="10721129" y="4988394"/>
            <a:ext cx="1276350" cy="1257300"/>
          </a:xfrm>
          <a:prstGeom prst="rect">
            <a:avLst/>
          </a:prstGeom>
        </p:spPr>
      </p:pic>
    </p:spTree>
    <p:extLst>
      <p:ext uri="{BB962C8B-B14F-4D97-AF65-F5344CB8AC3E}">
        <p14:creationId xmlns:p14="http://schemas.microsoft.com/office/powerpoint/2010/main" val="130243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396" y="258598"/>
            <a:ext cx="11092785" cy="4616648"/>
          </a:xfrm>
          <a:prstGeom prst="rect">
            <a:avLst/>
          </a:prstGeom>
        </p:spPr>
        <p:txBody>
          <a:bodyPr wrap="square">
            <a:spAutoFit/>
          </a:bodyPr>
          <a:lstStyle/>
          <a:p>
            <a:r>
              <a:rPr lang="en-GB" dirty="0">
                <a:solidFill>
                  <a:schemeClr val="accent5">
                    <a:lumMod val="50000"/>
                  </a:schemeClr>
                </a:solidFill>
                <a:latin typeface="Century Gothic" panose="020B0502020202020204" pitchFamily="34" charset="0"/>
              </a:rPr>
              <a:t>However, the script writers are not always consistent. Sometimes Yoda uses </a:t>
            </a:r>
            <a:r>
              <a:rPr lang="en-GB" dirty="0" smtClean="0">
                <a:solidFill>
                  <a:schemeClr val="accent5">
                    <a:lumMod val="50000"/>
                  </a:schemeClr>
                </a:solidFill>
                <a:latin typeface="Century Gothic" panose="020B0502020202020204" pitchFamily="34" charset="0"/>
              </a:rPr>
              <a:t>ordinary English </a:t>
            </a:r>
            <a:r>
              <a:rPr lang="en-GB" dirty="0">
                <a:solidFill>
                  <a:schemeClr val="accent5">
                    <a:lumMod val="50000"/>
                  </a:schemeClr>
                </a:solidFill>
                <a:latin typeface="Century Gothic" panose="020B0502020202020204" pitchFamily="34" charset="0"/>
              </a:rPr>
              <a:t>word order, such as “But now, we must eat” or alternatives such as “</a:t>
            </a:r>
            <a:r>
              <a:rPr lang="en-GB" dirty="0" smtClean="0">
                <a:solidFill>
                  <a:schemeClr val="accent5">
                    <a:lumMod val="50000"/>
                  </a:schemeClr>
                </a:solidFill>
                <a:latin typeface="Century Gothic" panose="020B0502020202020204" pitchFamily="34" charset="0"/>
              </a:rPr>
              <a:t>A powerful </a:t>
            </a:r>
            <a:r>
              <a:rPr lang="en-GB" dirty="0">
                <a:solidFill>
                  <a:schemeClr val="accent5">
                    <a:lumMod val="50000"/>
                  </a:schemeClr>
                </a:solidFill>
                <a:latin typeface="Century Gothic" panose="020B0502020202020204" pitchFamily="34" charset="0"/>
              </a:rPr>
              <a:t>Jedi was he” or “Sick have I become”.</a:t>
            </a:r>
          </a:p>
          <a:p>
            <a:endParaRPr lang="en-GB" sz="2000" b="1" dirty="0" smtClean="0">
              <a:solidFill>
                <a:schemeClr val="accent5">
                  <a:lumMod val="50000"/>
                </a:schemeClr>
              </a:solidFill>
              <a:latin typeface="Century Gothic" panose="020B0502020202020204" pitchFamily="34" charset="0"/>
            </a:endParaRPr>
          </a:p>
          <a:p>
            <a:r>
              <a:rPr lang="en-GB" sz="2000" b="1" dirty="0" smtClean="0">
                <a:solidFill>
                  <a:schemeClr val="accent5">
                    <a:lumMod val="50000"/>
                  </a:schemeClr>
                </a:solidFill>
                <a:latin typeface="Century Gothic" panose="020B0502020202020204" pitchFamily="34" charset="0"/>
              </a:rPr>
              <a:t>Question</a:t>
            </a:r>
            <a:br>
              <a:rPr lang="en-GB" sz="2000" b="1" dirty="0" smtClean="0">
                <a:solidFill>
                  <a:schemeClr val="accent5">
                    <a:lumMod val="50000"/>
                  </a:schemeClr>
                </a:solidFill>
                <a:latin typeface="Century Gothic" panose="020B0502020202020204" pitchFamily="34" charset="0"/>
              </a:rPr>
            </a:br>
            <a:r>
              <a:rPr lang="en-GB" sz="2000" b="1" dirty="0">
                <a:solidFill>
                  <a:schemeClr val="accent5">
                    <a:lumMod val="50000"/>
                  </a:schemeClr>
                </a:solidFill>
                <a:latin typeface="Century Gothic" panose="020B0502020202020204" pitchFamily="34" charset="0"/>
              </a:rPr>
              <a:t>1. </a:t>
            </a:r>
            <a:r>
              <a:rPr lang="en-GB" sz="2000" dirty="0">
                <a:solidFill>
                  <a:schemeClr val="accent5">
                    <a:lumMod val="50000"/>
                  </a:schemeClr>
                </a:solidFill>
                <a:latin typeface="Century Gothic" panose="020B0502020202020204" pitchFamily="34" charset="0"/>
              </a:rPr>
              <a:t>Your task is to take the following genuine but ‘incorrect’ examples (a-j) and</a:t>
            </a:r>
          </a:p>
          <a:p>
            <a:r>
              <a:rPr lang="en-GB" sz="2000" dirty="0">
                <a:solidFill>
                  <a:schemeClr val="accent5">
                    <a:lumMod val="50000"/>
                  </a:schemeClr>
                </a:solidFill>
                <a:latin typeface="Century Gothic" panose="020B0502020202020204" pitchFamily="34" charset="0"/>
              </a:rPr>
              <a:t>suggest how they should have been said in ‘pure’ Yoda-speak (like the examples</a:t>
            </a:r>
          </a:p>
          <a:p>
            <a:r>
              <a:rPr lang="en-GB" sz="2000" dirty="0">
                <a:solidFill>
                  <a:schemeClr val="accent5">
                    <a:lumMod val="50000"/>
                  </a:schemeClr>
                </a:solidFill>
                <a:latin typeface="Century Gothic" panose="020B0502020202020204" pitchFamily="34" charset="0"/>
              </a:rPr>
              <a:t>listed above). </a:t>
            </a:r>
            <a:r>
              <a:rPr lang="en-GB" sz="2000" dirty="0" smtClean="0">
                <a:solidFill>
                  <a:schemeClr val="accent5">
                    <a:lumMod val="50000"/>
                  </a:schemeClr>
                </a:solidFill>
                <a:latin typeface="Century Gothic" panose="020B0502020202020204" pitchFamily="34" charset="0"/>
              </a:rPr>
              <a:t/>
            </a:r>
            <a:br>
              <a:rPr lang="en-GB" sz="2000" dirty="0" smtClean="0">
                <a:solidFill>
                  <a:schemeClr val="accent5">
                    <a:lumMod val="50000"/>
                  </a:schemeClr>
                </a:solidFill>
                <a:latin typeface="Century Gothic" panose="020B0502020202020204" pitchFamily="34" charset="0"/>
              </a:rPr>
            </a:br>
            <a:endParaRPr lang="en-GB" sz="2000" dirty="0">
              <a:solidFill>
                <a:schemeClr val="accent5">
                  <a:lumMod val="50000"/>
                </a:schemeClr>
              </a:solidFill>
              <a:latin typeface="Century Gothic" panose="020B0502020202020204" pitchFamily="34" charset="0"/>
            </a:endParaRPr>
          </a:p>
          <a:p>
            <a:r>
              <a:rPr lang="en-GB" sz="2000" dirty="0" smtClean="0">
                <a:solidFill>
                  <a:schemeClr val="accent5">
                    <a:lumMod val="50000"/>
                  </a:schemeClr>
                </a:solidFill>
                <a:latin typeface="Century Gothic" panose="020B0502020202020204" pitchFamily="34" charset="0"/>
              </a:rPr>
              <a:t>a. </a:t>
            </a:r>
            <a:r>
              <a:rPr lang="en-GB" sz="2000" dirty="0">
                <a:solidFill>
                  <a:schemeClr val="accent5">
                    <a:lumMod val="50000"/>
                  </a:schemeClr>
                </a:solidFill>
                <a:latin typeface="Century Gothic" panose="020B0502020202020204" pitchFamily="34" charset="0"/>
              </a:rPr>
              <a:t>The boy has no patience.</a:t>
            </a:r>
          </a:p>
          <a:p>
            <a:r>
              <a:rPr lang="en-GB" sz="2000" dirty="0" smtClean="0">
                <a:solidFill>
                  <a:schemeClr val="accent5">
                    <a:lumMod val="50000"/>
                  </a:schemeClr>
                </a:solidFill>
                <a:latin typeface="Century Gothic" panose="020B0502020202020204" pitchFamily="34" charset="0"/>
              </a:rPr>
              <a:t>b. </a:t>
            </a:r>
            <a:r>
              <a:rPr lang="en-GB" sz="2000" dirty="0">
                <a:solidFill>
                  <a:schemeClr val="accent5">
                    <a:lumMod val="50000"/>
                  </a:schemeClr>
                </a:solidFill>
                <a:latin typeface="Century Gothic" panose="020B0502020202020204" pitchFamily="34" charset="0"/>
              </a:rPr>
              <a:t>I cannot teach him.</a:t>
            </a:r>
          </a:p>
          <a:p>
            <a:r>
              <a:rPr lang="en-GB" sz="2000" dirty="0" smtClean="0">
                <a:solidFill>
                  <a:schemeClr val="accent5">
                    <a:lumMod val="50000"/>
                  </a:schemeClr>
                </a:solidFill>
                <a:latin typeface="Century Gothic" panose="020B0502020202020204" pitchFamily="34" charset="0"/>
              </a:rPr>
              <a:t>c</a:t>
            </a:r>
            <a:r>
              <a:rPr lang="en-GB" sz="2000" dirty="0">
                <a:solidFill>
                  <a:schemeClr val="accent5">
                    <a:lumMod val="50000"/>
                  </a:schemeClr>
                </a:solidFill>
                <a:latin typeface="Century Gothic" panose="020B0502020202020204" pitchFamily="34" charset="0"/>
              </a:rPr>
              <a:t>. A Jedi’s strength flows from the Force.</a:t>
            </a:r>
          </a:p>
          <a:p>
            <a:r>
              <a:rPr lang="en-GB" sz="2000" dirty="0">
                <a:solidFill>
                  <a:schemeClr val="accent5">
                    <a:lumMod val="50000"/>
                  </a:schemeClr>
                </a:solidFill>
                <a:latin typeface="Century Gothic" panose="020B0502020202020204" pitchFamily="34" charset="0"/>
              </a:rPr>
              <a:t>d. </a:t>
            </a:r>
            <a:r>
              <a:rPr lang="en-GB" sz="2000" dirty="0" smtClean="0">
                <a:solidFill>
                  <a:schemeClr val="accent5">
                    <a:lumMod val="50000"/>
                  </a:schemeClr>
                </a:solidFill>
                <a:latin typeface="Century Gothic" panose="020B0502020202020204" pitchFamily="34" charset="0"/>
              </a:rPr>
              <a:t>Sick have I become.</a:t>
            </a:r>
          </a:p>
          <a:p>
            <a:r>
              <a:rPr lang="en-GB" sz="2000" dirty="0" smtClean="0">
                <a:solidFill>
                  <a:schemeClr val="accent5">
                    <a:lumMod val="50000"/>
                  </a:schemeClr>
                </a:solidFill>
                <a:latin typeface="Century Gothic" panose="020B0502020202020204" pitchFamily="34" charset="0"/>
              </a:rPr>
              <a:t>e</a:t>
            </a:r>
            <a:r>
              <a:rPr lang="en-GB" sz="2000" dirty="0">
                <a:solidFill>
                  <a:schemeClr val="accent5">
                    <a:lumMod val="50000"/>
                  </a:schemeClr>
                </a:solidFill>
                <a:latin typeface="Century Gothic" panose="020B0502020202020204" pitchFamily="34" charset="0"/>
              </a:rPr>
              <a:t>. Great care we must take.</a:t>
            </a:r>
          </a:p>
          <a:p>
            <a:r>
              <a:rPr lang="en-GB" sz="2000" dirty="0" smtClean="0">
                <a:solidFill>
                  <a:schemeClr val="accent5">
                    <a:lumMod val="50000"/>
                  </a:schemeClr>
                </a:solidFill>
                <a:latin typeface="Century Gothic" panose="020B0502020202020204" pitchFamily="34" charset="0"/>
              </a:rPr>
              <a:t>f. </a:t>
            </a:r>
            <a:r>
              <a:rPr lang="en-GB" sz="2000" dirty="0">
                <a:solidFill>
                  <a:schemeClr val="accent5">
                    <a:lumMod val="50000"/>
                  </a:schemeClr>
                </a:solidFill>
                <a:latin typeface="Century Gothic" panose="020B0502020202020204" pitchFamily="34" charset="0"/>
              </a:rPr>
              <a:t>A little more knowledge might light our way</a:t>
            </a:r>
            <a:r>
              <a:rPr lang="en-GB" sz="2000" dirty="0" smtClean="0">
                <a:solidFill>
                  <a:schemeClr val="accent5">
                    <a:lumMod val="50000"/>
                  </a:schemeClr>
                </a:solidFill>
                <a:latin typeface="Century Gothic" panose="020B0502020202020204" pitchFamily="34" charset="0"/>
              </a:rPr>
              <a:t>.</a:t>
            </a:r>
            <a:endParaRPr lang="en-GB" sz="20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89876844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922</Words>
  <Application>Microsoft Office PowerPoint</Application>
  <PresentationFormat>Widescreen</PresentationFormat>
  <Paragraphs>231</Paragraphs>
  <Slides>17</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SimSun</vt:lpstr>
      <vt:lpstr>Arial</vt:lpstr>
      <vt:lpstr>Calibri</vt:lpstr>
      <vt:lpstr>Century Gothic</vt:lpstr>
      <vt:lpstr>Times New Roman</vt:lpstr>
      <vt:lpstr>Tw Cen MT</vt:lpstr>
      <vt:lpstr>Wingdings</vt:lpstr>
      <vt:lpstr>1_Office Theme</vt:lpstr>
      <vt:lpstr>PowerPoint Presentation</vt:lpstr>
      <vt:lpstr>Learning a language makes you more creative</vt:lpstr>
      <vt:lpstr>Code-breaking linguists</vt:lpstr>
      <vt:lpstr>Have you ever thought about a career in the Royal Air Force? Could you be the ears that keep us safe?</vt:lpstr>
      <vt:lpstr>PowerPoint Presentation</vt:lpstr>
      <vt:lpstr>The attentive listening you</vt:lpstr>
      <vt:lpstr>PowerPoint Presentation</vt:lpstr>
      <vt:lpstr>PowerPoint Presentation</vt:lpstr>
      <vt:lpstr>PowerPoint Presentation</vt:lpstr>
      <vt:lpstr>PowerPoint Presentation</vt:lpstr>
      <vt:lpstr>PowerPoint Presentation</vt:lpstr>
      <vt:lpstr>Lifecycle of a plant</vt:lpstr>
      <vt:lpstr>Lifecycle of a plant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36</cp:revision>
  <dcterms:created xsi:type="dcterms:W3CDTF">2019-08-02T13:10:53Z</dcterms:created>
  <dcterms:modified xsi:type="dcterms:W3CDTF">2019-09-09T09:53:06Z</dcterms:modified>
</cp:coreProperties>
</file>