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7" r:id="rId3"/>
    <p:sldId id="259" r:id="rId4"/>
    <p:sldId id="260" r:id="rId5"/>
    <p:sldId id="261" r:id="rId6"/>
    <p:sldId id="280" r:id="rId7"/>
    <p:sldId id="281" r:id="rId8"/>
    <p:sldId id="262" r:id="rId9"/>
    <p:sldId id="282" r:id="rId10"/>
    <p:sldId id="283" r:id="rId11"/>
    <p:sldId id="264" r:id="rId12"/>
    <p:sldId id="263" r:id="rId13"/>
    <p:sldId id="284" r:id="rId14"/>
    <p:sldId id="268" r:id="rId15"/>
    <p:sldId id="269" r:id="rId16"/>
    <p:sldId id="270" r:id="rId17"/>
    <p:sldId id="271" r:id="rId18"/>
    <p:sldId id="272" r:id="rId19"/>
    <p:sldId id="273" r:id="rId20"/>
    <p:sldId id="274" r:id="rId21"/>
    <p:sldId id="275" r:id="rId22"/>
    <p:sldId id="287" r:id="rId23"/>
    <p:sldId id="277" r:id="rId24"/>
    <p:sldId id="28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8" autoAdjust="0"/>
    <p:restoredTop sz="77894" autoAdjust="0"/>
  </p:normalViewPr>
  <p:slideViewPr>
    <p:cSldViewPr snapToGrid="0" showGuides="1">
      <p:cViewPr varScale="1">
        <p:scale>
          <a:sx n="87" d="100"/>
          <a:sy n="87" d="100"/>
        </p:scale>
        <p:origin x="1254" y="84"/>
      </p:cViewPr>
      <p:guideLst>
        <p:guide orient="horz" pos="2160"/>
        <p:guide pos="3840"/>
      </p:guideLst>
    </p:cSldViewPr>
  </p:slideViewPr>
  <p:notesTextViewPr>
    <p:cViewPr>
      <p:scale>
        <a:sx n="1" d="1"/>
        <a:sy n="1" d="1"/>
      </p:scale>
      <p:origin x="0" y="0"/>
    </p:cViewPr>
  </p:notesTextViewPr>
  <p:sorterViewPr>
    <p:cViewPr>
      <p:scale>
        <a:sx n="100" d="100"/>
        <a:sy n="100" d="100"/>
      </p:scale>
      <p:origin x="0" y="-4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C0936-CAD9-49BC-A994-38318C5C15FF}"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8A042-1A5A-4211-9D81-3A236DBC2AA7}" type="slidenum">
              <a:rPr lang="en-GB" smtClean="0"/>
              <a:t>‹#›</a:t>
            </a:fld>
            <a:endParaRPr lang="en-GB"/>
          </a:p>
        </p:txBody>
      </p:sp>
    </p:spTree>
    <p:extLst>
      <p:ext uri="{BB962C8B-B14F-4D97-AF65-F5344CB8AC3E}">
        <p14:creationId xmlns:p14="http://schemas.microsoft.com/office/powerpoint/2010/main" val="379203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lobalgraduates.com/articles/20-bizarre-english-idioms-and-how-to-explain-the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nextrapixel.com/oh-idioms-overused-amusing-and-often-confusing/"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mentalfloss.com/article/50698/38-wonderful-foreign-words-we-could-use-english" TargetMode="External"/><Relationship Id="rId3" Type="http://schemas.openxmlformats.org/officeDocument/2006/relationships/hyperlink" Target="https://www.flickr.com/photos/smallchick/4015366220" TargetMode="External"/><Relationship Id="rId7" Type="http://schemas.openxmlformats.org/officeDocument/2006/relationships/hyperlink" Target="https://www.lifehack.org/articles/lifestyle/lost-translation-30-words-with-english-equivalent.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ef.com/wwen/blog/language/13-words-with-no-english-translation/" TargetMode="External"/><Relationship Id="rId11" Type="http://schemas.openxmlformats.org/officeDocument/2006/relationships/hyperlink" Target="https://www.rocketlanguages.com/blog/20-of-the-worlds-most-beautiful-untranslatable-words" TargetMode="External"/><Relationship Id="rId5" Type="http://schemas.openxmlformats.org/officeDocument/2006/relationships/hyperlink" Target="https://baselang.com/blog/vocabulary/35-words-not-in-english/" TargetMode="External"/><Relationship Id="rId10" Type="http://schemas.openxmlformats.org/officeDocument/2006/relationships/hyperlink" Target="https://www.huffpost.com/entry/english-translation-words_n_4790396" TargetMode="External"/><Relationship Id="rId4" Type="http://schemas.openxmlformats.org/officeDocument/2006/relationships/hyperlink" Target="https://cogdog.github.io/nowords/" TargetMode="External"/><Relationship Id="rId9" Type="http://schemas.openxmlformats.org/officeDocument/2006/relationships/hyperlink" Target="https://www.theguardian.com/world/2018/jul/27/10-of-the-best-words-in-the-world-that-dont-translate-into-englis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hinatownconnection.com/chinese_culture_article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hoelli/819760167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fluentcity.com/how-learning-a-language-makes-you-see-the-world-differentl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timquijano/49125085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oaoleitao.com/geography/different-world-map-projec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erpent_(symbolism)" TargetMode="External"/><Relationship Id="rId7" Type="http://schemas.openxmlformats.org/officeDocument/2006/relationships/hyperlink" Target="https://www.huffpost.com/entry/what-other-cultures-can-teach_n_4834228?guccounter=1&amp;guce_referrer=aHR0cHM6Ly93d3cuZ29vZ2xlLmNvbS8&amp;guce_referrer_sig=AQAAAGyH8i0Oe8DxI8pMiKiSfcucsAoSL6rkCuj6g5Dtr_amPdGo0O765nN1FVNlO3a-6kVoMl-dVMZxlGMi7d72XEPGMNWnq8wCgKxhTQ_qyTXQT3LREcDtfdz8ToteWBHo5V_6oDOIGIUCRzDxRNKs6d-90V24rpmcwckybSJgKvJ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answers.google.com/answers/threadview/id/24342.html" TargetMode="External"/><Relationship Id="rId5" Type="http://schemas.openxmlformats.org/officeDocument/2006/relationships/hyperlink" Target="https://bigthink.com/strange-maps/in-which-countries-should-you-tip-and-how-much" TargetMode="External"/><Relationship Id="rId4" Type="http://schemas.openxmlformats.org/officeDocument/2006/relationships/hyperlink" Target="http://en.people.cn/90782/8136321.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9774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Speakers of all languages use a lot of idioms,</a:t>
            </a:r>
            <a:r>
              <a:rPr lang="en-GB" sz="1200" kern="1200" baseline="0" dirty="0" smtClean="0">
                <a:solidFill>
                  <a:schemeClr val="tx1"/>
                </a:solidFill>
                <a:effectLst/>
                <a:latin typeface="+mn-lt"/>
                <a:ea typeface="+mn-ea"/>
                <a:cs typeface="+mn-cs"/>
              </a:rPr>
              <a:t> most of all in conversation.</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Some have exact equivalents in other languages, but others don’t, because they are culturally specific, and can cause a lot of confusion, embarrassment or anxiety in communication.</a:t>
            </a:r>
            <a:br>
              <a:rPr lang="en-GB" sz="1200" kern="1200" baseline="0" dirty="0" smtClean="0">
                <a:solidFill>
                  <a:schemeClr val="tx1"/>
                </a:solidFill>
                <a:effectLst/>
                <a:latin typeface="+mn-lt"/>
                <a:ea typeface="+mn-ea"/>
                <a:cs typeface="+mn-cs"/>
              </a:rPr>
            </a:br>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As language learners we develop a sensitivity to our own language, and can spot the sorts of language that may confuse non-native learners.</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When we speak ourselves, we can avoid idioms (or use them, and then explain them) which helps to ease the communication, it makes non-native learners feel more comfortable.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As language learners we are the ‘social glue’ that often makes communication work between people from different countries.</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What would you say to explain these in simpler language?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1. He’s feeling ill or tired.</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2. It’s gone wrong.</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3. It’s really easy.</a:t>
            </a:r>
          </a:p>
          <a:p>
            <a:r>
              <a:rPr lang="en-GB" sz="1200" kern="1200" baseline="0" dirty="0" smtClean="0">
                <a:solidFill>
                  <a:schemeClr val="tx1"/>
                </a:solidFill>
                <a:effectLst/>
                <a:latin typeface="+mn-lt"/>
                <a:ea typeface="+mn-ea"/>
                <a:cs typeface="+mn-cs"/>
              </a:rPr>
              <a:t>4. That’s not something I like – that’s not for me.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5. Don’t eat the lasagne – it’s not good.</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dirty="0" smtClean="0">
                <a:hlinkClick r:id="rId3"/>
              </a:rPr>
              <a:t>https://globalgraduates.com/articles/20-bizarre-english-idioms-and-how-to-explain-them</a:t>
            </a:r>
            <a:r>
              <a:rPr lang="en-GB" dirty="0" smtClean="0"/>
              <a:t/>
            </a:r>
            <a:br>
              <a:rPr lang="en-GB" dirty="0" smtClean="0"/>
            </a:br>
            <a:r>
              <a:rPr lang="en-GB" dirty="0" smtClean="0"/>
              <a:t/>
            </a:r>
            <a:br>
              <a:rPr lang="en-GB" dirty="0" smtClean="0"/>
            </a:br>
            <a:r>
              <a:rPr lang="en-GB" dirty="0" smtClean="0">
                <a:hlinkClick r:id="rId4"/>
              </a:rPr>
              <a:t>https://onextrapixel.com/oh-idioms-overused-amusing-and-often-confusing/</a:t>
            </a:r>
            <a:endParaRPr lang="en-GB" dirty="0" smtClean="0"/>
          </a:p>
          <a:p>
            <a:endParaRPr lang="en-GB" dirty="0" smtClean="0"/>
          </a:p>
          <a:p>
            <a:r>
              <a:rPr lang="en-GB" b="1" dirty="0" smtClean="0"/>
              <a:t>This is why there are lots of quotes out there saying that the</a:t>
            </a:r>
            <a:r>
              <a:rPr lang="en-GB" b="1" baseline="0" dirty="0" smtClean="0"/>
              <a:t> way to learn about your own language is to learn a foreign language!</a:t>
            </a:r>
            <a:br>
              <a:rPr lang="en-GB" b="1" baseline="0" dirty="0" smtClean="0"/>
            </a:br>
            <a:r>
              <a:rPr lang="en-GB" b="1" baseline="0" dirty="0" smtClean="0"/>
              <a:t>It’s another example of the different perspectives you gain when you learn another language.</a:t>
            </a:r>
            <a:endParaRPr lang="en-GB" b="1" dirty="0"/>
          </a:p>
        </p:txBody>
      </p:sp>
      <p:sp>
        <p:nvSpPr>
          <p:cNvPr id="4" name="Slide Number Placeholder 3"/>
          <p:cNvSpPr>
            <a:spLocks noGrp="1"/>
          </p:cNvSpPr>
          <p:nvPr>
            <p:ph type="sldNum" sz="quarter" idx="10"/>
          </p:nvPr>
        </p:nvSpPr>
        <p:spPr/>
        <p:txBody>
          <a:bodyPr/>
          <a:lstStyle/>
          <a:p>
            <a:fld id="{2048A042-1A5A-4211-9D81-3A236DBC2AA7}" type="slidenum">
              <a:rPr lang="en-GB" smtClean="0"/>
              <a:t>10</a:t>
            </a:fld>
            <a:endParaRPr lang="en-GB"/>
          </a:p>
        </p:txBody>
      </p:sp>
    </p:spTree>
    <p:extLst>
      <p:ext uri="{BB962C8B-B14F-4D97-AF65-F5344CB8AC3E}">
        <p14:creationId xmlns:p14="http://schemas.microsoft.com/office/powerpoint/2010/main" val="287617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Link to image:</a:t>
            </a: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https://www.flickr.com/photos/smallchick/4015366220</a:t>
            </a:r>
            <a:endParaRPr lang="en-GB"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Language as a reflection of culture/thought  </a:t>
            </a:r>
            <a:r>
              <a:rPr lang="en-GB" sz="1200" kern="1200" dirty="0" smtClean="0">
                <a:solidFill>
                  <a:schemeClr val="tx1"/>
                </a:solidFill>
                <a:effectLst/>
                <a:latin typeface="+mn-lt"/>
                <a:ea typeface="+mn-ea"/>
                <a:cs typeface="+mn-cs"/>
              </a:rPr>
              <a:t>Language learners often engage in translation from one language to another.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At</a:t>
            </a:r>
            <a:r>
              <a:rPr lang="en-GB" sz="1200" kern="1200" baseline="0" dirty="0" smtClean="0">
                <a:solidFill>
                  <a:schemeClr val="tx1"/>
                </a:solidFill>
                <a:effectLst/>
                <a:latin typeface="+mn-lt"/>
                <a:ea typeface="+mn-ea"/>
                <a:cs typeface="+mn-cs"/>
              </a:rPr>
              <a:t> some point we notice that this is not always easy, i.e. there is no direct word-for-word translation.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And then we also discover that there are some words which don’t have translations because that specific idea has only be captured in a single word in another language.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i.e. we can ‘explain’ around the word, but we have no equivalent word for that idea.</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Learning some of these words as we go along learning the language is such a satisfying and enjoyable experience – you really feel like you are adding to your understanding and experience of life, making it richer.</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[Again, personal anecdotes useful here – personally, I have never found an exact English expression for the German ‘</a:t>
            </a:r>
            <a:r>
              <a:rPr lang="en-GB" sz="1200" kern="1200" baseline="0" dirty="0" err="1" smtClean="0">
                <a:solidFill>
                  <a:schemeClr val="tx1"/>
                </a:solidFill>
                <a:effectLst/>
                <a:latin typeface="+mn-lt"/>
                <a:ea typeface="+mn-ea"/>
                <a:cs typeface="+mn-cs"/>
              </a:rPr>
              <a:t>Ich</a:t>
            </a:r>
            <a:r>
              <a:rPr lang="en-GB" sz="1200" kern="1200" baseline="0" dirty="0" smtClean="0">
                <a:solidFill>
                  <a:schemeClr val="tx1"/>
                </a:solidFill>
                <a:effectLst/>
                <a:latin typeface="+mn-lt"/>
                <a:ea typeface="+mn-ea"/>
                <a:cs typeface="+mn-cs"/>
              </a:rPr>
              <a:t> bin </a:t>
            </a:r>
            <a:r>
              <a:rPr lang="en-GB" sz="1200" kern="1200" baseline="0" dirty="0" err="1" smtClean="0">
                <a:solidFill>
                  <a:schemeClr val="tx1"/>
                </a:solidFill>
                <a:effectLst/>
                <a:latin typeface="+mn-lt"/>
                <a:ea typeface="+mn-ea"/>
                <a:cs typeface="+mn-cs"/>
              </a:rPr>
              <a:t>gespannt</a:t>
            </a:r>
            <a:r>
              <a:rPr lang="en-GB" sz="1200" kern="1200" baseline="0" dirty="0" smtClean="0">
                <a:solidFill>
                  <a:schemeClr val="tx1"/>
                </a:solidFill>
                <a:effectLst/>
                <a:latin typeface="+mn-lt"/>
                <a:ea typeface="+mn-ea"/>
                <a:cs typeface="+mn-cs"/>
              </a:rPr>
              <a:t>’ – something I often say in conversation when I’m </a:t>
            </a:r>
            <a:r>
              <a:rPr lang="en-GB" sz="1200" kern="1200" baseline="0" dirty="0" err="1" smtClean="0">
                <a:solidFill>
                  <a:schemeClr val="tx1"/>
                </a:solidFill>
                <a:effectLst/>
                <a:latin typeface="+mn-lt"/>
                <a:ea typeface="+mn-ea"/>
                <a:cs typeface="+mn-cs"/>
              </a:rPr>
              <a:t>skeptical</a:t>
            </a:r>
            <a:r>
              <a:rPr lang="en-GB" sz="1200" kern="1200" baseline="0" dirty="0" smtClean="0">
                <a:solidFill>
                  <a:schemeClr val="tx1"/>
                </a:solidFill>
                <a:effectLst/>
                <a:latin typeface="+mn-lt"/>
                <a:ea typeface="+mn-ea"/>
                <a:cs typeface="+mn-cs"/>
              </a:rPr>
              <a:t> about but also intensely interested in what will happen next in a particular situation.]</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Sources:</a:t>
            </a:r>
            <a:br>
              <a:rPr lang="en-GB" sz="1200" kern="1200" baseline="0" dirty="0" smtClean="0">
                <a:solidFill>
                  <a:schemeClr val="tx1"/>
                </a:solidFill>
                <a:effectLst/>
                <a:latin typeface="+mn-lt"/>
                <a:ea typeface="+mn-ea"/>
                <a:cs typeface="+mn-cs"/>
              </a:rPr>
            </a:br>
            <a:r>
              <a:rPr lang="en-GB" dirty="0" smtClean="0">
                <a:hlinkClick r:id="rId4"/>
              </a:rPr>
              <a:t>https://cogdog.github.io/nowords/</a:t>
            </a:r>
            <a:r>
              <a:rPr lang="en-GB" dirty="0" smtClean="0"/>
              <a:t> [This page links to sets of French, German, Spanish untranslatable</a:t>
            </a:r>
            <a:r>
              <a:rPr lang="en-GB" baseline="0" dirty="0" smtClean="0"/>
              <a:t> words, and others, too].</a:t>
            </a: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dirty="0" smtClean="0">
                <a:hlinkClick r:id="rId5"/>
              </a:rPr>
              <a:t>https://baselang.com/blog/vocabulary/35-words-not-in-english/</a:t>
            </a:r>
            <a:endParaRPr lang="en-GB" sz="1200" kern="1200" baseline="0" dirty="0" smtClean="0">
              <a:solidFill>
                <a:schemeClr val="tx1"/>
              </a:solidFill>
              <a:effectLst/>
              <a:latin typeface="+mn-lt"/>
              <a:ea typeface="+mn-ea"/>
              <a:cs typeface="+mn-cs"/>
            </a:endParaRPr>
          </a:p>
          <a:p>
            <a:r>
              <a:rPr lang="en-GB" dirty="0" smtClean="0">
                <a:hlinkClick r:id="rId6"/>
              </a:rPr>
              <a:t>https://www.ef.com/wwen/blog/language/13-words-with-no-english-translation/</a:t>
            </a:r>
            <a:endParaRPr lang="en-GB" dirty="0" smtClean="0"/>
          </a:p>
          <a:p>
            <a:r>
              <a:rPr lang="en-GB" dirty="0" smtClean="0">
                <a:hlinkClick r:id="rId7"/>
              </a:rPr>
              <a:t>https://www.lifehack.org/articles/lifestyle/lost-translation-30-words-with-english-equivalent.html</a:t>
            </a:r>
            <a:r>
              <a:rPr lang="en-GB" dirty="0" smtClean="0"/>
              <a:t/>
            </a:r>
            <a:br>
              <a:rPr lang="en-GB" dirty="0" smtClean="0"/>
            </a:br>
            <a:r>
              <a:rPr lang="en-GB" dirty="0" smtClean="0">
                <a:hlinkClick r:id="rId8"/>
              </a:rPr>
              <a:t>http://mentalfloss.com/article/50698/38-wonderful-foreign-words-we-could-use-english</a:t>
            </a:r>
            <a:r>
              <a:rPr lang="en-GB" dirty="0" smtClean="0"/>
              <a:t/>
            </a:r>
            <a:br>
              <a:rPr lang="en-GB" dirty="0" smtClean="0"/>
            </a:br>
            <a:r>
              <a:rPr lang="en-GB" dirty="0" smtClean="0">
                <a:hlinkClick r:id="rId9"/>
              </a:rPr>
              <a:t>https://www.theguardian.com/world/2018/jul/27/10-of-the-best-words-in-the-world-that-dont-translate-into-english</a:t>
            </a:r>
            <a:endParaRPr lang="en-GB" dirty="0" smtClean="0"/>
          </a:p>
          <a:p>
            <a:r>
              <a:rPr lang="en-GB" dirty="0" smtClean="0">
                <a:hlinkClick r:id="rId10"/>
              </a:rPr>
              <a:t>https://www.huffpost.com/entry/english-translation-words_n_4790396</a:t>
            </a:r>
            <a:endParaRPr lang="en-GB" dirty="0" smtClean="0"/>
          </a:p>
          <a:p>
            <a:r>
              <a:rPr lang="en-GB" dirty="0" smtClean="0">
                <a:hlinkClick r:id="rId11"/>
              </a:rPr>
              <a:t>https://www.rocketlanguages.com/blog/20-of-the-worlds-most-beautiful-untranslatable-words</a:t>
            </a:r>
            <a:r>
              <a:rPr lang="en-GB" dirty="0" smtClean="0"/>
              <a:t/>
            </a:r>
            <a:br>
              <a:rPr lang="en-GB" dirty="0" smtClean="0"/>
            </a:br>
            <a:r>
              <a:rPr lang="en-GB" dirty="0" smtClean="0">
                <a:hlinkClick r:id="rId5"/>
              </a:rPr>
              <a:t>https://baselang.com/blog/vocabulary/35-words-not-in-english/</a:t>
            </a:r>
            <a:r>
              <a:rPr lang="en-GB" dirty="0" smtClean="0"/>
              <a:t/>
            </a:r>
            <a:br>
              <a:rPr lang="en-GB" dirty="0" smtClean="0"/>
            </a:br>
            <a:endParaRPr lang="en-GB" dirty="0" smtClean="0"/>
          </a:p>
          <a:p>
            <a:r>
              <a:rPr lang="en-GB" sz="1200" b="1" kern="1200" dirty="0" smtClean="0">
                <a:solidFill>
                  <a:schemeClr val="tx1"/>
                </a:solidFill>
                <a:effectLst/>
                <a:latin typeface="+mn-lt"/>
                <a:ea typeface="+mn-ea"/>
                <a:cs typeface="+mn-cs"/>
              </a:rPr>
              <a:t>Other favourites:</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b="1" dirty="0" err="1" smtClean="0"/>
              <a:t>Tartle</a:t>
            </a:r>
            <a:r>
              <a:rPr lang="en-GB" b="1" dirty="0" smtClean="0"/>
              <a:t> [Scots] </a:t>
            </a:r>
            <a:r>
              <a:rPr lang="en-GB" dirty="0" smtClean="0"/>
              <a:t>- That panicky hesitation just before you have to introduce someone whose name you can't quite remember.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smtClean="0"/>
              <a:t>Lagom</a:t>
            </a:r>
            <a:r>
              <a:rPr lang="en-GB" b="1" dirty="0" smtClean="0"/>
              <a:t> [Swedish] </a:t>
            </a:r>
            <a:r>
              <a:rPr lang="en-GB" dirty="0" smtClean="0"/>
              <a:t>- Not too much, and not too little, just right.</a:t>
            </a:r>
            <a:br>
              <a:rPr lang="en-GB" dirty="0" smtClean="0"/>
            </a:br>
            <a:r>
              <a:rPr lang="en-GB" b="1" dirty="0" err="1" smtClean="0"/>
              <a:t>Pålegg</a:t>
            </a:r>
            <a:r>
              <a:rPr lang="en-GB" b="1" dirty="0" smtClean="0"/>
              <a:t> (Norwegian) - </a:t>
            </a:r>
            <a:r>
              <a:rPr lang="en-GB" dirty="0" smtClean="0"/>
              <a:t>Anything that you might consider putting into a sandwich, so ‘sandwich fodder’</a:t>
            </a:r>
            <a:br>
              <a:rPr lang="en-GB" dirty="0" smtClean="0"/>
            </a:br>
            <a:r>
              <a:rPr lang="en-GB" b="1" dirty="0" err="1" smtClean="0"/>
              <a:t>Uffda</a:t>
            </a:r>
            <a:r>
              <a:rPr lang="en-GB" b="1" dirty="0" smtClean="0"/>
              <a:t> (Swedish</a:t>
            </a:r>
            <a:r>
              <a:rPr lang="en-GB" dirty="0" smtClean="0"/>
              <a:t>) - This Swedish exclamation is a sympathetic word to use when someone else is in pain. Pronounced “OOF-dah”, it’s like a mix between “Ouch for you” and “I’m sorry you hurt yourself!”</a:t>
            </a:r>
            <a:br>
              <a:rPr lang="en-GB" dirty="0" smtClean="0"/>
            </a:br>
            <a:r>
              <a:rPr lang="en-GB" b="1" dirty="0" smtClean="0"/>
              <a:t>Tshiluba (Southwest Congo) </a:t>
            </a:r>
            <a:r>
              <a:rPr lang="en-GB" dirty="0" smtClean="0"/>
              <a:t>— A word famous for its untranslatability, most professional translators pinpoint it as the stature of a person “who is ready to forgive and forget any first abuse, tolerate it the second time, but never forgive nor tolerate on the third offense.”</a:t>
            </a:r>
          </a:p>
          <a:p>
            <a:endParaRPr lang="en-GB" dirty="0" smtClean="0"/>
          </a:p>
          <a:p>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48A042-1A5A-4211-9D81-3A236DBC2AA7}" type="slidenum">
              <a:rPr lang="en-GB" smtClean="0"/>
              <a:t>11</a:t>
            </a:fld>
            <a:endParaRPr lang="en-GB"/>
          </a:p>
        </p:txBody>
      </p:sp>
    </p:spTree>
    <p:extLst>
      <p:ext uri="{BB962C8B-B14F-4D97-AF65-F5344CB8AC3E}">
        <p14:creationId xmlns:p14="http://schemas.microsoft.com/office/powerpoint/2010/main" val="3332478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a:t>
            </a:r>
            <a:r>
              <a:rPr lang="en-GB" b="1" baseline="0" dirty="0" smtClean="0"/>
              <a:t> comparison task of idioms using parts of the body.  </a:t>
            </a:r>
            <a:br>
              <a:rPr lang="en-GB" b="1" baseline="0" dirty="0" smtClean="0"/>
            </a:br>
            <a:r>
              <a:rPr lang="en-GB" baseline="0" dirty="0" smtClean="0"/>
              <a:t>Are they the same, similar, or completely different?</a:t>
            </a:r>
            <a:br>
              <a:rPr lang="en-GB" baseline="0" dirty="0" smtClean="0"/>
            </a:br>
            <a:r>
              <a:rPr lang="en-GB" baseline="0" dirty="0" smtClean="0"/>
              <a:t>Teachers should edit the slide to include only the languages that students are studying, of course.</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12</a:t>
            </a:fld>
            <a:endParaRPr lang="en-GB"/>
          </a:p>
        </p:txBody>
      </p:sp>
    </p:spTree>
    <p:extLst>
      <p:ext uri="{BB962C8B-B14F-4D97-AF65-F5344CB8AC3E}">
        <p14:creationId xmlns:p14="http://schemas.microsoft.com/office/powerpoint/2010/main" val="338073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Attribution: </a:t>
            </a:r>
            <a:r>
              <a:rPr lang="pl-PL" dirty="0" smtClean="0"/>
              <a:t>Fibonacci [CC BY-SA 3.0 (https://creativecommons.org/licenses/by-sa/3.0)]</a:t>
            </a:r>
            <a:r>
              <a:rPr lang="en-GB" dirty="0" smtClean="0"/>
              <a:t/>
            </a:r>
            <a:br>
              <a:rPr lang="en-GB" dirty="0" smtClean="0"/>
            </a:br>
            <a:r>
              <a:rPr lang="en-GB" dirty="0" smtClean="0"/>
              <a:t>Link: https://upload.wikimedia.org/wikipedia/commons/4/4a/World_map_with_four_colours.svg </a:t>
            </a:r>
          </a:p>
          <a:p>
            <a:r>
              <a:rPr lang="en-GB" dirty="0" smtClean="0"/>
              <a:t>When we see and experience life through just one language / one culture,</a:t>
            </a:r>
            <a:r>
              <a:rPr lang="en-GB" baseline="0" dirty="0" smtClean="0"/>
              <a:t> we even take basic things like colours and numbers for granted.</a:t>
            </a:r>
            <a:br>
              <a:rPr lang="en-GB" baseline="0" dirty="0" smtClean="0"/>
            </a:br>
            <a:r>
              <a:rPr lang="en-GB" baseline="0" dirty="0" smtClean="0"/>
              <a:t>When we learn another language and experience another culture, we realise that there is not ONLY ONE RIGHT WAY TO DO/SEE/SAY/EXPERIENCE THINGS.</a:t>
            </a:r>
            <a:br>
              <a:rPr lang="en-GB" baseline="0" dirty="0" smtClean="0"/>
            </a:br>
            <a:r>
              <a:rPr lang="en-GB" baseline="0" dirty="0" smtClean="0"/>
              <a:t/>
            </a:r>
            <a:br>
              <a:rPr lang="en-GB" baseline="0" dirty="0" smtClean="0"/>
            </a:br>
            <a:r>
              <a:rPr lang="en-GB" baseline="0" dirty="0" smtClean="0"/>
              <a:t>What is the first colour that comes to mind when you think of the following things:</a:t>
            </a:r>
            <a:br>
              <a:rPr lang="en-GB" baseline="0" dirty="0" smtClean="0"/>
            </a:br>
            <a:r>
              <a:rPr lang="en-GB" baseline="0" dirty="0" smtClean="0"/>
              <a:t>1 – post box</a:t>
            </a:r>
          </a:p>
          <a:p>
            <a:r>
              <a:rPr lang="en-GB" baseline="0" dirty="0" smtClean="0"/>
              <a:t>2 – taxi</a:t>
            </a:r>
          </a:p>
          <a:p>
            <a:r>
              <a:rPr lang="en-GB" baseline="0" dirty="0" smtClean="0"/>
              <a:t>3 – public bus</a:t>
            </a:r>
          </a:p>
          <a:p>
            <a:r>
              <a:rPr lang="en-GB" baseline="0" dirty="0" smtClean="0"/>
              <a:t>4 – telephone box</a:t>
            </a:r>
          </a:p>
          <a:p>
            <a:r>
              <a:rPr lang="en-GB" baseline="0" dirty="0" smtClean="0"/>
              <a:t>5 – police uniforms</a:t>
            </a:r>
          </a:p>
          <a:p>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13</a:t>
            </a:fld>
            <a:endParaRPr lang="en-GB"/>
          </a:p>
        </p:txBody>
      </p:sp>
    </p:spTree>
    <p:extLst>
      <p:ext uri="{BB962C8B-B14F-4D97-AF65-F5344CB8AC3E}">
        <p14:creationId xmlns:p14="http://schemas.microsoft.com/office/powerpoint/2010/main" val="1174136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Lucky and unlucky</a:t>
            </a:r>
            <a:r>
              <a:rPr lang="en-US" altLang="en-US" b="1" baseline="0" dirty="0" smtClean="0"/>
              <a:t> numbers</a:t>
            </a:r>
            <a:br>
              <a:rPr lang="en-US" altLang="en-US" b="1" baseline="0" dirty="0" smtClean="0"/>
            </a:br>
            <a:r>
              <a:rPr lang="en-US" altLang="en-US" b="0" baseline="0" dirty="0" smtClean="0"/>
              <a:t>By now we are </a:t>
            </a:r>
            <a:r>
              <a:rPr lang="en-US" altLang="en-US" b="0" baseline="0" dirty="0" err="1" smtClean="0"/>
              <a:t>realising</a:t>
            </a:r>
            <a:r>
              <a:rPr lang="en-US" altLang="en-US" b="0" baseline="0" dirty="0" smtClean="0"/>
              <a:t> that we should never take anything for granted.  We have lucky and unlucky associations that we attach to numbers but will those be the same the world over?</a:t>
            </a:r>
          </a:p>
          <a:p>
            <a:pPr eaLnBrk="1" hangingPunct="1">
              <a:spcBef>
                <a:spcPct val="0"/>
              </a:spcBef>
            </a:pPr>
            <a:r>
              <a:rPr lang="en-US" altLang="en-US" b="0" baseline="0" dirty="0" smtClean="0"/>
              <a:t/>
            </a:r>
            <a:br>
              <a:rPr lang="en-US" altLang="en-US" b="0" baseline="0" dirty="0" smtClean="0"/>
            </a:br>
            <a:r>
              <a:rPr lang="en-US" altLang="en-US" b="0" baseline="0" dirty="0" smtClean="0"/>
              <a:t>Note: The slide is animated to bring up numbers and to invite students to say what they know about them.  Details as follows:</a:t>
            </a:r>
            <a:br>
              <a:rPr lang="en-US" altLang="en-US" b="0" baseline="0" dirty="0" smtClean="0"/>
            </a:br>
            <a:r>
              <a:rPr lang="en-US" altLang="en-US" b="0" baseline="0" dirty="0" smtClean="0"/>
              <a:t/>
            </a:r>
            <a:br>
              <a:rPr lang="en-US" altLang="en-US" b="0" baseline="0" dirty="0" smtClean="0"/>
            </a:br>
            <a:r>
              <a:rPr lang="en-US" altLang="en-US" b="0" baseline="0" dirty="0" smtClean="0"/>
              <a:t>1. 13 – unlucky in Britain and many other Western countries.</a:t>
            </a:r>
            <a:br>
              <a:rPr lang="en-US" altLang="en-US" b="0" baseline="0" dirty="0" smtClean="0"/>
            </a:br>
            <a:r>
              <a:rPr lang="en-US" altLang="en-US" b="0" baseline="0" dirty="0" smtClean="0"/>
              <a:t>2. 17 – unlucky in Italy!  Who knows why?!</a:t>
            </a:r>
            <a:br>
              <a:rPr lang="en-US" altLang="en-US" b="0" baseline="0" dirty="0" smtClean="0"/>
            </a:br>
            <a:r>
              <a:rPr lang="en-US" altLang="en-US" b="0" baseline="0" dirty="0" smtClean="0"/>
              <a:t>3. 4 – lucky in many Western countries – e.g. 4-leaf clover. Has positive associations, generally (long been associated with an archetypal family number – 2 parents, 2 children etc..)</a:t>
            </a:r>
          </a:p>
          <a:p>
            <a:pPr eaLnBrk="1" hangingPunct="1">
              <a:spcBef>
                <a:spcPct val="0"/>
              </a:spcBef>
            </a:pPr>
            <a:r>
              <a:rPr lang="en-US" altLang="en-US" b="0" baseline="0" dirty="0" smtClean="0"/>
              <a:t>BUT in Chinese/</a:t>
            </a:r>
            <a:r>
              <a:rPr lang="en-US" altLang="en-US" b="0" baseline="0" dirty="0" err="1" smtClean="0"/>
              <a:t>Japense</a:t>
            </a:r>
            <a:r>
              <a:rPr lang="en-US" altLang="en-US" b="0" baseline="0" dirty="0" smtClean="0"/>
              <a:t> the number 4 (</a:t>
            </a:r>
            <a:r>
              <a:rPr lang="en-US" altLang="en-US" b="0" baseline="0" dirty="0" err="1" smtClean="0"/>
              <a:t>sì</a:t>
            </a:r>
            <a:r>
              <a:rPr lang="en-US" altLang="en-US" b="0" baseline="0" dirty="0" smtClean="0"/>
              <a:t>) sounds like the word for death, so 4 (and all number with 4 in them) are considered very </a:t>
            </a:r>
            <a:r>
              <a:rPr lang="en-US" altLang="en-US" b="0" baseline="0" dirty="0" err="1" smtClean="0"/>
              <a:t>very</a:t>
            </a:r>
            <a:r>
              <a:rPr lang="en-US" altLang="en-US" b="0" baseline="0" dirty="0" smtClean="0"/>
              <a:t> unlucky.  They are even avoided as floor numbers or flat/house numbers!</a:t>
            </a:r>
            <a:br>
              <a:rPr lang="en-US" altLang="en-US" b="0" baseline="0" dirty="0" smtClean="0"/>
            </a:br>
            <a:r>
              <a:rPr lang="en-US" altLang="en-US" b="0" baseline="0" dirty="0" smtClean="0"/>
              <a:t>4. 7 – a positive number in Western culture – (possibly because of the creation connotations ‘world created in 7 days’, number of days in a week), but in Chinese it sounds like anger, and so is a number to avoid.</a:t>
            </a:r>
            <a:br>
              <a:rPr lang="en-US" altLang="en-US" b="0" baseline="0" dirty="0" smtClean="0"/>
            </a:br>
            <a:r>
              <a:rPr lang="en-US" altLang="en-US" b="0" baseline="0" dirty="0" smtClean="0"/>
              <a:t>5. 8 and 9 are especially positive in Chinese – good fortune, happy times, prosperity.</a:t>
            </a:r>
            <a:br>
              <a:rPr lang="en-US" altLang="en-US" b="0" baseline="0" dirty="0" smtClean="0"/>
            </a:br>
            <a:r>
              <a:rPr lang="en-US" altLang="en-US" b="0" baseline="0" dirty="0" smtClean="0"/>
              <a:t>6. 6 – bad in Western culture, associated with the devil/evil, very positive in Eastern cultures (see explanation below).</a:t>
            </a:r>
            <a:br>
              <a:rPr lang="en-US" altLang="en-US" b="0" baseline="0" dirty="0" smtClean="0"/>
            </a:br>
            <a:r>
              <a:rPr lang="en-US" altLang="en-US" b="0" baseline="0" dirty="0" smtClean="0"/>
              <a:t>7. 14 – bad in Eastern culture because it has the number ‘4’ in it!</a:t>
            </a:r>
          </a:p>
          <a:p>
            <a:pPr eaLnBrk="1" hangingPunct="1">
              <a:spcBef>
                <a:spcPct val="0"/>
              </a:spcBef>
            </a:pPr>
            <a:endParaRPr lang="en-US" altLang="en-US" b="1" dirty="0" smtClean="0"/>
          </a:p>
          <a:p>
            <a:pPr eaLnBrk="1" hangingPunct="1">
              <a:spcBef>
                <a:spcPct val="0"/>
              </a:spcBef>
            </a:pPr>
            <a:endParaRPr lang="en-US" altLang="en-US" dirty="0" smtClean="0"/>
          </a:p>
          <a:p>
            <a:pPr eaLnBrk="1" hangingPunct="1">
              <a:spcBef>
                <a:spcPct val="0"/>
              </a:spcBef>
            </a:pPr>
            <a:r>
              <a:rPr lang="en-US" altLang="en-US" dirty="0" smtClean="0"/>
              <a:t>666 - Six hundred and sixty-six is an interesting number. It is both extremely bad luck in Western culture but very good luck in many Asian cultures and </a:t>
            </a:r>
            <a:r>
              <a:rPr lang="en-US" altLang="en-US" dirty="0" smtClean="0">
                <a:hlinkClick r:id="rId3"/>
              </a:rPr>
              <a:t>Chinese culture</a:t>
            </a:r>
            <a:r>
              <a:rPr lang="en-US" altLang="en-US" dirty="0" smtClean="0"/>
              <a:t>. As everyone knows, according to the Christian bible, 666 is the number of the beast and is synonymous with Satan. 666 might actually be the most avoided number in Western culture, followed closely by the number 13. But in cultures in Asia, the pronunciation of 666 sounds very much like the phrase, "things going smoothly," and it is considered to be very lucky. Many shopkeepers will place a sign or plaque with 666 written or carved on it in their window as a good luck charm. The same goes for the front door of a home or apartment. In Western culture, 666 has appeared millions of times, almost universally in a bad connotation.</a:t>
            </a:r>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6B74F4-C1D2-4A40-8EAD-D5221046460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4190660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 exemplify that floor 4 is often simply omitted!</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20</a:t>
            </a:fld>
            <a:endParaRPr lang="en-GB"/>
          </a:p>
        </p:txBody>
      </p:sp>
    </p:spTree>
    <p:extLst>
      <p:ext uri="{BB962C8B-B14F-4D97-AF65-F5344CB8AC3E}">
        <p14:creationId xmlns:p14="http://schemas.microsoft.com/office/powerpoint/2010/main" val="861384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difference does it make?</a:t>
            </a:r>
            <a:r>
              <a:rPr lang="en-GB" dirty="0" smtClean="0"/>
              <a:t/>
            </a:r>
            <a:br>
              <a:rPr lang="en-GB" dirty="0" smtClean="0"/>
            </a:br>
            <a:r>
              <a:rPr lang="en-GB" dirty="0" smtClean="0"/>
              <a:t>i.e. that</a:t>
            </a:r>
            <a:r>
              <a:rPr lang="en-GB" baseline="0" dirty="0" smtClean="0"/>
              <a:t> through learning a language we learn that:</a:t>
            </a:r>
          </a:p>
          <a:p>
            <a:r>
              <a:rPr lang="en-GB" baseline="0" dirty="0" smtClean="0"/>
              <a:t>1) There are different words for things</a:t>
            </a:r>
            <a:br>
              <a:rPr lang="en-GB" baseline="0" dirty="0" smtClean="0"/>
            </a:br>
            <a:r>
              <a:rPr lang="en-GB" baseline="0" dirty="0" smtClean="0"/>
              <a:t>2) Different peoples have chosen different colours for things in their environment</a:t>
            </a:r>
            <a:br>
              <a:rPr lang="en-GB" baseline="0" dirty="0" smtClean="0"/>
            </a:br>
            <a:r>
              <a:rPr lang="en-GB" baseline="0" dirty="0" smtClean="0"/>
              <a:t>3) Different cultures have different ideas about what numbers mean</a:t>
            </a:r>
            <a:br>
              <a:rPr lang="en-GB" baseline="0" dirty="0" smtClean="0"/>
            </a:br>
            <a:r>
              <a:rPr lang="en-GB" baseline="0" dirty="0" smtClean="0"/>
              <a:t>4) Different classrooms teach their students using different maps of the world</a:t>
            </a:r>
            <a:br>
              <a:rPr lang="en-GB" baseline="0" dirty="0" smtClean="0"/>
            </a:br>
            <a:r>
              <a:rPr lang="en-GB" baseline="0" dirty="0" smtClean="0"/>
              <a:t>5) That people use language differently and some expressions cannot be translated word-for-word</a:t>
            </a:r>
            <a:br>
              <a:rPr lang="en-GB" baseline="0" dirty="0" smtClean="0"/>
            </a:br>
            <a:endParaRPr lang="en-GB" baseline="0" dirty="0" smtClean="0"/>
          </a:p>
          <a:p>
            <a:r>
              <a:rPr lang="en-GB" b="1" baseline="0" dirty="0" smtClean="0"/>
              <a:t>Hopefully the difference that it makes is this:</a:t>
            </a:r>
            <a:r>
              <a:rPr lang="en-GB" baseline="0" dirty="0" smtClean="0"/>
              <a:t/>
            </a:r>
            <a:br>
              <a:rPr lang="en-GB" baseline="0" dirty="0" smtClean="0"/>
            </a:br>
            <a:r>
              <a:rPr lang="en-GB" baseline="0" dirty="0" smtClean="0"/>
              <a:t>1) It makes us less likely to suffer a culture shock when we meet people from different nations (or travel to other countries)</a:t>
            </a:r>
            <a:br>
              <a:rPr lang="en-GB" baseline="0" dirty="0" smtClean="0"/>
            </a:br>
            <a:r>
              <a:rPr lang="en-GB" baseline="0" dirty="0" smtClean="0"/>
              <a:t>2) It makes us better able to understand and interpret positively what we see and hear around us</a:t>
            </a:r>
            <a:br>
              <a:rPr lang="en-GB" baseline="0" dirty="0" smtClean="0"/>
            </a:br>
            <a:r>
              <a:rPr lang="en-GB" baseline="0" dirty="0" smtClean="0"/>
              <a:t>3) It makes us less prone to jump to conclusions and make premature assumptions when we are in new situations with new people</a:t>
            </a:r>
            <a:br>
              <a:rPr lang="en-GB" baseline="0" dirty="0" smtClean="0"/>
            </a:br>
            <a:r>
              <a:rPr lang="en-GB" baseline="0" dirty="0" smtClean="0"/>
              <a:t>4) It makes it more likely that we will make friends with people we meet from other countries, rather than hold them at a distance</a:t>
            </a:r>
            <a:br>
              <a:rPr lang="en-GB" baseline="0" dirty="0" smtClean="0"/>
            </a:br>
            <a:r>
              <a:rPr lang="en-GB" baseline="0" dirty="0" smtClean="0"/>
              <a:t>5) It makes us more able to help others when they are in need of help and don’t speak our language well</a:t>
            </a:r>
            <a:br>
              <a:rPr lang="en-GB" baseline="0" dirty="0" smtClean="0"/>
            </a:br>
            <a:r>
              <a:rPr lang="en-GB" baseline="0" dirty="0" smtClean="0"/>
              <a:t>6) It makes us more committed to the importance of learning even just a bit of a new language, to be able to greet people in their own language, showing empathy and respect.</a:t>
            </a:r>
            <a:br>
              <a:rPr lang="en-GB" baseline="0" dirty="0" smtClean="0"/>
            </a:br>
            <a:r>
              <a:rPr lang="en-GB" baseline="0" dirty="0" smtClean="0"/>
              <a:t>7) It makes us more willing to have a go at new things, particularly if we can see that they are culturally important to the people we meet.</a:t>
            </a:r>
            <a:br>
              <a:rPr lang="en-GB" baseline="0" dirty="0" smtClean="0"/>
            </a:br>
            <a:r>
              <a:rPr lang="en-GB" baseline="0" dirty="0" smtClean="0"/>
              <a:t>8) It makes us more likely to be the kind of person we would like to meet if we were alone in an unfamiliar country!</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21</a:t>
            </a:fld>
            <a:endParaRPr lang="en-GB"/>
          </a:p>
        </p:txBody>
      </p:sp>
    </p:spTree>
    <p:extLst>
      <p:ext uri="{BB962C8B-B14F-4D97-AF65-F5344CB8AC3E}">
        <p14:creationId xmlns:p14="http://schemas.microsoft.com/office/powerpoint/2010/main" val="177215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Image link: </a:t>
            </a:r>
            <a:r>
              <a:rPr lang="en-GB" sz="1200" b="1" dirty="0" smtClean="0">
                <a:solidFill>
                  <a:schemeClr val="accent5">
                    <a:lumMod val="50000"/>
                  </a:schemeClr>
                </a:solidFill>
                <a:latin typeface="Century Gothic" panose="020B0502020202020204" pitchFamily="34" charset="0"/>
              </a:rPr>
              <a:t> </a:t>
            </a:r>
            <a:r>
              <a:rPr lang="en-GB" sz="1200" dirty="0" smtClean="0">
                <a:latin typeface="Century Gothic" panose="020B0502020202020204" pitchFamily="34" charset="0"/>
                <a:hlinkClick r:id="rId3"/>
              </a:rPr>
              <a:t>https://www.flickr.com/photos/hoelli/8197601674</a:t>
            </a:r>
            <a:r>
              <a:rPr lang="en-GB" sz="1200" dirty="0" smtClean="0">
                <a:latin typeface="Century Gothic" panose="020B0502020202020204" pitchFamily="34" charset="0"/>
              </a:rPr>
              <a:t/>
            </a:r>
            <a:br>
              <a:rPr lang="en-GB" sz="1200" dirty="0" smtClean="0">
                <a:latin typeface="Century Gothic" panose="020B0502020202020204" pitchFamily="34" charset="0"/>
              </a:rPr>
            </a:br>
            <a:r>
              <a:rPr lang="en-GB" sz="1200" dirty="0" smtClean="0">
                <a:latin typeface="Century Gothic" panose="020B0502020202020204" pitchFamily="34" charset="0"/>
              </a:rPr>
              <a:t/>
            </a:r>
            <a:br>
              <a:rPr lang="en-GB" sz="1200" dirty="0" smtClean="0">
                <a:latin typeface="Century Gothic" panose="020B0502020202020204" pitchFamily="34" charset="0"/>
              </a:rPr>
            </a:br>
            <a:r>
              <a:rPr lang="en-GB" dirty="0" smtClean="0"/>
              <a:t>Finish with a quote about seeing the world differently. Ask students to relate the photo</a:t>
            </a:r>
            <a:r>
              <a:rPr lang="en-GB" baseline="0" dirty="0" smtClean="0"/>
              <a:t> and the quote…</a:t>
            </a:r>
            <a:r>
              <a:rPr lang="en-GB" dirty="0" smtClean="0"/>
              <a:t/>
            </a:r>
            <a:br>
              <a:rPr lang="en-GB" dirty="0" smtClean="0"/>
            </a:br>
            <a:r>
              <a:rPr lang="en-GB" dirty="0" smtClean="0"/>
              <a:t>Ask</a:t>
            </a:r>
            <a:r>
              <a:rPr lang="en-GB" baseline="0" dirty="0" smtClean="0"/>
              <a:t> students to reflect on the meaning of this, if they can see the added value in learning to see the view through other people’s eyes, to gain a different point of view of the world, to accept that there isn’t just one way to do/see/experience things.</a:t>
            </a:r>
            <a:br>
              <a:rPr lang="en-GB" baseline="0" dirty="0" smtClean="0"/>
            </a:br>
            <a:endParaRPr lang="en-GB" sz="1200" b="1" i="0" dirty="0" smtClean="0">
              <a:solidFill>
                <a:schemeClr val="accent5">
                  <a:lumMod val="50000"/>
                </a:schemeClr>
              </a:solidFill>
              <a:effectLst/>
              <a:latin typeface="Century Gothic" panose="020B0502020202020204" pitchFamily="34" charset="0"/>
            </a:endParaRPr>
          </a:p>
          <a:p>
            <a:r>
              <a:rPr lang="en-GB" dirty="0" smtClean="0"/>
              <a:t>Some additional thoughts - There are a lot of sweeping</a:t>
            </a:r>
            <a:r>
              <a:rPr lang="en-GB" baseline="0" dirty="0" smtClean="0"/>
              <a:t> statements in this blog, and we want to be way of getting carried away wholesale, but there isn’t anything I disagree with here!</a:t>
            </a:r>
            <a:endParaRPr lang="en-GB" dirty="0" smtClean="0"/>
          </a:p>
          <a:p>
            <a:r>
              <a:rPr lang="en-GB" dirty="0" smtClean="0">
                <a:hlinkClick r:id="rId4"/>
              </a:rPr>
              <a:t>https://blog.fluentcity.com/how-learning-a-language-makes-you-see-the-world-differently/</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23</a:t>
            </a:fld>
            <a:endParaRPr lang="en-GB"/>
          </a:p>
        </p:txBody>
      </p:sp>
    </p:spTree>
    <p:extLst>
      <p:ext uri="{BB962C8B-B14F-4D97-AF65-F5344CB8AC3E}">
        <p14:creationId xmlns:p14="http://schemas.microsoft.com/office/powerpoint/2010/main" val="340166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content:  Session 3 – Perspectives</a:t>
            </a:r>
            <a:br>
              <a:rPr lang="en-GB" dirty="0" smtClean="0"/>
            </a:br>
            <a:r>
              <a:rPr lang="en-GB" dirty="0" smtClean="0"/>
              <a:t>Unless otherwise attributed, all ideas contributed by Rachel Hawkes.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0224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Why might people think this?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People often say that</a:t>
            </a:r>
            <a:r>
              <a:rPr lang="en-GB" sz="1200" kern="1200" baseline="0" dirty="0" smtClean="0">
                <a:solidFill>
                  <a:schemeClr val="tx1"/>
                </a:solidFill>
                <a:effectLst/>
                <a:latin typeface="+mn-lt"/>
                <a:ea typeface="+mn-ea"/>
                <a:cs typeface="+mn-cs"/>
              </a:rPr>
              <a:t> they feel like they can be a different person when they speak another language.  In what way might this be true?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Does language affect how we understand the world?</a:t>
            </a:r>
            <a:endParaRPr lang="en-GB" dirty="0"/>
          </a:p>
        </p:txBody>
      </p:sp>
      <p:sp>
        <p:nvSpPr>
          <p:cNvPr id="4" name="Slide Number Placeholder 3"/>
          <p:cNvSpPr>
            <a:spLocks noGrp="1"/>
          </p:cNvSpPr>
          <p:nvPr>
            <p:ph type="sldNum" sz="quarter" idx="10"/>
          </p:nvPr>
        </p:nvSpPr>
        <p:spPr/>
        <p:txBody>
          <a:bodyPr/>
          <a:lstStyle/>
          <a:p>
            <a:fld id="{5E8BC06B-6308-43CF-AC69-7D802AA4F67B}"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3659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Include the research on </a:t>
            </a:r>
            <a:r>
              <a:rPr lang="en-GB" sz="1200" b="1" i="1" kern="1200" dirty="0" smtClean="0">
                <a:solidFill>
                  <a:schemeClr val="tx1"/>
                </a:solidFill>
                <a:effectLst/>
                <a:latin typeface="+mn-lt"/>
                <a:ea typeface="+mn-ea"/>
                <a:cs typeface="+mn-cs"/>
              </a:rPr>
              <a:t>empathy</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3</a:t>
            </a:fld>
            <a:endParaRPr lang="en-GB"/>
          </a:p>
        </p:txBody>
      </p:sp>
    </p:spTree>
    <p:extLst>
      <p:ext uri="{BB962C8B-B14F-4D97-AF65-F5344CB8AC3E}">
        <p14:creationId xmlns:p14="http://schemas.microsoft.com/office/powerpoint/2010/main" val="203181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Global Perspectives – </a:t>
            </a:r>
          </a:p>
          <a:p>
            <a:r>
              <a:rPr lang="en-GB" sz="1200" kern="1200" dirty="0" smtClean="0">
                <a:solidFill>
                  <a:schemeClr val="tx1"/>
                </a:solidFill>
                <a:effectLst/>
                <a:latin typeface="+mn-lt"/>
                <a:ea typeface="+mn-ea"/>
                <a:cs typeface="+mn-cs"/>
              </a:rPr>
              <a:t>maps with different countries in the centre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dirty="0" smtClean="0">
                <a:hlinkClick r:id="rId3"/>
              </a:rPr>
              <a:t>https://www.flickr.com/photos/timquijano/4912508598/</a:t>
            </a:r>
            <a:r>
              <a:rPr lang="en-GB" dirty="0" smtClean="0"/>
              <a:t/>
            </a:r>
            <a:br>
              <a:rPr lang="en-GB" dirty="0" smtClean="0"/>
            </a:br>
            <a:r>
              <a:rPr lang="en-GB" dirty="0" smtClean="0"/>
              <a:t/>
            </a:r>
            <a:br>
              <a:rPr lang="en-GB" dirty="0" smtClean="0"/>
            </a:br>
            <a:endParaRPr lang="en-GB" dirty="0" smtClean="0"/>
          </a:p>
          <a:p>
            <a:r>
              <a:rPr lang="en-GB" sz="1200" b="1" i="0" kern="1200" cap="all" dirty="0" smtClean="0">
                <a:solidFill>
                  <a:schemeClr val="tx1"/>
                </a:solidFill>
                <a:effectLst/>
                <a:latin typeface="+mn-lt"/>
                <a:ea typeface="+mn-ea"/>
                <a:cs typeface="+mn-cs"/>
              </a:rPr>
              <a:t>“CHINA” (</a:t>
            </a:r>
            <a:r>
              <a:rPr lang="en-GB" sz="1200" b="1" i="1" kern="1200" cap="all" dirty="0" smtClean="0">
                <a:solidFill>
                  <a:schemeClr val="tx1"/>
                </a:solidFill>
                <a:effectLst/>
                <a:latin typeface="+mn-lt"/>
                <a:ea typeface="+mn-ea"/>
                <a:cs typeface="+mn-cs"/>
              </a:rPr>
              <a:t>ZHONG GUO</a:t>
            </a:r>
            <a:r>
              <a:rPr lang="en-GB" sz="1200" b="1" i="0" kern="1200" cap="all" dirty="0" smtClean="0">
                <a:solidFill>
                  <a:schemeClr val="tx1"/>
                </a:solidFill>
                <a:effectLst/>
                <a:latin typeface="+mn-lt"/>
                <a:ea typeface="+mn-ea"/>
                <a:cs typeface="+mn-cs"/>
              </a:rPr>
              <a:t>) IS </a:t>
            </a:r>
            <a:r>
              <a:rPr lang="en-GB" sz="1200" b="0" i="0" kern="1200" dirty="0" smtClean="0">
                <a:solidFill>
                  <a:schemeClr val="tx1"/>
                </a:solidFill>
                <a:effectLst/>
                <a:latin typeface="+mn-lt"/>
                <a:ea typeface="+mn-ea"/>
                <a:cs typeface="+mn-cs"/>
              </a:rPr>
              <a:t>made up of the Chinese characters for middle (</a:t>
            </a:r>
            <a:r>
              <a:rPr lang="zh-CN" altLang="en-US" sz="1200" b="0" i="0" kern="1200" dirty="0" smtClean="0">
                <a:solidFill>
                  <a:schemeClr val="tx1"/>
                </a:solidFill>
                <a:effectLst/>
                <a:latin typeface="+mn-lt"/>
                <a:ea typeface="+mn-ea"/>
                <a:cs typeface="+mn-cs"/>
              </a:rPr>
              <a:t>中</a:t>
            </a:r>
            <a:r>
              <a:rPr lang="en-US" altLang="zh-CN"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and country (</a:t>
            </a:r>
            <a:r>
              <a:rPr lang="zh-CN" altLang="en-US" sz="1200" b="0" i="0" kern="1200" dirty="0" smtClean="0">
                <a:solidFill>
                  <a:schemeClr val="tx1"/>
                </a:solidFill>
                <a:effectLst/>
                <a:latin typeface="+mn-lt"/>
                <a:ea typeface="+mn-ea"/>
                <a:cs typeface="+mn-cs"/>
              </a:rPr>
              <a:t>国</a:t>
            </a:r>
            <a:r>
              <a:rPr lang="en-US" altLang="zh-CN"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Dating back to around 1000 BCE, inhabitants of what is now China believed their empire to be the Middle Kingdom, as in, at the middle of all of Earth. Indeed, that sentiment prevailed to some extent right up until the past few decades, and some would argue that the Chinese government still teaches its children that China is the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of the world. At </a:t>
            </a:r>
            <a:r>
              <a:rPr lang="en-GB" sz="1200" b="0" i="0" kern="1200" dirty="0" err="1" smtClean="0">
                <a:solidFill>
                  <a:schemeClr val="tx1"/>
                </a:solidFill>
                <a:effectLst/>
                <a:latin typeface="+mn-lt"/>
                <a:ea typeface="+mn-ea"/>
                <a:cs typeface="+mn-cs"/>
              </a:rPr>
              <a:t>leasts</a:t>
            </a:r>
            <a:r>
              <a:rPr lang="en-GB" sz="1200" b="0" i="0" kern="1200" dirty="0" smtClean="0">
                <a:solidFill>
                  <a:schemeClr val="tx1"/>
                </a:solidFill>
                <a:effectLst/>
                <a:latin typeface="+mn-lt"/>
                <a:ea typeface="+mn-ea"/>
                <a:cs typeface="+mn-cs"/>
              </a:rPr>
              <a:t>, its maps suggest as much.</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Note: You can hardly see Britain!</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4</a:t>
            </a:fld>
            <a:endParaRPr lang="en-GB"/>
          </a:p>
        </p:txBody>
      </p:sp>
    </p:spTree>
    <p:extLst>
      <p:ext uri="{BB962C8B-B14F-4D97-AF65-F5344CB8AC3E}">
        <p14:creationId xmlns:p14="http://schemas.microsoft.com/office/powerpoint/2010/main" val="12258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Like this one!  This is the version we are most used to seeing in the west – the one with Europe at the centre.</a:t>
            </a:r>
            <a:br>
              <a:rPr lang="en-GB" dirty="0" smtClean="0"/>
            </a:br>
            <a:r>
              <a:rPr lang="en-GB" dirty="0" smtClean="0"/>
              <a:t>There</a:t>
            </a:r>
            <a:r>
              <a:rPr lang="en-GB" baseline="0" dirty="0" smtClean="0"/>
              <a:t> were good reasons for drawing the map like this (a long time ago – its purpose was for sea navigation) but there are some issues with the perspectives it gives us.</a:t>
            </a:r>
            <a:br>
              <a:rPr lang="en-GB" baseline="0" dirty="0" smtClean="0"/>
            </a:br>
            <a:r>
              <a:rPr lang="en-GB" baseline="0" dirty="0" smtClean="0"/>
              <a:t>For example, it’s hard NOT to think of Greenland as quite a big country, using this map!</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5</a:t>
            </a:fld>
            <a:endParaRPr lang="en-GB"/>
          </a:p>
        </p:txBody>
      </p:sp>
    </p:spTree>
    <p:extLst>
      <p:ext uri="{BB962C8B-B14F-4D97-AF65-F5344CB8AC3E}">
        <p14:creationId xmlns:p14="http://schemas.microsoft.com/office/powerpoint/2010/main" val="343886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is the Peters Projection, but upside down.  There’s no reason that we should</a:t>
            </a:r>
            <a:r>
              <a:rPr lang="en-GB" sz="1200" b="0" i="0" kern="1200" baseline="0" dirty="0" smtClean="0">
                <a:solidFill>
                  <a:schemeClr val="tx1"/>
                </a:solidFill>
                <a:effectLst/>
                <a:latin typeface="+mn-lt"/>
                <a:ea typeface="+mn-ea"/>
                <a:cs typeface="+mn-cs"/>
              </a:rPr>
              <a:t> have our maps with the north pole at the top!</a:t>
            </a:r>
            <a:br>
              <a:rPr lang="en-GB" sz="1200" b="0" i="0" kern="1200" baseline="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Arno Peters Projection is recent, from 1973, but inspired by the Gall Projection from the 19th century.</a:t>
            </a:r>
          </a:p>
          <a:p>
            <a:r>
              <a:rPr lang="en-GB" sz="1200" b="0" i="0" kern="1200" dirty="0" smtClean="0">
                <a:solidFill>
                  <a:schemeClr val="tx1"/>
                </a:solidFill>
                <a:effectLst/>
                <a:latin typeface="+mn-lt"/>
                <a:ea typeface="+mn-ea"/>
                <a:cs typeface="+mn-cs"/>
              </a:rPr>
              <a:t>Some say that because Arno Peters worked at a time when worldwide decolonization was coming to an end, he tried to reset the cartographic representation of the world by taking away the importance of the western world in the maps designed so far according to Mercator Projection. The result was extreme and overcompensated the significance of the southern hemisphere.</a:t>
            </a:r>
          </a:p>
          <a:p>
            <a:r>
              <a:rPr lang="en-GB" sz="1200" b="0" i="0" kern="1200" dirty="0" smtClean="0">
                <a:solidFill>
                  <a:schemeClr val="tx1"/>
                </a:solidFill>
                <a:effectLst/>
                <a:latin typeface="+mn-lt"/>
                <a:ea typeface="+mn-ea"/>
                <a:cs typeface="+mn-cs"/>
              </a:rPr>
              <a:t>Maps based on the Peters Projection are widely used in English-speaking schools and by UNESCO.</a:t>
            </a:r>
          </a:p>
          <a:p>
            <a:endParaRPr lang="en-GB" dirty="0" smtClean="0"/>
          </a:p>
          <a:p>
            <a:endParaRPr lang="en-GB" dirty="0" smtClean="0"/>
          </a:p>
          <a:p>
            <a:r>
              <a:rPr lang="en-GB" dirty="0" smtClean="0">
                <a:hlinkClick r:id="rId3"/>
              </a:rPr>
              <a:t>https://www.joaoleitao.com/geography/different-world-map-projections/</a:t>
            </a:r>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6</a:t>
            </a:fld>
            <a:endParaRPr lang="en-GB"/>
          </a:p>
        </p:txBody>
      </p:sp>
    </p:spTree>
    <p:extLst>
      <p:ext uri="{BB962C8B-B14F-4D97-AF65-F5344CB8AC3E}">
        <p14:creationId xmlns:p14="http://schemas.microsoft.com/office/powerpoint/2010/main" val="734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kern="1200" dirty="0" smtClean="0">
                <a:solidFill>
                  <a:schemeClr val="tx1"/>
                </a:solidFill>
                <a:effectLst/>
                <a:latin typeface="+mn-lt"/>
                <a:ea typeface="+mn-ea"/>
                <a:cs typeface="+mn-cs"/>
              </a:rPr>
              <a:t>Different views of different things – e.g. snakes (how different cultures see them)</a:t>
            </a:r>
            <a:br>
              <a:rPr lang="en-GB" sz="1200" kern="1200" dirty="0" smtClean="0">
                <a:solidFill>
                  <a:schemeClr val="tx1"/>
                </a:solidFill>
                <a:effectLst/>
                <a:latin typeface="+mn-lt"/>
                <a:ea typeface="+mn-ea"/>
                <a:cs typeface="+mn-cs"/>
              </a:rPr>
            </a:br>
            <a:r>
              <a:rPr lang="en-GB" altLang="en-US" dirty="0" smtClean="0"/>
              <a:t>Seeing own views in a different light – re-framing what we take for granted in a fresher, more objective way.</a:t>
            </a:r>
            <a:endParaRPr lang="en-US" altLang="en-US" dirty="0" smtClean="0"/>
          </a:p>
          <a:p>
            <a:pPr eaLnBrk="1" hangingPunct="1">
              <a:spcBef>
                <a:spcPct val="0"/>
              </a:spcBef>
            </a:pPr>
            <a:endParaRPr lang="en-GB" altLang="en-US" dirty="0" smtClean="0"/>
          </a:p>
          <a:p>
            <a:pPr marL="228600" indent="-228600" eaLnBrk="1" hangingPunct="1">
              <a:spcBef>
                <a:spcPct val="0"/>
              </a:spcBef>
              <a:buAutoNum type="arabicPeriod"/>
            </a:pPr>
            <a:r>
              <a:rPr lang="en-GB" altLang="en-US" dirty="0" smtClean="0"/>
              <a:t>CULTURAL.  Snakes in Christianity-based</a:t>
            </a:r>
            <a:r>
              <a:rPr lang="en-GB" altLang="en-US" baseline="0" dirty="0" smtClean="0"/>
              <a:t> cultures are associated with evil.  In some other cultures they represent fertility and rebirth.</a:t>
            </a:r>
          </a:p>
          <a:p>
            <a:pPr marL="0" indent="0" eaLnBrk="1" hangingPunct="1">
              <a:spcBef>
                <a:spcPct val="0"/>
              </a:spcBef>
              <a:buNone/>
            </a:pPr>
            <a:r>
              <a:rPr lang="en-GB" sz="1200" b="0" i="0" kern="1200" dirty="0" smtClean="0">
                <a:solidFill>
                  <a:schemeClr val="tx1"/>
                </a:solidFill>
                <a:effectLst/>
                <a:latin typeface="+mn-lt"/>
                <a:ea typeface="+mn-ea"/>
                <a:cs typeface="+mn-cs"/>
              </a:rPr>
              <a:t>Ancient Chinese thought that the snake could prolong life, and considered it to be a symbol of good luck, great harvest, and reproduction. It is one of the 12 animals in the Chinese Zodiac.</a:t>
            </a:r>
            <a:r>
              <a:rPr lang="en-GB" altLang="en-US" baseline="0" dirty="0" smtClean="0"/>
              <a:t/>
            </a:r>
            <a:br>
              <a:rPr lang="en-GB" altLang="en-US" baseline="0" dirty="0" smtClean="0"/>
            </a:br>
            <a:r>
              <a:rPr lang="en-GB" dirty="0" smtClean="0">
                <a:hlinkClick r:id="rId3"/>
              </a:rPr>
              <a:t>https://en.wikipedia.org/wiki/Serpent_(symbolism)</a:t>
            </a:r>
            <a:r>
              <a:rPr lang="en-GB" dirty="0" smtClean="0"/>
              <a:t/>
            </a:r>
            <a:br>
              <a:rPr lang="en-GB" dirty="0" smtClean="0"/>
            </a:br>
            <a:r>
              <a:rPr lang="en-GB" dirty="0" smtClean="0">
                <a:hlinkClick r:id="rId4"/>
              </a:rPr>
              <a:t>http://en.people.cn/90782/8136321.html</a:t>
            </a:r>
            <a:r>
              <a:rPr lang="en-GB" dirty="0" smtClean="0"/>
              <a:t/>
            </a:r>
            <a:br>
              <a:rPr lang="en-GB" dirty="0" smtClean="0"/>
            </a:br>
            <a:r>
              <a:rPr lang="en-GB" dirty="0" smtClean="0"/>
              <a:t/>
            </a:r>
            <a:br>
              <a:rPr lang="en-GB" dirty="0" smtClean="0"/>
            </a:br>
            <a:r>
              <a:rPr lang="en-GB" dirty="0" smtClean="0"/>
              <a:t>2. PERSONAL.</a:t>
            </a:r>
            <a:br>
              <a:rPr lang="en-GB" dirty="0" smtClean="0"/>
            </a:br>
            <a:r>
              <a:rPr lang="en-GB" dirty="0" smtClean="0"/>
              <a:t/>
            </a:r>
            <a:br>
              <a:rPr lang="en-GB" dirty="0" smtClean="0"/>
            </a:br>
            <a:r>
              <a:rPr lang="en-GB" dirty="0" smtClean="0"/>
              <a:t>3. CULTURAL – In some countries, if</a:t>
            </a:r>
            <a:r>
              <a:rPr lang="en-GB" baseline="0" dirty="0" smtClean="0"/>
              <a:t> you tip it will be considered an insult (Japan, South Korea, Iceland).  In some countries, it will confuse people and could cause </a:t>
            </a:r>
            <a:r>
              <a:rPr lang="en-GB" baseline="0" dirty="0" err="1" smtClean="0"/>
              <a:t>embarassment</a:t>
            </a:r>
            <a:r>
              <a:rPr lang="en-GB" baseline="0" dirty="0" smtClean="0"/>
              <a:t>. </a:t>
            </a:r>
            <a:r>
              <a:rPr lang="en-GB" sz="1200" b="0" i="0" kern="1200" dirty="0" smtClean="0">
                <a:solidFill>
                  <a:schemeClr val="tx1"/>
                </a:solidFill>
                <a:effectLst/>
                <a:latin typeface="+mn-lt"/>
                <a:ea typeface="+mn-ea"/>
                <a:cs typeface="+mn-cs"/>
              </a:rPr>
              <a:t>This may happen in Peru, Bolivia, Spain, Kazakhstan, Mongolia and Thailand. In others, it is not expected, so not necessary</a:t>
            </a:r>
            <a:r>
              <a:rPr lang="en-GB" sz="1200" b="0" i="0" kern="1200" baseline="0" dirty="0" smtClean="0">
                <a:solidFill>
                  <a:schemeClr val="tx1"/>
                </a:solidFill>
                <a:effectLst/>
                <a:latin typeface="+mn-lt"/>
                <a:ea typeface="+mn-ea"/>
                <a:cs typeface="+mn-cs"/>
              </a:rPr>
              <a:t> – people might react positively - </a:t>
            </a:r>
            <a:r>
              <a:rPr lang="en-GB" sz="1200" b="0" i="0" kern="1200" dirty="0" smtClean="0">
                <a:solidFill>
                  <a:schemeClr val="tx1"/>
                </a:solidFill>
                <a:effectLst/>
                <a:latin typeface="+mn-lt"/>
                <a:ea typeface="+mn-ea"/>
                <a:cs typeface="+mn-cs"/>
              </a:rPr>
              <a:t>That's how it goes in China, Iran, Finland, Norway, Denmark, the Netherlands, Belgium, Switzerland, Croatia, Macedonia, Brazil and Paraguay.  More details here: </a:t>
            </a:r>
            <a:r>
              <a:rPr lang="en-GB" dirty="0" smtClean="0">
                <a:hlinkClick r:id="rId5"/>
              </a:rPr>
              <a:t>https://bigthink.com/strange-maps/in-which-countries-should-you-tip-and-how-much</a:t>
            </a:r>
            <a:endParaRPr lang="en-GB" dirty="0" smtClean="0"/>
          </a:p>
          <a:p>
            <a:pPr marL="0" indent="0" eaLnBrk="1" hangingPunct="1">
              <a:spcBef>
                <a:spcPct val="0"/>
              </a:spcBef>
              <a:buNone/>
            </a:pPr>
            <a:endParaRPr lang="en-GB" altLang="en-US" baseline="0" dirty="0" smtClean="0"/>
          </a:p>
          <a:p>
            <a:pPr marL="0" indent="0" eaLnBrk="1" hangingPunct="1">
              <a:spcBef>
                <a:spcPct val="0"/>
              </a:spcBef>
              <a:buNone/>
            </a:pPr>
            <a:r>
              <a:rPr lang="en-GB" altLang="en-US" baseline="0" dirty="0" smtClean="0"/>
              <a:t>4. UNIVERSAL HUMAN NEED</a:t>
            </a:r>
            <a:br>
              <a:rPr lang="en-GB" altLang="en-US" baseline="0" dirty="0" smtClean="0"/>
            </a:br>
            <a:r>
              <a:rPr lang="en-GB" altLang="en-US" baseline="0" dirty="0" smtClean="0"/>
              <a:t/>
            </a:r>
            <a:br>
              <a:rPr lang="en-GB" altLang="en-US" baseline="0" dirty="0" smtClean="0"/>
            </a:br>
            <a:r>
              <a:rPr lang="en-GB" altLang="en-US" baseline="0" dirty="0" smtClean="0"/>
              <a:t>5. PERSONAL - </a:t>
            </a:r>
            <a:r>
              <a:rPr lang="en-GB" dirty="0" smtClean="0">
                <a:hlinkClick r:id="rId6"/>
              </a:rPr>
              <a:t>http://answers.google.com/answers/threadview/id/24342.html</a:t>
            </a:r>
            <a:endParaRPr lang="en-GB" altLang="en-US" baseline="0" dirty="0" smtClean="0"/>
          </a:p>
          <a:p>
            <a:pPr marL="0" indent="0" eaLnBrk="1" hangingPunct="1">
              <a:spcBef>
                <a:spcPct val="0"/>
              </a:spcBef>
              <a:buNone/>
            </a:pPr>
            <a:endParaRPr lang="en-GB" altLang="en-US" baseline="0" dirty="0" smtClean="0"/>
          </a:p>
          <a:p>
            <a:pPr marL="0" indent="0" eaLnBrk="1" hangingPunct="1">
              <a:spcBef>
                <a:spcPct val="0"/>
              </a:spcBef>
              <a:buNone/>
            </a:pPr>
            <a:r>
              <a:rPr lang="en-GB" altLang="en-US" baseline="0" dirty="0" smtClean="0"/>
              <a:t>6. CULTURAL – Eastern cultures tend to believe this more strongly, Western cultures tend to value the cult of youthfulness.</a:t>
            </a:r>
            <a:br>
              <a:rPr lang="en-GB" altLang="en-US" baseline="0" dirty="0" smtClean="0"/>
            </a:br>
            <a:r>
              <a:rPr lang="en-GB" dirty="0" smtClean="0">
                <a:hlinkClick r:id="rId7"/>
              </a:rPr>
              <a:t>https://www.huffpost.com/entry/what-other-cultures-can-teach_n_4834228?guccounter=1&amp;guce_referrer=aHR0cHM6Ly93d3cuZ29vZ2xlLmNvbS8&amp;guce_referrer_sig=AQAAAGyH8i0Oe8DxI8pMiKiSfcucsAoSL6rkCuj6g5Dtr_amPdGo0O765nN1FVNlO3a-6kVoMl-dVMZxlGMi7d72XEPGMNWnq8wCgKxhTQ_qyTXQT3LREcDtfdz8ToteWBHo5V_6oDOIGIUCRzDxRNKs6d-90V24rpmcwckybSJgKvJS</a:t>
            </a:r>
            <a:r>
              <a:rPr lang="en-GB" altLang="en-US" baseline="0" dirty="0" smtClean="0"/>
              <a:t/>
            </a:r>
            <a:br>
              <a:rPr lang="en-GB" altLang="en-US" baseline="0" dirty="0" smtClean="0"/>
            </a:br>
            <a:endParaRPr lang="en-GB" altLang="en-US" dirty="0" smtClean="0"/>
          </a:p>
          <a:p>
            <a:pPr eaLnBrk="1" hangingPunct="1">
              <a:spcBef>
                <a:spcPct val="0"/>
              </a:spcBef>
            </a:pPr>
            <a:r>
              <a:rPr lang="en-GB" altLang="en-US" dirty="0" smtClean="0"/>
              <a:t>More phrases:</a:t>
            </a:r>
            <a:br>
              <a:rPr lang="en-GB" altLang="en-US" dirty="0" smtClean="0"/>
            </a:br>
            <a:r>
              <a:rPr lang="en-GB" altLang="en-US" dirty="0" smtClean="0"/>
              <a:t>1.  Celebrating a wedding. UNIVERSAL</a:t>
            </a:r>
            <a:br>
              <a:rPr lang="en-GB" altLang="en-US" dirty="0" smtClean="0"/>
            </a:br>
            <a:r>
              <a:rPr lang="en-GB" altLang="en-US" dirty="0" smtClean="0"/>
              <a:t>2.  Loving spicy food. CULTURAL/PERSONAL</a:t>
            </a:r>
            <a:br>
              <a:rPr lang="en-GB" altLang="en-US" dirty="0" smtClean="0"/>
            </a:br>
            <a:r>
              <a:rPr lang="en-GB" altLang="en-US" dirty="0" smtClean="0"/>
              <a:t>3.  Fearing death.</a:t>
            </a:r>
            <a:r>
              <a:rPr lang="en-GB" altLang="en-US" baseline="0" dirty="0" smtClean="0"/>
              <a:t> CULTURAL</a:t>
            </a:r>
            <a:br>
              <a:rPr lang="en-GB" altLang="en-US" baseline="0" dirty="0" smtClean="0"/>
            </a:br>
            <a:r>
              <a:rPr lang="en-GB" altLang="en-US" baseline="0" dirty="0" smtClean="0"/>
              <a:t>4.  Running away from attacking animals. UNIVERSAL</a:t>
            </a:r>
            <a:br>
              <a:rPr lang="en-GB" altLang="en-US" baseline="0" dirty="0" smtClean="0"/>
            </a:br>
            <a:r>
              <a:rPr lang="en-GB" altLang="en-US" baseline="0" dirty="0" smtClean="0"/>
              <a:t>5.  Queuing in a public toilet / Waiting your turn in general is right. CULTURAL</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7</a:t>
            </a:fld>
            <a:endParaRPr lang="en-GB"/>
          </a:p>
        </p:txBody>
      </p:sp>
    </p:spTree>
    <p:extLst>
      <p:ext uri="{BB962C8B-B14F-4D97-AF65-F5344CB8AC3E}">
        <p14:creationId xmlns:p14="http://schemas.microsoft.com/office/powerpoint/2010/main" val="267126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When you learn</a:t>
            </a:r>
            <a:r>
              <a:rPr lang="en-GB" altLang="en-US" baseline="0" dirty="0" smtClean="0"/>
              <a:t> a language, you begin to learn about the culture, too.</a:t>
            </a:r>
            <a:endParaRPr lang="en-GB" altLang="en-US" dirty="0" smtClean="0"/>
          </a:p>
          <a:p>
            <a:pPr eaLnBrk="1" hangingPunct="1">
              <a:spcBef>
                <a:spcPct val="0"/>
              </a:spcBef>
            </a:pPr>
            <a:r>
              <a:rPr lang="en-GB" altLang="en-US" dirty="0" smtClean="0"/>
              <a:t>Although there is surface and deeper culture, (and</a:t>
            </a:r>
            <a:r>
              <a:rPr lang="en-GB" altLang="en-US" baseline="0" dirty="0" smtClean="0"/>
              <a:t> often we start by learning about the surface culture), </a:t>
            </a:r>
            <a:r>
              <a:rPr lang="en-GB" altLang="en-US" dirty="0" smtClean="0"/>
              <a:t>the two are related.  One is often the underlying rationale for the other.  </a:t>
            </a:r>
          </a:p>
          <a:p>
            <a:pPr eaLnBrk="1" hangingPunct="1">
              <a:spcBef>
                <a:spcPct val="0"/>
              </a:spcBef>
            </a:pPr>
            <a:r>
              <a:rPr lang="en-GB" altLang="en-US" dirty="0" smtClean="0"/>
              <a:t>One idea is that exposing learners to the things they can perceive, the surface culture in a very real and sensitive way, will pave the way for a better understanding of the belief systems that underpin them.</a:t>
            </a:r>
          </a:p>
          <a:p>
            <a:pPr eaLnBrk="1" hangingPunct="1">
              <a:spcBef>
                <a:spcPct val="0"/>
              </a:spcBef>
            </a:pPr>
            <a:r>
              <a:rPr lang="en-GB" altLang="en-US" dirty="0" smtClean="0"/>
              <a:t>This is an encouragement to students to take every opportunity to find out about other countries’ cultures</a:t>
            </a:r>
            <a:r>
              <a:rPr lang="en-GB" altLang="en-US" baseline="0" dirty="0" smtClean="0"/>
              <a:t> and see this as a related part of their language learning.</a:t>
            </a:r>
            <a:endParaRPr lang="en-GB" altLang="en-US" dirty="0" smtClean="0"/>
          </a:p>
          <a:p>
            <a:pPr eaLnBrk="1" hangingPunct="1">
              <a:spcBef>
                <a:spcPct val="0"/>
              </a:spcBef>
            </a:pPr>
            <a:endParaRPr lang="en-US" altLang="en-US" dirty="0" smtClean="0"/>
          </a:p>
          <a:p>
            <a:pPr eaLnBrk="1" hangingPunct="1">
              <a:spcBef>
                <a:spcPct val="0"/>
              </a:spcBef>
            </a:pPr>
            <a:r>
              <a:rPr lang="en-US" altLang="en-US" dirty="0" smtClean="0"/>
              <a:t>http://www2.pacific.edu/sis/culture/File/sec1-1-1h1.htm</a:t>
            </a:r>
          </a:p>
          <a:p>
            <a:pPr eaLnBrk="1" hangingPunct="1">
              <a:spcBef>
                <a:spcPct val="0"/>
              </a:spcBef>
            </a:pPr>
            <a:r>
              <a:rPr lang="en-US" altLang="en-US" dirty="0" smtClean="0"/>
              <a:t>http://globalcompetency.wikispaces.com/file/view/iceberg2Culture.gif/121647553/iceberg2Culture.gif</a:t>
            </a:r>
          </a:p>
          <a:p>
            <a:endParaRPr lang="en-GB" dirty="0"/>
          </a:p>
        </p:txBody>
      </p:sp>
      <p:sp>
        <p:nvSpPr>
          <p:cNvPr id="4" name="Slide Number Placeholder 3"/>
          <p:cNvSpPr>
            <a:spLocks noGrp="1"/>
          </p:cNvSpPr>
          <p:nvPr>
            <p:ph type="sldNum" sz="quarter" idx="10"/>
          </p:nvPr>
        </p:nvSpPr>
        <p:spPr/>
        <p:txBody>
          <a:bodyPr/>
          <a:lstStyle/>
          <a:p>
            <a:fld id="{2048A042-1A5A-4211-9D81-3A236DBC2AA7}" type="slidenum">
              <a:rPr lang="en-GB" smtClean="0"/>
              <a:t>8</a:t>
            </a:fld>
            <a:endParaRPr lang="en-GB"/>
          </a:p>
        </p:txBody>
      </p:sp>
    </p:spTree>
    <p:extLst>
      <p:ext uri="{BB962C8B-B14F-4D97-AF65-F5344CB8AC3E}">
        <p14:creationId xmlns:p14="http://schemas.microsoft.com/office/powerpoint/2010/main" val="265351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worth explaining a little bit about the background, here.</a:t>
            </a:r>
            <a:br>
              <a:rPr lang="en-GB" dirty="0" smtClean="0"/>
            </a:br>
            <a:r>
              <a:rPr lang="en-GB" dirty="0" smtClean="0"/>
              <a:t>1. Countries have been so keen to learn English that English Language Teaching abroad has become a massive</a:t>
            </a:r>
            <a:r>
              <a:rPr lang="en-GB" baseline="0" dirty="0" smtClean="0"/>
              <a:t> industry</a:t>
            </a:r>
            <a:br>
              <a:rPr lang="en-GB" baseline="0" dirty="0" smtClean="0"/>
            </a:br>
            <a:r>
              <a:rPr lang="en-GB" baseline="0" dirty="0" smtClean="0"/>
              <a:t>“</a:t>
            </a:r>
            <a:r>
              <a:rPr lang="en-GB" sz="1200" b="0" i="0" u="none" strike="noStrike" kern="1200" baseline="0" dirty="0" smtClean="0">
                <a:solidFill>
                  <a:schemeClr val="tx1"/>
                </a:solidFill>
                <a:latin typeface="+mn-lt"/>
                <a:ea typeface="+mn-ea"/>
                <a:cs typeface="+mn-cs"/>
              </a:rPr>
              <a:t>The English language teaching sector directly earns nearly £1.3 billion for the UK in invisible exports and our other education related exports earn up to £10 billion a year more.” (</a:t>
            </a:r>
            <a:r>
              <a:rPr lang="en-GB" sz="1200" b="0" i="0" u="none" strike="noStrike" kern="1200" baseline="0" dirty="0" err="1" smtClean="0">
                <a:solidFill>
                  <a:schemeClr val="tx1"/>
                </a:solidFill>
                <a:latin typeface="+mn-lt"/>
                <a:ea typeface="+mn-ea"/>
                <a:cs typeface="+mn-cs"/>
              </a:rPr>
              <a:t>Graddol</a:t>
            </a:r>
            <a:r>
              <a:rPr lang="en-GB" sz="1200" b="0" i="0" u="none" strike="noStrike" kern="1200" baseline="0" dirty="0" smtClean="0">
                <a:solidFill>
                  <a:schemeClr val="tx1"/>
                </a:solidFill>
                <a:latin typeface="+mn-lt"/>
                <a:ea typeface="+mn-ea"/>
                <a:cs typeface="+mn-cs"/>
              </a:rPr>
              <a:t>, 2006).</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2. Many English-native speakers, often also students on a gap year before </a:t>
            </a:r>
            <a:r>
              <a:rPr lang="en-GB" sz="1200" b="0" i="0" u="none" strike="noStrike" kern="1200" baseline="0" dirty="0" err="1" smtClean="0">
                <a:solidFill>
                  <a:schemeClr val="tx1"/>
                </a:solidFill>
                <a:latin typeface="+mn-lt"/>
                <a:ea typeface="+mn-ea"/>
                <a:cs typeface="+mn-cs"/>
              </a:rPr>
              <a:t>uni</a:t>
            </a:r>
            <a:r>
              <a:rPr lang="en-GB" sz="1200" b="0" i="0" u="none" strike="noStrike" kern="1200" baseline="0" dirty="0" smtClean="0">
                <a:solidFill>
                  <a:schemeClr val="tx1"/>
                </a:solidFill>
                <a:latin typeface="+mn-lt"/>
                <a:ea typeface="+mn-ea"/>
                <a:cs typeface="+mn-cs"/>
              </a:rPr>
              <a:t> or a year abroad after </a:t>
            </a:r>
            <a:r>
              <a:rPr lang="en-GB" sz="1200" b="0" i="0" u="none" strike="noStrike" kern="1200" baseline="0" dirty="0" err="1" smtClean="0">
                <a:solidFill>
                  <a:schemeClr val="tx1"/>
                </a:solidFill>
                <a:latin typeface="+mn-lt"/>
                <a:ea typeface="+mn-ea"/>
                <a:cs typeface="+mn-cs"/>
              </a:rPr>
              <a:t>uni</a:t>
            </a:r>
            <a:r>
              <a:rPr lang="en-GB" sz="1200" b="0" i="0" u="none" strike="noStrike" kern="1200" baseline="0" dirty="0" smtClean="0">
                <a:solidFill>
                  <a:schemeClr val="tx1"/>
                </a:solidFill>
                <a:latin typeface="+mn-lt"/>
                <a:ea typeface="+mn-ea"/>
                <a:cs typeface="+mn-cs"/>
              </a:rPr>
              <a:t> have found it very easy to get work teaching English to foreign students abroad.</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But over time just being a ‘native speaker of English’ is becoming viewed as not enough for successful teaching.  Teachers who are ‘multilingual’ are seen as better able to teach their own language, English.</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Why?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1. Perhaps because those who have learnt another language understand the processes better from the perspective of those learning – they can empathise which what those learners find difficult.</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2. Perhaps because they are more attentive listeners, better able to infer what learners are trying 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3. You may be used to not understanding every word, and not letting it faze you – you have strategies to puzzle out meanings</a:t>
            </a:r>
            <a:endParaRPr lang="en-GB" dirty="0" smtClean="0"/>
          </a:p>
          <a:p>
            <a:r>
              <a:rPr lang="en-GB" sz="1200" b="0" i="0" u="none" strike="noStrike" kern="1200" baseline="0" dirty="0" smtClean="0">
                <a:solidFill>
                  <a:schemeClr val="tx1"/>
                </a:solidFill>
                <a:latin typeface="+mn-lt"/>
                <a:ea typeface="+mn-ea"/>
                <a:cs typeface="+mn-cs"/>
              </a:rPr>
              <a:t>4. Perhaps because you simplify their own speech, carefully avoiding language that they sense might confuse beginner learners (e.g. slang, idioms) – as a language learner you develop a sense for what might confuse people and you can use strategies to make the meanings clear.  </a:t>
            </a:r>
          </a:p>
        </p:txBody>
      </p:sp>
      <p:sp>
        <p:nvSpPr>
          <p:cNvPr id="4" name="Slide Number Placeholder 3"/>
          <p:cNvSpPr>
            <a:spLocks noGrp="1"/>
          </p:cNvSpPr>
          <p:nvPr>
            <p:ph type="sldNum" sz="quarter" idx="10"/>
          </p:nvPr>
        </p:nvSpPr>
        <p:spPr/>
        <p:txBody>
          <a:bodyPr/>
          <a:lstStyle/>
          <a:p>
            <a:fld id="{2048A042-1A5A-4211-9D81-3A236DBC2AA7}" type="slidenum">
              <a:rPr lang="en-GB" smtClean="0"/>
              <a:t>9</a:t>
            </a:fld>
            <a:endParaRPr lang="en-GB"/>
          </a:p>
        </p:txBody>
      </p:sp>
    </p:spTree>
    <p:extLst>
      <p:ext uri="{BB962C8B-B14F-4D97-AF65-F5344CB8AC3E}">
        <p14:creationId xmlns:p14="http://schemas.microsoft.com/office/powerpoint/2010/main" val="270973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852665-F9DA-4127-85FD-482DE6C9F745}"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118670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852665-F9DA-4127-85FD-482DE6C9F745}"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257391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852665-F9DA-4127-85FD-482DE6C9F745}"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404045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1828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9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64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5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822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21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02261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2456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852665-F9DA-4127-85FD-482DE6C9F745}"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1728278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11550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5570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8186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52665-F9DA-4127-85FD-482DE6C9F745}"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252102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852665-F9DA-4127-85FD-482DE6C9F745}"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319152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852665-F9DA-4127-85FD-482DE6C9F745}"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14256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852665-F9DA-4127-85FD-482DE6C9F745}"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229028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52665-F9DA-4127-85FD-482DE6C9F745}"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359093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52665-F9DA-4127-85FD-482DE6C9F745}"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16924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52665-F9DA-4127-85FD-482DE6C9F745}"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627F5-01FD-49EE-A081-A9B2EAF5E3A8}" type="slidenum">
              <a:rPr lang="en-GB" smtClean="0"/>
              <a:t>‹#›</a:t>
            </a:fld>
            <a:endParaRPr lang="en-GB"/>
          </a:p>
        </p:txBody>
      </p:sp>
    </p:spTree>
    <p:extLst>
      <p:ext uri="{BB962C8B-B14F-4D97-AF65-F5344CB8AC3E}">
        <p14:creationId xmlns:p14="http://schemas.microsoft.com/office/powerpoint/2010/main" val="125966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52665-F9DA-4127-85FD-482DE6C9F745}" type="datetimeFigureOut">
              <a:rPr lang="en-GB" smtClean="0"/>
              <a:t>09/09/2019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27F5-01FD-49EE-A081-A9B2EAF5E3A8}" type="slidenum">
              <a:rPr lang="en-GB" smtClean="0"/>
              <a:t>‹#›</a:t>
            </a:fld>
            <a:endParaRPr lang="en-GB"/>
          </a:p>
        </p:txBody>
      </p:sp>
    </p:spTree>
    <p:extLst>
      <p:ext uri="{BB962C8B-B14F-4D97-AF65-F5344CB8AC3E}">
        <p14:creationId xmlns:p14="http://schemas.microsoft.com/office/powerpoint/2010/main" val="30049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106648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sa/2.0/"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hoelli/"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flickr.com/photos/timquijano/491250859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107442568@N08/12547327134"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adwentures/1481635874"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31696" y="2105561"/>
            <a:ext cx="8825801"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Session </a:t>
            </a:r>
            <a:r>
              <a:rPr lang="en-GB" sz="4000" b="1" dirty="0" smtClean="0">
                <a:solidFill>
                  <a:prstClr val="white"/>
                </a:solidFill>
                <a:latin typeface="Century Gothic" panose="020B0502020202020204" pitchFamily="34" charset="0"/>
              </a:rPr>
              <a:t>3: Perspectives:</a:t>
            </a:r>
            <a:br>
              <a:rPr lang="en-GB" sz="4000" b="1" dirty="0" smtClean="0">
                <a:solidFill>
                  <a:prstClr val="white"/>
                </a:solidFill>
                <a:latin typeface="Century Gothic" panose="020B0502020202020204" pitchFamily="34" charset="0"/>
              </a:rPr>
            </a:br>
            <a:r>
              <a:rPr lang="en-GB" sz="4000" i="1" dirty="0" smtClean="0">
                <a:solidFill>
                  <a:prstClr val="white"/>
                </a:solidFill>
                <a:latin typeface="Century Gothic" panose="020B0502020202020204" pitchFamily="34" charset="0"/>
              </a:rPr>
              <a:t>seeing the world differently</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21236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you say instead?</a:t>
            </a:r>
            <a:endParaRPr lang="en-GB" dirty="0"/>
          </a:p>
        </p:txBody>
      </p:sp>
      <p:sp>
        <p:nvSpPr>
          <p:cNvPr id="3" name="Content Placeholder 2"/>
          <p:cNvSpPr>
            <a:spLocks noGrp="1"/>
          </p:cNvSpPr>
          <p:nvPr>
            <p:ph idx="1"/>
          </p:nvPr>
        </p:nvSpPr>
        <p:spPr/>
        <p:txBody>
          <a:bodyPr/>
          <a:lstStyle/>
          <a:p>
            <a:pPr>
              <a:lnSpc>
                <a:spcPct val="150000"/>
              </a:lnSpc>
            </a:pPr>
            <a:r>
              <a:rPr lang="en-GB" dirty="0" smtClean="0"/>
              <a:t>He’s feeling a bit </a:t>
            </a:r>
            <a:r>
              <a:rPr lang="en-GB" b="1" dirty="0" smtClean="0"/>
              <a:t>under the weather </a:t>
            </a:r>
            <a:r>
              <a:rPr lang="en-GB" dirty="0" smtClean="0"/>
              <a:t>today.</a:t>
            </a:r>
          </a:p>
          <a:p>
            <a:pPr>
              <a:lnSpc>
                <a:spcPct val="150000"/>
              </a:lnSpc>
            </a:pPr>
            <a:r>
              <a:rPr lang="en-GB" dirty="0" smtClean="0"/>
              <a:t>Oh no! It’s all gone a bit </a:t>
            </a:r>
            <a:r>
              <a:rPr lang="en-GB" b="1" dirty="0" smtClean="0"/>
              <a:t>pear-shaped</a:t>
            </a:r>
            <a:r>
              <a:rPr lang="en-GB" dirty="0" smtClean="0"/>
              <a:t>.</a:t>
            </a:r>
          </a:p>
          <a:p>
            <a:pPr>
              <a:lnSpc>
                <a:spcPct val="150000"/>
              </a:lnSpc>
            </a:pPr>
            <a:r>
              <a:rPr lang="en-GB" dirty="0" smtClean="0"/>
              <a:t>It’s a </a:t>
            </a:r>
            <a:r>
              <a:rPr lang="en-GB" b="1" dirty="0" smtClean="0"/>
              <a:t>piece of cake</a:t>
            </a:r>
            <a:r>
              <a:rPr lang="en-GB" dirty="0" smtClean="0"/>
              <a:t>!</a:t>
            </a:r>
          </a:p>
          <a:p>
            <a:pPr>
              <a:lnSpc>
                <a:spcPct val="150000"/>
              </a:lnSpc>
            </a:pPr>
            <a:r>
              <a:rPr lang="en-GB" dirty="0" smtClean="0"/>
              <a:t>That’s </a:t>
            </a:r>
            <a:r>
              <a:rPr lang="en-GB" b="1" dirty="0" smtClean="0"/>
              <a:t>not my cup of tea</a:t>
            </a:r>
            <a:r>
              <a:rPr lang="en-GB" dirty="0" smtClean="0"/>
              <a:t>.</a:t>
            </a:r>
          </a:p>
          <a:p>
            <a:pPr>
              <a:lnSpc>
                <a:spcPct val="150000"/>
              </a:lnSpc>
            </a:pPr>
            <a:r>
              <a:rPr lang="en-GB" dirty="0" smtClean="0"/>
              <a:t>I wouldn’t </a:t>
            </a:r>
            <a:r>
              <a:rPr lang="en-GB" b="1" dirty="0" smtClean="0"/>
              <a:t>touch</a:t>
            </a:r>
            <a:r>
              <a:rPr lang="en-GB" dirty="0" smtClean="0"/>
              <a:t> the lasagne </a:t>
            </a:r>
            <a:r>
              <a:rPr lang="en-GB" b="1" dirty="0" smtClean="0"/>
              <a:t>with a barge pole</a:t>
            </a:r>
            <a:r>
              <a:rPr lang="en-GB" dirty="0" smtClean="0"/>
              <a:t>!</a:t>
            </a:r>
            <a:endParaRPr lang="en-GB" dirty="0"/>
          </a:p>
        </p:txBody>
      </p:sp>
      <p:sp>
        <p:nvSpPr>
          <p:cNvPr id="4" name="Rectangle 3"/>
          <p:cNvSpPr/>
          <p:nvPr/>
        </p:nvSpPr>
        <p:spPr>
          <a:xfrm>
            <a:off x="228600" y="5853797"/>
            <a:ext cx="11689080" cy="400110"/>
          </a:xfrm>
          <a:prstGeom prst="rect">
            <a:avLst/>
          </a:prstGeom>
        </p:spPr>
        <p:txBody>
          <a:bodyPr wrap="square">
            <a:spAutoFit/>
          </a:bodyPr>
          <a:lstStyle/>
          <a:p>
            <a:r>
              <a:rPr lang="en-GB" sz="2000" dirty="0">
                <a:solidFill>
                  <a:schemeClr val="accent5">
                    <a:lumMod val="50000"/>
                  </a:schemeClr>
                </a:solidFill>
                <a:latin typeface="Century Gothic" panose="020B0502020202020204" pitchFamily="34" charset="0"/>
              </a:rPr>
              <a:t>“Those who know nothing of foreign languages know nothing of their own</a:t>
            </a:r>
            <a:r>
              <a:rPr lang="en-GB" sz="2000" dirty="0" smtClean="0">
                <a:solidFill>
                  <a:schemeClr val="accent5">
                    <a:lumMod val="50000"/>
                  </a:schemeClr>
                </a:solidFill>
                <a:latin typeface="Century Gothic" panose="020B0502020202020204" pitchFamily="34" charset="0"/>
              </a:rPr>
              <a:t>.” </a:t>
            </a:r>
            <a:r>
              <a:rPr lang="en-GB" sz="1200" b="1" dirty="0" smtClean="0">
                <a:solidFill>
                  <a:schemeClr val="accent5">
                    <a:lumMod val="50000"/>
                  </a:schemeClr>
                </a:solidFill>
                <a:latin typeface="Century Gothic" panose="020B0502020202020204" pitchFamily="34" charset="0"/>
              </a:rPr>
              <a:t>Johann Wolfgang Goethe</a:t>
            </a:r>
            <a:endParaRPr lang="en-GB" sz="1200" b="1" dirty="0">
              <a:solidFill>
                <a:schemeClr val="accent5">
                  <a:lumMod val="50000"/>
                </a:schemeClr>
              </a:solidFill>
              <a:latin typeface="Century Gothic" panose="020B050202020202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2880" y="1105854"/>
            <a:ext cx="5147733" cy="3860800"/>
          </a:xfrm>
          <a:prstGeom prst="rect">
            <a:avLst/>
          </a:prstGeom>
        </p:spPr>
      </p:pic>
      <p:sp>
        <p:nvSpPr>
          <p:cNvPr id="6" name="Rectangle 5"/>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14880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0251"/>
            <a:ext cx="10515600" cy="615706"/>
          </a:xfrm>
        </p:spPr>
        <p:txBody>
          <a:bodyPr>
            <a:noAutofit/>
          </a:bodyPr>
          <a:lstStyle/>
          <a:p>
            <a:r>
              <a:rPr lang="en-GB" sz="3600" dirty="0" smtClean="0"/>
              <a:t>Untranslatable words</a:t>
            </a:r>
            <a:endParaRPr lang="en-GB" sz="3600" dirty="0"/>
          </a:p>
        </p:txBody>
      </p:sp>
      <p:sp>
        <p:nvSpPr>
          <p:cNvPr id="4" name="Content Placeholder 3"/>
          <p:cNvSpPr>
            <a:spLocks noGrp="1"/>
          </p:cNvSpPr>
          <p:nvPr>
            <p:ph idx="1"/>
          </p:nvPr>
        </p:nvSpPr>
        <p:spPr>
          <a:xfrm>
            <a:off x="209550" y="745957"/>
            <a:ext cx="11772900" cy="5775158"/>
          </a:xfrm>
        </p:spPr>
        <p:txBody>
          <a:bodyPr>
            <a:noAutofit/>
          </a:bodyPr>
          <a:lstStyle/>
          <a:p>
            <a:r>
              <a:rPr lang="en-GB" sz="2000" b="1" dirty="0" smtClean="0"/>
              <a:t>Kummerspeck</a:t>
            </a:r>
            <a:r>
              <a:rPr lang="en-GB" sz="2000" dirty="0" smtClean="0"/>
              <a:t> [German]</a:t>
            </a:r>
            <a:br>
              <a:rPr lang="en-GB" sz="2000" dirty="0" smtClean="0"/>
            </a:br>
            <a:r>
              <a:rPr lang="en-GB" sz="1600" i="1" dirty="0" smtClean="0"/>
              <a:t>Excess weight gained from emotional overeating. Literally, grief bacon.</a:t>
            </a:r>
          </a:p>
          <a:p>
            <a:r>
              <a:rPr lang="en-GB" sz="2000" b="1" dirty="0" err="1"/>
              <a:t>l</a:t>
            </a:r>
            <a:r>
              <a:rPr lang="en-GB" sz="2000" b="1" dirty="0" err="1" smtClean="0"/>
              <a:t>’esprit</a:t>
            </a:r>
            <a:r>
              <a:rPr lang="en-GB" sz="2000" b="1" dirty="0" smtClean="0"/>
              <a:t> de </a:t>
            </a:r>
            <a:r>
              <a:rPr lang="en-GB" sz="2000" b="1" dirty="0" err="1" smtClean="0"/>
              <a:t>l’escalier</a:t>
            </a:r>
            <a:r>
              <a:rPr lang="en-GB" sz="2000" b="1" dirty="0" smtClean="0"/>
              <a:t> </a:t>
            </a:r>
            <a:r>
              <a:rPr lang="en-GB" sz="2000" dirty="0" smtClean="0"/>
              <a:t>[French]</a:t>
            </a:r>
            <a:br>
              <a:rPr lang="en-GB" sz="2000" dirty="0" smtClean="0"/>
            </a:br>
            <a:r>
              <a:rPr lang="en-GB" sz="1600" i="1" dirty="0"/>
              <a:t>A clever reply that you think of after the moment has passed. Literally, staircase wit.</a:t>
            </a:r>
          </a:p>
          <a:p>
            <a:r>
              <a:rPr lang="en-GB" sz="2000" b="1" dirty="0" err="1" smtClean="0"/>
              <a:t>sobremesa</a:t>
            </a:r>
            <a:r>
              <a:rPr lang="en-GB" sz="2000" dirty="0" smtClean="0"/>
              <a:t> [Spanish]</a:t>
            </a:r>
            <a:br>
              <a:rPr lang="en-GB" sz="2000" dirty="0" smtClean="0"/>
            </a:br>
            <a:r>
              <a:rPr lang="en-GB" sz="1600" i="1" dirty="0"/>
              <a:t>The time after a meal where everyone sits, chatting at the table.</a:t>
            </a:r>
          </a:p>
          <a:p>
            <a:r>
              <a:rPr lang="en-GB" sz="2000" b="1" dirty="0" err="1" smtClean="0"/>
              <a:t>Feierabend</a:t>
            </a:r>
            <a:r>
              <a:rPr lang="en-GB" sz="2000" dirty="0" smtClean="0"/>
              <a:t> [German]</a:t>
            </a:r>
            <a:br>
              <a:rPr lang="en-GB" sz="2000" dirty="0" smtClean="0"/>
            </a:br>
            <a:r>
              <a:rPr lang="en-GB" sz="1600" i="1" dirty="0"/>
              <a:t>The time between finishing work and when you go to bed. Literally, celebration evening.</a:t>
            </a:r>
          </a:p>
          <a:p>
            <a:r>
              <a:rPr lang="en-GB" sz="2000" b="1" dirty="0" smtClean="0"/>
              <a:t>le </a:t>
            </a:r>
            <a:r>
              <a:rPr lang="en-GB" sz="2000" b="1" dirty="0" err="1" smtClean="0"/>
              <a:t>depaysement</a:t>
            </a:r>
            <a:r>
              <a:rPr lang="en-GB" sz="2000" dirty="0" smtClean="0"/>
              <a:t> </a:t>
            </a:r>
            <a:r>
              <a:rPr lang="en-GB" sz="2000" dirty="0"/>
              <a:t>[</a:t>
            </a:r>
            <a:r>
              <a:rPr lang="en-GB" sz="2000" dirty="0" smtClean="0"/>
              <a:t>French</a:t>
            </a:r>
            <a:r>
              <a:rPr lang="en-GB" sz="2000" dirty="0"/>
              <a:t>]</a:t>
            </a:r>
            <a:r>
              <a:rPr lang="en-GB" sz="2000" dirty="0" smtClean="0"/>
              <a:t/>
            </a:r>
            <a:br>
              <a:rPr lang="en-GB" sz="2000" dirty="0" smtClean="0"/>
            </a:br>
            <a:r>
              <a:rPr lang="en-GB" sz="1600" i="1" dirty="0"/>
              <a:t>The feeling that comes from not being in one’s home country; being a foreigner.</a:t>
            </a:r>
          </a:p>
          <a:p>
            <a:r>
              <a:rPr lang="en-GB" sz="2000" b="1" dirty="0" smtClean="0"/>
              <a:t>la </a:t>
            </a:r>
            <a:r>
              <a:rPr lang="en-GB" sz="2000" b="1" dirty="0" err="1" smtClean="0"/>
              <a:t>madrugada</a:t>
            </a:r>
            <a:r>
              <a:rPr lang="en-GB" sz="2000" dirty="0" smtClean="0"/>
              <a:t> [Spanish]</a:t>
            </a:r>
            <a:br>
              <a:rPr lang="en-GB" sz="2000" dirty="0" smtClean="0"/>
            </a:br>
            <a:r>
              <a:rPr lang="en-GB" sz="1600" i="1" dirty="0"/>
              <a:t>The time of day between midnight and early morning.</a:t>
            </a:r>
          </a:p>
          <a:p>
            <a:r>
              <a:rPr lang="en-GB" sz="2000" b="1" dirty="0" err="1" smtClean="0"/>
              <a:t>fisselig</a:t>
            </a:r>
            <a:r>
              <a:rPr lang="en-GB" sz="2000" b="1" dirty="0" smtClean="0"/>
              <a:t> </a:t>
            </a:r>
            <a:r>
              <a:rPr lang="en-GB" sz="2000" dirty="0" smtClean="0"/>
              <a:t>[German]</a:t>
            </a:r>
            <a:br>
              <a:rPr lang="en-GB" sz="2000" dirty="0" smtClean="0"/>
            </a:br>
            <a:r>
              <a:rPr lang="en-GB" sz="1600" i="1" dirty="0"/>
              <a:t>Being flustered to the point of incompetence. It’s nervous clumsiness caused by another person’s nagging!</a:t>
            </a:r>
          </a:p>
          <a:p>
            <a:r>
              <a:rPr lang="en-GB" sz="2000" b="1" dirty="0" err="1" smtClean="0"/>
              <a:t>desvelado</a:t>
            </a:r>
            <a:r>
              <a:rPr lang="en-GB" sz="2000" b="1" dirty="0" smtClean="0"/>
              <a:t> </a:t>
            </a:r>
            <a:r>
              <a:rPr lang="en-GB" sz="2000" dirty="0" smtClean="0"/>
              <a:t>[Spanish]</a:t>
            </a:r>
            <a:r>
              <a:rPr lang="en-GB" sz="2000" dirty="0"/>
              <a:t/>
            </a:r>
            <a:br>
              <a:rPr lang="en-GB" sz="2000" dirty="0"/>
            </a:br>
            <a:r>
              <a:rPr lang="en-GB" sz="1600" i="1" dirty="0"/>
              <a:t>Being unable to sleep or  how you feel the day after when you’re sleep-deprived. </a:t>
            </a:r>
          </a:p>
          <a:p>
            <a:r>
              <a:rPr lang="en-GB" sz="2000" b="1" dirty="0" err="1" smtClean="0"/>
              <a:t>friolero</a:t>
            </a:r>
            <a:r>
              <a:rPr lang="en-GB" sz="2000" dirty="0" smtClean="0"/>
              <a:t> [Spanish]</a:t>
            </a:r>
            <a:br>
              <a:rPr lang="en-GB" sz="2000" dirty="0" smtClean="0"/>
            </a:br>
            <a:r>
              <a:rPr lang="en-GB" sz="1600" i="1" dirty="0"/>
              <a:t>How to describe someone who is particularly sensitive to the </a:t>
            </a:r>
            <a:r>
              <a:rPr lang="en-GB" sz="1600" i="1" dirty="0" smtClean="0"/>
              <a:t>cold.</a:t>
            </a:r>
            <a:endParaRPr lang="en-GB" sz="1600" i="1" dirty="0"/>
          </a:p>
          <a:p>
            <a:endParaRPr lang="en-GB" sz="2000" dirty="0"/>
          </a:p>
        </p:txBody>
      </p:sp>
      <p:sp>
        <p:nvSpPr>
          <p:cNvPr id="8" name="Rectangle 7"/>
          <p:cNvSpPr/>
          <p:nvPr/>
        </p:nvSpPr>
        <p:spPr>
          <a:xfrm>
            <a:off x="8062343" y="6035660"/>
            <a:ext cx="4129657" cy="276999"/>
          </a:xfrm>
          <a:prstGeom prst="rect">
            <a:avLst/>
          </a:prstGeom>
        </p:spPr>
        <p:txBody>
          <a:bodyPr wrap="none">
            <a:spAutoFit/>
          </a:bodyPr>
          <a:lstStyle/>
          <a:p>
            <a:r>
              <a:rPr lang="en-GB" sz="1200" dirty="0">
                <a:latin typeface="Century Gothic" panose="020B0502020202020204" pitchFamily="34" charset="0"/>
                <a:hlinkClick r:id="rId3"/>
              </a:rPr>
              <a:t>https://creativecommons.org/licenses/by-nc-sa/2.0</a:t>
            </a:r>
            <a:r>
              <a:rPr lang="en-GB" sz="1200" dirty="0" smtClean="0">
                <a:latin typeface="Century Gothic" panose="020B0502020202020204" pitchFamily="34" charset="0"/>
                <a:hlinkClick r:id="rId3"/>
              </a:rPr>
              <a:t>/</a:t>
            </a:r>
            <a:r>
              <a:rPr lang="en-GB" sz="1200" dirty="0" smtClean="0">
                <a:latin typeface="Century Gothic" panose="020B0502020202020204" pitchFamily="34" charset="0"/>
              </a:rPr>
              <a:t> </a:t>
            </a:r>
            <a:endParaRPr lang="en-GB" sz="1200" dirty="0">
              <a:latin typeface="Century Gothic" panose="020B0502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1334" y="683703"/>
            <a:ext cx="2713731" cy="1804737"/>
          </a:xfrm>
          <a:prstGeom prst="rect">
            <a:avLst/>
          </a:prstGeom>
          <a:effectLst>
            <a:outerShdw blurRad="50800" dist="38100" dir="5400000" algn="t" rotWithShape="0">
              <a:prstClr val="black">
                <a:alpha val="40000"/>
              </a:prstClr>
            </a:outerShdw>
          </a:effectLst>
        </p:spPr>
      </p:pic>
      <p:sp>
        <p:nvSpPr>
          <p:cNvPr id="10" name="Rectangle 9"/>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9040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2" y="356621"/>
            <a:ext cx="10515600" cy="579611"/>
          </a:xfrm>
        </p:spPr>
        <p:txBody>
          <a:bodyPr>
            <a:normAutofit fontScale="90000"/>
          </a:bodyPr>
          <a:lstStyle/>
          <a:p>
            <a:r>
              <a:rPr lang="en-GB" dirty="0" smtClean="0"/>
              <a:t>Same, similar or completely different?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64394591"/>
              </p:ext>
            </p:extLst>
          </p:nvPr>
        </p:nvGraphicFramePr>
        <p:xfrm>
          <a:off x="251325" y="936232"/>
          <a:ext cx="11587748" cy="5099697"/>
        </p:xfrm>
        <a:graphic>
          <a:graphicData uri="http://schemas.openxmlformats.org/drawingml/2006/table">
            <a:tbl>
              <a:tblPr firstRow="1" bandRow="1">
                <a:tableStyleId>{5940675A-B579-460E-94D1-54222C63F5DA}</a:tableStyleId>
              </a:tblPr>
              <a:tblGrid>
                <a:gridCol w="2896937"/>
                <a:gridCol w="2896937"/>
                <a:gridCol w="2896937"/>
                <a:gridCol w="2896937"/>
              </a:tblGrid>
              <a:tr h="483494">
                <a:tc>
                  <a:txBody>
                    <a:bodyPr/>
                    <a:lstStyle/>
                    <a:p>
                      <a:r>
                        <a:rPr lang="en-GB" sz="2800" dirty="0" smtClean="0">
                          <a:solidFill>
                            <a:schemeClr val="accent5">
                              <a:lumMod val="50000"/>
                            </a:schemeClr>
                          </a:solidFill>
                          <a:latin typeface="Century Gothic" panose="020B0502020202020204" pitchFamily="34" charset="0"/>
                        </a:rPr>
                        <a:t>English</a:t>
                      </a:r>
                      <a:endParaRPr lang="en-GB" sz="2800" dirty="0">
                        <a:solidFill>
                          <a:schemeClr val="accent5">
                            <a:lumMod val="50000"/>
                          </a:schemeClr>
                        </a:solidFill>
                        <a:latin typeface="Century Gothic" panose="020B0502020202020204" pitchFamily="34" charset="0"/>
                      </a:endParaRPr>
                    </a:p>
                  </a:txBody>
                  <a:tcPr anchor="ctr"/>
                </a:tc>
                <a:tc>
                  <a:txBody>
                    <a:bodyPr/>
                    <a:lstStyle/>
                    <a:p>
                      <a:r>
                        <a:rPr lang="en-GB" sz="2800" dirty="0" smtClean="0">
                          <a:solidFill>
                            <a:schemeClr val="accent5">
                              <a:lumMod val="50000"/>
                            </a:schemeClr>
                          </a:solidFill>
                          <a:latin typeface="Century Gothic" panose="020B0502020202020204" pitchFamily="34" charset="0"/>
                        </a:rPr>
                        <a:t>Spanish</a:t>
                      </a:r>
                      <a:endParaRPr lang="en-GB" sz="2800" dirty="0">
                        <a:solidFill>
                          <a:schemeClr val="accent5">
                            <a:lumMod val="50000"/>
                          </a:schemeClr>
                        </a:solidFill>
                        <a:latin typeface="Century Gothic" panose="020B0502020202020204" pitchFamily="34" charset="0"/>
                      </a:endParaRPr>
                    </a:p>
                  </a:txBody>
                  <a:tcPr anchor="ctr"/>
                </a:tc>
                <a:tc>
                  <a:txBody>
                    <a:bodyPr/>
                    <a:lstStyle/>
                    <a:p>
                      <a:r>
                        <a:rPr lang="en-GB" sz="2800" dirty="0" smtClean="0">
                          <a:solidFill>
                            <a:schemeClr val="accent5">
                              <a:lumMod val="50000"/>
                            </a:schemeClr>
                          </a:solidFill>
                          <a:latin typeface="Century Gothic" panose="020B0502020202020204" pitchFamily="34" charset="0"/>
                        </a:rPr>
                        <a:t>French</a:t>
                      </a:r>
                      <a:endParaRPr lang="en-GB" sz="2800" dirty="0">
                        <a:solidFill>
                          <a:schemeClr val="accent5">
                            <a:lumMod val="50000"/>
                          </a:schemeClr>
                        </a:solidFill>
                        <a:latin typeface="Century Gothic" panose="020B0502020202020204" pitchFamily="34" charset="0"/>
                      </a:endParaRPr>
                    </a:p>
                  </a:txBody>
                  <a:tcPr anchor="ctr"/>
                </a:tc>
                <a:tc>
                  <a:txBody>
                    <a:bodyPr/>
                    <a:lstStyle/>
                    <a:p>
                      <a:r>
                        <a:rPr lang="en-GB" sz="2800" dirty="0" smtClean="0">
                          <a:solidFill>
                            <a:schemeClr val="accent5">
                              <a:lumMod val="50000"/>
                            </a:schemeClr>
                          </a:solidFill>
                          <a:latin typeface="Century Gothic" panose="020B0502020202020204" pitchFamily="34" charset="0"/>
                        </a:rPr>
                        <a:t>German</a:t>
                      </a:r>
                      <a:endParaRPr lang="en-GB" sz="2800" dirty="0">
                        <a:solidFill>
                          <a:schemeClr val="accent5">
                            <a:lumMod val="50000"/>
                          </a:schemeClr>
                        </a:solidFill>
                        <a:latin typeface="Century Gothic" panose="020B0502020202020204" pitchFamily="34" charset="0"/>
                      </a:endParaRPr>
                    </a:p>
                  </a:txBody>
                  <a:tcPr anchor="ctr"/>
                </a:tc>
              </a:tr>
              <a:tr h="856619">
                <a:tc>
                  <a:txBody>
                    <a:bodyPr/>
                    <a:lstStyle/>
                    <a:p>
                      <a:r>
                        <a:rPr lang="en-GB" sz="2000" dirty="0" smtClean="0">
                          <a:solidFill>
                            <a:schemeClr val="accent5">
                              <a:lumMod val="50000"/>
                            </a:schemeClr>
                          </a:solidFill>
                          <a:latin typeface="Century Gothic" panose="020B0502020202020204" pitchFamily="34" charset="0"/>
                        </a:rPr>
                        <a:t>You’re pulling my </a:t>
                      </a:r>
                      <a:r>
                        <a:rPr lang="en-GB" sz="2000" b="1" dirty="0" smtClean="0">
                          <a:solidFill>
                            <a:schemeClr val="accent5">
                              <a:lumMod val="50000"/>
                            </a:schemeClr>
                          </a:solidFill>
                          <a:latin typeface="Century Gothic" panose="020B0502020202020204" pitchFamily="34" charset="0"/>
                        </a:rPr>
                        <a:t>leg</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tc>
                <a:tc>
                  <a:txBody>
                    <a:bodyPr/>
                    <a:lstStyle/>
                    <a:p>
                      <a:r>
                        <a:rPr lang="en-GB" sz="2000" dirty="0" smtClean="0">
                          <a:solidFill>
                            <a:schemeClr val="accent5">
                              <a:lumMod val="50000"/>
                            </a:schemeClr>
                          </a:solidFill>
                          <a:latin typeface="Century Gothic" panose="020B0502020202020204" pitchFamily="34" charset="0"/>
                        </a:rPr>
                        <a:t>¡Me </a:t>
                      </a:r>
                      <a:r>
                        <a:rPr lang="en-GB" sz="2000" dirty="0" err="1" smtClean="0">
                          <a:solidFill>
                            <a:schemeClr val="accent5">
                              <a:lumMod val="50000"/>
                            </a:schemeClr>
                          </a:solidFill>
                          <a:latin typeface="Century Gothic" panose="020B0502020202020204" pitchFamily="34" charset="0"/>
                        </a:rPr>
                        <a:t>tomas</a:t>
                      </a:r>
                      <a:r>
                        <a:rPr lang="en-GB" sz="2000" dirty="0" smtClean="0">
                          <a:solidFill>
                            <a:schemeClr val="accent5">
                              <a:lumMod val="50000"/>
                            </a:schemeClr>
                          </a:solidFill>
                          <a:latin typeface="Century Gothic" panose="020B0502020202020204" pitchFamily="34" charset="0"/>
                        </a:rPr>
                        <a:t> el </a:t>
                      </a:r>
                      <a:r>
                        <a:rPr lang="en-GB" sz="2000" b="1" dirty="0" err="1" smtClean="0">
                          <a:solidFill>
                            <a:schemeClr val="accent5">
                              <a:lumMod val="50000"/>
                            </a:schemeClr>
                          </a:solidFill>
                          <a:latin typeface="Century Gothic" panose="020B0502020202020204" pitchFamily="34" charset="0"/>
                        </a:rPr>
                        <a:t>pelo</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tc>
                <a:tc>
                  <a:txBody>
                    <a:bodyPr/>
                    <a:lstStyle/>
                    <a:p>
                      <a:endParaRPr lang="en-GB" sz="2000">
                        <a:solidFill>
                          <a:schemeClr val="accent5">
                            <a:lumMod val="50000"/>
                          </a:schemeClr>
                        </a:solidFill>
                        <a:latin typeface="Century Gothic" panose="020B0502020202020204" pitchFamily="34" charset="0"/>
                      </a:endParaRPr>
                    </a:p>
                  </a:txBody>
                  <a:tcPr/>
                </a:tc>
                <a:tc>
                  <a:txBody>
                    <a:bodyPr/>
                    <a:lstStyle/>
                    <a:p>
                      <a:endParaRPr lang="en-GB" sz="2000">
                        <a:solidFill>
                          <a:schemeClr val="accent5">
                            <a:lumMod val="50000"/>
                          </a:schemeClr>
                        </a:solidFill>
                        <a:latin typeface="Century Gothic" panose="020B0502020202020204" pitchFamily="34" charset="0"/>
                      </a:endParaRPr>
                    </a:p>
                  </a:txBody>
                  <a:tcPr/>
                </a:tc>
              </a:tr>
              <a:tr h="856619">
                <a:tc>
                  <a:txBody>
                    <a:bodyPr/>
                    <a:lstStyle/>
                    <a:p>
                      <a:r>
                        <a:rPr lang="en-GB" sz="2000" dirty="0" smtClean="0">
                          <a:solidFill>
                            <a:schemeClr val="accent5">
                              <a:lumMod val="50000"/>
                            </a:schemeClr>
                          </a:solidFill>
                          <a:latin typeface="Century Gothic" panose="020B0502020202020204" pitchFamily="34" charset="0"/>
                        </a:rPr>
                        <a:t>An </a:t>
                      </a:r>
                      <a:r>
                        <a:rPr lang="en-GB" sz="2000" b="1" dirty="0" smtClean="0">
                          <a:solidFill>
                            <a:schemeClr val="accent5">
                              <a:lumMod val="50000"/>
                            </a:schemeClr>
                          </a:solidFill>
                          <a:latin typeface="Century Gothic" panose="020B0502020202020204" pitchFamily="34" charset="0"/>
                        </a:rPr>
                        <a:t>eye</a:t>
                      </a:r>
                      <a:r>
                        <a:rPr lang="en-GB" sz="2000" dirty="0" smtClean="0">
                          <a:solidFill>
                            <a:schemeClr val="accent5">
                              <a:lumMod val="50000"/>
                            </a:schemeClr>
                          </a:solidFill>
                          <a:latin typeface="Century Gothic" panose="020B0502020202020204" pitchFamily="34" charset="0"/>
                        </a:rPr>
                        <a:t> for an </a:t>
                      </a:r>
                      <a:r>
                        <a:rPr lang="en-GB" sz="2000" b="1" dirty="0" smtClean="0">
                          <a:solidFill>
                            <a:schemeClr val="accent5">
                              <a:lumMod val="50000"/>
                            </a:schemeClr>
                          </a:solidFill>
                          <a:latin typeface="Century Gothic" panose="020B0502020202020204" pitchFamily="34" charset="0"/>
                        </a:rPr>
                        <a:t>eye </a:t>
                      </a:r>
                      <a:r>
                        <a:rPr lang="en-GB" sz="2000" dirty="0" smtClean="0">
                          <a:solidFill>
                            <a:schemeClr val="accent5">
                              <a:lumMod val="50000"/>
                            </a:schemeClr>
                          </a:solidFill>
                          <a:latin typeface="Century Gothic" panose="020B0502020202020204" pitchFamily="34" charset="0"/>
                        </a:rPr>
                        <a:t>and a </a:t>
                      </a:r>
                      <a:r>
                        <a:rPr lang="en-GB" sz="2000" b="1" dirty="0" smtClean="0">
                          <a:solidFill>
                            <a:schemeClr val="accent5">
                              <a:lumMod val="50000"/>
                            </a:schemeClr>
                          </a:solidFill>
                          <a:latin typeface="Century Gothic" panose="020B0502020202020204" pitchFamily="34" charset="0"/>
                        </a:rPr>
                        <a:t>tooth</a:t>
                      </a:r>
                      <a:r>
                        <a:rPr lang="en-GB" sz="2000" dirty="0" smtClean="0">
                          <a:solidFill>
                            <a:schemeClr val="accent5">
                              <a:lumMod val="50000"/>
                            </a:schemeClr>
                          </a:solidFill>
                          <a:latin typeface="Century Gothic" panose="020B0502020202020204" pitchFamily="34" charset="0"/>
                        </a:rPr>
                        <a:t> for a </a:t>
                      </a:r>
                      <a:r>
                        <a:rPr lang="en-GB" sz="2000" b="1" dirty="0" smtClean="0">
                          <a:solidFill>
                            <a:schemeClr val="accent5">
                              <a:lumMod val="50000"/>
                            </a:schemeClr>
                          </a:solidFill>
                          <a:latin typeface="Century Gothic" panose="020B0502020202020204" pitchFamily="34" charset="0"/>
                        </a:rPr>
                        <a:t>tooth</a:t>
                      </a:r>
                      <a:r>
                        <a:rPr lang="en-GB" sz="200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tc>
                <a:tc>
                  <a:txBody>
                    <a:bodyPr/>
                    <a:lstStyle/>
                    <a:p>
                      <a:r>
                        <a:rPr lang="en-GB" sz="2000" b="1" dirty="0" err="1" smtClean="0">
                          <a:solidFill>
                            <a:schemeClr val="accent5">
                              <a:lumMod val="50000"/>
                            </a:schemeClr>
                          </a:solidFill>
                          <a:latin typeface="Century Gothic" panose="020B0502020202020204" pitchFamily="34" charset="0"/>
                        </a:rPr>
                        <a:t>Ojo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por</a:t>
                      </a:r>
                      <a:r>
                        <a:rPr lang="en-GB" sz="2000" dirty="0" smtClean="0">
                          <a:solidFill>
                            <a:schemeClr val="accent5">
                              <a:lumMod val="50000"/>
                            </a:schemeClr>
                          </a:solidFill>
                          <a:latin typeface="Century Gothic" panose="020B0502020202020204" pitchFamily="34" charset="0"/>
                        </a:rPr>
                        <a:t> </a:t>
                      </a:r>
                      <a:r>
                        <a:rPr lang="en-GB" sz="2000" b="1" dirty="0" err="1" smtClean="0">
                          <a:solidFill>
                            <a:schemeClr val="accent5">
                              <a:lumMod val="50000"/>
                            </a:schemeClr>
                          </a:solidFill>
                          <a:latin typeface="Century Gothic" panose="020B0502020202020204" pitchFamily="34" charset="0"/>
                        </a:rPr>
                        <a:t>ojo</a:t>
                      </a:r>
                      <a:r>
                        <a:rPr lang="en-GB" sz="2000" dirty="0" smtClean="0">
                          <a:solidFill>
                            <a:schemeClr val="accent5">
                              <a:lumMod val="50000"/>
                            </a:schemeClr>
                          </a:solidFill>
                          <a:latin typeface="Century Gothic" panose="020B0502020202020204" pitchFamily="34" charset="0"/>
                        </a:rPr>
                        <a:t> y </a:t>
                      </a:r>
                      <a:r>
                        <a:rPr lang="en-GB" sz="2000" b="1" dirty="0" err="1" smtClean="0">
                          <a:solidFill>
                            <a:schemeClr val="accent5">
                              <a:lumMod val="50000"/>
                            </a:schemeClr>
                          </a:solidFill>
                          <a:latin typeface="Century Gothic" panose="020B0502020202020204" pitchFamily="34" charset="0"/>
                        </a:rPr>
                        <a:t>diente</a:t>
                      </a:r>
                      <a:r>
                        <a:rPr lang="en-GB" sz="2000" b="1"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por</a:t>
                      </a:r>
                      <a:r>
                        <a:rPr lang="en-GB" sz="2000" dirty="0" smtClean="0">
                          <a:solidFill>
                            <a:schemeClr val="accent5">
                              <a:lumMod val="50000"/>
                            </a:schemeClr>
                          </a:solidFill>
                          <a:latin typeface="Century Gothic" panose="020B0502020202020204" pitchFamily="34" charset="0"/>
                        </a:rPr>
                        <a:t> </a:t>
                      </a:r>
                      <a:r>
                        <a:rPr lang="en-GB" sz="2000" b="1" dirty="0" err="1" smtClean="0">
                          <a:solidFill>
                            <a:schemeClr val="accent5">
                              <a:lumMod val="50000"/>
                            </a:schemeClr>
                          </a:solidFill>
                          <a:latin typeface="Century Gothic" panose="020B0502020202020204" pitchFamily="34" charset="0"/>
                        </a:rPr>
                        <a:t>diente</a:t>
                      </a:r>
                      <a:endParaRPr lang="en-GB" sz="2000" b="1" dirty="0">
                        <a:solidFill>
                          <a:schemeClr val="accent5">
                            <a:lumMod val="50000"/>
                          </a:schemeClr>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sz="2000">
                        <a:solidFill>
                          <a:schemeClr val="accent5">
                            <a:lumMod val="50000"/>
                          </a:schemeClr>
                        </a:solidFill>
                        <a:latin typeface="Century Gothic" panose="020B0502020202020204" pitchFamily="34" charset="0"/>
                      </a:endParaRPr>
                    </a:p>
                  </a:txBody>
                  <a:tcPr/>
                </a:tc>
              </a:tr>
              <a:tr h="856619">
                <a:tc>
                  <a:txBody>
                    <a:bodyPr/>
                    <a:lstStyle/>
                    <a:p>
                      <a:r>
                        <a:rPr lang="en-GB" sz="2000" dirty="0" smtClean="0">
                          <a:solidFill>
                            <a:schemeClr val="accent5">
                              <a:lumMod val="50000"/>
                            </a:schemeClr>
                          </a:solidFill>
                          <a:latin typeface="Century Gothic" panose="020B0502020202020204" pitchFamily="34" charset="0"/>
                        </a:rPr>
                        <a:t>I am fed up to the </a:t>
                      </a:r>
                      <a:r>
                        <a:rPr lang="en-GB" sz="2000" b="1" dirty="0" smtClean="0">
                          <a:solidFill>
                            <a:schemeClr val="accent5">
                              <a:lumMod val="50000"/>
                            </a:schemeClr>
                          </a:solidFill>
                          <a:latin typeface="Century Gothic" panose="020B0502020202020204" pitchFamily="34" charset="0"/>
                        </a:rPr>
                        <a:t>back teeth </a:t>
                      </a:r>
                      <a:r>
                        <a:rPr lang="en-GB" sz="2000" dirty="0" smtClean="0">
                          <a:solidFill>
                            <a:schemeClr val="accent5">
                              <a:lumMod val="50000"/>
                            </a:schemeClr>
                          </a:solidFill>
                          <a:latin typeface="Century Gothic" panose="020B0502020202020204" pitchFamily="34" charset="0"/>
                        </a:rPr>
                        <a:t>with…</a:t>
                      </a:r>
                      <a:endParaRPr lang="en-GB" sz="2000" dirty="0">
                        <a:solidFill>
                          <a:schemeClr val="accent5">
                            <a:lumMod val="50000"/>
                          </a:schemeClr>
                        </a:solidFill>
                        <a:latin typeface="Century Gothic" panose="020B0502020202020204" pitchFamily="34" charset="0"/>
                      </a:endParaRPr>
                    </a:p>
                  </a:txBody>
                  <a:tcPr/>
                </a:tc>
                <a:tc>
                  <a:txBody>
                    <a:bodyPr/>
                    <a:lstStyle/>
                    <a:p>
                      <a:r>
                        <a:rPr lang="en-GB" sz="2000" dirty="0" err="1" smtClean="0">
                          <a:solidFill>
                            <a:schemeClr val="accent5">
                              <a:lumMod val="50000"/>
                            </a:schemeClr>
                          </a:solidFill>
                          <a:latin typeface="Century Gothic" panose="020B0502020202020204" pitchFamily="34" charset="0"/>
                        </a:rPr>
                        <a:t>Estoy</a:t>
                      </a:r>
                      <a:r>
                        <a:rPr lang="en-GB" sz="2000" baseline="0" dirty="0" smtClean="0">
                          <a:solidFill>
                            <a:schemeClr val="accent5">
                              <a:lumMod val="50000"/>
                            </a:schemeClr>
                          </a:solidFill>
                          <a:latin typeface="Century Gothic" panose="020B0502020202020204" pitchFamily="34" charset="0"/>
                        </a:rPr>
                        <a:t> hasta las </a:t>
                      </a:r>
                      <a:r>
                        <a:rPr lang="en-GB" sz="2000" b="1" baseline="0" dirty="0" err="1" smtClean="0">
                          <a:solidFill>
                            <a:schemeClr val="accent5">
                              <a:lumMod val="50000"/>
                            </a:schemeClr>
                          </a:solidFill>
                          <a:latin typeface="Century Gothic" panose="020B0502020202020204" pitchFamily="34" charset="0"/>
                        </a:rPr>
                        <a:t>narices</a:t>
                      </a:r>
                      <a:r>
                        <a:rPr lang="en-GB" sz="2000" b="1" baseline="0" dirty="0" smtClean="0">
                          <a:solidFill>
                            <a:schemeClr val="accent5">
                              <a:lumMod val="50000"/>
                            </a:schemeClr>
                          </a:solidFill>
                          <a:latin typeface="Century Gothic" panose="020B0502020202020204" pitchFamily="34" charset="0"/>
                        </a:rPr>
                        <a:t> </a:t>
                      </a:r>
                      <a:r>
                        <a:rPr lang="en-GB" sz="2000" baseline="0" dirty="0" smtClean="0">
                          <a:solidFill>
                            <a:schemeClr val="accent5">
                              <a:lumMod val="50000"/>
                            </a:schemeClr>
                          </a:solidFill>
                          <a:latin typeface="Century Gothic" panose="020B0502020202020204" pitchFamily="34" charset="0"/>
                        </a:rPr>
                        <a:t>de…</a:t>
                      </a:r>
                      <a:endParaRPr lang="en-GB" sz="2000" dirty="0">
                        <a:solidFill>
                          <a:schemeClr val="accent5">
                            <a:lumMod val="50000"/>
                          </a:schemeClr>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sz="2000">
                        <a:solidFill>
                          <a:schemeClr val="accent5">
                            <a:lumMod val="50000"/>
                          </a:schemeClr>
                        </a:solidFill>
                        <a:latin typeface="Century Gothic" panose="020B0502020202020204" pitchFamily="34" charset="0"/>
                      </a:endParaRPr>
                    </a:p>
                  </a:txBody>
                  <a:tcPr/>
                </a:tc>
              </a:tr>
              <a:tr h="856619">
                <a:tc>
                  <a:txBody>
                    <a:bodyPr/>
                    <a:lstStyle/>
                    <a:p>
                      <a:r>
                        <a:rPr lang="en-GB" sz="2000" dirty="0" smtClean="0">
                          <a:solidFill>
                            <a:schemeClr val="accent5">
                              <a:lumMod val="50000"/>
                            </a:schemeClr>
                          </a:solidFill>
                          <a:latin typeface="Century Gothic" panose="020B0502020202020204" pitchFamily="34" charset="0"/>
                        </a:rPr>
                        <a:t>I</a:t>
                      </a:r>
                      <a:r>
                        <a:rPr lang="en-GB" sz="2000" baseline="0" dirty="0" smtClean="0">
                          <a:solidFill>
                            <a:schemeClr val="accent5">
                              <a:lumMod val="50000"/>
                            </a:schemeClr>
                          </a:solidFill>
                          <a:latin typeface="Century Gothic" panose="020B0502020202020204" pitchFamily="34" charset="0"/>
                        </a:rPr>
                        <a:t> know this place like the </a:t>
                      </a:r>
                      <a:r>
                        <a:rPr lang="en-GB" sz="2000" b="1" baseline="0" dirty="0" smtClean="0">
                          <a:solidFill>
                            <a:schemeClr val="accent5">
                              <a:lumMod val="50000"/>
                            </a:schemeClr>
                          </a:solidFill>
                          <a:latin typeface="Century Gothic" panose="020B0502020202020204" pitchFamily="34" charset="0"/>
                        </a:rPr>
                        <a:t>back of my hand</a:t>
                      </a:r>
                      <a:endParaRPr lang="en-GB" sz="2000" b="1" dirty="0">
                        <a:solidFill>
                          <a:schemeClr val="accent5">
                            <a:lumMod val="50000"/>
                          </a:schemeClr>
                        </a:solidFill>
                        <a:latin typeface="Century Gothic" panose="020B0502020202020204" pitchFamily="34" charset="0"/>
                      </a:endParaRPr>
                    </a:p>
                  </a:txBody>
                  <a:tcPr/>
                </a:tc>
                <a:tc>
                  <a:txBody>
                    <a:bodyPr/>
                    <a:lstStyle/>
                    <a:p>
                      <a:r>
                        <a:rPr lang="en-GB" sz="2000" dirty="0" err="1" smtClean="0">
                          <a:solidFill>
                            <a:schemeClr val="accent5">
                              <a:lumMod val="50000"/>
                            </a:schemeClr>
                          </a:solidFill>
                          <a:latin typeface="Century Gothic" panose="020B0502020202020204" pitchFamily="34" charset="0"/>
                        </a:rPr>
                        <a:t>Conozco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este</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lugar</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como</a:t>
                      </a:r>
                      <a:r>
                        <a:rPr lang="en-GB" sz="2000" baseline="0" dirty="0" smtClean="0">
                          <a:solidFill>
                            <a:schemeClr val="accent5">
                              <a:lumMod val="50000"/>
                            </a:schemeClr>
                          </a:solidFill>
                          <a:latin typeface="Century Gothic" panose="020B0502020202020204" pitchFamily="34" charset="0"/>
                        </a:rPr>
                        <a:t> </a:t>
                      </a:r>
                      <a:r>
                        <a:rPr lang="en-GB" sz="2000" b="1" baseline="0" dirty="0" smtClean="0">
                          <a:solidFill>
                            <a:schemeClr val="accent5">
                              <a:lumMod val="50000"/>
                            </a:schemeClr>
                          </a:solidFill>
                          <a:latin typeface="Century Gothic" panose="020B0502020202020204" pitchFamily="34" charset="0"/>
                        </a:rPr>
                        <a:t>la </a:t>
                      </a:r>
                      <a:r>
                        <a:rPr lang="en-GB" sz="2000" b="1" baseline="0" dirty="0" err="1" smtClean="0">
                          <a:solidFill>
                            <a:schemeClr val="accent5">
                              <a:lumMod val="50000"/>
                            </a:schemeClr>
                          </a:solidFill>
                          <a:latin typeface="Century Gothic" panose="020B0502020202020204" pitchFamily="34" charset="0"/>
                        </a:rPr>
                        <a:t>palma</a:t>
                      </a:r>
                      <a:r>
                        <a:rPr lang="en-GB" sz="2000" b="1" baseline="0" dirty="0" smtClean="0">
                          <a:solidFill>
                            <a:schemeClr val="accent5">
                              <a:lumMod val="50000"/>
                            </a:schemeClr>
                          </a:solidFill>
                          <a:latin typeface="Century Gothic" panose="020B0502020202020204" pitchFamily="34" charset="0"/>
                        </a:rPr>
                        <a:t> de mi </a:t>
                      </a:r>
                      <a:r>
                        <a:rPr lang="en-GB" sz="2000" b="1" baseline="0" dirty="0" err="1" smtClean="0">
                          <a:solidFill>
                            <a:schemeClr val="accent5">
                              <a:lumMod val="50000"/>
                            </a:schemeClr>
                          </a:solidFill>
                          <a:latin typeface="Century Gothic" panose="020B0502020202020204" pitchFamily="34" charset="0"/>
                        </a:rPr>
                        <a:t>mano</a:t>
                      </a:r>
                      <a:endParaRPr lang="en-GB" sz="2000" b="1" dirty="0">
                        <a:solidFill>
                          <a:schemeClr val="accent5">
                            <a:lumMod val="50000"/>
                          </a:schemeClr>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tr>
              <a:tr h="856619">
                <a:tc>
                  <a:txBody>
                    <a:bodyPr/>
                    <a:lstStyle/>
                    <a:p>
                      <a:r>
                        <a:rPr lang="en-GB" sz="2000" b="1" dirty="0" smtClean="0">
                          <a:solidFill>
                            <a:schemeClr val="accent5">
                              <a:lumMod val="50000"/>
                            </a:schemeClr>
                          </a:solidFill>
                          <a:latin typeface="Century Gothic" panose="020B0502020202020204" pitchFamily="34" charset="0"/>
                        </a:rPr>
                        <a:t>Keep your</a:t>
                      </a:r>
                      <a:r>
                        <a:rPr lang="en-GB" sz="2000" b="1" baseline="0" dirty="0" smtClean="0">
                          <a:solidFill>
                            <a:schemeClr val="accent5">
                              <a:lumMod val="50000"/>
                            </a:schemeClr>
                          </a:solidFill>
                          <a:latin typeface="Century Gothic" panose="020B0502020202020204" pitchFamily="34" charset="0"/>
                        </a:rPr>
                        <a:t> feet </a:t>
                      </a:r>
                      <a:r>
                        <a:rPr lang="en-GB" sz="2000" baseline="0" dirty="0" smtClean="0">
                          <a:solidFill>
                            <a:schemeClr val="accent5">
                              <a:lumMod val="50000"/>
                            </a:schemeClr>
                          </a:solidFill>
                          <a:latin typeface="Century Gothic" panose="020B0502020202020204" pitchFamily="34" charset="0"/>
                        </a:rPr>
                        <a:t>on the ground</a:t>
                      </a:r>
                      <a:endParaRPr lang="en-GB" sz="2000" dirty="0">
                        <a:solidFill>
                          <a:schemeClr val="accent5">
                            <a:lumMod val="50000"/>
                          </a:schemeClr>
                        </a:solidFill>
                        <a:latin typeface="Century Gothic" panose="020B0502020202020204" pitchFamily="34" charset="0"/>
                      </a:endParaRPr>
                    </a:p>
                  </a:txBody>
                  <a:tcPr/>
                </a:tc>
                <a:tc>
                  <a:txBody>
                    <a:bodyPr/>
                    <a:lstStyle/>
                    <a:p>
                      <a:r>
                        <a:rPr lang="en-GB" sz="2000" b="1" dirty="0" err="1" smtClean="0">
                          <a:solidFill>
                            <a:schemeClr val="accent5">
                              <a:lumMod val="50000"/>
                            </a:schemeClr>
                          </a:solidFill>
                          <a:latin typeface="Century Gothic" panose="020B0502020202020204" pitchFamily="34" charset="0"/>
                        </a:rPr>
                        <a:t>Pon</a:t>
                      </a:r>
                      <a:r>
                        <a:rPr lang="en-GB" sz="2000" b="1" dirty="0" smtClean="0">
                          <a:solidFill>
                            <a:schemeClr val="accent5">
                              <a:lumMod val="50000"/>
                            </a:schemeClr>
                          </a:solidFill>
                          <a:latin typeface="Century Gothic" panose="020B0502020202020204" pitchFamily="34" charset="0"/>
                        </a:rPr>
                        <a:t> </a:t>
                      </a:r>
                      <a:r>
                        <a:rPr lang="en-GB" sz="2000" b="1" dirty="0" err="1" smtClean="0">
                          <a:solidFill>
                            <a:schemeClr val="accent5">
                              <a:lumMod val="50000"/>
                            </a:schemeClr>
                          </a:solidFill>
                          <a:latin typeface="Century Gothic" panose="020B0502020202020204" pitchFamily="34" charset="0"/>
                        </a:rPr>
                        <a:t>los</a:t>
                      </a:r>
                      <a:r>
                        <a:rPr lang="en-GB" sz="2000" b="1" dirty="0" smtClean="0">
                          <a:solidFill>
                            <a:schemeClr val="accent5">
                              <a:lumMod val="50000"/>
                            </a:schemeClr>
                          </a:solidFill>
                          <a:latin typeface="Century Gothic" panose="020B0502020202020204" pitchFamily="34" charset="0"/>
                        </a:rPr>
                        <a:t> pies</a:t>
                      </a:r>
                      <a:r>
                        <a:rPr lang="en-GB" sz="2000" baseline="0" dirty="0" smtClean="0">
                          <a:solidFill>
                            <a:schemeClr val="accent5">
                              <a:lumMod val="50000"/>
                            </a:schemeClr>
                          </a:solidFill>
                          <a:latin typeface="Century Gothic" panose="020B0502020202020204" pitchFamily="34" charset="0"/>
                        </a:rPr>
                        <a:t> </a:t>
                      </a:r>
                      <a:r>
                        <a:rPr lang="en-GB" sz="2000" baseline="0" dirty="0" err="1" smtClean="0">
                          <a:solidFill>
                            <a:schemeClr val="accent5">
                              <a:lumMod val="50000"/>
                            </a:schemeClr>
                          </a:solidFill>
                          <a:latin typeface="Century Gothic" panose="020B0502020202020204" pitchFamily="34" charset="0"/>
                        </a:rPr>
                        <a:t>en</a:t>
                      </a:r>
                      <a:r>
                        <a:rPr lang="en-GB" sz="2000" baseline="0" dirty="0" smtClean="0">
                          <a:solidFill>
                            <a:schemeClr val="accent5">
                              <a:lumMod val="50000"/>
                            </a:schemeClr>
                          </a:solidFill>
                          <a:latin typeface="Century Gothic" panose="020B0502020202020204" pitchFamily="34" charset="0"/>
                        </a:rPr>
                        <a:t> la </a:t>
                      </a:r>
                      <a:r>
                        <a:rPr lang="en-GB" sz="2000" baseline="0" dirty="0" err="1" smtClean="0">
                          <a:solidFill>
                            <a:schemeClr val="accent5">
                              <a:lumMod val="50000"/>
                            </a:schemeClr>
                          </a:solidFill>
                          <a:latin typeface="Century Gothic" panose="020B0502020202020204" pitchFamily="34" charset="0"/>
                        </a:rPr>
                        <a:t>tierra</a:t>
                      </a:r>
                      <a:r>
                        <a:rPr lang="en-GB" sz="2000" baseline="0" dirty="0" smtClean="0">
                          <a:solidFill>
                            <a:schemeClr val="accent5">
                              <a:lumMod val="50000"/>
                            </a:schemeClr>
                          </a:solidFill>
                          <a:latin typeface="Century Gothic" panose="020B0502020202020204" pitchFamily="34" charset="0"/>
                        </a:rPr>
                        <a:t>.</a:t>
                      </a:r>
                      <a:endParaRPr lang="en-GB" sz="2000" dirty="0">
                        <a:solidFill>
                          <a:schemeClr val="accent5">
                            <a:lumMod val="50000"/>
                          </a:schemeClr>
                        </a:solidFill>
                        <a:latin typeface="Century Gothic" panose="020B0502020202020204" pitchFamily="34" charset="0"/>
                      </a:endParaRPr>
                    </a:p>
                  </a:txBody>
                  <a:tcPr/>
                </a:tc>
                <a:tc>
                  <a:txBody>
                    <a:bodyPr/>
                    <a:lstStyle/>
                    <a:p>
                      <a:endParaRPr lang="en-GB" sz="2000">
                        <a:solidFill>
                          <a:schemeClr val="accent5">
                            <a:lumMod val="50000"/>
                          </a:schemeClr>
                        </a:solidFill>
                        <a:latin typeface="Century Gothic" panose="020B0502020202020204" pitchFamily="34" charset="0"/>
                      </a:endParaRPr>
                    </a:p>
                  </a:txBody>
                  <a:tcPr/>
                </a:tc>
                <a:tc>
                  <a:txBody>
                    <a:bodyPr/>
                    <a:lstStyle/>
                    <a:p>
                      <a:endParaRPr lang="en-GB" sz="2000" dirty="0">
                        <a:solidFill>
                          <a:schemeClr val="accent5">
                            <a:lumMod val="50000"/>
                          </a:schemeClr>
                        </a:solidFill>
                        <a:latin typeface="Century Gothic" panose="020B0502020202020204" pitchFamily="34" charset="0"/>
                      </a:endParaRPr>
                    </a:p>
                  </a:txBody>
                  <a:tcPr/>
                </a:tc>
              </a:tr>
            </a:tbl>
          </a:graphicData>
        </a:graphic>
      </p:graphicFrame>
      <p:sp>
        <p:nvSpPr>
          <p:cNvPr id="5" name="Rectangle 4"/>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5681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2"/>
          <p:cNvSpPr txBox="1">
            <a:spLocks noChangeArrowheads="1"/>
          </p:cNvSpPr>
          <p:nvPr/>
        </p:nvSpPr>
        <p:spPr bwMode="auto">
          <a:xfrm>
            <a:off x="6533149" y="6023074"/>
            <a:ext cx="63045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l-PL" altLang="en-US" sz="1400" dirty="0">
                <a:latin typeface="Calibri" panose="020F0502020204030204" pitchFamily="34" charset="0"/>
              </a:rPr>
              <a:t>Fibonacci [CC BY-SA 3.0 (</a:t>
            </a:r>
            <a:r>
              <a:rPr lang="pl-PL" altLang="en-US" sz="1400" dirty="0">
                <a:latin typeface="Calibri" panose="020F0502020204030204" pitchFamily="34" charset="0"/>
                <a:hlinkClick r:id="rId3"/>
              </a:rPr>
              <a:t>https://creativecommons.org/licenses/by-sa/3.0</a:t>
            </a:r>
            <a:r>
              <a:rPr lang="pl-PL" altLang="en-US" sz="1400" dirty="0" smtClean="0">
                <a:latin typeface="Calibri" panose="020F0502020204030204" pitchFamily="34" charset="0"/>
              </a:rPr>
              <a:t>)]</a:t>
            </a:r>
            <a:r>
              <a:rPr lang="en-GB" altLang="en-US" sz="1400" dirty="0" smtClean="0">
                <a:latin typeface="Calibri" panose="020F0502020204030204" pitchFamily="34" charset="0"/>
              </a:rPr>
              <a:t> </a:t>
            </a:r>
            <a:endParaRPr lang="en-US" altLang="en-US" sz="1400" b="1" dirty="0">
              <a:latin typeface="Calibri" panose="020F0502020204030204" pitchFamily="34" charset="0"/>
            </a:endParaRPr>
          </a:p>
        </p:txBody>
      </p:sp>
      <p:sp>
        <p:nvSpPr>
          <p:cNvPr id="3" name="Title 2"/>
          <p:cNvSpPr>
            <a:spLocks noGrp="1"/>
          </p:cNvSpPr>
          <p:nvPr>
            <p:ph type="title"/>
          </p:nvPr>
        </p:nvSpPr>
        <p:spPr>
          <a:xfrm>
            <a:off x="838200" y="32836"/>
            <a:ext cx="10515600" cy="1325563"/>
          </a:xfrm>
        </p:spPr>
        <p:txBody>
          <a:bodyPr/>
          <a:lstStyle/>
          <a:p>
            <a:r>
              <a:rPr lang="en-GB" dirty="0" smtClean="0"/>
              <a:t>Colours of the world</a:t>
            </a:r>
            <a:endParaRPr lang="en-GB" dirty="0"/>
          </a:p>
        </p:txBody>
      </p:sp>
      <p:sp>
        <p:nvSpPr>
          <p:cNvPr id="4" name="Content Placeholder 3"/>
          <p:cNvSpPr>
            <a:spLocks noGrp="1"/>
          </p:cNvSpPr>
          <p:nvPr>
            <p:ph idx="1"/>
          </p:nvPr>
        </p:nvSpPr>
        <p:spPr>
          <a:xfrm>
            <a:off x="838200" y="1552074"/>
            <a:ext cx="10515600" cy="4624889"/>
          </a:xfrm>
        </p:spPr>
        <p:txBody>
          <a:bodyPr/>
          <a:lstStyle/>
          <a:p>
            <a:pPr>
              <a:lnSpc>
                <a:spcPct val="150000"/>
              </a:lnSpc>
            </a:pPr>
            <a:r>
              <a:rPr lang="en-GB" dirty="0" smtClean="0"/>
              <a:t>post </a:t>
            </a:r>
            <a:r>
              <a:rPr lang="en-GB" dirty="0"/>
              <a:t>box</a:t>
            </a:r>
          </a:p>
          <a:p>
            <a:pPr>
              <a:lnSpc>
                <a:spcPct val="150000"/>
              </a:lnSpc>
            </a:pPr>
            <a:r>
              <a:rPr lang="en-GB" dirty="0" smtClean="0"/>
              <a:t>taxi</a:t>
            </a:r>
            <a:endParaRPr lang="en-GB" dirty="0"/>
          </a:p>
          <a:p>
            <a:pPr>
              <a:lnSpc>
                <a:spcPct val="150000"/>
              </a:lnSpc>
            </a:pPr>
            <a:r>
              <a:rPr lang="en-GB" dirty="0" smtClean="0"/>
              <a:t>public </a:t>
            </a:r>
            <a:r>
              <a:rPr lang="en-GB" dirty="0"/>
              <a:t>bus</a:t>
            </a:r>
          </a:p>
          <a:p>
            <a:pPr>
              <a:lnSpc>
                <a:spcPct val="150000"/>
              </a:lnSpc>
            </a:pPr>
            <a:r>
              <a:rPr lang="en-GB" dirty="0" smtClean="0"/>
              <a:t>telephone </a:t>
            </a:r>
            <a:r>
              <a:rPr lang="en-GB" dirty="0"/>
              <a:t>box</a:t>
            </a:r>
          </a:p>
          <a:p>
            <a:pPr>
              <a:lnSpc>
                <a:spcPct val="150000"/>
              </a:lnSpc>
            </a:pPr>
            <a:r>
              <a:rPr lang="en-GB" dirty="0" smtClean="0"/>
              <a:t>police </a:t>
            </a:r>
            <a:r>
              <a:rPr lang="en-GB" dirty="0"/>
              <a:t>uniforms</a:t>
            </a:r>
          </a:p>
          <a:p>
            <a:pPr>
              <a:lnSpc>
                <a:spcPct val="150000"/>
              </a:lnSpc>
            </a:pPr>
            <a:endParaRPr lang="en-GB" dirty="0"/>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0010" y="1496954"/>
            <a:ext cx="8941990" cy="3864092"/>
          </a:xfrm>
          <a:prstGeom prst="rect">
            <a:avLst/>
          </a:prstGeom>
        </p:spPr>
      </p:pic>
      <p:sp>
        <p:nvSpPr>
          <p:cNvPr id="7" name="Rectangle 6"/>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6984884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farm2.static.flickr.com/1063/1315706070_fc3a06d080.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752" y="1145673"/>
            <a:ext cx="3377798" cy="507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http://home.fastnet.co.uk/gerrycork/canals/llangollen/ellesmere_post_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290" y="1145674"/>
            <a:ext cx="3803984" cy="507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30752" y="466976"/>
            <a:ext cx="3429000" cy="500062"/>
          </a:xfrm>
          <a:prstGeom prst="rect">
            <a:avLst/>
          </a:prstGeom>
          <a:solidFill>
            <a:schemeClr val="accent5">
              <a:lumMod val="50000"/>
            </a:schemeClr>
          </a:solidFill>
          <a:ln>
            <a:solidFill>
              <a:srgbClr val="FFFFFF"/>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GB" sz="2800" b="1" dirty="0">
                <a:solidFill>
                  <a:srgbClr val="FFFFFF"/>
                </a:solidFill>
                <a:latin typeface="Century Gothic" panose="020B0502020202020204" pitchFamily="34" charset="0"/>
              </a:rPr>
              <a:t>un </a:t>
            </a:r>
            <a:r>
              <a:rPr lang="en-GB" sz="2800" b="1" dirty="0" err="1">
                <a:solidFill>
                  <a:srgbClr val="FFFFFF"/>
                </a:solidFill>
                <a:latin typeface="Century Gothic" panose="020B0502020202020204" pitchFamily="34" charset="0"/>
              </a:rPr>
              <a:t>buzón</a:t>
            </a:r>
            <a:r>
              <a:rPr lang="en-GB" sz="2800" b="1" dirty="0">
                <a:solidFill>
                  <a:srgbClr val="FFFFFF"/>
                </a:solidFill>
                <a:latin typeface="Century Gothic" panose="020B0502020202020204" pitchFamily="34" charset="0"/>
              </a:rPr>
              <a:t> </a:t>
            </a:r>
            <a:r>
              <a:rPr lang="en-GB" sz="2800" b="1" dirty="0" err="1">
                <a:solidFill>
                  <a:srgbClr val="FFFFFF"/>
                </a:solidFill>
                <a:latin typeface="Century Gothic" panose="020B0502020202020204" pitchFamily="34" charset="0"/>
              </a:rPr>
              <a:t>español</a:t>
            </a:r>
            <a:endParaRPr lang="en-GB" sz="2800" b="1" dirty="0">
              <a:solidFill>
                <a:srgbClr val="FFFFFF"/>
              </a:solidFill>
              <a:latin typeface="Century Gothic" panose="020B0502020202020204" pitchFamily="34" charset="0"/>
            </a:endParaRPr>
          </a:p>
        </p:txBody>
      </p:sp>
      <p:sp>
        <p:nvSpPr>
          <p:cNvPr id="5" name="Rectangle 4"/>
          <p:cNvSpPr/>
          <p:nvPr/>
        </p:nvSpPr>
        <p:spPr>
          <a:xfrm>
            <a:off x="6373547" y="466976"/>
            <a:ext cx="3429000" cy="500062"/>
          </a:xfrm>
          <a:prstGeom prst="rect">
            <a:avLst/>
          </a:prstGeom>
          <a:solidFill>
            <a:schemeClr val="accent5">
              <a:lumMod val="50000"/>
            </a:schemeClr>
          </a:solidFill>
          <a:ln>
            <a:solidFill>
              <a:srgbClr val="FFFFFF"/>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GB" sz="2800" b="1" dirty="0">
                <a:solidFill>
                  <a:srgbClr val="FFFFFF"/>
                </a:solidFill>
                <a:latin typeface="Century Gothic" panose="020B0502020202020204" pitchFamily="34" charset="0"/>
              </a:rPr>
              <a:t>un </a:t>
            </a:r>
            <a:r>
              <a:rPr lang="en-GB" sz="2800" b="1" dirty="0" err="1">
                <a:solidFill>
                  <a:srgbClr val="FFFFFF"/>
                </a:solidFill>
                <a:latin typeface="Century Gothic" panose="020B0502020202020204" pitchFamily="34" charset="0"/>
              </a:rPr>
              <a:t>buzón</a:t>
            </a:r>
            <a:r>
              <a:rPr lang="en-GB" sz="2800" b="1" dirty="0">
                <a:solidFill>
                  <a:srgbClr val="FFFFFF"/>
                </a:solidFill>
                <a:latin typeface="Century Gothic" panose="020B0502020202020204" pitchFamily="34" charset="0"/>
              </a:rPr>
              <a:t> </a:t>
            </a:r>
            <a:r>
              <a:rPr lang="en-GB" sz="2800" b="1" dirty="0" err="1">
                <a:solidFill>
                  <a:srgbClr val="FFFFFF"/>
                </a:solidFill>
                <a:latin typeface="Century Gothic" panose="020B0502020202020204" pitchFamily="34" charset="0"/>
              </a:rPr>
              <a:t>inglés</a:t>
            </a:r>
            <a:endParaRPr lang="en-GB" sz="2800" b="1" dirty="0">
              <a:solidFill>
                <a:srgbClr val="FFFFFF"/>
              </a:solidFill>
              <a:latin typeface="Century Gothic" panose="020B0502020202020204" pitchFamily="34" charset="0"/>
            </a:endParaRPr>
          </a:p>
        </p:txBody>
      </p:sp>
      <p:sp>
        <p:nvSpPr>
          <p:cNvPr id="6" name="TextBox 2"/>
          <p:cNvSpPr txBox="1">
            <a:spLocks noChangeArrowheads="1"/>
          </p:cNvSpPr>
          <p:nvPr/>
        </p:nvSpPr>
        <p:spPr bwMode="auto">
          <a:xfrm>
            <a:off x="8834438" y="6000750"/>
            <a:ext cx="335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dirty="0" err="1">
                <a:solidFill>
                  <a:schemeClr val="accent5">
                    <a:lumMod val="50000"/>
                  </a:schemeClr>
                </a:solidFill>
                <a:latin typeface="Calibri" panose="020F0502020204030204" pitchFamily="34" charset="0"/>
              </a:rPr>
              <a:t>Gracias</a:t>
            </a:r>
            <a:r>
              <a:rPr lang="en-GB" altLang="en-US" dirty="0">
                <a:solidFill>
                  <a:schemeClr val="accent5">
                    <a:lumMod val="50000"/>
                  </a:schemeClr>
                </a:solidFill>
                <a:latin typeface="Calibri" panose="020F0502020204030204" pitchFamily="34" charset="0"/>
              </a:rPr>
              <a:t> a </a:t>
            </a:r>
            <a:r>
              <a:rPr lang="en-GB" altLang="en-US" b="1" dirty="0">
                <a:solidFill>
                  <a:schemeClr val="accent5">
                    <a:lumMod val="50000"/>
                  </a:schemeClr>
                </a:solidFill>
                <a:latin typeface="Calibri" panose="020F0502020204030204" pitchFamily="34" charset="0"/>
              </a:rPr>
              <a:t>Neil Jones</a:t>
            </a:r>
            <a:endParaRPr lang="en-US" altLang="en-US" b="1" dirty="0">
              <a:solidFill>
                <a:schemeClr val="accent5">
                  <a:lumMod val="50000"/>
                </a:schemeClr>
              </a:solidFill>
              <a:latin typeface="Calibri" panose="020F0502020204030204" pitchFamily="34" charset="0"/>
            </a:endParaRPr>
          </a:p>
        </p:txBody>
      </p:sp>
      <p:sp>
        <p:nvSpPr>
          <p:cNvPr id="7" name="Rectangle 6"/>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3896876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decel="50000" fill="hold">
                                          <p:stCondLst>
                                            <p:cond delay="0"/>
                                          </p:stCondLst>
                                        </p:cTn>
                                        <p:tgtEl>
                                          <p:spTgt spid="1638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38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387"/>
                                        </p:tgtEl>
                                        <p:attrNameLst>
                                          <p:attrName>ppt_w</p:attrName>
                                        </p:attrNameLst>
                                      </p:cBhvr>
                                      <p:tavLst>
                                        <p:tav tm="0">
                                          <p:val>
                                            <p:strVal val="#ppt_w*.05"/>
                                          </p:val>
                                        </p:tav>
                                        <p:tav tm="100000">
                                          <p:val>
                                            <p:strVal val="#ppt_w"/>
                                          </p:val>
                                        </p:tav>
                                      </p:tavLst>
                                    </p:anim>
                                    <p:anim calcmode="lin" valueType="num">
                                      <p:cBhvr>
                                        <p:cTn id="20" dur="1000" fill="hold"/>
                                        <p:tgtEl>
                                          <p:spTgt spid="1638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38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38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38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3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6082"/>
                                        </p:tgtEl>
                                        <p:attrNameLst>
                                          <p:attrName>style.visibility</p:attrName>
                                        </p:attrNameLst>
                                      </p:cBhvr>
                                      <p:to>
                                        <p:strVal val="visible"/>
                                      </p:to>
                                    </p:set>
                                    <p:anim calcmode="lin" valueType="num">
                                      <p:cBhvr>
                                        <p:cTn id="29" dur="3000" fill="hold"/>
                                        <p:tgtEl>
                                          <p:spTgt spid="46082"/>
                                        </p:tgtEl>
                                        <p:attrNameLst>
                                          <p:attrName>ppt_w</p:attrName>
                                        </p:attrNameLst>
                                      </p:cBhvr>
                                      <p:tavLst>
                                        <p:tav tm="0">
                                          <p:val>
                                            <p:strVal val="#ppt_w+.3"/>
                                          </p:val>
                                        </p:tav>
                                        <p:tav tm="100000">
                                          <p:val>
                                            <p:strVal val="#ppt_w"/>
                                          </p:val>
                                        </p:tav>
                                      </p:tavLst>
                                    </p:anim>
                                    <p:anim calcmode="lin" valueType="num">
                                      <p:cBhvr>
                                        <p:cTn id="30" dur="3000" fill="hold"/>
                                        <p:tgtEl>
                                          <p:spTgt spid="46082"/>
                                        </p:tgtEl>
                                        <p:attrNameLst>
                                          <p:attrName>ppt_h</p:attrName>
                                        </p:attrNameLst>
                                      </p:cBhvr>
                                      <p:tavLst>
                                        <p:tav tm="0">
                                          <p:val>
                                            <p:strVal val="#ppt_h"/>
                                          </p:val>
                                        </p:tav>
                                        <p:tav tm="100000">
                                          <p:val>
                                            <p:strVal val="#ppt_h"/>
                                          </p:val>
                                        </p:tav>
                                      </p:tavLst>
                                    </p:anim>
                                    <p:animEffect transition="in" filter="fade">
                                      <p:cBhvr>
                                        <p:cTn id="31" dur="3000"/>
                                        <p:tgtEl>
                                          <p:spTgt spid="46082"/>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3000" fill="hold"/>
                                        <p:tgtEl>
                                          <p:spTgt spid="4"/>
                                        </p:tgtEl>
                                        <p:attrNameLst>
                                          <p:attrName>ppt_w</p:attrName>
                                        </p:attrNameLst>
                                      </p:cBhvr>
                                      <p:tavLst>
                                        <p:tav tm="0">
                                          <p:val>
                                            <p:strVal val="#ppt_w+.3"/>
                                          </p:val>
                                        </p:tav>
                                        <p:tav tm="100000">
                                          <p:val>
                                            <p:strVal val="#ppt_w"/>
                                          </p:val>
                                        </p:tav>
                                      </p:tavLst>
                                    </p:anim>
                                    <p:anim calcmode="lin" valueType="num">
                                      <p:cBhvr>
                                        <p:cTn id="35" dur="3000" fill="hold"/>
                                        <p:tgtEl>
                                          <p:spTgt spid="4"/>
                                        </p:tgtEl>
                                        <p:attrNameLst>
                                          <p:attrName>ppt_h</p:attrName>
                                        </p:attrNameLst>
                                      </p:cBhvr>
                                      <p:tavLst>
                                        <p:tav tm="0">
                                          <p:val>
                                            <p:strVal val="#ppt_h"/>
                                          </p:val>
                                        </p:tav>
                                        <p:tav tm="100000">
                                          <p:val>
                                            <p:strVal val="#ppt_h"/>
                                          </p:val>
                                        </p:tav>
                                      </p:tavLst>
                                    </p:anim>
                                    <p:animEffect transition="in" filter="fade">
                                      <p:cBhvr>
                                        <p:cTn id="3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http://www.traveltomadrid.info/wp-content/uploads/madrid-tax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05482"/>
            <a:ext cx="4651959" cy="34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28649" y="1014130"/>
            <a:ext cx="3967413" cy="500062"/>
          </a:xfrm>
          <a:prstGeom prst="rect">
            <a:avLst/>
          </a:prstGeom>
          <a:solidFill>
            <a:schemeClr val="accent5">
              <a:lumMod val="50000"/>
            </a:schemeClr>
          </a:solidFill>
          <a:ln>
            <a:solidFill>
              <a:schemeClr val="accent5">
                <a:lumMod val="50000"/>
              </a:schemeClr>
            </a:solid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lstStyle/>
          <a:p>
            <a:pPr>
              <a:defRPr/>
            </a:pPr>
            <a:r>
              <a:rPr lang="en-GB" sz="2800" b="1" dirty="0">
                <a:solidFill>
                  <a:srgbClr val="FFFFFF"/>
                </a:solidFill>
                <a:latin typeface="Century Gothic" panose="020B0502020202020204" pitchFamily="34" charset="0"/>
              </a:rPr>
              <a:t>un taxi de Barcelona</a:t>
            </a:r>
          </a:p>
        </p:txBody>
      </p:sp>
      <p:pic>
        <p:nvPicPr>
          <p:cNvPr id="44034" name="Picture 2" descr="http://upload.wikimedia.org/wikipedia/commons/1/18/London_tax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715" y="1852863"/>
            <a:ext cx="5374105" cy="403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606715" y="1852863"/>
            <a:ext cx="3429000" cy="500062"/>
          </a:xfrm>
          <a:prstGeom prst="rect">
            <a:avLst/>
          </a:prstGeom>
          <a:solidFill>
            <a:schemeClr val="accent5">
              <a:lumMod val="50000"/>
            </a:schemeClr>
          </a:solidFill>
          <a:ln>
            <a:solidFill>
              <a:schemeClr val="accent5">
                <a:lumMod val="50000"/>
              </a:schemeClr>
            </a:solid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lstStyle/>
          <a:p>
            <a:pPr>
              <a:defRPr/>
            </a:pPr>
            <a:r>
              <a:rPr lang="en-GB" sz="2800" b="1" dirty="0">
                <a:solidFill>
                  <a:srgbClr val="FFFFFF"/>
                </a:solidFill>
                <a:latin typeface="Century Gothic" panose="020B0502020202020204" pitchFamily="34" charset="0"/>
              </a:rPr>
              <a:t>un taxi de </a:t>
            </a:r>
            <a:r>
              <a:rPr lang="en-GB" sz="2800" b="1" dirty="0" err="1">
                <a:solidFill>
                  <a:srgbClr val="FFFFFF"/>
                </a:solidFill>
                <a:latin typeface="Century Gothic" panose="020B0502020202020204" pitchFamily="34" charset="0"/>
              </a:rPr>
              <a:t>Londres</a:t>
            </a:r>
            <a:endParaRPr lang="en-GB" sz="2800" b="1" dirty="0">
              <a:solidFill>
                <a:srgbClr val="FFFFFF"/>
              </a:solidFill>
              <a:latin typeface="Century Gothic" panose="020B0502020202020204" pitchFamily="34" charset="0"/>
            </a:endParaRPr>
          </a:p>
        </p:txBody>
      </p:sp>
      <p:sp>
        <p:nvSpPr>
          <p:cNvPr id="6" name="TextBox 2"/>
          <p:cNvSpPr txBox="1">
            <a:spLocks noChangeArrowheads="1"/>
          </p:cNvSpPr>
          <p:nvPr/>
        </p:nvSpPr>
        <p:spPr bwMode="auto">
          <a:xfrm>
            <a:off x="8834438" y="6000750"/>
            <a:ext cx="335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dirty="0" err="1">
                <a:solidFill>
                  <a:schemeClr val="accent5">
                    <a:lumMod val="50000"/>
                  </a:schemeClr>
                </a:solidFill>
                <a:latin typeface="Calibri" panose="020F0502020204030204" pitchFamily="34" charset="0"/>
              </a:rPr>
              <a:t>Gracias</a:t>
            </a:r>
            <a:r>
              <a:rPr lang="en-GB" altLang="en-US" dirty="0">
                <a:solidFill>
                  <a:schemeClr val="accent5">
                    <a:lumMod val="50000"/>
                  </a:schemeClr>
                </a:solidFill>
                <a:latin typeface="Calibri" panose="020F0502020204030204" pitchFamily="34" charset="0"/>
              </a:rPr>
              <a:t> a </a:t>
            </a:r>
            <a:r>
              <a:rPr lang="en-GB" altLang="en-US" b="1" dirty="0">
                <a:solidFill>
                  <a:schemeClr val="accent5">
                    <a:lumMod val="50000"/>
                  </a:schemeClr>
                </a:solidFill>
                <a:latin typeface="Calibri" panose="020F0502020204030204" pitchFamily="34" charset="0"/>
              </a:rPr>
              <a:t>Neil Jones</a:t>
            </a:r>
            <a:endParaRPr lang="en-US" altLang="en-US" b="1" dirty="0">
              <a:solidFill>
                <a:schemeClr val="accent5">
                  <a:lumMod val="50000"/>
                </a:schemeClr>
              </a:solidFill>
              <a:latin typeface="Calibri" panose="020F0502020204030204" pitchFamily="34" charset="0"/>
            </a:endParaRPr>
          </a:p>
        </p:txBody>
      </p:sp>
      <p:sp>
        <p:nvSpPr>
          <p:cNvPr id="7" name="Rectangle 6"/>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250954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800" decel="100000"/>
                                        <p:tgtEl>
                                          <p:spTgt spid="44034"/>
                                        </p:tgtEl>
                                      </p:cBhvr>
                                    </p:animEffect>
                                    <p:anim calcmode="lin" valueType="num">
                                      <p:cBhvr>
                                        <p:cTn id="8" dur="800" decel="100000" fill="hold"/>
                                        <p:tgtEl>
                                          <p:spTgt spid="44034"/>
                                        </p:tgtEl>
                                        <p:attrNameLst>
                                          <p:attrName>style.rotation</p:attrName>
                                        </p:attrNameLst>
                                      </p:cBhvr>
                                      <p:tavLst>
                                        <p:tav tm="0">
                                          <p:val>
                                            <p:fltVal val="-90"/>
                                          </p:val>
                                        </p:tav>
                                        <p:tav tm="100000">
                                          <p:val>
                                            <p:fltVal val="0"/>
                                          </p:val>
                                        </p:tav>
                                      </p:tavLst>
                                    </p:anim>
                                    <p:anim calcmode="lin" valueType="num">
                                      <p:cBhvr>
                                        <p:cTn id="9" dur="800" decel="100000" fill="hold"/>
                                        <p:tgtEl>
                                          <p:spTgt spid="44034"/>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47106"/>
                                        </p:tgtEl>
                                        <p:attrNameLst>
                                          <p:attrName>style.visibility</p:attrName>
                                        </p:attrNameLst>
                                      </p:cBhvr>
                                      <p:to>
                                        <p:strVal val="visible"/>
                                      </p:to>
                                    </p:set>
                                    <p:anim calcmode="lin" valueType="num">
                                      <p:cBhvr>
                                        <p:cTn id="25" dur="3000" fill="hold"/>
                                        <p:tgtEl>
                                          <p:spTgt spid="47106"/>
                                        </p:tgtEl>
                                        <p:attrNameLst>
                                          <p:attrName>ppt_w</p:attrName>
                                        </p:attrNameLst>
                                      </p:cBhvr>
                                      <p:tavLst>
                                        <p:tav tm="0">
                                          <p:val>
                                            <p:strVal val="#ppt_w+.3"/>
                                          </p:val>
                                        </p:tav>
                                        <p:tav tm="100000">
                                          <p:val>
                                            <p:strVal val="#ppt_w"/>
                                          </p:val>
                                        </p:tav>
                                      </p:tavLst>
                                    </p:anim>
                                    <p:anim calcmode="lin" valueType="num">
                                      <p:cBhvr>
                                        <p:cTn id="26" dur="3000" fill="hold"/>
                                        <p:tgtEl>
                                          <p:spTgt spid="47106"/>
                                        </p:tgtEl>
                                        <p:attrNameLst>
                                          <p:attrName>ppt_h</p:attrName>
                                        </p:attrNameLst>
                                      </p:cBhvr>
                                      <p:tavLst>
                                        <p:tav tm="0">
                                          <p:val>
                                            <p:strVal val="#ppt_h"/>
                                          </p:val>
                                        </p:tav>
                                        <p:tav tm="100000">
                                          <p:val>
                                            <p:strVal val="#ppt_h"/>
                                          </p:val>
                                        </p:tav>
                                      </p:tavLst>
                                    </p:anim>
                                    <p:animEffect transition="in" filter="fade">
                                      <p:cBhvr>
                                        <p:cTn id="27" dur="3000"/>
                                        <p:tgtEl>
                                          <p:spTgt spid="47106"/>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3000" fill="hold"/>
                                        <p:tgtEl>
                                          <p:spTgt spid="5"/>
                                        </p:tgtEl>
                                        <p:attrNameLst>
                                          <p:attrName>ppt_w</p:attrName>
                                        </p:attrNameLst>
                                      </p:cBhvr>
                                      <p:tavLst>
                                        <p:tav tm="0">
                                          <p:val>
                                            <p:strVal val="#ppt_w+.3"/>
                                          </p:val>
                                        </p:tav>
                                        <p:tav tm="100000">
                                          <p:val>
                                            <p:strVal val="#ppt_w"/>
                                          </p:val>
                                        </p:tav>
                                      </p:tavLst>
                                    </p:anim>
                                    <p:anim calcmode="lin" valueType="num">
                                      <p:cBhvr>
                                        <p:cTn id="31" dur="3000" fill="hold"/>
                                        <p:tgtEl>
                                          <p:spTgt spid="5"/>
                                        </p:tgtEl>
                                        <p:attrNameLst>
                                          <p:attrName>ppt_h</p:attrName>
                                        </p:attrNameLst>
                                      </p:cBhvr>
                                      <p:tavLst>
                                        <p:tav tm="0">
                                          <p:val>
                                            <p:strVal val="#ppt_h"/>
                                          </p:val>
                                        </p:tav>
                                        <p:tav tm="100000">
                                          <p:val>
                                            <p:strVal val="#ppt_h"/>
                                          </p:val>
                                        </p:tav>
                                      </p:tavLst>
                                    </p:anim>
                                    <p:animEffect transition="in" filter="fade">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78" name="Picture 4" descr="http://upload.wikimedia.org/wikipedia/commons/5/5a/London_Bus_rout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 y="178594"/>
            <a:ext cx="67198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6556" y="233864"/>
            <a:ext cx="4357687" cy="500062"/>
          </a:xfrm>
          <a:prstGeom prst="rect">
            <a:avLst/>
          </a:prstGeom>
          <a:solidFill>
            <a:schemeClr val="accent5">
              <a:lumMod val="50000"/>
            </a:schemeClr>
          </a:solidFill>
          <a:ln>
            <a:solidFill>
              <a:srgbClr val="FFFFFF"/>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GB" sz="2800" b="1" dirty="0">
                <a:solidFill>
                  <a:srgbClr val="FFFFFF"/>
                </a:solidFill>
                <a:latin typeface="Century Gothic" panose="020B0502020202020204" pitchFamily="34" charset="0"/>
              </a:rPr>
              <a:t>un </a:t>
            </a:r>
            <a:r>
              <a:rPr lang="en-GB" sz="2800" b="1" dirty="0" err="1">
                <a:solidFill>
                  <a:srgbClr val="FFFFFF"/>
                </a:solidFill>
                <a:latin typeface="Century Gothic" panose="020B0502020202020204" pitchFamily="34" charset="0"/>
              </a:rPr>
              <a:t>autobús</a:t>
            </a:r>
            <a:r>
              <a:rPr lang="en-GB" sz="2800" b="1" dirty="0">
                <a:solidFill>
                  <a:srgbClr val="FFFFFF"/>
                </a:solidFill>
                <a:latin typeface="Century Gothic" panose="020B0502020202020204" pitchFamily="34" charset="0"/>
              </a:rPr>
              <a:t> de </a:t>
            </a:r>
            <a:r>
              <a:rPr lang="en-GB" sz="2800" b="1" dirty="0" err="1">
                <a:solidFill>
                  <a:srgbClr val="FFFFFF"/>
                </a:solidFill>
                <a:latin typeface="Century Gothic" panose="020B0502020202020204" pitchFamily="34" charset="0"/>
              </a:rPr>
              <a:t>Londres</a:t>
            </a:r>
            <a:endParaRPr lang="en-GB" sz="2800" b="1" dirty="0">
              <a:solidFill>
                <a:srgbClr val="FFFFFF"/>
              </a:solidFill>
              <a:latin typeface="Century Gothic" panose="020B0502020202020204" pitchFamily="34" charset="0"/>
            </a:endParaRPr>
          </a:p>
        </p:txBody>
      </p:sp>
      <p:pic>
        <p:nvPicPr>
          <p:cNvPr id="48133" name="Picture 6" descr="http://upload.wikimedia.org/wikipedia/commons/9/96/Autobus_Aucorsa_(C%C3%B3rdoba,_Espa%C3%B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492" y="2892385"/>
            <a:ext cx="55689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http://3.bp.blogspot.com/_DOU9OEXGoTU/SYvjoQHc8pI/AAAAAAAAABU/YRAfmit1HXk/s400/mapa_espan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176" y="3201947"/>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10548040">
            <a:off x="3974352" y="4837089"/>
            <a:ext cx="1379780" cy="29158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6" name="Rectangle 5"/>
          <p:cNvSpPr/>
          <p:nvPr/>
        </p:nvSpPr>
        <p:spPr>
          <a:xfrm>
            <a:off x="6517859" y="2951496"/>
            <a:ext cx="4357687" cy="500063"/>
          </a:xfrm>
          <a:prstGeom prst="rect">
            <a:avLst/>
          </a:prstGeom>
          <a:solidFill>
            <a:schemeClr val="accent5">
              <a:lumMod val="50000"/>
            </a:schemeClr>
          </a:solidFill>
          <a:ln>
            <a:solidFill>
              <a:srgbClr val="FFFFFF"/>
            </a:solidFill>
          </a:ln>
        </p:spPr>
        <p:style>
          <a:lnRef idx="3">
            <a:schemeClr val="lt1"/>
          </a:lnRef>
          <a:fillRef idx="1">
            <a:schemeClr val="dk1"/>
          </a:fillRef>
          <a:effectRef idx="1">
            <a:schemeClr val="dk1"/>
          </a:effectRef>
          <a:fontRef idx="minor">
            <a:schemeClr val="lt1"/>
          </a:fontRef>
        </p:style>
        <p:txBody>
          <a:bodyPr anchor="ctr"/>
          <a:lstStyle/>
          <a:p>
            <a:pPr>
              <a:defRPr/>
            </a:pPr>
            <a:r>
              <a:rPr lang="en-GB" sz="3200" b="1" dirty="0">
                <a:solidFill>
                  <a:srgbClr val="FFFFFF"/>
                </a:solidFill>
              </a:rPr>
              <a:t>un </a:t>
            </a:r>
            <a:r>
              <a:rPr lang="en-GB" sz="3200" b="1" dirty="0" err="1">
                <a:solidFill>
                  <a:srgbClr val="FFFFFF"/>
                </a:solidFill>
              </a:rPr>
              <a:t>autobús</a:t>
            </a:r>
            <a:r>
              <a:rPr lang="en-GB" sz="3200" b="1" dirty="0">
                <a:solidFill>
                  <a:srgbClr val="FFFFFF"/>
                </a:solidFill>
              </a:rPr>
              <a:t> de Córdoba</a:t>
            </a:r>
          </a:p>
        </p:txBody>
      </p:sp>
      <p:sp>
        <p:nvSpPr>
          <p:cNvPr id="8" name="TextBox 2"/>
          <p:cNvSpPr txBox="1">
            <a:spLocks noChangeArrowheads="1"/>
          </p:cNvSpPr>
          <p:nvPr/>
        </p:nvSpPr>
        <p:spPr bwMode="auto">
          <a:xfrm>
            <a:off x="-1372225" y="6065003"/>
            <a:ext cx="335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dirty="0" err="1">
                <a:solidFill>
                  <a:schemeClr val="accent5">
                    <a:lumMod val="50000"/>
                  </a:schemeClr>
                </a:solidFill>
                <a:latin typeface="Calibri" panose="020F0502020204030204" pitchFamily="34" charset="0"/>
              </a:rPr>
              <a:t>Gracias</a:t>
            </a:r>
            <a:r>
              <a:rPr lang="en-GB" altLang="en-US" dirty="0">
                <a:solidFill>
                  <a:schemeClr val="accent5">
                    <a:lumMod val="50000"/>
                  </a:schemeClr>
                </a:solidFill>
                <a:latin typeface="Calibri" panose="020F0502020204030204" pitchFamily="34" charset="0"/>
              </a:rPr>
              <a:t> a </a:t>
            </a:r>
            <a:r>
              <a:rPr lang="en-GB" altLang="en-US" b="1" dirty="0">
                <a:solidFill>
                  <a:schemeClr val="accent5">
                    <a:lumMod val="50000"/>
                  </a:schemeClr>
                </a:solidFill>
                <a:latin typeface="Calibri" panose="020F0502020204030204" pitchFamily="34" charset="0"/>
              </a:rPr>
              <a:t>Neil Jones</a:t>
            </a:r>
            <a:endParaRPr lang="en-US" altLang="en-US" b="1" dirty="0">
              <a:solidFill>
                <a:schemeClr val="accent5">
                  <a:lumMod val="50000"/>
                </a:schemeClr>
              </a:solidFill>
              <a:latin typeface="Calibri" panose="020F0502020204030204" pitchFamily="34" charset="0"/>
            </a:endParaRPr>
          </a:p>
        </p:txBody>
      </p:sp>
      <p:sp>
        <p:nvSpPr>
          <p:cNvPr id="10" name="Rectangle 9"/>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737270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64578"/>
                                        </p:tgtEl>
                                        <p:attrNameLst>
                                          <p:attrName>style.visibility</p:attrName>
                                        </p:attrNameLst>
                                      </p:cBhvr>
                                      <p:to>
                                        <p:strVal val="visible"/>
                                      </p:to>
                                    </p:set>
                                    <p:anim calcmode="lin" valueType="num">
                                      <p:cBhvr>
                                        <p:cTn id="7" dur="1000" decel="50000" fill="hold">
                                          <p:stCondLst>
                                            <p:cond delay="0"/>
                                          </p:stCondLst>
                                        </p:cTn>
                                        <p:tgtEl>
                                          <p:spTgt spid="66457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6457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64578"/>
                                        </p:tgtEl>
                                        <p:attrNameLst>
                                          <p:attrName>ppt_w</p:attrName>
                                        </p:attrNameLst>
                                      </p:cBhvr>
                                      <p:tavLst>
                                        <p:tav tm="0">
                                          <p:val>
                                            <p:strVal val="#ppt_w*.05"/>
                                          </p:val>
                                        </p:tav>
                                        <p:tav tm="100000">
                                          <p:val>
                                            <p:strVal val="#ppt_w"/>
                                          </p:val>
                                        </p:tav>
                                      </p:tavLst>
                                    </p:anim>
                                    <p:anim calcmode="lin" valueType="num">
                                      <p:cBhvr>
                                        <p:cTn id="10" dur="2000" fill="hold"/>
                                        <p:tgtEl>
                                          <p:spTgt spid="66457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6457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6457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6457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6457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8133"/>
                                        </p:tgtEl>
                                        <p:attrNameLst>
                                          <p:attrName>style.visibility</p:attrName>
                                        </p:attrNameLst>
                                      </p:cBhvr>
                                      <p:to>
                                        <p:strVal val="visible"/>
                                      </p:to>
                                    </p:set>
                                    <p:anim calcmode="lin" valueType="num">
                                      <p:cBhvr>
                                        <p:cTn id="29" dur="2000" fill="hold"/>
                                        <p:tgtEl>
                                          <p:spTgt spid="48133"/>
                                        </p:tgtEl>
                                        <p:attrNameLst>
                                          <p:attrName>ppt_w</p:attrName>
                                        </p:attrNameLst>
                                      </p:cBhvr>
                                      <p:tavLst>
                                        <p:tav tm="0">
                                          <p:val>
                                            <p:strVal val="#ppt_w+.3"/>
                                          </p:val>
                                        </p:tav>
                                        <p:tav tm="100000">
                                          <p:val>
                                            <p:strVal val="#ppt_w"/>
                                          </p:val>
                                        </p:tav>
                                      </p:tavLst>
                                    </p:anim>
                                    <p:anim calcmode="lin" valueType="num">
                                      <p:cBhvr>
                                        <p:cTn id="30" dur="2000" fill="hold"/>
                                        <p:tgtEl>
                                          <p:spTgt spid="48133"/>
                                        </p:tgtEl>
                                        <p:attrNameLst>
                                          <p:attrName>ppt_h</p:attrName>
                                        </p:attrNameLst>
                                      </p:cBhvr>
                                      <p:tavLst>
                                        <p:tav tm="0">
                                          <p:val>
                                            <p:strVal val="#ppt_h"/>
                                          </p:val>
                                        </p:tav>
                                        <p:tav tm="100000">
                                          <p:val>
                                            <p:strVal val="#ppt_h"/>
                                          </p:val>
                                        </p:tav>
                                      </p:tavLst>
                                    </p:anim>
                                    <p:animEffect transition="in" filter="fade">
                                      <p:cBhvr>
                                        <p:cTn id="31" dur="2000"/>
                                        <p:tgtEl>
                                          <p:spTgt spid="4813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8134"/>
                                        </p:tgtEl>
                                        <p:attrNameLst>
                                          <p:attrName>style.visibility</p:attrName>
                                        </p:attrNameLst>
                                      </p:cBhvr>
                                      <p:to>
                                        <p:strVal val="visible"/>
                                      </p:to>
                                    </p:set>
                                    <p:anim calcmode="lin" valueType="num">
                                      <p:cBhvr>
                                        <p:cTn id="34" dur="2000" fill="hold"/>
                                        <p:tgtEl>
                                          <p:spTgt spid="48134"/>
                                        </p:tgtEl>
                                        <p:attrNameLst>
                                          <p:attrName>ppt_w</p:attrName>
                                        </p:attrNameLst>
                                      </p:cBhvr>
                                      <p:tavLst>
                                        <p:tav tm="0">
                                          <p:val>
                                            <p:strVal val="#ppt_w+.3"/>
                                          </p:val>
                                        </p:tav>
                                        <p:tav tm="100000">
                                          <p:val>
                                            <p:strVal val="#ppt_w"/>
                                          </p:val>
                                        </p:tav>
                                      </p:tavLst>
                                    </p:anim>
                                    <p:anim calcmode="lin" valueType="num">
                                      <p:cBhvr>
                                        <p:cTn id="35" dur="2000" fill="hold"/>
                                        <p:tgtEl>
                                          <p:spTgt spid="48134"/>
                                        </p:tgtEl>
                                        <p:attrNameLst>
                                          <p:attrName>ppt_h</p:attrName>
                                        </p:attrNameLst>
                                      </p:cBhvr>
                                      <p:tavLst>
                                        <p:tav tm="0">
                                          <p:val>
                                            <p:strVal val="#ppt_h"/>
                                          </p:val>
                                        </p:tav>
                                        <p:tav tm="100000">
                                          <p:val>
                                            <p:strVal val="#ppt_h"/>
                                          </p:val>
                                        </p:tav>
                                      </p:tavLst>
                                    </p:anim>
                                    <p:animEffect transition="in" filter="fade">
                                      <p:cBhvr>
                                        <p:cTn id="36" dur="2000"/>
                                        <p:tgtEl>
                                          <p:spTgt spid="48134"/>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2000" fill="hold"/>
                                        <p:tgtEl>
                                          <p:spTgt spid="9"/>
                                        </p:tgtEl>
                                        <p:attrNameLst>
                                          <p:attrName>ppt_w</p:attrName>
                                        </p:attrNameLst>
                                      </p:cBhvr>
                                      <p:tavLst>
                                        <p:tav tm="0">
                                          <p:val>
                                            <p:strVal val="#ppt_w+.3"/>
                                          </p:val>
                                        </p:tav>
                                        <p:tav tm="100000">
                                          <p:val>
                                            <p:strVal val="#ppt_w"/>
                                          </p:val>
                                        </p:tav>
                                      </p:tavLst>
                                    </p:anim>
                                    <p:anim calcmode="lin" valueType="num">
                                      <p:cBhvr>
                                        <p:cTn id="40" dur="2000" fill="hold"/>
                                        <p:tgtEl>
                                          <p:spTgt spid="9"/>
                                        </p:tgtEl>
                                        <p:attrNameLst>
                                          <p:attrName>ppt_h</p:attrName>
                                        </p:attrNameLst>
                                      </p:cBhvr>
                                      <p:tavLst>
                                        <p:tav tm="0">
                                          <p:val>
                                            <p:strVal val="#ppt_h"/>
                                          </p:val>
                                        </p:tav>
                                        <p:tav tm="100000">
                                          <p:val>
                                            <p:strVal val="#ppt_h"/>
                                          </p:val>
                                        </p:tav>
                                      </p:tavLst>
                                    </p:anim>
                                    <p:animEffect transition="in" filter="fade">
                                      <p:cBhvr>
                                        <p:cTn id="41" dur="2000"/>
                                        <p:tgtEl>
                                          <p:spTgt spid="9"/>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000" fill="hold"/>
                                        <p:tgtEl>
                                          <p:spTgt spid="6"/>
                                        </p:tgtEl>
                                        <p:attrNameLst>
                                          <p:attrName>ppt_w</p:attrName>
                                        </p:attrNameLst>
                                      </p:cBhvr>
                                      <p:tavLst>
                                        <p:tav tm="0">
                                          <p:val>
                                            <p:strVal val="#ppt_w+.3"/>
                                          </p:val>
                                        </p:tav>
                                        <p:tav tm="100000">
                                          <p:val>
                                            <p:strVal val="#ppt_w"/>
                                          </p:val>
                                        </p:tav>
                                      </p:tavLst>
                                    </p:anim>
                                    <p:anim calcmode="lin" valueType="num">
                                      <p:cBhvr>
                                        <p:cTn id="45" dur="2000" fill="hold"/>
                                        <p:tgtEl>
                                          <p:spTgt spid="6"/>
                                        </p:tgtEl>
                                        <p:attrNameLst>
                                          <p:attrName>ppt_h</p:attrName>
                                        </p:attrNameLst>
                                      </p:cBhvr>
                                      <p:tavLst>
                                        <p:tav tm="0">
                                          <p:val>
                                            <p:strVal val="#ppt_h"/>
                                          </p:val>
                                        </p:tav>
                                        <p:tav tm="100000">
                                          <p:val>
                                            <p:strVal val="#ppt_h"/>
                                          </p:val>
                                        </p:tav>
                                      </p:tavLst>
                                    </p:anim>
                                    <p:animEffect transition="in" filter="fade">
                                      <p:cBhvr>
                                        <p:cTn id="4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8938" y="142875"/>
            <a:ext cx="3929062" cy="928688"/>
          </a:xfrm>
          <a:prstGeom prst="rect">
            <a:avLst/>
          </a:prstGeom>
          <a:solidFill>
            <a:schemeClr val="accent5">
              <a:lumMod val="50000"/>
            </a:schemeClr>
          </a:solidFill>
          <a:ln>
            <a:solidFill>
              <a:srgbClr val="FFFFFF"/>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GB" sz="2700" b="1" dirty="0" err="1">
                <a:solidFill>
                  <a:srgbClr val="FFFFFF"/>
                </a:solidFill>
                <a:latin typeface="Century Gothic" panose="020B0502020202020204" pitchFamily="34" charset="0"/>
              </a:rPr>
              <a:t>una</a:t>
            </a:r>
            <a:r>
              <a:rPr lang="en-GB" sz="2700" b="1" dirty="0">
                <a:solidFill>
                  <a:srgbClr val="FFFFFF"/>
                </a:solidFill>
                <a:latin typeface="Century Gothic" panose="020B0502020202020204" pitchFamily="34" charset="0"/>
              </a:rPr>
              <a:t> </a:t>
            </a:r>
            <a:r>
              <a:rPr lang="en-GB" sz="2700" b="1" dirty="0" err="1">
                <a:solidFill>
                  <a:srgbClr val="FFFFFF"/>
                </a:solidFill>
                <a:latin typeface="Century Gothic" panose="020B0502020202020204" pitchFamily="34" charset="0"/>
              </a:rPr>
              <a:t>cabina</a:t>
            </a:r>
            <a:r>
              <a:rPr lang="en-GB" sz="2700" b="1" dirty="0">
                <a:solidFill>
                  <a:srgbClr val="FFFFFF"/>
                </a:solidFill>
                <a:latin typeface="Century Gothic" panose="020B0502020202020204" pitchFamily="34" charset="0"/>
              </a:rPr>
              <a:t> </a:t>
            </a:r>
            <a:r>
              <a:rPr lang="en-GB" sz="2700" b="1" dirty="0" err="1">
                <a:solidFill>
                  <a:srgbClr val="FFFFFF"/>
                </a:solidFill>
                <a:latin typeface="Century Gothic" panose="020B0502020202020204" pitchFamily="34" charset="0"/>
              </a:rPr>
              <a:t>telefónica</a:t>
            </a:r>
            <a:r>
              <a:rPr lang="en-GB" sz="2700" b="1" dirty="0">
                <a:solidFill>
                  <a:srgbClr val="FFFFFF"/>
                </a:solidFill>
                <a:latin typeface="Century Gothic" panose="020B0502020202020204" pitchFamily="34" charset="0"/>
              </a:rPr>
              <a:t> </a:t>
            </a:r>
          </a:p>
          <a:p>
            <a:pPr algn="ctr">
              <a:defRPr/>
            </a:pPr>
            <a:r>
              <a:rPr lang="en-GB" sz="2700" b="1" dirty="0">
                <a:solidFill>
                  <a:srgbClr val="FFFFFF"/>
                </a:solidFill>
                <a:latin typeface="Century Gothic" panose="020B0502020202020204" pitchFamily="34" charset="0"/>
              </a:rPr>
              <a:t>en </a:t>
            </a:r>
            <a:r>
              <a:rPr lang="en-GB" sz="2700" b="1" dirty="0" err="1">
                <a:solidFill>
                  <a:srgbClr val="FFFFFF"/>
                </a:solidFill>
                <a:latin typeface="Century Gothic" panose="020B0502020202020204" pitchFamily="34" charset="0"/>
              </a:rPr>
              <a:t>España</a:t>
            </a:r>
            <a:endParaRPr lang="en-GB" sz="2700" b="1" dirty="0">
              <a:solidFill>
                <a:srgbClr val="FFFFFF"/>
              </a:solidFill>
              <a:latin typeface="Century Gothic" panose="020B0502020202020204" pitchFamily="34" charset="0"/>
            </a:endParaRPr>
          </a:p>
        </p:txBody>
      </p:sp>
      <p:pic>
        <p:nvPicPr>
          <p:cNvPr id="103428" name="Picture 4" descr="http://bp3.blogger.com/_RlrVI352bpY/R-N3NJyOnII/AAAAAAAAAWo/8R396EUOS_o/s400/Cabina-Telefonica-Madr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039" y="1167064"/>
            <a:ext cx="3392403" cy="510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0" y="142875"/>
            <a:ext cx="4286250" cy="928688"/>
          </a:xfrm>
          <a:prstGeom prst="rect">
            <a:avLst/>
          </a:prstGeom>
          <a:solidFill>
            <a:schemeClr val="accent5">
              <a:lumMod val="50000"/>
            </a:schemeClr>
          </a:solidFill>
          <a:ln>
            <a:solidFill>
              <a:srgbClr val="FFFFFF"/>
            </a:solidFill>
          </a:ln>
        </p:spPr>
        <p:style>
          <a:lnRef idx="3">
            <a:schemeClr val="lt1"/>
          </a:lnRef>
          <a:fillRef idx="1">
            <a:schemeClr val="dk1"/>
          </a:fillRef>
          <a:effectRef idx="1">
            <a:schemeClr val="dk1"/>
          </a:effectRef>
          <a:fontRef idx="minor">
            <a:schemeClr val="lt1"/>
          </a:fontRef>
        </p:style>
        <p:txBody>
          <a:bodyPr anchor="ctr"/>
          <a:lstStyle/>
          <a:p>
            <a:pPr algn="ctr">
              <a:defRPr/>
            </a:pPr>
            <a:r>
              <a:rPr lang="en-GB" sz="2800" b="1" dirty="0" err="1">
                <a:solidFill>
                  <a:srgbClr val="FFFFFF"/>
                </a:solidFill>
                <a:latin typeface="Century Gothic" panose="020B0502020202020204" pitchFamily="34" charset="0"/>
              </a:rPr>
              <a:t>una</a:t>
            </a:r>
            <a:r>
              <a:rPr lang="en-GB" sz="2800" b="1" dirty="0">
                <a:solidFill>
                  <a:srgbClr val="FFFFFF"/>
                </a:solidFill>
                <a:latin typeface="Century Gothic" panose="020B0502020202020204" pitchFamily="34" charset="0"/>
              </a:rPr>
              <a:t> </a:t>
            </a:r>
            <a:r>
              <a:rPr lang="en-GB" sz="2800" b="1" dirty="0" err="1">
                <a:solidFill>
                  <a:srgbClr val="FFFFFF"/>
                </a:solidFill>
                <a:latin typeface="Century Gothic" panose="020B0502020202020204" pitchFamily="34" charset="0"/>
              </a:rPr>
              <a:t>cabina</a:t>
            </a:r>
            <a:r>
              <a:rPr lang="en-GB" sz="2800" b="1" dirty="0">
                <a:solidFill>
                  <a:srgbClr val="FFFFFF"/>
                </a:solidFill>
                <a:latin typeface="Century Gothic" panose="020B0502020202020204" pitchFamily="34" charset="0"/>
              </a:rPr>
              <a:t> </a:t>
            </a:r>
            <a:r>
              <a:rPr lang="en-GB" sz="2800" b="1" dirty="0" err="1">
                <a:solidFill>
                  <a:srgbClr val="FFFFFF"/>
                </a:solidFill>
                <a:latin typeface="Century Gothic" panose="020B0502020202020204" pitchFamily="34" charset="0"/>
              </a:rPr>
              <a:t>telefónica</a:t>
            </a:r>
            <a:r>
              <a:rPr lang="en-GB" sz="2800" b="1" dirty="0">
                <a:solidFill>
                  <a:srgbClr val="FFFFFF"/>
                </a:solidFill>
                <a:latin typeface="Century Gothic" panose="020B0502020202020204" pitchFamily="34" charset="0"/>
              </a:rPr>
              <a:t> </a:t>
            </a:r>
          </a:p>
          <a:p>
            <a:pPr algn="ctr">
              <a:defRPr/>
            </a:pPr>
            <a:r>
              <a:rPr lang="en-GB" sz="2800" b="1" dirty="0">
                <a:solidFill>
                  <a:srgbClr val="FFFFFF"/>
                </a:solidFill>
                <a:latin typeface="Century Gothic" panose="020B0502020202020204" pitchFamily="34" charset="0"/>
              </a:rPr>
              <a:t>en </a:t>
            </a:r>
            <a:r>
              <a:rPr lang="en-GB" sz="2800" b="1" dirty="0" err="1">
                <a:solidFill>
                  <a:srgbClr val="FFFFFF"/>
                </a:solidFill>
                <a:latin typeface="Century Gothic" panose="020B0502020202020204" pitchFamily="34" charset="0"/>
              </a:rPr>
              <a:t>Inglaterra</a:t>
            </a:r>
            <a:endParaRPr lang="en-GB" sz="2800" b="1" dirty="0">
              <a:solidFill>
                <a:srgbClr val="FFFFFF"/>
              </a:solidFill>
              <a:latin typeface="Century Gothic" panose="020B0502020202020204" pitchFamily="34" charset="0"/>
            </a:endParaRPr>
          </a:p>
        </p:txBody>
      </p:sp>
      <p:pic>
        <p:nvPicPr>
          <p:cNvPr id="49157" name="Picture 6" descr="http://kottke.org/plus/photos/200107uk/phoneboo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663" y="1167064"/>
            <a:ext cx="3826018" cy="510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8834438" y="6000750"/>
            <a:ext cx="3357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sz="1600" dirty="0" err="1">
                <a:solidFill>
                  <a:schemeClr val="accent5">
                    <a:lumMod val="50000"/>
                  </a:schemeClr>
                </a:solidFill>
                <a:latin typeface="Calibri" panose="020F0502020204030204" pitchFamily="34" charset="0"/>
              </a:rPr>
              <a:t>Gracias</a:t>
            </a:r>
            <a:r>
              <a:rPr lang="en-GB" altLang="en-US" sz="1600" dirty="0">
                <a:solidFill>
                  <a:schemeClr val="accent5">
                    <a:lumMod val="50000"/>
                  </a:schemeClr>
                </a:solidFill>
                <a:latin typeface="Calibri" panose="020F0502020204030204" pitchFamily="34" charset="0"/>
              </a:rPr>
              <a:t> a </a:t>
            </a:r>
            <a:r>
              <a:rPr lang="en-GB" altLang="en-US" sz="1600" b="1" dirty="0">
                <a:solidFill>
                  <a:schemeClr val="accent5">
                    <a:lumMod val="50000"/>
                  </a:schemeClr>
                </a:solidFill>
                <a:latin typeface="Calibri" panose="020F0502020204030204" pitchFamily="34" charset="0"/>
              </a:rPr>
              <a:t>Neil Jones</a:t>
            </a:r>
            <a:endParaRPr lang="en-US" altLang="en-US" sz="1600" b="1" dirty="0">
              <a:solidFill>
                <a:schemeClr val="accent5">
                  <a:lumMod val="50000"/>
                </a:schemeClr>
              </a:solidFill>
              <a:latin typeface="Calibri" panose="020F0502020204030204" pitchFamily="34" charset="0"/>
            </a:endParaRPr>
          </a:p>
        </p:txBody>
      </p:sp>
    </p:spTree>
    <p:extLst>
      <p:ext uri="{BB962C8B-B14F-4D97-AF65-F5344CB8AC3E}">
        <p14:creationId xmlns:p14="http://schemas.microsoft.com/office/powerpoint/2010/main" val="3978772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p:cTn id="7" dur="500" decel="50000" fill="hold">
                                          <p:stCondLst>
                                            <p:cond delay="0"/>
                                          </p:stCondLst>
                                        </p:cTn>
                                        <p:tgtEl>
                                          <p:spTgt spid="4915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915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157"/>
                                        </p:tgtEl>
                                        <p:attrNameLst>
                                          <p:attrName>ppt_w</p:attrName>
                                        </p:attrNameLst>
                                      </p:cBhvr>
                                      <p:tavLst>
                                        <p:tav tm="0">
                                          <p:val>
                                            <p:strVal val="#ppt_w*.05"/>
                                          </p:val>
                                        </p:tav>
                                        <p:tav tm="100000">
                                          <p:val>
                                            <p:strVal val="#ppt_w"/>
                                          </p:val>
                                        </p:tav>
                                      </p:tavLst>
                                    </p:anim>
                                    <p:anim calcmode="lin" valueType="num">
                                      <p:cBhvr>
                                        <p:cTn id="10" dur="1000" fill="hold"/>
                                        <p:tgtEl>
                                          <p:spTgt spid="4915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15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15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15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15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103428"/>
                                        </p:tgtEl>
                                        <p:attrNameLst>
                                          <p:attrName>style.visibility</p:attrName>
                                        </p:attrNameLst>
                                      </p:cBhvr>
                                      <p:to>
                                        <p:strVal val="visible"/>
                                      </p:to>
                                    </p:set>
                                    <p:anim calcmode="lin" valueType="num">
                                      <p:cBhvr>
                                        <p:cTn id="29" dur="1000" fill="hold"/>
                                        <p:tgtEl>
                                          <p:spTgt spid="103428"/>
                                        </p:tgtEl>
                                        <p:attrNameLst>
                                          <p:attrName>ppt_w</p:attrName>
                                        </p:attrNameLst>
                                      </p:cBhvr>
                                      <p:tavLst>
                                        <p:tav tm="0">
                                          <p:val>
                                            <p:strVal val="#ppt_w+.3"/>
                                          </p:val>
                                        </p:tav>
                                        <p:tav tm="100000">
                                          <p:val>
                                            <p:strVal val="#ppt_w"/>
                                          </p:val>
                                        </p:tav>
                                      </p:tavLst>
                                    </p:anim>
                                    <p:anim calcmode="lin" valueType="num">
                                      <p:cBhvr>
                                        <p:cTn id="30" dur="1000" fill="hold"/>
                                        <p:tgtEl>
                                          <p:spTgt spid="103428"/>
                                        </p:tgtEl>
                                        <p:attrNameLst>
                                          <p:attrName>ppt_h</p:attrName>
                                        </p:attrNameLst>
                                      </p:cBhvr>
                                      <p:tavLst>
                                        <p:tav tm="0">
                                          <p:val>
                                            <p:strVal val="#ppt_h"/>
                                          </p:val>
                                        </p:tav>
                                        <p:tav tm="100000">
                                          <p:val>
                                            <p:strVal val="#ppt_h"/>
                                          </p:val>
                                        </p:tav>
                                      </p:tavLst>
                                    </p:anim>
                                    <p:animEffect transition="in" filter="fade">
                                      <p:cBhvr>
                                        <p:cTn id="31" dur="1000"/>
                                        <p:tgtEl>
                                          <p:spTgt spid="10342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3"/>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9850" y="115889"/>
            <a:ext cx="4211638" cy="1063206"/>
          </a:xfrm>
          <a:prstGeom prst="rect">
            <a:avLst/>
          </a:prstGeom>
          <a:solidFill>
            <a:schemeClr val="accent5">
              <a:lumMod val="50000"/>
            </a:schemeClr>
          </a:solidFill>
          <a:ln>
            <a:solidFill>
              <a:srgbClr val="FFFFFF"/>
            </a:solid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lstStyle/>
          <a:p>
            <a:pPr algn="ctr">
              <a:defRPr/>
            </a:pPr>
            <a:r>
              <a:rPr lang="en-GB" sz="3200" b="1" dirty="0">
                <a:solidFill>
                  <a:srgbClr val="FFFFFF"/>
                </a:solidFill>
                <a:latin typeface="Century Gothic" panose="020B0502020202020204" pitchFamily="34" charset="0"/>
              </a:rPr>
              <a:t>el </a:t>
            </a:r>
            <a:r>
              <a:rPr lang="en-GB" sz="3200" b="1" dirty="0" err="1">
                <a:solidFill>
                  <a:srgbClr val="FFFFFF"/>
                </a:solidFill>
                <a:latin typeface="Century Gothic" panose="020B0502020202020204" pitchFamily="34" charset="0"/>
              </a:rPr>
              <a:t>uniforme</a:t>
            </a:r>
            <a:r>
              <a:rPr lang="en-GB" sz="3200" b="1" dirty="0">
                <a:solidFill>
                  <a:srgbClr val="FFFFFF"/>
                </a:solidFill>
                <a:latin typeface="Century Gothic" panose="020B0502020202020204" pitchFamily="34" charset="0"/>
              </a:rPr>
              <a:t> de la </a:t>
            </a:r>
          </a:p>
          <a:p>
            <a:pPr algn="ctr">
              <a:defRPr/>
            </a:pPr>
            <a:r>
              <a:rPr lang="en-GB" sz="3200" b="1" dirty="0" err="1">
                <a:solidFill>
                  <a:srgbClr val="FFFFFF"/>
                </a:solidFill>
                <a:latin typeface="Century Gothic" panose="020B0502020202020204" pitchFamily="34" charset="0"/>
              </a:rPr>
              <a:t>policía</a:t>
            </a:r>
            <a:r>
              <a:rPr lang="en-GB" sz="3200" b="1" dirty="0">
                <a:solidFill>
                  <a:srgbClr val="FFFFFF"/>
                </a:solidFill>
                <a:latin typeface="Century Gothic" panose="020B0502020202020204" pitchFamily="34" charset="0"/>
              </a:rPr>
              <a:t> </a:t>
            </a:r>
            <a:r>
              <a:rPr lang="en-GB" sz="3200" b="1" dirty="0" err="1">
                <a:solidFill>
                  <a:srgbClr val="FFFFFF"/>
                </a:solidFill>
                <a:latin typeface="Century Gothic" panose="020B0502020202020204" pitchFamily="34" charset="0"/>
              </a:rPr>
              <a:t>inglesa</a:t>
            </a:r>
            <a:endParaRPr lang="en-GB" sz="3200" b="1" dirty="0">
              <a:solidFill>
                <a:srgbClr val="FFFFFF"/>
              </a:solidFill>
              <a:latin typeface="Century Gothic" panose="020B0502020202020204" pitchFamily="34" charset="0"/>
            </a:endParaRPr>
          </a:p>
        </p:txBody>
      </p:sp>
      <p:sp>
        <p:nvSpPr>
          <p:cNvPr id="4" name="Rectangle 3"/>
          <p:cNvSpPr/>
          <p:nvPr/>
        </p:nvSpPr>
        <p:spPr>
          <a:xfrm>
            <a:off x="1666876" y="115889"/>
            <a:ext cx="4500563" cy="1063206"/>
          </a:xfrm>
          <a:prstGeom prst="rect">
            <a:avLst/>
          </a:prstGeom>
          <a:solidFill>
            <a:schemeClr val="accent5">
              <a:lumMod val="50000"/>
            </a:schemeClr>
          </a:solidFill>
          <a:ln>
            <a:solidFill>
              <a:srgbClr val="FFFFFF"/>
            </a:solidFill>
          </a:ln>
          <a:effectLst>
            <a:outerShdw blurRad="50800" dist="38100" dir="5400000" algn="t"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lstStyle/>
          <a:p>
            <a:pPr algn="ctr">
              <a:defRPr/>
            </a:pPr>
            <a:r>
              <a:rPr lang="en-GB" sz="3200" b="1" dirty="0">
                <a:solidFill>
                  <a:srgbClr val="FFFFFF"/>
                </a:solidFill>
                <a:latin typeface="Century Gothic" panose="020B0502020202020204" pitchFamily="34" charset="0"/>
              </a:rPr>
              <a:t>el </a:t>
            </a:r>
            <a:r>
              <a:rPr lang="en-GB" sz="3200" b="1" dirty="0" err="1">
                <a:solidFill>
                  <a:srgbClr val="FFFFFF"/>
                </a:solidFill>
                <a:latin typeface="Century Gothic" panose="020B0502020202020204" pitchFamily="34" charset="0"/>
              </a:rPr>
              <a:t>uniforme</a:t>
            </a:r>
            <a:r>
              <a:rPr lang="en-GB" sz="3200" b="1" dirty="0">
                <a:solidFill>
                  <a:srgbClr val="FFFFFF"/>
                </a:solidFill>
                <a:latin typeface="Century Gothic" panose="020B0502020202020204" pitchFamily="34" charset="0"/>
              </a:rPr>
              <a:t> de la </a:t>
            </a:r>
          </a:p>
          <a:p>
            <a:pPr algn="ctr">
              <a:defRPr/>
            </a:pPr>
            <a:r>
              <a:rPr lang="en-GB" sz="3200" b="1" dirty="0" err="1">
                <a:solidFill>
                  <a:srgbClr val="FFFFFF"/>
                </a:solidFill>
                <a:latin typeface="Century Gothic" panose="020B0502020202020204" pitchFamily="34" charset="0"/>
              </a:rPr>
              <a:t>policía</a:t>
            </a:r>
            <a:r>
              <a:rPr lang="en-GB" sz="3200" b="1" dirty="0">
                <a:solidFill>
                  <a:srgbClr val="FFFFFF"/>
                </a:solidFill>
                <a:latin typeface="Century Gothic" panose="020B0502020202020204" pitchFamily="34" charset="0"/>
              </a:rPr>
              <a:t> de Bilbao</a:t>
            </a:r>
          </a:p>
        </p:txBody>
      </p:sp>
      <p:pic>
        <p:nvPicPr>
          <p:cNvPr id="50180" name="Picture 2" descr="http://www.felicidadolaizola.com/wp-content/uploads/2007/10/javier_balza_revista_promocion_ertzaint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26" y="1876927"/>
            <a:ext cx="44688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629" name="Picture 4" descr="http://farm4.static.flickr.com/3171/2879181146_75452ed5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268" y="1341439"/>
            <a:ext cx="3401437" cy="465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8834438" y="6000750"/>
            <a:ext cx="33575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GB" altLang="en-US" sz="1600" dirty="0" err="1">
                <a:solidFill>
                  <a:schemeClr val="accent5">
                    <a:lumMod val="50000"/>
                  </a:schemeClr>
                </a:solidFill>
                <a:latin typeface="Calibri" panose="020F0502020204030204" pitchFamily="34" charset="0"/>
              </a:rPr>
              <a:t>Gracias</a:t>
            </a:r>
            <a:r>
              <a:rPr lang="en-GB" altLang="en-US" sz="1600" dirty="0">
                <a:solidFill>
                  <a:schemeClr val="accent5">
                    <a:lumMod val="50000"/>
                  </a:schemeClr>
                </a:solidFill>
                <a:latin typeface="Calibri" panose="020F0502020204030204" pitchFamily="34" charset="0"/>
              </a:rPr>
              <a:t> a </a:t>
            </a:r>
            <a:r>
              <a:rPr lang="en-GB" altLang="en-US" sz="1600" b="1" dirty="0">
                <a:solidFill>
                  <a:schemeClr val="accent5">
                    <a:lumMod val="50000"/>
                  </a:schemeClr>
                </a:solidFill>
                <a:latin typeface="Calibri" panose="020F0502020204030204" pitchFamily="34" charset="0"/>
              </a:rPr>
              <a:t>Neil Jones</a:t>
            </a:r>
            <a:endParaRPr lang="en-US" altLang="en-US" sz="1600" b="1" dirty="0">
              <a:solidFill>
                <a:schemeClr val="accent5">
                  <a:lumMod val="50000"/>
                </a:schemeClr>
              </a:solidFill>
              <a:latin typeface="Calibri" panose="020F0502020204030204" pitchFamily="34" charset="0"/>
            </a:endParaRPr>
          </a:p>
        </p:txBody>
      </p:sp>
    </p:spTree>
    <p:extLst>
      <p:ext uri="{BB962C8B-B14F-4D97-AF65-F5344CB8AC3E}">
        <p14:creationId xmlns:p14="http://schemas.microsoft.com/office/powerpoint/2010/main" val="3581673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05"/>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 calcmode="lin" valueType="num">
                                      <p:cBhvr>
                                        <p:cTn id="9" dur="2000" fill="hold"/>
                                        <p:tgtEl>
                                          <p:spTgt spid="3"/>
                                        </p:tgtEl>
                                        <p:attrNameLst>
                                          <p:attrName>ppt_x</p:attrName>
                                        </p:attrNameLst>
                                      </p:cBhvr>
                                      <p:tavLst>
                                        <p:tav tm="0">
                                          <p:val>
                                            <p:strVal val="#ppt_x-.2"/>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animEffect transition="in" filter="fade">
                                      <p:cBhvr>
                                        <p:cTn id="11" dur="2000"/>
                                        <p:tgtEl>
                                          <p:spTgt spid="3"/>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666629"/>
                                        </p:tgtEl>
                                        <p:attrNameLst>
                                          <p:attrName>style.visibility</p:attrName>
                                        </p:attrNameLst>
                                      </p:cBhvr>
                                      <p:to>
                                        <p:strVal val="visible"/>
                                      </p:to>
                                    </p:set>
                                    <p:anim calcmode="lin" valueType="num">
                                      <p:cBhvr>
                                        <p:cTn id="14" dur="2000" fill="hold"/>
                                        <p:tgtEl>
                                          <p:spTgt spid="666629"/>
                                        </p:tgtEl>
                                        <p:attrNameLst>
                                          <p:attrName>ppt_w</p:attrName>
                                        </p:attrNameLst>
                                      </p:cBhvr>
                                      <p:tavLst>
                                        <p:tav tm="0">
                                          <p:val>
                                            <p:strVal val="#ppt_w*0.05"/>
                                          </p:val>
                                        </p:tav>
                                        <p:tav tm="100000">
                                          <p:val>
                                            <p:strVal val="#ppt_w"/>
                                          </p:val>
                                        </p:tav>
                                      </p:tavLst>
                                    </p:anim>
                                    <p:anim calcmode="lin" valueType="num">
                                      <p:cBhvr>
                                        <p:cTn id="15" dur="2000" fill="hold"/>
                                        <p:tgtEl>
                                          <p:spTgt spid="666629"/>
                                        </p:tgtEl>
                                        <p:attrNameLst>
                                          <p:attrName>ppt_h</p:attrName>
                                        </p:attrNameLst>
                                      </p:cBhvr>
                                      <p:tavLst>
                                        <p:tav tm="0">
                                          <p:val>
                                            <p:strVal val="#ppt_h"/>
                                          </p:val>
                                        </p:tav>
                                        <p:tav tm="100000">
                                          <p:val>
                                            <p:strVal val="#ppt_h"/>
                                          </p:val>
                                        </p:tav>
                                      </p:tavLst>
                                    </p:anim>
                                    <p:anim calcmode="lin" valueType="num">
                                      <p:cBhvr>
                                        <p:cTn id="16" dur="2000" fill="hold"/>
                                        <p:tgtEl>
                                          <p:spTgt spid="666629"/>
                                        </p:tgtEl>
                                        <p:attrNameLst>
                                          <p:attrName>ppt_x</p:attrName>
                                        </p:attrNameLst>
                                      </p:cBhvr>
                                      <p:tavLst>
                                        <p:tav tm="0">
                                          <p:val>
                                            <p:strVal val="#ppt_x-.2"/>
                                          </p:val>
                                        </p:tav>
                                        <p:tav tm="100000">
                                          <p:val>
                                            <p:strVal val="#ppt_x"/>
                                          </p:val>
                                        </p:tav>
                                      </p:tavLst>
                                    </p:anim>
                                    <p:anim calcmode="lin" valueType="num">
                                      <p:cBhvr>
                                        <p:cTn id="17" dur="2000" fill="hold"/>
                                        <p:tgtEl>
                                          <p:spTgt spid="666629"/>
                                        </p:tgtEl>
                                        <p:attrNameLst>
                                          <p:attrName>ppt_y</p:attrName>
                                        </p:attrNameLst>
                                      </p:cBhvr>
                                      <p:tavLst>
                                        <p:tav tm="0">
                                          <p:val>
                                            <p:strVal val="#ppt_y"/>
                                          </p:val>
                                        </p:tav>
                                        <p:tav tm="100000">
                                          <p:val>
                                            <p:strVal val="#ppt_y"/>
                                          </p:val>
                                        </p:tav>
                                      </p:tavLst>
                                    </p:anim>
                                    <p:animEffect transition="in" filter="fade">
                                      <p:cBhvr>
                                        <p:cTn id="18" dur="2000"/>
                                        <p:tgtEl>
                                          <p:spTgt spid="6666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50180"/>
                                        </p:tgtEl>
                                        <p:attrNameLst>
                                          <p:attrName>style.visibility</p:attrName>
                                        </p:attrNameLst>
                                      </p:cBhvr>
                                      <p:to>
                                        <p:strVal val="visible"/>
                                      </p:to>
                                    </p:set>
                                    <p:anim calcmode="lin" valueType="num">
                                      <p:cBhvr>
                                        <p:cTn id="23" dur="1000" fill="hold"/>
                                        <p:tgtEl>
                                          <p:spTgt spid="50180"/>
                                        </p:tgtEl>
                                        <p:attrNameLst>
                                          <p:attrName>ppt_w</p:attrName>
                                        </p:attrNameLst>
                                      </p:cBhvr>
                                      <p:tavLst>
                                        <p:tav tm="0">
                                          <p:val>
                                            <p:strVal val="#ppt_w+.3"/>
                                          </p:val>
                                        </p:tav>
                                        <p:tav tm="100000">
                                          <p:val>
                                            <p:strVal val="#ppt_w"/>
                                          </p:val>
                                        </p:tav>
                                      </p:tavLst>
                                    </p:anim>
                                    <p:anim calcmode="lin" valueType="num">
                                      <p:cBhvr>
                                        <p:cTn id="24" dur="1000" fill="hold"/>
                                        <p:tgtEl>
                                          <p:spTgt spid="50180"/>
                                        </p:tgtEl>
                                        <p:attrNameLst>
                                          <p:attrName>ppt_h</p:attrName>
                                        </p:attrNameLst>
                                      </p:cBhvr>
                                      <p:tavLst>
                                        <p:tav tm="0">
                                          <p:val>
                                            <p:strVal val="#ppt_h"/>
                                          </p:val>
                                        </p:tav>
                                        <p:tav tm="100000">
                                          <p:val>
                                            <p:strVal val="#ppt_h"/>
                                          </p:val>
                                        </p:tav>
                                      </p:tavLst>
                                    </p:anim>
                                    <p:animEffect transition="in" filter="fade">
                                      <p:cBhvr>
                                        <p:cTn id="25" dur="1000"/>
                                        <p:tgtEl>
                                          <p:spTgt spid="50180"/>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3"/>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a:grpSpLocks/>
          </p:cNvGrpSpPr>
          <p:nvPr/>
        </p:nvGrpSpPr>
        <p:grpSpPr bwMode="auto">
          <a:xfrm>
            <a:off x="6715124" y="1033213"/>
            <a:ext cx="1357313" cy="1071563"/>
            <a:chOff x="1714480" y="-500066"/>
            <a:chExt cx="1428760" cy="1000132"/>
          </a:xfrm>
        </p:grpSpPr>
        <p:sp>
          <p:nvSpPr>
            <p:cNvPr id="17" name="Rectangle 16"/>
            <p:cNvSpPr/>
            <p:nvPr/>
          </p:nvSpPr>
          <p:spPr>
            <a:xfrm>
              <a:off x="1714480" y="-500066"/>
              <a:ext cx="715215" cy="100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429695" y="-500066"/>
              <a:ext cx="713545" cy="1000132"/>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Rectangle 2"/>
          <p:cNvSpPr/>
          <p:nvPr/>
        </p:nvSpPr>
        <p:spPr>
          <a:xfrm>
            <a:off x="5429249" y="3104901"/>
            <a:ext cx="1357313" cy="10001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071936" y="4105026"/>
            <a:ext cx="1357312" cy="10001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786562" y="3104901"/>
            <a:ext cx="1285875" cy="10001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8"/>
          <p:cNvGrpSpPr>
            <a:grpSpLocks/>
          </p:cNvGrpSpPr>
          <p:nvPr/>
        </p:nvGrpSpPr>
        <p:grpSpPr bwMode="auto">
          <a:xfrm>
            <a:off x="4143374" y="2033338"/>
            <a:ext cx="1285875" cy="1071563"/>
            <a:chOff x="1714480" y="-500066"/>
            <a:chExt cx="1428760" cy="1000132"/>
          </a:xfrm>
        </p:grpSpPr>
        <p:sp>
          <p:nvSpPr>
            <p:cNvPr id="7" name="Rectangle 6"/>
            <p:cNvSpPr/>
            <p:nvPr/>
          </p:nvSpPr>
          <p:spPr>
            <a:xfrm>
              <a:off x="1714480" y="-500066"/>
              <a:ext cx="714381" cy="100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428861" y="-500066"/>
              <a:ext cx="714379" cy="1000132"/>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Rectangle 9"/>
          <p:cNvSpPr/>
          <p:nvPr/>
        </p:nvSpPr>
        <p:spPr>
          <a:xfrm>
            <a:off x="5429249" y="2033338"/>
            <a:ext cx="1357313" cy="10715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6786562" y="2033338"/>
            <a:ext cx="1285875" cy="10715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 name="Group 11"/>
          <p:cNvGrpSpPr>
            <a:grpSpLocks/>
          </p:cNvGrpSpPr>
          <p:nvPr/>
        </p:nvGrpSpPr>
        <p:grpSpPr bwMode="auto">
          <a:xfrm>
            <a:off x="2786061" y="2033338"/>
            <a:ext cx="1357312" cy="1071563"/>
            <a:chOff x="1714480" y="-500066"/>
            <a:chExt cx="1428760" cy="1000132"/>
          </a:xfrm>
        </p:grpSpPr>
        <p:sp>
          <p:nvSpPr>
            <p:cNvPr id="13" name="Rectangle 12"/>
            <p:cNvSpPr/>
            <p:nvPr/>
          </p:nvSpPr>
          <p:spPr>
            <a:xfrm>
              <a:off x="1714480" y="-500066"/>
              <a:ext cx="715216" cy="10001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429696" y="-500066"/>
              <a:ext cx="713544" cy="1000132"/>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1420084772"/>
              </p:ext>
            </p:extLst>
          </p:nvPr>
        </p:nvGraphicFramePr>
        <p:xfrm>
          <a:off x="2786062" y="1033212"/>
          <a:ext cx="6619875" cy="4103688"/>
        </p:xfrm>
        <a:graphic>
          <a:graphicData uri="http://schemas.openxmlformats.org/drawingml/2006/table">
            <a:tbl>
              <a:tblPr firstRow="1" bandRow="1">
                <a:tableStyleId>{5940675A-B579-460E-94D1-54222C63F5DA}</a:tableStyleId>
              </a:tblPr>
              <a:tblGrid>
                <a:gridCol w="1323975"/>
                <a:gridCol w="1323975"/>
                <a:gridCol w="1323975"/>
                <a:gridCol w="1323975"/>
                <a:gridCol w="1323975"/>
              </a:tblGrid>
              <a:tr h="1025922">
                <a:tc>
                  <a:txBody>
                    <a:bodyPr/>
                    <a:lstStyle/>
                    <a:p>
                      <a:pPr algn="ctr"/>
                      <a:r>
                        <a:rPr lang="en-GB" sz="4000" b="1" dirty="0" smtClean="0">
                          <a:solidFill>
                            <a:schemeClr val="accent5">
                              <a:lumMod val="50000"/>
                            </a:schemeClr>
                          </a:solidFill>
                          <a:latin typeface="Century Gothic" panose="020B0502020202020204" pitchFamily="34" charset="0"/>
                        </a:rPr>
                        <a:t>1</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2</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3</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4</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5</a:t>
                      </a:r>
                      <a:endParaRPr lang="en-US" sz="4000" b="1" dirty="0">
                        <a:solidFill>
                          <a:schemeClr val="accent5">
                            <a:lumMod val="50000"/>
                          </a:schemeClr>
                        </a:solidFill>
                        <a:latin typeface="Century Gothic" panose="020B0502020202020204" pitchFamily="34" charset="0"/>
                      </a:endParaRPr>
                    </a:p>
                  </a:txBody>
                  <a:tcPr anchor="ctr"/>
                </a:tc>
              </a:tr>
              <a:tr h="1025922">
                <a:tc>
                  <a:txBody>
                    <a:bodyPr/>
                    <a:lstStyle/>
                    <a:p>
                      <a:pPr algn="ctr"/>
                      <a:r>
                        <a:rPr lang="en-GB" sz="4000" b="1" dirty="0" smtClean="0">
                          <a:solidFill>
                            <a:schemeClr val="accent5">
                              <a:lumMod val="50000"/>
                            </a:schemeClr>
                          </a:solidFill>
                          <a:latin typeface="Century Gothic" panose="020B0502020202020204" pitchFamily="34" charset="0"/>
                        </a:rPr>
                        <a:t>6</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7</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8</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9</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10</a:t>
                      </a:r>
                      <a:endParaRPr lang="en-US" sz="4000" b="1" dirty="0">
                        <a:solidFill>
                          <a:schemeClr val="accent5">
                            <a:lumMod val="50000"/>
                          </a:schemeClr>
                        </a:solidFill>
                        <a:latin typeface="Century Gothic" panose="020B0502020202020204" pitchFamily="34" charset="0"/>
                      </a:endParaRPr>
                    </a:p>
                  </a:txBody>
                  <a:tcPr anchor="ctr"/>
                </a:tc>
              </a:tr>
              <a:tr h="1025922">
                <a:tc>
                  <a:txBody>
                    <a:bodyPr/>
                    <a:lstStyle/>
                    <a:p>
                      <a:pPr algn="ctr"/>
                      <a:r>
                        <a:rPr lang="en-GB" sz="4000" b="1" dirty="0" smtClean="0">
                          <a:solidFill>
                            <a:schemeClr val="accent5">
                              <a:lumMod val="50000"/>
                            </a:schemeClr>
                          </a:solidFill>
                          <a:latin typeface="Century Gothic" panose="020B0502020202020204" pitchFamily="34" charset="0"/>
                        </a:rPr>
                        <a:t>11</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12</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13</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14</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15</a:t>
                      </a:r>
                      <a:endParaRPr lang="en-US" sz="4000" b="1" dirty="0">
                        <a:solidFill>
                          <a:schemeClr val="accent5">
                            <a:lumMod val="50000"/>
                          </a:schemeClr>
                        </a:solidFill>
                        <a:latin typeface="Century Gothic" panose="020B0502020202020204" pitchFamily="34" charset="0"/>
                      </a:endParaRPr>
                    </a:p>
                  </a:txBody>
                  <a:tcPr anchor="ctr"/>
                </a:tc>
              </a:tr>
              <a:tr h="1025922">
                <a:tc>
                  <a:txBody>
                    <a:bodyPr/>
                    <a:lstStyle/>
                    <a:p>
                      <a:pPr algn="ctr"/>
                      <a:r>
                        <a:rPr lang="en-GB" sz="4000" b="1" dirty="0" smtClean="0">
                          <a:solidFill>
                            <a:schemeClr val="accent5">
                              <a:lumMod val="50000"/>
                            </a:schemeClr>
                          </a:solidFill>
                          <a:latin typeface="Century Gothic" panose="020B0502020202020204" pitchFamily="34" charset="0"/>
                        </a:rPr>
                        <a:t>16</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17</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18</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19</a:t>
                      </a:r>
                      <a:endParaRPr lang="en-US" sz="4000" b="1" dirty="0">
                        <a:solidFill>
                          <a:schemeClr val="accent5">
                            <a:lumMod val="50000"/>
                          </a:schemeClr>
                        </a:solidFill>
                        <a:latin typeface="Century Gothic" panose="020B0502020202020204" pitchFamily="34" charset="0"/>
                      </a:endParaRPr>
                    </a:p>
                  </a:txBody>
                  <a:tcPr anchor="ctr"/>
                </a:tc>
                <a:tc>
                  <a:txBody>
                    <a:bodyPr/>
                    <a:lstStyle/>
                    <a:p>
                      <a:pPr algn="ctr"/>
                      <a:r>
                        <a:rPr lang="en-GB" sz="4000" b="1" dirty="0" smtClean="0">
                          <a:solidFill>
                            <a:schemeClr val="accent5">
                              <a:lumMod val="50000"/>
                            </a:schemeClr>
                          </a:solidFill>
                          <a:latin typeface="Century Gothic" panose="020B0502020202020204" pitchFamily="34" charset="0"/>
                        </a:rPr>
                        <a:t>20</a:t>
                      </a:r>
                      <a:endParaRPr lang="en-US" sz="4000" b="1" dirty="0">
                        <a:solidFill>
                          <a:schemeClr val="accent5">
                            <a:lumMod val="50000"/>
                          </a:schemeClr>
                        </a:solidFill>
                        <a:latin typeface="Century Gothic" panose="020B0502020202020204" pitchFamily="34" charset="0"/>
                      </a:endParaRPr>
                    </a:p>
                  </a:txBody>
                  <a:tcPr anchor="ctr"/>
                </a:tc>
              </a:tr>
            </a:tbl>
          </a:graphicData>
        </a:graphic>
      </p:graphicFrame>
      <p:sp>
        <p:nvSpPr>
          <p:cNvPr id="19498" name="TextBox 14"/>
          <p:cNvSpPr txBox="1">
            <a:spLocks noChangeArrowheads="1"/>
          </p:cNvSpPr>
          <p:nvPr/>
        </p:nvSpPr>
        <p:spPr bwMode="auto">
          <a:xfrm>
            <a:off x="44116" y="83918"/>
            <a:ext cx="12103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b="1" dirty="0" smtClean="0">
                <a:solidFill>
                  <a:schemeClr val="accent5">
                    <a:lumMod val="50000"/>
                  </a:schemeClr>
                </a:solidFill>
                <a:latin typeface="Century Gothic" panose="020B0502020202020204" pitchFamily="34" charset="0"/>
              </a:rPr>
              <a:t>Lucky and unlucky numbers</a:t>
            </a:r>
            <a:endParaRPr lang="en-US" altLang="en-US" sz="3600" b="1" dirty="0">
              <a:solidFill>
                <a:schemeClr val="accent5">
                  <a:lumMod val="50000"/>
                </a:schemeClr>
              </a:solidFill>
              <a:latin typeface="Century Gothic" panose="020B0502020202020204" pitchFamily="34" charset="0"/>
            </a:endParaRPr>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3" y="5390901"/>
            <a:ext cx="9286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4" y="5390900"/>
            <a:ext cx="1000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6" y="5319462"/>
            <a:ext cx="10715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461" y="5319463"/>
            <a:ext cx="1071562" cy="70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36" y="5319463"/>
            <a:ext cx="7604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skull-and-crossbones.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8462" y="5248026"/>
            <a:ext cx="7842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7749" y="5319463"/>
            <a:ext cx="696603" cy="66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9311" y="5319463"/>
            <a:ext cx="8191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90560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0658"/>
                                        </p:tgtEl>
                                        <p:attrNameLst>
                                          <p:attrName>style.visibility</p:attrName>
                                        </p:attrNameLst>
                                      </p:cBhvr>
                                      <p:to>
                                        <p:strVal val="visible"/>
                                      </p:to>
                                    </p:set>
                                    <p:anim calcmode="lin" valueType="num">
                                      <p:cBhvr>
                                        <p:cTn id="21" dur="1000" fill="hold"/>
                                        <p:tgtEl>
                                          <p:spTgt spid="70658"/>
                                        </p:tgtEl>
                                        <p:attrNameLst>
                                          <p:attrName>ppt_w</p:attrName>
                                        </p:attrNameLst>
                                      </p:cBhvr>
                                      <p:tavLst>
                                        <p:tav tm="0">
                                          <p:val>
                                            <p:strVal val="#ppt_w+.3"/>
                                          </p:val>
                                        </p:tav>
                                        <p:tav tm="100000">
                                          <p:val>
                                            <p:strVal val="#ppt_w"/>
                                          </p:val>
                                        </p:tav>
                                      </p:tavLst>
                                    </p:anim>
                                    <p:anim calcmode="lin" valueType="num">
                                      <p:cBhvr>
                                        <p:cTn id="22" dur="1000" fill="hold"/>
                                        <p:tgtEl>
                                          <p:spTgt spid="70658"/>
                                        </p:tgtEl>
                                        <p:attrNameLst>
                                          <p:attrName>ppt_h</p:attrName>
                                        </p:attrNameLst>
                                      </p:cBhvr>
                                      <p:tavLst>
                                        <p:tav tm="0">
                                          <p:val>
                                            <p:strVal val="#ppt_h"/>
                                          </p:val>
                                        </p:tav>
                                        <p:tav tm="100000">
                                          <p:val>
                                            <p:strVal val="#ppt_h"/>
                                          </p:val>
                                        </p:tav>
                                      </p:tavLst>
                                    </p:anim>
                                    <p:animEffect transition="in" filter="fade">
                                      <p:cBhvr>
                                        <p:cTn id="23" dur="1000"/>
                                        <p:tgtEl>
                                          <p:spTgt spid="706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3"/>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0659"/>
                                        </p:tgtEl>
                                        <p:attrNameLst>
                                          <p:attrName>style.visibility</p:attrName>
                                        </p:attrNameLst>
                                      </p:cBhvr>
                                      <p:to>
                                        <p:strVal val="visible"/>
                                      </p:to>
                                    </p:set>
                                    <p:anim calcmode="lin" valueType="num">
                                      <p:cBhvr>
                                        <p:cTn id="35" dur="1000" fill="hold"/>
                                        <p:tgtEl>
                                          <p:spTgt spid="70659"/>
                                        </p:tgtEl>
                                        <p:attrNameLst>
                                          <p:attrName>ppt_w</p:attrName>
                                        </p:attrNameLst>
                                      </p:cBhvr>
                                      <p:tavLst>
                                        <p:tav tm="0">
                                          <p:val>
                                            <p:strVal val="#ppt_w+.3"/>
                                          </p:val>
                                        </p:tav>
                                        <p:tav tm="100000">
                                          <p:val>
                                            <p:strVal val="#ppt_w"/>
                                          </p:val>
                                        </p:tav>
                                      </p:tavLst>
                                    </p:anim>
                                    <p:anim calcmode="lin" valueType="num">
                                      <p:cBhvr>
                                        <p:cTn id="36" dur="1000" fill="hold"/>
                                        <p:tgtEl>
                                          <p:spTgt spid="70659"/>
                                        </p:tgtEl>
                                        <p:attrNameLst>
                                          <p:attrName>ppt_h</p:attrName>
                                        </p:attrNameLst>
                                      </p:cBhvr>
                                      <p:tavLst>
                                        <p:tav tm="0">
                                          <p:val>
                                            <p:strVal val="#ppt_h"/>
                                          </p:val>
                                        </p:tav>
                                        <p:tav tm="100000">
                                          <p:val>
                                            <p:strVal val="#ppt_h"/>
                                          </p:val>
                                        </p:tav>
                                      </p:tavLst>
                                    </p:anim>
                                    <p:animEffect transition="in" filter="fade">
                                      <p:cBhvr>
                                        <p:cTn id="37" dur="1000"/>
                                        <p:tgtEl>
                                          <p:spTgt spid="706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70662"/>
                                        </p:tgtEl>
                                        <p:attrNameLst>
                                          <p:attrName>style.visibility</p:attrName>
                                        </p:attrNameLst>
                                      </p:cBhvr>
                                      <p:to>
                                        <p:strVal val="visible"/>
                                      </p:to>
                                    </p:set>
                                    <p:anim calcmode="lin" valueType="num">
                                      <p:cBhvr>
                                        <p:cTn id="42" dur="1000" fill="hold"/>
                                        <p:tgtEl>
                                          <p:spTgt spid="70662"/>
                                        </p:tgtEl>
                                        <p:attrNameLst>
                                          <p:attrName>ppt_w</p:attrName>
                                        </p:attrNameLst>
                                      </p:cBhvr>
                                      <p:tavLst>
                                        <p:tav tm="0">
                                          <p:val>
                                            <p:strVal val="#ppt_w+.3"/>
                                          </p:val>
                                        </p:tav>
                                        <p:tav tm="100000">
                                          <p:val>
                                            <p:strVal val="#ppt_w"/>
                                          </p:val>
                                        </p:tav>
                                      </p:tavLst>
                                    </p:anim>
                                    <p:anim calcmode="lin" valueType="num">
                                      <p:cBhvr>
                                        <p:cTn id="43" dur="1000" fill="hold"/>
                                        <p:tgtEl>
                                          <p:spTgt spid="70662"/>
                                        </p:tgtEl>
                                        <p:attrNameLst>
                                          <p:attrName>ppt_h</p:attrName>
                                        </p:attrNameLst>
                                      </p:cBhvr>
                                      <p:tavLst>
                                        <p:tav tm="0">
                                          <p:val>
                                            <p:strVal val="#ppt_h"/>
                                          </p:val>
                                        </p:tav>
                                        <p:tav tm="100000">
                                          <p:val>
                                            <p:strVal val="#ppt_h"/>
                                          </p:val>
                                        </p:tav>
                                      </p:tavLst>
                                    </p:anim>
                                    <p:animEffect transition="in" filter="fade">
                                      <p:cBhvr>
                                        <p:cTn id="44" dur="1000"/>
                                        <p:tgtEl>
                                          <p:spTgt spid="706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70660"/>
                                        </p:tgtEl>
                                        <p:attrNameLst>
                                          <p:attrName>style.visibility</p:attrName>
                                        </p:attrNameLst>
                                      </p:cBhvr>
                                      <p:to>
                                        <p:strVal val="visible"/>
                                      </p:to>
                                    </p:set>
                                    <p:anim calcmode="lin" valueType="num">
                                      <p:cBhvr>
                                        <p:cTn id="49" dur="1000" fill="hold"/>
                                        <p:tgtEl>
                                          <p:spTgt spid="70660"/>
                                        </p:tgtEl>
                                        <p:attrNameLst>
                                          <p:attrName>ppt_w</p:attrName>
                                        </p:attrNameLst>
                                      </p:cBhvr>
                                      <p:tavLst>
                                        <p:tav tm="0">
                                          <p:val>
                                            <p:strVal val="#ppt_w+.3"/>
                                          </p:val>
                                        </p:tav>
                                        <p:tav tm="100000">
                                          <p:val>
                                            <p:strVal val="#ppt_w"/>
                                          </p:val>
                                        </p:tav>
                                      </p:tavLst>
                                    </p:anim>
                                    <p:anim calcmode="lin" valueType="num">
                                      <p:cBhvr>
                                        <p:cTn id="50" dur="1000" fill="hold"/>
                                        <p:tgtEl>
                                          <p:spTgt spid="70660"/>
                                        </p:tgtEl>
                                        <p:attrNameLst>
                                          <p:attrName>ppt_h</p:attrName>
                                        </p:attrNameLst>
                                      </p:cBhvr>
                                      <p:tavLst>
                                        <p:tav tm="0">
                                          <p:val>
                                            <p:strVal val="#ppt_h"/>
                                          </p:val>
                                        </p:tav>
                                        <p:tav tm="100000">
                                          <p:val>
                                            <p:strVal val="#ppt_h"/>
                                          </p:val>
                                        </p:tav>
                                      </p:tavLst>
                                    </p:anim>
                                    <p:animEffect transition="in" filter="fade">
                                      <p:cBhvr>
                                        <p:cTn id="51" dur="1000"/>
                                        <p:tgtEl>
                                          <p:spTgt spid="706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70661"/>
                                        </p:tgtEl>
                                        <p:attrNameLst>
                                          <p:attrName>style.visibility</p:attrName>
                                        </p:attrNameLst>
                                      </p:cBhvr>
                                      <p:to>
                                        <p:strVal val="visible"/>
                                      </p:to>
                                    </p:set>
                                    <p:anim calcmode="lin" valueType="num">
                                      <p:cBhvr>
                                        <p:cTn id="56" dur="1000" fill="hold"/>
                                        <p:tgtEl>
                                          <p:spTgt spid="70661"/>
                                        </p:tgtEl>
                                        <p:attrNameLst>
                                          <p:attrName>ppt_w</p:attrName>
                                        </p:attrNameLst>
                                      </p:cBhvr>
                                      <p:tavLst>
                                        <p:tav tm="0">
                                          <p:val>
                                            <p:strVal val="#ppt_w+.3"/>
                                          </p:val>
                                        </p:tav>
                                        <p:tav tm="100000">
                                          <p:val>
                                            <p:strVal val="#ppt_w"/>
                                          </p:val>
                                        </p:tav>
                                      </p:tavLst>
                                    </p:anim>
                                    <p:anim calcmode="lin" valueType="num">
                                      <p:cBhvr>
                                        <p:cTn id="57" dur="1000" fill="hold"/>
                                        <p:tgtEl>
                                          <p:spTgt spid="70661"/>
                                        </p:tgtEl>
                                        <p:attrNameLst>
                                          <p:attrName>ppt_h</p:attrName>
                                        </p:attrNameLst>
                                      </p:cBhvr>
                                      <p:tavLst>
                                        <p:tav tm="0">
                                          <p:val>
                                            <p:strVal val="#ppt_h"/>
                                          </p:val>
                                        </p:tav>
                                        <p:tav tm="100000">
                                          <p:val>
                                            <p:strVal val="#ppt_h"/>
                                          </p:val>
                                        </p:tav>
                                      </p:tavLst>
                                    </p:anim>
                                    <p:animEffect transition="in" filter="fade">
                                      <p:cBhvr>
                                        <p:cTn id="58" dur="1000"/>
                                        <p:tgtEl>
                                          <p:spTgt spid="7066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1000" fill="hold"/>
                                        <p:tgtEl>
                                          <p:spTgt spid="25"/>
                                        </p:tgtEl>
                                        <p:attrNameLst>
                                          <p:attrName>ppt_w</p:attrName>
                                        </p:attrNameLst>
                                      </p:cBhvr>
                                      <p:tavLst>
                                        <p:tav tm="0">
                                          <p:val>
                                            <p:strVal val="#ppt_w+.3"/>
                                          </p:val>
                                        </p:tav>
                                        <p:tav tm="100000">
                                          <p:val>
                                            <p:strVal val="#ppt_w"/>
                                          </p:val>
                                        </p:tav>
                                      </p:tavLst>
                                    </p:anim>
                                    <p:anim calcmode="lin" valueType="num">
                                      <p:cBhvr>
                                        <p:cTn id="64" dur="1000" fill="hold"/>
                                        <p:tgtEl>
                                          <p:spTgt spid="25"/>
                                        </p:tgtEl>
                                        <p:attrNameLst>
                                          <p:attrName>ppt_h</p:attrName>
                                        </p:attrNameLst>
                                      </p:cBhvr>
                                      <p:tavLst>
                                        <p:tav tm="0">
                                          <p:val>
                                            <p:strVal val="#ppt_h"/>
                                          </p:val>
                                        </p:tav>
                                        <p:tav tm="100000">
                                          <p:val>
                                            <p:strVal val="#ppt_h"/>
                                          </p:val>
                                        </p:tav>
                                      </p:tavLst>
                                    </p:anim>
                                    <p:animEffect transition="in" filter="fade">
                                      <p:cBhvr>
                                        <p:cTn id="65" dur="10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1000" fill="hold"/>
                                        <p:tgtEl>
                                          <p:spTgt spid="9"/>
                                        </p:tgtEl>
                                        <p:attrNameLst>
                                          <p:attrName>ppt_w</p:attrName>
                                        </p:attrNameLst>
                                      </p:cBhvr>
                                      <p:tavLst>
                                        <p:tav tm="0">
                                          <p:val>
                                            <p:strVal val="#ppt_w+.3"/>
                                          </p:val>
                                        </p:tav>
                                        <p:tav tm="100000">
                                          <p:val>
                                            <p:strVal val="#ppt_w"/>
                                          </p:val>
                                        </p:tav>
                                      </p:tavLst>
                                    </p:anim>
                                    <p:anim calcmode="lin" valueType="num">
                                      <p:cBhvr>
                                        <p:cTn id="71" dur="1000" fill="hold"/>
                                        <p:tgtEl>
                                          <p:spTgt spid="9"/>
                                        </p:tgtEl>
                                        <p:attrNameLst>
                                          <p:attrName>ppt_h</p:attrName>
                                        </p:attrNameLst>
                                      </p:cBhvr>
                                      <p:tavLst>
                                        <p:tav tm="0">
                                          <p:val>
                                            <p:strVal val="#ppt_h"/>
                                          </p:val>
                                        </p:tav>
                                        <p:tav tm="100000">
                                          <p:val>
                                            <p:strVal val="#ppt_h"/>
                                          </p:val>
                                        </p:tav>
                                      </p:tavLst>
                                    </p:anim>
                                    <p:animEffect transition="in" filter="fade">
                                      <p:cBhvr>
                                        <p:cTn id="72" dur="1000"/>
                                        <p:tgtEl>
                                          <p:spTgt spid="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70664"/>
                                        </p:tgtEl>
                                        <p:attrNameLst>
                                          <p:attrName>style.visibility</p:attrName>
                                        </p:attrNameLst>
                                      </p:cBhvr>
                                      <p:to>
                                        <p:strVal val="visible"/>
                                      </p:to>
                                    </p:set>
                                    <p:anim calcmode="lin" valueType="num">
                                      <p:cBhvr>
                                        <p:cTn id="77" dur="1000" fill="hold"/>
                                        <p:tgtEl>
                                          <p:spTgt spid="70664"/>
                                        </p:tgtEl>
                                        <p:attrNameLst>
                                          <p:attrName>ppt_w</p:attrName>
                                        </p:attrNameLst>
                                      </p:cBhvr>
                                      <p:tavLst>
                                        <p:tav tm="0">
                                          <p:val>
                                            <p:strVal val="#ppt_w+.3"/>
                                          </p:val>
                                        </p:tav>
                                        <p:tav tm="100000">
                                          <p:val>
                                            <p:strVal val="#ppt_w"/>
                                          </p:val>
                                        </p:tav>
                                      </p:tavLst>
                                    </p:anim>
                                    <p:anim calcmode="lin" valueType="num">
                                      <p:cBhvr>
                                        <p:cTn id="78" dur="1000" fill="hold"/>
                                        <p:tgtEl>
                                          <p:spTgt spid="70664"/>
                                        </p:tgtEl>
                                        <p:attrNameLst>
                                          <p:attrName>ppt_h</p:attrName>
                                        </p:attrNameLst>
                                      </p:cBhvr>
                                      <p:tavLst>
                                        <p:tav tm="0">
                                          <p:val>
                                            <p:strVal val="#ppt_h"/>
                                          </p:val>
                                        </p:tav>
                                        <p:tav tm="100000">
                                          <p:val>
                                            <p:strVal val="#ppt_h"/>
                                          </p:val>
                                        </p:tav>
                                      </p:tavLst>
                                    </p:anim>
                                    <p:animEffect transition="in" filter="fade">
                                      <p:cBhvr>
                                        <p:cTn id="79" dur="1000"/>
                                        <p:tgtEl>
                                          <p:spTgt spid="7066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70665"/>
                                        </p:tgtEl>
                                        <p:attrNameLst>
                                          <p:attrName>style.visibility</p:attrName>
                                        </p:attrNameLst>
                                      </p:cBhvr>
                                      <p:to>
                                        <p:strVal val="visible"/>
                                      </p:to>
                                    </p:set>
                                    <p:anim calcmode="lin" valueType="num">
                                      <p:cBhvr>
                                        <p:cTn id="84" dur="1000" fill="hold"/>
                                        <p:tgtEl>
                                          <p:spTgt spid="70665"/>
                                        </p:tgtEl>
                                        <p:attrNameLst>
                                          <p:attrName>ppt_w</p:attrName>
                                        </p:attrNameLst>
                                      </p:cBhvr>
                                      <p:tavLst>
                                        <p:tav tm="0">
                                          <p:val>
                                            <p:strVal val="#ppt_w+.3"/>
                                          </p:val>
                                        </p:tav>
                                        <p:tav tm="100000">
                                          <p:val>
                                            <p:strVal val="#ppt_w"/>
                                          </p:val>
                                        </p:tav>
                                      </p:tavLst>
                                    </p:anim>
                                    <p:anim calcmode="lin" valueType="num">
                                      <p:cBhvr>
                                        <p:cTn id="85" dur="1000" fill="hold"/>
                                        <p:tgtEl>
                                          <p:spTgt spid="70665"/>
                                        </p:tgtEl>
                                        <p:attrNameLst>
                                          <p:attrName>ppt_h</p:attrName>
                                        </p:attrNameLst>
                                      </p:cBhvr>
                                      <p:tavLst>
                                        <p:tav tm="0">
                                          <p:val>
                                            <p:strVal val="#ppt_h"/>
                                          </p:val>
                                        </p:tav>
                                        <p:tav tm="100000">
                                          <p:val>
                                            <p:strVal val="#ppt_h"/>
                                          </p:val>
                                        </p:tav>
                                      </p:tavLst>
                                    </p:anim>
                                    <p:animEffect transition="in" filter="fade">
                                      <p:cBhvr>
                                        <p:cTn id="86" dur="1000"/>
                                        <p:tgtEl>
                                          <p:spTgt spid="7066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strVal val="#ppt_w+.3"/>
                                          </p:val>
                                        </p:tav>
                                        <p:tav tm="100000">
                                          <p:val>
                                            <p:strVal val="#ppt_w"/>
                                          </p:val>
                                        </p:tav>
                                      </p:tavLst>
                                    </p:anim>
                                    <p:anim calcmode="lin" valueType="num">
                                      <p:cBhvr>
                                        <p:cTn id="92" dur="1000" fill="hold"/>
                                        <p:tgtEl>
                                          <p:spTgt spid="10"/>
                                        </p:tgtEl>
                                        <p:attrNameLst>
                                          <p:attrName>ppt_h</p:attrName>
                                        </p:attrNameLst>
                                      </p:cBhvr>
                                      <p:tavLst>
                                        <p:tav tm="0">
                                          <p:val>
                                            <p:strVal val="#ppt_h"/>
                                          </p:val>
                                        </p:tav>
                                        <p:tav tm="100000">
                                          <p:val>
                                            <p:strVal val="#ppt_h"/>
                                          </p:val>
                                        </p:tav>
                                      </p:tavLst>
                                    </p:anim>
                                    <p:animEffect transition="in" filter="fade">
                                      <p:cBhvr>
                                        <p:cTn id="93" dur="1000"/>
                                        <p:tgtEl>
                                          <p:spTgt spid="1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0" presetClass="entr" presetSubtype="0" decel="100000"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1000" fill="hold"/>
                                        <p:tgtEl>
                                          <p:spTgt spid="11"/>
                                        </p:tgtEl>
                                        <p:attrNameLst>
                                          <p:attrName>ppt_w</p:attrName>
                                        </p:attrNameLst>
                                      </p:cBhvr>
                                      <p:tavLst>
                                        <p:tav tm="0">
                                          <p:val>
                                            <p:strVal val="#ppt_w+.3"/>
                                          </p:val>
                                        </p:tav>
                                        <p:tav tm="100000">
                                          <p:val>
                                            <p:strVal val="#ppt_w"/>
                                          </p:val>
                                        </p:tav>
                                      </p:tavLst>
                                    </p:anim>
                                    <p:anim calcmode="lin" valueType="num">
                                      <p:cBhvr>
                                        <p:cTn id="99" dur="1000" fill="hold"/>
                                        <p:tgtEl>
                                          <p:spTgt spid="11"/>
                                        </p:tgtEl>
                                        <p:attrNameLst>
                                          <p:attrName>ppt_h</p:attrName>
                                        </p:attrNameLst>
                                      </p:cBhvr>
                                      <p:tavLst>
                                        <p:tav tm="0">
                                          <p:val>
                                            <p:strVal val="#ppt_h"/>
                                          </p:val>
                                        </p:tav>
                                        <p:tav tm="100000">
                                          <p:val>
                                            <p:strVal val="#ppt_h"/>
                                          </p:val>
                                        </p:tav>
                                      </p:tavLst>
                                    </p:anim>
                                    <p:animEffect transition="in" filter="fade">
                                      <p:cBhvr>
                                        <p:cTn id="100" dur="1000"/>
                                        <p:tgtEl>
                                          <p:spTgt spid="1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0" presetClass="entr" presetSubtype="0" decel="100000" fill="hold"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1000" fill="hold"/>
                                        <p:tgtEl>
                                          <p:spTgt spid="12"/>
                                        </p:tgtEl>
                                        <p:attrNameLst>
                                          <p:attrName>ppt_w</p:attrName>
                                        </p:attrNameLst>
                                      </p:cBhvr>
                                      <p:tavLst>
                                        <p:tav tm="0">
                                          <p:val>
                                            <p:strVal val="#ppt_w+.3"/>
                                          </p:val>
                                        </p:tav>
                                        <p:tav tm="100000">
                                          <p:val>
                                            <p:strVal val="#ppt_w"/>
                                          </p:val>
                                        </p:tav>
                                      </p:tavLst>
                                    </p:anim>
                                    <p:anim calcmode="lin" valueType="num">
                                      <p:cBhvr>
                                        <p:cTn id="106" dur="1000" fill="hold"/>
                                        <p:tgtEl>
                                          <p:spTgt spid="12"/>
                                        </p:tgtEl>
                                        <p:attrNameLst>
                                          <p:attrName>ppt_h</p:attrName>
                                        </p:attrNameLst>
                                      </p:cBhvr>
                                      <p:tavLst>
                                        <p:tav tm="0">
                                          <p:val>
                                            <p:strVal val="#ppt_h"/>
                                          </p:val>
                                        </p:tav>
                                        <p:tav tm="100000">
                                          <p:val>
                                            <p:strVal val="#ppt_h"/>
                                          </p:val>
                                        </p:tav>
                                      </p:tavLst>
                                    </p:anim>
                                    <p:animEffect transition="in" filter="fade">
                                      <p:cBhvr>
                                        <p:cTn id="107" dur="1000"/>
                                        <p:tgtEl>
                                          <p:spTgt spid="1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0" presetClass="entr" presetSubtype="0" decel="100000" fill="hold" grpId="0" nodeType="clickEffect">
                                  <p:stCondLst>
                                    <p:cond delay="0"/>
                                  </p:stCondLst>
                                  <p:childTnLst>
                                    <p:set>
                                      <p:cBhvr>
                                        <p:cTn id="111" dur="1" fill="hold">
                                          <p:stCondLst>
                                            <p:cond delay="0"/>
                                          </p:stCondLst>
                                        </p:cTn>
                                        <p:tgtEl>
                                          <p:spTgt spid="6"/>
                                        </p:tgtEl>
                                        <p:attrNameLst>
                                          <p:attrName>style.visibility</p:attrName>
                                        </p:attrNameLst>
                                      </p:cBhvr>
                                      <p:to>
                                        <p:strVal val="visible"/>
                                      </p:to>
                                    </p:set>
                                    <p:anim calcmode="lin" valueType="num">
                                      <p:cBhvr>
                                        <p:cTn id="112" dur="1000" fill="hold"/>
                                        <p:tgtEl>
                                          <p:spTgt spid="6"/>
                                        </p:tgtEl>
                                        <p:attrNameLst>
                                          <p:attrName>ppt_w</p:attrName>
                                        </p:attrNameLst>
                                      </p:cBhvr>
                                      <p:tavLst>
                                        <p:tav tm="0">
                                          <p:val>
                                            <p:strVal val="#ppt_w+.3"/>
                                          </p:val>
                                        </p:tav>
                                        <p:tav tm="100000">
                                          <p:val>
                                            <p:strVal val="#ppt_w"/>
                                          </p:val>
                                        </p:tav>
                                      </p:tavLst>
                                    </p:anim>
                                    <p:anim calcmode="lin" valueType="num">
                                      <p:cBhvr>
                                        <p:cTn id="113" dur="1000" fill="hold"/>
                                        <p:tgtEl>
                                          <p:spTgt spid="6"/>
                                        </p:tgtEl>
                                        <p:attrNameLst>
                                          <p:attrName>ppt_h</p:attrName>
                                        </p:attrNameLst>
                                      </p:cBhvr>
                                      <p:tavLst>
                                        <p:tav tm="0">
                                          <p:val>
                                            <p:strVal val="#ppt_h"/>
                                          </p:val>
                                        </p:tav>
                                        <p:tav tm="100000">
                                          <p:val>
                                            <p:strVal val="#ppt_h"/>
                                          </p:val>
                                        </p:tav>
                                      </p:tavLst>
                                    </p:anim>
                                    <p:animEffect transition="in" filter="fade">
                                      <p:cBhvr>
                                        <p:cTn id="1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925" y="2007668"/>
            <a:ext cx="11295707" cy="2585323"/>
          </a:xfrm>
          <a:prstGeom prst="rect">
            <a:avLst/>
          </a:prstGeom>
        </p:spPr>
        <p:txBody>
          <a:bodyPr wrap="square">
            <a:spAutoFit/>
          </a:bodyPr>
          <a:lstStyle/>
          <a:p>
            <a:pPr algn="ctr"/>
            <a:r>
              <a:rPr lang="en-GB" sz="5400" dirty="0">
                <a:solidFill>
                  <a:schemeClr val="accent5">
                    <a:lumMod val="50000"/>
                  </a:schemeClr>
                </a:solidFill>
                <a:latin typeface="Century Gothic" panose="020B0502020202020204" pitchFamily="34" charset="0"/>
              </a:rPr>
              <a:t>“</a:t>
            </a:r>
            <a:r>
              <a:rPr lang="en-GB" sz="5400" b="1" dirty="0">
                <a:solidFill>
                  <a:schemeClr val="accent5">
                    <a:lumMod val="50000"/>
                  </a:schemeClr>
                </a:solidFill>
                <a:latin typeface="Century Gothic" panose="020B0502020202020204" pitchFamily="34" charset="0"/>
              </a:rPr>
              <a:t>A new language is a new life</a:t>
            </a:r>
            <a:r>
              <a:rPr lang="en-GB" sz="5400" dirty="0">
                <a:solidFill>
                  <a:schemeClr val="accent5">
                    <a:lumMod val="50000"/>
                  </a:schemeClr>
                </a:solidFill>
                <a:latin typeface="Century Gothic" panose="020B0502020202020204" pitchFamily="34" charset="0"/>
              </a:rPr>
              <a:t>.”</a:t>
            </a:r>
          </a:p>
          <a:p>
            <a:pPr algn="ctr"/>
            <a:endParaRPr lang="en-GB" sz="5400" dirty="0">
              <a:solidFill>
                <a:schemeClr val="accent5">
                  <a:lumMod val="50000"/>
                </a:schemeClr>
              </a:solidFill>
              <a:latin typeface="Century Gothic" panose="020B0502020202020204" pitchFamily="34" charset="0"/>
            </a:endParaRPr>
          </a:p>
          <a:p>
            <a:pPr algn="ctr"/>
            <a:r>
              <a:rPr lang="en-GB" sz="5400" dirty="0">
                <a:solidFill>
                  <a:schemeClr val="accent5">
                    <a:lumMod val="50000"/>
                  </a:schemeClr>
                </a:solidFill>
                <a:latin typeface="Century Gothic" panose="020B0502020202020204" pitchFamily="34" charset="0"/>
              </a:rPr>
              <a:t>- Persian proverb </a:t>
            </a:r>
          </a:p>
        </p:txBody>
      </p:sp>
      <p:sp>
        <p:nvSpPr>
          <p:cNvPr id="2" name="Rectangle 1"/>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38236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971" y="1634331"/>
            <a:ext cx="2135188" cy="416083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1524001" y="285750"/>
            <a:ext cx="42148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000" dirty="0" smtClean="0">
                <a:latin typeface="Calibri" panose="020F0502020204030204" pitchFamily="34" charset="0"/>
              </a:rPr>
              <a:t>A lift in a block of flats in Shanghai.</a:t>
            </a:r>
            <a:endParaRPr lang="en-US" altLang="en-US" sz="4000" dirty="0">
              <a:latin typeface="Calibri" panose="020F0502020204030204" pitchFamily="34" charset="0"/>
            </a:endParaRPr>
          </a:p>
        </p:txBody>
      </p:sp>
      <p:pic>
        <p:nvPicPr>
          <p:cNvPr id="204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6" y="581025"/>
            <a:ext cx="42862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718" y="3295650"/>
            <a:ext cx="36179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rot="10800000" flipV="1">
            <a:off x="8653631" y="4362450"/>
            <a:ext cx="1214437" cy="5715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138972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92" y="419010"/>
            <a:ext cx="10515600" cy="1325563"/>
          </a:xfrm>
        </p:spPr>
        <p:txBody>
          <a:bodyPr/>
          <a:lstStyle/>
          <a:p>
            <a:r>
              <a:rPr lang="en-GB" dirty="0" smtClean="0"/>
              <a:t>New perspectives change us…</a:t>
            </a:r>
            <a:endParaRPr lang="en-GB" dirty="0"/>
          </a:p>
        </p:txBody>
      </p:sp>
      <p:sp>
        <p:nvSpPr>
          <p:cNvPr id="4" name="Rectangle 3"/>
          <p:cNvSpPr/>
          <p:nvPr/>
        </p:nvSpPr>
        <p:spPr>
          <a:xfrm>
            <a:off x="569495" y="2185282"/>
            <a:ext cx="6096000" cy="3416320"/>
          </a:xfrm>
          <a:prstGeom prst="rect">
            <a:avLst/>
          </a:prstGeom>
        </p:spPr>
        <p:txBody>
          <a:bodyPr>
            <a:spAutoFit/>
          </a:bodyPr>
          <a:lstStyle/>
          <a:p>
            <a:r>
              <a:rPr lang="en-GB" sz="3600" i="1" dirty="0">
                <a:solidFill>
                  <a:schemeClr val="accent5">
                    <a:lumMod val="50000"/>
                  </a:schemeClr>
                </a:solidFill>
                <a:latin typeface="Century Gothic" panose="020B0502020202020204" pitchFamily="34" charset="0"/>
                <a:ea typeface="Ebrima" panose="02000000000000000000" pitchFamily="2" charset="0"/>
                <a:cs typeface="Ebrima" panose="02000000000000000000" pitchFamily="2" charset="0"/>
              </a:rPr>
              <a:t>“If you talk to a man in a language he understands, that goes to his head. </a:t>
            </a:r>
          </a:p>
          <a:p>
            <a:r>
              <a:rPr lang="en-GB" sz="3600" i="1" dirty="0">
                <a:solidFill>
                  <a:schemeClr val="accent5">
                    <a:lumMod val="50000"/>
                  </a:schemeClr>
                </a:solidFill>
                <a:latin typeface="Century Gothic" panose="020B0502020202020204" pitchFamily="34" charset="0"/>
                <a:ea typeface="Ebrima" panose="02000000000000000000" pitchFamily="2" charset="0"/>
                <a:cs typeface="Ebrima" panose="02000000000000000000" pitchFamily="2" charset="0"/>
              </a:rPr>
              <a:t>If you talk to him in </a:t>
            </a:r>
            <a:r>
              <a:rPr lang="en-GB" sz="3600" i="1" u="sng" dirty="0">
                <a:solidFill>
                  <a:schemeClr val="accent5">
                    <a:lumMod val="50000"/>
                  </a:schemeClr>
                </a:solidFill>
                <a:latin typeface="Century Gothic" panose="020B0502020202020204" pitchFamily="34" charset="0"/>
                <a:ea typeface="Ebrima" panose="02000000000000000000" pitchFamily="2" charset="0"/>
                <a:cs typeface="Ebrima" panose="02000000000000000000" pitchFamily="2" charset="0"/>
              </a:rPr>
              <a:t>his</a:t>
            </a:r>
            <a:r>
              <a:rPr lang="en-GB" sz="3600" i="1" dirty="0">
                <a:solidFill>
                  <a:schemeClr val="accent5">
                    <a:lumMod val="50000"/>
                  </a:schemeClr>
                </a:solidFill>
                <a:latin typeface="Century Gothic" panose="020B0502020202020204" pitchFamily="34" charset="0"/>
                <a:ea typeface="Ebrima" panose="02000000000000000000" pitchFamily="2" charset="0"/>
                <a:cs typeface="Ebrima" panose="02000000000000000000" pitchFamily="2" charset="0"/>
              </a:rPr>
              <a:t> language, that goes to his heart.”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792" y="2026492"/>
            <a:ext cx="3556000" cy="3175000"/>
          </a:xfrm>
          <a:prstGeom prst="rect">
            <a:avLst/>
          </a:prstGeom>
        </p:spPr>
      </p:pic>
      <p:sp>
        <p:nvSpPr>
          <p:cNvPr id="6" name="TextBox 5"/>
          <p:cNvSpPr txBox="1"/>
          <p:nvPr/>
        </p:nvSpPr>
        <p:spPr>
          <a:xfrm>
            <a:off x="7609620" y="5201492"/>
            <a:ext cx="3096344" cy="523220"/>
          </a:xfrm>
          <a:prstGeom prst="rect">
            <a:avLst/>
          </a:prstGeom>
          <a:noFill/>
        </p:spPr>
        <p:txBody>
          <a:bodyPr wrap="square" rtlCol="0">
            <a:spAutoFit/>
          </a:bodyPr>
          <a:lstStyle/>
          <a:p>
            <a:pPr algn="ctr"/>
            <a:r>
              <a:rPr lang="en-GB" sz="2800" dirty="0">
                <a:solidFill>
                  <a:schemeClr val="accent5">
                    <a:lumMod val="50000"/>
                  </a:schemeClr>
                </a:solidFill>
                <a:latin typeface="Century Gothic" panose="020B0502020202020204" pitchFamily="34" charset="0"/>
              </a:rPr>
              <a:t>Nelson Mandela</a:t>
            </a:r>
          </a:p>
        </p:txBody>
      </p:sp>
    </p:spTree>
    <p:extLst>
      <p:ext uri="{BB962C8B-B14F-4D97-AF65-F5344CB8AC3E}">
        <p14:creationId xmlns:p14="http://schemas.microsoft.com/office/powerpoint/2010/main" val="119203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
        <p:nvSpPr>
          <p:cNvPr id="2" name="Title 1"/>
          <p:cNvSpPr>
            <a:spLocks noGrp="1"/>
          </p:cNvSpPr>
          <p:nvPr>
            <p:ph type="title"/>
          </p:nvPr>
        </p:nvSpPr>
        <p:spPr/>
        <p:txBody>
          <a:bodyPr/>
          <a:lstStyle/>
          <a:p>
            <a:r>
              <a:rPr lang="en-GB" dirty="0" smtClean="0"/>
              <a:t>Learning a language improves…</a:t>
            </a:r>
            <a:endParaRPr lang="en-GB" dirty="0"/>
          </a:p>
        </p:txBody>
      </p:sp>
      <p:sp>
        <p:nvSpPr>
          <p:cNvPr id="3" name="Content Placeholder 2"/>
          <p:cNvSpPr>
            <a:spLocks noGrp="1"/>
          </p:cNvSpPr>
          <p:nvPr>
            <p:ph idx="1"/>
          </p:nvPr>
        </p:nvSpPr>
        <p:spPr/>
        <p:txBody>
          <a:bodyPr/>
          <a:lstStyle/>
          <a:p>
            <a:r>
              <a:rPr lang="en-GB" b="1" dirty="0" smtClean="0"/>
              <a:t>Intercultural competence</a:t>
            </a:r>
            <a:endParaRPr lang="en-GB" b="1" dirty="0"/>
          </a:p>
        </p:txBody>
      </p:sp>
      <p:sp>
        <p:nvSpPr>
          <p:cNvPr id="44036" name="AutoShape 16"/>
          <p:cNvSpPr>
            <a:spLocks noChangeArrowheads="1"/>
          </p:cNvSpPr>
          <p:nvPr/>
        </p:nvSpPr>
        <p:spPr bwMode="auto">
          <a:xfrm rot="5400000">
            <a:off x="1822247" y="1755656"/>
            <a:ext cx="2927256" cy="4572000"/>
          </a:xfrm>
          <a:prstGeom prst="roundRect">
            <a:avLst>
              <a:gd name="adj" fmla="val 16667"/>
            </a:avLst>
          </a:prstGeom>
          <a:gradFill>
            <a:gsLst>
              <a:gs pos="81000">
                <a:schemeClr val="accent5">
                  <a:lumMod val="110000"/>
                  <a:satMod val="105000"/>
                  <a:tint val="67000"/>
                </a:schemeClr>
              </a:gs>
              <a:gs pos="59000">
                <a:schemeClr val="accent5">
                  <a:lumMod val="20000"/>
                  <a:lumOff val="80000"/>
                </a:schemeClr>
              </a:gs>
              <a:gs pos="2000">
                <a:schemeClr val="accent5">
                  <a:satMod val="109000"/>
                  <a:tint val="81000"/>
                  <a:alpha val="58000"/>
                  <a:lumMod val="93000"/>
                  <a:lumOff val="7000"/>
                </a:schemeClr>
              </a:gs>
            </a:gsLst>
          </a:gradFill>
          <a:ln>
            <a:headEnd/>
            <a:tailEnd/>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64517" name="Text Box 14"/>
          <p:cNvSpPr txBox="1">
            <a:spLocks noChangeArrowheads="1"/>
          </p:cNvSpPr>
          <p:nvPr/>
        </p:nvSpPr>
        <p:spPr bwMode="auto">
          <a:xfrm>
            <a:off x="1467406" y="2595105"/>
            <a:ext cx="4114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altLang="en-US" sz="2600" dirty="0">
                <a:solidFill>
                  <a:schemeClr val="accent5">
                    <a:lumMod val="50000"/>
                  </a:schemeClr>
                </a:solidFill>
                <a:latin typeface="Century Gothic" panose="020B0502020202020204" pitchFamily="34" charset="0"/>
                <a:cs typeface="Times New Roman" panose="02020603050405020304" pitchFamily="18" charset="0"/>
              </a:rPr>
              <a:t>A person’s ability to relate to and communicate with people who speak a different language and live in a different cultural context.</a:t>
            </a:r>
            <a:endParaRPr lang="en-GB" altLang="en-US" sz="2600" noProof="1">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53070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0478" y="6059724"/>
            <a:ext cx="2072875" cy="461665"/>
          </a:xfrm>
          <a:prstGeom prst="rect">
            <a:avLst/>
          </a:prstGeom>
        </p:spPr>
        <p:txBody>
          <a:bodyPr wrap="none">
            <a:spAutoFit/>
          </a:bodyPr>
          <a:lstStyle/>
          <a:p>
            <a:pPr algn="ctr"/>
            <a:r>
              <a:rPr lang="en-GB" sz="1200" b="1" dirty="0">
                <a:solidFill>
                  <a:schemeClr val="accent5">
                    <a:lumMod val="50000"/>
                  </a:schemeClr>
                </a:solidFill>
                <a:latin typeface="Century Gothic" panose="020B0502020202020204" pitchFamily="34" charset="0"/>
              </a:rPr>
              <a:t>CC BY-NC-SA </a:t>
            </a:r>
            <a:r>
              <a:rPr lang="en-GB" sz="1200" b="1" dirty="0" smtClean="0">
                <a:solidFill>
                  <a:schemeClr val="accent5">
                    <a:lumMod val="50000"/>
                  </a:schemeClr>
                </a:solidFill>
                <a:latin typeface="Century Gothic" panose="020B0502020202020204" pitchFamily="34" charset="0"/>
              </a:rPr>
              <a:t>4.0 </a:t>
            </a:r>
            <a:r>
              <a:rPr lang="en-GB" sz="1200" b="1" dirty="0" err="1">
                <a:hlinkClick r:id="rId3" tooltip="Go to Dörk_Hö's photostream"/>
              </a:rPr>
              <a:t>Dörk_Hö</a:t>
            </a:r>
            <a:r>
              <a:rPr lang="en-GB" sz="1200" dirty="0"/>
              <a:t/>
            </a:r>
            <a:br>
              <a:rPr lang="en-GB" sz="1200" dirty="0"/>
            </a:br>
            <a:endParaRPr lang="en-GB" sz="1200" b="1" i="0" dirty="0">
              <a:solidFill>
                <a:schemeClr val="accent5">
                  <a:lumMod val="50000"/>
                </a:schemeClr>
              </a:solidFill>
              <a:effectLst/>
              <a:latin typeface="Century Gothic" panose="020B0502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20" y="381092"/>
            <a:ext cx="8178508" cy="5678632"/>
          </a:xfrm>
          <a:prstGeom prst="rect">
            <a:avLst/>
          </a:prstGeom>
          <a:effectLst>
            <a:outerShdw blurRad="50800" dist="38100" dir="5400000" algn="t" rotWithShape="0">
              <a:prstClr val="black">
                <a:alpha val="40000"/>
              </a:prstClr>
            </a:outerShdw>
          </a:effectLst>
        </p:spPr>
      </p:pic>
      <p:sp>
        <p:nvSpPr>
          <p:cNvPr id="4" name="Rectangle 3"/>
          <p:cNvSpPr/>
          <p:nvPr/>
        </p:nvSpPr>
        <p:spPr>
          <a:xfrm>
            <a:off x="8360466" y="1019823"/>
            <a:ext cx="3915755" cy="4185761"/>
          </a:xfrm>
          <a:prstGeom prst="rect">
            <a:avLst/>
          </a:prstGeom>
        </p:spPr>
        <p:txBody>
          <a:bodyPr wrap="square">
            <a:spAutoFit/>
          </a:bodyPr>
          <a:lstStyle/>
          <a:p>
            <a:pPr lvl="0" algn="ctr"/>
            <a:r>
              <a:rPr lang="en-GB" sz="3600" dirty="0">
                <a:solidFill>
                  <a:schemeClr val="accent5">
                    <a:lumMod val="50000"/>
                  </a:schemeClr>
                </a:solidFill>
                <a:latin typeface="Century Gothic" panose="020B0502020202020204" pitchFamily="34" charset="0"/>
              </a:rPr>
              <a:t>“</a:t>
            </a:r>
            <a:r>
              <a:rPr lang="en-GB" sz="3600" b="1" dirty="0">
                <a:solidFill>
                  <a:schemeClr val="accent5">
                    <a:lumMod val="50000"/>
                  </a:schemeClr>
                </a:solidFill>
                <a:latin typeface="Century Gothic" panose="020B0502020202020204" pitchFamily="34" charset="0"/>
              </a:rPr>
              <a:t>To have another language is to possess a second soul</a:t>
            </a:r>
            <a:r>
              <a:rPr lang="en-GB" sz="3600" dirty="0" smtClean="0">
                <a:solidFill>
                  <a:schemeClr val="accent5">
                    <a:lumMod val="50000"/>
                  </a:schemeClr>
                </a:solidFill>
                <a:latin typeface="Century Gothic" panose="020B0502020202020204" pitchFamily="34" charset="0"/>
              </a:rPr>
              <a:t>.”</a:t>
            </a:r>
            <a:br>
              <a:rPr lang="en-GB" sz="3600" dirty="0" smtClean="0">
                <a:solidFill>
                  <a:schemeClr val="accent5">
                    <a:lumMod val="50000"/>
                  </a:schemeClr>
                </a:solidFill>
                <a:latin typeface="Century Gothic" panose="020B0502020202020204" pitchFamily="34" charset="0"/>
              </a:rPr>
            </a:br>
            <a:r>
              <a:rPr lang="en-GB" sz="2800" dirty="0">
                <a:solidFill>
                  <a:srgbClr val="4472C4">
                    <a:lumMod val="50000"/>
                  </a:srgbClr>
                </a:solidFill>
                <a:latin typeface="Century Gothic" panose="020B0502020202020204" pitchFamily="34" charset="0"/>
              </a:rPr>
              <a:t>Charlemagne </a:t>
            </a:r>
            <a:br>
              <a:rPr lang="en-GB" sz="2800" dirty="0">
                <a:solidFill>
                  <a:srgbClr val="4472C4">
                    <a:lumMod val="50000"/>
                  </a:srgbClr>
                </a:solidFill>
                <a:latin typeface="Century Gothic" panose="020B0502020202020204" pitchFamily="34" charset="0"/>
              </a:rPr>
            </a:br>
            <a:r>
              <a:rPr lang="en-GB" sz="1400" dirty="0">
                <a:solidFill>
                  <a:srgbClr val="4472C4">
                    <a:lumMod val="50000"/>
                  </a:srgbClr>
                </a:solidFill>
                <a:latin typeface="Century Gothic" panose="020B0502020202020204" pitchFamily="34" charset="0"/>
              </a:rPr>
              <a:t>(Holy Roman Emperor, 742 – 814 </a:t>
            </a:r>
            <a:r>
              <a:rPr lang="en-GB" sz="1400" dirty="0" smtClean="0">
                <a:solidFill>
                  <a:srgbClr val="4472C4">
                    <a:lumMod val="50000"/>
                  </a:srgbClr>
                </a:solidFill>
                <a:latin typeface="Century Gothic" panose="020B0502020202020204" pitchFamily="34" charset="0"/>
              </a:rPr>
              <a:t>AD)</a:t>
            </a:r>
            <a:endParaRPr lang="en-GB" sz="2400" dirty="0">
              <a:solidFill>
                <a:srgbClr val="4472C4">
                  <a:lumMod val="50000"/>
                </a:srgbClr>
              </a:solidFill>
              <a:latin typeface="Century Gothic" panose="020B0502020202020204" pitchFamily="34" charset="0"/>
            </a:endParaRPr>
          </a:p>
          <a:p>
            <a:pPr algn="ctr"/>
            <a:endParaRPr lang="en-GB" sz="36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73822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5619784"/>
              </p:ext>
            </p:extLst>
          </p:nvPr>
        </p:nvGraphicFramePr>
        <p:xfrm>
          <a:off x="291655" y="296126"/>
          <a:ext cx="11608690" cy="5928405"/>
        </p:xfrm>
        <a:graphic>
          <a:graphicData uri="http://schemas.openxmlformats.org/drawingml/2006/table">
            <a:tbl>
              <a:tblPr firstRow="1" firstCol="1" bandRow="1"/>
              <a:tblGrid>
                <a:gridCol w="3886645"/>
                <a:gridCol w="5858648"/>
                <a:gridCol w="1863397"/>
              </a:tblGrid>
              <a:tr h="176709">
                <a:tc>
                  <a:txBody>
                    <a:bodyPr/>
                    <a:lstStyle/>
                    <a:p>
                      <a:pPr>
                        <a:lnSpc>
                          <a:spcPct val="107000"/>
                        </a:lnSpc>
                        <a:spcAft>
                          <a:spcPts val="0"/>
                        </a:spcAft>
                      </a:pPr>
                      <a:r>
                        <a:rPr lang="en-GB" sz="1100" b="1"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Session 3: Perspectives</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Resource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b="1"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Attribution</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67">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Start with quote - learning another language makes you see the world differently</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2</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
                      </a:r>
                      <a:r>
                        <a:rPr lang="en-GB" sz="11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 new language is a new life</a:t>
                      </a: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Persian proverb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100" baseline="300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adapted from Ursula </a:t>
                      </a:r>
                      <a:r>
                        <a:rPr lang="en-GB" sz="1100" kern="1200" dirty="0" err="1"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Lanvers</a:t>
                      </a: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459">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Include the research on empathy</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3</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717">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Global Perspectives –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maps with different countries in the centre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4-6</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58">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Different views of different things – e.g. snakes (how different cultures see them)</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7-8</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Is it universal, cultural or personal?  Set of statements to respond to, to reflect on things we take for granted.</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973">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 learners are more effective communicators</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9-10</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Task: how would students explain the idioms?</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58">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 as a reflection of culture/thought – numbers of words for things – words that don’t have translations because the ideas only exist in that culture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11</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Untranslatable words with explanations – from French, German and Spanish</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Practise pronunciation and ask students to choose a favourite.</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230">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Idioms – same, similar, completely different</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12</a:t>
                      </a:r>
                      <a:b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Idioms with parts of the body.</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474">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Meanings of colours</a:t>
                      </a:r>
                      <a:r>
                        <a:rPr lang="en-GB" sz="1100" baseline="30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13-18</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Another example of opening eyes to multiple ways of seeing and questioning a world view where even the most basis things around us have only one ‘right’ way to be.</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NB: These slides are labelled in Spanish but can of course be adapted.</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kern="1200" baseline="300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3</a:t>
                      </a:r>
                      <a:r>
                        <a:rPr lang="en-GB" sz="1100" kern="1200" dirty="0" smtClean="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 and resources from Neil Jones</a:t>
                      </a:r>
                      <a:endParaRPr lang="en-GB" sz="1100" kern="12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230">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Meanings of numbers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19-20</a:t>
                      </a:r>
                      <a:b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See what students know about different cultural perspectives on numbers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230">
                <a:tc>
                  <a:txBody>
                    <a:bodyPr/>
                    <a:lstStyle/>
                    <a:p>
                      <a:pPr>
                        <a:lnSpc>
                          <a:spcPct val="107000"/>
                        </a:lnSpc>
                        <a:spcAft>
                          <a:spcPts val="0"/>
                        </a:spcAft>
                      </a:pPr>
                      <a:r>
                        <a:rPr lang="en-GB" sz="11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Concluding thoughts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21-23</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834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Empathy</a:t>
            </a:r>
            <a:r>
              <a:rPr lang="en-GB" dirty="0" smtClean="0"/>
              <a:t>…</a:t>
            </a:r>
            <a:br>
              <a:rPr lang="en-GB" dirty="0" smtClean="0"/>
            </a:br>
            <a:r>
              <a:rPr lang="en-GB" sz="3600" dirty="0" smtClean="0"/>
              <a:t>makes you a more successful language learner.</a:t>
            </a:r>
            <a:endParaRPr lang="en-GB" sz="3600" dirty="0"/>
          </a:p>
        </p:txBody>
      </p:sp>
      <p:sp>
        <p:nvSpPr>
          <p:cNvPr id="3" name="Content Placeholder 2"/>
          <p:cNvSpPr>
            <a:spLocks noGrp="1"/>
          </p:cNvSpPr>
          <p:nvPr>
            <p:ph idx="1"/>
          </p:nvPr>
        </p:nvSpPr>
        <p:spPr/>
        <p:txBody>
          <a:bodyPr>
            <a:normAutofit/>
          </a:bodyPr>
          <a:lstStyle/>
          <a:p>
            <a:r>
              <a:rPr lang="en-GB" dirty="0" smtClean="0"/>
              <a:t>Research has shown that if you are empathetic you are more able to develop accurate pronunciation in the language(s) you learn (</a:t>
            </a:r>
            <a:r>
              <a:rPr lang="en-GB" dirty="0" err="1" smtClean="0"/>
              <a:t>Guiora</a:t>
            </a:r>
            <a:r>
              <a:rPr lang="en-GB" dirty="0" smtClean="0"/>
              <a:t> et al., 1972).</a:t>
            </a:r>
            <a:endParaRPr lang="en-GB" dirty="0"/>
          </a:p>
          <a:p>
            <a:r>
              <a:rPr lang="en-GB" dirty="0"/>
              <a:t>Empathy is the </a:t>
            </a:r>
            <a:r>
              <a:rPr lang="en-GB" i="1" dirty="0"/>
              <a:t>capacity to understand </a:t>
            </a:r>
            <a:r>
              <a:rPr lang="en-GB" dirty="0"/>
              <a:t>or feel what another person is experiencing from </a:t>
            </a:r>
            <a:r>
              <a:rPr lang="en-GB" i="1" dirty="0" smtClean="0"/>
              <a:t>their perspective</a:t>
            </a:r>
            <a:r>
              <a:rPr lang="en-GB" dirty="0" smtClean="0"/>
              <a:t>, </a:t>
            </a:r>
            <a:r>
              <a:rPr lang="en-GB" dirty="0"/>
              <a:t>that is, the capacity to place oneself in another's position.</a:t>
            </a:r>
            <a:endParaRPr lang="en-GB" dirty="0" smtClean="0"/>
          </a:p>
          <a:p>
            <a:r>
              <a:rPr lang="en-GB" dirty="0" smtClean="0"/>
              <a:t>Some people suggest that it might also work the other way around, i.e., by learning a foreign language you might become more empathetic (but there is no strong evidence for this, yet…)</a:t>
            </a:r>
            <a:endParaRPr lang="en-GB" dirty="0"/>
          </a:p>
        </p:txBody>
      </p:sp>
      <p:sp>
        <p:nvSpPr>
          <p:cNvPr id="4" name="Rectangle 3"/>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6123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65" y="153024"/>
            <a:ext cx="11564006" cy="1325563"/>
          </a:xfrm>
        </p:spPr>
        <p:txBody>
          <a:bodyPr>
            <a:normAutofit/>
          </a:bodyPr>
          <a:lstStyle/>
          <a:p>
            <a:r>
              <a:rPr lang="en-GB" sz="3600" dirty="0" smtClean="0"/>
              <a:t>One suggestion is that learning a language gives you different perspectives…</a:t>
            </a:r>
            <a:endParaRPr lang="en-GB" sz="3600" dirty="0"/>
          </a:p>
        </p:txBody>
      </p:sp>
      <p:sp>
        <p:nvSpPr>
          <p:cNvPr id="6" name="Content Placeholder 5"/>
          <p:cNvSpPr>
            <a:spLocks noGrp="1"/>
          </p:cNvSpPr>
          <p:nvPr>
            <p:ph idx="1"/>
          </p:nvPr>
        </p:nvSpPr>
        <p:spPr>
          <a:xfrm>
            <a:off x="7437380" y="1079193"/>
            <a:ext cx="4523391" cy="4668372"/>
          </a:xfrm>
        </p:spPr>
        <p:txBody>
          <a:bodyPr>
            <a:normAutofit fontScale="85000" lnSpcReduction="20000"/>
          </a:bodyPr>
          <a:lstStyle/>
          <a:p>
            <a:r>
              <a:rPr lang="en-GB" dirty="0" smtClean="0"/>
              <a:t>This world map is from a classroom wall. Where?</a:t>
            </a:r>
          </a:p>
          <a:p>
            <a:r>
              <a:rPr lang="en-GB" dirty="0" smtClean="0"/>
              <a:t>China (</a:t>
            </a:r>
            <a:r>
              <a:rPr lang="en-GB" dirty="0" err="1" smtClean="0"/>
              <a:t>Zhong</a:t>
            </a:r>
            <a:r>
              <a:rPr lang="en-GB" dirty="0" smtClean="0"/>
              <a:t> </a:t>
            </a:r>
            <a:r>
              <a:rPr lang="en-GB" dirty="0" err="1" smtClean="0"/>
              <a:t>Guo</a:t>
            </a:r>
            <a:r>
              <a:rPr lang="en-GB" dirty="0" smtClean="0"/>
              <a:t>) is made up of the characters for </a:t>
            </a:r>
            <a:br>
              <a:rPr lang="en-GB" dirty="0" smtClean="0"/>
            </a:br>
            <a:r>
              <a:rPr lang="en-GB" dirty="0" smtClean="0"/>
              <a:t>middle (</a:t>
            </a:r>
            <a:r>
              <a:rPr lang="zh-CN" altLang="en-US" dirty="0"/>
              <a:t>中</a:t>
            </a:r>
            <a:r>
              <a:rPr lang="en-US" altLang="zh-CN" dirty="0"/>
              <a:t>) </a:t>
            </a:r>
            <a:r>
              <a:rPr lang="en-GB" dirty="0"/>
              <a:t>and country (</a:t>
            </a:r>
            <a:r>
              <a:rPr lang="zh-CN" altLang="en-US" dirty="0" smtClean="0"/>
              <a:t>国</a:t>
            </a:r>
            <a:r>
              <a:rPr lang="en-GB" altLang="zh-CN" dirty="0" smtClean="0"/>
              <a:t>)</a:t>
            </a:r>
          </a:p>
          <a:p>
            <a:r>
              <a:rPr lang="en-GB" altLang="zh-CN" dirty="0" smtClean="0"/>
              <a:t>Chinese people believed their empire to be in the middle of the earth.</a:t>
            </a:r>
          </a:p>
          <a:p>
            <a:r>
              <a:rPr lang="en-GB" dirty="0" smtClean="0"/>
              <a:t>There is not just one world map – different countries choose different projections</a:t>
            </a:r>
          </a:p>
          <a:p>
            <a:r>
              <a:rPr lang="en-GB" dirty="0" smtClean="0"/>
              <a:t>We are more used to looking at one with the UK at the centre!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65" y="1396741"/>
            <a:ext cx="6935584" cy="4612434"/>
          </a:xfrm>
          <a:prstGeom prst="rect">
            <a:avLst/>
          </a:prstGeom>
          <a:effectLst>
            <a:outerShdw blurRad="50800" dist="38100" dir="5400000" algn="t" rotWithShape="0">
              <a:prstClr val="black">
                <a:alpha val="40000"/>
              </a:prstClr>
            </a:outerShdw>
          </a:effectLst>
        </p:spPr>
      </p:pic>
      <p:sp>
        <p:nvSpPr>
          <p:cNvPr id="7" name="Rectangle 6"/>
          <p:cNvSpPr/>
          <p:nvPr/>
        </p:nvSpPr>
        <p:spPr>
          <a:xfrm>
            <a:off x="7915486" y="5747565"/>
            <a:ext cx="4335931" cy="523220"/>
          </a:xfrm>
          <a:prstGeom prst="rect">
            <a:avLst/>
          </a:prstGeom>
        </p:spPr>
        <p:txBody>
          <a:bodyPr wrap="none">
            <a:spAutoFit/>
          </a:bodyPr>
          <a:lstStyle/>
          <a:p>
            <a:r>
              <a:rPr lang="en-GB" sz="1400" dirty="0">
                <a:solidFill>
                  <a:schemeClr val="accent5">
                    <a:lumMod val="50000"/>
                  </a:schemeClr>
                </a:solidFill>
                <a:latin typeface="Century Gothic" panose="020B0502020202020204" pitchFamily="34" charset="0"/>
              </a:rPr>
              <a:t>CC BY 2.0</a:t>
            </a:r>
            <a:r>
              <a:rPr lang="en-GB" sz="1400" dirty="0" smtClean="0">
                <a:hlinkClick r:id="rId4"/>
              </a:rPr>
              <a:t/>
            </a:r>
            <a:br>
              <a:rPr lang="en-GB" sz="1400" dirty="0" smtClean="0">
                <a:hlinkClick r:id="rId4"/>
              </a:rPr>
            </a:br>
            <a:r>
              <a:rPr lang="en-GB" sz="1400" dirty="0" smtClean="0">
                <a:hlinkClick r:id="rId4"/>
              </a:rPr>
              <a:t>https</a:t>
            </a:r>
            <a:r>
              <a:rPr lang="en-GB" sz="1400" dirty="0">
                <a:hlinkClick r:id="rId4"/>
              </a:rPr>
              <a:t>://www.flickr.com/photos/timquijano/4912508598/</a:t>
            </a:r>
            <a:endParaRPr lang="en-GB" sz="1400" dirty="0"/>
          </a:p>
        </p:txBody>
      </p:sp>
      <p:cxnSp>
        <p:nvCxnSpPr>
          <p:cNvPr id="9" name="Straight Arrow Connector 8"/>
          <p:cNvCxnSpPr/>
          <p:nvPr/>
        </p:nvCxnSpPr>
        <p:spPr>
          <a:xfrm>
            <a:off x="218161" y="1478587"/>
            <a:ext cx="1240077" cy="400317"/>
          </a:xfrm>
          <a:prstGeom prst="straightConnector1">
            <a:avLst/>
          </a:prstGeom>
          <a:ln w="76200">
            <a:solidFill>
              <a:srgbClr val="E65D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1639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51404" y="5686195"/>
            <a:ext cx="3265116" cy="646331"/>
          </a:xfrm>
          <a:prstGeom prst="rect">
            <a:avLst/>
          </a:prstGeom>
        </p:spPr>
        <p:txBody>
          <a:bodyPr wrap="square">
            <a:spAutoFit/>
          </a:bodyPr>
          <a:lstStyle/>
          <a:p>
            <a:r>
              <a:rPr lang="en-GB" sz="1200" dirty="0">
                <a:solidFill>
                  <a:schemeClr val="accent5">
                    <a:lumMod val="50000"/>
                  </a:schemeClr>
                </a:solidFill>
                <a:latin typeface="Century Gothic" panose="020B0502020202020204" pitchFamily="34" charset="0"/>
              </a:rPr>
              <a:t>CC BY 2.0</a:t>
            </a:r>
            <a:r>
              <a:rPr lang="en-GB" sz="1200" dirty="0" smtClean="0">
                <a:latin typeface="Century Gothic" panose="020B0502020202020204" pitchFamily="34" charset="0"/>
                <a:hlinkClick r:id="rId3"/>
              </a:rPr>
              <a:t/>
            </a:r>
            <a:br>
              <a:rPr lang="en-GB" sz="1200" dirty="0" smtClean="0">
                <a:latin typeface="Century Gothic" panose="020B0502020202020204" pitchFamily="34" charset="0"/>
                <a:hlinkClick r:id="rId3"/>
              </a:rPr>
            </a:br>
            <a:r>
              <a:rPr lang="en-GB" sz="1200" dirty="0" smtClean="0">
                <a:latin typeface="Century Gothic" panose="020B0502020202020204" pitchFamily="34" charset="0"/>
                <a:hlinkClick r:id="rId3"/>
              </a:rPr>
              <a:t>https</a:t>
            </a:r>
            <a:r>
              <a:rPr lang="en-GB" sz="1200" dirty="0">
                <a:latin typeface="Century Gothic" panose="020B0502020202020204" pitchFamily="34" charset="0"/>
                <a:hlinkClick r:id="rId3"/>
              </a:rPr>
              <a:t>://www.flickr.com/photos/107442568@N08/12547327134</a:t>
            </a:r>
            <a:endParaRPr lang="en-GB" sz="1200" dirty="0">
              <a:latin typeface="Century Gothic" panose="020B0502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203" y="124942"/>
            <a:ext cx="8094509" cy="5979977"/>
          </a:xfrm>
          <a:prstGeom prst="rect">
            <a:avLst/>
          </a:prstGeom>
        </p:spPr>
      </p:pic>
      <p:sp>
        <p:nvSpPr>
          <p:cNvPr id="8" name="Content Placeholder 7"/>
          <p:cNvSpPr>
            <a:spLocks noGrp="1"/>
          </p:cNvSpPr>
          <p:nvPr>
            <p:ph idx="1"/>
          </p:nvPr>
        </p:nvSpPr>
        <p:spPr>
          <a:xfrm>
            <a:off x="8551404" y="538301"/>
            <a:ext cx="3410951" cy="4351338"/>
          </a:xfrm>
        </p:spPr>
        <p:txBody>
          <a:bodyPr>
            <a:normAutofit/>
          </a:bodyPr>
          <a:lstStyle/>
          <a:p>
            <a:pPr marL="0" indent="0">
              <a:buNone/>
            </a:pPr>
            <a:r>
              <a:rPr lang="en-GB" sz="2400" b="1" dirty="0" smtClean="0"/>
              <a:t>Mercator projection</a:t>
            </a:r>
          </a:p>
          <a:p>
            <a:r>
              <a:rPr lang="en-GB" sz="2400" dirty="0" smtClean="0"/>
              <a:t>Greenland looks as big as Africa (but Africa is 14 x bigger)</a:t>
            </a:r>
          </a:p>
          <a:p>
            <a:r>
              <a:rPr lang="en-GB" sz="2400" dirty="0" smtClean="0"/>
              <a:t>Greenland is the same size as Mexico</a:t>
            </a:r>
          </a:p>
          <a:p>
            <a:r>
              <a:rPr lang="en-GB" sz="2400" dirty="0" smtClean="0"/>
              <a:t>Alaska looks bigger than Brazil (but is 1/5 the size)</a:t>
            </a:r>
            <a:endParaRPr lang="en-GB" sz="2400" dirty="0"/>
          </a:p>
        </p:txBody>
      </p:sp>
      <p:sp>
        <p:nvSpPr>
          <p:cNvPr id="6" name="Rectangle 5"/>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3430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1769" y="6060006"/>
            <a:ext cx="4900863" cy="261610"/>
          </a:xfrm>
          <a:prstGeom prst="rect">
            <a:avLst/>
          </a:prstGeom>
        </p:spPr>
        <p:txBody>
          <a:bodyPr wrap="square">
            <a:spAutoFit/>
          </a:bodyPr>
          <a:lstStyle/>
          <a:p>
            <a:r>
              <a:rPr lang="en-GB" sz="1100" dirty="0">
                <a:solidFill>
                  <a:schemeClr val="accent5">
                    <a:lumMod val="50000"/>
                  </a:schemeClr>
                </a:solidFill>
                <a:latin typeface="Century Gothic" panose="020B0502020202020204" pitchFamily="34" charset="0"/>
              </a:rPr>
              <a:t>CC BY </a:t>
            </a:r>
            <a:r>
              <a:rPr lang="en-GB" sz="1100" dirty="0" smtClean="0">
                <a:solidFill>
                  <a:schemeClr val="accent5">
                    <a:lumMod val="50000"/>
                  </a:schemeClr>
                </a:solidFill>
                <a:latin typeface="Century Gothic" panose="020B0502020202020204" pitchFamily="34" charset="0"/>
              </a:rPr>
              <a:t>2.0 </a:t>
            </a:r>
            <a:r>
              <a:rPr lang="en-GB" sz="1100" dirty="0" smtClean="0">
                <a:solidFill>
                  <a:schemeClr val="accent5">
                    <a:lumMod val="50000"/>
                  </a:schemeClr>
                </a:solidFill>
                <a:latin typeface="Century Gothic" panose="020B0502020202020204" pitchFamily="34" charset="0"/>
                <a:hlinkClick r:id="rId3"/>
              </a:rPr>
              <a:t>https</a:t>
            </a:r>
            <a:r>
              <a:rPr lang="en-GB" sz="1100" dirty="0">
                <a:solidFill>
                  <a:schemeClr val="accent5">
                    <a:lumMod val="50000"/>
                  </a:schemeClr>
                </a:solidFill>
                <a:latin typeface="Century Gothic" panose="020B0502020202020204" pitchFamily="34" charset="0"/>
                <a:hlinkClick r:id="rId3"/>
              </a:rPr>
              <a:t>://www.flickr.com/photos/adwentures/1481635874</a:t>
            </a:r>
            <a:endParaRPr lang="en-GB" sz="1100" dirty="0">
              <a:solidFill>
                <a:schemeClr val="accent5">
                  <a:lumMod val="50000"/>
                </a:schemeClr>
              </a:solidFill>
              <a:latin typeface="Century Gothic" panose="020B0502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86" y="538301"/>
            <a:ext cx="8803774" cy="5458581"/>
          </a:xfrm>
          <a:prstGeom prst="rect">
            <a:avLst/>
          </a:prstGeom>
          <a:effectLst>
            <a:outerShdw blurRad="50800" dist="38100" dir="5400000" algn="t" rotWithShape="0">
              <a:prstClr val="black">
                <a:alpha val="40000"/>
              </a:prstClr>
            </a:outerShdw>
          </a:effectLst>
        </p:spPr>
      </p:pic>
      <p:sp>
        <p:nvSpPr>
          <p:cNvPr id="6" name="Content Placeholder 7"/>
          <p:cNvSpPr txBox="1">
            <a:spLocks/>
          </p:cNvSpPr>
          <p:nvPr/>
        </p:nvSpPr>
        <p:spPr>
          <a:xfrm>
            <a:off x="9229660" y="538301"/>
            <a:ext cx="273269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t>Peters projection</a:t>
            </a:r>
          </a:p>
          <a:p>
            <a:r>
              <a:rPr lang="en-GB" sz="2400" dirty="0" smtClean="0"/>
              <a:t>now used in a lot of schools</a:t>
            </a:r>
          </a:p>
          <a:p>
            <a:r>
              <a:rPr lang="en-GB" sz="2400" dirty="0" smtClean="0"/>
              <a:t>this version is inverted so that the South Pole is at the top</a:t>
            </a:r>
          </a:p>
          <a:p>
            <a:r>
              <a:rPr lang="en-GB" sz="2400" dirty="0" smtClean="0"/>
              <a:t>it looks weird (to us) but it’s no less valid!</a:t>
            </a:r>
          </a:p>
        </p:txBody>
      </p:sp>
      <p:sp>
        <p:nvSpPr>
          <p:cNvPr id="7" name="Rectangle 6"/>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0905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50" y="267732"/>
            <a:ext cx="10515600" cy="750887"/>
          </a:xfrm>
        </p:spPr>
        <p:txBody>
          <a:bodyPr/>
          <a:lstStyle/>
          <a:p>
            <a:r>
              <a:rPr lang="en-US" dirty="0" smtClean="0"/>
              <a:t>Is it </a:t>
            </a:r>
            <a:r>
              <a:rPr lang="en-US" b="1" dirty="0" smtClean="0"/>
              <a:t>u</a:t>
            </a:r>
            <a:r>
              <a:rPr lang="en-US" dirty="0" smtClean="0"/>
              <a:t>niversal</a:t>
            </a:r>
            <a:r>
              <a:rPr lang="en-US" dirty="0"/>
              <a:t>, </a:t>
            </a:r>
            <a:r>
              <a:rPr lang="en-US" b="1" dirty="0" smtClean="0"/>
              <a:t>c</a:t>
            </a:r>
            <a:r>
              <a:rPr lang="en-US" dirty="0" smtClean="0"/>
              <a:t>ultural or </a:t>
            </a:r>
            <a:r>
              <a:rPr lang="en-US" b="1" dirty="0" smtClean="0"/>
              <a:t>p</a:t>
            </a:r>
            <a:r>
              <a:rPr lang="en-US" dirty="0" smtClean="0"/>
              <a:t>ersonal?</a:t>
            </a:r>
            <a:endParaRPr lang="en-GB" dirty="0"/>
          </a:p>
        </p:txBody>
      </p:sp>
      <p:sp>
        <p:nvSpPr>
          <p:cNvPr id="5" name="TextBox 2"/>
          <p:cNvSpPr txBox="1">
            <a:spLocks noChangeArrowheads="1"/>
          </p:cNvSpPr>
          <p:nvPr/>
        </p:nvSpPr>
        <p:spPr bwMode="auto">
          <a:xfrm>
            <a:off x="285750" y="928688"/>
            <a:ext cx="1158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5">
                    <a:lumMod val="50000"/>
                  </a:schemeClr>
                </a:solidFill>
                <a:latin typeface="Century Gothic" panose="020B0502020202020204" pitchFamily="34" charset="0"/>
              </a:rPr>
              <a:t>1. </a:t>
            </a:r>
            <a:r>
              <a:rPr lang="en-US" altLang="en-US" sz="2800" dirty="0" smtClean="0">
                <a:solidFill>
                  <a:schemeClr val="accent5">
                    <a:lumMod val="50000"/>
                  </a:schemeClr>
                </a:solidFill>
                <a:latin typeface="Century Gothic" panose="020B0502020202020204" pitchFamily="34" charset="0"/>
              </a:rPr>
              <a:t>Believing that snakes are bad.</a:t>
            </a:r>
            <a:endParaRPr lang="en-US" altLang="en-US" sz="2800" dirty="0">
              <a:solidFill>
                <a:schemeClr val="accent5">
                  <a:lumMod val="50000"/>
                </a:schemeClr>
              </a:solidFill>
              <a:latin typeface="Century Gothic" panose="020B0502020202020204" pitchFamily="34" charset="0"/>
            </a:endParaRPr>
          </a:p>
        </p:txBody>
      </p:sp>
      <p:sp>
        <p:nvSpPr>
          <p:cNvPr id="6" name="TextBox 3"/>
          <p:cNvSpPr txBox="1">
            <a:spLocks noChangeArrowheads="1"/>
          </p:cNvSpPr>
          <p:nvPr/>
        </p:nvSpPr>
        <p:spPr bwMode="auto">
          <a:xfrm>
            <a:off x="285750" y="1928813"/>
            <a:ext cx="1158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5">
                    <a:lumMod val="50000"/>
                  </a:schemeClr>
                </a:solidFill>
                <a:latin typeface="Century Gothic" panose="020B0502020202020204" pitchFamily="34" charset="0"/>
              </a:rPr>
              <a:t>2. </a:t>
            </a:r>
            <a:r>
              <a:rPr lang="en-US" altLang="en-US" sz="2800" dirty="0" smtClean="0">
                <a:solidFill>
                  <a:schemeClr val="accent5">
                    <a:lumMod val="50000"/>
                  </a:schemeClr>
                </a:solidFill>
                <a:latin typeface="Century Gothic" panose="020B0502020202020204" pitchFamily="34" charset="0"/>
              </a:rPr>
              <a:t>Feeling that football is better than reading books.</a:t>
            </a:r>
            <a:endParaRPr lang="en-US" altLang="en-US" sz="2800" dirty="0">
              <a:solidFill>
                <a:schemeClr val="accent5">
                  <a:lumMod val="50000"/>
                </a:schemeClr>
              </a:solidFill>
              <a:latin typeface="Century Gothic" panose="020B0502020202020204" pitchFamily="34" charset="0"/>
            </a:endParaRPr>
          </a:p>
        </p:txBody>
      </p:sp>
      <p:sp>
        <p:nvSpPr>
          <p:cNvPr id="7" name="TextBox 4"/>
          <p:cNvSpPr txBox="1">
            <a:spLocks noChangeArrowheads="1"/>
          </p:cNvSpPr>
          <p:nvPr/>
        </p:nvSpPr>
        <p:spPr bwMode="auto">
          <a:xfrm>
            <a:off x="285750" y="3000375"/>
            <a:ext cx="1158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5">
                    <a:lumMod val="50000"/>
                  </a:schemeClr>
                </a:solidFill>
                <a:latin typeface="Century Gothic" panose="020B0502020202020204" pitchFamily="34" charset="0"/>
              </a:rPr>
              <a:t>3. </a:t>
            </a:r>
            <a:r>
              <a:rPr lang="en-US" altLang="en-US" sz="2800" dirty="0" smtClean="0">
                <a:solidFill>
                  <a:schemeClr val="accent5">
                    <a:lumMod val="50000"/>
                  </a:schemeClr>
                </a:solidFill>
                <a:latin typeface="Century Gothic" panose="020B0502020202020204" pitchFamily="34" charset="0"/>
              </a:rPr>
              <a:t>Thinking it’s right to give a tip in restaurants.</a:t>
            </a:r>
            <a:endParaRPr lang="en-US" altLang="en-US" sz="2800" dirty="0">
              <a:solidFill>
                <a:schemeClr val="accent5">
                  <a:lumMod val="50000"/>
                </a:schemeClr>
              </a:solidFill>
              <a:latin typeface="Century Gothic" panose="020B0502020202020204" pitchFamily="34" charset="0"/>
            </a:endParaRPr>
          </a:p>
        </p:txBody>
      </p:sp>
      <p:sp>
        <p:nvSpPr>
          <p:cNvPr id="8" name="TextBox 6"/>
          <p:cNvSpPr txBox="1">
            <a:spLocks noChangeArrowheads="1"/>
          </p:cNvSpPr>
          <p:nvPr/>
        </p:nvSpPr>
        <p:spPr bwMode="auto">
          <a:xfrm>
            <a:off x="285750" y="3929063"/>
            <a:ext cx="1158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5">
                    <a:lumMod val="50000"/>
                  </a:schemeClr>
                </a:solidFill>
                <a:latin typeface="Century Gothic" panose="020B0502020202020204" pitchFamily="34" charset="0"/>
              </a:rPr>
              <a:t>4. </a:t>
            </a:r>
            <a:r>
              <a:rPr lang="en-US" altLang="en-US" sz="2800" dirty="0" smtClean="0">
                <a:solidFill>
                  <a:schemeClr val="accent5">
                    <a:lumMod val="50000"/>
                  </a:schemeClr>
                </a:solidFill>
                <a:latin typeface="Century Gothic" panose="020B0502020202020204" pitchFamily="34" charset="0"/>
              </a:rPr>
              <a:t>Eating and drinking regularly.</a:t>
            </a:r>
            <a:endParaRPr lang="en-US" altLang="en-US" sz="2800" dirty="0">
              <a:solidFill>
                <a:schemeClr val="accent5">
                  <a:lumMod val="50000"/>
                </a:schemeClr>
              </a:solidFill>
              <a:latin typeface="Century Gothic" panose="020B0502020202020204" pitchFamily="34" charset="0"/>
            </a:endParaRPr>
          </a:p>
        </p:txBody>
      </p:sp>
      <p:sp>
        <p:nvSpPr>
          <p:cNvPr id="9" name="TextBox 7"/>
          <p:cNvSpPr txBox="1">
            <a:spLocks noChangeArrowheads="1"/>
          </p:cNvSpPr>
          <p:nvPr/>
        </p:nvSpPr>
        <p:spPr bwMode="auto">
          <a:xfrm>
            <a:off x="285750" y="4929188"/>
            <a:ext cx="1158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5">
                    <a:lumMod val="50000"/>
                  </a:schemeClr>
                </a:solidFill>
                <a:latin typeface="Century Gothic" panose="020B0502020202020204" pitchFamily="34" charset="0"/>
              </a:rPr>
              <a:t>5. </a:t>
            </a:r>
            <a:r>
              <a:rPr lang="en-US" altLang="en-US" sz="2800" dirty="0" smtClean="0">
                <a:solidFill>
                  <a:schemeClr val="accent5">
                    <a:lumMod val="50000"/>
                  </a:schemeClr>
                </a:solidFill>
                <a:latin typeface="Century Gothic" panose="020B0502020202020204" pitchFamily="34" charset="0"/>
              </a:rPr>
              <a:t>Loving jeans.</a:t>
            </a:r>
            <a:endParaRPr lang="en-US" altLang="en-US" sz="2800" dirty="0">
              <a:solidFill>
                <a:schemeClr val="accent5">
                  <a:lumMod val="50000"/>
                </a:schemeClr>
              </a:solidFill>
              <a:latin typeface="Century Gothic" panose="020B0502020202020204" pitchFamily="34" charset="0"/>
            </a:endParaRPr>
          </a:p>
        </p:txBody>
      </p:sp>
      <p:sp>
        <p:nvSpPr>
          <p:cNvPr id="10" name="TextBox 8"/>
          <p:cNvSpPr txBox="1">
            <a:spLocks noChangeArrowheads="1"/>
          </p:cNvSpPr>
          <p:nvPr/>
        </p:nvSpPr>
        <p:spPr bwMode="auto">
          <a:xfrm>
            <a:off x="198068" y="5929313"/>
            <a:ext cx="1158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chemeClr val="accent5">
                    <a:lumMod val="50000"/>
                  </a:schemeClr>
                </a:solidFill>
                <a:latin typeface="Century Gothic" panose="020B0502020202020204" pitchFamily="34" charset="0"/>
              </a:rPr>
              <a:t>6. </a:t>
            </a:r>
            <a:r>
              <a:rPr lang="en-US" altLang="en-US" sz="2800" dirty="0" smtClean="0">
                <a:solidFill>
                  <a:schemeClr val="accent5">
                    <a:lumMod val="50000"/>
                  </a:schemeClr>
                </a:solidFill>
                <a:latin typeface="Century Gothic" panose="020B0502020202020204" pitchFamily="34" charset="0"/>
              </a:rPr>
              <a:t>Old people are wise.</a:t>
            </a:r>
            <a:endParaRPr lang="en-US" altLang="en-US" sz="2800" dirty="0">
              <a:solidFill>
                <a:schemeClr val="accent5">
                  <a:lumMod val="50000"/>
                </a:schemeClr>
              </a:solidFill>
              <a:latin typeface="Century Gothic" panose="020B0502020202020204" pitchFamily="34" charset="0"/>
            </a:endParaRPr>
          </a:p>
        </p:txBody>
      </p:sp>
      <p:sp>
        <p:nvSpPr>
          <p:cNvPr id="11" name="Rectangle 10"/>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5719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3327" y="1626818"/>
            <a:ext cx="7786687" cy="4214813"/>
          </a:xfrm>
          <a:prstGeom prst="rect">
            <a:avLst/>
          </a:prstGeom>
          <a:gradFill>
            <a:gsLst>
              <a:gs pos="77004">
                <a:srgbClr val="0070C0"/>
              </a:gs>
              <a:gs pos="0">
                <a:schemeClr val="accent1">
                  <a:lumMod val="20000"/>
                  <a:lumOff val="80000"/>
                </a:schemeClr>
              </a:gs>
              <a:gs pos="100000">
                <a:schemeClr val="accent5">
                  <a:lumMod val="105000"/>
                  <a:satMod val="103000"/>
                  <a:tint val="73000"/>
                </a:schemeClr>
              </a:gs>
              <a:gs pos="27000">
                <a:srgbClr val="B5C4E5"/>
              </a:gs>
              <a:gs pos="100000">
                <a:schemeClr val="accent1">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n-US"/>
          </a:p>
        </p:txBody>
      </p:sp>
      <p:sp>
        <p:nvSpPr>
          <p:cNvPr id="4" name="Freeform 3"/>
          <p:cNvSpPr/>
          <p:nvPr/>
        </p:nvSpPr>
        <p:spPr>
          <a:xfrm>
            <a:off x="3176327" y="198068"/>
            <a:ext cx="6127750" cy="5586413"/>
          </a:xfrm>
          <a:custGeom>
            <a:avLst/>
            <a:gdLst>
              <a:gd name="connsiteX0" fmla="*/ 814648 w 6128547"/>
              <a:gd name="connsiteY0" fmla="*/ 2227811 h 5586153"/>
              <a:gd name="connsiteX1" fmla="*/ 798022 w 6128547"/>
              <a:gd name="connsiteY1" fmla="*/ 3291840 h 5586153"/>
              <a:gd name="connsiteX2" fmla="*/ 764771 w 6128547"/>
              <a:gd name="connsiteY2" fmla="*/ 3391593 h 5586153"/>
              <a:gd name="connsiteX3" fmla="*/ 748146 w 6128547"/>
              <a:gd name="connsiteY3" fmla="*/ 3474720 h 5586153"/>
              <a:gd name="connsiteX4" fmla="*/ 714895 w 6128547"/>
              <a:gd name="connsiteY4" fmla="*/ 3574473 h 5586153"/>
              <a:gd name="connsiteX5" fmla="*/ 698270 w 6128547"/>
              <a:gd name="connsiteY5" fmla="*/ 3624349 h 5586153"/>
              <a:gd name="connsiteX6" fmla="*/ 731520 w 6128547"/>
              <a:gd name="connsiteY6" fmla="*/ 3973483 h 5586153"/>
              <a:gd name="connsiteX7" fmla="*/ 764771 w 6128547"/>
              <a:gd name="connsiteY7" fmla="*/ 4023360 h 5586153"/>
              <a:gd name="connsiteX8" fmla="*/ 831273 w 6128547"/>
              <a:gd name="connsiteY8" fmla="*/ 4106487 h 5586153"/>
              <a:gd name="connsiteX9" fmla="*/ 881150 w 6128547"/>
              <a:gd name="connsiteY9" fmla="*/ 4156363 h 5586153"/>
              <a:gd name="connsiteX10" fmla="*/ 931026 w 6128547"/>
              <a:gd name="connsiteY10" fmla="*/ 4239491 h 5586153"/>
              <a:gd name="connsiteX11" fmla="*/ 980902 w 6128547"/>
              <a:gd name="connsiteY11" fmla="*/ 4272742 h 5586153"/>
              <a:gd name="connsiteX12" fmla="*/ 1047404 w 6128547"/>
              <a:gd name="connsiteY12" fmla="*/ 4322618 h 5586153"/>
              <a:gd name="connsiteX13" fmla="*/ 1080655 w 6128547"/>
              <a:gd name="connsiteY13" fmla="*/ 4372494 h 5586153"/>
              <a:gd name="connsiteX14" fmla="*/ 1130531 w 6128547"/>
              <a:gd name="connsiteY14" fmla="*/ 4389120 h 5586153"/>
              <a:gd name="connsiteX15" fmla="*/ 1180408 w 6128547"/>
              <a:gd name="connsiteY15" fmla="*/ 4422371 h 5586153"/>
              <a:gd name="connsiteX16" fmla="*/ 1213659 w 6128547"/>
              <a:gd name="connsiteY16" fmla="*/ 4472247 h 5586153"/>
              <a:gd name="connsiteX17" fmla="*/ 1230284 w 6128547"/>
              <a:gd name="connsiteY17" fmla="*/ 4522123 h 5586153"/>
              <a:gd name="connsiteX18" fmla="*/ 1280160 w 6128547"/>
              <a:gd name="connsiteY18" fmla="*/ 4555374 h 5586153"/>
              <a:gd name="connsiteX19" fmla="*/ 1296786 w 6128547"/>
              <a:gd name="connsiteY19" fmla="*/ 4605251 h 5586153"/>
              <a:gd name="connsiteX20" fmla="*/ 1363288 w 6128547"/>
              <a:gd name="connsiteY20" fmla="*/ 4705003 h 5586153"/>
              <a:gd name="connsiteX21" fmla="*/ 1396539 w 6128547"/>
              <a:gd name="connsiteY21" fmla="*/ 4804756 h 5586153"/>
              <a:gd name="connsiteX22" fmla="*/ 1446415 w 6128547"/>
              <a:gd name="connsiteY22" fmla="*/ 4904509 h 5586153"/>
              <a:gd name="connsiteX23" fmla="*/ 1496291 w 6128547"/>
              <a:gd name="connsiteY23" fmla="*/ 4937760 h 5586153"/>
              <a:gd name="connsiteX24" fmla="*/ 1529542 w 6128547"/>
              <a:gd name="connsiteY24" fmla="*/ 5037513 h 5586153"/>
              <a:gd name="connsiteX25" fmla="*/ 1612670 w 6128547"/>
              <a:gd name="connsiteY25" fmla="*/ 5004262 h 5586153"/>
              <a:gd name="connsiteX26" fmla="*/ 1662546 w 6128547"/>
              <a:gd name="connsiteY26" fmla="*/ 4987636 h 5586153"/>
              <a:gd name="connsiteX27" fmla="*/ 1762299 w 6128547"/>
              <a:gd name="connsiteY27" fmla="*/ 4921134 h 5586153"/>
              <a:gd name="connsiteX28" fmla="*/ 1812175 w 6128547"/>
              <a:gd name="connsiteY28" fmla="*/ 4887883 h 5586153"/>
              <a:gd name="connsiteX29" fmla="*/ 1895302 w 6128547"/>
              <a:gd name="connsiteY29" fmla="*/ 4788131 h 5586153"/>
              <a:gd name="connsiteX30" fmla="*/ 1945179 w 6128547"/>
              <a:gd name="connsiteY30" fmla="*/ 4771505 h 5586153"/>
              <a:gd name="connsiteX31" fmla="*/ 1995055 w 6128547"/>
              <a:gd name="connsiteY31" fmla="*/ 4721629 h 5586153"/>
              <a:gd name="connsiteX32" fmla="*/ 2044931 w 6128547"/>
              <a:gd name="connsiteY32" fmla="*/ 4705003 h 5586153"/>
              <a:gd name="connsiteX33" fmla="*/ 2078182 w 6128547"/>
              <a:gd name="connsiteY33" fmla="*/ 4655127 h 5586153"/>
              <a:gd name="connsiteX34" fmla="*/ 2128059 w 6128547"/>
              <a:gd name="connsiteY34" fmla="*/ 4688378 h 5586153"/>
              <a:gd name="connsiteX35" fmla="*/ 2261062 w 6128547"/>
              <a:gd name="connsiteY35" fmla="*/ 4771505 h 5586153"/>
              <a:gd name="connsiteX36" fmla="*/ 2360815 w 6128547"/>
              <a:gd name="connsiteY36" fmla="*/ 4854633 h 5586153"/>
              <a:gd name="connsiteX37" fmla="*/ 2460568 w 6128547"/>
              <a:gd name="connsiteY37" fmla="*/ 4887883 h 5586153"/>
              <a:gd name="connsiteX38" fmla="*/ 2510444 w 6128547"/>
              <a:gd name="connsiteY38" fmla="*/ 4904509 h 5586153"/>
              <a:gd name="connsiteX39" fmla="*/ 2560320 w 6128547"/>
              <a:gd name="connsiteY39" fmla="*/ 4921134 h 5586153"/>
              <a:gd name="connsiteX40" fmla="*/ 2660073 w 6128547"/>
              <a:gd name="connsiteY40" fmla="*/ 4987636 h 5586153"/>
              <a:gd name="connsiteX41" fmla="*/ 2759826 w 6128547"/>
              <a:gd name="connsiteY41" fmla="*/ 5037513 h 5586153"/>
              <a:gd name="connsiteX42" fmla="*/ 2826328 w 6128547"/>
              <a:gd name="connsiteY42" fmla="*/ 5070763 h 5586153"/>
              <a:gd name="connsiteX43" fmla="*/ 2926080 w 6128547"/>
              <a:gd name="connsiteY43" fmla="*/ 5137265 h 5586153"/>
              <a:gd name="connsiteX44" fmla="*/ 3025833 w 6128547"/>
              <a:gd name="connsiteY44" fmla="*/ 5203767 h 5586153"/>
              <a:gd name="connsiteX45" fmla="*/ 3075710 w 6128547"/>
              <a:gd name="connsiteY45" fmla="*/ 5237018 h 5586153"/>
              <a:gd name="connsiteX46" fmla="*/ 3125586 w 6128547"/>
              <a:gd name="connsiteY46" fmla="*/ 5253643 h 5586153"/>
              <a:gd name="connsiteX47" fmla="*/ 3241964 w 6128547"/>
              <a:gd name="connsiteY47" fmla="*/ 5203767 h 5586153"/>
              <a:gd name="connsiteX48" fmla="*/ 3258590 w 6128547"/>
              <a:gd name="connsiteY48" fmla="*/ 5153891 h 5586153"/>
              <a:gd name="connsiteX49" fmla="*/ 3325091 w 6128547"/>
              <a:gd name="connsiteY49" fmla="*/ 5104014 h 5586153"/>
              <a:gd name="connsiteX50" fmla="*/ 3441470 w 6128547"/>
              <a:gd name="connsiteY50" fmla="*/ 4971011 h 5586153"/>
              <a:gd name="connsiteX51" fmla="*/ 3541222 w 6128547"/>
              <a:gd name="connsiteY51" fmla="*/ 4887883 h 5586153"/>
              <a:gd name="connsiteX52" fmla="*/ 3607724 w 6128547"/>
              <a:gd name="connsiteY52" fmla="*/ 4937760 h 5586153"/>
              <a:gd name="connsiteX53" fmla="*/ 3707477 w 6128547"/>
              <a:gd name="connsiteY53" fmla="*/ 5004262 h 5586153"/>
              <a:gd name="connsiteX54" fmla="*/ 3823855 w 6128547"/>
              <a:gd name="connsiteY54" fmla="*/ 5087389 h 5586153"/>
              <a:gd name="connsiteX55" fmla="*/ 3890357 w 6128547"/>
              <a:gd name="connsiteY55" fmla="*/ 5187142 h 5586153"/>
              <a:gd name="connsiteX56" fmla="*/ 3923608 w 6128547"/>
              <a:gd name="connsiteY56" fmla="*/ 5237018 h 5586153"/>
              <a:gd name="connsiteX57" fmla="*/ 4023360 w 6128547"/>
              <a:gd name="connsiteY57" fmla="*/ 5303520 h 5586153"/>
              <a:gd name="connsiteX58" fmla="*/ 4172990 w 6128547"/>
              <a:gd name="connsiteY58" fmla="*/ 5353396 h 5586153"/>
              <a:gd name="connsiteX59" fmla="*/ 4322619 w 6128547"/>
              <a:gd name="connsiteY59" fmla="*/ 5403273 h 5586153"/>
              <a:gd name="connsiteX60" fmla="*/ 4372495 w 6128547"/>
              <a:gd name="connsiteY60" fmla="*/ 5419898 h 5586153"/>
              <a:gd name="connsiteX61" fmla="*/ 4472248 w 6128547"/>
              <a:gd name="connsiteY61" fmla="*/ 5486400 h 5586153"/>
              <a:gd name="connsiteX62" fmla="*/ 4522124 w 6128547"/>
              <a:gd name="connsiteY62" fmla="*/ 5519651 h 5586153"/>
              <a:gd name="connsiteX63" fmla="*/ 4588626 w 6128547"/>
              <a:gd name="connsiteY63" fmla="*/ 5569527 h 5586153"/>
              <a:gd name="connsiteX64" fmla="*/ 4671753 w 6128547"/>
              <a:gd name="connsiteY64" fmla="*/ 5586153 h 5586153"/>
              <a:gd name="connsiteX65" fmla="*/ 4838008 w 6128547"/>
              <a:gd name="connsiteY65" fmla="*/ 5552902 h 5586153"/>
              <a:gd name="connsiteX66" fmla="*/ 4987637 w 6128547"/>
              <a:gd name="connsiteY66" fmla="*/ 5503025 h 5586153"/>
              <a:gd name="connsiteX67" fmla="*/ 5037513 w 6128547"/>
              <a:gd name="connsiteY67" fmla="*/ 5486400 h 5586153"/>
              <a:gd name="connsiteX68" fmla="*/ 5220393 w 6128547"/>
              <a:gd name="connsiteY68" fmla="*/ 5436523 h 5586153"/>
              <a:gd name="connsiteX69" fmla="*/ 5270270 w 6128547"/>
              <a:gd name="connsiteY69" fmla="*/ 5419898 h 5586153"/>
              <a:gd name="connsiteX70" fmla="*/ 5419899 w 6128547"/>
              <a:gd name="connsiteY70" fmla="*/ 5320145 h 5586153"/>
              <a:gd name="connsiteX71" fmla="*/ 5469775 w 6128547"/>
              <a:gd name="connsiteY71" fmla="*/ 5286894 h 5586153"/>
              <a:gd name="connsiteX72" fmla="*/ 5519651 w 6128547"/>
              <a:gd name="connsiteY72" fmla="*/ 5253643 h 5586153"/>
              <a:gd name="connsiteX73" fmla="*/ 5636030 w 6128547"/>
              <a:gd name="connsiteY73" fmla="*/ 5104014 h 5586153"/>
              <a:gd name="connsiteX74" fmla="*/ 5685906 w 6128547"/>
              <a:gd name="connsiteY74" fmla="*/ 5070763 h 5586153"/>
              <a:gd name="connsiteX75" fmla="*/ 5769033 w 6128547"/>
              <a:gd name="connsiteY75" fmla="*/ 4987636 h 5586153"/>
              <a:gd name="connsiteX76" fmla="*/ 5868786 w 6128547"/>
              <a:gd name="connsiteY76" fmla="*/ 4904509 h 5586153"/>
              <a:gd name="connsiteX77" fmla="*/ 5935288 w 6128547"/>
              <a:gd name="connsiteY77" fmla="*/ 4838007 h 5586153"/>
              <a:gd name="connsiteX78" fmla="*/ 5951913 w 6128547"/>
              <a:gd name="connsiteY78" fmla="*/ 4788131 h 5586153"/>
              <a:gd name="connsiteX79" fmla="*/ 6035040 w 6128547"/>
              <a:gd name="connsiteY79" fmla="*/ 4688378 h 5586153"/>
              <a:gd name="connsiteX80" fmla="*/ 6068291 w 6128547"/>
              <a:gd name="connsiteY80" fmla="*/ 4588625 h 5586153"/>
              <a:gd name="connsiteX81" fmla="*/ 6084917 w 6128547"/>
              <a:gd name="connsiteY81" fmla="*/ 4538749 h 5586153"/>
              <a:gd name="connsiteX82" fmla="*/ 6101542 w 6128547"/>
              <a:gd name="connsiteY82" fmla="*/ 4455622 h 5586153"/>
              <a:gd name="connsiteX83" fmla="*/ 6101542 w 6128547"/>
              <a:gd name="connsiteY83" fmla="*/ 3973483 h 5586153"/>
              <a:gd name="connsiteX84" fmla="*/ 6084917 w 6128547"/>
              <a:gd name="connsiteY84" fmla="*/ 3923607 h 5586153"/>
              <a:gd name="connsiteX85" fmla="*/ 6068291 w 6128547"/>
              <a:gd name="connsiteY85" fmla="*/ 3857105 h 5586153"/>
              <a:gd name="connsiteX86" fmla="*/ 6051666 w 6128547"/>
              <a:gd name="connsiteY86" fmla="*/ 3807229 h 5586153"/>
              <a:gd name="connsiteX87" fmla="*/ 6035040 w 6128547"/>
              <a:gd name="connsiteY87" fmla="*/ 3724102 h 5586153"/>
              <a:gd name="connsiteX88" fmla="*/ 6018415 w 6128547"/>
              <a:gd name="connsiteY88" fmla="*/ 3657600 h 5586153"/>
              <a:gd name="connsiteX89" fmla="*/ 5985164 w 6128547"/>
              <a:gd name="connsiteY89" fmla="*/ 3491345 h 5586153"/>
              <a:gd name="connsiteX90" fmla="*/ 5951913 w 6128547"/>
              <a:gd name="connsiteY90" fmla="*/ 3441469 h 5586153"/>
              <a:gd name="connsiteX91" fmla="*/ 5918662 w 6128547"/>
              <a:gd name="connsiteY91" fmla="*/ 3341716 h 5586153"/>
              <a:gd name="connsiteX92" fmla="*/ 5902037 w 6128547"/>
              <a:gd name="connsiteY92" fmla="*/ 3291840 h 5586153"/>
              <a:gd name="connsiteX93" fmla="*/ 5852160 w 6128547"/>
              <a:gd name="connsiteY93" fmla="*/ 3241963 h 5586153"/>
              <a:gd name="connsiteX94" fmla="*/ 5735782 w 6128547"/>
              <a:gd name="connsiteY94" fmla="*/ 3092334 h 5586153"/>
              <a:gd name="connsiteX95" fmla="*/ 5702531 w 6128547"/>
              <a:gd name="connsiteY95" fmla="*/ 3042458 h 5586153"/>
              <a:gd name="connsiteX96" fmla="*/ 5602779 w 6128547"/>
              <a:gd name="connsiteY96" fmla="*/ 2975956 h 5586153"/>
              <a:gd name="connsiteX97" fmla="*/ 5486400 w 6128547"/>
              <a:gd name="connsiteY97" fmla="*/ 2826327 h 5586153"/>
              <a:gd name="connsiteX98" fmla="*/ 5453150 w 6128547"/>
              <a:gd name="connsiteY98" fmla="*/ 2776451 h 5586153"/>
              <a:gd name="connsiteX99" fmla="*/ 5403273 w 6128547"/>
              <a:gd name="connsiteY99" fmla="*/ 2759825 h 5586153"/>
              <a:gd name="connsiteX100" fmla="*/ 5303520 w 6128547"/>
              <a:gd name="connsiteY100" fmla="*/ 2709949 h 5586153"/>
              <a:gd name="connsiteX101" fmla="*/ 5253644 w 6128547"/>
              <a:gd name="connsiteY101" fmla="*/ 2676698 h 5586153"/>
              <a:gd name="connsiteX102" fmla="*/ 5137266 w 6128547"/>
              <a:gd name="connsiteY102" fmla="*/ 2626822 h 5586153"/>
              <a:gd name="connsiteX103" fmla="*/ 5054139 w 6128547"/>
              <a:gd name="connsiteY103" fmla="*/ 2610196 h 5586153"/>
              <a:gd name="connsiteX104" fmla="*/ 5004262 w 6128547"/>
              <a:gd name="connsiteY104" fmla="*/ 2593571 h 5586153"/>
              <a:gd name="connsiteX105" fmla="*/ 4937760 w 6128547"/>
              <a:gd name="connsiteY105" fmla="*/ 2576945 h 5586153"/>
              <a:gd name="connsiteX106" fmla="*/ 4771506 w 6128547"/>
              <a:gd name="connsiteY106" fmla="*/ 2527069 h 5586153"/>
              <a:gd name="connsiteX107" fmla="*/ 4705004 w 6128547"/>
              <a:gd name="connsiteY107" fmla="*/ 2493818 h 5586153"/>
              <a:gd name="connsiteX108" fmla="*/ 4655128 w 6128547"/>
              <a:gd name="connsiteY108" fmla="*/ 2477193 h 5586153"/>
              <a:gd name="connsiteX109" fmla="*/ 4555375 w 6128547"/>
              <a:gd name="connsiteY109" fmla="*/ 2427316 h 5586153"/>
              <a:gd name="connsiteX110" fmla="*/ 4505499 w 6128547"/>
              <a:gd name="connsiteY110" fmla="*/ 2377440 h 5586153"/>
              <a:gd name="connsiteX111" fmla="*/ 4455622 w 6128547"/>
              <a:gd name="connsiteY111" fmla="*/ 2360814 h 5586153"/>
              <a:gd name="connsiteX112" fmla="*/ 4422371 w 6128547"/>
              <a:gd name="connsiteY112" fmla="*/ 2310938 h 5586153"/>
              <a:gd name="connsiteX113" fmla="*/ 4405746 w 6128547"/>
              <a:gd name="connsiteY113" fmla="*/ 2128058 h 5586153"/>
              <a:gd name="connsiteX114" fmla="*/ 4389120 w 6128547"/>
              <a:gd name="connsiteY114" fmla="*/ 2078182 h 5586153"/>
              <a:gd name="connsiteX115" fmla="*/ 4355870 w 6128547"/>
              <a:gd name="connsiteY115" fmla="*/ 2028305 h 5586153"/>
              <a:gd name="connsiteX116" fmla="*/ 4172990 w 6128547"/>
              <a:gd name="connsiteY116" fmla="*/ 1928553 h 5586153"/>
              <a:gd name="connsiteX117" fmla="*/ 4006735 w 6128547"/>
              <a:gd name="connsiteY117" fmla="*/ 1945178 h 5586153"/>
              <a:gd name="connsiteX118" fmla="*/ 3574473 w 6128547"/>
              <a:gd name="connsiteY118" fmla="*/ 1878676 h 5586153"/>
              <a:gd name="connsiteX119" fmla="*/ 3491346 w 6128547"/>
              <a:gd name="connsiteY119" fmla="*/ 1729047 h 5586153"/>
              <a:gd name="connsiteX120" fmla="*/ 3441470 w 6128547"/>
              <a:gd name="connsiteY120" fmla="*/ 1695796 h 5586153"/>
              <a:gd name="connsiteX121" fmla="*/ 3408219 w 6128547"/>
              <a:gd name="connsiteY121" fmla="*/ 1645920 h 5586153"/>
              <a:gd name="connsiteX122" fmla="*/ 3358342 w 6128547"/>
              <a:gd name="connsiteY122" fmla="*/ 1612669 h 5586153"/>
              <a:gd name="connsiteX123" fmla="*/ 3291840 w 6128547"/>
              <a:gd name="connsiteY123" fmla="*/ 1529542 h 5586153"/>
              <a:gd name="connsiteX124" fmla="*/ 3258590 w 6128547"/>
              <a:gd name="connsiteY124" fmla="*/ 1479665 h 5586153"/>
              <a:gd name="connsiteX125" fmla="*/ 3158837 w 6128547"/>
              <a:gd name="connsiteY125" fmla="*/ 1413163 h 5586153"/>
              <a:gd name="connsiteX126" fmla="*/ 3125586 w 6128547"/>
              <a:gd name="connsiteY126" fmla="*/ 1363287 h 5586153"/>
              <a:gd name="connsiteX127" fmla="*/ 3075710 w 6128547"/>
              <a:gd name="connsiteY127" fmla="*/ 1330036 h 5586153"/>
              <a:gd name="connsiteX128" fmla="*/ 3059084 w 6128547"/>
              <a:gd name="connsiteY128" fmla="*/ 1280160 h 5586153"/>
              <a:gd name="connsiteX129" fmla="*/ 2959331 w 6128547"/>
              <a:gd name="connsiteY129" fmla="*/ 1180407 h 5586153"/>
              <a:gd name="connsiteX130" fmla="*/ 2926080 w 6128547"/>
              <a:gd name="connsiteY130" fmla="*/ 1130531 h 5586153"/>
              <a:gd name="connsiteX131" fmla="*/ 2876204 w 6128547"/>
              <a:gd name="connsiteY131" fmla="*/ 1097280 h 5586153"/>
              <a:gd name="connsiteX132" fmla="*/ 2793077 w 6128547"/>
              <a:gd name="connsiteY132" fmla="*/ 997527 h 5586153"/>
              <a:gd name="connsiteX133" fmla="*/ 2743200 w 6128547"/>
              <a:gd name="connsiteY133" fmla="*/ 964276 h 5586153"/>
              <a:gd name="connsiteX134" fmla="*/ 2676699 w 6128547"/>
              <a:gd name="connsiteY134" fmla="*/ 881149 h 5586153"/>
              <a:gd name="connsiteX135" fmla="*/ 2560320 w 6128547"/>
              <a:gd name="connsiteY135" fmla="*/ 748145 h 5586153"/>
              <a:gd name="connsiteX136" fmla="*/ 2493819 w 6128547"/>
              <a:gd name="connsiteY136" fmla="*/ 665018 h 5586153"/>
              <a:gd name="connsiteX137" fmla="*/ 2477193 w 6128547"/>
              <a:gd name="connsiteY137" fmla="*/ 615142 h 5586153"/>
              <a:gd name="connsiteX138" fmla="*/ 2394066 w 6128547"/>
              <a:gd name="connsiteY138" fmla="*/ 532014 h 5586153"/>
              <a:gd name="connsiteX139" fmla="*/ 2327564 w 6128547"/>
              <a:gd name="connsiteY139" fmla="*/ 448887 h 5586153"/>
              <a:gd name="connsiteX140" fmla="*/ 2244437 w 6128547"/>
              <a:gd name="connsiteY140" fmla="*/ 365760 h 5586153"/>
              <a:gd name="connsiteX141" fmla="*/ 2177935 w 6128547"/>
              <a:gd name="connsiteY141" fmla="*/ 282633 h 5586153"/>
              <a:gd name="connsiteX142" fmla="*/ 2111433 w 6128547"/>
              <a:gd name="connsiteY142" fmla="*/ 182880 h 5586153"/>
              <a:gd name="connsiteX143" fmla="*/ 2094808 w 6128547"/>
              <a:gd name="connsiteY143" fmla="*/ 133003 h 5586153"/>
              <a:gd name="connsiteX144" fmla="*/ 2011680 w 6128547"/>
              <a:gd name="connsiteY144" fmla="*/ 33251 h 5586153"/>
              <a:gd name="connsiteX145" fmla="*/ 1961804 w 6128547"/>
              <a:gd name="connsiteY145" fmla="*/ 0 h 5586153"/>
              <a:gd name="connsiteX146" fmla="*/ 1878677 w 6128547"/>
              <a:gd name="connsiteY146" fmla="*/ 33251 h 5586153"/>
              <a:gd name="connsiteX147" fmla="*/ 1812175 w 6128547"/>
              <a:gd name="connsiteY147" fmla="*/ 66502 h 5586153"/>
              <a:gd name="connsiteX148" fmla="*/ 1712422 w 6128547"/>
              <a:gd name="connsiteY148" fmla="*/ 99753 h 5586153"/>
              <a:gd name="connsiteX149" fmla="*/ 1662546 w 6128547"/>
              <a:gd name="connsiteY149" fmla="*/ 116378 h 5586153"/>
              <a:gd name="connsiteX150" fmla="*/ 1562793 w 6128547"/>
              <a:gd name="connsiteY150" fmla="*/ 199505 h 5586153"/>
              <a:gd name="connsiteX151" fmla="*/ 1529542 w 6128547"/>
              <a:gd name="connsiteY151" fmla="*/ 249382 h 5586153"/>
              <a:gd name="connsiteX152" fmla="*/ 1429790 w 6128547"/>
              <a:gd name="connsiteY152" fmla="*/ 315883 h 5586153"/>
              <a:gd name="connsiteX153" fmla="*/ 1379913 w 6128547"/>
              <a:gd name="connsiteY153" fmla="*/ 349134 h 5586153"/>
              <a:gd name="connsiteX154" fmla="*/ 1330037 w 6128547"/>
              <a:gd name="connsiteY154" fmla="*/ 399011 h 5586153"/>
              <a:gd name="connsiteX155" fmla="*/ 1280160 w 6128547"/>
              <a:gd name="connsiteY155" fmla="*/ 415636 h 5586153"/>
              <a:gd name="connsiteX156" fmla="*/ 1230284 w 6128547"/>
              <a:gd name="connsiteY156" fmla="*/ 448887 h 5586153"/>
              <a:gd name="connsiteX157" fmla="*/ 1130531 w 6128547"/>
              <a:gd name="connsiteY157" fmla="*/ 532014 h 5586153"/>
              <a:gd name="connsiteX158" fmla="*/ 1080655 w 6128547"/>
              <a:gd name="connsiteY158" fmla="*/ 548640 h 5586153"/>
              <a:gd name="connsiteX159" fmla="*/ 931026 w 6128547"/>
              <a:gd name="connsiteY159" fmla="*/ 648393 h 5586153"/>
              <a:gd name="connsiteX160" fmla="*/ 831273 w 6128547"/>
              <a:gd name="connsiteY160" fmla="*/ 714894 h 5586153"/>
              <a:gd name="connsiteX161" fmla="*/ 781397 w 6128547"/>
              <a:gd name="connsiteY161" fmla="*/ 748145 h 5586153"/>
              <a:gd name="connsiteX162" fmla="*/ 731520 w 6128547"/>
              <a:gd name="connsiteY162" fmla="*/ 764771 h 5586153"/>
              <a:gd name="connsiteX163" fmla="*/ 631768 w 6128547"/>
              <a:gd name="connsiteY163" fmla="*/ 831273 h 5586153"/>
              <a:gd name="connsiteX164" fmla="*/ 581891 w 6128547"/>
              <a:gd name="connsiteY164" fmla="*/ 864523 h 5586153"/>
              <a:gd name="connsiteX165" fmla="*/ 532015 w 6128547"/>
              <a:gd name="connsiteY165" fmla="*/ 897774 h 5586153"/>
              <a:gd name="connsiteX166" fmla="*/ 482139 w 6128547"/>
              <a:gd name="connsiteY166" fmla="*/ 931025 h 5586153"/>
              <a:gd name="connsiteX167" fmla="*/ 432262 w 6128547"/>
              <a:gd name="connsiteY167" fmla="*/ 997527 h 5586153"/>
              <a:gd name="connsiteX168" fmla="*/ 399011 w 6128547"/>
              <a:gd name="connsiteY168" fmla="*/ 1047403 h 5586153"/>
              <a:gd name="connsiteX169" fmla="*/ 349135 w 6128547"/>
              <a:gd name="connsiteY169" fmla="*/ 1064029 h 5586153"/>
              <a:gd name="connsiteX170" fmla="*/ 299259 w 6128547"/>
              <a:gd name="connsiteY170" fmla="*/ 1097280 h 5586153"/>
              <a:gd name="connsiteX171" fmla="*/ 199506 w 6128547"/>
              <a:gd name="connsiteY171" fmla="*/ 1246909 h 5586153"/>
              <a:gd name="connsiteX172" fmla="*/ 166255 w 6128547"/>
              <a:gd name="connsiteY172" fmla="*/ 1296785 h 5586153"/>
              <a:gd name="connsiteX173" fmla="*/ 116379 w 6128547"/>
              <a:gd name="connsiteY173" fmla="*/ 1330036 h 5586153"/>
              <a:gd name="connsiteX174" fmla="*/ 16626 w 6128547"/>
              <a:gd name="connsiteY174" fmla="*/ 1429789 h 5586153"/>
              <a:gd name="connsiteX175" fmla="*/ 0 w 6128547"/>
              <a:gd name="connsiteY175" fmla="*/ 1479665 h 5586153"/>
              <a:gd name="connsiteX176" fmla="*/ 83128 w 6128547"/>
              <a:gd name="connsiteY176" fmla="*/ 1629294 h 5586153"/>
              <a:gd name="connsiteX177" fmla="*/ 116379 w 6128547"/>
              <a:gd name="connsiteY177" fmla="*/ 1679171 h 5586153"/>
              <a:gd name="connsiteX178" fmla="*/ 133004 w 6128547"/>
              <a:gd name="connsiteY178" fmla="*/ 1729047 h 5586153"/>
              <a:gd name="connsiteX179" fmla="*/ 232757 w 6128547"/>
              <a:gd name="connsiteY179" fmla="*/ 1778923 h 5586153"/>
              <a:gd name="connsiteX180" fmla="*/ 332510 w 6128547"/>
              <a:gd name="connsiteY180" fmla="*/ 1862051 h 5586153"/>
              <a:gd name="connsiteX181" fmla="*/ 382386 w 6128547"/>
              <a:gd name="connsiteY181" fmla="*/ 1878676 h 5586153"/>
              <a:gd name="connsiteX182" fmla="*/ 349135 w 6128547"/>
              <a:gd name="connsiteY182" fmla="*/ 2227811 h 5586153"/>
              <a:gd name="connsiteX183" fmla="*/ 365760 w 6128547"/>
              <a:gd name="connsiteY183" fmla="*/ 2294313 h 5586153"/>
              <a:gd name="connsiteX184" fmla="*/ 748146 w 6128547"/>
              <a:gd name="connsiteY184" fmla="*/ 2277687 h 5586153"/>
              <a:gd name="connsiteX185" fmla="*/ 798022 w 6128547"/>
              <a:gd name="connsiteY185" fmla="*/ 2244436 h 5586153"/>
              <a:gd name="connsiteX186" fmla="*/ 814648 w 6128547"/>
              <a:gd name="connsiteY186" fmla="*/ 2227811 h 55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6128547" h="5586153">
                <a:moveTo>
                  <a:pt x="814648" y="2227811"/>
                </a:moveTo>
                <a:cubicBezTo>
                  <a:pt x="814648" y="2402378"/>
                  <a:pt x="813211" y="2937446"/>
                  <a:pt x="798022" y="3291840"/>
                </a:cubicBezTo>
                <a:cubicBezTo>
                  <a:pt x="796521" y="3326857"/>
                  <a:pt x="771645" y="3357224"/>
                  <a:pt x="764771" y="3391593"/>
                </a:cubicBezTo>
                <a:cubicBezTo>
                  <a:pt x="759229" y="3419302"/>
                  <a:pt x="755581" y="3447458"/>
                  <a:pt x="748146" y="3474720"/>
                </a:cubicBezTo>
                <a:cubicBezTo>
                  <a:pt x="738924" y="3508535"/>
                  <a:pt x="725979" y="3541222"/>
                  <a:pt x="714895" y="3574473"/>
                </a:cubicBezTo>
                <a:lnTo>
                  <a:pt x="698270" y="3624349"/>
                </a:lnTo>
                <a:cubicBezTo>
                  <a:pt x="709353" y="3740727"/>
                  <a:pt x="712301" y="3858169"/>
                  <a:pt x="731520" y="3973483"/>
                </a:cubicBezTo>
                <a:cubicBezTo>
                  <a:pt x="734805" y="3993193"/>
                  <a:pt x="752782" y="4007375"/>
                  <a:pt x="764771" y="4023360"/>
                </a:cubicBezTo>
                <a:cubicBezTo>
                  <a:pt x="786062" y="4051748"/>
                  <a:pt x="807906" y="4079782"/>
                  <a:pt x="831273" y="4106487"/>
                </a:cubicBezTo>
                <a:cubicBezTo>
                  <a:pt x="846756" y="4124181"/>
                  <a:pt x="867043" y="4137553"/>
                  <a:pt x="881150" y="4156363"/>
                </a:cubicBezTo>
                <a:cubicBezTo>
                  <a:pt x="900539" y="4182214"/>
                  <a:pt x="909996" y="4214956"/>
                  <a:pt x="931026" y="4239491"/>
                </a:cubicBezTo>
                <a:cubicBezTo>
                  <a:pt x="944030" y="4254662"/>
                  <a:pt x="964643" y="4261128"/>
                  <a:pt x="980902" y="4272742"/>
                </a:cubicBezTo>
                <a:cubicBezTo>
                  <a:pt x="1003450" y="4288848"/>
                  <a:pt x="1027811" y="4303025"/>
                  <a:pt x="1047404" y="4322618"/>
                </a:cubicBezTo>
                <a:cubicBezTo>
                  <a:pt x="1061533" y="4336747"/>
                  <a:pt x="1065052" y="4360012"/>
                  <a:pt x="1080655" y="4372494"/>
                </a:cubicBezTo>
                <a:cubicBezTo>
                  <a:pt x="1094339" y="4383442"/>
                  <a:pt x="1114856" y="4381283"/>
                  <a:pt x="1130531" y="4389120"/>
                </a:cubicBezTo>
                <a:cubicBezTo>
                  <a:pt x="1148403" y="4398056"/>
                  <a:pt x="1163782" y="4411287"/>
                  <a:pt x="1180408" y="4422371"/>
                </a:cubicBezTo>
                <a:cubicBezTo>
                  <a:pt x="1191492" y="4438996"/>
                  <a:pt x="1204723" y="4454375"/>
                  <a:pt x="1213659" y="4472247"/>
                </a:cubicBezTo>
                <a:cubicBezTo>
                  <a:pt x="1221496" y="4487921"/>
                  <a:pt x="1219337" y="4508439"/>
                  <a:pt x="1230284" y="4522123"/>
                </a:cubicBezTo>
                <a:cubicBezTo>
                  <a:pt x="1242766" y="4537726"/>
                  <a:pt x="1263535" y="4544290"/>
                  <a:pt x="1280160" y="4555374"/>
                </a:cubicBezTo>
                <a:cubicBezTo>
                  <a:pt x="1285702" y="4572000"/>
                  <a:pt x="1288275" y="4589931"/>
                  <a:pt x="1296786" y="4605251"/>
                </a:cubicBezTo>
                <a:cubicBezTo>
                  <a:pt x="1316194" y="4640184"/>
                  <a:pt x="1363288" y="4705003"/>
                  <a:pt x="1363288" y="4705003"/>
                </a:cubicBezTo>
                <a:lnTo>
                  <a:pt x="1396539" y="4804756"/>
                </a:lnTo>
                <a:cubicBezTo>
                  <a:pt x="1410061" y="4845324"/>
                  <a:pt x="1414184" y="4872278"/>
                  <a:pt x="1446415" y="4904509"/>
                </a:cubicBezTo>
                <a:cubicBezTo>
                  <a:pt x="1460544" y="4918638"/>
                  <a:pt x="1479666" y="4926676"/>
                  <a:pt x="1496291" y="4937760"/>
                </a:cubicBezTo>
                <a:cubicBezTo>
                  <a:pt x="1507375" y="4971011"/>
                  <a:pt x="1496999" y="5050530"/>
                  <a:pt x="1529542" y="5037513"/>
                </a:cubicBezTo>
                <a:cubicBezTo>
                  <a:pt x="1557251" y="5026429"/>
                  <a:pt x="1584726" y="5014741"/>
                  <a:pt x="1612670" y="5004262"/>
                </a:cubicBezTo>
                <a:cubicBezTo>
                  <a:pt x="1629079" y="4998109"/>
                  <a:pt x="1647227" y="4996147"/>
                  <a:pt x="1662546" y="4987636"/>
                </a:cubicBezTo>
                <a:cubicBezTo>
                  <a:pt x="1697480" y="4968228"/>
                  <a:pt x="1729048" y="4943301"/>
                  <a:pt x="1762299" y="4921134"/>
                </a:cubicBezTo>
                <a:lnTo>
                  <a:pt x="1812175" y="4887883"/>
                </a:lnTo>
                <a:cubicBezTo>
                  <a:pt x="1836710" y="4851081"/>
                  <a:pt x="1856900" y="4813733"/>
                  <a:pt x="1895302" y="4788131"/>
                </a:cubicBezTo>
                <a:cubicBezTo>
                  <a:pt x="1909884" y="4778410"/>
                  <a:pt x="1928553" y="4777047"/>
                  <a:pt x="1945179" y="4771505"/>
                </a:cubicBezTo>
                <a:cubicBezTo>
                  <a:pt x="1961804" y="4754880"/>
                  <a:pt x="1975492" y="4734671"/>
                  <a:pt x="1995055" y="4721629"/>
                </a:cubicBezTo>
                <a:cubicBezTo>
                  <a:pt x="2009636" y="4711908"/>
                  <a:pt x="2031247" y="4715951"/>
                  <a:pt x="2044931" y="4705003"/>
                </a:cubicBezTo>
                <a:cubicBezTo>
                  <a:pt x="2060534" y="4692521"/>
                  <a:pt x="2067098" y="4671752"/>
                  <a:pt x="2078182" y="4655127"/>
                </a:cubicBezTo>
                <a:cubicBezTo>
                  <a:pt x="2094808" y="4666211"/>
                  <a:pt x="2110710" y="4678464"/>
                  <a:pt x="2128059" y="4688378"/>
                </a:cubicBezTo>
                <a:cubicBezTo>
                  <a:pt x="2213207" y="4737034"/>
                  <a:pt x="2181594" y="4703390"/>
                  <a:pt x="2261062" y="4771505"/>
                </a:cubicBezTo>
                <a:cubicBezTo>
                  <a:pt x="2303224" y="4807644"/>
                  <a:pt x="2309939" y="4832022"/>
                  <a:pt x="2360815" y="4854633"/>
                </a:cubicBezTo>
                <a:cubicBezTo>
                  <a:pt x="2392844" y="4868868"/>
                  <a:pt x="2427317" y="4876799"/>
                  <a:pt x="2460568" y="4887883"/>
                </a:cubicBezTo>
                <a:lnTo>
                  <a:pt x="2510444" y="4904509"/>
                </a:lnTo>
                <a:lnTo>
                  <a:pt x="2560320" y="4921134"/>
                </a:lnTo>
                <a:cubicBezTo>
                  <a:pt x="2593571" y="4943301"/>
                  <a:pt x="2622161" y="4974998"/>
                  <a:pt x="2660073" y="4987636"/>
                </a:cubicBezTo>
                <a:cubicBezTo>
                  <a:pt x="2751524" y="5018120"/>
                  <a:pt x="2669580" y="4985945"/>
                  <a:pt x="2759826" y="5037513"/>
                </a:cubicBezTo>
                <a:cubicBezTo>
                  <a:pt x="2781344" y="5049809"/>
                  <a:pt x="2805076" y="5058012"/>
                  <a:pt x="2826328" y="5070763"/>
                </a:cubicBezTo>
                <a:cubicBezTo>
                  <a:pt x="2860596" y="5091323"/>
                  <a:pt x="2892829" y="5115098"/>
                  <a:pt x="2926080" y="5137265"/>
                </a:cubicBezTo>
                <a:lnTo>
                  <a:pt x="3025833" y="5203767"/>
                </a:lnTo>
                <a:cubicBezTo>
                  <a:pt x="3042459" y="5214851"/>
                  <a:pt x="3056754" y="5230699"/>
                  <a:pt x="3075710" y="5237018"/>
                </a:cubicBezTo>
                <a:lnTo>
                  <a:pt x="3125586" y="5253643"/>
                </a:lnTo>
                <a:cubicBezTo>
                  <a:pt x="3155395" y="5243707"/>
                  <a:pt x="3221419" y="5224312"/>
                  <a:pt x="3241964" y="5203767"/>
                </a:cubicBezTo>
                <a:cubicBezTo>
                  <a:pt x="3254356" y="5191375"/>
                  <a:pt x="3247371" y="5167354"/>
                  <a:pt x="3258590" y="5153891"/>
                </a:cubicBezTo>
                <a:cubicBezTo>
                  <a:pt x="3276329" y="5132604"/>
                  <a:pt x="3306682" y="5124724"/>
                  <a:pt x="3325091" y="5104014"/>
                </a:cubicBezTo>
                <a:cubicBezTo>
                  <a:pt x="3466151" y="4945321"/>
                  <a:pt x="3326604" y="5047587"/>
                  <a:pt x="3441470" y="4971011"/>
                </a:cubicBezTo>
                <a:cubicBezTo>
                  <a:pt x="3462305" y="4939757"/>
                  <a:pt x="3489299" y="4881392"/>
                  <a:pt x="3541222" y="4887883"/>
                </a:cubicBezTo>
                <a:cubicBezTo>
                  <a:pt x="3568717" y="4891320"/>
                  <a:pt x="3585024" y="4921870"/>
                  <a:pt x="3607724" y="4937760"/>
                </a:cubicBezTo>
                <a:cubicBezTo>
                  <a:pt x="3640463" y="4960677"/>
                  <a:pt x="3679219" y="4976004"/>
                  <a:pt x="3707477" y="5004262"/>
                </a:cubicBezTo>
                <a:cubicBezTo>
                  <a:pt x="3774878" y="5071663"/>
                  <a:pt x="3736323" y="5043623"/>
                  <a:pt x="3823855" y="5087389"/>
                </a:cubicBezTo>
                <a:lnTo>
                  <a:pt x="3890357" y="5187142"/>
                </a:lnTo>
                <a:cubicBezTo>
                  <a:pt x="3901441" y="5203767"/>
                  <a:pt x="3906983" y="5225934"/>
                  <a:pt x="3923608" y="5237018"/>
                </a:cubicBezTo>
                <a:cubicBezTo>
                  <a:pt x="3956859" y="5259185"/>
                  <a:pt x="3985448" y="5290883"/>
                  <a:pt x="4023360" y="5303520"/>
                </a:cubicBezTo>
                <a:lnTo>
                  <a:pt x="4172990" y="5353396"/>
                </a:lnTo>
                <a:lnTo>
                  <a:pt x="4322619" y="5403273"/>
                </a:lnTo>
                <a:lnTo>
                  <a:pt x="4372495" y="5419898"/>
                </a:lnTo>
                <a:lnTo>
                  <a:pt x="4472248" y="5486400"/>
                </a:lnTo>
                <a:cubicBezTo>
                  <a:pt x="4488873" y="5497484"/>
                  <a:pt x="4506139" y="5507662"/>
                  <a:pt x="4522124" y="5519651"/>
                </a:cubicBezTo>
                <a:cubicBezTo>
                  <a:pt x="4544291" y="5536276"/>
                  <a:pt x="4563305" y="5558273"/>
                  <a:pt x="4588626" y="5569527"/>
                </a:cubicBezTo>
                <a:cubicBezTo>
                  <a:pt x="4614448" y="5581004"/>
                  <a:pt x="4644044" y="5580611"/>
                  <a:pt x="4671753" y="5586153"/>
                </a:cubicBezTo>
                <a:cubicBezTo>
                  <a:pt x="4727171" y="5575069"/>
                  <a:pt x="4784392" y="5570774"/>
                  <a:pt x="4838008" y="5552902"/>
                </a:cubicBezTo>
                <a:lnTo>
                  <a:pt x="4987637" y="5503025"/>
                </a:lnTo>
                <a:cubicBezTo>
                  <a:pt x="5004262" y="5497483"/>
                  <a:pt x="5020329" y="5489837"/>
                  <a:pt x="5037513" y="5486400"/>
                </a:cubicBezTo>
                <a:cubicBezTo>
                  <a:pt x="5155012" y="5462899"/>
                  <a:pt x="5093828" y="5478711"/>
                  <a:pt x="5220393" y="5436523"/>
                </a:cubicBezTo>
                <a:lnTo>
                  <a:pt x="5270270" y="5419898"/>
                </a:lnTo>
                <a:lnTo>
                  <a:pt x="5419899" y="5320145"/>
                </a:lnTo>
                <a:lnTo>
                  <a:pt x="5469775" y="5286894"/>
                </a:lnTo>
                <a:lnTo>
                  <a:pt x="5519651" y="5253643"/>
                </a:lnTo>
                <a:cubicBezTo>
                  <a:pt x="5565995" y="5184128"/>
                  <a:pt x="5577429" y="5152848"/>
                  <a:pt x="5636030" y="5104014"/>
                </a:cubicBezTo>
                <a:cubicBezTo>
                  <a:pt x="5651380" y="5091222"/>
                  <a:pt x="5669281" y="5081847"/>
                  <a:pt x="5685906" y="5070763"/>
                </a:cubicBezTo>
                <a:cubicBezTo>
                  <a:pt x="5746865" y="4979325"/>
                  <a:pt x="5685907" y="5056907"/>
                  <a:pt x="5769033" y="4987636"/>
                </a:cubicBezTo>
                <a:cubicBezTo>
                  <a:pt x="5897044" y="4880961"/>
                  <a:pt x="5744954" y="4987065"/>
                  <a:pt x="5868786" y="4904509"/>
                </a:cubicBezTo>
                <a:cubicBezTo>
                  <a:pt x="5913119" y="4771508"/>
                  <a:pt x="5846619" y="4926676"/>
                  <a:pt x="5935288" y="4838007"/>
                </a:cubicBezTo>
                <a:cubicBezTo>
                  <a:pt x="5947680" y="4825615"/>
                  <a:pt x="5944076" y="4803806"/>
                  <a:pt x="5951913" y="4788131"/>
                </a:cubicBezTo>
                <a:cubicBezTo>
                  <a:pt x="5975060" y="4741837"/>
                  <a:pt x="5998271" y="4725147"/>
                  <a:pt x="6035040" y="4688378"/>
                </a:cubicBezTo>
                <a:lnTo>
                  <a:pt x="6068291" y="4588625"/>
                </a:lnTo>
                <a:cubicBezTo>
                  <a:pt x="6073833" y="4572000"/>
                  <a:pt x="6081480" y="4555933"/>
                  <a:pt x="6084917" y="4538749"/>
                </a:cubicBezTo>
                <a:lnTo>
                  <a:pt x="6101542" y="4455622"/>
                </a:lnTo>
                <a:cubicBezTo>
                  <a:pt x="6122935" y="4220312"/>
                  <a:pt x="6128547" y="4257039"/>
                  <a:pt x="6101542" y="3973483"/>
                </a:cubicBezTo>
                <a:cubicBezTo>
                  <a:pt x="6099881" y="3956037"/>
                  <a:pt x="6089731" y="3940457"/>
                  <a:pt x="6084917" y="3923607"/>
                </a:cubicBezTo>
                <a:cubicBezTo>
                  <a:pt x="6078640" y="3901637"/>
                  <a:pt x="6074568" y="3879075"/>
                  <a:pt x="6068291" y="3857105"/>
                </a:cubicBezTo>
                <a:cubicBezTo>
                  <a:pt x="6063477" y="3840255"/>
                  <a:pt x="6055916" y="3824230"/>
                  <a:pt x="6051666" y="3807229"/>
                </a:cubicBezTo>
                <a:cubicBezTo>
                  <a:pt x="6044812" y="3779815"/>
                  <a:pt x="6041170" y="3751687"/>
                  <a:pt x="6035040" y="3724102"/>
                </a:cubicBezTo>
                <a:cubicBezTo>
                  <a:pt x="6030083" y="3701797"/>
                  <a:pt x="6022502" y="3680081"/>
                  <a:pt x="6018415" y="3657600"/>
                </a:cubicBezTo>
                <a:cubicBezTo>
                  <a:pt x="6009662" y="3609456"/>
                  <a:pt x="6009553" y="3540123"/>
                  <a:pt x="5985164" y="3491345"/>
                </a:cubicBezTo>
                <a:cubicBezTo>
                  <a:pt x="5976228" y="3473473"/>
                  <a:pt x="5962997" y="3458094"/>
                  <a:pt x="5951913" y="3441469"/>
                </a:cubicBezTo>
                <a:lnTo>
                  <a:pt x="5918662" y="3341716"/>
                </a:lnTo>
                <a:cubicBezTo>
                  <a:pt x="5913120" y="3325091"/>
                  <a:pt x="5914429" y="3304232"/>
                  <a:pt x="5902037" y="3291840"/>
                </a:cubicBezTo>
                <a:lnTo>
                  <a:pt x="5852160" y="3241963"/>
                </a:lnTo>
                <a:cubicBezTo>
                  <a:pt x="5806735" y="3105685"/>
                  <a:pt x="5885305" y="3316617"/>
                  <a:pt x="5735782" y="3092334"/>
                </a:cubicBezTo>
                <a:cubicBezTo>
                  <a:pt x="5724698" y="3075709"/>
                  <a:pt x="5717568" y="3055616"/>
                  <a:pt x="5702531" y="3042458"/>
                </a:cubicBezTo>
                <a:cubicBezTo>
                  <a:pt x="5672456" y="3016142"/>
                  <a:pt x="5602779" y="2975956"/>
                  <a:pt x="5602779" y="2975956"/>
                </a:cubicBezTo>
                <a:cubicBezTo>
                  <a:pt x="5434693" y="2723828"/>
                  <a:pt x="5616628" y="2982601"/>
                  <a:pt x="5486400" y="2826327"/>
                </a:cubicBezTo>
                <a:cubicBezTo>
                  <a:pt x="5473608" y="2810977"/>
                  <a:pt x="5468753" y="2788933"/>
                  <a:pt x="5453150" y="2776451"/>
                </a:cubicBezTo>
                <a:cubicBezTo>
                  <a:pt x="5439465" y="2765503"/>
                  <a:pt x="5418948" y="2767662"/>
                  <a:pt x="5403273" y="2759825"/>
                </a:cubicBezTo>
                <a:cubicBezTo>
                  <a:pt x="5274364" y="2695370"/>
                  <a:pt x="5428881" y="2751734"/>
                  <a:pt x="5303520" y="2709949"/>
                </a:cubicBezTo>
                <a:cubicBezTo>
                  <a:pt x="5286895" y="2698865"/>
                  <a:pt x="5270993" y="2686611"/>
                  <a:pt x="5253644" y="2676698"/>
                </a:cubicBezTo>
                <a:cubicBezTo>
                  <a:pt x="5216635" y="2655550"/>
                  <a:pt x="5178716" y="2637185"/>
                  <a:pt x="5137266" y="2626822"/>
                </a:cubicBezTo>
                <a:cubicBezTo>
                  <a:pt x="5109852" y="2619968"/>
                  <a:pt x="5081553" y="2617050"/>
                  <a:pt x="5054139" y="2610196"/>
                </a:cubicBezTo>
                <a:cubicBezTo>
                  <a:pt x="5037137" y="2605946"/>
                  <a:pt x="5021113" y="2598385"/>
                  <a:pt x="5004262" y="2593571"/>
                </a:cubicBezTo>
                <a:cubicBezTo>
                  <a:pt x="4982292" y="2587294"/>
                  <a:pt x="4959646" y="2583511"/>
                  <a:pt x="4937760" y="2576945"/>
                </a:cubicBezTo>
                <a:cubicBezTo>
                  <a:pt x="4735402" y="2516237"/>
                  <a:pt x="4924771" y="2565384"/>
                  <a:pt x="4771506" y="2527069"/>
                </a:cubicBezTo>
                <a:cubicBezTo>
                  <a:pt x="4749339" y="2515985"/>
                  <a:pt x="4727784" y="2503581"/>
                  <a:pt x="4705004" y="2493818"/>
                </a:cubicBezTo>
                <a:cubicBezTo>
                  <a:pt x="4688896" y="2486915"/>
                  <a:pt x="4670803" y="2485030"/>
                  <a:pt x="4655128" y="2477193"/>
                </a:cubicBezTo>
                <a:cubicBezTo>
                  <a:pt x="4526205" y="2412732"/>
                  <a:pt x="4680746" y="2469108"/>
                  <a:pt x="4555375" y="2427316"/>
                </a:cubicBezTo>
                <a:cubicBezTo>
                  <a:pt x="4538750" y="2410691"/>
                  <a:pt x="4525062" y="2390482"/>
                  <a:pt x="4505499" y="2377440"/>
                </a:cubicBezTo>
                <a:cubicBezTo>
                  <a:pt x="4490917" y="2367719"/>
                  <a:pt x="4469307" y="2371762"/>
                  <a:pt x="4455622" y="2360814"/>
                </a:cubicBezTo>
                <a:cubicBezTo>
                  <a:pt x="4440019" y="2348332"/>
                  <a:pt x="4433455" y="2327563"/>
                  <a:pt x="4422371" y="2310938"/>
                </a:cubicBezTo>
                <a:cubicBezTo>
                  <a:pt x="4416829" y="2249978"/>
                  <a:pt x="4414403" y="2188654"/>
                  <a:pt x="4405746" y="2128058"/>
                </a:cubicBezTo>
                <a:cubicBezTo>
                  <a:pt x="4403268" y="2110709"/>
                  <a:pt x="4396957" y="2093857"/>
                  <a:pt x="4389120" y="2078182"/>
                </a:cubicBezTo>
                <a:cubicBezTo>
                  <a:pt x="4380184" y="2060310"/>
                  <a:pt x="4370907" y="2041463"/>
                  <a:pt x="4355870" y="2028305"/>
                </a:cubicBezTo>
                <a:cubicBezTo>
                  <a:pt x="4285928" y="1967105"/>
                  <a:pt x="4252416" y="1960322"/>
                  <a:pt x="4172990" y="1928553"/>
                </a:cubicBezTo>
                <a:cubicBezTo>
                  <a:pt x="4117572" y="1934095"/>
                  <a:pt x="4062430" y="1945178"/>
                  <a:pt x="4006735" y="1945178"/>
                </a:cubicBezTo>
                <a:cubicBezTo>
                  <a:pt x="3509695" y="1945178"/>
                  <a:pt x="3456582" y="2055515"/>
                  <a:pt x="3574473" y="1878676"/>
                </a:cubicBezTo>
                <a:cubicBezTo>
                  <a:pt x="3557148" y="1826701"/>
                  <a:pt x="3540347" y="1761715"/>
                  <a:pt x="3491346" y="1729047"/>
                </a:cubicBezTo>
                <a:lnTo>
                  <a:pt x="3441470" y="1695796"/>
                </a:lnTo>
                <a:cubicBezTo>
                  <a:pt x="3430386" y="1679171"/>
                  <a:pt x="3422348" y="1660049"/>
                  <a:pt x="3408219" y="1645920"/>
                </a:cubicBezTo>
                <a:cubicBezTo>
                  <a:pt x="3394090" y="1631791"/>
                  <a:pt x="3370824" y="1628272"/>
                  <a:pt x="3358342" y="1612669"/>
                </a:cubicBezTo>
                <a:cubicBezTo>
                  <a:pt x="3266565" y="1497948"/>
                  <a:pt x="3434782" y="1624836"/>
                  <a:pt x="3291840" y="1529542"/>
                </a:cubicBezTo>
                <a:cubicBezTo>
                  <a:pt x="3280757" y="1512916"/>
                  <a:pt x="3273627" y="1492823"/>
                  <a:pt x="3258590" y="1479665"/>
                </a:cubicBezTo>
                <a:cubicBezTo>
                  <a:pt x="3228515" y="1453349"/>
                  <a:pt x="3158837" y="1413163"/>
                  <a:pt x="3158837" y="1413163"/>
                </a:cubicBezTo>
                <a:cubicBezTo>
                  <a:pt x="3147753" y="1396538"/>
                  <a:pt x="3139715" y="1377416"/>
                  <a:pt x="3125586" y="1363287"/>
                </a:cubicBezTo>
                <a:cubicBezTo>
                  <a:pt x="3111457" y="1349158"/>
                  <a:pt x="3088192" y="1345639"/>
                  <a:pt x="3075710" y="1330036"/>
                </a:cubicBezTo>
                <a:cubicBezTo>
                  <a:pt x="3064762" y="1316352"/>
                  <a:pt x="3069843" y="1293993"/>
                  <a:pt x="3059084" y="1280160"/>
                </a:cubicBezTo>
                <a:cubicBezTo>
                  <a:pt x="3030214" y="1243042"/>
                  <a:pt x="2985415" y="1219533"/>
                  <a:pt x="2959331" y="1180407"/>
                </a:cubicBezTo>
                <a:cubicBezTo>
                  <a:pt x="2948247" y="1163782"/>
                  <a:pt x="2940209" y="1144660"/>
                  <a:pt x="2926080" y="1130531"/>
                </a:cubicBezTo>
                <a:cubicBezTo>
                  <a:pt x="2911951" y="1116402"/>
                  <a:pt x="2892829" y="1108364"/>
                  <a:pt x="2876204" y="1097280"/>
                </a:cubicBezTo>
                <a:cubicBezTo>
                  <a:pt x="2843510" y="1048238"/>
                  <a:pt x="2841081" y="1037530"/>
                  <a:pt x="2793077" y="997527"/>
                </a:cubicBezTo>
                <a:cubicBezTo>
                  <a:pt x="2777727" y="984735"/>
                  <a:pt x="2759826" y="975360"/>
                  <a:pt x="2743200" y="964276"/>
                </a:cubicBezTo>
                <a:cubicBezTo>
                  <a:pt x="2705761" y="851958"/>
                  <a:pt x="2757683" y="973703"/>
                  <a:pt x="2676699" y="881149"/>
                </a:cubicBezTo>
                <a:cubicBezTo>
                  <a:pt x="2540926" y="725979"/>
                  <a:pt x="2672542" y="822959"/>
                  <a:pt x="2560320" y="748145"/>
                </a:cubicBezTo>
                <a:cubicBezTo>
                  <a:pt x="2518534" y="622783"/>
                  <a:pt x="2579761" y="772445"/>
                  <a:pt x="2493819" y="665018"/>
                </a:cubicBezTo>
                <a:cubicBezTo>
                  <a:pt x="2482871" y="651334"/>
                  <a:pt x="2485030" y="630817"/>
                  <a:pt x="2477193" y="615142"/>
                </a:cubicBezTo>
                <a:cubicBezTo>
                  <a:pt x="2449483" y="559723"/>
                  <a:pt x="2443943" y="565266"/>
                  <a:pt x="2394066" y="532014"/>
                </a:cubicBezTo>
                <a:cubicBezTo>
                  <a:pt x="2361699" y="434916"/>
                  <a:pt x="2402765" y="524088"/>
                  <a:pt x="2327564" y="448887"/>
                </a:cubicBezTo>
                <a:cubicBezTo>
                  <a:pt x="2216728" y="338051"/>
                  <a:pt x="2377440" y="454429"/>
                  <a:pt x="2244437" y="365760"/>
                </a:cubicBezTo>
                <a:cubicBezTo>
                  <a:pt x="2206995" y="253438"/>
                  <a:pt x="2258921" y="375188"/>
                  <a:pt x="2177935" y="282633"/>
                </a:cubicBezTo>
                <a:cubicBezTo>
                  <a:pt x="2151619" y="252558"/>
                  <a:pt x="2111433" y="182880"/>
                  <a:pt x="2111433" y="182880"/>
                </a:cubicBezTo>
                <a:cubicBezTo>
                  <a:pt x="2105891" y="166254"/>
                  <a:pt x="2102645" y="148678"/>
                  <a:pt x="2094808" y="133003"/>
                </a:cubicBezTo>
                <a:cubicBezTo>
                  <a:pt x="2076125" y="95638"/>
                  <a:pt x="2043196" y="59515"/>
                  <a:pt x="2011680" y="33251"/>
                </a:cubicBezTo>
                <a:cubicBezTo>
                  <a:pt x="1996330" y="20459"/>
                  <a:pt x="1978429" y="11084"/>
                  <a:pt x="1961804" y="0"/>
                </a:cubicBezTo>
                <a:cubicBezTo>
                  <a:pt x="1934095" y="11084"/>
                  <a:pt x="1905948" y="21130"/>
                  <a:pt x="1878677" y="33251"/>
                </a:cubicBezTo>
                <a:cubicBezTo>
                  <a:pt x="1856029" y="43317"/>
                  <a:pt x="1835186" y="57298"/>
                  <a:pt x="1812175" y="66502"/>
                </a:cubicBezTo>
                <a:cubicBezTo>
                  <a:pt x="1779632" y="79519"/>
                  <a:pt x="1745673" y="88669"/>
                  <a:pt x="1712422" y="99753"/>
                </a:cubicBezTo>
                <a:lnTo>
                  <a:pt x="1662546" y="116378"/>
                </a:lnTo>
                <a:cubicBezTo>
                  <a:pt x="1613507" y="149071"/>
                  <a:pt x="1602795" y="151503"/>
                  <a:pt x="1562793" y="199505"/>
                </a:cubicBezTo>
                <a:cubicBezTo>
                  <a:pt x="1550001" y="214855"/>
                  <a:pt x="1544580" y="236224"/>
                  <a:pt x="1529542" y="249382"/>
                </a:cubicBezTo>
                <a:cubicBezTo>
                  <a:pt x="1499467" y="275697"/>
                  <a:pt x="1463041" y="293716"/>
                  <a:pt x="1429790" y="315883"/>
                </a:cubicBezTo>
                <a:cubicBezTo>
                  <a:pt x="1413164" y="326967"/>
                  <a:pt x="1394042" y="335005"/>
                  <a:pt x="1379913" y="349134"/>
                </a:cubicBezTo>
                <a:cubicBezTo>
                  <a:pt x="1363288" y="365760"/>
                  <a:pt x="1349600" y="385969"/>
                  <a:pt x="1330037" y="399011"/>
                </a:cubicBezTo>
                <a:cubicBezTo>
                  <a:pt x="1315455" y="408732"/>
                  <a:pt x="1296786" y="410094"/>
                  <a:pt x="1280160" y="415636"/>
                </a:cubicBezTo>
                <a:cubicBezTo>
                  <a:pt x="1263535" y="426720"/>
                  <a:pt x="1245634" y="436095"/>
                  <a:pt x="1230284" y="448887"/>
                </a:cubicBezTo>
                <a:cubicBezTo>
                  <a:pt x="1175128" y="494850"/>
                  <a:pt x="1192450" y="501054"/>
                  <a:pt x="1130531" y="532014"/>
                </a:cubicBezTo>
                <a:cubicBezTo>
                  <a:pt x="1114856" y="539851"/>
                  <a:pt x="1095974" y="540129"/>
                  <a:pt x="1080655" y="548640"/>
                </a:cubicBezTo>
                <a:cubicBezTo>
                  <a:pt x="1080643" y="548646"/>
                  <a:pt x="955970" y="631764"/>
                  <a:pt x="931026" y="648393"/>
                </a:cubicBezTo>
                <a:lnTo>
                  <a:pt x="831273" y="714894"/>
                </a:lnTo>
                <a:cubicBezTo>
                  <a:pt x="814648" y="725978"/>
                  <a:pt x="800353" y="741826"/>
                  <a:pt x="781397" y="748145"/>
                </a:cubicBezTo>
                <a:cubicBezTo>
                  <a:pt x="764771" y="753687"/>
                  <a:pt x="746840" y="756260"/>
                  <a:pt x="731520" y="764771"/>
                </a:cubicBezTo>
                <a:cubicBezTo>
                  <a:pt x="696587" y="784179"/>
                  <a:pt x="665019" y="809106"/>
                  <a:pt x="631768" y="831273"/>
                </a:cubicBezTo>
                <a:lnTo>
                  <a:pt x="581891" y="864523"/>
                </a:lnTo>
                <a:lnTo>
                  <a:pt x="532015" y="897774"/>
                </a:lnTo>
                <a:cubicBezTo>
                  <a:pt x="515390" y="908858"/>
                  <a:pt x="494128" y="915040"/>
                  <a:pt x="482139" y="931025"/>
                </a:cubicBezTo>
                <a:cubicBezTo>
                  <a:pt x="465513" y="953192"/>
                  <a:pt x="448368" y="974979"/>
                  <a:pt x="432262" y="997527"/>
                </a:cubicBezTo>
                <a:cubicBezTo>
                  <a:pt x="420648" y="1013786"/>
                  <a:pt x="414614" y="1034921"/>
                  <a:pt x="399011" y="1047403"/>
                </a:cubicBezTo>
                <a:cubicBezTo>
                  <a:pt x="385327" y="1058351"/>
                  <a:pt x="364810" y="1056192"/>
                  <a:pt x="349135" y="1064029"/>
                </a:cubicBezTo>
                <a:cubicBezTo>
                  <a:pt x="331263" y="1072965"/>
                  <a:pt x="315884" y="1086196"/>
                  <a:pt x="299259" y="1097280"/>
                </a:cubicBezTo>
                <a:lnTo>
                  <a:pt x="199506" y="1246909"/>
                </a:lnTo>
                <a:cubicBezTo>
                  <a:pt x="188422" y="1263534"/>
                  <a:pt x="182880" y="1285701"/>
                  <a:pt x="166255" y="1296785"/>
                </a:cubicBezTo>
                <a:cubicBezTo>
                  <a:pt x="149630" y="1307869"/>
                  <a:pt x="131313" y="1316761"/>
                  <a:pt x="116379" y="1330036"/>
                </a:cubicBezTo>
                <a:cubicBezTo>
                  <a:pt x="81233" y="1361277"/>
                  <a:pt x="16626" y="1429789"/>
                  <a:pt x="16626" y="1429789"/>
                </a:cubicBezTo>
                <a:cubicBezTo>
                  <a:pt x="11084" y="1446414"/>
                  <a:pt x="0" y="1462140"/>
                  <a:pt x="0" y="1479665"/>
                </a:cubicBezTo>
                <a:cubicBezTo>
                  <a:pt x="0" y="1523559"/>
                  <a:pt x="73634" y="1615054"/>
                  <a:pt x="83128" y="1629294"/>
                </a:cubicBezTo>
                <a:lnTo>
                  <a:pt x="116379" y="1679171"/>
                </a:lnTo>
                <a:cubicBezTo>
                  <a:pt x="121921" y="1695796"/>
                  <a:pt x="122057" y="1715363"/>
                  <a:pt x="133004" y="1729047"/>
                </a:cubicBezTo>
                <a:cubicBezTo>
                  <a:pt x="156444" y="1758347"/>
                  <a:pt x="199899" y="1767971"/>
                  <a:pt x="232757" y="1778923"/>
                </a:cubicBezTo>
                <a:cubicBezTo>
                  <a:pt x="269527" y="1815694"/>
                  <a:pt x="286215" y="1838904"/>
                  <a:pt x="332510" y="1862051"/>
                </a:cubicBezTo>
                <a:cubicBezTo>
                  <a:pt x="348185" y="1869888"/>
                  <a:pt x="365761" y="1873134"/>
                  <a:pt x="382386" y="1878676"/>
                </a:cubicBezTo>
                <a:cubicBezTo>
                  <a:pt x="337253" y="2014072"/>
                  <a:pt x="349135" y="1963845"/>
                  <a:pt x="349135" y="2227811"/>
                </a:cubicBezTo>
                <a:cubicBezTo>
                  <a:pt x="349135" y="2250661"/>
                  <a:pt x="360218" y="2272146"/>
                  <a:pt x="365760" y="2294313"/>
                </a:cubicBezTo>
                <a:cubicBezTo>
                  <a:pt x="493222" y="2288771"/>
                  <a:pt x="621404" y="2292311"/>
                  <a:pt x="748146" y="2277687"/>
                </a:cubicBezTo>
                <a:cubicBezTo>
                  <a:pt x="767996" y="2275397"/>
                  <a:pt x="779470" y="2251857"/>
                  <a:pt x="798022" y="2244436"/>
                </a:cubicBezTo>
                <a:cubicBezTo>
                  <a:pt x="808313" y="2240320"/>
                  <a:pt x="814648" y="2053244"/>
                  <a:pt x="814648" y="2227811"/>
                </a:cubicBezTo>
                <a:close/>
              </a:path>
            </a:pathLst>
          </a:cu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p:cNvSpPr txBox="1">
            <a:spLocks noChangeArrowheads="1"/>
          </p:cNvSpPr>
          <p:nvPr/>
        </p:nvSpPr>
        <p:spPr bwMode="auto">
          <a:xfrm>
            <a:off x="1247515" y="1126756"/>
            <a:ext cx="2071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chemeClr val="accent5">
                    <a:lumMod val="50000"/>
                  </a:schemeClr>
                </a:solidFill>
                <a:latin typeface="Century Gothic" panose="020B0502020202020204" pitchFamily="34" charset="0"/>
              </a:rPr>
              <a:t>Eating habits</a:t>
            </a:r>
            <a:endParaRPr lang="en-US" altLang="en-US" sz="1800" dirty="0">
              <a:solidFill>
                <a:schemeClr val="accent5">
                  <a:lumMod val="50000"/>
                </a:schemeClr>
              </a:solidFill>
              <a:latin typeface="Century Gothic" panose="020B0502020202020204" pitchFamily="34" charset="0"/>
            </a:endParaRPr>
          </a:p>
        </p:txBody>
      </p:sp>
      <p:sp>
        <p:nvSpPr>
          <p:cNvPr id="6" name="TextBox 5"/>
          <p:cNvSpPr txBox="1">
            <a:spLocks noChangeArrowheads="1"/>
          </p:cNvSpPr>
          <p:nvPr/>
        </p:nvSpPr>
        <p:spPr bwMode="auto">
          <a:xfrm>
            <a:off x="2033327" y="769568"/>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Gestures</a:t>
            </a:r>
            <a:endParaRPr lang="en-US" altLang="en-US" sz="1800">
              <a:solidFill>
                <a:schemeClr val="accent5">
                  <a:lumMod val="50000"/>
                </a:schemeClr>
              </a:solidFill>
              <a:latin typeface="Century Gothic" panose="020B0502020202020204" pitchFamily="34" charset="0"/>
            </a:endParaRPr>
          </a:p>
        </p:txBody>
      </p:sp>
      <p:sp>
        <p:nvSpPr>
          <p:cNvPr id="7" name="TextBox 6"/>
          <p:cNvSpPr txBox="1">
            <a:spLocks noChangeArrowheads="1"/>
          </p:cNvSpPr>
          <p:nvPr/>
        </p:nvSpPr>
        <p:spPr bwMode="auto">
          <a:xfrm>
            <a:off x="2247639" y="412381"/>
            <a:ext cx="214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Religious rituals</a:t>
            </a:r>
            <a:endParaRPr lang="en-US" altLang="en-US" sz="1800">
              <a:solidFill>
                <a:schemeClr val="accent5">
                  <a:lumMod val="50000"/>
                </a:schemeClr>
              </a:solidFill>
              <a:latin typeface="Century Gothic" panose="020B0502020202020204" pitchFamily="34" charset="0"/>
            </a:endParaRPr>
          </a:p>
        </p:txBody>
      </p:sp>
      <p:sp>
        <p:nvSpPr>
          <p:cNvPr id="8" name="TextBox 7"/>
          <p:cNvSpPr txBox="1">
            <a:spLocks noChangeArrowheads="1"/>
          </p:cNvSpPr>
          <p:nvPr/>
        </p:nvSpPr>
        <p:spPr bwMode="auto">
          <a:xfrm>
            <a:off x="3033452" y="126631"/>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Festivals</a:t>
            </a:r>
            <a:endParaRPr lang="en-US" altLang="en-US" sz="1800">
              <a:solidFill>
                <a:schemeClr val="accent5">
                  <a:lumMod val="50000"/>
                </a:schemeClr>
              </a:solidFill>
              <a:latin typeface="Century Gothic" panose="020B0502020202020204" pitchFamily="34" charset="0"/>
            </a:endParaRPr>
          </a:p>
        </p:txBody>
      </p:sp>
      <p:sp>
        <p:nvSpPr>
          <p:cNvPr id="9" name="TextBox 8"/>
          <p:cNvSpPr txBox="1">
            <a:spLocks noChangeArrowheads="1"/>
          </p:cNvSpPr>
          <p:nvPr/>
        </p:nvSpPr>
        <p:spPr bwMode="auto">
          <a:xfrm>
            <a:off x="5462327" y="126631"/>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Literature</a:t>
            </a:r>
            <a:endParaRPr lang="en-US" altLang="en-US" sz="1800">
              <a:solidFill>
                <a:schemeClr val="accent5">
                  <a:lumMod val="50000"/>
                </a:schemeClr>
              </a:solidFill>
              <a:latin typeface="Century Gothic" panose="020B0502020202020204" pitchFamily="34" charset="0"/>
            </a:endParaRPr>
          </a:p>
        </p:txBody>
      </p:sp>
      <p:sp>
        <p:nvSpPr>
          <p:cNvPr id="10" name="TextBox 9"/>
          <p:cNvSpPr txBox="1">
            <a:spLocks noChangeArrowheads="1"/>
          </p:cNvSpPr>
          <p:nvPr/>
        </p:nvSpPr>
        <p:spPr bwMode="auto">
          <a:xfrm>
            <a:off x="5748077" y="567900"/>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Paintings</a:t>
            </a:r>
            <a:endParaRPr lang="en-US" altLang="en-US" sz="1800">
              <a:solidFill>
                <a:schemeClr val="accent5">
                  <a:lumMod val="50000"/>
                </a:schemeClr>
              </a:solidFill>
              <a:latin typeface="Century Gothic" panose="020B0502020202020204" pitchFamily="34" charset="0"/>
            </a:endParaRPr>
          </a:p>
        </p:txBody>
      </p:sp>
      <p:sp>
        <p:nvSpPr>
          <p:cNvPr id="11" name="TextBox 10"/>
          <p:cNvSpPr txBox="1">
            <a:spLocks noChangeArrowheads="1"/>
          </p:cNvSpPr>
          <p:nvPr/>
        </p:nvSpPr>
        <p:spPr bwMode="auto">
          <a:xfrm>
            <a:off x="6176702" y="983881"/>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Music</a:t>
            </a:r>
            <a:endParaRPr lang="en-US" altLang="en-US" sz="1800">
              <a:solidFill>
                <a:schemeClr val="accent5">
                  <a:lumMod val="50000"/>
                </a:schemeClr>
              </a:solidFill>
              <a:latin typeface="Century Gothic" panose="020B0502020202020204" pitchFamily="34" charset="0"/>
            </a:endParaRPr>
          </a:p>
        </p:txBody>
      </p:sp>
      <p:sp>
        <p:nvSpPr>
          <p:cNvPr id="12" name="TextBox 11"/>
          <p:cNvSpPr txBox="1">
            <a:spLocks noChangeArrowheads="1"/>
          </p:cNvSpPr>
          <p:nvPr/>
        </p:nvSpPr>
        <p:spPr bwMode="auto">
          <a:xfrm>
            <a:off x="6819639" y="258579"/>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chemeClr val="accent5">
                    <a:lumMod val="50000"/>
                  </a:schemeClr>
                </a:solidFill>
                <a:latin typeface="Century Gothic" panose="020B0502020202020204" pitchFamily="34" charset="0"/>
              </a:rPr>
              <a:t>Food</a:t>
            </a:r>
            <a:endParaRPr lang="en-US" altLang="en-US" sz="1800" dirty="0">
              <a:solidFill>
                <a:schemeClr val="accent5">
                  <a:lumMod val="50000"/>
                </a:schemeClr>
              </a:solidFill>
              <a:latin typeface="Century Gothic" panose="020B0502020202020204" pitchFamily="34" charset="0"/>
            </a:endParaRPr>
          </a:p>
        </p:txBody>
      </p:sp>
      <p:sp>
        <p:nvSpPr>
          <p:cNvPr id="13" name="TextBox 12"/>
          <p:cNvSpPr txBox="1">
            <a:spLocks noChangeArrowheads="1"/>
          </p:cNvSpPr>
          <p:nvPr/>
        </p:nvSpPr>
        <p:spPr bwMode="auto">
          <a:xfrm>
            <a:off x="6962514" y="626693"/>
            <a:ext cx="27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Facial expressions</a:t>
            </a:r>
            <a:endParaRPr lang="en-US" altLang="en-US" sz="1800">
              <a:solidFill>
                <a:schemeClr val="accent5">
                  <a:lumMod val="50000"/>
                </a:schemeClr>
              </a:solidFill>
              <a:latin typeface="Century Gothic" panose="020B0502020202020204" pitchFamily="34" charset="0"/>
            </a:endParaRPr>
          </a:p>
        </p:txBody>
      </p:sp>
      <p:sp>
        <p:nvSpPr>
          <p:cNvPr id="14" name="TextBox 13"/>
          <p:cNvSpPr txBox="1">
            <a:spLocks noChangeArrowheads="1"/>
          </p:cNvSpPr>
          <p:nvPr/>
        </p:nvSpPr>
        <p:spPr bwMode="auto">
          <a:xfrm>
            <a:off x="7176827" y="1055318"/>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Styles of dress</a:t>
            </a:r>
            <a:endParaRPr lang="en-US" altLang="en-US" sz="1800">
              <a:solidFill>
                <a:schemeClr val="accent5">
                  <a:lumMod val="50000"/>
                </a:schemeClr>
              </a:solidFill>
              <a:latin typeface="Century Gothic" panose="020B0502020202020204" pitchFamily="34" charset="0"/>
            </a:endParaRPr>
          </a:p>
        </p:txBody>
      </p:sp>
      <p:sp>
        <p:nvSpPr>
          <p:cNvPr id="15" name="TextBox 14"/>
          <p:cNvSpPr txBox="1">
            <a:spLocks noChangeArrowheads="1"/>
          </p:cNvSpPr>
          <p:nvPr/>
        </p:nvSpPr>
        <p:spPr bwMode="auto">
          <a:xfrm>
            <a:off x="8391264" y="4484318"/>
            <a:ext cx="250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Religious beliefs</a:t>
            </a:r>
            <a:endParaRPr lang="en-US" altLang="en-US" sz="1800">
              <a:solidFill>
                <a:schemeClr val="accent5">
                  <a:lumMod val="50000"/>
                </a:schemeClr>
              </a:solidFill>
              <a:latin typeface="Century Gothic" panose="020B0502020202020204" pitchFamily="34" charset="0"/>
            </a:endParaRPr>
          </a:p>
        </p:txBody>
      </p:sp>
      <p:sp>
        <p:nvSpPr>
          <p:cNvPr id="16" name="TextBox 15"/>
          <p:cNvSpPr txBox="1">
            <a:spLocks noChangeArrowheads="1"/>
          </p:cNvSpPr>
          <p:nvPr/>
        </p:nvSpPr>
        <p:spPr bwMode="auto">
          <a:xfrm>
            <a:off x="5248014" y="1769693"/>
            <a:ext cx="4143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Understanding the natural world</a:t>
            </a:r>
            <a:endParaRPr lang="en-US" altLang="en-US" sz="1800">
              <a:solidFill>
                <a:schemeClr val="accent5">
                  <a:lumMod val="50000"/>
                </a:schemeClr>
              </a:solidFill>
              <a:latin typeface="Century Gothic" panose="020B0502020202020204" pitchFamily="34" charset="0"/>
            </a:endParaRPr>
          </a:p>
        </p:txBody>
      </p:sp>
      <p:sp>
        <p:nvSpPr>
          <p:cNvPr id="17" name="TextBox 16"/>
          <p:cNvSpPr txBox="1">
            <a:spLocks noChangeArrowheads="1"/>
          </p:cNvSpPr>
          <p:nvPr/>
        </p:nvSpPr>
        <p:spPr bwMode="auto">
          <a:xfrm>
            <a:off x="2604827" y="4412881"/>
            <a:ext cx="250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Values</a:t>
            </a:r>
            <a:endParaRPr lang="en-US" altLang="en-US" sz="1800">
              <a:solidFill>
                <a:schemeClr val="accent5">
                  <a:lumMod val="50000"/>
                </a:schemeClr>
              </a:solidFill>
              <a:latin typeface="Century Gothic" panose="020B0502020202020204" pitchFamily="34" charset="0"/>
            </a:endParaRPr>
          </a:p>
        </p:txBody>
      </p:sp>
      <p:sp>
        <p:nvSpPr>
          <p:cNvPr id="18" name="TextBox 17"/>
          <p:cNvSpPr txBox="1">
            <a:spLocks noChangeArrowheads="1"/>
          </p:cNvSpPr>
          <p:nvPr/>
        </p:nvSpPr>
        <p:spPr bwMode="auto">
          <a:xfrm>
            <a:off x="3819264" y="4412881"/>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Concept of self</a:t>
            </a:r>
            <a:endParaRPr lang="en-US" altLang="en-US" sz="1800">
              <a:solidFill>
                <a:schemeClr val="accent5">
                  <a:lumMod val="50000"/>
                </a:schemeClr>
              </a:solidFill>
              <a:latin typeface="Century Gothic" panose="020B0502020202020204" pitchFamily="34" charset="0"/>
            </a:endParaRPr>
          </a:p>
        </p:txBody>
      </p:sp>
      <p:sp>
        <p:nvSpPr>
          <p:cNvPr id="19" name="TextBox 18"/>
          <p:cNvSpPr txBox="1">
            <a:spLocks noChangeArrowheads="1"/>
          </p:cNvSpPr>
          <p:nvPr/>
        </p:nvSpPr>
        <p:spPr bwMode="auto">
          <a:xfrm>
            <a:off x="5962389" y="4412881"/>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General world view</a:t>
            </a:r>
            <a:endParaRPr lang="en-US" altLang="en-US" sz="1800">
              <a:solidFill>
                <a:schemeClr val="accent5">
                  <a:lumMod val="50000"/>
                </a:schemeClr>
              </a:solidFill>
              <a:latin typeface="Century Gothic" panose="020B0502020202020204" pitchFamily="34" charset="0"/>
            </a:endParaRPr>
          </a:p>
        </p:txBody>
      </p:sp>
      <p:sp>
        <p:nvSpPr>
          <p:cNvPr id="20" name="TextBox 19"/>
          <p:cNvSpPr txBox="1">
            <a:spLocks noChangeArrowheads="1"/>
          </p:cNvSpPr>
          <p:nvPr/>
        </p:nvSpPr>
        <p:spPr bwMode="auto">
          <a:xfrm>
            <a:off x="2685789" y="1993531"/>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Religious beliefs</a:t>
            </a:r>
            <a:endParaRPr lang="en-US" altLang="en-US" sz="1800">
              <a:solidFill>
                <a:schemeClr val="accent5">
                  <a:lumMod val="50000"/>
                </a:schemeClr>
              </a:solidFill>
              <a:latin typeface="Century Gothic" panose="020B0502020202020204" pitchFamily="34" charset="0"/>
            </a:endParaRPr>
          </a:p>
        </p:txBody>
      </p:sp>
      <p:sp>
        <p:nvSpPr>
          <p:cNvPr id="21" name="TextBox 20"/>
          <p:cNvSpPr txBox="1">
            <a:spLocks noChangeArrowheads="1"/>
          </p:cNvSpPr>
          <p:nvPr/>
        </p:nvSpPr>
        <p:spPr bwMode="auto">
          <a:xfrm>
            <a:off x="4676514" y="2269756"/>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Childraising beliefs</a:t>
            </a:r>
            <a:endParaRPr lang="en-US" altLang="en-US" sz="1800">
              <a:solidFill>
                <a:schemeClr val="accent5">
                  <a:lumMod val="50000"/>
                </a:schemeClr>
              </a:solidFill>
              <a:latin typeface="Century Gothic" panose="020B0502020202020204" pitchFamily="34" charset="0"/>
            </a:endParaRPr>
          </a:p>
        </p:txBody>
      </p:sp>
      <p:sp>
        <p:nvSpPr>
          <p:cNvPr id="22" name="TextBox 21"/>
          <p:cNvSpPr txBox="1">
            <a:spLocks noChangeArrowheads="1"/>
          </p:cNvSpPr>
          <p:nvPr/>
        </p:nvSpPr>
        <p:spPr bwMode="auto">
          <a:xfrm>
            <a:off x="2747702" y="2484068"/>
            <a:ext cx="250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Work ethic</a:t>
            </a:r>
            <a:endParaRPr lang="en-US" altLang="en-US" sz="1800">
              <a:solidFill>
                <a:schemeClr val="accent5">
                  <a:lumMod val="50000"/>
                </a:schemeClr>
              </a:solidFill>
              <a:latin typeface="Century Gothic" panose="020B0502020202020204" pitchFamily="34" charset="0"/>
            </a:endParaRPr>
          </a:p>
        </p:txBody>
      </p:sp>
      <p:sp>
        <p:nvSpPr>
          <p:cNvPr id="23" name="TextBox 22"/>
          <p:cNvSpPr txBox="1">
            <a:spLocks noChangeArrowheads="1"/>
          </p:cNvSpPr>
          <p:nvPr/>
        </p:nvSpPr>
        <p:spPr bwMode="auto">
          <a:xfrm>
            <a:off x="3104889" y="2841256"/>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Concept of fairness</a:t>
            </a:r>
            <a:endParaRPr lang="en-US" altLang="en-US" sz="1800">
              <a:solidFill>
                <a:schemeClr val="accent5">
                  <a:lumMod val="50000"/>
                </a:schemeClr>
              </a:solidFill>
              <a:latin typeface="Century Gothic" panose="020B0502020202020204" pitchFamily="34" charset="0"/>
            </a:endParaRPr>
          </a:p>
        </p:txBody>
      </p:sp>
      <p:sp>
        <p:nvSpPr>
          <p:cNvPr id="24" name="TextBox 23"/>
          <p:cNvSpPr txBox="1">
            <a:spLocks noChangeArrowheads="1"/>
          </p:cNvSpPr>
          <p:nvPr/>
        </p:nvSpPr>
        <p:spPr bwMode="auto">
          <a:xfrm>
            <a:off x="2533389" y="3269881"/>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Notion of modesty</a:t>
            </a:r>
            <a:endParaRPr lang="en-US" altLang="en-US" sz="1800">
              <a:solidFill>
                <a:schemeClr val="accent5">
                  <a:lumMod val="50000"/>
                </a:schemeClr>
              </a:solidFill>
              <a:latin typeface="Century Gothic" panose="020B0502020202020204" pitchFamily="34" charset="0"/>
            </a:endParaRPr>
          </a:p>
        </p:txBody>
      </p:sp>
      <p:sp>
        <p:nvSpPr>
          <p:cNvPr id="25" name="TextBox 24"/>
          <p:cNvSpPr txBox="1">
            <a:spLocks noChangeArrowheads="1"/>
          </p:cNvSpPr>
          <p:nvPr/>
        </p:nvSpPr>
        <p:spPr bwMode="auto">
          <a:xfrm>
            <a:off x="5605202" y="2841256"/>
            <a:ext cx="250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Importance of time</a:t>
            </a:r>
            <a:endParaRPr lang="en-US" altLang="en-US" sz="1800">
              <a:solidFill>
                <a:schemeClr val="accent5">
                  <a:lumMod val="50000"/>
                </a:schemeClr>
              </a:solidFill>
              <a:latin typeface="Century Gothic" panose="020B0502020202020204" pitchFamily="34" charset="0"/>
            </a:endParaRPr>
          </a:p>
        </p:txBody>
      </p:sp>
      <p:sp>
        <p:nvSpPr>
          <p:cNvPr id="26" name="TextBox 25"/>
          <p:cNvSpPr txBox="1">
            <a:spLocks noChangeArrowheads="1"/>
          </p:cNvSpPr>
          <p:nvPr/>
        </p:nvSpPr>
        <p:spPr bwMode="auto">
          <a:xfrm>
            <a:off x="5105139" y="3341318"/>
            <a:ext cx="250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Nature of friendship</a:t>
            </a:r>
            <a:endParaRPr lang="en-US" altLang="en-US" sz="1800">
              <a:solidFill>
                <a:schemeClr val="accent5">
                  <a:lumMod val="50000"/>
                </a:schemeClr>
              </a:solidFill>
              <a:latin typeface="Century Gothic" panose="020B0502020202020204" pitchFamily="34" charset="0"/>
            </a:endParaRPr>
          </a:p>
        </p:txBody>
      </p:sp>
      <p:sp>
        <p:nvSpPr>
          <p:cNvPr id="27" name="TextBox 26"/>
          <p:cNvSpPr txBox="1">
            <a:spLocks noChangeArrowheads="1"/>
          </p:cNvSpPr>
          <p:nvPr/>
        </p:nvSpPr>
        <p:spPr bwMode="auto">
          <a:xfrm>
            <a:off x="5605202" y="3769943"/>
            <a:ext cx="3500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Concept of personal space</a:t>
            </a:r>
            <a:endParaRPr lang="en-US" altLang="en-US" sz="1800">
              <a:solidFill>
                <a:schemeClr val="accent5">
                  <a:lumMod val="50000"/>
                </a:schemeClr>
              </a:solidFill>
              <a:latin typeface="Century Gothic" panose="020B0502020202020204" pitchFamily="34" charset="0"/>
            </a:endParaRPr>
          </a:p>
        </p:txBody>
      </p:sp>
      <p:sp>
        <p:nvSpPr>
          <p:cNvPr id="28" name="TextBox 27"/>
          <p:cNvSpPr txBox="1">
            <a:spLocks noChangeArrowheads="1"/>
          </p:cNvSpPr>
          <p:nvPr/>
        </p:nvSpPr>
        <p:spPr bwMode="auto">
          <a:xfrm>
            <a:off x="7605452" y="3269881"/>
            <a:ext cx="292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Rules of social etiquette</a:t>
            </a:r>
            <a:endParaRPr lang="en-US" altLang="en-US" sz="1800">
              <a:solidFill>
                <a:schemeClr val="accent5">
                  <a:lumMod val="50000"/>
                </a:schemeClr>
              </a:solidFill>
              <a:latin typeface="Century Gothic" panose="020B0502020202020204" pitchFamily="34" charset="0"/>
            </a:endParaRPr>
          </a:p>
        </p:txBody>
      </p:sp>
      <p:sp>
        <p:nvSpPr>
          <p:cNvPr id="29" name="TextBox 28"/>
          <p:cNvSpPr txBox="1">
            <a:spLocks noChangeArrowheads="1"/>
          </p:cNvSpPr>
          <p:nvPr/>
        </p:nvSpPr>
        <p:spPr bwMode="auto">
          <a:xfrm>
            <a:off x="3247764" y="3769943"/>
            <a:ext cx="250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Concept of beauty</a:t>
            </a:r>
            <a:endParaRPr lang="en-US" altLang="en-US" sz="1800">
              <a:solidFill>
                <a:schemeClr val="accent5">
                  <a:lumMod val="50000"/>
                </a:schemeClr>
              </a:solidFill>
              <a:latin typeface="Century Gothic" panose="020B0502020202020204" pitchFamily="34" charset="0"/>
            </a:endParaRPr>
          </a:p>
        </p:txBody>
      </p:sp>
      <p:sp>
        <p:nvSpPr>
          <p:cNvPr id="30" name="TextBox 29"/>
          <p:cNvSpPr txBox="1">
            <a:spLocks noChangeArrowheads="1"/>
          </p:cNvSpPr>
          <p:nvPr/>
        </p:nvSpPr>
        <p:spPr bwMode="auto">
          <a:xfrm>
            <a:off x="7105389" y="2269756"/>
            <a:ext cx="2500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solidFill>
                  <a:schemeClr val="accent5">
                    <a:lumMod val="50000"/>
                  </a:schemeClr>
                </a:solidFill>
                <a:latin typeface="Century Gothic" panose="020B0502020202020204" pitchFamily="34" charset="0"/>
              </a:rPr>
              <a:t>Attitudes to animals</a:t>
            </a:r>
            <a:endParaRPr lang="en-US" altLang="en-US" sz="1800">
              <a:solidFill>
                <a:schemeClr val="accent5">
                  <a:lumMod val="50000"/>
                </a:schemeClr>
              </a:solidFill>
              <a:latin typeface="Century Gothic" panose="020B0502020202020204" pitchFamily="34" charset="0"/>
            </a:endParaRPr>
          </a:p>
        </p:txBody>
      </p:sp>
      <p:sp>
        <p:nvSpPr>
          <p:cNvPr id="31" name="TextBox 30"/>
          <p:cNvSpPr txBox="1"/>
          <p:nvPr/>
        </p:nvSpPr>
        <p:spPr>
          <a:xfrm>
            <a:off x="2033327" y="5885227"/>
            <a:ext cx="7786687" cy="40011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en-GB" sz="2000" b="1" dirty="0">
                <a:solidFill>
                  <a:schemeClr val="accent5">
                    <a:lumMod val="50000"/>
                  </a:schemeClr>
                </a:solidFill>
                <a:latin typeface="Century Gothic" panose="020B0502020202020204" pitchFamily="34" charset="0"/>
              </a:rPr>
              <a:t>The iceberg concept of culture</a:t>
            </a:r>
            <a:endParaRPr lang="en-US" sz="2000" b="1" dirty="0">
              <a:solidFill>
                <a:schemeClr val="accent5">
                  <a:lumMod val="50000"/>
                </a:schemeClr>
              </a:solidFill>
              <a:latin typeface="Century Gothic" panose="020B0502020202020204" pitchFamily="34" charset="0"/>
            </a:endParaRPr>
          </a:p>
        </p:txBody>
      </p:sp>
      <p:sp>
        <p:nvSpPr>
          <p:cNvPr id="32" name="Rectangle 31"/>
          <p:cNvSpPr/>
          <p:nvPr/>
        </p:nvSpPr>
        <p:spPr>
          <a:xfrm>
            <a:off x="7557826" y="-35591"/>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376321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656" y="5545420"/>
            <a:ext cx="4183116" cy="738664"/>
          </a:xfrm>
          <a:prstGeom prst="rect">
            <a:avLst/>
          </a:prstGeom>
        </p:spPr>
        <p:txBody>
          <a:bodyPr wrap="square">
            <a:spAutoFit/>
          </a:bodyPr>
          <a:lstStyle/>
          <a:p>
            <a:r>
              <a:rPr lang="nb-NO" sz="1400" dirty="0" smtClean="0">
                <a:solidFill>
                  <a:schemeClr val="accent5">
                    <a:lumMod val="50000"/>
                  </a:schemeClr>
                </a:solidFill>
                <a:latin typeface="Century Gothic" panose="020B0502020202020204" pitchFamily="34" charset="0"/>
              </a:rPr>
              <a:t>Andy </a:t>
            </a:r>
            <a:r>
              <a:rPr lang="nb-NO" sz="1400" dirty="0">
                <a:solidFill>
                  <a:schemeClr val="accent5">
                    <a:lumMod val="50000"/>
                  </a:schemeClr>
                </a:solidFill>
                <a:latin typeface="Century Gothic" panose="020B0502020202020204" pitchFamily="34" charset="0"/>
              </a:rPr>
              <a:t>Kirkpatrick, </a:t>
            </a:r>
            <a:r>
              <a:rPr lang="nb-NO" sz="1400" dirty="0" smtClean="0">
                <a:solidFill>
                  <a:schemeClr val="accent5">
                    <a:lumMod val="50000"/>
                  </a:schemeClr>
                </a:solidFill>
                <a:latin typeface="Century Gothic" panose="020B0502020202020204" pitchFamily="34" charset="0"/>
              </a:rPr>
              <a:t/>
            </a:r>
            <a:br>
              <a:rPr lang="nb-NO" sz="1400" dirty="0" smtClean="0">
                <a:solidFill>
                  <a:schemeClr val="accent5">
                    <a:lumMod val="50000"/>
                  </a:schemeClr>
                </a:solidFill>
                <a:latin typeface="Century Gothic" panose="020B0502020202020204" pitchFamily="34" charset="0"/>
              </a:rPr>
            </a:br>
            <a:r>
              <a:rPr lang="nb-NO" sz="1400" dirty="0" smtClean="0">
                <a:solidFill>
                  <a:schemeClr val="accent5">
                    <a:lumMod val="50000"/>
                  </a:schemeClr>
                </a:solidFill>
                <a:latin typeface="Century Gothic" panose="020B0502020202020204" pitchFamily="34" charset="0"/>
              </a:rPr>
              <a:t>Professor </a:t>
            </a:r>
            <a:r>
              <a:rPr lang="nb-NO" sz="1400" dirty="0">
                <a:solidFill>
                  <a:schemeClr val="accent5">
                    <a:lumMod val="50000"/>
                  </a:schemeClr>
                </a:solidFill>
                <a:latin typeface="Century Gothic" panose="020B0502020202020204" pitchFamily="34" charset="0"/>
              </a:rPr>
              <a:t>at Hong </a:t>
            </a:r>
            <a:r>
              <a:rPr lang="nb-NO" sz="1400" dirty="0" smtClean="0">
                <a:solidFill>
                  <a:schemeClr val="accent5">
                    <a:lumMod val="50000"/>
                  </a:schemeClr>
                </a:solidFill>
                <a:latin typeface="Century Gothic" panose="020B0502020202020204" pitchFamily="34" charset="0"/>
              </a:rPr>
              <a:t>Kong </a:t>
            </a:r>
            <a:r>
              <a:rPr lang="en-GB" sz="1400" dirty="0" smtClean="0">
                <a:solidFill>
                  <a:schemeClr val="accent5">
                    <a:lumMod val="50000"/>
                  </a:schemeClr>
                </a:solidFill>
                <a:latin typeface="Century Gothic" panose="020B0502020202020204" pitchFamily="34" charset="0"/>
              </a:rPr>
              <a:t>Institute </a:t>
            </a:r>
            <a:r>
              <a:rPr lang="en-GB" sz="1400" dirty="0">
                <a:solidFill>
                  <a:schemeClr val="accent5">
                    <a:lumMod val="50000"/>
                  </a:schemeClr>
                </a:solidFill>
                <a:latin typeface="Century Gothic" panose="020B0502020202020204" pitchFamily="34" charset="0"/>
              </a:rPr>
              <a:t>of </a:t>
            </a:r>
            <a:r>
              <a:rPr lang="en-GB" sz="1400" dirty="0" smtClean="0">
                <a:solidFill>
                  <a:schemeClr val="accent5">
                    <a:lumMod val="50000"/>
                  </a:schemeClr>
                </a:solidFill>
                <a:latin typeface="Century Gothic" panose="020B0502020202020204" pitchFamily="34" charset="0"/>
              </a:rPr>
              <a:t>Education</a:t>
            </a:r>
            <a:br>
              <a:rPr lang="en-GB" sz="1400" dirty="0" smtClean="0">
                <a:solidFill>
                  <a:schemeClr val="accent5">
                    <a:lumMod val="50000"/>
                  </a:schemeClr>
                </a:solidFill>
                <a:latin typeface="Century Gothic" panose="020B0502020202020204" pitchFamily="34" charset="0"/>
              </a:rPr>
            </a:br>
            <a:r>
              <a:rPr lang="en-GB" sz="1400" dirty="0" smtClean="0">
                <a:solidFill>
                  <a:schemeClr val="accent5">
                    <a:lumMod val="50000"/>
                  </a:schemeClr>
                </a:solidFill>
                <a:latin typeface="Century Gothic" panose="020B0502020202020204" pitchFamily="34" charset="0"/>
              </a:rPr>
              <a:t>(in English Next, </a:t>
            </a:r>
            <a:r>
              <a:rPr lang="en-GB" sz="1400" dirty="0" err="1" smtClean="0">
                <a:solidFill>
                  <a:schemeClr val="accent5">
                    <a:lumMod val="50000"/>
                  </a:schemeClr>
                </a:solidFill>
                <a:latin typeface="Century Gothic" panose="020B0502020202020204" pitchFamily="34" charset="0"/>
              </a:rPr>
              <a:t>Graddol</a:t>
            </a:r>
            <a:r>
              <a:rPr lang="en-GB" sz="1400" dirty="0" smtClean="0">
                <a:solidFill>
                  <a:schemeClr val="accent5">
                    <a:lumMod val="50000"/>
                  </a:schemeClr>
                </a:solidFill>
                <a:latin typeface="Century Gothic" panose="020B0502020202020204" pitchFamily="34" charset="0"/>
              </a:rPr>
              <a:t> (2006, p.121)</a:t>
            </a:r>
            <a:endParaRPr lang="en-GB" sz="1400" dirty="0">
              <a:solidFill>
                <a:schemeClr val="accent5">
                  <a:lumMod val="50000"/>
                </a:schemeClr>
              </a:solidFill>
              <a:latin typeface="Century Gothic" panose="020B0502020202020204" pitchFamily="34" charset="0"/>
            </a:endParaRPr>
          </a:p>
        </p:txBody>
      </p:sp>
      <p:sp>
        <p:nvSpPr>
          <p:cNvPr id="4" name="Title 1"/>
          <p:cNvSpPr txBox="1">
            <a:spLocks/>
          </p:cNvSpPr>
          <p:nvPr/>
        </p:nvSpPr>
        <p:spPr>
          <a:xfrm>
            <a:off x="294288" y="261308"/>
            <a:ext cx="1156400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dirty="0" smtClean="0"/>
              <a:t>Some suggest that learning a language makes you a more effective communicator in English…</a:t>
            </a:r>
            <a:endParaRPr lang="en-GB" sz="3600" dirty="0"/>
          </a:p>
        </p:txBody>
      </p:sp>
      <p:sp>
        <p:nvSpPr>
          <p:cNvPr id="5" name="Rounded Rectangular Callout 4"/>
          <p:cNvSpPr/>
          <p:nvPr/>
        </p:nvSpPr>
        <p:spPr>
          <a:xfrm>
            <a:off x="294288" y="1478587"/>
            <a:ext cx="6169574" cy="3819296"/>
          </a:xfrm>
          <a:prstGeom prst="wedgeRoundRectCallout">
            <a:avLst/>
          </a:prstGeom>
          <a:solidFill>
            <a:schemeClr val="accent5">
              <a:lumMod val="5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In today’s complex and globalising</a:t>
            </a:r>
          </a:p>
          <a:p>
            <a:pPr algn="ctr"/>
            <a:r>
              <a:rPr lang="en-GB" sz="2400" dirty="0">
                <a:latin typeface="Century Gothic" panose="020B0502020202020204" pitchFamily="34" charset="0"/>
              </a:rPr>
              <a:t>world, well-trained, </a:t>
            </a:r>
            <a:r>
              <a:rPr lang="en-GB" sz="2400" b="1" dirty="0">
                <a:latin typeface="Century Gothic" panose="020B0502020202020204" pitchFamily="34" charset="0"/>
              </a:rPr>
              <a:t>multilingual</a:t>
            </a:r>
            <a:r>
              <a:rPr lang="en-GB" sz="2400" dirty="0">
                <a:latin typeface="Century Gothic" panose="020B0502020202020204" pitchFamily="34" charset="0"/>
              </a:rPr>
              <a:t> and</a:t>
            </a:r>
          </a:p>
          <a:p>
            <a:pPr algn="ctr"/>
            <a:r>
              <a:rPr lang="en-GB" sz="2400" b="1" dirty="0">
                <a:latin typeface="Century Gothic" panose="020B0502020202020204" pitchFamily="34" charset="0"/>
              </a:rPr>
              <a:t>culturally sophisticated </a:t>
            </a:r>
            <a:r>
              <a:rPr lang="en-GB" sz="2400" dirty="0">
                <a:latin typeface="Century Gothic" panose="020B0502020202020204" pitchFamily="34" charset="0"/>
              </a:rPr>
              <a:t>teachers are</a:t>
            </a:r>
          </a:p>
          <a:p>
            <a:pPr algn="ctr"/>
            <a:r>
              <a:rPr lang="en-GB" sz="2400" dirty="0">
                <a:latin typeface="Century Gothic" panose="020B0502020202020204" pitchFamily="34" charset="0"/>
              </a:rPr>
              <a:t>needed to teach learners of English. ...</a:t>
            </a:r>
          </a:p>
          <a:p>
            <a:pPr algn="ctr"/>
            <a:r>
              <a:rPr lang="en-GB" sz="2400" dirty="0">
                <a:latin typeface="Century Gothic" panose="020B0502020202020204" pitchFamily="34" charset="0"/>
              </a:rPr>
              <a:t>It is time for those involved in the ELT</a:t>
            </a:r>
          </a:p>
          <a:p>
            <a:pPr algn="ctr"/>
            <a:r>
              <a:rPr lang="en-GB" sz="2400" dirty="0">
                <a:latin typeface="Century Gothic" panose="020B0502020202020204" pitchFamily="34" charset="0"/>
              </a:rPr>
              <a:t>profession to resist the employment of</a:t>
            </a:r>
          </a:p>
          <a:p>
            <a:pPr algn="ctr"/>
            <a:r>
              <a:rPr lang="en-GB" sz="2400" dirty="0">
                <a:latin typeface="Century Gothic" panose="020B0502020202020204" pitchFamily="34" charset="0"/>
              </a:rPr>
              <a:t>untrained native speaker teachers.</a:t>
            </a:r>
          </a:p>
        </p:txBody>
      </p:sp>
      <p:sp>
        <p:nvSpPr>
          <p:cNvPr id="7" name="Content Placeholder 6"/>
          <p:cNvSpPr>
            <a:spLocks noGrp="1"/>
          </p:cNvSpPr>
          <p:nvPr>
            <p:ph idx="1"/>
          </p:nvPr>
        </p:nvSpPr>
        <p:spPr>
          <a:xfrm>
            <a:off x="7071359" y="1478587"/>
            <a:ext cx="4889411" cy="4698376"/>
          </a:xfrm>
        </p:spPr>
        <p:txBody>
          <a:bodyPr>
            <a:normAutofit fontScale="92500" lnSpcReduction="10000"/>
          </a:bodyPr>
          <a:lstStyle/>
          <a:p>
            <a:pPr marL="0" indent="0">
              <a:buNone/>
            </a:pPr>
            <a:r>
              <a:rPr lang="en-GB" b="1" dirty="0" smtClean="0"/>
              <a:t>Why?</a:t>
            </a:r>
          </a:p>
          <a:p>
            <a:r>
              <a:rPr lang="en-GB" dirty="0" smtClean="0"/>
              <a:t>you may have more understanding for the difficulties</a:t>
            </a:r>
          </a:p>
          <a:p>
            <a:r>
              <a:rPr lang="en-GB" dirty="0" smtClean="0"/>
              <a:t>you may be a more attentive listener</a:t>
            </a:r>
          </a:p>
          <a:p>
            <a:r>
              <a:rPr lang="en-GB" dirty="0" smtClean="0"/>
              <a:t>you may be used to puzzling out meaning when not every word is clear</a:t>
            </a:r>
          </a:p>
          <a:p>
            <a:r>
              <a:rPr lang="en-GB" dirty="0" smtClean="0"/>
              <a:t>you may simplify your English, avoiding slang, idioms</a:t>
            </a:r>
            <a:endParaRPr lang="en-GB" dirty="0"/>
          </a:p>
        </p:txBody>
      </p:sp>
      <p:sp>
        <p:nvSpPr>
          <p:cNvPr id="8" name="Rectangle 7"/>
          <p:cNvSpPr/>
          <p:nvPr/>
        </p:nvSpPr>
        <p:spPr>
          <a:xfrm>
            <a:off x="7439526" y="0"/>
            <a:ext cx="6096000" cy="369332"/>
          </a:xfrm>
          <a:prstGeom prst="rect">
            <a:avLst/>
          </a:prstGeom>
        </p:spPr>
        <p:txBody>
          <a:bodyPr>
            <a:spAutoFit/>
          </a:bodyPr>
          <a:lstStyle/>
          <a:p>
            <a:r>
              <a:rPr lang="en-GB" b="1" dirty="0" smtClean="0">
                <a:solidFill>
                  <a:schemeClr val="accent5">
                    <a:lumMod val="50000"/>
                  </a:schemeClr>
                </a:solidFill>
                <a:latin typeface="Century Gothic" panose="020B0502020202020204" pitchFamily="34" charset="0"/>
              </a:rPr>
              <a:t>Perspectives: </a:t>
            </a:r>
            <a:r>
              <a:rPr lang="en-GB" i="1" dirty="0" smtClean="0">
                <a:solidFill>
                  <a:schemeClr val="accent5">
                    <a:lumMod val="50000"/>
                  </a:schemeClr>
                </a:solidFill>
                <a:latin typeface="Century Gothic" panose="020B0502020202020204" pitchFamily="34" charset="0"/>
              </a:rPr>
              <a:t>seeing </a:t>
            </a:r>
            <a:r>
              <a:rPr lang="en-GB" i="1" dirty="0">
                <a:solidFill>
                  <a:schemeClr val="accent5">
                    <a:lumMod val="50000"/>
                  </a:schemeClr>
                </a:solidFill>
                <a:latin typeface="Century Gothic" panose="020B0502020202020204" pitchFamily="34" charset="0"/>
              </a:rPr>
              <a:t>the world differently</a:t>
            </a:r>
            <a:endParaRPr lang="en-GB"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5251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1408</Words>
  <Application>Microsoft Office PowerPoint</Application>
  <PresentationFormat>Widescreen</PresentationFormat>
  <Paragraphs>313</Paragraphs>
  <Slides>24</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SimSun</vt:lpstr>
      <vt:lpstr>SimSun</vt:lpstr>
      <vt:lpstr>华文仿宋</vt:lpstr>
      <vt:lpstr>Arial</vt:lpstr>
      <vt:lpstr>Calibri</vt:lpstr>
      <vt:lpstr>Calibri Light</vt:lpstr>
      <vt:lpstr>Century Gothic</vt:lpstr>
      <vt:lpstr>Ebrima</vt:lpstr>
      <vt:lpstr>Times New Roman</vt:lpstr>
      <vt:lpstr>Tw Cen MT</vt:lpstr>
      <vt:lpstr>Office Theme</vt:lpstr>
      <vt:lpstr>1_Office Theme</vt:lpstr>
      <vt:lpstr>PowerPoint Presentation</vt:lpstr>
      <vt:lpstr>PowerPoint Presentation</vt:lpstr>
      <vt:lpstr>Empathy… makes you a more successful language learner.</vt:lpstr>
      <vt:lpstr>One suggestion is that learning a language gives you different perspectives…</vt:lpstr>
      <vt:lpstr>PowerPoint Presentation</vt:lpstr>
      <vt:lpstr>PowerPoint Presentation</vt:lpstr>
      <vt:lpstr>Is it universal, cultural or personal?</vt:lpstr>
      <vt:lpstr>PowerPoint Presentation</vt:lpstr>
      <vt:lpstr>PowerPoint Presentation</vt:lpstr>
      <vt:lpstr>What would you say instead?</vt:lpstr>
      <vt:lpstr>Untranslatable words</vt:lpstr>
      <vt:lpstr>Same, similar or completely different?</vt:lpstr>
      <vt:lpstr>Colours of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perspectives change us…</vt:lpstr>
      <vt:lpstr>Learning a language improves…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51</cp:revision>
  <dcterms:created xsi:type="dcterms:W3CDTF">2019-08-02T15:46:49Z</dcterms:created>
  <dcterms:modified xsi:type="dcterms:W3CDTF">2019-09-09T09:49:33Z</dcterms:modified>
</cp:coreProperties>
</file>