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60" r:id="rId4"/>
    <p:sldId id="274" r:id="rId5"/>
    <p:sldId id="275" r:id="rId6"/>
    <p:sldId id="276" r:id="rId7"/>
    <p:sldId id="273" r:id="rId8"/>
    <p:sldId id="277" r:id="rId9"/>
    <p:sldId id="279" r:id="rId10"/>
    <p:sldId id="261" r:id="rId11"/>
    <p:sldId id="281" r:id="rId12"/>
    <p:sldId id="282" r:id="rId13"/>
    <p:sldId id="278" r:id="rId14"/>
    <p:sldId id="280" r:id="rId15"/>
    <p:sldId id="283" r:id="rId16"/>
    <p:sldId id="264" r:id="rId17"/>
    <p:sldId id="271" r:id="rId18"/>
    <p:sldId id="269" r:id="rId19"/>
    <p:sldId id="270" r:id="rId20"/>
    <p:sldId id="272" r:id="rId21"/>
    <p:sldId id="284" r:id="rId22"/>
    <p:sldId id="267" r:id="rId23"/>
    <p:sldId id="268"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01" autoAdjust="0"/>
  </p:normalViewPr>
  <p:slideViewPr>
    <p:cSldViewPr snapToGrid="0" showGuides="1">
      <p:cViewPr>
        <p:scale>
          <a:sx n="82" d="100"/>
          <a:sy n="82" d="100"/>
        </p:scale>
        <p:origin x="1572" y="61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5983E-AFD8-433F-A227-289C54ECD252}"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9B3D4-EF16-404C-82F6-91E24556B544}" type="slidenum">
              <a:rPr lang="en-GB" smtClean="0"/>
              <a:t>‹#›</a:t>
            </a:fld>
            <a:endParaRPr lang="en-GB"/>
          </a:p>
        </p:txBody>
      </p:sp>
    </p:spTree>
    <p:extLst>
      <p:ext uri="{BB962C8B-B14F-4D97-AF65-F5344CB8AC3E}">
        <p14:creationId xmlns:p14="http://schemas.microsoft.com/office/powerpoint/2010/main" val="4911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ozlibre.com/sin-categoria/62-palabras-nuevas-diccionario-rae-889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u-schaecher.de/51-neue-woerter-in-unserem-wortschatz-2019/" TargetMode="External"/><Relationship Id="rId5" Type="http://schemas.openxmlformats.org/officeDocument/2006/relationships/hyperlink" Target="https://www.bbc.co.uk/news/world-europe-47414140" TargetMode="External"/><Relationship Id="rId4" Type="http://schemas.openxmlformats.org/officeDocument/2006/relationships/hyperlink" Target="https://en.wikipedia.org/wiki/Gender_neutrality_in_Spanish#cite_note-sophia-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orldometers.info/geography/how-many-countries-are-there-in-the-worl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orldinonecity.blogspot.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igrationobservatory.ox.ac.uk/resources/briefings/migrants-in-the-uk-an-overview/"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ons.gov.uk/peoplepopulationandcommunity/culturalidentity/language/articles/languageinenglandandwales/2013-03-0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inguisticsociety.org/content/how-many-languages-are-there-world" TargetMode="External"/><Relationship Id="rId7" Type="http://schemas.openxmlformats.org/officeDocument/2006/relationships/hyperlink" Target="http://sssscomic.com/comic.php?page=196"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langscape.umd.edu/map.php" TargetMode="External"/><Relationship Id="rId5" Type="http://schemas.openxmlformats.org/officeDocument/2006/relationships/hyperlink" Target="https://www.theintrepidguide.com/how-many-languages-are-there-in-the-world/#.XVJmp-hKiUk" TargetMode="External"/><Relationship Id="rId4" Type="http://schemas.openxmlformats.org/officeDocument/2006/relationships/hyperlink" Target="https://www.ethnologue.com/guides/how-many-languag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thnologue.com/statistics/siz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bbel.com/en/magazine/how-many-people-speak-english-and-where-is-it-spok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English-speaking_world"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quora.com/Why-did-Latin-die-out-How-and-why-have-other-languages-died-out-What-are-the-process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List_of_dictionaries_by_number_of_word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shakespeare-online.com/biography/wordsinvented.html" TargetMode="External"/><Relationship Id="rId4" Type="http://schemas.openxmlformats.org/officeDocument/2006/relationships/hyperlink" Target="http://www.whitesmoke.com/evolution-of-english-vocabulary"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oed.com/view/Entry/77889402" TargetMode="External"/><Relationship Id="rId13" Type="http://schemas.openxmlformats.org/officeDocument/2006/relationships/hyperlink" Target="http://www.oed.com/view/Entry/64158087" TargetMode="External"/><Relationship Id="rId3" Type="http://schemas.openxmlformats.org/officeDocument/2006/relationships/hyperlink" Target="https://public.oed.com/updates/new-words-list-march-2019/#new_words" TargetMode="External"/><Relationship Id="rId7" Type="http://schemas.openxmlformats.org/officeDocument/2006/relationships/hyperlink" Target="http://www.oed.com/view/Entry/78413013" TargetMode="External"/><Relationship Id="rId12" Type="http://schemas.openxmlformats.org/officeDocument/2006/relationships/hyperlink" Target="http://www.oed.com/view/Entry/7872890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oed.com/view/Entry/246289" TargetMode="External"/><Relationship Id="rId11" Type="http://schemas.openxmlformats.org/officeDocument/2006/relationships/hyperlink" Target="http://www.oed.com/view/Entry/78879462" TargetMode="External"/><Relationship Id="rId5" Type="http://schemas.openxmlformats.org/officeDocument/2006/relationships/hyperlink" Target="http://www.oed.com/view/Entry/63754015" TargetMode="External"/><Relationship Id="rId15" Type="http://schemas.openxmlformats.org/officeDocument/2006/relationships/hyperlink" Target="http://www.oed.com/view/Entry/67309787" TargetMode="External"/><Relationship Id="rId10" Type="http://schemas.openxmlformats.org/officeDocument/2006/relationships/hyperlink" Target="http://www.oed.com/view/Entry/79152371" TargetMode="External"/><Relationship Id="rId4" Type="http://schemas.openxmlformats.org/officeDocument/2006/relationships/hyperlink" Target="http://www.oed.com/view/Entry/79100634" TargetMode="External"/><Relationship Id="rId9" Type="http://schemas.openxmlformats.org/officeDocument/2006/relationships/hyperlink" Target="http://www.oed.com/view/Entry/64848599" TargetMode="External"/><Relationship Id="rId14" Type="http://schemas.openxmlformats.org/officeDocument/2006/relationships/hyperlink" Target="http://www.oed.com/view/Entry/5726137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86781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hlinkClick r:id="rId3"/>
              </a:rPr>
              <a:t>https://vozlibre.com/sin-categoria/62-palabras-nuevas-diccionario-rae-8893/</a:t>
            </a:r>
            <a:r>
              <a:rPr lang="en-GB" dirty="0" smtClean="0"/>
              <a:t> - 62 new Spanish words</a:t>
            </a:r>
            <a:br>
              <a:rPr lang="en-GB" dirty="0" smtClean="0"/>
            </a:br>
            <a:endParaRPr lang="en-GB" dirty="0" smtClean="0"/>
          </a:p>
          <a:p>
            <a:r>
              <a:rPr lang="es-ES" sz="1200" b="1" i="1" kern="1200" dirty="0" err="1" smtClean="0">
                <a:solidFill>
                  <a:schemeClr val="tx1"/>
                </a:solidFill>
                <a:effectLst/>
                <a:latin typeface="+mn-lt"/>
                <a:ea typeface="+mn-ea"/>
                <a:cs typeface="+mn-cs"/>
              </a:rPr>
              <a:t>Fair</a:t>
            </a:r>
            <a:r>
              <a:rPr lang="es-ES" sz="1200" b="1" i="1" kern="1200" dirty="0" smtClean="0">
                <a:solidFill>
                  <a:schemeClr val="tx1"/>
                </a:solidFill>
                <a:effectLst/>
                <a:latin typeface="+mn-lt"/>
                <a:ea typeface="+mn-ea"/>
                <a:cs typeface="+mn-cs"/>
              </a:rPr>
              <a:t> </a:t>
            </a:r>
            <a:r>
              <a:rPr lang="es-ES" sz="1200" b="1" i="1" kern="1200" dirty="0" err="1" smtClean="0">
                <a:solidFill>
                  <a:schemeClr val="tx1"/>
                </a:solidFill>
                <a:effectLst/>
                <a:latin typeface="+mn-lt"/>
                <a:ea typeface="+mn-ea"/>
                <a:cs typeface="+mn-cs"/>
              </a:rPr>
              <a:t>play</a:t>
            </a:r>
            <a:r>
              <a:rPr lang="es-ES" sz="1200" b="1" i="0" kern="1200" dirty="0" smtClean="0">
                <a:solidFill>
                  <a:schemeClr val="tx1"/>
                </a:solidFill>
                <a:effectLst/>
                <a:latin typeface="+mn-lt"/>
                <a:ea typeface="+mn-ea"/>
                <a:cs typeface="+mn-cs"/>
              </a:rPr>
              <a:t>.</a:t>
            </a:r>
            <a:r>
              <a:rPr lang="es-ES" sz="1200" b="0" i="0" kern="1200" dirty="0" smtClean="0">
                <a:solidFill>
                  <a:schemeClr val="tx1"/>
                </a:solidFill>
                <a:effectLst/>
                <a:latin typeface="+mn-lt"/>
                <a:ea typeface="+mn-ea"/>
                <a:cs typeface="+mn-cs"/>
              </a:rPr>
              <a:t> m. Juego limpio. English </a:t>
            </a:r>
            <a:r>
              <a:rPr lang="es-ES" sz="1200" b="0" i="0" kern="1200" dirty="0" err="1" smtClean="0">
                <a:solidFill>
                  <a:schemeClr val="tx1"/>
                </a:solidFill>
                <a:effectLst/>
                <a:latin typeface="+mn-lt"/>
                <a:ea typeface="+mn-ea"/>
                <a:cs typeface="+mn-cs"/>
              </a:rPr>
              <a:t>word</a:t>
            </a:r>
            <a:r>
              <a:rPr lang="es-ES" sz="1200" b="0" i="0" kern="1200" dirty="0" smtClean="0">
                <a:solidFill>
                  <a:schemeClr val="tx1"/>
                </a:solidFill>
                <a:effectLst/>
                <a:latin typeface="+mn-lt"/>
                <a:ea typeface="+mn-ea"/>
                <a:cs typeface="+mn-cs"/>
              </a:rPr>
              <a:t>.</a:t>
            </a:r>
            <a:endParaRPr lang="en-GB" dirty="0" smtClean="0"/>
          </a:p>
          <a:p>
            <a:r>
              <a:rPr lang="es-ES" sz="1200" b="1" i="0" kern="1200" dirty="0" err="1" smtClean="0">
                <a:solidFill>
                  <a:schemeClr val="tx1"/>
                </a:solidFill>
                <a:effectLst/>
                <a:latin typeface="+mn-lt"/>
                <a:ea typeface="+mn-ea"/>
                <a:cs typeface="+mn-cs"/>
              </a:rPr>
              <a:t>Táper</a:t>
            </a:r>
            <a:r>
              <a:rPr lang="es-ES" sz="1200" b="1" i="0" kern="1200" dirty="0" smtClean="0">
                <a:solidFill>
                  <a:schemeClr val="tx1"/>
                </a:solidFill>
                <a:effectLst/>
                <a:latin typeface="+mn-lt"/>
                <a:ea typeface="+mn-ea"/>
                <a:cs typeface="+mn-cs"/>
              </a:rPr>
              <a:t>.</a:t>
            </a:r>
            <a:r>
              <a:rPr lang="es-ES" sz="1200" b="0" i="0" kern="1200" dirty="0" smtClean="0">
                <a:solidFill>
                  <a:schemeClr val="tx1"/>
                </a:solidFill>
                <a:effectLst/>
                <a:latin typeface="+mn-lt"/>
                <a:ea typeface="+mn-ea"/>
                <a:cs typeface="+mn-cs"/>
              </a:rPr>
              <a:t> m. Recipiente de plástico con cierre hermético, que se usa para guardar o llevar alimentos. (</a:t>
            </a:r>
            <a:r>
              <a:rPr lang="es-ES" sz="1200" b="0" i="0" kern="1200" dirty="0" err="1" smtClean="0">
                <a:solidFill>
                  <a:schemeClr val="tx1"/>
                </a:solidFill>
                <a:effectLst/>
                <a:latin typeface="+mn-lt"/>
                <a:ea typeface="+mn-ea"/>
                <a:cs typeface="+mn-cs"/>
              </a:rPr>
              <a:t>adapted</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from</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tupperware</a:t>
            </a:r>
            <a:r>
              <a:rPr lang="es-ES" sz="1200" b="0" i="0" kern="1200" dirty="0" smtClean="0">
                <a:solidFill>
                  <a:schemeClr val="tx1"/>
                </a:solidFill>
                <a:effectLst/>
                <a:latin typeface="+mn-lt"/>
                <a:ea typeface="+mn-ea"/>
                <a:cs typeface="+mn-cs"/>
              </a:rPr>
              <a:t>’</a:t>
            </a:r>
          </a:p>
          <a:p>
            <a:r>
              <a:rPr lang="en-GB" sz="1200" b="1" i="0" kern="1200" dirty="0" err="1" smtClean="0">
                <a:solidFill>
                  <a:schemeClr val="tx1"/>
                </a:solidFill>
                <a:effectLst/>
                <a:latin typeface="+mn-lt"/>
                <a:ea typeface="+mn-ea"/>
                <a:cs typeface="+mn-cs"/>
              </a:rPr>
              <a:t>Compostar</a:t>
            </a:r>
            <a:r>
              <a:rPr lang="en-GB" sz="1200" b="1"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tr. </a:t>
            </a:r>
            <a:r>
              <a:rPr lang="en-GB" sz="1200" b="0" i="0" kern="1200" dirty="0" err="1" smtClean="0">
                <a:solidFill>
                  <a:schemeClr val="tx1"/>
                </a:solidFill>
                <a:effectLst/>
                <a:latin typeface="+mn-lt"/>
                <a:ea typeface="+mn-ea"/>
                <a:cs typeface="+mn-cs"/>
              </a:rPr>
              <a:t>Transformar</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residuos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orgánicos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en</a:t>
            </a:r>
            <a:r>
              <a:rPr lang="en-GB" sz="1200" b="0" i="0" kern="1200" dirty="0" smtClean="0">
                <a:solidFill>
                  <a:schemeClr val="tx1"/>
                </a:solidFill>
                <a:effectLst/>
                <a:latin typeface="+mn-lt"/>
                <a:ea typeface="+mn-ea"/>
                <a:cs typeface="+mn-cs"/>
              </a:rPr>
              <a:t> compost.</a:t>
            </a:r>
            <a:br>
              <a:rPr lang="en-GB" sz="1200" b="0" i="0" kern="1200" dirty="0" smtClean="0">
                <a:solidFill>
                  <a:schemeClr val="tx1"/>
                </a:solidFill>
                <a:effectLst/>
                <a:latin typeface="+mn-lt"/>
                <a:ea typeface="+mn-ea"/>
                <a:cs typeface="+mn-cs"/>
              </a:rPr>
            </a:br>
            <a:r>
              <a:rPr lang="es-ES" sz="1200" b="1" i="0" kern="1200" dirty="0" smtClean="0">
                <a:solidFill>
                  <a:schemeClr val="tx1"/>
                </a:solidFill>
                <a:effectLst/>
                <a:latin typeface="+mn-lt"/>
                <a:ea typeface="+mn-ea"/>
                <a:cs typeface="+mn-cs"/>
              </a:rPr>
              <a:t>Cliquear</a:t>
            </a:r>
            <a:r>
              <a:rPr lang="es-ES" sz="1200" b="0" i="0" kern="1200" dirty="0" smtClean="0">
                <a:solidFill>
                  <a:schemeClr val="tx1"/>
                </a:solidFill>
                <a:effectLst/>
                <a:latin typeface="+mn-lt"/>
                <a:ea typeface="+mn-ea"/>
                <a:cs typeface="+mn-cs"/>
              </a:rPr>
              <a:t>. intr. En informática, clicar.</a:t>
            </a:r>
          </a:p>
          <a:p>
            <a:r>
              <a:rPr lang="es-ES" sz="1200" b="1" i="0" kern="1200" dirty="0" err="1" smtClean="0">
                <a:solidFill>
                  <a:schemeClr val="tx1"/>
                </a:solidFill>
                <a:effectLst/>
                <a:latin typeface="+mn-lt"/>
                <a:ea typeface="+mn-ea"/>
                <a:cs typeface="+mn-cs"/>
              </a:rPr>
              <a:t>Buenismo</a:t>
            </a:r>
            <a:r>
              <a:rPr lang="es-ES" sz="1200" b="1" i="0" kern="1200" dirty="0" smtClean="0">
                <a:solidFill>
                  <a:schemeClr val="tx1"/>
                </a:solidFill>
                <a:effectLst/>
                <a:latin typeface="+mn-lt"/>
                <a:ea typeface="+mn-ea"/>
                <a:cs typeface="+mn-cs"/>
              </a:rPr>
              <a:t>.</a:t>
            </a:r>
            <a:r>
              <a:rPr lang="es-ES" sz="1200" b="0" i="0" kern="1200" dirty="0" smtClean="0">
                <a:solidFill>
                  <a:schemeClr val="tx1"/>
                </a:solidFill>
                <a:effectLst/>
                <a:latin typeface="+mn-lt"/>
                <a:ea typeface="+mn-ea"/>
                <a:cs typeface="+mn-cs"/>
              </a:rPr>
              <a:t> m. Actitud de quien ante los conflictos rebaja su gravedad, cede con benevolencia o actúa con excesiva tolerancia.</a:t>
            </a:r>
          </a:p>
          <a:p>
            <a:r>
              <a:rPr lang="es-ES" sz="1200" b="1" i="0" kern="1200" dirty="0" err="1" smtClean="0">
                <a:solidFill>
                  <a:schemeClr val="tx1"/>
                </a:solidFill>
                <a:effectLst/>
                <a:latin typeface="+mn-lt"/>
                <a:ea typeface="+mn-ea"/>
                <a:cs typeface="+mn-cs"/>
              </a:rPr>
              <a:t>Buenista</a:t>
            </a:r>
            <a:r>
              <a:rPr lang="es-ES" sz="1200" b="1"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adj</a:t>
            </a:r>
            <a:r>
              <a:rPr lang="es-ES" sz="1200" b="0" i="0" kern="1200" dirty="0" smtClean="0">
                <a:solidFill>
                  <a:schemeClr val="tx1"/>
                </a:solidFill>
                <a:effectLst/>
                <a:latin typeface="+mn-lt"/>
                <a:ea typeface="+mn-ea"/>
                <a:cs typeface="+mn-cs"/>
              </a:rPr>
              <a:t>. 1. Que actúa con </a:t>
            </a:r>
            <a:r>
              <a:rPr lang="es-ES" sz="1200" b="0" i="0" kern="1200" dirty="0" err="1" smtClean="0">
                <a:solidFill>
                  <a:schemeClr val="tx1"/>
                </a:solidFill>
                <a:effectLst/>
                <a:latin typeface="+mn-lt"/>
                <a:ea typeface="+mn-ea"/>
                <a:cs typeface="+mn-cs"/>
              </a:rPr>
              <a:t>buenismo</a:t>
            </a:r>
            <a:r>
              <a:rPr lang="es-ES" sz="1200" b="0" i="0" kern="1200" dirty="0" smtClean="0">
                <a:solidFill>
                  <a:schemeClr val="tx1"/>
                </a:solidFill>
                <a:effectLst/>
                <a:latin typeface="+mn-lt"/>
                <a:ea typeface="+mn-ea"/>
                <a:cs typeface="+mn-cs"/>
              </a:rPr>
              <a:t>. 2. Perteneciente o relativo al </a:t>
            </a:r>
            <a:r>
              <a:rPr lang="es-ES" sz="1200" b="0" i="0" kern="1200" dirty="0" err="1" smtClean="0">
                <a:solidFill>
                  <a:schemeClr val="tx1"/>
                </a:solidFill>
                <a:effectLst/>
                <a:latin typeface="+mn-lt"/>
                <a:ea typeface="+mn-ea"/>
                <a:cs typeface="+mn-cs"/>
              </a:rPr>
              <a:t>buenismo</a:t>
            </a:r>
            <a:r>
              <a:rPr lang="es-ES" sz="1200" b="0" i="0" kern="1200" dirty="0" smtClean="0">
                <a:solidFill>
                  <a:schemeClr val="tx1"/>
                </a:solidFill>
                <a:effectLst/>
                <a:latin typeface="+mn-lt"/>
                <a:ea typeface="+mn-ea"/>
                <a:cs typeface="+mn-cs"/>
              </a:rPr>
              <a:t>.</a:t>
            </a:r>
          </a:p>
          <a:p>
            <a:r>
              <a:rPr lang="es-ES" sz="1200" b="1" i="0" kern="1200" dirty="0" smtClean="0">
                <a:solidFill>
                  <a:schemeClr val="tx1"/>
                </a:solidFill>
                <a:effectLst/>
                <a:latin typeface="+mn-lt"/>
                <a:ea typeface="+mn-ea"/>
                <a:cs typeface="+mn-cs"/>
              </a:rPr>
              <a:t>Audiolibro</a:t>
            </a:r>
            <a:r>
              <a:rPr lang="es-ES" sz="1200" b="0" i="0" kern="1200" dirty="0" smtClean="0">
                <a:solidFill>
                  <a:schemeClr val="tx1"/>
                </a:solidFill>
                <a:effectLst/>
                <a:latin typeface="+mn-lt"/>
                <a:ea typeface="+mn-ea"/>
                <a:cs typeface="+mn-cs"/>
              </a:rPr>
              <a:t>. m. Grabación sonora del texto de un libro.</a:t>
            </a:r>
          </a:p>
          <a:p>
            <a:r>
              <a:rPr lang="en-GB" sz="1200" b="1" i="0" kern="1200" dirty="0" err="1" smtClean="0">
                <a:solidFill>
                  <a:schemeClr val="tx1"/>
                </a:solidFill>
                <a:effectLst/>
                <a:latin typeface="+mn-lt"/>
                <a:ea typeface="+mn-ea"/>
                <a:cs typeface="+mn-cs"/>
              </a:rPr>
              <a:t>Aporofobia</a:t>
            </a:r>
            <a:r>
              <a:rPr lang="en-GB" sz="1200" b="1"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f. cult. </a:t>
            </a:r>
            <a:r>
              <a:rPr lang="en-GB" sz="1200" b="0" i="0" kern="1200" dirty="0" err="1" smtClean="0">
                <a:solidFill>
                  <a:schemeClr val="tx1"/>
                </a:solidFill>
                <a:effectLst/>
                <a:latin typeface="+mn-lt"/>
                <a:ea typeface="+mn-ea"/>
                <a:cs typeface="+mn-cs"/>
              </a:rPr>
              <a:t>Fobia</a:t>
            </a:r>
            <a:r>
              <a:rPr lang="en-GB" sz="1200" b="0" i="0" kern="1200" dirty="0" smtClean="0">
                <a:solidFill>
                  <a:schemeClr val="tx1"/>
                </a:solidFill>
                <a:effectLst/>
                <a:latin typeface="+mn-lt"/>
                <a:ea typeface="+mn-ea"/>
                <a:cs typeface="+mn-cs"/>
              </a:rPr>
              <a:t> a las personas </a:t>
            </a:r>
            <a:r>
              <a:rPr lang="en-GB" sz="1200" b="0" i="0" kern="1200" dirty="0" err="1" smtClean="0">
                <a:solidFill>
                  <a:schemeClr val="tx1"/>
                </a:solidFill>
                <a:effectLst/>
                <a:latin typeface="+mn-lt"/>
                <a:ea typeface="+mn-ea"/>
                <a:cs typeface="+mn-cs"/>
              </a:rPr>
              <a:t>pobres</a:t>
            </a:r>
            <a:r>
              <a:rPr lang="en-GB" sz="1200" b="0" i="0" kern="1200" dirty="0" smtClean="0">
                <a:solidFill>
                  <a:schemeClr val="tx1"/>
                </a:solidFill>
                <a:effectLst/>
                <a:latin typeface="+mn-lt"/>
                <a:ea typeface="+mn-ea"/>
                <a:cs typeface="+mn-cs"/>
              </a:rPr>
              <a:t> o </a:t>
            </a:r>
            <a:r>
              <a:rPr lang="en-GB" sz="1200" b="0" i="0" kern="1200" dirty="0" err="1" smtClean="0">
                <a:solidFill>
                  <a:schemeClr val="tx1"/>
                </a:solidFill>
                <a:effectLst/>
                <a:latin typeface="+mn-lt"/>
                <a:ea typeface="+mn-ea"/>
                <a:cs typeface="+mn-cs"/>
              </a:rPr>
              <a:t>desfavorecidas</a:t>
            </a:r>
            <a:r>
              <a:rPr lang="en-GB" sz="1200" b="0" i="0" kern="1200" dirty="0" smtClean="0">
                <a:solidFill>
                  <a:schemeClr val="tx1"/>
                </a:solidFill>
                <a:effectLst/>
                <a:latin typeface="+mn-lt"/>
                <a:ea typeface="+mn-ea"/>
                <a:cs typeface="+mn-cs"/>
              </a:rPr>
              <a:t>.</a:t>
            </a:r>
          </a:p>
          <a:p>
            <a:endParaRPr lang="en-GB" dirty="0" smtClean="0"/>
          </a:p>
          <a:p>
            <a:r>
              <a:rPr lang="en-GB" dirty="0" smtClean="0">
                <a:hlinkClick r:id="rId4"/>
              </a:rPr>
              <a:t>https://en.wikipedia.org/wiki/Gender_neutrality_in_Spanish#cite_note-sophia-4</a:t>
            </a:r>
            <a:endParaRPr lang="en-GB" dirty="0" smtClean="0"/>
          </a:p>
          <a:p>
            <a:endParaRPr lang="en-GB" dirty="0" smtClean="0"/>
          </a:p>
          <a:p>
            <a:endParaRPr lang="en-GB" dirty="0" smtClean="0"/>
          </a:p>
          <a:p>
            <a:pPr fontAlgn="base"/>
            <a:r>
              <a:rPr lang="en-GB" dirty="0" smtClean="0">
                <a:hlinkClick r:id="rId5"/>
              </a:rPr>
              <a:t>https://www.bbc.co.uk/news/world-europe-47414140</a:t>
            </a:r>
            <a:r>
              <a:rPr lang="en-GB" dirty="0" smtClean="0"/>
              <a:t/>
            </a:r>
            <a:br>
              <a:rPr lang="en-GB" dirty="0" smtClean="0"/>
            </a:br>
            <a:r>
              <a:rPr lang="en-GB" dirty="0" err="1" smtClean="0"/>
              <a:t>Professeur</a:t>
            </a:r>
            <a:r>
              <a:rPr lang="en-GB" dirty="0" smtClean="0"/>
              <a:t> </a:t>
            </a:r>
            <a:r>
              <a:rPr lang="en-GB" dirty="0" smtClean="0">
                <a:sym typeface="Wingdings" panose="05000000000000000000" pitchFamily="2" charset="2"/>
              </a:rPr>
              <a:t> </a:t>
            </a:r>
            <a:r>
              <a:rPr lang="en-GB" dirty="0" err="1" smtClean="0">
                <a:sym typeface="Wingdings" panose="05000000000000000000" pitchFamily="2" charset="2"/>
              </a:rPr>
              <a:t>Professeure</a:t>
            </a:r>
            <a:r>
              <a:rPr lang="en-GB" dirty="0" smtClean="0">
                <a:sym typeface="Wingdings" panose="05000000000000000000" pitchFamily="2" charset="2"/>
              </a:rPr>
              <a:t/>
            </a:r>
            <a:br>
              <a:rPr lang="en-GB" dirty="0" smtClean="0">
                <a:sym typeface="Wingdings" panose="05000000000000000000" pitchFamily="2" charset="2"/>
              </a:rPr>
            </a:br>
            <a:r>
              <a:rPr lang="en-GB" dirty="0" smtClean="0">
                <a:sym typeface="Wingdings" panose="05000000000000000000" pitchFamily="2" charset="2"/>
              </a:rPr>
              <a:t>Auteur</a:t>
            </a:r>
            <a:r>
              <a:rPr lang="en-GB" baseline="0" dirty="0" smtClean="0">
                <a:sym typeface="Wingdings" panose="05000000000000000000" pitchFamily="2" charset="2"/>
              </a:rPr>
              <a:t>  </a:t>
            </a:r>
            <a:r>
              <a:rPr lang="en-GB" baseline="0" dirty="0" err="1" smtClean="0">
                <a:sym typeface="Wingdings" panose="05000000000000000000" pitchFamily="2" charset="2"/>
              </a:rPr>
              <a:t>Auteure</a:t>
            </a:r>
            <a:r>
              <a:rPr lang="en-GB" baseline="0" dirty="0" smtClean="0">
                <a:sym typeface="Wingdings" panose="05000000000000000000" pitchFamily="2" charset="2"/>
              </a:rPr>
              <a:t>/</a:t>
            </a:r>
            <a:r>
              <a:rPr lang="en-GB" baseline="0" dirty="0" err="1" smtClean="0">
                <a:sym typeface="Wingdings" panose="05000000000000000000" pitchFamily="2" charset="2"/>
              </a:rPr>
              <a:t>autoresse</a:t>
            </a:r>
            <a:r>
              <a:rPr lang="en-GB" baseline="0" dirty="0" smtClean="0">
                <a:sym typeface="Wingdings" panose="05000000000000000000" pitchFamily="2" charset="2"/>
              </a:rPr>
              <a:t>/</a:t>
            </a:r>
            <a:r>
              <a:rPr lang="en-GB" baseline="0" dirty="0" err="1" smtClean="0">
                <a:sym typeface="Wingdings" panose="05000000000000000000" pitchFamily="2" charset="2"/>
              </a:rPr>
              <a:t>autrice</a:t>
            </a:r>
            <a:r>
              <a:rPr lang="en-GB" baseline="0" dirty="0" smtClean="0">
                <a:sym typeface="Wingdings" panose="05000000000000000000" pitchFamily="2" charset="2"/>
              </a:rPr>
              <a:t> – already exist</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sz="1200" b="0" i="0" kern="1200" dirty="0" smtClean="0">
                <a:solidFill>
                  <a:schemeClr val="tx1"/>
                </a:solidFill>
                <a:effectLst/>
                <a:latin typeface="+mn-lt"/>
                <a:ea typeface="+mn-ea"/>
                <a:cs typeface="+mn-cs"/>
              </a:rPr>
              <a:t>Some French jobs already have feminine forms such as </a:t>
            </a:r>
            <a:r>
              <a:rPr lang="en-GB" sz="1200" b="0" i="1" kern="1200" dirty="0" err="1" smtClean="0">
                <a:solidFill>
                  <a:schemeClr val="tx1"/>
                </a:solidFill>
                <a:effectLst/>
                <a:latin typeface="+mn-lt"/>
                <a:ea typeface="+mn-ea"/>
                <a:cs typeface="+mn-cs"/>
              </a:rPr>
              <a:t>infirmière</a:t>
            </a:r>
            <a:r>
              <a:rPr lang="en-GB" sz="1200" b="0" i="0" kern="1200" dirty="0" smtClean="0">
                <a:solidFill>
                  <a:schemeClr val="tx1"/>
                </a:solidFill>
                <a:effectLst/>
                <a:latin typeface="+mn-lt"/>
                <a:ea typeface="+mn-ea"/>
                <a:cs typeface="+mn-cs"/>
              </a:rPr>
              <a:t> (nurse) but the vast majority of job titles are masculine.</a:t>
            </a:r>
          </a:p>
          <a:p>
            <a:pPr fontAlgn="base"/>
            <a:r>
              <a:rPr lang="en-GB" sz="1200" b="0" i="0" kern="1200" dirty="0" smtClean="0">
                <a:solidFill>
                  <a:schemeClr val="tx1"/>
                </a:solidFill>
                <a:effectLst/>
                <a:latin typeface="+mn-lt"/>
                <a:ea typeface="+mn-ea"/>
                <a:cs typeface="+mn-cs"/>
              </a:rPr>
              <a:t>The feminine definitive article is commonly used to distinguish between sexes, for example </a:t>
            </a:r>
            <a:r>
              <a:rPr lang="en-GB" sz="1200" b="0" i="1" kern="1200" dirty="0" smtClean="0">
                <a:solidFill>
                  <a:schemeClr val="tx1"/>
                </a:solidFill>
                <a:effectLst/>
                <a:latin typeface="+mn-lt"/>
                <a:ea typeface="+mn-ea"/>
                <a:cs typeface="+mn-cs"/>
              </a:rPr>
              <a:t>la </a:t>
            </a:r>
            <a:r>
              <a:rPr lang="en-GB" sz="1200" b="0" i="1" kern="1200" dirty="0" err="1" smtClean="0">
                <a:solidFill>
                  <a:schemeClr val="tx1"/>
                </a:solidFill>
                <a:effectLst/>
                <a:latin typeface="+mn-lt"/>
                <a:ea typeface="+mn-ea"/>
                <a:cs typeface="+mn-cs"/>
              </a:rPr>
              <a:t>juge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(judge) or </a:t>
            </a:r>
            <a:r>
              <a:rPr lang="en-GB" sz="1200" b="0" i="1" kern="1200" dirty="0" smtClean="0">
                <a:solidFill>
                  <a:schemeClr val="tx1"/>
                </a:solidFill>
                <a:effectLst/>
                <a:latin typeface="+mn-lt"/>
                <a:ea typeface="+mn-ea"/>
                <a:cs typeface="+mn-cs"/>
              </a:rPr>
              <a:t>la </a:t>
            </a:r>
            <a:r>
              <a:rPr lang="en-GB" sz="1200" b="0" i="1" kern="1200" dirty="0" err="1" smtClean="0">
                <a:solidFill>
                  <a:schemeClr val="tx1"/>
                </a:solidFill>
                <a:effectLst/>
                <a:latin typeface="+mn-lt"/>
                <a:ea typeface="+mn-ea"/>
                <a:cs typeface="+mn-cs"/>
              </a:rPr>
              <a:t>ministre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(minister).</a:t>
            </a:r>
          </a:p>
          <a:p>
            <a:pPr fontAlgn="base"/>
            <a:r>
              <a:rPr lang="en-GB" sz="1200" b="0" i="0" kern="1200" dirty="0" smtClean="0">
                <a:solidFill>
                  <a:schemeClr val="tx1"/>
                </a:solidFill>
                <a:effectLst/>
                <a:latin typeface="+mn-lt"/>
                <a:ea typeface="+mn-ea"/>
                <a:cs typeface="+mn-cs"/>
              </a:rPr>
              <a:t>Any changes may simply be a matter of making formal a job title that already exists.</a:t>
            </a:r>
          </a:p>
          <a:p>
            <a:pPr fontAlgn="base"/>
            <a:r>
              <a:rPr lang="en-GB" sz="1200" b="0" i="0" kern="1200" dirty="0" smtClean="0">
                <a:solidFill>
                  <a:schemeClr val="tx1"/>
                </a:solidFill>
                <a:effectLst/>
                <a:latin typeface="+mn-lt"/>
                <a:ea typeface="+mn-ea"/>
                <a:cs typeface="+mn-cs"/>
              </a:rPr>
              <a:t>Some will just have an extra "e" as a suffix and maybe an accent, such as </a:t>
            </a:r>
            <a:r>
              <a:rPr lang="en-GB" sz="1200" b="0" i="1" kern="1200" dirty="0" err="1" smtClean="0">
                <a:solidFill>
                  <a:schemeClr val="tx1"/>
                </a:solidFill>
                <a:effectLst/>
                <a:latin typeface="+mn-lt"/>
                <a:ea typeface="+mn-ea"/>
                <a:cs typeface="+mn-cs"/>
              </a:rPr>
              <a:t>préfète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(prefect), </a:t>
            </a:r>
            <a:r>
              <a:rPr lang="en-GB" sz="1200" b="0" i="1" kern="1200" dirty="0" err="1" smtClean="0">
                <a:solidFill>
                  <a:schemeClr val="tx1"/>
                </a:solidFill>
                <a:effectLst/>
                <a:latin typeface="+mn-lt"/>
                <a:ea typeface="+mn-ea"/>
                <a:cs typeface="+mn-cs"/>
              </a:rPr>
              <a:t>députée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(MP)</a:t>
            </a:r>
            <a:r>
              <a:rPr lang="en-GB" sz="1200" b="0" i="1" kern="1200" dirty="0" smtClean="0">
                <a:solidFill>
                  <a:schemeClr val="tx1"/>
                </a:solidFill>
                <a:effectLst/>
                <a:latin typeface="+mn-lt"/>
                <a:ea typeface="+mn-ea"/>
                <a:cs typeface="+mn-cs"/>
              </a:rPr>
              <a:t> </a:t>
            </a:r>
            <a:r>
              <a:rPr lang="en-GB" sz="1200" b="0" i="1" kern="1200" dirty="0" err="1" smtClean="0">
                <a:solidFill>
                  <a:schemeClr val="tx1"/>
                </a:solidFill>
                <a:effectLst/>
                <a:latin typeface="+mn-lt"/>
                <a:ea typeface="+mn-ea"/>
                <a:cs typeface="+mn-cs"/>
              </a:rPr>
              <a:t>avocate</a:t>
            </a:r>
            <a:r>
              <a:rPr lang="en-GB" sz="1200" b="0" i="0" kern="1200" dirty="0" smtClean="0">
                <a:solidFill>
                  <a:schemeClr val="tx1"/>
                </a:solidFill>
                <a:effectLst/>
                <a:latin typeface="+mn-lt"/>
                <a:ea typeface="+mn-ea"/>
                <a:cs typeface="+mn-cs"/>
              </a:rPr>
              <a:t> (lawyer)</a:t>
            </a:r>
            <a:r>
              <a:rPr lang="en-GB" sz="1200" b="0" i="1" kern="1200" dirty="0" smtClean="0">
                <a:solidFill>
                  <a:schemeClr val="tx1"/>
                </a:solidFill>
                <a:effectLst/>
                <a:latin typeface="+mn-lt"/>
                <a:ea typeface="+mn-ea"/>
                <a:cs typeface="+mn-cs"/>
              </a:rPr>
              <a:t> and </a:t>
            </a:r>
            <a:r>
              <a:rPr lang="en-GB" sz="1200" b="0" i="1" kern="1200" dirty="0" err="1" smtClean="0">
                <a:solidFill>
                  <a:schemeClr val="tx1"/>
                </a:solidFill>
                <a:effectLst/>
                <a:latin typeface="+mn-lt"/>
                <a:ea typeface="+mn-ea"/>
                <a:cs typeface="+mn-cs"/>
              </a:rPr>
              <a:t>procureure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(prosecutor).</a:t>
            </a:r>
          </a:p>
          <a:p>
            <a:endParaRPr lang="en-GB" dirty="0" smtClean="0"/>
          </a:p>
          <a:p>
            <a:r>
              <a:rPr lang="en-GB" sz="1200" b="0" i="0" kern="1200" dirty="0" smtClean="0">
                <a:solidFill>
                  <a:schemeClr val="tx1"/>
                </a:solidFill>
                <a:effectLst/>
                <a:latin typeface="+mn-lt"/>
                <a:ea typeface="+mn-ea"/>
                <a:cs typeface="+mn-cs"/>
              </a:rPr>
              <a:t>The terms </a:t>
            </a:r>
            <a:r>
              <a:rPr lang="en-GB" sz="1200" b="0" i="1" kern="1200" dirty="0" err="1" smtClean="0">
                <a:solidFill>
                  <a:schemeClr val="tx1"/>
                </a:solidFill>
                <a:effectLst/>
                <a:latin typeface="+mn-lt"/>
                <a:ea typeface="+mn-ea"/>
                <a:cs typeface="+mn-cs"/>
              </a:rPr>
              <a:t>cheffe</a:t>
            </a:r>
            <a:r>
              <a:rPr lang="en-GB" sz="1200" b="0" i="1" kern="1200" dirty="0" smtClean="0">
                <a:solidFill>
                  <a:schemeClr val="tx1"/>
                </a:solidFill>
                <a:effectLst/>
                <a:latin typeface="+mn-lt"/>
                <a:ea typeface="+mn-ea"/>
                <a:cs typeface="+mn-cs"/>
              </a:rPr>
              <a:t> (female chef), </a:t>
            </a:r>
            <a:r>
              <a:rPr lang="en-GB" sz="1200" b="0" i="1" kern="1200" dirty="0" err="1" smtClean="0">
                <a:solidFill>
                  <a:schemeClr val="tx1"/>
                </a:solidFill>
                <a:effectLst/>
                <a:latin typeface="+mn-lt"/>
                <a:ea typeface="+mn-ea"/>
                <a:cs typeface="+mn-cs"/>
              </a:rPr>
              <a:t>écrivaine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(writer) and </a:t>
            </a:r>
            <a:r>
              <a:rPr lang="en-GB" sz="1200" b="0" i="1" kern="1200" dirty="0" err="1" smtClean="0">
                <a:solidFill>
                  <a:schemeClr val="tx1"/>
                </a:solidFill>
                <a:effectLst/>
                <a:latin typeface="+mn-lt"/>
                <a:ea typeface="+mn-ea"/>
                <a:cs typeface="+mn-cs"/>
              </a:rPr>
              <a:t>ingénieure</a:t>
            </a:r>
            <a:r>
              <a:rPr lang="en-GB" sz="1200" b="0" i="0" kern="1200" dirty="0" smtClean="0">
                <a:solidFill>
                  <a:schemeClr val="tx1"/>
                </a:solidFill>
                <a:effectLst/>
                <a:latin typeface="+mn-lt"/>
                <a:ea typeface="+mn-ea"/>
                <a:cs typeface="+mn-cs"/>
              </a:rPr>
              <a:t> (engineer) have been used in Canada for 40 years. A doctor is called </a:t>
            </a:r>
            <a:r>
              <a:rPr lang="en-GB" sz="1200" b="0" i="1" kern="1200" dirty="0" err="1" smtClean="0">
                <a:solidFill>
                  <a:schemeClr val="tx1"/>
                </a:solidFill>
                <a:effectLst/>
                <a:latin typeface="+mn-lt"/>
                <a:ea typeface="+mn-ea"/>
                <a:cs typeface="+mn-cs"/>
              </a:rPr>
              <a:t>une</a:t>
            </a:r>
            <a:r>
              <a:rPr lang="en-GB" sz="1200" b="0" i="1" kern="1200" dirty="0" smtClean="0">
                <a:solidFill>
                  <a:schemeClr val="tx1"/>
                </a:solidFill>
                <a:effectLst/>
                <a:latin typeface="+mn-lt"/>
                <a:ea typeface="+mn-ea"/>
                <a:cs typeface="+mn-cs"/>
              </a:rPr>
              <a:t> </a:t>
            </a:r>
            <a:r>
              <a:rPr lang="en-GB" sz="1200" b="0" i="1" kern="1200" dirty="0" err="1" smtClean="0">
                <a:solidFill>
                  <a:schemeClr val="tx1"/>
                </a:solidFill>
                <a:effectLst/>
                <a:latin typeface="+mn-lt"/>
                <a:ea typeface="+mn-ea"/>
                <a:cs typeface="+mn-cs"/>
              </a:rPr>
              <a:t>médecin</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or </a:t>
            </a:r>
            <a:r>
              <a:rPr lang="en-GB" sz="1200" b="0" i="1" kern="1200" dirty="0" err="1" smtClean="0">
                <a:solidFill>
                  <a:schemeClr val="tx1"/>
                </a:solidFill>
                <a:effectLst/>
                <a:latin typeface="+mn-lt"/>
                <a:ea typeface="+mn-ea"/>
                <a:cs typeface="+mn-cs"/>
              </a:rPr>
              <a:t>une</a:t>
            </a:r>
            <a:r>
              <a:rPr lang="en-GB" sz="1200" b="0" i="1" kern="1200" dirty="0" smtClean="0">
                <a:solidFill>
                  <a:schemeClr val="tx1"/>
                </a:solidFill>
                <a:effectLst/>
                <a:latin typeface="+mn-lt"/>
                <a:ea typeface="+mn-ea"/>
                <a:cs typeface="+mn-cs"/>
              </a:rPr>
              <a:t> </a:t>
            </a:r>
            <a:r>
              <a:rPr lang="en-GB" sz="1200" b="0" i="1" kern="1200" dirty="0" err="1" smtClean="0">
                <a:solidFill>
                  <a:schemeClr val="tx1"/>
                </a:solidFill>
                <a:effectLst/>
                <a:latin typeface="+mn-lt"/>
                <a:ea typeface="+mn-ea"/>
                <a:cs typeface="+mn-cs"/>
              </a:rPr>
              <a:t>docteure</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dirty="0" smtClean="0">
                <a:hlinkClick r:id="rId6"/>
              </a:rPr>
              <a:t>https://www.u-schaecher.de/51-neue-woerter-in-unserem-wortschatz-2019/</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8440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3754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https://www.quora.com/How-many-words-were-part-of-human-vocabulary-1000-years-ago </a:t>
            </a:r>
            <a:br>
              <a:rPr lang="en-GB" baseline="0" dirty="0" smtClean="0"/>
            </a:br>
            <a:r>
              <a:rPr lang="en-GB" sz="1200" b="0" i="0" kern="1200" dirty="0" smtClean="0">
                <a:solidFill>
                  <a:schemeClr val="tx1"/>
                </a:solidFill>
                <a:effectLst/>
                <a:latin typeface="+mn-lt"/>
                <a:ea typeface="+mn-ea"/>
                <a:cs typeface="+mn-cs"/>
              </a:rPr>
              <a:t>It is estimated that the most frequently used </a:t>
            </a:r>
            <a:r>
              <a:rPr lang="en-GB" sz="1200" b="1" i="0" kern="1200" dirty="0" smtClean="0">
                <a:solidFill>
                  <a:schemeClr val="tx1"/>
                </a:solidFill>
                <a:effectLst/>
                <a:latin typeface="+mn-lt"/>
                <a:ea typeface="+mn-ea"/>
                <a:cs typeface="+mn-cs"/>
              </a:rPr>
              <a:t>2000 words</a:t>
            </a:r>
            <a:r>
              <a:rPr lang="en-GB" sz="1200" b="0" i="0" kern="1200" dirty="0" smtClean="0">
                <a:solidFill>
                  <a:schemeClr val="tx1"/>
                </a:solidFill>
                <a:effectLst/>
                <a:latin typeface="+mn-lt"/>
                <a:ea typeface="+mn-ea"/>
                <a:cs typeface="+mn-cs"/>
              </a:rPr>
              <a:t>—in all or most of their multiple senses—cover approximately seventy-five to eighty percent of a </a:t>
            </a:r>
            <a:r>
              <a:rPr lang="en-GB" sz="1200" b="1" i="0" kern="1200" dirty="0" smtClean="0">
                <a:solidFill>
                  <a:schemeClr val="tx1"/>
                </a:solidFill>
                <a:effectLst/>
                <a:latin typeface="+mn-lt"/>
                <a:ea typeface="+mn-ea"/>
                <a:cs typeface="+mn-cs"/>
              </a:rPr>
              <a:t>general</a:t>
            </a:r>
            <a:r>
              <a:rPr lang="en-GB" sz="1200" b="0" i="0" kern="1200" dirty="0" smtClean="0">
                <a:solidFill>
                  <a:schemeClr val="tx1"/>
                </a:solidFill>
                <a:effectLst/>
                <a:latin typeface="+mn-lt"/>
                <a:ea typeface="+mn-ea"/>
                <a:cs typeface="+mn-cs"/>
              </a:rPr>
              <a:t> text in English and other European languages; such a </a:t>
            </a:r>
            <a:r>
              <a:rPr lang="en-GB" sz="1200" b="1" i="0" kern="1200" dirty="0" smtClean="0">
                <a:solidFill>
                  <a:schemeClr val="tx1"/>
                </a:solidFill>
                <a:effectLst/>
                <a:latin typeface="+mn-lt"/>
                <a:ea typeface="+mn-ea"/>
                <a:cs typeface="+mn-cs"/>
              </a:rPr>
              <a:t>limited</a:t>
            </a:r>
            <a:r>
              <a:rPr lang="en-GB" sz="1200" b="0" i="0" kern="1200" dirty="0" smtClean="0">
                <a:solidFill>
                  <a:schemeClr val="tx1"/>
                </a:solidFill>
                <a:effectLst/>
                <a:latin typeface="+mn-lt"/>
                <a:ea typeface="+mn-ea"/>
                <a:cs typeface="+mn-cs"/>
              </a:rPr>
              <a:t> vocabulary also allows one to express more complicated concepts.</a:t>
            </a:r>
            <a:endParaRPr lang="en-GB" dirty="0" smtClean="0"/>
          </a:p>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68222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https://www.worldometers.info/geography/how-many-countries-are-there-in-the-world/</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2671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accent5">
                    <a:lumMod val="50000"/>
                  </a:schemeClr>
                </a:solidFill>
                <a:latin typeface="Century Gothic" panose="020B0502020202020204" pitchFamily="34" charset="0"/>
              </a:rPr>
              <a:t>The world</a:t>
            </a:r>
            <a:r>
              <a:rPr lang="en-GB" b="1" baseline="0" dirty="0" smtClean="0">
                <a:solidFill>
                  <a:schemeClr val="accent5">
                    <a:lumMod val="50000"/>
                  </a:schemeClr>
                </a:solidFill>
                <a:latin typeface="Century Gothic" panose="020B0502020202020204" pitchFamily="34" charset="0"/>
              </a:rPr>
              <a:t> in one city project</a:t>
            </a:r>
            <a:endParaRPr lang="en-GB" b="1" dirty="0" smtClean="0">
              <a:solidFill>
                <a:schemeClr val="accent5">
                  <a:lumMod val="50000"/>
                </a:schemeClr>
              </a:solidFill>
              <a:latin typeface="Century Gothic" panose="020B0502020202020204" pitchFamily="34" charset="0"/>
            </a:endParaRPr>
          </a:p>
          <a:p>
            <a:endParaRPr lang="en-GB" dirty="0" smtClean="0">
              <a:hlinkClick r:id="rId3"/>
            </a:endParaRPr>
          </a:p>
          <a:p>
            <a:r>
              <a:rPr lang="en-GB" dirty="0" smtClean="0">
                <a:hlinkClick r:id="rId3"/>
              </a:rPr>
              <a:t>http://worldinonecity.blogspot.com/</a:t>
            </a:r>
            <a:endParaRPr lang="en-GB" dirty="0" smtClean="0"/>
          </a:p>
          <a:p>
            <a:r>
              <a:rPr lang="en-GB" dirty="0" smtClean="0"/>
              <a:t>https://www.theguardian.com/uk/interactive/2012/jun/22/london-foreign-nationals-map-interactive </a:t>
            </a:r>
            <a:br>
              <a:rPr lang="en-GB" dirty="0" smtClean="0"/>
            </a:br>
            <a:r>
              <a:rPr lang="en-GB" dirty="0" smtClean="0"/>
              <a:t/>
            </a:r>
            <a:br>
              <a:rPr lang="en-GB" dirty="0" smtClean="0"/>
            </a:br>
            <a:r>
              <a:rPr lang="en-GB" dirty="0" smtClean="0"/>
              <a:t>Interesting as an idea – also proof that you don’t need to travel outside</a:t>
            </a:r>
            <a:r>
              <a:rPr lang="en-GB" baseline="0" dirty="0" smtClean="0"/>
              <a:t> the UK to meet people from all over the world.</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9159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Shouting ‘hello’ in different languages (i.e. some of the ones most spoken in London)</a:t>
            </a:r>
            <a:br>
              <a:rPr lang="en-GB" sz="1200" kern="1200" dirty="0" smtClean="0">
                <a:solidFill>
                  <a:schemeClr val="tx1"/>
                </a:solidFill>
                <a:effectLst/>
                <a:latin typeface="+mn-lt"/>
                <a:ea typeface="+mn-ea"/>
                <a:cs typeface="+mn-cs"/>
              </a:rPr>
            </a:br>
            <a:r>
              <a:rPr lang="en-GB" dirty="0" smtClean="0">
                <a:latin typeface="Century Gothic" panose="020B0502020202020204" pitchFamily="34" charset="0"/>
              </a:rPr>
              <a:t>These are the languages UK</a:t>
            </a:r>
            <a:r>
              <a:rPr lang="en-GB" baseline="0" dirty="0" smtClean="0">
                <a:latin typeface="Century Gothic" panose="020B0502020202020204" pitchFamily="34" charset="0"/>
              </a:rPr>
              <a:t> authorities advise public relations to work with, if they want to reach the population of the UK:</a:t>
            </a:r>
            <a:br>
              <a:rPr lang="en-GB" baseline="0" dirty="0" smtClean="0">
                <a:latin typeface="Century Gothic" panose="020B0502020202020204" pitchFamily="34" charset="0"/>
              </a:rPr>
            </a:br>
            <a:r>
              <a:rPr lang="en-GB" dirty="0" smtClean="0">
                <a:latin typeface="Century Gothic" panose="020B0502020202020204" pitchFamily="34" charset="0"/>
              </a:rPr>
              <a:t>Albanian/Kosovan, Arabic, Bengali, Bulgarian, Chinese, Cornish, Croatian, Czech, English, Estonian, Farsi /Persian, French, German, Greek, </a:t>
            </a:r>
            <a:r>
              <a:rPr lang="en-GB" dirty="0" err="1" smtClean="0">
                <a:latin typeface="Century Gothic" panose="020B0502020202020204" pitchFamily="34" charset="0"/>
              </a:rPr>
              <a:t>Gujerati</a:t>
            </a:r>
            <a:r>
              <a:rPr lang="en-GB" dirty="0" smtClean="0">
                <a:latin typeface="Century Gothic" panose="020B0502020202020204" pitchFamily="34" charset="0"/>
              </a:rPr>
              <a:t>, Hindi, Hungarian, Irish, Italian, Japanese, Latvian, Lithuanian, Polish, Portuguese, Punjabi, Romanian, Russian, Scots, Scottish Gaelic, Serbian, Slovak, Slovenian, Somali, Spanish, Swahili, Tamil, Turkish, Urdu, Vietnamese and Welsh.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dirty="0" smtClean="0">
                <a:latin typeface="Century Gothic" panose="020B0502020202020204" pitchFamily="34" charset="0"/>
              </a:rPr>
              <a:t>The UK population was 14.4% foreign-born and 9.5% non-British citizens in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39% (only) of the foreign-born population came from EU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Foreign-born people constituted 41% of Inner London’s population in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Poland is the most common country of birth and the most common citizenship among migrants in the UK.</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0" i="0" kern="1200" dirty="0" err="1" smtClean="0">
                <a:solidFill>
                  <a:schemeClr val="tx1"/>
                </a:solidFill>
                <a:effectLst/>
                <a:latin typeface="+mn-lt"/>
                <a:ea typeface="+mn-ea"/>
                <a:cs typeface="+mn-cs"/>
              </a:rPr>
              <a:t>Rienzo</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Cinzia</a:t>
            </a:r>
            <a:r>
              <a:rPr lang="en-GB" sz="1200" b="0" i="0" kern="1200" dirty="0" smtClean="0">
                <a:solidFill>
                  <a:schemeClr val="tx1"/>
                </a:solidFill>
                <a:effectLst/>
                <a:latin typeface="+mn-lt"/>
                <a:ea typeface="+mn-ea"/>
                <a:cs typeface="+mn-cs"/>
              </a:rPr>
              <a:t> and Carlos Vargas-Silva. “Migrants in the UK: An Overview,” Migration Observatory briefing, COMPAS, University of Oxford, August 2018</a:t>
            </a:r>
          </a:p>
          <a:p>
            <a:r>
              <a:rPr lang="en-GB" dirty="0" smtClean="0">
                <a:hlinkClick r:id="rId3"/>
              </a:rPr>
              <a:t>https://migrationobservatory.ox.ac.uk/resources/briefings/migrants-in-the-uk-an-overview/</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Language in England and Wales: 2011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https://www.ons.gov.uk/peoplepopulationandcommunity/culturalidentity/language/articles/languageinenglandandwales/2013-03-04</a:t>
            </a:r>
            <a:endParaRPr lang="en-GB" dirty="0" smtClean="0"/>
          </a:p>
          <a:p>
            <a:endParaRPr lang="en-GB" dirty="0" smtClean="0">
              <a:latin typeface="Century Gothic" panose="020B0502020202020204" pitchFamily="34" charset="0"/>
            </a:endParaRPr>
          </a:p>
          <a:p>
            <a:r>
              <a:rPr lang="en-GB" dirty="0" smtClean="0">
                <a:latin typeface="Century Gothic" panose="020B0502020202020204" pitchFamily="34" charset="0"/>
              </a:rPr>
              <a:t>Those who reported English (or Welsh in Wales) as their main language</a:t>
            </a:r>
          </a:p>
          <a:p>
            <a:r>
              <a:rPr lang="en-GB" dirty="0" smtClean="0">
                <a:latin typeface="Century Gothic" panose="020B0502020202020204" pitchFamily="34" charset="0"/>
              </a:rPr>
              <a:t>accounted for 92.3% of the population, except in London where proportion was much</a:t>
            </a:r>
          </a:p>
          <a:p>
            <a:r>
              <a:rPr lang="en-GB" dirty="0" smtClean="0">
                <a:latin typeface="Century Gothic" panose="020B0502020202020204" pitchFamily="34" charset="0"/>
              </a:rPr>
              <a:t>lower. Those who reported another main language accounted for 7.7% of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population, with Polish topping the list of "other" main languages.</a:t>
            </a:r>
            <a:br>
              <a:rPr lang="en-GB" dirty="0" smtClean="0">
                <a:latin typeface="Century Gothic" panose="020B0502020202020204" pitchFamily="34" charset="0"/>
              </a:rPr>
            </a:br>
            <a:r>
              <a:rPr lang="en-GB" dirty="0" smtClean="0">
                <a:latin typeface="Century Gothic" panose="020B0502020202020204" pitchFamily="34" charset="0"/>
              </a:rPr>
              <a:t/>
            </a:r>
            <a:br>
              <a:rPr lang="en-GB" dirty="0" smtClean="0">
                <a:latin typeface="Century Gothic" panose="020B0502020202020204" pitchFamily="34" charset="0"/>
              </a:rPr>
            </a:br>
            <a:endParaRPr lang="en-GB" dirty="0" smtClean="0">
              <a:latin typeface="Century Gothic" panose="020B0502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E6D9B3D4-EF16-404C-82F6-91E24556B544}" type="slidenum">
              <a:rPr lang="en-GB" smtClean="0"/>
              <a:t>17</a:t>
            </a:fld>
            <a:endParaRPr lang="en-GB"/>
          </a:p>
        </p:txBody>
      </p:sp>
    </p:spTree>
    <p:extLst>
      <p:ext uri="{BB962C8B-B14F-4D97-AF65-F5344CB8AC3E}">
        <p14:creationId xmlns:p14="http://schemas.microsoft.com/office/powerpoint/2010/main" val="1542381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entury Gothic" panose="020B0502020202020204" pitchFamily="34" charset="0"/>
              </a:rPr>
              <a:t>Click on any</a:t>
            </a:r>
            <a:r>
              <a:rPr lang="en-GB" baseline="0" dirty="0" smtClean="0">
                <a:latin typeface="Century Gothic" panose="020B0502020202020204" pitchFamily="34" charset="0"/>
              </a:rPr>
              <a:t> speech bubble to hear the audio.</a:t>
            </a:r>
            <a:br>
              <a:rPr lang="en-GB" baseline="0" dirty="0" smtClean="0">
                <a:latin typeface="Century Gothic" panose="020B0502020202020204" pitchFamily="34" charset="0"/>
              </a:rPr>
            </a:br>
            <a:r>
              <a:rPr lang="en-GB" baseline="0" dirty="0" smtClean="0">
                <a:latin typeface="Century Gothic" panose="020B0502020202020204" pitchFamily="34" charset="0"/>
              </a:rPr>
              <a:t>Note: There are many different ways to greet people in most languages – if this is not the word you know in this language for ‘hello’ that’s probably why!</a:t>
            </a:r>
            <a:endParaRPr lang="en-GB" dirty="0" smtClean="0">
              <a:latin typeface="Century Gothic" panose="020B0502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E6D9B3D4-EF16-404C-82F6-91E24556B544}" type="slidenum">
              <a:rPr lang="en-GB" smtClean="0"/>
              <a:t>18</a:t>
            </a:fld>
            <a:endParaRPr lang="en-GB"/>
          </a:p>
        </p:txBody>
      </p:sp>
    </p:spTree>
    <p:extLst>
      <p:ext uri="{BB962C8B-B14F-4D97-AF65-F5344CB8AC3E}">
        <p14:creationId xmlns:p14="http://schemas.microsoft.com/office/powerpoint/2010/main" val="417726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GB" sz="1200" b="0" i="0" u="none" strike="noStrike" kern="1200" dirty="0" smtClean="0">
                <a:solidFill>
                  <a:schemeClr val="tx1"/>
                </a:solidFill>
                <a:effectLst/>
                <a:latin typeface="+mn-lt"/>
                <a:ea typeface="+mn-ea"/>
                <a:cs typeface="+mn-cs"/>
              </a:rPr>
              <a:t>Optional additional slide to look at patterns between the languages.</a:t>
            </a:r>
            <a:br>
              <a:rPr lang="en-GB" sz="1200" b="0" i="0" u="none" strike="noStrike" kern="1200" dirty="0" smtClean="0">
                <a:solidFill>
                  <a:schemeClr val="tx1"/>
                </a:solidFill>
                <a:effectLst/>
                <a:latin typeface="+mn-lt"/>
                <a:ea typeface="+mn-ea"/>
                <a:cs typeface="+mn-cs"/>
              </a:rPr>
            </a:b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Albanian</a:t>
            </a:r>
          </a:p>
          <a:p>
            <a:pPr rtl="0" eaLnBrk="1" fontAlgn="ctr" latinLnBrk="0" hangingPunct="1"/>
            <a:r>
              <a:rPr lang="en-GB" sz="1200" b="0" i="0" u="none" strike="noStrike" kern="1200" dirty="0" smtClean="0">
                <a:solidFill>
                  <a:schemeClr val="tx1"/>
                </a:solidFill>
                <a:effectLst/>
                <a:latin typeface="+mn-lt"/>
                <a:ea typeface="+mn-ea"/>
                <a:cs typeface="+mn-cs"/>
              </a:rPr>
              <a:t>Arabic</a:t>
            </a:r>
          </a:p>
          <a:p>
            <a:pPr rtl="0" eaLnBrk="1" fontAlgn="ctr" latinLnBrk="0" hangingPunct="1"/>
            <a:r>
              <a:rPr lang="en-GB" sz="1200" b="0" i="0" u="none" strike="noStrike" kern="1200" dirty="0" smtClean="0">
                <a:solidFill>
                  <a:schemeClr val="tx1"/>
                </a:solidFill>
                <a:effectLst/>
                <a:latin typeface="+mn-lt"/>
                <a:ea typeface="+mn-ea"/>
                <a:cs typeface="+mn-cs"/>
              </a:rPr>
              <a:t>Bengali</a:t>
            </a:r>
          </a:p>
          <a:p>
            <a:pPr rtl="0" eaLnBrk="1" fontAlgn="ctr" latinLnBrk="0" hangingPunct="1"/>
            <a:r>
              <a:rPr lang="en-GB" sz="1200" b="0" i="0" u="none" strike="noStrike" kern="1200" dirty="0" smtClean="0">
                <a:solidFill>
                  <a:schemeClr val="tx1"/>
                </a:solidFill>
                <a:effectLst/>
                <a:latin typeface="+mn-lt"/>
                <a:ea typeface="+mn-ea"/>
                <a:cs typeface="+mn-cs"/>
              </a:rPr>
              <a:t>Bulgarian</a:t>
            </a:r>
          </a:p>
          <a:p>
            <a:pPr rtl="0" eaLnBrk="1" fontAlgn="ctr" latinLnBrk="0" hangingPunct="1"/>
            <a:r>
              <a:rPr lang="en-GB" sz="1200" b="0" i="0" u="none" strike="noStrike" kern="1200" dirty="0" smtClean="0">
                <a:solidFill>
                  <a:schemeClr val="tx1"/>
                </a:solidFill>
                <a:effectLst/>
                <a:latin typeface="+mn-lt"/>
                <a:ea typeface="+mn-ea"/>
                <a:cs typeface="+mn-cs"/>
              </a:rPr>
              <a:t>Chinese</a:t>
            </a:r>
          </a:p>
          <a:p>
            <a:pPr rtl="0" eaLnBrk="1" fontAlgn="ctr" latinLnBrk="0" hangingPunct="1"/>
            <a:r>
              <a:rPr lang="en-GB" sz="1200" b="0" i="0" u="none" strike="noStrike" kern="1200" dirty="0" smtClean="0">
                <a:solidFill>
                  <a:schemeClr val="tx1"/>
                </a:solidFill>
                <a:effectLst/>
                <a:latin typeface="+mn-lt"/>
                <a:ea typeface="+mn-ea"/>
                <a:cs typeface="+mn-cs"/>
              </a:rPr>
              <a:t>Croatian</a:t>
            </a:r>
          </a:p>
          <a:p>
            <a:pPr rtl="0" eaLnBrk="1" fontAlgn="ctr" latinLnBrk="0" hangingPunct="1"/>
            <a:r>
              <a:rPr lang="en-GB" sz="1200" b="0" i="0" u="none" strike="noStrike" kern="1200" dirty="0" smtClean="0">
                <a:solidFill>
                  <a:schemeClr val="tx1"/>
                </a:solidFill>
                <a:effectLst/>
                <a:latin typeface="+mn-lt"/>
                <a:ea typeface="+mn-ea"/>
                <a:cs typeface="+mn-cs"/>
              </a:rPr>
              <a:t>Czech</a:t>
            </a:r>
          </a:p>
          <a:p>
            <a:pPr rtl="0" eaLnBrk="1" fontAlgn="ctr" latinLnBrk="0" hangingPunct="1"/>
            <a:r>
              <a:rPr lang="en-GB" sz="1200" b="0" i="0" u="none" strike="noStrike" kern="1200" dirty="0" smtClean="0">
                <a:solidFill>
                  <a:schemeClr val="tx1"/>
                </a:solidFill>
                <a:effectLst/>
                <a:latin typeface="+mn-lt"/>
                <a:ea typeface="+mn-ea"/>
                <a:cs typeface="+mn-cs"/>
              </a:rPr>
              <a:t>English</a:t>
            </a:r>
          </a:p>
          <a:p>
            <a:pPr rtl="0" eaLnBrk="1" fontAlgn="ctr" latinLnBrk="0" hangingPunct="1"/>
            <a:r>
              <a:rPr lang="en-GB" sz="1200" b="0" i="0" u="none" strike="noStrike" kern="1200" dirty="0" smtClean="0">
                <a:solidFill>
                  <a:schemeClr val="tx1"/>
                </a:solidFill>
                <a:effectLst/>
                <a:latin typeface="+mn-lt"/>
                <a:ea typeface="+mn-ea"/>
                <a:cs typeface="+mn-cs"/>
              </a:rPr>
              <a:t>Estonian</a:t>
            </a:r>
          </a:p>
          <a:p>
            <a:pPr rtl="0" eaLnBrk="1" fontAlgn="ctr" latinLnBrk="0" hangingPunct="1"/>
            <a:r>
              <a:rPr lang="en-GB" sz="1200" b="0" i="0" u="none" strike="noStrike" kern="1200" dirty="0" smtClean="0">
                <a:solidFill>
                  <a:schemeClr val="tx1"/>
                </a:solidFill>
                <a:effectLst/>
                <a:latin typeface="+mn-lt"/>
                <a:ea typeface="+mn-ea"/>
                <a:cs typeface="+mn-cs"/>
              </a:rPr>
              <a:t>Farsi</a:t>
            </a:r>
          </a:p>
          <a:p>
            <a:pPr rtl="0" eaLnBrk="1" fontAlgn="ctr" latinLnBrk="0" hangingPunct="1"/>
            <a:r>
              <a:rPr lang="en-GB" sz="1200" b="0" i="0" u="none" strike="noStrike" kern="1200" dirty="0" smtClean="0">
                <a:solidFill>
                  <a:schemeClr val="tx1"/>
                </a:solidFill>
                <a:effectLst/>
                <a:latin typeface="+mn-lt"/>
                <a:ea typeface="+mn-ea"/>
                <a:cs typeface="+mn-cs"/>
              </a:rPr>
              <a:t>French</a:t>
            </a:r>
          </a:p>
          <a:p>
            <a:pPr rtl="0" eaLnBrk="1" fontAlgn="ctr" latinLnBrk="0" hangingPunct="1"/>
            <a:r>
              <a:rPr lang="en-GB" sz="1200" b="0" i="0" u="none" strike="noStrike" kern="1200" dirty="0" smtClean="0">
                <a:solidFill>
                  <a:schemeClr val="tx1"/>
                </a:solidFill>
                <a:effectLst/>
                <a:latin typeface="+mn-lt"/>
                <a:ea typeface="+mn-ea"/>
                <a:cs typeface="+mn-cs"/>
              </a:rPr>
              <a:t>German</a:t>
            </a:r>
          </a:p>
          <a:p>
            <a:pPr rtl="0" eaLnBrk="1" fontAlgn="ctr" latinLnBrk="0" hangingPunct="1"/>
            <a:r>
              <a:rPr lang="en-GB" sz="1200" b="0" i="0" u="none" strike="noStrike" kern="1200" dirty="0" smtClean="0">
                <a:solidFill>
                  <a:schemeClr val="tx1"/>
                </a:solidFill>
                <a:effectLst/>
                <a:latin typeface="+mn-lt"/>
                <a:ea typeface="+mn-ea"/>
                <a:cs typeface="+mn-cs"/>
              </a:rPr>
              <a:t>Greek</a:t>
            </a:r>
          </a:p>
          <a:p>
            <a:pPr rtl="0" eaLnBrk="1" fontAlgn="ctr" latinLnBrk="0" hangingPunct="1"/>
            <a:r>
              <a:rPr lang="en-GB" sz="1200" b="0" i="0" u="none" strike="noStrike" kern="1200" dirty="0" smtClean="0">
                <a:solidFill>
                  <a:schemeClr val="tx1"/>
                </a:solidFill>
                <a:effectLst/>
                <a:latin typeface="+mn-lt"/>
                <a:ea typeface="+mn-ea"/>
                <a:cs typeface="+mn-cs"/>
              </a:rPr>
              <a:t>Gujarati</a:t>
            </a:r>
          </a:p>
          <a:p>
            <a:pPr rtl="0" eaLnBrk="1" fontAlgn="ctr" latinLnBrk="0" hangingPunct="1"/>
            <a:r>
              <a:rPr lang="en-GB" sz="1200" b="0" i="0" u="none" strike="noStrike" kern="1200" dirty="0" smtClean="0">
                <a:solidFill>
                  <a:schemeClr val="tx1"/>
                </a:solidFill>
                <a:effectLst/>
                <a:latin typeface="+mn-lt"/>
                <a:ea typeface="+mn-ea"/>
                <a:cs typeface="+mn-cs"/>
              </a:rPr>
              <a:t>Hindi</a:t>
            </a:r>
          </a:p>
          <a:p>
            <a:pPr rtl="0" eaLnBrk="1" fontAlgn="ctr" latinLnBrk="0" hangingPunct="1"/>
            <a:r>
              <a:rPr lang="en-GB" sz="1200" b="0" i="0" u="none" strike="noStrike" kern="1200" dirty="0" smtClean="0">
                <a:solidFill>
                  <a:schemeClr val="tx1"/>
                </a:solidFill>
                <a:effectLst/>
                <a:latin typeface="+mn-lt"/>
                <a:ea typeface="+mn-ea"/>
                <a:cs typeface="+mn-cs"/>
              </a:rPr>
              <a:t>Hungarian</a:t>
            </a:r>
          </a:p>
          <a:p>
            <a:pPr rtl="0" eaLnBrk="1" fontAlgn="ctr" latinLnBrk="0" hangingPunct="1"/>
            <a:r>
              <a:rPr lang="en-GB" sz="1200" b="0" i="0" u="none" strike="noStrike" kern="1200" dirty="0" smtClean="0">
                <a:solidFill>
                  <a:schemeClr val="tx1"/>
                </a:solidFill>
                <a:effectLst/>
                <a:latin typeface="+mn-lt"/>
                <a:ea typeface="+mn-ea"/>
                <a:cs typeface="+mn-cs"/>
              </a:rPr>
              <a:t>Italian</a:t>
            </a:r>
          </a:p>
          <a:p>
            <a:pPr rtl="0" eaLnBrk="1" fontAlgn="ctr" latinLnBrk="0" hangingPunct="1"/>
            <a:r>
              <a:rPr lang="en-GB" sz="1200" b="0" i="0" u="none" strike="noStrike" kern="1200" dirty="0" smtClean="0">
                <a:solidFill>
                  <a:schemeClr val="tx1"/>
                </a:solidFill>
                <a:effectLst/>
                <a:latin typeface="+mn-lt"/>
                <a:ea typeface="+mn-ea"/>
                <a:cs typeface="+mn-cs"/>
              </a:rPr>
              <a:t>Japanese</a:t>
            </a:r>
          </a:p>
          <a:p>
            <a:pPr rtl="0" eaLnBrk="1" fontAlgn="ctr" latinLnBrk="0" hangingPunct="1"/>
            <a:r>
              <a:rPr lang="en-GB" sz="1200" b="0" i="0" u="none" strike="noStrike" kern="1200" dirty="0" smtClean="0">
                <a:solidFill>
                  <a:schemeClr val="tx1"/>
                </a:solidFill>
                <a:effectLst/>
                <a:latin typeface="+mn-lt"/>
                <a:ea typeface="+mn-ea"/>
                <a:cs typeface="+mn-cs"/>
              </a:rPr>
              <a:t>Latvian</a:t>
            </a:r>
          </a:p>
          <a:p>
            <a:pPr rtl="0" eaLnBrk="1" fontAlgn="ctr" latinLnBrk="0" hangingPunct="1"/>
            <a:r>
              <a:rPr lang="en-GB" sz="1200" b="0" i="0" u="none" strike="noStrike" kern="1200" dirty="0" smtClean="0">
                <a:solidFill>
                  <a:schemeClr val="tx1"/>
                </a:solidFill>
                <a:effectLst/>
                <a:latin typeface="+mn-lt"/>
                <a:ea typeface="+mn-ea"/>
                <a:cs typeface="+mn-cs"/>
              </a:rPr>
              <a:t>Lithuanian</a:t>
            </a:r>
          </a:p>
          <a:p>
            <a:pPr rtl="0" eaLnBrk="1" fontAlgn="ctr" latinLnBrk="0" hangingPunct="1"/>
            <a:r>
              <a:rPr lang="en-GB" sz="1200" b="0" i="0" u="none" strike="noStrike" kern="1200" dirty="0" smtClean="0">
                <a:solidFill>
                  <a:schemeClr val="tx1"/>
                </a:solidFill>
                <a:effectLst/>
                <a:latin typeface="+mn-lt"/>
                <a:ea typeface="+mn-ea"/>
                <a:cs typeface="+mn-cs"/>
              </a:rPr>
              <a:t>Polish</a:t>
            </a:r>
          </a:p>
          <a:p>
            <a:pPr rtl="0" eaLnBrk="1" fontAlgn="ctr" latinLnBrk="0" hangingPunct="1"/>
            <a:r>
              <a:rPr lang="en-GB" sz="1200" b="0" i="0" u="none" strike="noStrike" kern="1200" dirty="0" smtClean="0">
                <a:solidFill>
                  <a:schemeClr val="tx1"/>
                </a:solidFill>
                <a:effectLst/>
                <a:latin typeface="+mn-lt"/>
                <a:ea typeface="+mn-ea"/>
                <a:cs typeface="+mn-cs"/>
              </a:rPr>
              <a:t>Portuguese</a:t>
            </a:r>
          </a:p>
          <a:p>
            <a:pPr rtl="0" eaLnBrk="1" fontAlgn="ctr" latinLnBrk="0" hangingPunct="1"/>
            <a:r>
              <a:rPr lang="en-GB" sz="1200" b="0" i="0" u="none" strike="noStrike" kern="1200" dirty="0" smtClean="0">
                <a:solidFill>
                  <a:schemeClr val="tx1"/>
                </a:solidFill>
                <a:effectLst/>
                <a:latin typeface="+mn-lt"/>
                <a:ea typeface="+mn-ea"/>
                <a:cs typeface="+mn-cs"/>
              </a:rPr>
              <a:t>Punjabi</a:t>
            </a:r>
          </a:p>
          <a:p>
            <a:pPr rtl="0" eaLnBrk="1" fontAlgn="ctr" latinLnBrk="0" hangingPunct="1"/>
            <a:r>
              <a:rPr lang="en-GB" sz="1200" b="0" i="0" u="none" strike="noStrike" kern="1200" dirty="0" smtClean="0">
                <a:solidFill>
                  <a:schemeClr val="tx1"/>
                </a:solidFill>
                <a:effectLst/>
                <a:latin typeface="+mn-lt"/>
                <a:ea typeface="+mn-ea"/>
                <a:cs typeface="+mn-cs"/>
              </a:rPr>
              <a:t>Romanian</a:t>
            </a:r>
          </a:p>
          <a:p>
            <a:pPr rtl="0" eaLnBrk="1" fontAlgn="ctr" latinLnBrk="0" hangingPunct="1"/>
            <a:r>
              <a:rPr lang="en-GB" sz="1200" b="0" i="0" u="none" strike="noStrike" kern="1200" dirty="0" smtClean="0">
                <a:solidFill>
                  <a:schemeClr val="tx1"/>
                </a:solidFill>
                <a:effectLst/>
                <a:latin typeface="+mn-lt"/>
                <a:ea typeface="+mn-ea"/>
                <a:cs typeface="+mn-cs"/>
              </a:rPr>
              <a:t>Russian</a:t>
            </a:r>
          </a:p>
          <a:p>
            <a:pPr rtl="0" eaLnBrk="1" fontAlgn="ctr" latinLnBrk="0" hangingPunct="1"/>
            <a:r>
              <a:rPr lang="en-GB" sz="1200" b="0" i="0" u="none" strike="noStrike" kern="1200" dirty="0" smtClean="0">
                <a:solidFill>
                  <a:schemeClr val="tx1"/>
                </a:solidFill>
                <a:effectLst/>
                <a:latin typeface="+mn-lt"/>
                <a:ea typeface="+mn-ea"/>
                <a:cs typeface="+mn-cs"/>
              </a:rPr>
              <a:t>Serbian</a:t>
            </a:r>
          </a:p>
          <a:p>
            <a:pPr rtl="0" eaLnBrk="1" fontAlgn="ctr" latinLnBrk="0" hangingPunct="1"/>
            <a:r>
              <a:rPr lang="en-GB" sz="1200" b="0" i="0" u="none" strike="noStrike" kern="1200" dirty="0" smtClean="0">
                <a:solidFill>
                  <a:schemeClr val="tx1"/>
                </a:solidFill>
                <a:effectLst/>
                <a:latin typeface="+mn-lt"/>
                <a:ea typeface="+mn-ea"/>
                <a:cs typeface="+mn-cs"/>
              </a:rPr>
              <a:t>Slovak</a:t>
            </a:r>
          </a:p>
          <a:p>
            <a:pPr rtl="0" eaLnBrk="1" fontAlgn="ctr" latinLnBrk="0" hangingPunct="1"/>
            <a:r>
              <a:rPr lang="en-GB" sz="1200" b="0" i="0" u="none" strike="noStrike" kern="1200" dirty="0" err="1" smtClean="0">
                <a:solidFill>
                  <a:schemeClr val="tx1"/>
                </a:solidFill>
                <a:effectLst/>
                <a:latin typeface="+mn-lt"/>
                <a:ea typeface="+mn-ea"/>
                <a:cs typeface="+mn-cs"/>
              </a:rPr>
              <a:t>Sloveniaan</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Somali</a:t>
            </a:r>
          </a:p>
          <a:p>
            <a:pPr rtl="0" eaLnBrk="1" fontAlgn="ctr" latinLnBrk="0" hangingPunct="1"/>
            <a:r>
              <a:rPr lang="en-GB" sz="1200" b="0" i="0" u="none" strike="noStrike" kern="1200" dirty="0" smtClean="0">
                <a:solidFill>
                  <a:schemeClr val="tx1"/>
                </a:solidFill>
                <a:effectLst/>
                <a:latin typeface="+mn-lt"/>
                <a:ea typeface="+mn-ea"/>
                <a:cs typeface="+mn-cs"/>
              </a:rPr>
              <a:t>Spanish</a:t>
            </a:r>
          </a:p>
          <a:p>
            <a:pPr rtl="0" eaLnBrk="1" fontAlgn="ctr" latinLnBrk="0" hangingPunct="1"/>
            <a:r>
              <a:rPr lang="en-GB" sz="1200" b="0" i="0" u="none" strike="noStrike" kern="1200" dirty="0" smtClean="0">
                <a:solidFill>
                  <a:schemeClr val="tx1"/>
                </a:solidFill>
                <a:effectLst/>
                <a:latin typeface="+mn-lt"/>
                <a:ea typeface="+mn-ea"/>
                <a:cs typeface="+mn-cs"/>
              </a:rPr>
              <a:t>Swahili</a:t>
            </a:r>
          </a:p>
          <a:p>
            <a:pPr rtl="0" eaLnBrk="1" fontAlgn="ctr" latinLnBrk="0" hangingPunct="1"/>
            <a:r>
              <a:rPr lang="en-GB" sz="1200" b="0" i="0" u="none" strike="noStrike" kern="1200" dirty="0" smtClean="0">
                <a:solidFill>
                  <a:schemeClr val="tx1"/>
                </a:solidFill>
                <a:effectLst/>
                <a:latin typeface="+mn-lt"/>
                <a:ea typeface="+mn-ea"/>
                <a:cs typeface="+mn-cs"/>
              </a:rPr>
              <a:t>Tamil</a:t>
            </a:r>
          </a:p>
          <a:p>
            <a:pPr rtl="0" eaLnBrk="1" fontAlgn="ctr" latinLnBrk="0" hangingPunct="1"/>
            <a:r>
              <a:rPr lang="en-GB" sz="1200" b="0" i="0" u="none" strike="noStrike" kern="1200" dirty="0" smtClean="0">
                <a:solidFill>
                  <a:schemeClr val="tx1"/>
                </a:solidFill>
                <a:effectLst/>
                <a:latin typeface="+mn-lt"/>
                <a:ea typeface="+mn-ea"/>
                <a:cs typeface="+mn-cs"/>
              </a:rPr>
              <a:t>Turkish</a:t>
            </a:r>
          </a:p>
          <a:p>
            <a:pPr rtl="0" eaLnBrk="1" fontAlgn="ctr" latinLnBrk="0" hangingPunct="1"/>
            <a:r>
              <a:rPr lang="en-GB" sz="1200" b="0" i="0" u="none" strike="noStrike" kern="1200" dirty="0" smtClean="0">
                <a:solidFill>
                  <a:schemeClr val="tx1"/>
                </a:solidFill>
                <a:effectLst/>
                <a:latin typeface="+mn-lt"/>
                <a:ea typeface="+mn-ea"/>
                <a:cs typeface="+mn-cs"/>
              </a:rPr>
              <a:t>Urdu</a:t>
            </a:r>
          </a:p>
          <a:p>
            <a:pPr rtl="0" eaLnBrk="1" fontAlgn="ctr" latinLnBrk="0" hangingPunct="1"/>
            <a:r>
              <a:rPr lang="en-GB" sz="1200" b="0" i="0" u="none" strike="noStrike" kern="1200" dirty="0" smtClean="0">
                <a:solidFill>
                  <a:schemeClr val="tx1"/>
                </a:solidFill>
                <a:effectLst/>
                <a:latin typeface="+mn-lt"/>
                <a:ea typeface="+mn-ea"/>
                <a:cs typeface="+mn-cs"/>
              </a:rPr>
              <a:t>Vietnamese</a:t>
            </a:r>
          </a:p>
          <a:p>
            <a:endParaRPr lang="en-GB" dirty="0"/>
          </a:p>
        </p:txBody>
      </p:sp>
      <p:sp>
        <p:nvSpPr>
          <p:cNvPr id="4" name="Slide Number Placeholder 3"/>
          <p:cNvSpPr>
            <a:spLocks noGrp="1"/>
          </p:cNvSpPr>
          <p:nvPr>
            <p:ph type="sldNum" sz="quarter" idx="10"/>
          </p:nvPr>
        </p:nvSpPr>
        <p:spPr/>
        <p:txBody>
          <a:bodyPr/>
          <a:lstStyle/>
          <a:p>
            <a:fld id="{E6D9B3D4-EF16-404C-82F6-91E24556B544}" type="slidenum">
              <a:rPr lang="en-GB" smtClean="0"/>
              <a:t>19</a:t>
            </a:fld>
            <a:endParaRPr lang="en-GB"/>
          </a:p>
        </p:txBody>
      </p:sp>
    </p:spTree>
    <p:extLst>
      <p:ext uri="{BB962C8B-B14F-4D97-AF65-F5344CB8AC3E}">
        <p14:creationId xmlns:p14="http://schemas.microsoft.com/office/powerpoint/2010/main" val="241638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Language families</a:t>
            </a:r>
            <a:br>
              <a:rPr lang="en-GB" b="1" dirty="0" smtClean="0"/>
            </a:br>
            <a:r>
              <a:rPr lang="en-GB" b="0" dirty="0" smtClean="0"/>
              <a:t>There</a:t>
            </a:r>
            <a:r>
              <a:rPr lang="en-GB" b="0" baseline="0" dirty="0" smtClean="0"/>
              <a:t> are many similarities between languages because they share common roots.  Let’s look at a the word for ‘bread’ in several different languages.</a:t>
            </a:r>
            <a:endParaRPr lang="en-GB" b="1" dirty="0"/>
          </a:p>
        </p:txBody>
      </p:sp>
      <p:sp>
        <p:nvSpPr>
          <p:cNvPr id="4" name="Slide Number Placeholder 3"/>
          <p:cNvSpPr>
            <a:spLocks noGrp="1"/>
          </p:cNvSpPr>
          <p:nvPr>
            <p:ph type="sldNum" sz="quarter" idx="10"/>
          </p:nvPr>
        </p:nvSpPr>
        <p:spPr/>
        <p:txBody>
          <a:bodyPr/>
          <a:lstStyle/>
          <a:p>
            <a:fld id="{E6D9B3D4-EF16-404C-82F6-91E24556B544}" type="slidenum">
              <a:rPr lang="en-GB" smtClean="0"/>
              <a:t>20</a:t>
            </a:fld>
            <a:endParaRPr lang="en-GB"/>
          </a:p>
        </p:txBody>
      </p:sp>
    </p:spTree>
    <p:extLst>
      <p:ext uri="{BB962C8B-B14F-4D97-AF65-F5344CB8AC3E}">
        <p14:creationId xmlns:p14="http://schemas.microsoft.com/office/powerpoint/2010/main" val="239326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Encountering a number of unknown words from different languages – hear and pronounce them</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dirty="0" smtClean="0"/>
              <a:t>All these are words for bread in different languages.  </a:t>
            </a:r>
          </a:p>
          <a:p>
            <a:pPr eaLnBrk="1" hangingPunct="1">
              <a:spcBef>
                <a:spcPct val="0"/>
              </a:spcBef>
            </a:pPr>
            <a:r>
              <a:rPr lang="en-GB" dirty="0" smtClean="0"/>
              <a:t>In case not known,</a:t>
            </a:r>
            <a:r>
              <a:rPr lang="en-GB" baseline="0" dirty="0" smtClean="0"/>
              <a:t> </a:t>
            </a:r>
            <a:r>
              <a:rPr lang="en-GB" baseline="0" dirty="0" err="1" smtClean="0"/>
              <a:t>mkate</a:t>
            </a:r>
            <a:r>
              <a:rPr lang="en-GB" baseline="0" dirty="0" smtClean="0"/>
              <a:t> = </a:t>
            </a:r>
            <a:r>
              <a:rPr lang="en-GB" baseline="0" dirty="0" err="1" smtClean="0"/>
              <a:t>swahili</a:t>
            </a:r>
            <a:r>
              <a:rPr lang="en-GB" baseline="0" dirty="0" smtClean="0"/>
              <a:t> and </a:t>
            </a:r>
            <a:r>
              <a:rPr lang="en-GB" baseline="0" dirty="0" err="1" smtClean="0"/>
              <a:t>t’anta</a:t>
            </a:r>
            <a:r>
              <a:rPr lang="en-GB" baseline="0" dirty="0" smtClean="0"/>
              <a:t> = </a:t>
            </a:r>
            <a:r>
              <a:rPr lang="en-GB" baseline="0" dirty="0" err="1" smtClean="0"/>
              <a:t>quechua</a:t>
            </a:r>
            <a:endParaRPr lang="en-US" dirty="0" smtClean="0"/>
          </a:p>
          <a:p>
            <a:endParaRPr lang="en-GB" dirty="0"/>
          </a:p>
        </p:txBody>
      </p:sp>
      <p:sp>
        <p:nvSpPr>
          <p:cNvPr id="4" name="Slide Number Placeholder 3"/>
          <p:cNvSpPr>
            <a:spLocks noGrp="1"/>
          </p:cNvSpPr>
          <p:nvPr>
            <p:ph type="sldNum" sz="quarter" idx="10"/>
          </p:nvPr>
        </p:nvSpPr>
        <p:spPr/>
        <p:txBody>
          <a:bodyPr/>
          <a:lstStyle/>
          <a:p>
            <a:fld id="{E6D9B3D4-EF16-404C-82F6-91E24556B544}" type="slidenum">
              <a:rPr lang="en-GB" smtClean="0"/>
              <a:t>21</a:t>
            </a:fld>
            <a:endParaRPr lang="en-GB"/>
          </a:p>
        </p:txBody>
      </p:sp>
    </p:spTree>
    <p:extLst>
      <p:ext uri="{BB962C8B-B14F-4D97-AF65-F5344CB8AC3E}">
        <p14:creationId xmlns:p14="http://schemas.microsoft.com/office/powerpoint/2010/main" val="289541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Change [language]</a:t>
            </a:r>
            <a:r>
              <a:rPr lang="en-GB" baseline="0" dirty="0" smtClean="0"/>
              <a:t> to the specific language students are currently learning.</a:t>
            </a:r>
            <a:endParaRPr lang="en-GB" dirty="0" smtClean="0"/>
          </a:p>
          <a:p>
            <a:r>
              <a:rPr lang="en-GB" dirty="0" smtClean="0"/>
              <a:t>This is a task to get learners to reveal</a:t>
            </a:r>
            <a:r>
              <a:rPr lang="en-GB" baseline="0" dirty="0" smtClean="0"/>
              <a:t> their feelings about their language learning journey so far.</a:t>
            </a:r>
            <a:br>
              <a:rPr lang="en-GB" baseline="0" dirty="0" smtClean="0"/>
            </a:br>
            <a:r>
              <a:rPr lang="en-GB" baseline="0" dirty="0" smtClean="0"/>
              <a:t>They can write their similes anonymously (to be collected in a box for the teacher to look at later).</a:t>
            </a:r>
            <a:br>
              <a:rPr lang="en-GB" baseline="0" dirty="0" smtClean="0"/>
            </a:br>
            <a:r>
              <a:rPr lang="en-GB" baseline="0" dirty="0" smtClean="0"/>
              <a:t>It is worth telling the class that they should be honest, there are no right answers, their feelings are anonymous, but you will be interested to see the different range of ideas and responses later.</a:t>
            </a:r>
            <a:br>
              <a:rPr lang="en-GB" baseline="0" dirty="0" smtClean="0"/>
            </a:br>
            <a:r>
              <a:rPr lang="en-GB" baseline="0" dirty="0" smtClean="0"/>
              <a:t>Tell them also that they will come back to do this again at some point in the future, to see if their beliefs have changed in any way.</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2379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Local census</a:t>
            </a:r>
            <a:r>
              <a:rPr lang="en-GB" b="1" baseline="0" dirty="0" smtClean="0"/>
              <a:t> (area, school, class)</a:t>
            </a:r>
            <a:br>
              <a:rPr lang="en-GB" b="1" baseline="0" dirty="0" smtClean="0"/>
            </a:br>
            <a:r>
              <a:rPr lang="en-GB" b="1" baseline="0" dirty="0" smtClean="0"/>
              <a:t>This was last done nationally in 2011.</a:t>
            </a:r>
            <a:endParaRPr lang="en-GB" b="1" dirty="0"/>
          </a:p>
        </p:txBody>
      </p:sp>
      <p:sp>
        <p:nvSpPr>
          <p:cNvPr id="4" name="Slide Number Placeholder 3"/>
          <p:cNvSpPr>
            <a:spLocks noGrp="1"/>
          </p:cNvSpPr>
          <p:nvPr>
            <p:ph type="sldNum" sz="quarter" idx="10"/>
          </p:nvPr>
        </p:nvSpPr>
        <p:spPr/>
        <p:txBody>
          <a:bodyPr/>
          <a:lstStyle/>
          <a:p>
            <a:fld id="{E6D9B3D4-EF16-404C-82F6-91E24556B544}" type="slidenum">
              <a:rPr lang="en-GB" smtClean="0"/>
              <a:t>22</a:t>
            </a:fld>
            <a:endParaRPr lang="en-GB"/>
          </a:p>
        </p:txBody>
      </p:sp>
    </p:spTree>
    <p:extLst>
      <p:ext uri="{BB962C8B-B14F-4D97-AF65-F5344CB8AC3E}">
        <p14:creationId xmlns:p14="http://schemas.microsoft.com/office/powerpoint/2010/main" val="2700006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content:  Session 2 – Language, </a:t>
            </a:r>
            <a:r>
              <a:rPr lang="en-GB" smtClean="0"/>
              <a:t>what language?</a:t>
            </a:r>
            <a:r>
              <a:rPr lang="en-GB" dirty="0" smtClean="0"/>
              <a:t/>
            </a:r>
            <a:br>
              <a:rPr lang="en-GB" dirty="0" smtClean="0"/>
            </a:br>
            <a:r>
              <a:rPr lang="en-GB" dirty="0" smtClean="0"/>
              <a:t>Unless otherwise attributed, all ideas contributed by Rachel Hawkes.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23</a:t>
            </a:fld>
            <a:endParaRPr lang="en-GB"/>
          </a:p>
        </p:txBody>
      </p:sp>
    </p:spTree>
    <p:extLst>
      <p:ext uri="{BB962C8B-B14F-4D97-AF65-F5344CB8AC3E}">
        <p14:creationId xmlns:p14="http://schemas.microsoft.com/office/powerpoint/2010/main" val="394823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 question quiz.</a:t>
            </a:r>
            <a:br>
              <a:rPr lang="en-GB" dirty="0" smtClean="0"/>
            </a:br>
            <a:r>
              <a:rPr lang="en-GB" dirty="0" smtClean="0"/>
              <a:t>The idea here was to generate</a:t>
            </a:r>
            <a:r>
              <a:rPr lang="en-GB" baseline="0" dirty="0" smtClean="0"/>
              <a:t> interest, not to do an exhaustive or even evangelical quiz about languages!</a:t>
            </a:r>
            <a:br>
              <a:rPr lang="en-GB" baseline="0" dirty="0" smtClean="0"/>
            </a:br>
            <a:endParaRPr lang="en-GB" dirty="0" smtClean="0"/>
          </a:p>
          <a:p>
            <a:r>
              <a:rPr lang="en-GB" dirty="0" smtClean="0"/>
              <a:t>Number of languages: Not easy</a:t>
            </a:r>
            <a:r>
              <a:rPr lang="en-GB" baseline="0" dirty="0" smtClean="0"/>
              <a:t> to get an exact answer!  Many reasons for this – definition of language vs dialect, the number is changing as languages die out, no one, single authoritative source.</a:t>
            </a:r>
            <a:br>
              <a:rPr lang="en-GB" baseline="0" dirty="0" smtClean="0"/>
            </a:br>
            <a:r>
              <a:rPr lang="en-GB" baseline="0" dirty="0" smtClean="0"/>
              <a:t>Also, there are some parts of the world (Amazon for example) where we still don’t know as we haven’t met and talked to people who live there – some parts of the world are still unexplored!</a:t>
            </a:r>
            <a:br>
              <a:rPr lang="en-GB" baseline="0" dirty="0" smtClean="0"/>
            </a:br>
            <a:r>
              <a:rPr lang="en-GB" baseline="0" dirty="0" smtClean="0"/>
              <a:t/>
            </a:r>
            <a:br>
              <a:rPr lang="en-GB" baseline="0" dirty="0" smtClean="0"/>
            </a:br>
            <a:r>
              <a:rPr lang="en-GB" baseline="0" dirty="0" smtClean="0"/>
              <a:t>I went for this one: </a:t>
            </a:r>
            <a:r>
              <a:rPr lang="en-GB" dirty="0" smtClean="0">
                <a:hlinkClick r:id="rId3"/>
              </a:rPr>
              <a:t>https://www.linguisticsociety.org/content/how-many-languages-are-there-world</a:t>
            </a:r>
            <a:r>
              <a:rPr lang="en-GB" dirty="0" smtClean="0"/>
              <a:t/>
            </a:r>
            <a:br>
              <a:rPr lang="en-GB" dirty="0" smtClean="0"/>
            </a:br>
            <a:r>
              <a:rPr lang="en-GB" dirty="0" smtClean="0"/>
              <a:t>6909 distinct</a:t>
            </a:r>
            <a:r>
              <a:rPr lang="en-GB" baseline="0" dirty="0" smtClean="0"/>
              <a:t> languages and this one: </a:t>
            </a:r>
            <a:r>
              <a:rPr lang="en-GB" dirty="0" smtClean="0">
                <a:hlinkClick r:id="rId4"/>
              </a:rPr>
              <a:t>https://www.ethnologue.com/guides/how-many-languages</a:t>
            </a:r>
            <a:r>
              <a:rPr lang="en-GB" dirty="0" smtClean="0"/>
              <a:t> = 7111 languages</a:t>
            </a:r>
            <a:br>
              <a:rPr lang="en-GB" dirty="0" smtClean="0"/>
            </a:br>
            <a:r>
              <a:rPr lang="en-GB" dirty="0" smtClean="0">
                <a:hlinkClick r:id="rId5"/>
              </a:rPr>
              <a:t>https://www.theintrepidguide.com/how-many-languages-are-there-in-the-world/#.XVJmp-hKiUk</a:t>
            </a:r>
            <a:r>
              <a:rPr lang="en-GB" dirty="0" smtClean="0"/>
              <a:t> – 7097 languages</a:t>
            </a:r>
            <a:endParaRPr lang="en-GB" baseline="0" dirty="0" smtClean="0"/>
          </a:p>
          <a:p>
            <a:endParaRPr lang="en-GB" baseline="0" dirty="0" smtClean="0"/>
          </a:p>
          <a:p>
            <a:r>
              <a:rPr lang="en-GB" dirty="0" smtClean="0">
                <a:hlinkClick r:id="rId6"/>
              </a:rPr>
              <a:t>http://langscape.umd.edu/map.php</a:t>
            </a:r>
            <a:endParaRPr lang="en-GB" dirty="0" smtClean="0"/>
          </a:p>
          <a:p>
            <a:r>
              <a:rPr lang="en-GB" dirty="0" smtClean="0"/>
              <a:t/>
            </a:r>
            <a:br>
              <a:rPr lang="en-GB" dirty="0" smtClean="0"/>
            </a:br>
            <a:r>
              <a:rPr lang="en-GB" dirty="0" smtClean="0"/>
              <a:t>Lovely image of language family tree</a:t>
            </a:r>
          </a:p>
          <a:p>
            <a:r>
              <a:rPr lang="en-GB" dirty="0" smtClean="0">
                <a:hlinkClick r:id="rId7"/>
              </a:rPr>
              <a:t>http://sssscomic.com/comic.php?page=196</a:t>
            </a:r>
            <a:endParaRPr lang="en-GB" dirty="0" smtClean="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1364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List of languages </a:t>
            </a:r>
            <a:r>
              <a:rPr lang="en-US" altLang="en-US" dirty="0" err="1" smtClean="0"/>
              <a:t>Ziad</a:t>
            </a:r>
            <a:r>
              <a:rPr lang="en-US" altLang="en-US" dirty="0" smtClean="0"/>
              <a:t> </a:t>
            </a:r>
            <a:r>
              <a:rPr lang="en-US" altLang="en-US" dirty="0" err="1" smtClean="0"/>
              <a:t>Fazah</a:t>
            </a:r>
            <a:r>
              <a:rPr lang="en-US" altLang="en-US" dirty="0" smtClean="0"/>
              <a:t> speaks: </a:t>
            </a:r>
            <a:r>
              <a:rPr lang="en-GB" altLang="en-US" dirty="0" smtClean="0"/>
              <a:t>Albanian, German, Amharic, Arabic, Armenian, Azeri, Bengali, Burmese, Bulgarian, Cambodian, Cantonese, Mandarin, Wu, Sinhalese, Singapore Colloquial English, Korean, Danish, Dzongkha, Spanish, Finnish, French, Fijian, Greek, Hebrew, Hindi, Dutch, Hungarian, Indonesian, English, Icelandic, Italian, Japanese, Swahili, Lao, Malay, Malagasy, Mongolian, Nepali, Norwegian, Papiamento, Persian, Polish, Portuguese, Pashto, Kyrgyz, Romanian, Russian, Serbo-Croatian, Swedish, Tajik, Thai, Czech, Tibetan, Turkish, Urdu, Uzbek and Vietnamese. (</a:t>
            </a:r>
            <a:r>
              <a:rPr lang="en-US" altLang="en-US" dirty="0" err="1" smtClean="0"/>
              <a:t>Parkvall</a:t>
            </a:r>
            <a:r>
              <a:rPr lang="en-US" altLang="en-US" dirty="0" smtClean="0"/>
              <a:t> p.117 – 120)</a:t>
            </a:r>
          </a:p>
          <a:p>
            <a:pPr eaLnBrk="1" hangingPunct="1"/>
            <a:endParaRPr lang="en-US" altLang="en-US" dirty="0" smtClean="0"/>
          </a:p>
          <a:p>
            <a:pPr eaLnBrk="1" hangingPunct="1"/>
            <a:r>
              <a:rPr lang="en-US" altLang="en-US" dirty="0" smtClean="0"/>
              <a:t>He says that he learnt most of these before the age of 20.</a:t>
            </a:r>
          </a:p>
          <a:p>
            <a:pPr eaLnBrk="1" hangingPunct="1"/>
            <a:r>
              <a:rPr lang="en-US" altLang="en-US" dirty="0" err="1" smtClean="0"/>
              <a:t>Weblink:http</a:t>
            </a:r>
            <a:r>
              <a:rPr lang="en-US" altLang="en-US" dirty="0" smtClean="0"/>
              <a:t>://news.bbc.co.uk/1/hi/education/4883418.stm</a:t>
            </a:r>
          </a:p>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3432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Size</a:t>
            </a:r>
            <a:r>
              <a:rPr lang="en-GB" baseline="0" dirty="0" smtClean="0"/>
              <a:t> of languages, in terms of numbers of L1 speakers of each language</a:t>
            </a:r>
            <a:endParaRPr lang="en-GB" dirty="0" smtClean="0"/>
          </a:p>
          <a:p>
            <a:r>
              <a:rPr lang="en-GB" dirty="0" smtClean="0">
                <a:hlinkClick r:id="rId3"/>
              </a:rPr>
              <a:t>https://www.ethnologue.com/statistics/size</a:t>
            </a:r>
            <a:endParaRPr lang="en-GB" dirty="0" smtClean="0"/>
          </a:p>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2626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94% doesn’t speak English as their</a:t>
            </a:r>
            <a:r>
              <a:rPr lang="en-GB" baseline="0" dirty="0" smtClean="0"/>
              <a:t> first language, but 20-25% speak English as a native or they are learning/have learnt it.</a:t>
            </a:r>
          </a:p>
          <a:p>
            <a:r>
              <a:rPr lang="en-GB" baseline="0" dirty="0" smtClean="0"/>
              <a:t>Also, this figure is constantly changing. </a:t>
            </a:r>
            <a:br>
              <a:rPr lang="en-GB" baseline="0" dirty="0" smtClean="0"/>
            </a:br>
            <a:r>
              <a:rPr lang="en-GB" baseline="0" dirty="0" smtClean="0"/>
              <a:t/>
            </a:r>
            <a:br>
              <a:rPr lang="en-GB" baseline="0" dirty="0" smtClean="0"/>
            </a:br>
            <a:r>
              <a:rPr lang="en-GB" baseline="0" dirty="0" smtClean="0"/>
              <a:t>Lots of different numbers flying around here, too.</a:t>
            </a:r>
            <a:br>
              <a:rPr lang="en-GB" baseline="0" dirty="0" smtClean="0"/>
            </a:br>
            <a:r>
              <a:rPr lang="en-GB" dirty="0" smtClean="0">
                <a:hlinkClick r:id="rId3"/>
              </a:rPr>
              <a:t>https://www.babbel.com/en/magazine/how-many-people-speak-english-and-where-is-it-spoken/</a:t>
            </a:r>
            <a:r>
              <a:rPr lang="en-GB" dirty="0" smtClean="0"/>
              <a:t> - this says 20% world’s population speaks</a:t>
            </a:r>
            <a:r>
              <a:rPr lang="en-GB" baseline="0" dirty="0" smtClean="0"/>
              <a:t> English, including natives and 2</a:t>
            </a:r>
            <a:r>
              <a:rPr lang="en-GB" baseline="30000" dirty="0" smtClean="0"/>
              <a:t>nd</a:t>
            </a:r>
            <a:r>
              <a:rPr lang="en-GB" baseline="0" dirty="0" smtClean="0"/>
              <a:t> language learners.</a:t>
            </a:r>
            <a:r>
              <a:rPr lang="en-GB" dirty="0" smtClean="0"/>
              <a:t/>
            </a:r>
            <a:br>
              <a:rPr lang="en-GB" dirty="0" smtClean="0"/>
            </a:br>
            <a:r>
              <a:rPr lang="en-GB" dirty="0" smtClean="0">
                <a:hlinkClick r:id="rId4"/>
              </a:rPr>
              <a:t>https://en.wikipedia.org/wiki/English-speaking_world</a:t>
            </a: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22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Explain that languages ‘die’ when the last living ‘native’ speaker of that language dies.  Cornish, for example, still exists</a:t>
            </a:r>
            <a:r>
              <a:rPr lang="en-GB" baseline="0" dirty="0" smtClean="0"/>
              <a:t> – there is a website with Cornish news and people are still learning Cornish, but there is no longer anyone who grew up speaking Cornish in his/her family.</a:t>
            </a:r>
            <a:br>
              <a:rPr lang="en-GB" baseline="0" dirty="0" smtClean="0"/>
            </a:br>
            <a:r>
              <a:rPr lang="en-GB" baseline="0" dirty="0" smtClean="0"/>
              <a:t/>
            </a:r>
            <a:br>
              <a:rPr lang="en-GB" baseline="0" dirty="0" smtClean="0"/>
            </a:br>
            <a:r>
              <a:rPr lang="en-GB" baseline="0" dirty="0" smtClean="0"/>
              <a:t>Linguists estimate that a languages dies every two weeks and that in the next 100 years we will lose about 3000 languages – approximately half of those that exist, currently.</a:t>
            </a:r>
            <a:br>
              <a:rPr lang="en-GB" baseline="0" dirty="0" smtClean="0"/>
            </a:br>
            <a:endParaRPr lang="en-GB" dirty="0" smtClean="0"/>
          </a:p>
          <a:p>
            <a:r>
              <a:rPr lang="en-GB" dirty="0" smtClean="0"/>
              <a:t>https://en.wikipedia.org/wiki/List_of_languages_by_time_of_extinction  </a:t>
            </a:r>
          </a:p>
          <a:p>
            <a:endParaRPr lang="en-GB" dirty="0" smtClean="0"/>
          </a:p>
          <a:p>
            <a:r>
              <a:rPr lang="en-GB" dirty="0" smtClean="0">
                <a:hlinkClick r:id="rId3"/>
              </a:rPr>
              <a:t>https://www.quora.com/Why-did-Latin-die-out-How-and-why-have-other-languages-died-out-What-are-the-processes</a:t>
            </a:r>
            <a:r>
              <a:rPr lang="en-GB" dirty="0" smtClean="0"/>
              <a:t/>
            </a:r>
            <a:br>
              <a:rPr lang="en-GB" dirty="0" smtClean="0"/>
            </a:br>
            <a:r>
              <a:rPr lang="en-GB" dirty="0" smtClean="0"/>
              <a:t>Latin morphed into other languages, so is dead in the strict sense that it has no native speakers.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39695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languages</a:t>
            </a:r>
            <a:r>
              <a:rPr lang="en-GB" baseline="0" dirty="0" smtClean="0"/>
              <a:t> ‘die’ but they also therefore ‘live’. </a:t>
            </a:r>
            <a:br>
              <a:rPr lang="en-GB" baseline="0" dirty="0" smtClean="0"/>
            </a:br>
            <a:r>
              <a:rPr lang="en-GB" baseline="0" dirty="0" smtClean="0"/>
              <a:t>What does it mean for a language to be ‘alive’?  Not just that it has living native speakers, but also that it is growing and changing, on a daily basis.</a:t>
            </a:r>
          </a:p>
          <a:p>
            <a:endParaRPr lang="en-GB" dirty="0" smtClean="0"/>
          </a:p>
          <a:p>
            <a:r>
              <a:rPr lang="en-GB" dirty="0" smtClean="0"/>
              <a:t>Currently there are 273,000 headwords</a:t>
            </a:r>
            <a:r>
              <a:rPr lang="en-GB" baseline="0" dirty="0" smtClean="0"/>
              <a:t> in the Oxford dictionary.</a:t>
            </a:r>
            <a:r>
              <a:rPr lang="en-GB" dirty="0" smtClean="0"/>
              <a:t/>
            </a:r>
            <a:br>
              <a:rPr lang="en-GB" dirty="0" smtClean="0"/>
            </a:br>
            <a:r>
              <a:rPr lang="en-GB" dirty="0" smtClean="0">
                <a:hlinkClick r:id="rId3"/>
              </a:rPr>
              <a:t>https://en.wikipedia.org/wiki/List_of_dictionaries_by_number_of_words</a:t>
            </a:r>
            <a:endParaRPr lang="en-GB" dirty="0" smtClean="0"/>
          </a:p>
          <a:p>
            <a:r>
              <a:rPr lang="en-GB" dirty="0" smtClean="0">
                <a:hlinkClick r:id="rId4"/>
              </a:rPr>
              <a:t>http://www.whitesmoke.com/evolution-of-english-vocabulary</a:t>
            </a:r>
            <a:endParaRPr lang="en-GB" dirty="0" smtClean="0"/>
          </a:p>
          <a:p>
            <a:endParaRPr lang="en-GB" dirty="0" smtClean="0"/>
          </a:p>
          <a:p>
            <a:r>
              <a:rPr lang="en-GB" dirty="0" smtClean="0"/>
              <a:t>Words Shakespeare invented:</a:t>
            </a:r>
          </a:p>
          <a:p>
            <a:r>
              <a:rPr lang="en-GB" dirty="0" smtClean="0">
                <a:hlinkClick r:id="rId5"/>
              </a:rPr>
              <a:t>http://www.shakespeare-online.com/biography/wordsinvented.html</a:t>
            </a:r>
            <a:endParaRPr lang="en-GB" dirty="0" smtClean="0"/>
          </a:p>
          <a:p>
            <a:endParaRPr lang="en-GB" dirty="0" smtClean="0"/>
          </a:p>
          <a:p>
            <a:r>
              <a:rPr lang="en-GB" sz="1200" b="0" i="0" kern="1200" dirty="0" smtClean="0">
                <a:solidFill>
                  <a:schemeClr val="tx1"/>
                </a:solidFill>
                <a:effectLst/>
                <a:latin typeface="+mn-lt"/>
                <a:ea typeface="+mn-ea"/>
                <a:cs typeface="+mn-cs"/>
              </a:rPr>
              <a:t>It is estimated that the most frequently used </a:t>
            </a:r>
            <a:r>
              <a:rPr lang="en-GB" sz="1200" b="1" i="0" kern="1200" dirty="0" smtClean="0">
                <a:solidFill>
                  <a:schemeClr val="tx1"/>
                </a:solidFill>
                <a:effectLst/>
                <a:latin typeface="+mn-lt"/>
                <a:ea typeface="+mn-ea"/>
                <a:cs typeface="+mn-cs"/>
              </a:rPr>
              <a:t>2000 words</a:t>
            </a:r>
            <a:r>
              <a:rPr lang="en-GB" sz="1200" b="0" i="0" kern="1200" dirty="0" smtClean="0">
                <a:solidFill>
                  <a:schemeClr val="tx1"/>
                </a:solidFill>
                <a:effectLst/>
                <a:latin typeface="+mn-lt"/>
                <a:ea typeface="+mn-ea"/>
                <a:cs typeface="+mn-cs"/>
              </a:rPr>
              <a:t>—in all or most of their multiple senses—cover approximately seventy-five to eighty percent of a </a:t>
            </a:r>
            <a:r>
              <a:rPr lang="en-GB" sz="1200" b="1" i="0" kern="1200" dirty="0" smtClean="0">
                <a:solidFill>
                  <a:schemeClr val="tx1"/>
                </a:solidFill>
                <a:effectLst/>
                <a:latin typeface="+mn-lt"/>
                <a:ea typeface="+mn-ea"/>
                <a:cs typeface="+mn-cs"/>
              </a:rPr>
              <a:t>general</a:t>
            </a:r>
            <a:r>
              <a:rPr lang="en-GB" sz="1200" b="0" i="0" kern="1200" dirty="0" smtClean="0">
                <a:solidFill>
                  <a:schemeClr val="tx1"/>
                </a:solidFill>
                <a:effectLst/>
                <a:latin typeface="+mn-lt"/>
                <a:ea typeface="+mn-ea"/>
                <a:cs typeface="+mn-cs"/>
              </a:rPr>
              <a:t> text in English and other European languages; such a </a:t>
            </a:r>
            <a:r>
              <a:rPr lang="en-GB" sz="1200" b="1" i="0" kern="1200" dirty="0" smtClean="0">
                <a:solidFill>
                  <a:schemeClr val="tx1"/>
                </a:solidFill>
                <a:effectLst/>
                <a:latin typeface="+mn-lt"/>
                <a:ea typeface="+mn-ea"/>
                <a:cs typeface="+mn-cs"/>
              </a:rPr>
              <a:t>limited</a:t>
            </a:r>
            <a:r>
              <a:rPr lang="en-GB" sz="1200" b="0" i="0" kern="1200" dirty="0" smtClean="0">
                <a:solidFill>
                  <a:schemeClr val="tx1"/>
                </a:solidFill>
                <a:effectLst/>
                <a:latin typeface="+mn-lt"/>
                <a:ea typeface="+mn-ea"/>
                <a:cs typeface="+mn-cs"/>
              </a:rPr>
              <a:t> vocabulary also allows one to express more complicated concepts.</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07783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https://public.oed.com/updates/new-words-list-march-2019/#new_words</a:t>
            </a:r>
            <a:endParaRPr lang="en-GB" dirty="0" smtClean="0"/>
          </a:p>
          <a:p>
            <a:r>
              <a:rPr lang="en-GB" dirty="0" smtClean="0"/>
              <a:t>Some of my favourites!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smtClean="0">
                <a:solidFill>
                  <a:schemeClr val="tx1"/>
                </a:solidFill>
                <a:effectLst/>
                <a:latin typeface="+mn-lt"/>
                <a:ea typeface="+mn-ea"/>
                <a:cs typeface="+mn-cs"/>
                <a:hlinkClick r:id="rId4"/>
              </a:rPr>
              <a:t>bigsie</a:t>
            </a:r>
            <a:r>
              <a:rPr lang="en-GB" sz="1200" b="0" i="0" u="none" strike="noStrike" kern="1200" dirty="0" smtClean="0">
                <a:solidFill>
                  <a:schemeClr val="tx1"/>
                </a:solidFill>
                <a:effectLst/>
                <a:latin typeface="+mn-lt"/>
                <a:ea typeface="+mn-ea"/>
                <a:cs typeface="+mn-cs"/>
                <a:hlinkClick r:id="rId4"/>
              </a:rPr>
              <a:t>, adj.</a:t>
            </a:r>
            <a:r>
              <a:rPr lang="en-GB" sz="1200" b="0" i="0" kern="1200" dirty="0" smtClean="0">
                <a:solidFill>
                  <a:schemeClr val="tx1"/>
                </a:solidFill>
                <a:effectLst/>
                <a:latin typeface="+mn-lt"/>
                <a:ea typeface="+mn-ea"/>
                <a:cs typeface="+mn-cs"/>
              </a:rPr>
              <a:t>: “Having an exaggerated sense of one’s own importance; arrogant, pretentious, conceited.”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smtClean="0">
                <a:solidFill>
                  <a:schemeClr val="tx1"/>
                </a:solidFill>
                <a:effectLst/>
                <a:latin typeface="+mn-lt"/>
                <a:ea typeface="+mn-ea"/>
                <a:cs typeface="+mn-cs"/>
                <a:hlinkClick r:id="rId5"/>
              </a:rPr>
              <a:t>chipmunky</a:t>
            </a:r>
            <a:r>
              <a:rPr lang="en-GB" sz="1200" b="0" i="0" u="none" strike="noStrike" kern="1200" dirty="0" smtClean="0">
                <a:solidFill>
                  <a:schemeClr val="tx1"/>
                </a:solidFill>
                <a:effectLst/>
                <a:latin typeface="+mn-lt"/>
                <a:ea typeface="+mn-ea"/>
                <a:cs typeface="+mn-cs"/>
                <a:hlinkClick r:id="rId5"/>
              </a:rPr>
              <a:t>, adj.</a:t>
            </a:r>
            <a:r>
              <a:rPr lang="en-GB" sz="1200" b="0" i="0" kern="1200" dirty="0" smtClean="0">
                <a:solidFill>
                  <a:schemeClr val="tx1"/>
                </a:solidFill>
                <a:effectLst/>
                <a:latin typeface="+mn-lt"/>
                <a:ea typeface="+mn-ea"/>
                <a:cs typeface="+mn-cs"/>
              </a:rPr>
              <a:t>: “Resembling or characteristic of a chipmunk, typically with reference to a person having prominent cheeks or a perky, mischievous character.”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smtClean="0">
                <a:solidFill>
                  <a:schemeClr val="tx1"/>
                </a:solidFill>
                <a:effectLst/>
                <a:latin typeface="+mn-lt"/>
                <a:ea typeface="+mn-ea"/>
                <a:cs typeface="+mn-cs"/>
                <a:hlinkClick r:id="rId6"/>
              </a:rPr>
              <a:t>chuddies</a:t>
            </a:r>
            <a:r>
              <a:rPr lang="en-GB" sz="1200" b="0" i="0" u="none" strike="noStrike" kern="1200" dirty="0" smtClean="0">
                <a:solidFill>
                  <a:schemeClr val="tx1"/>
                </a:solidFill>
                <a:effectLst/>
                <a:latin typeface="+mn-lt"/>
                <a:ea typeface="+mn-ea"/>
                <a:cs typeface="+mn-cs"/>
                <a:hlinkClick r:id="rId6"/>
              </a:rPr>
              <a:t>, n.</a:t>
            </a:r>
            <a:r>
              <a:rPr lang="en-GB" sz="1200" b="0" i="0" kern="1200" dirty="0" smtClean="0">
                <a:solidFill>
                  <a:schemeClr val="tx1"/>
                </a:solidFill>
                <a:effectLst/>
                <a:latin typeface="+mn-lt"/>
                <a:ea typeface="+mn-ea"/>
                <a:cs typeface="+mn-cs"/>
              </a:rPr>
              <a:t>: “Short trousers, shorts. Now usually: underwear; underpants.”</a:t>
            </a:r>
            <a:br>
              <a:rPr lang="en-GB" sz="1200" b="0" i="0" kern="1200" dirty="0" smtClean="0">
                <a:solidFill>
                  <a:schemeClr val="tx1"/>
                </a:solidFill>
                <a:effectLst/>
                <a:latin typeface="+mn-lt"/>
                <a:ea typeface="+mn-ea"/>
                <a:cs typeface="+mn-cs"/>
              </a:rPr>
            </a:br>
            <a:r>
              <a:rPr lang="en-GB" sz="1200" b="0" i="0" u="none" strike="noStrike" kern="1200" dirty="0" err="1" smtClean="0">
                <a:solidFill>
                  <a:schemeClr val="tx1"/>
                </a:solidFill>
                <a:effectLst/>
                <a:latin typeface="+mn-lt"/>
                <a:ea typeface="+mn-ea"/>
                <a:cs typeface="+mn-cs"/>
                <a:hlinkClick r:id="rId7"/>
              </a:rPr>
              <a:t>dorgi</a:t>
            </a:r>
            <a:r>
              <a:rPr lang="en-GB" sz="1200" b="0" i="0" u="none" strike="noStrike" kern="1200" dirty="0" smtClean="0">
                <a:solidFill>
                  <a:schemeClr val="tx1"/>
                </a:solidFill>
                <a:effectLst/>
                <a:latin typeface="+mn-lt"/>
                <a:ea typeface="+mn-ea"/>
                <a:cs typeface="+mn-cs"/>
                <a:hlinkClick r:id="rId7"/>
              </a:rPr>
              <a:t>, n.</a:t>
            </a:r>
            <a:r>
              <a:rPr lang="en-GB" sz="1200" b="0" i="0" kern="1200" dirty="0" smtClean="0">
                <a:solidFill>
                  <a:schemeClr val="tx1"/>
                </a:solidFill>
                <a:effectLst/>
                <a:latin typeface="+mn-lt"/>
                <a:ea typeface="+mn-ea"/>
                <a:cs typeface="+mn-cs"/>
              </a:rPr>
              <a:t>: “A dog cross-bred from a dachshund and a corgi; such dogs considered collectively as a breed.”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hlinkClick r:id="rId8"/>
              </a:rPr>
              <a:t>favourite, v.</a:t>
            </a:r>
            <a:r>
              <a:rPr lang="en-GB" sz="1200" b="0" i="0" kern="1200" dirty="0" smtClean="0">
                <a:solidFill>
                  <a:schemeClr val="tx1"/>
                </a:solidFill>
                <a:effectLst/>
                <a:latin typeface="+mn-lt"/>
                <a:ea typeface="+mn-ea"/>
                <a:cs typeface="+mn-cs"/>
              </a:rPr>
              <a:t>: “transitive. To store a link to (a web page) in a web browser so as to enable quick access in future; to bookmark. Also intransitive. Cf. favourite n…”</a:t>
            </a:r>
            <a:br>
              <a:rPr lang="en-GB" sz="1200" b="0" i="0" kern="1200" dirty="0" smtClean="0">
                <a:solidFill>
                  <a:schemeClr val="tx1"/>
                </a:solidFill>
                <a:effectLst/>
                <a:latin typeface="+mn-lt"/>
                <a:ea typeface="+mn-ea"/>
                <a:cs typeface="+mn-cs"/>
              </a:rPr>
            </a:br>
            <a:r>
              <a:rPr lang="en-GB" sz="1200" b="0" i="0" u="none" strike="noStrike" kern="1200" dirty="0" err="1" smtClean="0">
                <a:solidFill>
                  <a:schemeClr val="tx1"/>
                </a:solidFill>
                <a:effectLst/>
                <a:latin typeface="+mn-lt"/>
                <a:ea typeface="+mn-ea"/>
                <a:cs typeface="+mn-cs"/>
                <a:hlinkClick r:id="rId9"/>
              </a:rPr>
              <a:t>misgender</a:t>
            </a:r>
            <a:r>
              <a:rPr lang="en-GB" sz="1200" b="0" i="0" u="none" strike="noStrike" kern="1200" dirty="0" smtClean="0">
                <a:solidFill>
                  <a:schemeClr val="tx1"/>
                </a:solidFill>
                <a:effectLst/>
                <a:latin typeface="+mn-lt"/>
                <a:ea typeface="+mn-ea"/>
                <a:cs typeface="+mn-cs"/>
                <a:hlinkClick r:id="rId9"/>
              </a:rPr>
              <a:t>, v.</a:t>
            </a:r>
            <a:r>
              <a:rPr lang="en-GB" sz="1200" b="0" i="0" kern="1200" dirty="0" smtClean="0">
                <a:solidFill>
                  <a:schemeClr val="tx1"/>
                </a:solidFill>
                <a:effectLst/>
                <a:latin typeface="+mn-lt"/>
                <a:ea typeface="+mn-ea"/>
                <a:cs typeface="+mn-cs"/>
              </a:rPr>
              <a:t>: “transitive. To assign the wrong grammatical gender to (a word). rare.”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hlinkClick r:id="rId10"/>
              </a:rPr>
              <a:t>Latin@, n. and adj.</a:t>
            </a:r>
            <a:r>
              <a:rPr lang="en-GB" sz="1200" b="0" i="0" kern="1200" dirty="0" smtClean="0">
                <a:solidFill>
                  <a:schemeClr val="tx1"/>
                </a:solidFill>
                <a:effectLst/>
                <a:latin typeface="+mn-lt"/>
                <a:ea typeface="+mn-ea"/>
                <a:cs typeface="+mn-cs"/>
              </a:rPr>
              <a:t>: “A person of Latin American origin or descent. Cf. </a:t>
            </a:r>
            <a:r>
              <a:rPr lang="en-GB" sz="1200" b="0" i="0" kern="1200" dirty="0" err="1" smtClean="0">
                <a:solidFill>
                  <a:schemeClr val="tx1"/>
                </a:solidFill>
                <a:effectLst/>
                <a:latin typeface="+mn-lt"/>
                <a:ea typeface="+mn-ea"/>
                <a:cs typeface="+mn-cs"/>
              </a:rPr>
              <a:t>Latinx</a:t>
            </a:r>
            <a:r>
              <a:rPr lang="en-GB" sz="1200" b="0" i="0" kern="1200" dirty="0" smtClean="0">
                <a:solidFill>
                  <a:schemeClr val="tx1"/>
                </a:solidFill>
                <a:effectLst/>
                <a:latin typeface="+mn-lt"/>
                <a:ea typeface="+mn-ea"/>
                <a:cs typeface="+mn-cs"/>
              </a:rPr>
              <a:t> 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smtClean="0">
                <a:solidFill>
                  <a:schemeClr val="tx1"/>
                </a:solidFill>
                <a:effectLst/>
                <a:latin typeface="+mn-lt"/>
                <a:ea typeface="+mn-ea"/>
                <a:cs typeface="+mn-cs"/>
                <a:hlinkClick r:id="rId11"/>
              </a:rPr>
              <a:t>peoplekind</a:t>
            </a:r>
            <a:r>
              <a:rPr lang="en-GB" sz="1200" b="0" i="0" u="none" strike="noStrike" kern="1200" dirty="0" smtClean="0">
                <a:solidFill>
                  <a:schemeClr val="tx1"/>
                </a:solidFill>
                <a:effectLst/>
                <a:latin typeface="+mn-lt"/>
                <a:ea typeface="+mn-ea"/>
                <a:cs typeface="+mn-cs"/>
                <a:hlinkClick r:id="rId11"/>
              </a:rPr>
              <a:t>, n.</a:t>
            </a:r>
            <a:r>
              <a:rPr lang="en-GB" sz="1200" b="0" i="0" kern="1200" dirty="0" smtClean="0">
                <a:solidFill>
                  <a:schemeClr val="tx1"/>
                </a:solidFill>
                <a:effectLst/>
                <a:latin typeface="+mn-lt"/>
                <a:ea typeface="+mn-ea"/>
                <a:cs typeface="+mn-cs"/>
              </a:rPr>
              <a:t>: “The human race; humankind.”</a:t>
            </a:r>
            <a:br>
              <a:rPr lang="en-GB" sz="1200" b="0" i="0" kern="1200" dirty="0" smtClean="0">
                <a:solidFill>
                  <a:schemeClr val="tx1"/>
                </a:solidFill>
                <a:effectLst/>
                <a:latin typeface="+mn-lt"/>
                <a:ea typeface="+mn-ea"/>
                <a:cs typeface="+mn-cs"/>
              </a:rPr>
            </a:br>
            <a:r>
              <a:rPr lang="en-GB" sz="1200" b="0" i="0" u="none" strike="noStrike" kern="1200" dirty="0" err="1" smtClean="0">
                <a:solidFill>
                  <a:schemeClr val="tx1"/>
                </a:solidFill>
                <a:effectLst/>
                <a:latin typeface="+mn-lt"/>
                <a:ea typeface="+mn-ea"/>
                <a:cs typeface="+mn-cs"/>
                <a:hlinkClick r:id="rId12"/>
              </a:rPr>
              <a:t>sewist</a:t>
            </a:r>
            <a:r>
              <a:rPr lang="en-GB" sz="1200" b="0" i="0" u="none" strike="noStrike" kern="1200" dirty="0" smtClean="0">
                <a:solidFill>
                  <a:schemeClr val="tx1"/>
                </a:solidFill>
                <a:effectLst/>
                <a:latin typeface="+mn-lt"/>
                <a:ea typeface="+mn-ea"/>
                <a:cs typeface="+mn-cs"/>
                <a:hlinkClick r:id="rId12"/>
              </a:rPr>
              <a:t>, n.</a:t>
            </a:r>
            <a:r>
              <a:rPr lang="en-GB" sz="1200" b="0" i="0" kern="1200" dirty="0" smtClean="0">
                <a:solidFill>
                  <a:schemeClr val="tx1"/>
                </a:solidFill>
                <a:effectLst/>
                <a:latin typeface="+mn-lt"/>
                <a:ea typeface="+mn-ea"/>
                <a:cs typeface="+mn-cs"/>
              </a:rPr>
              <a:t>: “A person who sews, esp. as a hobby. Cf. sewer n.3”</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dirty="0" smtClean="0">
                <a:solidFill>
                  <a:schemeClr val="tx1"/>
                </a:solidFill>
                <a:effectLst/>
                <a:latin typeface="+mn-lt"/>
                <a:ea typeface="+mn-ea"/>
                <a:cs typeface="+mn-cs"/>
                <a:hlinkClick r:id="rId13"/>
              </a:rPr>
              <a:t>sit-ski, v.</a:t>
            </a:r>
            <a:r>
              <a:rPr lang="da-DK" sz="1200" b="0" i="0" kern="1200" dirty="0" smtClean="0">
                <a:solidFill>
                  <a:schemeClr val="tx1"/>
                </a:solidFill>
                <a:effectLst/>
                <a:latin typeface="+mn-lt"/>
                <a:ea typeface="+mn-ea"/>
                <a:cs typeface="+mn-cs"/>
              </a:rPr>
              <a:t>: “intransitive. To ski on a sit-ski.”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smtClean="0">
                <a:solidFill>
                  <a:schemeClr val="tx1"/>
                </a:solidFill>
                <a:effectLst/>
                <a:latin typeface="+mn-lt"/>
                <a:ea typeface="+mn-ea"/>
                <a:cs typeface="+mn-cs"/>
                <a:hlinkClick r:id="rId14"/>
              </a:rPr>
              <a:t>sproglet</a:t>
            </a:r>
            <a:r>
              <a:rPr lang="en-GB" sz="1200" b="0" i="0" u="none" strike="noStrike" kern="1200" dirty="0" smtClean="0">
                <a:solidFill>
                  <a:schemeClr val="tx1"/>
                </a:solidFill>
                <a:effectLst/>
                <a:latin typeface="+mn-lt"/>
                <a:ea typeface="+mn-ea"/>
                <a:cs typeface="+mn-cs"/>
                <a:hlinkClick r:id="rId14"/>
              </a:rPr>
              <a:t>, n.</a:t>
            </a:r>
            <a:r>
              <a:rPr lang="en-GB" sz="1200" b="0" i="0" kern="1200" dirty="0" smtClean="0">
                <a:solidFill>
                  <a:schemeClr val="tx1"/>
                </a:solidFill>
                <a:effectLst/>
                <a:latin typeface="+mn-lt"/>
                <a:ea typeface="+mn-ea"/>
                <a:cs typeface="+mn-cs"/>
              </a:rPr>
              <a:t>: “A baby or small child. Cf. sprog n.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smtClean="0">
                <a:solidFill>
                  <a:schemeClr val="tx1"/>
                </a:solidFill>
                <a:effectLst/>
                <a:latin typeface="+mn-lt"/>
                <a:ea typeface="+mn-ea"/>
                <a:cs typeface="+mn-cs"/>
                <a:hlinkClick r:id="rId15"/>
              </a:rPr>
              <a:t>translingual</a:t>
            </a:r>
            <a:r>
              <a:rPr lang="en-GB" sz="1200" b="0" i="0" u="none" strike="noStrike" kern="1200" dirty="0" smtClean="0">
                <a:solidFill>
                  <a:schemeClr val="tx1"/>
                </a:solidFill>
                <a:effectLst/>
                <a:latin typeface="+mn-lt"/>
                <a:ea typeface="+mn-ea"/>
                <a:cs typeface="+mn-cs"/>
                <a:hlinkClick r:id="rId15"/>
              </a:rPr>
              <a:t>, adj.</a:t>
            </a:r>
            <a:r>
              <a:rPr lang="en-GB" sz="1200" b="0" i="0" kern="1200" dirty="0" smtClean="0">
                <a:solidFill>
                  <a:schemeClr val="tx1"/>
                </a:solidFill>
                <a:effectLst/>
                <a:latin typeface="+mn-lt"/>
                <a:ea typeface="+mn-ea"/>
                <a:cs typeface="+mn-cs"/>
              </a:rPr>
              <a:t>: “Occurring in or involving more than one language. Also (of a person): able to switch effortlessly from one language to another when speaking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9733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BFD8BF-A993-4A31-A07E-23909B985FE9}"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375616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BFD8BF-A993-4A31-A07E-23909B985FE9}"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278654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BFD8BF-A993-4A31-A07E-23909B985FE9}"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71970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720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22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533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6511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3027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5418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311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3539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BFD8BF-A993-4A31-A07E-23909B985FE9}"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259972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09834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6435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34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FD8BF-A993-4A31-A07E-23909B985FE9}"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310986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BFD8BF-A993-4A31-A07E-23909B985FE9}"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310762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BFD8BF-A993-4A31-A07E-23909B985FE9}"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238244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BFD8BF-A993-4A31-A07E-23909B985FE9}"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189551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FD8BF-A993-4A31-A07E-23909B985FE9}"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403184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8BF-A993-4A31-A07E-23909B985FE9}"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253595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8BF-A993-4A31-A07E-23909B985FE9}"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7F94A-4707-426A-9EA0-B7DD1335A169}" type="slidenum">
              <a:rPr lang="en-GB" smtClean="0"/>
              <a:t>‹#›</a:t>
            </a:fld>
            <a:endParaRPr lang="en-GB"/>
          </a:p>
        </p:txBody>
      </p:sp>
    </p:spTree>
    <p:extLst>
      <p:ext uri="{BB962C8B-B14F-4D97-AF65-F5344CB8AC3E}">
        <p14:creationId xmlns:p14="http://schemas.microsoft.com/office/powerpoint/2010/main" val="199803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FD8BF-A993-4A31-A07E-23909B985FE9}" type="datetimeFigureOut">
              <a:rPr lang="en-GB" smtClean="0"/>
              <a:t>09/09/2019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7F94A-4707-426A-9EA0-B7DD1335A169}" type="slidenum">
              <a:rPr lang="en-GB" smtClean="0"/>
              <a:t>‹#›</a:t>
            </a:fld>
            <a:endParaRPr lang="en-GB"/>
          </a:p>
        </p:txBody>
      </p:sp>
    </p:spTree>
    <p:extLst>
      <p:ext uri="{BB962C8B-B14F-4D97-AF65-F5344CB8AC3E}">
        <p14:creationId xmlns:p14="http://schemas.microsoft.com/office/powerpoint/2010/main" val="2058888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01268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gif"/><Relationship Id="rId5" Type="http://schemas.microsoft.com/office/2007/relationships/hdphoto" Target="../media/hdphoto1.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8.wav"/><Relationship Id="rId18" Type="http://schemas.openxmlformats.org/officeDocument/2006/relationships/audio" Target="../media/audio13.wav"/><Relationship Id="rId26" Type="http://schemas.openxmlformats.org/officeDocument/2006/relationships/audio" Target="../media/audio21.wav"/><Relationship Id="rId39" Type="http://schemas.openxmlformats.org/officeDocument/2006/relationships/audio" Target="../media/audio34.wav"/><Relationship Id="rId3" Type="http://schemas.openxmlformats.org/officeDocument/2006/relationships/image" Target="../media/image8.png"/><Relationship Id="rId21" Type="http://schemas.openxmlformats.org/officeDocument/2006/relationships/audio" Target="../media/audio16.wav"/><Relationship Id="rId34" Type="http://schemas.openxmlformats.org/officeDocument/2006/relationships/audio" Target="../media/audio29.wav"/><Relationship Id="rId7" Type="http://schemas.openxmlformats.org/officeDocument/2006/relationships/audio" Target="../media/audio2.wav"/><Relationship Id="rId12" Type="http://schemas.openxmlformats.org/officeDocument/2006/relationships/audio" Target="../media/audio7.wav"/><Relationship Id="rId17" Type="http://schemas.openxmlformats.org/officeDocument/2006/relationships/audio" Target="../media/audio12.wav"/><Relationship Id="rId25" Type="http://schemas.openxmlformats.org/officeDocument/2006/relationships/audio" Target="../media/audio20.wav"/><Relationship Id="rId33" Type="http://schemas.openxmlformats.org/officeDocument/2006/relationships/audio" Target="../media/audio28.wav"/><Relationship Id="rId38" Type="http://schemas.openxmlformats.org/officeDocument/2006/relationships/audio" Target="../media/audio33.wav"/><Relationship Id="rId2" Type="http://schemas.openxmlformats.org/officeDocument/2006/relationships/notesSlide" Target="../notesSlides/notesSlide16.xml"/><Relationship Id="rId16" Type="http://schemas.openxmlformats.org/officeDocument/2006/relationships/audio" Target="../media/audio11.wav"/><Relationship Id="rId20" Type="http://schemas.openxmlformats.org/officeDocument/2006/relationships/audio" Target="../media/audio15.wav"/><Relationship Id="rId29" Type="http://schemas.openxmlformats.org/officeDocument/2006/relationships/audio" Target="../media/audio24.wav"/><Relationship Id="rId41" Type="http://schemas.openxmlformats.org/officeDocument/2006/relationships/hyperlink" Target="https://www.omniglot.com/index.htm" TargetMode="External"/><Relationship Id="rId1" Type="http://schemas.openxmlformats.org/officeDocument/2006/relationships/slideLayout" Target="../slideLayouts/slideLayout13.xml"/><Relationship Id="rId6" Type="http://schemas.openxmlformats.org/officeDocument/2006/relationships/audio" Target="../media/audio1.wav"/><Relationship Id="rId11" Type="http://schemas.openxmlformats.org/officeDocument/2006/relationships/audio" Target="../media/audio6.wav"/><Relationship Id="rId24" Type="http://schemas.openxmlformats.org/officeDocument/2006/relationships/audio" Target="../media/audio19.wav"/><Relationship Id="rId32" Type="http://schemas.openxmlformats.org/officeDocument/2006/relationships/audio" Target="../media/audio27.wav"/><Relationship Id="rId37" Type="http://schemas.openxmlformats.org/officeDocument/2006/relationships/audio" Target="../media/audio32.wav"/><Relationship Id="rId40" Type="http://schemas.openxmlformats.org/officeDocument/2006/relationships/audio" Target="../media/audio35.wav"/><Relationship Id="rId5" Type="http://schemas.openxmlformats.org/officeDocument/2006/relationships/image" Target="../media/image10.gif"/><Relationship Id="rId15" Type="http://schemas.openxmlformats.org/officeDocument/2006/relationships/audio" Target="../media/audio10.wav"/><Relationship Id="rId23" Type="http://schemas.openxmlformats.org/officeDocument/2006/relationships/audio" Target="../media/audio18.wav"/><Relationship Id="rId28" Type="http://schemas.openxmlformats.org/officeDocument/2006/relationships/audio" Target="../media/audio23.wav"/><Relationship Id="rId36" Type="http://schemas.openxmlformats.org/officeDocument/2006/relationships/audio" Target="../media/audio31.wav"/><Relationship Id="rId10" Type="http://schemas.openxmlformats.org/officeDocument/2006/relationships/audio" Target="../media/audio5.wav"/><Relationship Id="rId19" Type="http://schemas.openxmlformats.org/officeDocument/2006/relationships/audio" Target="../media/audio14.wav"/><Relationship Id="rId31" Type="http://schemas.openxmlformats.org/officeDocument/2006/relationships/audio" Target="../media/audio26.wav"/><Relationship Id="rId4" Type="http://schemas.openxmlformats.org/officeDocument/2006/relationships/image" Target="../media/image11.png"/><Relationship Id="rId9" Type="http://schemas.openxmlformats.org/officeDocument/2006/relationships/audio" Target="../media/audio4.wav"/><Relationship Id="rId14" Type="http://schemas.openxmlformats.org/officeDocument/2006/relationships/audio" Target="../media/audio9.wav"/><Relationship Id="rId22" Type="http://schemas.openxmlformats.org/officeDocument/2006/relationships/audio" Target="../media/audio17.wav"/><Relationship Id="rId27" Type="http://schemas.openxmlformats.org/officeDocument/2006/relationships/audio" Target="../media/audio22.wav"/><Relationship Id="rId30" Type="http://schemas.openxmlformats.org/officeDocument/2006/relationships/audio" Target="../media/audio25.wav"/><Relationship Id="rId35" Type="http://schemas.openxmlformats.org/officeDocument/2006/relationships/audio" Target="../media/audio30.wav"/></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0.gi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austinaronoff/17466175495"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331696" y="2105561"/>
            <a:ext cx="8825801"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Session </a:t>
            </a:r>
            <a:r>
              <a:rPr lang="en-GB" sz="4000" b="1" dirty="0" smtClean="0">
                <a:solidFill>
                  <a:prstClr val="white"/>
                </a:solidFill>
                <a:latin typeface="Century Gothic" panose="020B0502020202020204" pitchFamily="34" charset="0"/>
              </a:rPr>
              <a:t>2: Language:</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what language?</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193221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a:t>
            </a:r>
            <a:r>
              <a:rPr lang="en-GB" altLang="en-US" sz="3600" dirty="0" err="1" smtClean="0"/>
              <a:t>chipmunky</a:t>
            </a:r>
            <a:r>
              <a:rPr lang="en-GB" altLang="en-US" sz="3600" dirty="0" smtClean="0"/>
              <a:t>, adj.</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a:t>
            </a:r>
            <a:r>
              <a:rPr lang="en-GB" altLang="en-US" sz="3600" dirty="0" err="1" smtClean="0"/>
              <a:t>misgender</a:t>
            </a:r>
            <a:r>
              <a:rPr lang="en-GB" altLang="en-US" sz="3600" dirty="0" smtClean="0"/>
              <a:t>, vb.</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a:t>
            </a:r>
            <a:r>
              <a:rPr lang="en-GB" altLang="en-US" sz="3600" dirty="0" err="1" smtClean="0"/>
              <a:t>latin</a:t>
            </a:r>
            <a:r>
              <a:rPr lang="en-GB" altLang="en-US" sz="3600" dirty="0" smtClean="0"/>
              <a:t>@, n. &amp; adj.</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32037"/>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a:bodyPr>
          <a:lstStyle/>
          <a:p>
            <a:r>
              <a:rPr lang="en-GB" dirty="0" smtClean="0"/>
              <a:t>Which of these words was or were officially added to English this year?</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sp>
        <p:nvSpPr>
          <p:cNvPr id="6" name="TextBox 5"/>
          <p:cNvSpPr txBox="1"/>
          <p:nvPr/>
        </p:nvSpPr>
        <p:spPr>
          <a:xfrm>
            <a:off x="5263376" y="2268452"/>
            <a:ext cx="6928624" cy="1015663"/>
          </a:xfrm>
          <a:prstGeom prst="rect">
            <a:avLst/>
          </a:prstGeom>
          <a:noFill/>
        </p:spPr>
        <p:txBody>
          <a:bodyPr wrap="square" rtlCol="0">
            <a:spAutoFit/>
          </a:bodyPr>
          <a:lstStyle/>
          <a:p>
            <a:r>
              <a:rPr lang="en-GB" sz="2000" dirty="0">
                <a:solidFill>
                  <a:srgbClr val="FA6500"/>
                </a:solidFill>
                <a:latin typeface="Century Gothic" panose="020B0502020202020204" pitchFamily="34" charset="0"/>
              </a:rPr>
              <a:t>“Resembling or characteristic of a chipmunk, typically with reference to a person having prominent cheeks or a perky, mischievous character.”</a:t>
            </a:r>
          </a:p>
        </p:txBody>
      </p:sp>
      <p:sp>
        <p:nvSpPr>
          <p:cNvPr id="9" name="TextBox 8"/>
          <p:cNvSpPr txBox="1"/>
          <p:nvPr/>
        </p:nvSpPr>
        <p:spPr>
          <a:xfrm>
            <a:off x="5263376" y="4786328"/>
            <a:ext cx="6090424" cy="400110"/>
          </a:xfrm>
          <a:prstGeom prst="rect">
            <a:avLst/>
          </a:prstGeom>
          <a:noFill/>
        </p:spPr>
        <p:txBody>
          <a:bodyPr wrap="square" rtlCol="0">
            <a:spAutoFit/>
          </a:bodyPr>
          <a:lstStyle/>
          <a:p>
            <a:r>
              <a:rPr lang="en-GB" sz="2000" dirty="0">
                <a:solidFill>
                  <a:srgbClr val="FA6500"/>
                </a:solidFill>
                <a:latin typeface="Century Gothic" panose="020B0502020202020204" pitchFamily="34" charset="0"/>
              </a:rPr>
              <a:t>A person of Latin American origin or descent. </a:t>
            </a:r>
          </a:p>
        </p:txBody>
      </p:sp>
      <p:sp>
        <p:nvSpPr>
          <p:cNvPr id="10" name="TextBox 9"/>
          <p:cNvSpPr txBox="1"/>
          <p:nvPr/>
        </p:nvSpPr>
        <p:spPr>
          <a:xfrm>
            <a:off x="5263376" y="3504307"/>
            <a:ext cx="6266985" cy="707886"/>
          </a:xfrm>
          <a:prstGeom prst="rect">
            <a:avLst/>
          </a:prstGeom>
          <a:noFill/>
        </p:spPr>
        <p:txBody>
          <a:bodyPr wrap="square" rtlCol="0">
            <a:spAutoFit/>
          </a:bodyPr>
          <a:lstStyle/>
          <a:p>
            <a:pPr lvl="0">
              <a:defRPr/>
            </a:pPr>
            <a:r>
              <a:rPr lang="en-GB" sz="2000" dirty="0">
                <a:solidFill>
                  <a:srgbClr val="FA6500"/>
                </a:solidFill>
                <a:latin typeface="Century Gothic" panose="020B0502020202020204" pitchFamily="34" charset="0"/>
              </a:rPr>
              <a:t>To assign the wrong grammatical gender to (a word). </a:t>
            </a:r>
          </a:p>
        </p:txBody>
      </p:sp>
      <p:pic>
        <p:nvPicPr>
          <p:cNvPr id="11" name="Picture 10"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5200"/>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820" y="4790552"/>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1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style.rotation</p:attrName>
                                        </p:attrNameLst>
                                      </p:cBhvr>
                                      <p:tavLst>
                                        <p:tav tm="0">
                                          <p:val>
                                            <p:fltVal val="720"/>
                                          </p:val>
                                        </p:tav>
                                        <p:tav tm="100000">
                                          <p:val>
                                            <p:fltVal val="0"/>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style.rotation</p:attrName>
                                        </p:attrNameLst>
                                      </p:cBhvr>
                                      <p:tavLst>
                                        <p:tav tm="0">
                                          <p:val>
                                            <p:fltVal val="720"/>
                                          </p:val>
                                        </p:tav>
                                        <p:tav tm="100000">
                                          <p:val>
                                            <p:fltVal val="0"/>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760167" y="1768636"/>
            <a:ext cx="11353800" cy="4525963"/>
          </a:xfrm>
          <a:prstGeom prst="rect">
            <a:avLst/>
          </a:prstGeom>
        </p:spPr>
        <p:txBody>
          <a:bodyPr>
            <a:normAutofit fontScale="92500" lnSpcReduction="10000"/>
          </a:bodyPr>
          <a:lstStyle/>
          <a:p>
            <a:pPr eaLnBrk="1" hangingPunct="1">
              <a:lnSpc>
                <a:spcPct val="90000"/>
              </a:lnSpc>
              <a:buFont typeface="Wingdings" panose="05000000000000000000" pitchFamily="2" charset="2"/>
              <a:buChar char="q"/>
            </a:pPr>
            <a:r>
              <a:rPr lang="en-GB" altLang="en-US" sz="3600" dirty="0" smtClean="0"/>
              <a:t>  French has just  recognised feminine forms for some professions – e.g. a female teacher will now be ‘</a:t>
            </a:r>
            <a:r>
              <a:rPr lang="en-GB" altLang="en-US" sz="3600" dirty="0" err="1" smtClean="0"/>
              <a:t>professeure</a:t>
            </a:r>
            <a:r>
              <a:rPr lang="en-GB" altLang="en-US" sz="3600" dirty="0" smtClean="0"/>
              <a:t>’</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The word ‘</a:t>
            </a:r>
            <a:r>
              <a:rPr lang="en-GB" altLang="en-US" sz="3600" dirty="0" err="1" smtClean="0"/>
              <a:t>táper</a:t>
            </a:r>
            <a:r>
              <a:rPr lang="en-GB" altLang="en-US" sz="3600" dirty="0" smtClean="0"/>
              <a:t>’ meaning plastic food container has just officially entered the Spanish dictionary</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‘Planking’ and ‘</a:t>
            </a:r>
            <a:r>
              <a:rPr lang="en-GB" altLang="en-US" sz="3600" dirty="0" err="1" smtClean="0"/>
              <a:t>MeToo-Debatte</a:t>
            </a:r>
            <a:r>
              <a:rPr lang="en-GB" altLang="en-US" sz="3600" dirty="0" smtClean="0"/>
              <a:t>’ are two of German’s new words</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234" y="1636290"/>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a:bodyPr>
          <a:lstStyle/>
          <a:p>
            <a:r>
              <a:rPr lang="en-GB" dirty="0" smtClean="0"/>
              <a:t>Which of these is/are true?</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pic>
        <p:nvPicPr>
          <p:cNvPr id="11" name="Picture 10"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167" y="3485517"/>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502" y="4934662"/>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71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style.rotation</p:attrName>
                                        </p:attrNameLst>
                                      </p:cBhvr>
                                      <p:tavLst>
                                        <p:tav tm="0">
                                          <p:val>
                                            <p:fltVal val="720"/>
                                          </p:val>
                                        </p:tav>
                                        <p:tav tm="100000">
                                          <p:val>
                                            <p:fltVal val="0"/>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 calcmode="lin" valueType="num">
                                      <p:cBhvr>
                                        <p:cTn id="18" dur="5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style.rotation</p:attrName>
                                        </p:attrNameLst>
                                      </p:cBhvr>
                                      <p:tavLst>
                                        <p:tav tm="0">
                                          <p:val>
                                            <p:fltVal val="720"/>
                                          </p:val>
                                        </p:tav>
                                        <p:tav tm="100000">
                                          <p:val>
                                            <p:fltVal val="0"/>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French</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Finnish</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Chinese</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05931"/>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fontScale="90000"/>
          </a:bodyPr>
          <a:lstStyle/>
          <a:p>
            <a:r>
              <a:rPr lang="en-GB" dirty="0" smtClean="0"/>
              <a:t>Which of these languages does NOT have separate words for ‘he’ and she’?</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sp>
        <p:nvSpPr>
          <p:cNvPr id="6" name="TextBox 5"/>
          <p:cNvSpPr txBox="1"/>
          <p:nvPr/>
        </p:nvSpPr>
        <p:spPr>
          <a:xfrm>
            <a:off x="3263591" y="3567256"/>
            <a:ext cx="7843024" cy="584775"/>
          </a:xfrm>
          <a:prstGeom prst="rect">
            <a:avLst/>
          </a:prstGeom>
          <a:noFill/>
        </p:spPr>
        <p:txBody>
          <a:bodyPr wrap="square" rtlCol="0">
            <a:spAutoFit/>
          </a:bodyPr>
          <a:lstStyle/>
          <a:p>
            <a:r>
              <a:rPr lang="en-GB" sz="3200" b="1" dirty="0" smtClean="0">
                <a:solidFill>
                  <a:srgbClr val="FA6500"/>
                </a:solidFill>
                <a:latin typeface="Century Gothic" panose="020B0502020202020204" pitchFamily="34" charset="0"/>
              </a:rPr>
              <a:t>‘</a:t>
            </a:r>
            <a:r>
              <a:rPr lang="en-GB" sz="3200" b="1" dirty="0" err="1" smtClean="0">
                <a:solidFill>
                  <a:srgbClr val="FA6500"/>
                </a:solidFill>
                <a:latin typeface="Century Gothic" panose="020B0502020202020204" pitchFamily="34" charset="0"/>
              </a:rPr>
              <a:t>hän</a:t>
            </a:r>
            <a:r>
              <a:rPr lang="en-GB" sz="3200" b="1" dirty="0" smtClean="0">
                <a:solidFill>
                  <a:srgbClr val="FA6500"/>
                </a:solidFill>
                <a:latin typeface="Century Gothic" panose="020B0502020202020204" pitchFamily="34" charset="0"/>
              </a:rPr>
              <a:t>’ </a:t>
            </a:r>
            <a:r>
              <a:rPr lang="en-GB" sz="3200" dirty="0" smtClean="0">
                <a:solidFill>
                  <a:srgbClr val="FA6500"/>
                </a:solidFill>
                <a:latin typeface="Century Gothic" panose="020B0502020202020204" pitchFamily="34" charset="0"/>
              </a:rPr>
              <a:t>= both ‘he’ and ‘she’</a:t>
            </a:r>
            <a:endParaRPr lang="en-GB" sz="3200" dirty="0">
              <a:solidFill>
                <a:srgbClr val="FA6500"/>
              </a:solidFill>
              <a:latin typeface="Century Gothic" panose="020B0502020202020204" pitchFamily="34" charset="0"/>
            </a:endParaRPr>
          </a:p>
        </p:txBody>
      </p:sp>
      <p:sp>
        <p:nvSpPr>
          <p:cNvPr id="8" name="TextBox 7"/>
          <p:cNvSpPr txBox="1"/>
          <p:nvPr/>
        </p:nvSpPr>
        <p:spPr>
          <a:xfrm>
            <a:off x="3510776" y="4346003"/>
            <a:ext cx="7843024" cy="1569660"/>
          </a:xfrm>
          <a:prstGeom prst="rect">
            <a:avLst/>
          </a:prstGeom>
          <a:noFill/>
        </p:spPr>
        <p:txBody>
          <a:bodyPr wrap="square" rtlCol="0">
            <a:spAutoFit/>
          </a:bodyPr>
          <a:lstStyle/>
          <a:p>
            <a:r>
              <a:rPr lang="en-GB" sz="3200" b="1" dirty="0" smtClean="0">
                <a:solidFill>
                  <a:srgbClr val="FA6500"/>
                </a:solidFill>
                <a:latin typeface="Century Gothic" panose="020B0502020202020204" pitchFamily="34" charset="0"/>
              </a:rPr>
              <a:t>‘</a:t>
            </a:r>
            <a:r>
              <a:rPr lang="en-GB" sz="3200" b="1" dirty="0" err="1" smtClean="0">
                <a:solidFill>
                  <a:srgbClr val="FA6500"/>
                </a:solidFill>
                <a:latin typeface="Century Gothic" panose="020B0502020202020204" pitchFamily="34" charset="0"/>
              </a:rPr>
              <a:t>tā</a:t>
            </a:r>
            <a:r>
              <a:rPr lang="en-GB" sz="3200" b="1" dirty="0" smtClean="0">
                <a:solidFill>
                  <a:srgbClr val="FA6500"/>
                </a:solidFill>
                <a:latin typeface="Century Gothic" panose="020B0502020202020204" pitchFamily="34" charset="0"/>
              </a:rPr>
              <a:t>’ </a:t>
            </a:r>
            <a:r>
              <a:rPr lang="en-GB" sz="3200" dirty="0" smtClean="0">
                <a:solidFill>
                  <a:srgbClr val="FA6500"/>
                </a:solidFill>
                <a:latin typeface="Century Gothic" panose="020B0502020202020204" pitchFamily="34" charset="0"/>
              </a:rPr>
              <a:t>= both ‘he’ and ‘she’ in spoken Mandarin BUT there are different characters: </a:t>
            </a:r>
            <a:r>
              <a:rPr lang="zh-CN" altLang="en-US" sz="3200" dirty="0" smtClean="0">
                <a:solidFill>
                  <a:srgbClr val="FA6500"/>
                </a:solidFill>
                <a:latin typeface="Century Gothic" panose="020B0502020202020204" pitchFamily="34" charset="0"/>
              </a:rPr>
              <a:t>他 </a:t>
            </a:r>
            <a:r>
              <a:rPr lang="en-GB" altLang="zh-CN" sz="3200" dirty="0" smtClean="0">
                <a:solidFill>
                  <a:srgbClr val="FA6500"/>
                </a:solidFill>
                <a:latin typeface="Century Gothic" panose="020B0502020202020204" pitchFamily="34" charset="0"/>
              </a:rPr>
              <a:t>= ‘he’ and </a:t>
            </a:r>
            <a:r>
              <a:rPr lang="zh-CN" altLang="en-US" sz="3200" dirty="0" smtClean="0">
                <a:solidFill>
                  <a:srgbClr val="FA6500"/>
                </a:solidFill>
                <a:latin typeface="Century Gothic" panose="020B0502020202020204" pitchFamily="34" charset="0"/>
              </a:rPr>
              <a:t>她 </a:t>
            </a:r>
            <a:r>
              <a:rPr lang="en-GB" altLang="zh-CN" sz="3200" dirty="0" smtClean="0">
                <a:solidFill>
                  <a:srgbClr val="FA6500"/>
                </a:solidFill>
                <a:latin typeface="Century Gothic" panose="020B0502020202020204" pitchFamily="34" charset="0"/>
              </a:rPr>
              <a:t>= ‘she’.</a:t>
            </a:r>
            <a:endParaRPr lang="en-GB" sz="3200" dirty="0">
              <a:solidFill>
                <a:srgbClr val="FA6500"/>
              </a:solidFill>
              <a:latin typeface="Century Gothic" panose="020B0502020202020204" pitchFamily="34" charset="0"/>
            </a:endParaRPr>
          </a:p>
        </p:txBody>
      </p:sp>
    </p:spTree>
    <p:extLst>
      <p:ext uri="{BB962C8B-B14F-4D97-AF65-F5344CB8AC3E}">
        <p14:creationId xmlns:p14="http://schemas.microsoft.com/office/powerpoint/2010/main" val="35655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2000</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20,000</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200, 000</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32037"/>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a:bodyPr>
          <a:lstStyle/>
          <a:p>
            <a:r>
              <a:rPr lang="en-GB" dirty="0" smtClean="0"/>
              <a:t>How many words do you need to know to say you ‘know a language’?</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prstClr val="white"/>
                </a:solidFill>
                <a:latin typeface="Century Gothic" panose="020B0502020202020204" pitchFamily="34" charset="0"/>
              </a:rPr>
              <a:t>Quiz</a:t>
            </a:r>
          </a:p>
        </p:txBody>
      </p:sp>
      <p:sp>
        <p:nvSpPr>
          <p:cNvPr id="6" name="TextBox 5"/>
          <p:cNvSpPr txBox="1"/>
          <p:nvPr/>
        </p:nvSpPr>
        <p:spPr>
          <a:xfrm>
            <a:off x="3352801" y="1859340"/>
            <a:ext cx="7843024" cy="1569660"/>
          </a:xfrm>
          <a:prstGeom prst="rect">
            <a:avLst/>
          </a:prstGeom>
          <a:noFill/>
        </p:spPr>
        <p:txBody>
          <a:bodyPr wrap="square" rtlCol="0">
            <a:spAutoFit/>
          </a:bodyPr>
          <a:lstStyle/>
          <a:p>
            <a:r>
              <a:rPr lang="en-GB" sz="3200" dirty="0" smtClean="0">
                <a:solidFill>
                  <a:srgbClr val="FA6500"/>
                </a:solidFill>
                <a:latin typeface="Century Gothic" panose="020B0502020202020204" pitchFamily="34" charset="0"/>
              </a:rPr>
              <a:t>2000 words cover 75-80% words in a general text. This number of words allows you to say quite a lot!</a:t>
            </a:r>
            <a:endParaRPr lang="en-GB" sz="3200" dirty="0">
              <a:solidFill>
                <a:srgbClr val="FA6500"/>
              </a:solidFill>
              <a:latin typeface="Century Gothic" panose="020B0502020202020204" pitchFamily="34" charset="0"/>
            </a:endParaRPr>
          </a:p>
        </p:txBody>
      </p:sp>
      <p:sp>
        <p:nvSpPr>
          <p:cNvPr id="8" name="TextBox 7"/>
          <p:cNvSpPr txBox="1"/>
          <p:nvPr/>
        </p:nvSpPr>
        <p:spPr>
          <a:xfrm>
            <a:off x="3510776" y="4324767"/>
            <a:ext cx="7843024" cy="1815882"/>
          </a:xfrm>
          <a:prstGeom prst="rect">
            <a:avLst/>
          </a:prstGeom>
          <a:noFill/>
        </p:spPr>
        <p:txBody>
          <a:bodyPr wrap="square" rtlCol="0">
            <a:spAutoFit/>
          </a:bodyPr>
          <a:lstStyle/>
          <a:p>
            <a:r>
              <a:rPr lang="en-GB" sz="2800" dirty="0" smtClean="0">
                <a:solidFill>
                  <a:srgbClr val="FA6500"/>
                </a:solidFill>
                <a:latin typeface="Century Gothic" panose="020B0502020202020204" pitchFamily="34" charset="0"/>
              </a:rPr>
              <a:t>This would be like knowing most of the words in a dictionary! A very well-educated person at the age of 50-60 might recognise possibly 50,000 words!</a:t>
            </a:r>
            <a:endParaRPr lang="en-GB" sz="2800" dirty="0">
              <a:solidFill>
                <a:srgbClr val="FA6500"/>
              </a:solidFill>
              <a:latin typeface="Century Gothic" panose="020B0502020202020204" pitchFamily="34" charset="0"/>
            </a:endParaRPr>
          </a:p>
        </p:txBody>
      </p:sp>
    </p:spTree>
    <p:extLst>
      <p:ext uri="{BB962C8B-B14F-4D97-AF65-F5344CB8AC3E}">
        <p14:creationId xmlns:p14="http://schemas.microsoft.com/office/powerpoint/2010/main" val="42550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352</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195</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876</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7631"/>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a:bodyPr>
          <a:lstStyle/>
          <a:p>
            <a:r>
              <a:rPr lang="en-GB" dirty="0" smtClean="0"/>
              <a:t>How many countries are there in the world?</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prstClr val="white"/>
                </a:solidFill>
                <a:latin typeface="Century Gothic" panose="020B0502020202020204" pitchFamily="34" charset="0"/>
              </a:rPr>
              <a:t>Quiz</a:t>
            </a:r>
          </a:p>
        </p:txBody>
      </p:sp>
    </p:spTree>
    <p:extLst>
      <p:ext uri="{BB962C8B-B14F-4D97-AF65-F5344CB8AC3E}">
        <p14:creationId xmlns:p14="http://schemas.microsoft.com/office/powerpoint/2010/main" val="17309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300" y="700970"/>
            <a:ext cx="6019800" cy="5162550"/>
          </a:xfrm>
          <a:prstGeom prst="rect">
            <a:avLst/>
          </a:prstGeom>
        </p:spPr>
      </p:pic>
      <p:sp>
        <p:nvSpPr>
          <p:cNvPr id="3" name="Rectangle 2"/>
          <p:cNvSpPr/>
          <p:nvPr/>
        </p:nvSpPr>
        <p:spPr>
          <a:xfrm>
            <a:off x="6434667" y="231209"/>
            <a:ext cx="5396089" cy="5909310"/>
          </a:xfrm>
          <a:prstGeom prst="rect">
            <a:avLst/>
          </a:prstGeom>
        </p:spPr>
        <p:txBody>
          <a:bodyPr wrap="square">
            <a:spAutoFit/>
          </a:bodyPr>
          <a:lstStyle/>
          <a:p>
            <a:r>
              <a:rPr lang="en-GB" dirty="0">
                <a:solidFill>
                  <a:schemeClr val="accent5">
                    <a:lumMod val="50000"/>
                  </a:schemeClr>
                </a:solidFill>
                <a:latin typeface="Century Gothic" panose="020B0502020202020204" pitchFamily="34" charset="0"/>
              </a:rPr>
              <a:t>Hello!</a:t>
            </a:r>
          </a:p>
          <a:p>
            <a:r>
              <a:rPr lang="en-GB" dirty="0">
                <a:solidFill>
                  <a:schemeClr val="accent5">
                    <a:lumMod val="50000"/>
                  </a:schemeClr>
                </a:solidFill>
                <a:latin typeface="Century Gothic" panose="020B0502020202020204" pitchFamily="34" charset="0"/>
              </a:rPr>
              <a:t>This is a project that Owen Powell and Alex Horne started on October 24th, 2006 (United Nations Day), and finished on October 24th, 2007. Our aim was to prove that London is the most cosmopolitan city in the world, by endeavouring to meet and chat to a citizen from every country in the world who currently lives and works in London.</a:t>
            </a:r>
          </a:p>
          <a:p>
            <a:endParaRPr lang="en-GB" dirty="0">
              <a:solidFill>
                <a:schemeClr val="accent5">
                  <a:lumMod val="50000"/>
                </a:schemeClr>
              </a:solidFill>
              <a:latin typeface="Century Gothic" panose="020B0502020202020204" pitchFamily="34" charset="0"/>
            </a:endParaRPr>
          </a:p>
          <a:p>
            <a:r>
              <a:rPr lang="en-GB" dirty="0">
                <a:solidFill>
                  <a:schemeClr val="accent5">
                    <a:lumMod val="50000"/>
                  </a:schemeClr>
                </a:solidFill>
                <a:latin typeface="Century Gothic" panose="020B0502020202020204" pitchFamily="34" charset="0"/>
              </a:rPr>
              <a:t>We managed to meet people from 189 countries. According to the UN, there are 192 countries in the world, so we've proved that at the very least, </a:t>
            </a:r>
            <a:r>
              <a:rPr lang="en-GB" b="1" dirty="0">
                <a:solidFill>
                  <a:schemeClr val="accent5">
                    <a:lumMod val="50000"/>
                  </a:schemeClr>
                </a:solidFill>
                <a:latin typeface="Century Gothic" panose="020B0502020202020204" pitchFamily="34" charset="0"/>
              </a:rPr>
              <a:t>London contains over 98.4% of the nations of the world</a:t>
            </a:r>
            <a:r>
              <a:rPr lang="en-GB" dirty="0">
                <a:solidFill>
                  <a:schemeClr val="accent5">
                    <a:lumMod val="50000"/>
                  </a:schemeClr>
                </a:solidFill>
                <a:latin typeface="Century Gothic" panose="020B0502020202020204" pitchFamily="34" charset="0"/>
              </a:rPr>
              <a:t>!</a:t>
            </a:r>
          </a:p>
          <a:p>
            <a:endParaRPr lang="en-GB" dirty="0">
              <a:solidFill>
                <a:schemeClr val="accent5">
                  <a:lumMod val="50000"/>
                </a:schemeClr>
              </a:solidFill>
              <a:latin typeface="Century Gothic" panose="020B0502020202020204" pitchFamily="34" charset="0"/>
            </a:endParaRPr>
          </a:p>
          <a:p>
            <a:endParaRPr lang="en-GB" dirty="0">
              <a:solidFill>
                <a:schemeClr val="accent5">
                  <a:lumMod val="50000"/>
                </a:schemeClr>
              </a:solidFill>
              <a:latin typeface="Century Gothic" panose="020B0502020202020204" pitchFamily="34" charset="0"/>
            </a:endParaRPr>
          </a:p>
          <a:p>
            <a:r>
              <a:rPr lang="en-GB" dirty="0">
                <a:solidFill>
                  <a:schemeClr val="accent5">
                    <a:lumMod val="50000"/>
                  </a:schemeClr>
                </a:solidFill>
                <a:latin typeface="Century Gothic" panose="020B0502020202020204" pitchFamily="34" charset="0"/>
              </a:rPr>
              <a:t>We are still looking for people from three countries:</a:t>
            </a:r>
          </a:p>
          <a:p>
            <a:endParaRPr lang="en-GB" dirty="0">
              <a:solidFill>
                <a:schemeClr val="accent5">
                  <a:lumMod val="50000"/>
                </a:schemeClr>
              </a:solidFill>
              <a:latin typeface="Century Gothic" panose="020B0502020202020204" pitchFamily="34" charset="0"/>
            </a:endParaRPr>
          </a:p>
          <a:p>
            <a:r>
              <a:rPr lang="en-GB" dirty="0">
                <a:solidFill>
                  <a:schemeClr val="accent5">
                    <a:lumMod val="50000"/>
                  </a:schemeClr>
                </a:solidFill>
                <a:latin typeface="Century Gothic" panose="020B0502020202020204" pitchFamily="34" charset="0"/>
              </a:rPr>
              <a:t>Marshall Islands; Palau; Tuvalu.</a:t>
            </a:r>
          </a:p>
        </p:txBody>
      </p:sp>
    </p:spTree>
    <p:extLst>
      <p:ext uri="{BB962C8B-B14F-4D97-AF65-F5344CB8AC3E}">
        <p14:creationId xmlns:p14="http://schemas.microsoft.com/office/powerpoint/2010/main" val="3401941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Shout out to Londoners</a:t>
            </a:r>
          </a:p>
        </p:txBody>
      </p:sp>
      <p:sp>
        <p:nvSpPr>
          <p:cNvPr id="3" name="Content Placeholder 2"/>
          <p:cNvSpPr>
            <a:spLocks noGrp="1"/>
          </p:cNvSpPr>
          <p:nvPr>
            <p:ph idx="1"/>
          </p:nvPr>
        </p:nvSpPr>
        <p:spPr/>
        <p:txBody>
          <a:bodyPr/>
          <a:lstStyle/>
          <a:p>
            <a:pPr>
              <a:lnSpc>
                <a:spcPct val="150000"/>
              </a:lnSpc>
            </a:pPr>
            <a:r>
              <a:rPr lang="en-GB" dirty="0" smtClean="0"/>
              <a:t>Around 15% overall UK population was born outside the UK</a:t>
            </a:r>
          </a:p>
          <a:p>
            <a:pPr>
              <a:lnSpc>
                <a:spcPct val="150000"/>
              </a:lnSpc>
            </a:pPr>
            <a:r>
              <a:rPr lang="en-GB" dirty="0" smtClean="0"/>
              <a:t>More than 40% Londoners were born outside the UK</a:t>
            </a:r>
          </a:p>
          <a:p>
            <a:pPr>
              <a:lnSpc>
                <a:spcPct val="150000"/>
              </a:lnSpc>
            </a:pPr>
            <a:r>
              <a:rPr lang="en-GB" dirty="0" smtClean="0"/>
              <a:t>Apart from English and Welsh, Polish is the most spoken language in the UK (more than 1 million speakers)</a:t>
            </a:r>
          </a:p>
          <a:p>
            <a:pPr>
              <a:lnSpc>
                <a:spcPct val="150000"/>
              </a:lnSpc>
            </a:pPr>
            <a:r>
              <a:rPr lang="en-GB" dirty="0" smtClean="0"/>
              <a:t>More than 300 languages are spoken in London</a:t>
            </a:r>
            <a:endParaRPr lang="en-GB" dirty="0"/>
          </a:p>
        </p:txBody>
      </p:sp>
      <p:pic>
        <p:nvPicPr>
          <p:cNvPr id="4" name="Content Placeholder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0667" y="-158522"/>
            <a:ext cx="4541574" cy="2138372"/>
          </a:xfrm>
          <a:prstGeom prst="rect">
            <a:avLst/>
          </a:prstGeom>
        </p:spPr>
      </p:pic>
    </p:spTree>
    <p:extLst>
      <p:ext uri="{BB962C8B-B14F-4D97-AF65-F5344CB8AC3E}">
        <p14:creationId xmlns:p14="http://schemas.microsoft.com/office/powerpoint/2010/main" val="40604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24539"/>
            <a:ext cx="10515600" cy="1325563"/>
          </a:xfrm>
        </p:spPr>
        <p:txBody>
          <a:bodyPr/>
          <a:lstStyle/>
          <a:p>
            <a:r>
              <a:rPr lang="en-GB" dirty="0" smtClean="0"/>
              <a:t>Shout out to Londoners</a:t>
            </a:r>
            <a:endParaRPr lang="en-GB" dirty="0"/>
          </a:p>
        </p:txBody>
      </p:sp>
      <p:pic>
        <p:nvPicPr>
          <p:cNvPr id="4" name="Content Placeholder 3"/>
          <p:cNvPicPr>
            <a:picLocks noGrp="1" noChangeAspect="1"/>
          </p:cNvPicPr>
          <p:nvPr>
            <p:ph idx="1"/>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48902" y="-56922"/>
            <a:ext cx="3877205" cy="1825558"/>
          </a:xfrm>
        </p:spPr>
      </p:pic>
      <p:graphicFrame>
        <p:nvGraphicFramePr>
          <p:cNvPr id="5" name="Table 4"/>
          <p:cNvGraphicFramePr>
            <a:graphicFrameLocks noGrp="1"/>
          </p:cNvGraphicFramePr>
          <p:nvPr>
            <p:extLst>
              <p:ext uri="{D42A27DB-BD31-4B8C-83A1-F6EECF244321}">
                <p14:modId xmlns:p14="http://schemas.microsoft.com/office/powerpoint/2010/main" val="3576723283"/>
              </p:ext>
            </p:extLst>
          </p:nvPr>
        </p:nvGraphicFramePr>
        <p:xfrm>
          <a:off x="592667" y="1528933"/>
          <a:ext cx="11209338" cy="4550135"/>
        </p:xfrm>
        <a:graphic>
          <a:graphicData uri="http://schemas.openxmlformats.org/drawingml/2006/table">
            <a:tbl>
              <a:tblPr firstRow="1" bandRow="1">
                <a:tableStyleId>{5C22544A-7EE6-4342-B048-85BDC9FD1C3A}</a:tableStyleId>
              </a:tblPr>
              <a:tblGrid>
                <a:gridCol w="1601334"/>
                <a:gridCol w="1601334"/>
                <a:gridCol w="1601334"/>
                <a:gridCol w="1601334"/>
                <a:gridCol w="1601334"/>
                <a:gridCol w="1601334"/>
                <a:gridCol w="1601334"/>
              </a:tblGrid>
              <a:tr h="910027">
                <a:tc>
                  <a:txBody>
                    <a:bodyPr/>
                    <a:lstStyle/>
                    <a:p>
                      <a:pPr algn="ctr"/>
                      <a:r>
                        <a:rPr lang="en-GB" sz="2400" b="0" dirty="0" smtClean="0">
                          <a:solidFill>
                            <a:schemeClr val="accent5">
                              <a:lumMod val="50000"/>
                            </a:schemeClr>
                          </a:solidFill>
                          <a:latin typeface="Century Gothic" panose="020B0502020202020204" pitchFamily="34" charset="0"/>
                        </a:rPr>
                        <a:t>Albanian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Arabic</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Bengali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Bulgarian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Chinese</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Croatian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Czech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400" b="0" dirty="0" smtClean="0">
                          <a:solidFill>
                            <a:schemeClr val="accent5">
                              <a:lumMod val="50000"/>
                            </a:schemeClr>
                          </a:solidFill>
                          <a:latin typeface="Century Gothic" panose="020B0502020202020204" pitchFamily="34" charset="0"/>
                        </a:rPr>
                        <a:t>English</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Estonian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Farsi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French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German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Greek</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Gujarati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400" b="0" dirty="0" smtClean="0">
                          <a:solidFill>
                            <a:schemeClr val="accent5">
                              <a:lumMod val="50000"/>
                            </a:schemeClr>
                          </a:solidFill>
                          <a:latin typeface="Century Gothic" panose="020B0502020202020204" pitchFamily="34" charset="0"/>
                        </a:rPr>
                        <a:t>Hindi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200" b="0" dirty="0" smtClean="0">
                          <a:solidFill>
                            <a:schemeClr val="accent5">
                              <a:lumMod val="50000"/>
                            </a:schemeClr>
                          </a:solidFill>
                          <a:latin typeface="Century Gothic" panose="020B0502020202020204" pitchFamily="34" charset="0"/>
                        </a:rPr>
                        <a:t>Hungarian</a:t>
                      </a:r>
                      <a:endParaRPr lang="en-GB" sz="22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Italian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smtClean="0">
                          <a:solidFill>
                            <a:schemeClr val="accent5">
                              <a:lumMod val="50000"/>
                            </a:schemeClr>
                          </a:solidFill>
                          <a:latin typeface="Century Gothic" panose="020B0502020202020204" pitchFamily="34" charset="0"/>
                        </a:rPr>
                        <a:t>Japanese</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Latvian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smtClean="0">
                          <a:solidFill>
                            <a:schemeClr val="accent5">
                              <a:lumMod val="50000"/>
                            </a:schemeClr>
                          </a:solidFill>
                          <a:latin typeface="Century Gothic" panose="020B0502020202020204" pitchFamily="34" charset="0"/>
                        </a:rPr>
                        <a:t>Lithuanian</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Polish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000" b="0" dirty="0" smtClean="0">
                          <a:solidFill>
                            <a:schemeClr val="accent5">
                              <a:lumMod val="50000"/>
                            </a:schemeClr>
                          </a:solidFill>
                          <a:latin typeface="Century Gothic" panose="020B0502020202020204" pitchFamily="34" charset="0"/>
                        </a:rPr>
                        <a:t>Portuguese</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Punjabi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smtClean="0">
                          <a:solidFill>
                            <a:schemeClr val="accent5">
                              <a:lumMod val="50000"/>
                            </a:schemeClr>
                          </a:solidFill>
                          <a:latin typeface="Century Gothic" panose="020B0502020202020204" pitchFamily="34" charset="0"/>
                        </a:rPr>
                        <a:t>Romanian</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Russian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Serbian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Slovak</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smtClean="0">
                          <a:solidFill>
                            <a:schemeClr val="accent5">
                              <a:lumMod val="50000"/>
                            </a:schemeClr>
                          </a:solidFill>
                          <a:latin typeface="Century Gothic" panose="020B0502020202020204" pitchFamily="34" charset="0"/>
                        </a:rPr>
                        <a:t>Slovenian</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400" b="0" dirty="0" smtClean="0">
                          <a:solidFill>
                            <a:schemeClr val="accent5">
                              <a:lumMod val="50000"/>
                            </a:schemeClr>
                          </a:solidFill>
                          <a:latin typeface="Century Gothic" panose="020B0502020202020204" pitchFamily="34" charset="0"/>
                        </a:rPr>
                        <a:t>Somali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Spanish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Swahili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Tamil</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Turkish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Urdu</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1900" b="0" dirty="0" smtClean="0">
                          <a:solidFill>
                            <a:schemeClr val="accent5">
                              <a:lumMod val="50000"/>
                            </a:schemeClr>
                          </a:solidFill>
                          <a:latin typeface="Century Gothic" panose="020B0502020202020204" pitchFamily="34" charset="0"/>
                        </a:rPr>
                        <a:t>Vietnamese</a:t>
                      </a:r>
                      <a:endParaRPr lang="en-GB" sz="19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2106" y="276212"/>
            <a:ext cx="1448401" cy="124079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120" y="324538"/>
            <a:ext cx="1023783" cy="997799"/>
          </a:xfrm>
          <a:prstGeom prst="rect">
            <a:avLst/>
          </a:prstGeom>
        </p:spPr>
      </p:pic>
    </p:spTree>
    <p:extLst>
      <p:ext uri="{BB962C8B-B14F-4D97-AF65-F5344CB8AC3E}">
        <p14:creationId xmlns:p14="http://schemas.microsoft.com/office/powerpoint/2010/main" val="2157216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24539"/>
            <a:ext cx="10515600" cy="1325563"/>
          </a:xfrm>
        </p:spPr>
        <p:txBody>
          <a:bodyPr/>
          <a:lstStyle/>
          <a:p>
            <a:r>
              <a:rPr lang="en-GB" dirty="0" smtClean="0"/>
              <a:t>Shout out to Londoners</a:t>
            </a:r>
            <a:endParaRPr lang="en-GB" dirty="0"/>
          </a:p>
        </p:txBody>
      </p:sp>
      <p:pic>
        <p:nvPicPr>
          <p:cNvPr id="4" name="Content Placeholder 3"/>
          <p:cNvPicPr>
            <a:picLocks noGrp="1" noChangeAspect="1"/>
          </p:cNvPicPr>
          <p:nvPr>
            <p:ph idx="1"/>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48902" y="-56922"/>
            <a:ext cx="3877205" cy="1825558"/>
          </a:xfrm>
        </p:spPr>
      </p:pic>
      <p:graphicFrame>
        <p:nvGraphicFramePr>
          <p:cNvPr id="5" name="Table 4"/>
          <p:cNvGraphicFramePr>
            <a:graphicFrameLocks noGrp="1"/>
          </p:cNvGraphicFramePr>
          <p:nvPr>
            <p:extLst>
              <p:ext uri="{D42A27DB-BD31-4B8C-83A1-F6EECF244321}">
                <p14:modId xmlns:p14="http://schemas.microsoft.com/office/powerpoint/2010/main" val="3934067022"/>
              </p:ext>
            </p:extLst>
          </p:nvPr>
        </p:nvGraphicFramePr>
        <p:xfrm>
          <a:off x="592667" y="1528933"/>
          <a:ext cx="11209338" cy="4550135"/>
        </p:xfrm>
        <a:graphic>
          <a:graphicData uri="http://schemas.openxmlformats.org/drawingml/2006/table">
            <a:tbl>
              <a:tblPr firstRow="1" bandRow="1">
                <a:tableStyleId>{5C22544A-7EE6-4342-B048-85BDC9FD1C3A}</a:tableStyleId>
              </a:tblPr>
              <a:tblGrid>
                <a:gridCol w="1601334"/>
                <a:gridCol w="1601334"/>
                <a:gridCol w="1601334"/>
                <a:gridCol w="1601334"/>
                <a:gridCol w="1601334"/>
                <a:gridCol w="1601334"/>
                <a:gridCol w="1601334"/>
              </a:tblGrid>
              <a:tr h="910027">
                <a:tc>
                  <a:txBody>
                    <a:bodyPr/>
                    <a:lstStyle/>
                    <a:p>
                      <a:pPr algn="ctr"/>
                      <a:r>
                        <a:rPr lang="en-GB" sz="2400" b="0" dirty="0" smtClean="0">
                          <a:solidFill>
                            <a:schemeClr val="accent5">
                              <a:lumMod val="50000"/>
                            </a:schemeClr>
                          </a:solidFill>
                          <a:latin typeface="Century Gothic" panose="020B0502020202020204" pitchFamily="34" charset="0"/>
                        </a:rPr>
                        <a:t>Albanian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Arabic</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Bengali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Bulgarian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Chinese</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Croatian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Czech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400" b="0" dirty="0" smtClean="0">
                          <a:solidFill>
                            <a:schemeClr val="accent5">
                              <a:lumMod val="50000"/>
                            </a:schemeClr>
                          </a:solidFill>
                          <a:latin typeface="Century Gothic" panose="020B0502020202020204" pitchFamily="34" charset="0"/>
                        </a:rPr>
                        <a:t>English</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Estonian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Farsi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French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German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Greek</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Gujarati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400" b="0" dirty="0" smtClean="0">
                          <a:solidFill>
                            <a:schemeClr val="accent5">
                              <a:lumMod val="50000"/>
                            </a:schemeClr>
                          </a:solidFill>
                          <a:latin typeface="Century Gothic" panose="020B0502020202020204" pitchFamily="34" charset="0"/>
                        </a:rPr>
                        <a:t>Hindi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200" b="0" dirty="0" smtClean="0">
                          <a:solidFill>
                            <a:schemeClr val="accent5">
                              <a:lumMod val="50000"/>
                            </a:schemeClr>
                          </a:solidFill>
                          <a:latin typeface="Century Gothic" panose="020B0502020202020204" pitchFamily="34" charset="0"/>
                        </a:rPr>
                        <a:t>Hungarian</a:t>
                      </a:r>
                      <a:endParaRPr lang="en-GB" sz="22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Italian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smtClean="0">
                          <a:solidFill>
                            <a:schemeClr val="accent5">
                              <a:lumMod val="50000"/>
                            </a:schemeClr>
                          </a:solidFill>
                          <a:latin typeface="Century Gothic" panose="020B0502020202020204" pitchFamily="34" charset="0"/>
                        </a:rPr>
                        <a:t>Japanese</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Latvian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smtClean="0">
                          <a:solidFill>
                            <a:schemeClr val="accent5">
                              <a:lumMod val="50000"/>
                            </a:schemeClr>
                          </a:solidFill>
                          <a:latin typeface="Century Gothic" panose="020B0502020202020204" pitchFamily="34" charset="0"/>
                        </a:rPr>
                        <a:t>Lithuanian</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Polish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000" b="0" dirty="0" smtClean="0">
                          <a:solidFill>
                            <a:schemeClr val="accent5">
                              <a:lumMod val="50000"/>
                            </a:schemeClr>
                          </a:solidFill>
                          <a:latin typeface="Century Gothic" panose="020B0502020202020204" pitchFamily="34" charset="0"/>
                        </a:rPr>
                        <a:t>Portuguese</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Punjabi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smtClean="0">
                          <a:solidFill>
                            <a:schemeClr val="accent5">
                              <a:lumMod val="50000"/>
                            </a:schemeClr>
                          </a:solidFill>
                          <a:latin typeface="Century Gothic" panose="020B0502020202020204" pitchFamily="34" charset="0"/>
                        </a:rPr>
                        <a:t>Romanian</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Russian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Serbian</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Slovak</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000" b="0" dirty="0" err="1" smtClean="0">
                          <a:solidFill>
                            <a:schemeClr val="accent5">
                              <a:lumMod val="50000"/>
                            </a:schemeClr>
                          </a:solidFill>
                          <a:latin typeface="Century Gothic" panose="020B0502020202020204" pitchFamily="34" charset="0"/>
                        </a:rPr>
                        <a:t>Sloveniaan</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910027">
                <a:tc>
                  <a:txBody>
                    <a:bodyPr/>
                    <a:lstStyle/>
                    <a:p>
                      <a:pPr algn="ctr"/>
                      <a:r>
                        <a:rPr lang="en-GB" sz="2400" b="0" dirty="0" smtClean="0">
                          <a:solidFill>
                            <a:schemeClr val="accent5">
                              <a:lumMod val="50000"/>
                            </a:schemeClr>
                          </a:solidFill>
                          <a:latin typeface="Century Gothic" panose="020B0502020202020204" pitchFamily="34" charset="0"/>
                        </a:rPr>
                        <a:t>Somali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Spanish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Swahili</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Tamil</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Turkish</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400" b="0" dirty="0" smtClean="0">
                          <a:solidFill>
                            <a:schemeClr val="accent5">
                              <a:lumMod val="50000"/>
                            </a:schemeClr>
                          </a:solidFill>
                          <a:latin typeface="Century Gothic" panose="020B0502020202020204" pitchFamily="34" charset="0"/>
                        </a:rPr>
                        <a:t>Urdu</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1900" b="0" dirty="0" smtClean="0">
                          <a:solidFill>
                            <a:schemeClr val="accent5">
                              <a:lumMod val="50000"/>
                            </a:schemeClr>
                          </a:solidFill>
                          <a:latin typeface="Century Gothic" panose="020B0502020202020204" pitchFamily="34" charset="0"/>
                        </a:rPr>
                        <a:t>Vietnamese</a:t>
                      </a:r>
                      <a:endParaRPr lang="en-GB" sz="1900" b="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6" y="276212"/>
            <a:ext cx="1448401" cy="12407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20" y="324538"/>
            <a:ext cx="1023783" cy="997799"/>
          </a:xfrm>
          <a:prstGeom prst="rect">
            <a:avLst/>
          </a:prstGeom>
        </p:spPr>
      </p:pic>
      <p:sp>
        <p:nvSpPr>
          <p:cNvPr id="3" name="Rounded Rectangular Callout 2">
            <a:hlinkClick r:id="" action="ppaction://noaction">
              <a:snd r:embed="rId6" name="hello_albanian.wav"/>
            </a:hlinkClick>
          </p:cNvPr>
          <p:cNvSpPr/>
          <p:nvPr/>
        </p:nvSpPr>
        <p:spPr>
          <a:xfrm>
            <a:off x="678932" y="1627520"/>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Mir </a:t>
            </a:r>
            <a:r>
              <a:rPr lang="en-GB" sz="2000" b="1" dirty="0" err="1" smtClean="0">
                <a:solidFill>
                  <a:srgbClr val="FA6500"/>
                </a:solidFill>
                <a:latin typeface="Century Gothic" panose="020B0502020202020204" pitchFamily="34" charset="0"/>
              </a:rPr>
              <a:t>dita</a:t>
            </a:r>
            <a:r>
              <a:rPr lang="en-GB" sz="2000" b="1" dirty="0" smtClean="0">
                <a:solidFill>
                  <a:srgbClr val="FA6500"/>
                </a:solidFill>
                <a:latin typeface="Century Gothic" panose="020B0502020202020204" pitchFamily="34" charset="0"/>
              </a:rPr>
              <a:t>!</a:t>
            </a:r>
          </a:p>
        </p:txBody>
      </p:sp>
      <p:sp>
        <p:nvSpPr>
          <p:cNvPr id="10" name="Rounded Rectangular Callout 9">
            <a:hlinkClick r:id="" action="ppaction://noaction">
              <a:snd r:embed="rId7" name="hello_lebanese_arabic.wav"/>
            </a:hlinkClick>
          </p:cNvPr>
          <p:cNvSpPr/>
          <p:nvPr/>
        </p:nvSpPr>
        <p:spPr>
          <a:xfrm>
            <a:off x="2258992" y="1627519"/>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A6500"/>
                </a:solidFill>
                <a:latin typeface="Century Gothic" panose="020B0502020202020204" pitchFamily="34" charset="0"/>
              </a:rPr>
              <a:t>Merhaba!</a:t>
            </a:r>
          </a:p>
        </p:txBody>
      </p:sp>
      <p:sp>
        <p:nvSpPr>
          <p:cNvPr id="11" name="Rounded Rectangular Callout 10">
            <a:hlinkClick r:id="" action="ppaction://noaction">
              <a:snd r:embed="rId8" name="hello_bengali.wav"/>
            </a:hlinkClick>
          </p:cNvPr>
          <p:cNvSpPr/>
          <p:nvPr/>
        </p:nvSpPr>
        <p:spPr>
          <a:xfrm>
            <a:off x="3839052" y="1638811"/>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smtClean="0">
                <a:solidFill>
                  <a:srgbClr val="FA6500"/>
                </a:solidFill>
                <a:latin typeface="Century Gothic" panose="020B0502020202020204" pitchFamily="34" charset="0"/>
              </a:rPr>
              <a:t>Namaskar</a:t>
            </a:r>
          </a:p>
        </p:txBody>
      </p:sp>
      <p:sp>
        <p:nvSpPr>
          <p:cNvPr id="12" name="Rounded Rectangular Callout 11">
            <a:hlinkClick r:id="" action="ppaction://noaction">
              <a:snd r:embed="rId9" name="hello_bulgarian.wav"/>
            </a:hlinkClick>
          </p:cNvPr>
          <p:cNvSpPr/>
          <p:nvPr/>
        </p:nvSpPr>
        <p:spPr>
          <a:xfrm>
            <a:off x="5505377" y="1624645"/>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A6500"/>
                </a:solidFill>
                <a:latin typeface="Century Gothic" panose="020B0502020202020204" pitchFamily="34" charset="0"/>
              </a:rPr>
              <a:t>Zdraveite</a:t>
            </a:r>
          </a:p>
        </p:txBody>
      </p:sp>
      <p:sp>
        <p:nvSpPr>
          <p:cNvPr id="13" name="Rounded Rectangular Callout 12">
            <a:hlinkClick r:id="" action="ppaction://noaction">
              <a:snd r:embed="rId10" name="hello_mandarin.wav"/>
            </a:hlinkClick>
          </p:cNvPr>
          <p:cNvSpPr/>
          <p:nvPr/>
        </p:nvSpPr>
        <p:spPr>
          <a:xfrm>
            <a:off x="7085437" y="1624644"/>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A6500"/>
                </a:solidFill>
                <a:latin typeface="Century Gothic" panose="020B0502020202020204" pitchFamily="34" charset="0"/>
              </a:rPr>
              <a:t>你好</a:t>
            </a:r>
            <a:r>
              <a:rPr lang="en-GB" altLang="zh-CN" b="1" dirty="0" smtClean="0">
                <a:solidFill>
                  <a:srgbClr val="FA6500"/>
                </a:solidFill>
                <a:latin typeface="Century Gothic" panose="020B0502020202020204" pitchFamily="34" charset="0"/>
              </a:rPr>
              <a:t/>
            </a:r>
            <a:br>
              <a:rPr lang="en-GB" altLang="zh-CN" b="1" dirty="0" smtClean="0">
                <a:solidFill>
                  <a:srgbClr val="FA6500"/>
                </a:solidFill>
                <a:latin typeface="Century Gothic" panose="020B0502020202020204" pitchFamily="34" charset="0"/>
              </a:rPr>
            </a:br>
            <a:r>
              <a:rPr lang="en-GB" b="1" dirty="0" err="1" smtClean="0">
                <a:solidFill>
                  <a:srgbClr val="FA6500"/>
                </a:solidFill>
                <a:latin typeface="Century Gothic" panose="020B0502020202020204" pitchFamily="34" charset="0"/>
              </a:rPr>
              <a:t>Nǐ</a:t>
            </a:r>
            <a:r>
              <a:rPr lang="en-GB" b="1" dirty="0" smtClean="0">
                <a:solidFill>
                  <a:srgbClr val="FA6500"/>
                </a:solidFill>
                <a:latin typeface="Century Gothic" panose="020B0502020202020204" pitchFamily="34" charset="0"/>
              </a:rPr>
              <a:t> </a:t>
            </a:r>
            <a:r>
              <a:rPr lang="en-GB" b="1" dirty="0" err="1" smtClean="0">
                <a:solidFill>
                  <a:srgbClr val="FA6500"/>
                </a:solidFill>
                <a:latin typeface="Century Gothic" panose="020B0502020202020204" pitchFamily="34" charset="0"/>
              </a:rPr>
              <a:t>hǎo</a:t>
            </a:r>
            <a:r>
              <a:rPr lang="en-GB" b="1" dirty="0" smtClean="0">
                <a:solidFill>
                  <a:srgbClr val="FA6500"/>
                </a:solidFill>
                <a:latin typeface="Century Gothic" panose="020B0502020202020204" pitchFamily="34" charset="0"/>
              </a:rPr>
              <a:t>!</a:t>
            </a:r>
          </a:p>
        </p:txBody>
      </p:sp>
      <p:sp>
        <p:nvSpPr>
          <p:cNvPr id="14" name="Rounded Rectangular Callout 13">
            <a:hlinkClick r:id="" action="ppaction://noaction">
              <a:snd r:embed="rId11" name="hello_croatian.wav"/>
            </a:hlinkClick>
          </p:cNvPr>
          <p:cNvSpPr/>
          <p:nvPr/>
        </p:nvSpPr>
        <p:spPr>
          <a:xfrm>
            <a:off x="8665497" y="1638811"/>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A6500"/>
                </a:solidFill>
                <a:latin typeface="Century Gothic" panose="020B0502020202020204" pitchFamily="34" charset="0"/>
              </a:rPr>
              <a:t>Dobar </a:t>
            </a:r>
            <a:r>
              <a:rPr lang="en-GB" b="1" dirty="0" err="1" smtClean="0">
                <a:solidFill>
                  <a:srgbClr val="FA6500"/>
                </a:solidFill>
                <a:latin typeface="Century Gothic" panose="020B0502020202020204" pitchFamily="34" charset="0"/>
              </a:rPr>
              <a:t>dan</a:t>
            </a:r>
            <a:endParaRPr lang="en-GB" b="1" dirty="0" smtClean="0">
              <a:solidFill>
                <a:srgbClr val="FA6500"/>
              </a:solidFill>
              <a:latin typeface="Century Gothic" panose="020B0502020202020204" pitchFamily="34" charset="0"/>
            </a:endParaRPr>
          </a:p>
        </p:txBody>
      </p:sp>
      <p:sp>
        <p:nvSpPr>
          <p:cNvPr id="15" name="Rounded Rectangular Callout 14">
            <a:hlinkClick r:id="" action="ppaction://noaction">
              <a:snd r:embed="rId12" name="hello_czech.wav"/>
            </a:hlinkClick>
          </p:cNvPr>
          <p:cNvSpPr/>
          <p:nvPr/>
        </p:nvSpPr>
        <p:spPr>
          <a:xfrm>
            <a:off x="10264711" y="1624437"/>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Ahoj</a:t>
            </a:r>
            <a:endParaRPr lang="en-GB" sz="2400" b="1" dirty="0" smtClean="0">
              <a:solidFill>
                <a:srgbClr val="FA6500"/>
              </a:solidFill>
              <a:latin typeface="Century Gothic" panose="020B0502020202020204" pitchFamily="34" charset="0"/>
            </a:endParaRPr>
          </a:p>
        </p:txBody>
      </p:sp>
      <p:sp>
        <p:nvSpPr>
          <p:cNvPr id="17" name="Rounded Rectangular Callout 16">
            <a:hlinkClick r:id="" action="ppaction://noaction">
              <a:snd r:embed="rId13" name="hello_english.wav"/>
            </a:hlinkClick>
          </p:cNvPr>
          <p:cNvSpPr/>
          <p:nvPr/>
        </p:nvSpPr>
        <p:spPr>
          <a:xfrm>
            <a:off x="662747" y="2538819"/>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Hello</a:t>
            </a:r>
          </a:p>
        </p:txBody>
      </p:sp>
      <p:sp>
        <p:nvSpPr>
          <p:cNvPr id="18" name="Rounded Rectangular Callout 17">
            <a:hlinkClick r:id="" action="ppaction://noaction">
              <a:snd r:embed="rId14" name="hello_estonian.wav"/>
            </a:hlinkClick>
          </p:cNvPr>
          <p:cNvSpPr/>
          <p:nvPr/>
        </p:nvSpPr>
        <p:spPr>
          <a:xfrm>
            <a:off x="2258269" y="2538819"/>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Tere</a:t>
            </a:r>
            <a:endParaRPr lang="en-GB" sz="2400" b="1" dirty="0" smtClean="0">
              <a:solidFill>
                <a:srgbClr val="FA6500"/>
              </a:solidFill>
              <a:latin typeface="Century Gothic" panose="020B0502020202020204" pitchFamily="34" charset="0"/>
            </a:endParaRPr>
          </a:p>
        </p:txBody>
      </p:sp>
      <p:sp>
        <p:nvSpPr>
          <p:cNvPr id="19" name="Rounded Rectangular Callout 18">
            <a:hlinkClick r:id="" action="ppaction://noaction">
              <a:snd r:embed="rId15" name="hello_farsi.wav"/>
            </a:hlinkClick>
          </p:cNvPr>
          <p:cNvSpPr/>
          <p:nvPr/>
        </p:nvSpPr>
        <p:spPr>
          <a:xfrm>
            <a:off x="3839052" y="2550116"/>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Salam</a:t>
            </a:r>
          </a:p>
        </p:txBody>
      </p:sp>
      <p:sp>
        <p:nvSpPr>
          <p:cNvPr id="20" name="Rounded Rectangular Callout 19">
            <a:hlinkClick r:id="" action="ppaction://noaction">
              <a:snd r:embed="rId16" name="hello_french-bonjour.wav"/>
            </a:hlinkClick>
          </p:cNvPr>
          <p:cNvSpPr/>
          <p:nvPr/>
        </p:nvSpPr>
        <p:spPr>
          <a:xfrm>
            <a:off x="5504654" y="2518065"/>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Bonjour</a:t>
            </a:r>
          </a:p>
        </p:txBody>
      </p:sp>
      <p:sp>
        <p:nvSpPr>
          <p:cNvPr id="21" name="Rounded Rectangular Callout 20">
            <a:hlinkClick r:id="" action="ppaction://noaction">
              <a:snd r:embed="rId17" name="hello_german.wav"/>
            </a:hlinkClick>
          </p:cNvPr>
          <p:cNvSpPr/>
          <p:nvPr/>
        </p:nvSpPr>
        <p:spPr>
          <a:xfrm>
            <a:off x="7130415" y="2518064"/>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Hallo</a:t>
            </a:r>
          </a:p>
        </p:txBody>
      </p:sp>
      <p:sp>
        <p:nvSpPr>
          <p:cNvPr id="22" name="Rounded Rectangular Callout 21">
            <a:hlinkClick r:id="" action="ppaction://noaction">
              <a:snd r:embed="rId18" name="hello_greek.wav"/>
            </a:hlinkClick>
          </p:cNvPr>
          <p:cNvSpPr/>
          <p:nvPr/>
        </p:nvSpPr>
        <p:spPr>
          <a:xfrm>
            <a:off x="8707278" y="2518064"/>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FA6500"/>
                </a:solidFill>
                <a:latin typeface="Century Gothic" panose="020B0502020202020204" pitchFamily="34" charset="0"/>
              </a:rPr>
              <a:t>Γειά σου </a:t>
            </a:r>
            <a:r>
              <a:rPr lang="en-GB" sz="2400" b="1" dirty="0" err="1" smtClean="0">
                <a:solidFill>
                  <a:srgbClr val="FA6500"/>
                </a:solidFill>
                <a:latin typeface="Century Gothic" panose="020B0502020202020204" pitchFamily="34" charset="0"/>
              </a:rPr>
              <a:t>Yasou</a:t>
            </a:r>
            <a:endParaRPr lang="en-GB" sz="2400" b="1" dirty="0" smtClean="0">
              <a:solidFill>
                <a:srgbClr val="FA6500"/>
              </a:solidFill>
              <a:latin typeface="Century Gothic" panose="020B0502020202020204" pitchFamily="34" charset="0"/>
            </a:endParaRPr>
          </a:p>
        </p:txBody>
      </p:sp>
      <p:sp>
        <p:nvSpPr>
          <p:cNvPr id="23" name="Rounded Rectangular Callout 22">
            <a:hlinkClick r:id="" action="ppaction://noaction">
              <a:snd r:embed="rId19" name="hello_gujarati.wav"/>
            </a:hlinkClick>
          </p:cNvPr>
          <p:cNvSpPr/>
          <p:nvPr/>
        </p:nvSpPr>
        <p:spPr>
          <a:xfrm>
            <a:off x="10284141" y="2550116"/>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u-IN" sz="2000" b="1" dirty="0" smtClean="0">
                <a:solidFill>
                  <a:srgbClr val="FA6500"/>
                </a:solidFill>
                <a:latin typeface="Century Gothic" panose="020B0502020202020204" pitchFamily="34" charset="0"/>
              </a:rPr>
              <a:t>નમસ્તે!</a:t>
            </a:r>
            <a:br>
              <a:rPr lang="gu-IN" sz="2000" b="1" dirty="0" smtClean="0">
                <a:solidFill>
                  <a:srgbClr val="FA6500"/>
                </a:solidFill>
                <a:latin typeface="Century Gothic" panose="020B0502020202020204" pitchFamily="34" charset="0"/>
              </a:rPr>
            </a:br>
            <a:r>
              <a:rPr lang="en-GB" sz="2000" b="1" dirty="0" smtClean="0">
                <a:solidFill>
                  <a:srgbClr val="FA6500"/>
                </a:solidFill>
                <a:latin typeface="Century Gothic" panose="020B0502020202020204" pitchFamily="34" charset="0"/>
              </a:rPr>
              <a:t>Namaste</a:t>
            </a:r>
          </a:p>
        </p:txBody>
      </p:sp>
      <p:sp>
        <p:nvSpPr>
          <p:cNvPr id="24" name="Rounded Rectangular Callout 23">
            <a:hlinkClick r:id="" action="ppaction://noaction">
              <a:snd r:embed="rId20" name="hello_hindi.wav"/>
            </a:hlinkClick>
          </p:cNvPr>
          <p:cNvSpPr/>
          <p:nvPr/>
        </p:nvSpPr>
        <p:spPr>
          <a:xfrm>
            <a:off x="678932" y="3429000"/>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Namaste</a:t>
            </a:r>
          </a:p>
        </p:txBody>
      </p:sp>
      <p:sp>
        <p:nvSpPr>
          <p:cNvPr id="25" name="Rounded Rectangular Callout 24">
            <a:hlinkClick r:id="" action="ppaction://noaction">
              <a:snd r:embed="rId21" name="hello_hungarian.wav"/>
            </a:hlinkClick>
          </p:cNvPr>
          <p:cNvSpPr/>
          <p:nvPr/>
        </p:nvSpPr>
        <p:spPr>
          <a:xfrm>
            <a:off x="2292775" y="3450119"/>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Jo </a:t>
            </a:r>
            <a:r>
              <a:rPr lang="en-GB" sz="2000" b="1" dirty="0" err="1" smtClean="0">
                <a:solidFill>
                  <a:srgbClr val="FA6500"/>
                </a:solidFill>
                <a:latin typeface="Century Gothic" panose="020B0502020202020204" pitchFamily="34" charset="0"/>
              </a:rPr>
              <a:t>napot</a:t>
            </a:r>
            <a:endParaRPr lang="en-GB" sz="2000" b="1" dirty="0" smtClean="0">
              <a:solidFill>
                <a:srgbClr val="FA6500"/>
              </a:solidFill>
              <a:latin typeface="Century Gothic" panose="020B0502020202020204" pitchFamily="34" charset="0"/>
            </a:endParaRPr>
          </a:p>
        </p:txBody>
      </p:sp>
      <p:sp>
        <p:nvSpPr>
          <p:cNvPr id="26" name="Rounded Rectangular Callout 25">
            <a:hlinkClick r:id="" action="ppaction://noaction">
              <a:snd r:embed="rId22" name="hello_italian.wav"/>
            </a:hlinkClick>
          </p:cNvPr>
          <p:cNvSpPr/>
          <p:nvPr/>
        </p:nvSpPr>
        <p:spPr>
          <a:xfrm>
            <a:off x="3839052" y="3467568"/>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Buon</a:t>
            </a:r>
          </a:p>
          <a:p>
            <a:pPr algn="ctr"/>
            <a:r>
              <a:rPr lang="en-GB" sz="2000" b="1" dirty="0" err="1" smtClean="0">
                <a:solidFill>
                  <a:srgbClr val="FA6500"/>
                </a:solidFill>
                <a:latin typeface="Century Gothic" panose="020B0502020202020204" pitchFamily="34" charset="0"/>
              </a:rPr>
              <a:t>giorno</a:t>
            </a:r>
            <a:r>
              <a:rPr lang="en-GB" sz="2000" b="1" dirty="0" smtClean="0">
                <a:solidFill>
                  <a:srgbClr val="FA6500"/>
                </a:solidFill>
                <a:latin typeface="Century Gothic" panose="020B0502020202020204" pitchFamily="34" charset="0"/>
              </a:rPr>
              <a:t>!</a:t>
            </a:r>
          </a:p>
        </p:txBody>
      </p:sp>
      <p:sp>
        <p:nvSpPr>
          <p:cNvPr id="27" name="Rounded Rectangular Callout 26">
            <a:hlinkClick r:id="" action="ppaction://noaction">
              <a:snd r:embed="rId23" name="hello_japanese.wav"/>
            </a:hlinkClick>
          </p:cNvPr>
          <p:cNvSpPr/>
          <p:nvPr/>
        </p:nvSpPr>
        <p:spPr>
          <a:xfrm>
            <a:off x="5504654" y="3450118"/>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smtClean="0">
                <a:solidFill>
                  <a:srgbClr val="FA6500"/>
                </a:solidFill>
                <a:latin typeface="Century Gothic" panose="020B0502020202020204" pitchFamily="34" charset="0"/>
              </a:rPr>
              <a:t>こんにちは！</a:t>
            </a:r>
            <a:r>
              <a:rPr lang="en-GB" altLang="ja-JP" sz="1400" b="1" smtClean="0">
                <a:solidFill>
                  <a:srgbClr val="FA6500"/>
                </a:solidFill>
                <a:latin typeface="Century Gothic" panose="020B0502020202020204" pitchFamily="34" charset="0"/>
              </a:rPr>
              <a:t/>
            </a:r>
            <a:br>
              <a:rPr lang="en-GB" altLang="ja-JP" sz="1400" b="1" smtClean="0">
                <a:solidFill>
                  <a:srgbClr val="FA6500"/>
                </a:solidFill>
                <a:latin typeface="Century Gothic" panose="020B0502020202020204" pitchFamily="34" charset="0"/>
              </a:rPr>
            </a:br>
            <a:r>
              <a:rPr lang="en-GB" altLang="ja-JP" sz="1400" b="1" smtClean="0">
                <a:solidFill>
                  <a:srgbClr val="FA6500"/>
                </a:solidFill>
                <a:latin typeface="Century Gothic" panose="020B0502020202020204" pitchFamily="34" charset="0"/>
              </a:rPr>
              <a:t>Kon’nichiwa</a:t>
            </a:r>
            <a:endParaRPr lang="en-GB" sz="1400" b="1" dirty="0" smtClean="0">
              <a:solidFill>
                <a:srgbClr val="FA6500"/>
              </a:solidFill>
              <a:latin typeface="Century Gothic" panose="020B0502020202020204" pitchFamily="34" charset="0"/>
            </a:endParaRPr>
          </a:p>
        </p:txBody>
      </p:sp>
      <p:sp>
        <p:nvSpPr>
          <p:cNvPr id="28" name="Rounded Rectangular Callout 27">
            <a:hlinkClick r:id="" action="ppaction://noaction">
              <a:snd r:embed="rId24" name="hello_latvian.wav"/>
            </a:hlinkClick>
          </p:cNvPr>
          <p:cNvSpPr/>
          <p:nvPr/>
        </p:nvSpPr>
        <p:spPr>
          <a:xfrm>
            <a:off x="7077108" y="3445805"/>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Sveiki</a:t>
            </a:r>
          </a:p>
        </p:txBody>
      </p:sp>
      <p:sp>
        <p:nvSpPr>
          <p:cNvPr id="29" name="Rounded Rectangular Callout 28">
            <a:hlinkClick r:id="" action="ppaction://noaction">
              <a:snd r:embed="rId25" name="hello_lithuanian.wav"/>
            </a:hlinkClick>
          </p:cNvPr>
          <p:cNvSpPr/>
          <p:nvPr/>
        </p:nvSpPr>
        <p:spPr>
          <a:xfrm>
            <a:off x="8711056" y="3458132"/>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Sveiki</a:t>
            </a:r>
          </a:p>
        </p:txBody>
      </p:sp>
      <p:sp>
        <p:nvSpPr>
          <p:cNvPr id="30" name="Rounded Rectangular Callout 29">
            <a:hlinkClick r:id="" action="ppaction://noaction">
              <a:snd r:embed="rId26" name="hello_polish.wav"/>
            </a:hlinkClick>
          </p:cNvPr>
          <p:cNvSpPr/>
          <p:nvPr/>
        </p:nvSpPr>
        <p:spPr>
          <a:xfrm>
            <a:off x="10333317" y="3426030"/>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Cześć</a:t>
            </a:r>
          </a:p>
        </p:txBody>
      </p:sp>
      <p:sp>
        <p:nvSpPr>
          <p:cNvPr id="31" name="Rounded Rectangular Callout 30">
            <a:hlinkClick r:id="" action="ppaction://noaction">
              <a:snd r:embed="rId27" name="hello_portuguese.wav"/>
            </a:hlinkClick>
          </p:cNvPr>
          <p:cNvSpPr/>
          <p:nvPr/>
        </p:nvSpPr>
        <p:spPr>
          <a:xfrm>
            <a:off x="662747" y="4344093"/>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Olá</a:t>
            </a:r>
          </a:p>
        </p:txBody>
      </p:sp>
      <p:sp>
        <p:nvSpPr>
          <p:cNvPr id="32" name="Rounded Rectangular Callout 31">
            <a:hlinkClick r:id="" action="ppaction://noaction">
              <a:snd r:embed="rId28" name="hello_panjabi.wav"/>
            </a:hlinkClick>
          </p:cNvPr>
          <p:cNvSpPr/>
          <p:nvPr/>
        </p:nvSpPr>
        <p:spPr>
          <a:xfrm>
            <a:off x="2308900" y="4330567"/>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a-IN" sz="1200" b="1" dirty="0" smtClean="0">
                <a:solidFill>
                  <a:srgbClr val="FA6500"/>
                </a:solidFill>
                <a:latin typeface="Century Gothic" panose="020B0502020202020204" pitchFamily="34" charset="0"/>
              </a:rPr>
              <a:t>ਸਤ ਸ੍ਰੀ ਅਕਾਲ</a:t>
            </a:r>
          </a:p>
          <a:p>
            <a:pPr algn="ctr"/>
            <a:r>
              <a:rPr lang="en-GB" sz="1200" b="1" dirty="0" err="1" smtClean="0">
                <a:solidFill>
                  <a:srgbClr val="FA6500"/>
                </a:solidFill>
                <a:latin typeface="Century Gothic" panose="020B0502020202020204" pitchFamily="34" charset="0"/>
              </a:rPr>
              <a:t>Sata</a:t>
            </a:r>
            <a:r>
              <a:rPr lang="en-GB" sz="1200" b="1" dirty="0" smtClean="0">
                <a:solidFill>
                  <a:srgbClr val="FA6500"/>
                </a:solidFill>
                <a:latin typeface="Century Gothic" panose="020B0502020202020204" pitchFamily="34" charset="0"/>
              </a:rPr>
              <a:t> </a:t>
            </a:r>
            <a:r>
              <a:rPr lang="en-GB" sz="1200" b="1" dirty="0" err="1" smtClean="0">
                <a:solidFill>
                  <a:srgbClr val="FA6500"/>
                </a:solidFill>
                <a:latin typeface="Century Gothic" panose="020B0502020202020204" pitchFamily="34" charset="0"/>
              </a:rPr>
              <a:t>srī</a:t>
            </a:r>
            <a:r>
              <a:rPr lang="en-GB" sz="1200" b="1" dirty="0" smtClean="0">
                <a:solidFill>
                  <a:srgbClr val="FA6500"/>
                </a:solidFill>
                <a:latin typeface="Century Gothic" panose="020B0502020202020204" pitchFamily="34" charset="0"/>
              </a:rPr>
              <a:t> </a:t>
            </a:r>
            <a:r>
              <a:rPr lang="en-GB" sz="1200" b="1" dirty="0" err="1" smtClean="0">
                <a:solidFill>
                  <a:srgbClr val="FA6500"/>
                </a:solidFill>
                <a:latin typeface="Century Gothic" panose="020B0502020202020204" pitchFamily="34" charset="0"/>
              </a:rPr>
              <a:t>akāla</a:t>
            </a:r>
            <a:endParaRPr lang="pa-IN" sz="1200" b="1" dirty="0" smtClean="0">
              <a:solidFill>
                <a:srgbClr val="FA6500"/>
              </a:solidFill>
              <a:latin typeface="Century Gothic" panose="020B0502020202020204" pitchFamily="34" charset="0"/>
            </a:endParaRPr>
          </a:p>
        </p:txBody>
      </p:sp>
      <p:sp>
        <p:nvSpPr>
          <p:cNvPr id="33" name="Rounded Rectangular Callout 32">
            <a:hlinkClick r:id="" action="ppaction://noaction">
              <a:snd r:embed="rId29" name="hello_romanian.wav"/>
            </a:hlinkClick>
          </p:cNvPr>
          <p:cNvSpPr/>
          <p:nvPr/>
        </p:nvSpPr>
        <p:spPr>
          <a:xfrm>
            <a:off x="3839052" y="4321619"/>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A6500"/>
                </a:solidFill>
                <a:latin typeface="Century Gothic" panose="020B0502020202020204" pitchFamily="34" charset="0"/>
              </a:rPr>
              <a:t>Bună </a:t>
            </a:r>
            <a:r>
              <a:rPr lang="en-GB" b="1" dirty="0" err="1" smtClean="0">
                <a:solidFill>
                  <a:srgbClr val="FA6500"/>
                </a:solidFill>
                <a:latin typeface="Century Gothic" panose="020B0502020202020204" pitchFamily="34" charset="0"/>
              </a:rPr>
              <a:t>ziua</a:t>
            </a:r>
            <a:endParaRPr lang="en-GB" b="1" dirty="0" smtClean="0">
              <a:solidFill>
                <a:srgbClr val="FA6500"/>
              </a:solidFill>
              <a:latin typeface="Century Gothic" panose="020B0502020202020204" pitchFamily="34" charset="0"/>
            </a:endParaRPr>
          </a:p>
        </p:txBody>
      </p:sp>
      <p:sp>
        <p:nvSpPr>
          <p:cNvPr id="34" name="Rounded Rectangular Callout 33">
            <a:hlinkClick r:id="" action="ppaction://noaction">
              <a:snd r:embed="rId30" name="hello_Russian.wav"/>
            </a:hlinkClick>
          </p:cNvPr>
          <p:cNvSpPr/>
          <p:nvPr/>
        </p:nvSpPr>
        <p:spPr>
          <a:xfrm>
            <a:off x="5504654" y="4321618"/>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smtClean="0">
                <a:solidFill>
                  <a:srgbClr val="FA6500"/>
                </a:solidFill>
                <a:latin typeface="Century Gothic" panose="020B0502020202020204" pitchFamily="34" charset="0"/>
              </a:rPr>
              <a:t>Zdravstvuyte</a:t>
            </a:r>
            <a:endParaRPr lang="en-GB" sz="1400" b="1" dirty="0" smtClean="0">
              <a:solidFill>
                <a:srgbClr val="FA6500"/>
              </a:solidFill>
              <a:latin typeface="Century Gothic" panose="020B0502020202020204" pitchFamily="34" charset="0"/>
            </a:endParaRPr>
          </a:p>
        </p:txBody>
      </p:sp>
      <p:sp>
        <p:nvSpPr>
          <p:cNvPr id="35" name="Rounded Rectangular Callout 34">
            <a:hlinkClick r:id="" action="ppaction://noaction">
              <a:snd r:embed="rId31" name="hello_serbian.wav"/>
            </a:hlinkClick>
          </p:cNvPr>
          <p:cNvSpPr/>
          <p:nvPr/>
        </p:nvSpPr>
        <p:spPr>
          <a:xfrm>
            <a:off x="7077108" y="4339225"/>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Zdravo</a:t>
            </a:r>
          </a:p>
        </p:txBody>
      </p:sp>
      <p:sp>
        <p:nvSpPr>
          <p:cNvPr id="36" name="Rounded Rectangular Callout 35">
            <a:hlinkClick r:id="" action="ppaction://noaction">
              <a:snd r:embed="rId32" name="hello_slovak.wav"/>
            </a:hlinkClick>
          </p:cNvPr>
          <p:cNvSpPr/>
          <p:nvPr/>
        </p:nvSpPr>
        <p:spPr>
          <a:xfrm>
            <a:off x="8688316" y="4372522"/>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Ahoj</a:t>
            </a:r>
            <a:endParaRPr lang="en-GB" sz="2400" b="1" dirty="0" smtClean="0">
              <a:solidFill>
                <a:srgbClr val="FA6500"/>
              </a:solidFill>
              <a:latin typeface="Century Gothic" panose="020B0502020202020204" pitchFamily="34" charset="0"/>
            </a:endParaRPr>
          </a:p>
        </p:txBody>
      </p:sp>
      <p:sp>
        <p:nvSpPr>
          <p:cNvPr id="37" name="Rounded Rectangular Callout 36">
            <a:hlinkClick r:id="" action="ppaction://noaction">
              <a:snd r:embed="rId33" name="hello_slovenian.wav"/>
            </a:hlinkClick>
          </p:cNvPr>
          <p:cNvSpPr/>
          <p:nvPr/>
        </p:nvSpPr>
        <p:spPr>
          <a:xfrm>
            <a:off x="10333317" y="4339225"/>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Zdravo</a:t>
            </a:r>
          </a:p>
        </p:txBody>
      </p:sp>
      <p:sp>
        <p:nvSpPr>
          <p:cNvPr id="38" name="Rounded Rectangular Callout 37">
            <a:hlinkClick r:id="" action="ppaction://noaction">
              <a:snd r:embed="rId34" name="hello_somali.wav"/>
            </a:hlinkClick>
          </p:cNvPr>
          <p:cNvSpPr/>
          <p:nvPr/>
        </p:nvSpPr>
        <p:spPr>
          <a:xfrm>
            <a:off x="674863" y="5259186"/>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A6500"/>
                </a:solidFill>
                <a:latin typeface="Century Gothic" panose="020B0502020202020204" pitchFamily="34" charset="0"/>
              </a:rPr>
              <a:t>Sideed</a:t>
            </a:r>
            <a:r>
              <a:rPr lang="en-GB" sz="2400" b="1" dirty="0">
                <a:solidFill>
                  <a:srgbClr val="FA6500"/>
                </a:solidFill>
                <a:latin typeface="Century Gothic" panose="020B0502020202020204" pitchFamily="34" charset="0"/>
              </a:rPr>
              <a:t> </a:t>
            </a:r>
            <a:r>
              <a:rPr lang="en-GB" sz="2400" b="1" dirty="0" err="1">
                <a:solidFill>
                  <a:srgbClr val="FA6500"/>
                </a:solidFill>
                <a:latin typeface="Century Gothic" panose="020B0502020202020204" pitchFamily="34" charset="0"/>
              </a:rPr>
              <a:t>tahay</a:t>
            </a:r>
            <a:r>
              <a:rPr lang="en-GB" sz="2400" b="1" dirty="0">
                <a:solidFill>
                  <a:srgbClr val="FA6500"/>
                </a:solidFill>
                <a:latin typeface="Century Gothic" panose="020B0502020202020204" pitchFamily="34" charset="0"/>
              </a:rPr>
              <a:t>?</a:t>
            </a:r>
            <a:endParaRPr lang="en-GB" sz="2400" b="1" dirty="0" smtClean="0">
              <a:solidFill>
                <a:srgbClr val="FA6500"/>
              </a:solidFill>
              <a:latin typeface="Century Gothic" panose="020B0502020202020204" pitchFamily="34" charset="0"/>
            </a:endParaRPr>
          </a:p>
        </p:txBody>
      </p:sp>
      <p:sp>
        <p:nvSpPr>
          <p:cNvPr id="39" name="Rounded Rectangular Callout 38">
            <a:hlinkClick r:id="" action="ppaction://noaction">
              <a:snd r:embed="rId35" name="hello_spanish.wav"/>
            </a:hlinkClick>
          </p:cNvPr>
          <p:cNvSpPr/>
          <p:nvPr/>
        </p:nvSpPr>
        <p:spPr>
          <a:xfrm>
            <a:off x="2258269" y="5272719"/>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Hola</a:t>
            </a:r>
            <a:endParaRPr lang="en-GB" sz="2400" b="1" dirty="0" smtClean="0">
              <a:solidFill>
                <a:srgbClr val="FA6500"/>
              </a:solidFill>
              <a:latin typeface="Century Gothic" panose="020B0502020202020204" pitchFamily="34" charset="0"/>
            </a:endParaRPr>
          </a:p>
        </p:txBody>
      </p:sp>
      <p:sp>
        <p:nvSpPr>
          <p:cNvPr id="40" name="Rounded Rectangular Callout 39">
            <a:hlinkClick r:id="" action="ppaction://noaction">
              <a:snd r:embed="rId36" name="hello_swahili.wav"/>
            </a:hlinkClick>
          </p:cNvPr>
          <p:cNvSpPr/>
          <p:nvPr/>
        </p:nvSpPr>
        <p:spPr>
          <a:xfrm>
            <a:off x="3839052" y="5272718"/>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FA6500"/>
                </a:solidFill>
                <a:latin typeface="Century Gothic" panose="020B0502020202020204" pitchFamily="34" charset="0"/>
              </a:rPr>
              <a:t>Hujambo</a:t>
            </a:r>
            <a:endParaRPr lang="en-GB" sz="2000" b="1" dirty="0" smtClean="0">
              <a:solidFill>
                <a:srgbClr val="FA6500"/>
              </a:solidFill>
              <a:latin typeface="Century Gothic" panose="020B0502020202020204" pitchFamily="34" charset="0"/>
            </a:endParaRPr>
          </a:p>
        </p:txBody>
      </p:sp>
      <p:sp>
        <p:nvSpPr>
          <p:cNvPr id="41" name="Rounded Rectangular Callout 40">
            <a:hlinkClick r:id="" action="ppaction://noaction">
              <a:snd r:embed="rId37" name="hello_tamil.wav"/>
            </a:hlinkClick>
          </p:cNvPr>
          <p:cNvSpPr/>
          <p:nvPr/>
        </p:nvSpPr>
        <p:spPr>
          <a:xfrm>
            <a:off x="5504654" y="5253285"/>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400" b="1" dirty="0" smtClean="0">
                <a:solidFill>
                  <a:srgbClr val="FA6500"/>
                </a:solidFill>
                <a:latin typeface="Century Gothic" panose="020B0502020202020204" pitchFamily="34" charset="0"/>
              </a:rPr>
              <a:t>வணக்கம்</a:t>
            </a:r>
          </a:p>
          <a:p>
            <a:pPr algn="ctr"/>
            <a:r>
              <a:rPr lang="en-GB" sz="1600" b="1" dirty="0" err="1" smtClean="0">
                <a:solidFill>
                  <a:srgbClr val="FA6500"/>
                </a:solidFill>
                <a:latin typeface="Century Gothic" panose="020B0502020202020204" pitchFamily="34" charset="0"/>
              </a:rPr>
              <a:t>Vaṇakkam</a:t>
            </a:r>
            <a:endParaRPr lang="ta-IN" sz="1400" b="1" dirty="0" smtClean="0">
              <a:solidFill>
                <a:srgbClr val="FA6500"/>
              </a:solidFill>
              <a:latin typeface="Century Gothic" panose="020B0502020202020204" pitchFamily="34" charset="0"/>
            </a:endParaRPr>
          </a:p>
        </p:txBody>
      </p:sp>
      <p:sp>
        <p:nvSpPr>
          <p:cNvPr id="42" name="Rounded Rectangular Callout 41">
            <a:hlinkClick r:id="" action="ppaction://noaction">
              <a:snd r:embed="rId38" name="hello_turkish.wav"/>
            </a:hlinkClick>
          </p:cNvPr>
          <p:cNvSpPr/>
          <p:nvPr/>
        </p:nvSpPr>
        <p:spPr>
          <a:xfrm>
            <a:off x="7085437" y="5253284"/>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FA6500"/>
                </a:solidFill>
                <a:latin typeface="Century Gothic" panose="020B0502020202020204" pitchFamily="34" charset="0"/>
              </a:rPr>
              <a:t>Merhaba</a:t>
            </a:r>
            <a:endParaRPr lang="en-GB" b="1" dirty="0" smtClean="0">
              <a:solidFill>
                <a:srgbClr val="FA6500"/>
              </a:solidFill>
              <a:latin typeface="Century Gothic" panose="020B0502020202020204" pitchFamily="34" charset="0"/>
            </a:endParaRPr>
          </a:p>
        </p:txBody>
      </p:sp>
      <p:sp>
        <p:nvSpPr>
          <p:cNvPr id="43" name="Rounded Rectangular Callout 42">
            <a:hlinkClick r:id="" action="ppaction://noaction">
              <a:snd r:embed="rId39" name="hello_urdu.wav"/>
            </a:hlinkClick>
          </p:cNvPr>
          <p:cNvSpPr/>
          <p:nvPr/>
        </p:nvSpPr>
        <p:spPr>
          <a:xfrm>
            <a:off x="8707278" y="5267610"/>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srgbClr val="FA6500"/>
                </a:solidFill>
                <a:latin typeface="Century Gothic" panose="020B0502020202020204" pitchFamily="34" charset="0"/>
              </a:rPr>
              <a:t>السلام </a:t>
            </a:r>
            <a:r>
              <a:rPr lang="ar-AE" b="1" dirty="0" smtClean="0">
                <a:solidFill>
                  <a:srgbClr val="FA6500"/>
                </a:solidFill>
                <a:latin typeface="Century Gothic" panose="020B0502020202020204" pitchFamily="34" charset="0"/>
              </a:rPr>
              <a:t>علیکم</a:t>
            </a:r>
            <a:r>
              <a:rPr lang="en-GB" b="1" dirty="0" smtClean="0">
                <a:solidFill>
                  <a:srgbClr val="FA6500"/>
                </a:solidFill>
                <a:latin typeface="Century Gothic" panose="020B0502020202020204" pitchFamily="34" charset="0"/>
              </a:rPr>
              <a:t/>
            </a:r>
            <a:br>
              <a:rPr lang="en-GB" b="1" dirty="0" smtClean="0">
                <a:solidFill>
                  <a:srgbClr val="FA6500"/>
                </a:solidFill>
                <a:latin typeface="Century Gothic" panose="020B0502020202020204" pitchFamily="34" charset="0"/>
              </a:rPr>
            </a:br>
            <a:r>
              <a:rPr lang="en-GB" sz="1400" b="1" dirty="0" err="1" smtClean="0">
                <a:solidFill>
                  <a:srgbClr val="FA6500"/>
                </a:solidFill>
                <a:latin typeface="Century Gothic" panose="020B0502020202020204" pitchFamily="34" charset="0"/>
              </a:rPr>
              <a:t>Assalamo</a:t>
            </a:r>
            <a:r>
              <a:rPr lang="en-GB" sz="1400" b="1" dirty="0" smtClean="0">
                <a:solidFill>
                  <a:srgbClr val="FA6500"/>
                </a:solidFill>
                <a:latin typeface="Century Gothic" panose="020B0502020202020204" pitchFamily="34" charset="0"/>
              </a:rPr>
              <a:t> </a:t>
            </a:r>
            <a:r>
              <a:rPr lang="en-GB" sz="1400" b="1" dirty="0" err="1" smtClean="0">
                <a:solidFill>
                  <a:srgbClr val="FA6500"/>
                </a:solidFill>
                <a:latin typeface="Century Gothic" panose="020B0502020202020204" pitchFamily="34" charset="0"/>
              </a:rPr>
              <a:t>aleikum</a:t>
            </a:r>
            <a:endParaRPr lang="en-GB" sz="1400" b="1" dirty="0" smtClean="0">
              <a:solidFill>
                <a:srgbClr val="FA6500"/>
              </a:solidFill>
              <a:latin typeface="Century Gothic" panose="020B0502020202020204" pitchFamily="34" charset="0"/>
            </a:endParaRPr>
          </a:p>
        </p:txBody>
      </p:sp>
      <p:sp>
        <p:nvSpPr>
          <p:cNvPr id="44" name="Rounded Rectangular Callout 43">
            <a:hlinkClick r:id="" action="ppaction://noaction">
              <a:snd r:embed="rId40" name="hello_vietnamese.wav"/>
            </a:hlinkClick>
          </p:cNvPr>
          <p:cNvSpPr/>
          <p:nvPr/>
        </p:nvSpPr>
        <p:spPr>
          <a:xfrm>
            <a:off x="10313320" y="5267610"/>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FA6500"/>
                </a:solidFill>
                <a:latin typeface="Century Gothic" panose="020B0502020202020204" pitchFamily="34" charset="0"/>
              </a:rPr>
              <a:t>xin</a:t>
            </a:r>
            <a:r>
              <a:rPr lang="en-GB" sz="2000" b="1" dirty="0" smtClean="0">
                <a:solidFill>
                  <a:srgbClr val="FA6500"/>
                </a:solidFill>
                <a:latin typeface="Century Gothic" panose="020B0502020202020204" pitchFamily="34" charset="0"/>
              </a:rPr>
              <a:t> </a:t>
            </a:r>
            <a:r>
              <a:rPr lang="en-GB" sz="2000" b="1" dirty="0" err="1" smtClean="0">
                <a:solidFill>
                  <a:srgbClr val="FA6500"/>
                </a:solidFill>
                <a:latin typeface="Century Gothic" panose="020B0502020202020204" pitchFamily="34" charset="0"/>
              </a:rPr>
              <a:t>chào</a:t>
            </a:r>
            <a:endParaRPr lang="en-GB" sz="2000" b="1" dirty="0" smtClean="0">
              <a:solidFill>
                <a:srgbClr val="FA6500"/>
              </a:solidFill>
              <a:latin typeface="Century Gothic" panose="020B0502020202020204" pitchFamily="34" charset="0"/>
            </a:endParaRPr>
          </a:p>
        </p:txBody>
      </p:sp>
      <p:sp>
        <p:nvSpPr>
          <p:cNvPr id="6" name="Rectangle 5"/>
          <p:cNvSpPr/>
          <p:nvPr/>
        </p:nvSpPr>
        <p:spPr>
          <a:xfrm>
            <a:off x="7762517" y="18636"/>
            <a:ext cx="4411785" cy="369332"/>
          </a:xfrm>
          <a:prstGeom prst="rect">
            <a:avLst/>
          </a:prstGeom>
        </p:spPr>
        <p:txBody>
          <a:bodyPr wrap="none">
            <a:spAutoFit/>
          </a:bodyPr>
          <a:lstStyle/>
          <a:p>
            <a:r>
              <a:rPr lang="en-GB" dirty="0" smtClean="0">
                <a:latin typeface="Century Gothic" panose="020B0502020202020204" pitchFamily="34" charset="0"/>
                <a:hlinkClick r:id="rId41"/>
              </a:rPr>
              <a:t>https</a:t>
            </a:r>
            <a:r>
              <a:rPr lang="en-GB" dirty="0">
                <a:latin typeface="Century Gothic" panose="020B0502020202020204" pitchFamily="34" charset="0"/>
                <a:hlinkClick r:id="rId41"/>
              </a:rPr>
              <a:t>://www.omniglot.com/index.htm</a:t>
            </a:r>
            <a:endParaRPr lang="en-GB" dirty="0">
              <a:latin typeface="Century Gothic" panose="020B0502020202020204" pitchFamily="34" charset="0"/>
            </a:endParaRPr>
          </a:p>
        </p:txBody>
      </p:sp>
      <p:sp>
        <p:nvSpPr>
          <p:cNvPr id="7" name="TextBox 6"/>
          <p:cNvSpPr txBox="1"/>
          <p:nvPr/>
        </p:nvSpPr>
        <p:spPr>
          <a:xfrm>
            <a:off x="6884880" y="39467"/>
            <a:ext cx="1174816" cy="369332"/>
          </a:xfrm>
          <a:prstGeom prst="rect">
            <a:avLst/>
          </a:prstGeom>
          <a:noFill/>
        </p:spPr>
        <p:txBody>
          <a:bodyPr wrap="square" rtlCol="0">
            <a:spAutoFit/>
          </a:bodyPr>
          <a:lstStyle/>
          <a:p>
            <a:r>
              <a:rPr lang="en-GB" dirty="0" smtClean="0">
                <a:solidFill>
                  <a:srgbClr val="FA6500"/>
                </a:solidFill>
                <a:latin typeface="Century Gothic" panose="020B0502020202020204" pitchFamily="34" charset="0"/>
              </a:rPr>
              <a:t>Source:</a:t>
            </a:r>
            <a:endParaRPr lang="en-GB" dirty="0">
              <a:solidFill>
                <a:srgbClr val="FA6500"/>
              </a:solidFill>
              <a:latin typeface="Century Gothic" panose="020B0502020202020204" pitchFamily="34" charset="0"/>
            </a:endParaRPr>
          </a:p>
        </p:txBody>
      </p:sp>
    </p:spTree>
    <p:extLst>
      <p:ext uri="{BB962C8B-B14F-4D97-AF65-F5344CB8AC3E}">
        <p14:creationId xmlns:p14="http://schemas.microsoft.com/office/powerpoint/2010/main" val="28272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500"/>
                                        <p:tgtEl>
                                          <p:spTgt spid="39"/>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500"/>
                                        <p:tgtEl>
                                          <p:spTgt spid="4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fade">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500"/>
                                        <p:tgtEl>
                                          <p:spTgt spid="4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24539"/>
            <a:ext cx="10515600" cy="1325563"/>
          </a:xfrm>
        </p:spPr>
        <p:txBody>
          <a:bodyPr/>
          <a:lstStyle/>
          <a:p>
            <a:r>
              <a:rPr lang="en-GB" dirty="0" smtClean="0"/>
              <a:t>Shout out to Londoners</a:t>
            </a:r>
            <a:endParaRPr lang="en-GB" dirty="0"/>
          </a:p>
        </p:txBody>
      </p:sp>
      <p:pic>
        <p:nvPicPr>
          <p:cNvPr id="4" name="Content Placeholder 3"/>
          <p:cNvPicPr>
            <a:picLocks noGrp="1" noChangeAspect="1"/>
          </p:cNvPicPr>
          <p:nvPr>
            <p:ph idx="1"/>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48902" y="-56922"/>
            <a:ext cx="3877205" cy="1825558"/>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6" y="276212"/>
            <a:ext cx="1448401" cy="12407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20" y="324538"/>
            <a:ext cx="1023783" cy="997799"/>
          </a:xfrm>
          <a:prstGeom prst="rect">
            <a:avLst/>
          </a:prstGeom>
        </p:spPr>
      </p:pic>
      <p:sp>
        <p:nvSpPr>
          <p:cNvPr id="3" name="Rounded Rectangular Callout 2"/>
          <p:cNvSpPr/>
          <p:nvPr/>
        </p:nvSpPr>
        <p:spPr>
          <a:xfrm>
            <a:off x="7038356" y="1317545"/>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Mir </a:t>
            </a:r>
            <a:r>
              <a:rPr lang="en-GB" sz="2000" b="1" dirty="0" err="1" smtClean="0">
                <a:solidFill>
                  <a:srgbClr val="FA6500"/>
                </a:solidFill>
                <a:latin typeface="Century Gothic" panose="020B0502020202020204" pitchFamily="34" charset="0"/>
              </a:rPr>
              <a:t>dita</a:t>
            </a:r>
            <a:endParaRPr lang="en-GB" sz="2000" b="1" dirty="0" smtClean="0">
              <a:solidFill>
                <a:srgbClr val="FA6500"/>
              </a:solidFill>
              <a:latin typeface="Century Gothic" panose="020B0502020202020204" pitchFamily="34" charset="0"/>
            </a:endParaRPr>
          </a:p>
        </p:txBody>
      </p:sp>
      <p:sp>
        <p:nvSpPr>
          <p:cNvPr id="10" name="Rounded Rectangular Callout 9"/>
          <p:cNvSpPr/>
          <p:nvPr/>
        </p:nvSpPr>
        <p:spPr>
          <a:xfrm>
            <a:off x="3585598" y="4895707"/>
            <a:ext cx="1380226" cy="495962"/>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FA6500"/>
                </a:solidFill>
                <a:latin typeface="Century Gothic" panose="020B0502020202020204" pitchFamily="34" charset="0"/>
              </a:rPr>
              <a:t>Merhaba</a:t>
            </a:r>
            <a:endParaRPr lang="en-GB" b="1" dirty="0" smtClean="0">
              <a:solidFill>
                <a:srgbClr val="FA6500"/>
              </a:solidFill>
              <a:latin typeface="Century Gothic" panose="020B0502020202020204" pitchFamily="34" charset="0"/>
            </a:endParaRPr>
          </a:p>
        </p:txBody>
      </p:sp>
      <p:sp>
        <p:nvSpPr>
          <p:cNvPr id="11" name="Rounded Rectangular Callout 10"/>
          <p:cNvSpPr/>
          <p:nvPr/>
        </p:nvSpPr>
        <p:spPr>
          <a:xfrm>
            <a:off x="2205372" y="1678396"/>
            <a:ext cx="1380226" cy="461689"/>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smtClean="0">
                <a:solidFill>
                  <a:srgbClr val="FA6500"/>
                </a:solidFill>
                <a:latin typeface="Century Gothic" panose="020B0502020202020204" pitchFamily="34" charset="0"/>
              </a:rPr>
              <a:t>Namaskar</a:t>
            </a:r>
          </a:p>
        </p:txBody>
      </p:sp>
      <p:sp>
        <p:nvSpPr>
          <p:cNvPr id="12" name="Rounded Rectangular Callout 11"/>
          <p:cNvSpPr/>
          <p:nvPr/>
        </p:nvSpPr>
        <p:spPr>
          <a:xfrm>
            <a:off x="3915513" y="3651872"/>
            <a:ext cx="1380226" cy="447020"/>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A6500"/>
                </a:solidFill>
                <a:latin typeface="Century Gothic" panose="020B0502020202020204" pitchFamily="34" charset="0"/>
              </a:rPr>
              <a:t>Zdraveite</a:t>
            </a:r>
          </a:p>
        </p:txBody>
      </p:sp>
      <p:sp>
        <p:nvSpPr>
          <p:cNvPr id="13" name="Rounded Rectangular Callout 12"/>
          <p:cNvSpPr/>
          <p:nvPr/>
        </p:nvSpPr>
        <p:spPr>
          <a:xfrm>
            <a:off x="8803009" y="3895524"/>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A6500"/>
                </a:solidFill>
                <a:latin typeface="Century Gothic" panose="020B0502020202020204" pitchFamily="34" charset="0"/>
              </a:rPr>
              <a:t>你好</a:t>
            </a:r>
            <a:r>
              <a:rPr lang="en-GB" altLang="zh-CN" b="1" dirty="0" smtClean="0">
                <a:solidFill>
                  <a:srgbClr val="FA6500"/>
                </a:solidFill>
                <a:latin typeface="Century Gothic" panose="020B0502020202020204" pitchFamily="34" charset="0"/>
              </a:rPr>
              <a:t/>
            </a:r>
            <a:br>
              <a:rPr lang="en-GB" altLang="zh-CN" b="1" dirty="0" smtClean="0">
                <a:solidFill>
                  <a:srgbClr val="FA6500"/>
                </a:solidFill>
                <a:latin typeface="Century Gothic" panose="020B0502020202020204" pitchFamily="34" charset="0"/>
              </a:rPr>
            </a:br>
            <a:r>
              <a:rPr lang="en-GB" b="1" dirty="0" err="1" smtClean="0">
                <a:solidFill>
                  <a:srgbClr val="FA6500"/>
                </a:solidFill>
                <a:latin typeface="Century Gothic" panose="020B0502020202020204" pitchFamily="34" charset="0"/>
              </a:rPr>
              <a:t>Nǐ</a:t>
            </a:r>
            <a:r>
              <a:rPr lang="en-GB" b="1" dirty="0" smtClean="0">
                <a:solidFill>
                  <a:srgbClr val="FA6500"/>
                </a:solidFill>
                <a:latin typeface="Century Gothic" panose="020B0502020202020204" pitchFamily="34" charset="0"/>
              </a:rPr>
              <a:t> </a:t>
            </a:r>
            <a:r>
              <a:rPr lang="en-GB" b="1" dirty="0" err="1" smtClean="0">
                <a:solidFill>
                  <a:srgbClr val="FA6500"/>
                </a:solidFill>
                <a:latin typeface="Century Gothic" panose="020B0502020202020204" pitchFamily="34" charset="0"/>
              </a:rPr>
              <a:t>hǎo</a:t>
            </a:r>
            <a:r>
              <a:rPr lang="en-GB" b="1" dirty="0" smtClean="0">
                <a:solidFill>
                  <a:srgbClr val="FA6500"/>
                </a:solidFill>
                <a:latin typeface="Century Gothic" panose="020B0502020202020204" pitchFamily="34" charset="0"/>
              </a:rPr>
              <a:t>!</a:t>
            </a:r>
          </a:p>
        </p:txBody>
      </p:sp>
      <p:sp>
        <p:nvSpPr>
          <p:cNvPr id="14" name="Rounded Rectangular Callout 13"/>
          <p:cNvSpPr/>
          <p:nvPr/>
        </p:nvSpPr>
        <p:spPr>
          <a:xfrm>
            <a:off x="8757403" y="1287406"/>
            <a:ext cx="1354534"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A6500"/>
                </a:solidFill>
                <a:latin typeface="Century Gothic" panose="020B0502020202020204" pitchFamily="34" charset="0"/>
              </a:rPr>
              <a:t>Dobar </a:t>
            </a:r>
            <a:r>
              <a:rPr lang="en-GB" b="1" dirty="0" err="1" smtClean="0">
                <a:solidFill>
                  <a:srgbClr val="FA6500"/>
                </a:solidFill>
                <a:latin typeface="Century Gothic" panose="020B0502020202020204" pitchFamily="34" charset="0"/>
              </a:rPr>
              <a:t>dan</a:t>
            </a:r>
            <a:endParaRPr lang="en-GB" b="1" dirty="0" smtClean="0">
              <a:solidFill>
                <a:srgbClr val="FA6500"/>
              </a:solidFill>
              <a:latin typeface="Century Gothic" panose="020B0502020202020204" pitchFamily="34" charset="0"/>
            </a:endParaRPr>
          </a:p>
        </p:txBody>
      </p:sp>
      <p:sp>
        <p:nvSpPr>
          <p:cNvPr id="15" name="Rounded Rectangular Callout 14"/>
          <p:cNvSpPr/>
          <p:nvPr/>
        </p:nvSpPr>
        <p:spPr>
          <a:xfrm>
            <a:off x="315221" y="4867099"/>
            <a:ext cx="1380226" cy="474332"/>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Ahoj</a:t>
            </a:r>
            <a:endParaRPr lang="en-GB" sz="2400" b="1" dirty="0" smtClean="0">
              <a:solidFill>
                <a:srgbClr val="FA6500"/>
              </a:solidFill>
              <a:latin typeface="Century Gothic" panose="020B0502020202020204" pitchFamily="34" charset="0"/>
            </a:endParaRPr>
          </a:p>
        </p:txBody>
      </p:sp>
      <p:sp>
        <p:nvSpPr>
          <p:cNvPr id="17" name="Rounded Rectangular Callout 16"/>
          <p:cNvSpPr/>
          <p:nvPr/>
        </p:nvSpPr>
        <p:spPr>
          <a:xfrm>
            <a:off x="249120" y="2375127"/>
            <a:ext cx="1380226" cy="465835"/>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Hello</a:t>
            </a:r>
          </a:p>
        </p:txBody>
      </p:sp>
      <p:sp>
        <p:nvSpPr>
          <p:cNvPr id="18" name="Rounded Rectangular Callout 17"/>
          <p:cNvSpPr/>
          <p:nvPr/>
        </p:nvSpPr>
        <p:spPr>
          <a:xfrm>
            <a:off x="7038356" y="2269295"/>
            <a:ext cx="1380226" cy="478890"/>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Tere</a:t>
            </a:r>
            <a:endParaRPr lang="en-GB" sz="2400" b="1" dirty="0" smtClean="0">
              <a:solidFill>
                <a:srgbClr val="FA6500"/>
              </a:solidFill>
              <a:latin typeface="Century Gothic" panose="020B0502020202020204" pitchFamily="34" charset="0"/>
            </a:endParaRPr>
          </a:p>
        </p:txBody>
      </p:sp>
      <p:sp>
        <p:nvSpPr>
          <p:cNvPr id="19" name="Rounded Rectangular Callout 18"/>
          <p:cNvSpPr/>
          <p:nvPr/>
        </p:nvSpPr>
        <p:spPr>
          <a:xfrm>
            <a:off x="7089169" y="4731821"/>
            <a:ext cx="1380226" cy="449595"/>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Salam</a:t>
            </a:r>
          </a:p>
        </p:txBody>
      </p:sp>
      <p:sp>
        <p:nvSpPr>
          <p:cNvPr id="20" name="Rounded Rectangular Callout 19"/>
          <p:cNvSpPr/>
          <p:nvPr/>
        </p:nvSpPr>
        <p:spPr>
          <a:xfrm>
            <a:off x="5488720" y="1412428"/>
            <a:ext cx="1380226" cy="571477"/>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Bonjour</a:t>
            </a:r>
          </a:p>
        </p:txBody>
      </p:sp>
      <p:sp>
        <p:nvSpPr>
          <p:cNvPr id="21" name="Rounded Rectangular Callout 20"/>
          <p:cNvSpPr/>
          <p:nvPr/>
        </p:nvSpPr>
        <p:spPr>
          <a:xfrm>
            <a:off x="206413" y="1618946"/>
            <a:ext cx="1380226" cy="521139"/>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Hallo</a:t>
            </a:r>
          </a:p>
        </p:txBody>
      </p:sp>
      <p:sp>
        <p:nvSpPr>
          <p:cNvPr id="22" name="Rounded Rectangular Callout 21"/>
          <p:cNvSpPr/>
          <p:nvPr/>
        </p:nvSpPr>
        <p:spPr>
          <a:xfrm>
            <a:off x="10553908" y="1290043"/>
            <a:ext cx="1380226" cy="619713"/>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FA6500"/>
                </a:solidFill>
                <a:latin typeface="Century Gothic" panose="020B0502020202020204" pitchFamily="34" charset="0"/>
              </a:rPr>
              <a:t>Γειά σου </a:t>
            </a:r>
            <a:r>
              <a:rPr lang="en-GB" sz="2400" b="1" dirty="0" err="1">
                <a:solidFill>
                  <a:srgbClr val="FA6500"/>
                </a:solidFill>
                <a:latin typeface="Century Gothic" panose="020B0502020202020204" pitchFamily="34" charset="0"/>
              </a:rPr>
              <a:t>Yasou</a:t>
            </a:r>
            <a:endParaRPr lang="en-GB" sz="2400" b="1" dirty="0">
              <a:solidFill>
                <a:srgbClr val="FA6500"/>
              </a:solidFill>
              <a:latin typeface="Century Gothic" panose="020B0502020202020204" pitchFamily="34" charset="0"/>
            </a:endParaRPr>
          </a:p>
        </p:txBody>
      </p:sp>
      <p:sp>
        <p:nvSpPr>
          <p:cNvPr id="23" name="Rounded Rectangular Callout 22"/>
          <p:cNvSpPr/>
          <p:nvPr/>
        </p:nvSpPr>
        <p:spPr>
          <a:xfrm>
            <a:off x="2159947" y="3116809"/>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u-IN" sz="2000" b="1" dirty="0" smtClean="0">
                <a:solidFill>
                  <a:srgbClr val="FA6500"/>
                </a:solidFill>
                <a:latin typeface="Century Gothic" panose="020B0502020202020204" pitchFamily="34" charset="0"/>
              </a:rPr>
              <a:t>નમસ્તે!</a:t>
            </a:r>
            <a:br>
              <a:rPr lang="gu-IN" sz="2000" b="1" dirty="0" smtClean="0">
                <a:solidFill>
                  <a:srgbClr val="FA6500"/>
                </a:solidFill>
                <a:latin typeface="Century Gothic" panose="020B0502020202020204" pitchFamily="34" charset="0"/>
              </a:rPr>
            </a:br>
            <a:r>
              <a:rPr lang="en-GB" sz="2000" b="1" dirty="0" smtClean="0">
                <a:solidFill>
                  <a:srgbClr val="FA6500"/>
                </a:solidFill>
                <a:latin typeface="Century Gothic" panose="020B0502020202020204" pitchFamily="34" charset="0"/>
              </a:rPr>
              <a:t>Namaste</a:t>
            </a:r>
          </a:p>
        </p:txBody>
      </p:sp>
      <p:sp>
        <p:nvSpPr>
          <p:cNvPr id="24" name="Rounded Rectangular Callout 23"/>
          <p:cNvSpPr/>
          <p:nvPr/>
        </p:nvSpPr>
        <p:spPr>
          <a:xfrm>
            <a:off x="2170256" y="2370347"/>
            <a:ext cx="1380226" cy="516200"/>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Namaste</a:t>
            </a:r>
          </a:p>
        </p:txBody>
      </p:sp>
      <p:sp>
        <p:nvSpPr>
          <p:cNvPr id="25" name="Rounded Rectangular Callout 24"/>
          <p:cNvSpPr/>
          <p:nvPr/>
        </p:nvSpPr>
        <p:spPr>
          <a:xfrm>
            <a:off x="8731711" y="2290185"/>
            <a:ext cx="1380226" cy="501234"/>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Jo </a:t>
            </a:r>
            <a:r>
              <a:rPr lang="en-GB" sz="2000" b="1" dirty="0" err="1" smtClean="0">
                <a:solidFill>
                  <a:srgbClr val="FA6500"/>
                </a:solidFill>
                <a:latin typeface="Century Gothic" panose="020B0502020202020204" pitchFamily="34" charset="0"/>
              </a:rPr>
              <a:t>napot</a:t>
            </a:r>
            <a:endParaRPr lang="en-GB" sz="2000" b="1" dirty="0" smtClean="0">
              <a:solidFill>
                <a:srgbClr val="FA6500"/>
              </a:solidFill>
              <a:latin typeface="Century Gothic" panose="020B0502020202020204" pitchFamily="34" charset="0"/>
            </a:endParaRPr>
          </a:p>
        </p:txBody>
      </p:sp>
      <p:sp>
        <p:nvSpPr>
          <p:cNvPr id="26" name="Rounded Rectangular Callout 25"/>
          <p:cNvSpPr/>
          <p:nvPr/>
        </p:nvSpPr>
        <p:spPr>
          <a:xfrm>
            <a:off x="5464582" y="2119738"/>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A6500"/>
                </a:solidFill>
                <a:latin typeface="Century Gothic" panose="020B0502020202020204" pitchFamily="34" charset="0"/>
              </a:rPr>
              <a:t>Buon</a:t>
            </a:r>
          </a:p>
          <a:p>
            <a:pPr algn="ctr"/>
            <a:r>
              <a:rPr lang="en-GB" sz="2000" b="1" dirty="0" err="1" smtClean="0">
                <a:solidFill>
                  <a:srgbClr val="FA6500"/>
                </a:solidFill>
                <a:latin typeface="Century Gothic" panose="020B0502020202020204" pitchFamily="34" charset="0"/>
              </a:rPr>
              <a:t>giorno</a:t>
            </a:r>
            <a:r>
              <a:rPr lang="en-GB" sz="2000" b="1" dirty="0" smtClean="0">
                <a:solidFill>
                  <a:srgbClr val="FA6500"/>
                </a:solidFill>
                <a:latin typeface="Century Gothic" panose="020B0502020202020204" pitchFamily="34" charset="0"/>
              </a:rPr>
              <a:t>!</a:t>
            </a:r>
          </a:p>
        </p:txBody>
      </p:sp>
      <p:sp>
        <p:nvSpPr>
          <p:cNvPr id="27" name="Rounded Rectangular Callout 26"/>
          <p:cNvSpPr/>
          <p:nvPr/>
        </p:nvSpPr>
        <p:spPr>
          <a:xfrm>
            <a:off x="10546269" y="2988478"/>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smtClean="0">
                <a:solidFill>
                  <a:srgbClr val="FA6500"/>
                </a:solidFill>
                <a:latin typeface="Century Gothic" panose="020B0502020202020204" pitchFamily="34" charset="0"/>
              </a:rPr>
              <a:t>こんにちは！</a:t>
            </a:r>
            <a:r>
              <a:rPr lang="en-GB" altLang="ja-JP" sz="1400" b="1" smtClean="0">
                <a:solidFill>
                  <a:srgbClr val="FA6500"/>
                </a:solidFill>
                <a:latin typeface="Century Gothic" panose="020B0502020202020204" pitchFamily="34" charset="0"/>
              </a:rPr>
              <a:t/>
            </a:r>
            <a:br>
              <a:rPr lang="en-GB" altLang="ja-JP" sz="1400" b="1" smtClean="0">
                <a:solidFill>
                  <a:srgbClr val="FA6500"/>
                </a:solidFill>
                <a:latin typeface="Century Gothic" panose="020B0502020202020204" pitchFamily="34" charset="0"/>
              </a:rPr>
            </a:br>
            <a:r>
              <a:rPr lang="en-GB" altLang="ja-JP" sz="1400" b="1" smtClean="0">
                <a:solidFill>
                  <a:srgbClr val="FA6500"/>
                </a:solidFill>
                <a:latin typeface="Century Gothic" panose="020B0502020202020204" pitchFamily="34" charset="0"/>
              </a:rPr>
              <a:t>Kon’nichiwa</a:t>
            </a:r>
            <a:endParaRPr lang="en-GB" sz="1400" b="1" dirty="0" smtClean="0">
              <a:solidFill>
                <a:srgbClr val="FA6500"/>
              </a:solidFill>
              <a:latin typeface="Century Gothic" panose="020B0502020202020204" pitchFamily="34" charset="0"/>
            </a:endParaRPr>
          </a:p>
        </p:txBody>
      </p:sp>
      <p:sp>
        <p:nvSpPr>
          <p:cNvPr id="28" name="Rounded Rectangular Callout 27"/>
          <p:cNvSpPr/>
          <p:nvPr/>
        </p:nvSpPr>
        <p:spPr>
          <a:xfrm>
            <a:off x="1979556" y="4891836"/>
            <a:ext cx="1380226" cy="449596"/>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Sveiki</a:t>
            </a:r>
          </a:p>
        </p:txBody>
      </p:sp>
      <p:sp>
        <p:nvSpPr>
          <p:cNvPr id="29" name="Rounded Rectangular Callout 28"/>
          <p:cNvSpPr/>
          <p:nvPr/>
        </p:nvSpPr>
        <p:spPr>
          <a:xfrm>
            <a:off x="1979556" y="5556778"/>
            <a:ext cx="1380226" cy="432799"/>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Sveiki</a:t>
            </a:r>
          </a:p>
        </p:txBody>
      </p:sp>
      <p:sp>
        <p:nvSpPr>
          <p:cNvPr id="30" name="Rounded Rectangular Callout 29"/>
          <p:cNvSpPr/>
          <p:nvPr/>
        </p:nvSpPr>
        <p:spPr>
          <a:xfrm>
            <a:off x="7038356" y="3002009"/>
            <a:ext cx="1380226" cy="559696"/>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Cześć</a:t>
            </a:r>
          </a:p>
        </p:txBody>
      </p:sp>
      <p:sp>
        <p:nvSpPr>
          <p:cNvPr id="31" name="Rounded Rectangular Callout 30"/>
          <p:cNvSpPr/>
          <p:nvPr/>
        </p:nvSpPr>
        <p:spPr>
          <a:xfrm>
            <a:off x="206413" y="3873050"/>
            <a:ext cx="1380226" cy="451682"/>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Olá</a:t>
            </a:r>
          </a:p>
        </p:txBody>
      </p:sp>
      <p:sp>
        <p:nvSpPr>
          <p:cNvPr id="32" name="Rounded Rectangular Callout 31"/>
          <p:cNvSpPr/>
          <p:nvPr/>
        </p:nvSpPr>
        <p:spPr>
          <a:xfrm>
            <a:off x="7038356" y="3770693"/>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a-IN" sz="1200" b="1" dirty="0" smtClean="0">
                <a:solidFill>
                  <a:srgbClr val="FA6500"/>
                </a:solidFill>
                <a:latin typeface="Century Gothic" panose="020B0502020202020204" pitchFamily="34" charset="0"/>
              </a:rPr>
              <a:t>ਸਤ ਸ੍ਰੀ ਅਕਾਲ</a:t>
            </a:r>
          </a:p>
          <a:p>
            <a:pPr algn="ctr"/>
            <a:r>
              <a:rPr lang="en-GB" sz="1200" b="1" dirty="0" err="1" smtClean="0">
                <a:solidFill>
                  <a:srgbClr val="FA6500"/>
                </a:solidFill>
                <a:latin typeface="Century Gothic" panose="020B0502020202020204" pitchFamily="34" charset="0"/>
              </a:rPr>
              <a:t>Sata</a:t>
            </a:r>
            <a:r>
              <a:rPr lang="en-GB" sz="1200" b="1" dirty="0" smtClean="0">
                <a:solidFill>
                  <a:srgbClr val="FA6500"/>
                </a:solidFill>
                <a:latin typeface="Century Gothic" panose="020B0502020202020204" pitchFamily="34" charset="0"/>
              </a:rPr>
              <a:t> </a:t>
            </a:r>
            <a:r>
              <a:rPr lang="en-GB" sz="1200" b="1" dirty="0" err="1" smtClean="0">
                <a:solidFill>
                  <a:srgbClr val="FA6500"/>
                </a:solidFill>
                <a:latin typeface="Century Gothic" panose="020B0502020202020204" pitchFamily="34" charset="0"/>
              </a:rPr>
              <a:t>srī</a:t>
            </a:r>
            <a:r>
              <a:rPr lang="en-GB" sz="1200" b="1" dirty="0" smtClean="0">
                <a:solidFill>
                  <a:srgbClr val="FA6500"/>
                </a:solidFill>
                <a:latin typeface="Century Gothic" panose="020B0502020202020204" pitchFamily="34" charset="0"/>
              </a:rPr>
              <a:t> </a:t>
            </a:r>
            <a:r>
              <a:rPr lang="en-GB" sz="1200" b="1" dirty="0" err="1" smtClean="0">
                <a:solidFill>
                  <a:srgbClr val="FA6500"/>
                </a:solidFill>
                <a:latin typeface="Century Gothic" panose="020B0502020202020204" pitchFamily="34" charset="0"/>
              </a:rPr>
              <a:t>akāla</a:t>
            </a:r>
            <a:endParaRPr lang="pa-IN" sz="1200" b="1" dirty="0" smtClean="0">
              <a:solidFill>
                <a:srgbClr val="FA6500"/>
              </a:solidFill>
              <a:latin typeface="Century Gothic" panose="020B0502020202020204" pitchFamily="34" charset="0"/>
            </a:endParaRPr>
          </a:p>
        </p:txBody>
      </p:sp>
      <p:sp>
        <p:nvSpPr>
          <p:cNvPr id="33" name="Rounded Rectangular Callout 32"/>
          <p:cNvSpPr/>
          <p:nvPr/>
        </p:nvSpPr>
        <p:spPr>
          <a:xfrm>
            <a:off x="5464582" y="2888974"/>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A6500"/>
                </a:solidFill>
                <a:latin typeface="Century Gothic" panose="020B0502020202020204" pitchFamily="34" charset="0"/>
              </a:rPr>
              <a:t>Bună </a:t>
            </a:r>
            <a:r>
              <a:rPr lang="en-GB" b="1" dirty="0" err="1" smtClean="0">
                <a:solidFill>
                  <a:srgbClr val="FA6500"/>
                </a:solidFill>
                <a:latin typeface="Century Gothic" panose="020B0502020202020204" pitchFamily="34" charset="0"/>
              </a:rPr>
              <a:t>ziua</a:t>
            </a:r>
            <a:endParaRPr lang="en-GB" b="1" dirty="0" smtClean="0">
              <a:solidFill>
                <a:srgbClr val="FA6500"/>
              </a:solidFill>
              <a:latin typeface="Century Gothic" panose="020B0502020202020204" pitchFamily="34" charset="0"/>
            </a:endParaRPr>
          </a:p>
        </p:txBody>
      </p:sp>
      <p:sp>
        <p:nvSpPr>
          <p:cNvPr id="34" name="Rounded Rectangular Callout 33"/>
          <p:cNvSpPr/>
          <p:nvPr/>
        </p:nvSpPr>
        <p:spPr>
          <a:xfrm>
            <a:off x="3889639" y="2942969"/>
            <a:ext cx="1380226" cy="48603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smtClean="0">
                <a:solidFill>
                  <a:srgbClr val="FA6500"/>
                </a:solidFill>
                <a:latin typeface="Century Gothic" panose="020B0502020202020204" pitchFamily="34" charset="0"/>
              </a:rPr>
              <a:t>Zdravstvuyte</a:t>
            </a:r>
            <a:endParaRPr lang="en-GB" sz="1400" b="1" dirty="0" smtClean="0">
              <a:solidFill>
                <a:srgbClr val="FA6500"/>
              </a:solidFill>
              <a:latin typeface="Century Gothic" panose="020B0502020202020204" pitchFamily="34" charset="0"/>
            </a:endParaRPr>
          </a:p>
        </p:txBody>
      </p:sp>
      <p:sp>
        <p:nvSpPr>
          <p:cNvPr id="35" name="Rounded Rectangular Callout 34"/>
          <p:cNvSpPr/>
          <p:nvPr/>
        </p:nvSpPr>
        <p:spPr>
          <a:xfrm>
            <a:off x="3915513" y="2181633"/>
            <a:ext cx="1380226" cy="516869"/>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Zdravo</a:t>
            </a:r>
          </a:p>
        </p:txBody>
      </p:sp>
      <p:sp>
        <p:nvSpPr>
          <p:cNvPr id="36" name="Rounded Rectangular Callout 35"/>
          <p:cNvSpPr/>
          <p:nvPr/>
        </p:nvSpPr>
        <p:spPr>
          <a:xfrm>
            <a:off x="315221" y="5556778"/>
            <a:ext cx="1380226" cy="432799"/>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Ahoj</a:t>
            </a:r>
            <a:endParaRPr lang="en-GB" sz="2400" b="1" dirty="0" smtClean="0">
              <a:solidFill>
                <a:srgbClr val="FA6500"/>
              </a:solidFill>
              <a:latin typeface="Century Gothic" panose="020B0502020202020204" pitchFamily="34" charset="0"/>
            </a:endParaRPr>
          </a:p>
        </p:txBody>
      </p:sp>
      <p:sp>
        <p:nvSpPr>
          <p:cNvPr id="37" name="Rounded Rectangular Callout 36"/>
          <p:cNvSpPr/>
          <p:nvPr/>
        </p:nvSpPr>
        <p:spPr>
          <a:xfrm>
            <a:off x="3915513" y="1372939"/>
            <a:ext cx="1380226" cy="588135"/>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A6500"/>
                </a:solidFill>
                <a:latin typeface="Century Gothic" panose="020B0502020202020204" pitchFamily="34" charset="0"/>
              </a:rPr>
              <a:t>Zdravo</a:t>
            </a:r>
          </a:p>
        </p:txBody>
      </p:sp>
      <p:sp>
        <p:nvSpPr>
          <p:cNvPr id="38" name="Rounded Rectangular Callout 37"/>
          <p:cNvSpPr/>
          <p:nvPr/>
        </p:nvSpPr>
        <p:spPr>
          <a:xfrm>
            <a:off x="10553908" y="4754352"/>
            <a:ext cx="1348196" cy="669292"/>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FA6500"/>
                </a:solidFill>
                <a:latin typeface="Century Gothic" panose="020B0502020202020204" pitchFamily="34" charset="0"/>
              </a:rPr>
              <a:t>Sadeed</a:t>
            </a:r>
            <a:r>
              <a:rPr lang="en-GB" sz="2000" b="1" dirty="0" smtClean="0">
                <a:solidFill>
                  <a:srgbClr val="FA6500"/>
                </a:solidFill>
                <a:latin typeface="Century Gothic" panose="020B0502020202020204" pitchFamily="34" charset="0"/>
              </a:rPr>
              <a:t> </a:t>
            </a:r>
            <a:r>
              <a:rPr lang="en-GB" sz="2000" b="1" dirty="0" err="1" smtClean="0">
                <a:solidFill>
                  <a:srgbClr val="FA6500"/>
                </a:solidFill>
                <a:latin typeface="Century Gothic" panose="020B0502020202020204" pitchFamily="34" charset="0"/>
              </a:rPr>
              <a:t>tahay</a:t>
            </a:r>
            <a:endParaRPr lang="en-GB" sz="2000" b="1" dirty="0" smtClean="0">
              <a:solidFill>
                <a:srgbClr val="FA6500"/>
              </a:solidFill>
              <a:latin typeface="Century Gothic" panose="020B0502020202020204" pitchFamily="34" charset="0"/>
            </a:endParaRPr>
          </a:p>
        </p:txBody>
      </p:sp>
      <p:sp>
        <p:nvSpPr>
          <p:cNvPr id="39" name="Rounded Rectangular Callout 38"/>
          <p:cNvSpPr/>
          <p:nvPr/>
        </p:nvSpPr>
        <p:spPr>
          <a:xfrm>
            <a:off x="206413" y="3076004"/>
            <a:ext cx="1380226" cy="539826"/>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FA6500"/>
                </a:solidFill>
                <a:latin typeface="Century Gothic" panose="020B0502020202020204" pitchFamily="34" charset="0"/>
              </a:rPr>
              <a:t>Hola</a:t>
            </a:r>
            <a:endParaRPr lang="en-GB" sz="2400" b="1" dirty="0" smtClean="0">
              <a:solidFill>
                <a:srgbClr val="FA6500"/>
              </a:solidFill>
              <a:latin typeface="Century Gothic" panose="020B0502020202020204" pitchFamily="34" charset="0"/>
            </a:endParaRPr>
          </a:p>
        </p:txBody>
      </p:sp>
      <p:sp>
        <p:nvSpPr>
          <p:cNvPr id="40" name="Rounded Rectangular Callout 39"/>
          <p:cNvSpPr/>
          <p:nvPr/>
        </p:nvSpPr>
        <p:spPr>
          <a:xfrm>
            <a:off x="8744557" y="2982536"/>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FA6500"/>
                </a:solidFill>
                <a:latin typeface="Century Gothic" panose="020B0502020202020204" pitchFamily="34" charset="0"/>
              </a:rPr>
              <a:t>Hujambo</a:t>
            </a:r>
            <a:endParaRPr lang="en-GB" sz="2000" b="1" dirty="0" smtClean="0">
              <a:solidFill>
                <a:srgbClr val="FA6500"/>
              </a:solidFill>
              <a:latin typeface="Century Gothic" panose="020B0502020202020204" pitchFamily="34" charset="0"/>
            </a:endParaRPr>
          </a:p>
        </p:txBody>
      </p:sp>
      <p:sp>
        <p:nvSpPr>
          <p:cNvPr id="41" name="Rounded Rectangular Callout 40"/>
          <p:cNvSpPr/>
          <p:nvPr/>
        </p:nvSpPr>
        <p:spPr>
          <a:xfrm>
            <a:off x="10546269" y="2107244"/>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400" b="1" dirty="0" smtClean="0">
                <a:solidFill>
                  <a:srgbClr val="FA6500"/>
                </a:solidFill>
                <a:latin typeface="Century Gothic" panose="020B0502020202020204" pitchFamily="34" charset="0"/>
              </a:rPr>
              <a:t>வணக்கம்</a:t>
            </a:r>
          </a:p>
          <a:p>
            <a:pPr algn="ctr"/>
            <a:r>
              <a:rPr lang="en-GB" sz="1600" b="1" dirty="0" err="1" smtClean="0">
                <a:solidFill>
                  <a:srgbClr val="FA6500"/>
                </a:solidFill>
                <a:latin typeface="Century Gothic" panose="020B0502020202020204" pitchFamily="34" charset="0"/>
              </a:rPr>
              <a:t>Vaṇakkam</a:t>
            </a:r>
            <a:endParaRPr lang="ta-IN" sz="1400" b="1" dirty="0" smtClean="0">
              <a:solidFill>
                <a:srgbClr val="FA6500"/>
              </a:solidFill>
              <a:latin typeface="Century Gothic" panose="020B0502020202020204" pitchFamily="34" charset="0"/>
            </a:endParaRPr>
          </a:p>
        </p:txBody>
      </p:sp>
      <p:sp>
        <p:nvSpPr>
          <p:cNvPr id="42" name="Rounded Rectangular Callout 41"/>
          <p:cNvSpPr/>
          <p:nvPr/>
        </p:nvSpPr>
        <p:spPr>
          <a:xfrm>
            <a:off x="3585598" y="5577294"/>
            <a:ext cx="1380226" cy="483667"/>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FA6500"/>
                </a:solidFill>
                <a:latin typeface="Century Gothic" panose="020B0502020202020204" pitchFamily="34" charset="0"/>
              </a:rPr>
              <a:t>Merhaba</a:t>
            </a:r>
            <a:endParaRPr lang="en-GB" b="1" dirty="0" smtClean="0">
              <a:solidFill>
                <a:srgbClr val="FA6500"/>
              </a:solidFill>
              <a:latin typeface="Century Gothic" panose="020B0502020202020204" pitchFamily="34" charset="0"/>
            </a:endParaRPr>
          </a:p>
        </p:txBody>
      </p:sp>
      <p:sp>
        <p:nvSpPr>
          <p:cNvPr id="43" name="Rounded Rectangular Callout 42"/>
          <p:cNvSpPr/>
          <p:nvPr/>
        </p:nvSpPr>
        <p:spPr>
          <a:xfrm>
            <a:off x="8803009" y="4807257"/>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srgbClr val="FA6500"/>
                </a:solidFill>
                <a:latin typeface="Century Gothic" panose="020B0502020202020204" pitchFamily="34" charset="0"/>
              </a:rPr>
              <a:t>السلام علیکم </a:t>
            </a:r>
            <a:r>
              <a:rPr lang="en-GB" sz="1400" b="1" dirty="0" err="1" smtClean="0">
                <a:solidFill>
                  <a:srgbClr val="FA6500"/>
                </a:solidFill>
                <a:latin typeface="Century Gothic" panose="020B0502020202020204" pitchFamily="34" charset="0"/>
              </a:rPr>
              <a:t>Assalamo</a:t>
            </a:r>
            <a:r>
              <a:rPr lang="en-GB" sz="1400" b="1" dirty="0" smtClean="0">
                <a:solidFill>
                  <a:srgbClr val="FA6500"/>
                </a:solidFill>
                <a:latin typeface="Century Gothic" panose="020B0502020202020204" pitchFamily="34" charset="0"/>
              </a:rPr>
              <a:t> </a:t>
            </a:r>
            <a:r>
              <a:rPr lang="en-GB" sz="1400" b="1" dirty="0" err="1" smtClean="0">
                <a:solidFill>
                  <a:srgbClr val="FA6500"/>
                </a:solidFill>
                <a:latin typeface="Century Gothic" panose="020B0502020202020204" pitchFamily="34" charset="0"/>
              </a:rPr>
              <a:t>aleikum</a:t>
            </a:r>
            <a:endParaRPr lang="en-GB" sz="1400" b="1" dirty="0" smtClean="0">
              <a:solidFill>
                <a:srgbClr val="FA6500"/>
              </a:solidFill>
              <a:latin typeface="Century Gothic" panose="020B0502020202020204" pitchFamily="34" charset="0"/>
            </a:endParaRPr>
          </a:p>
        </p:txBody>
      </p:sp>
      <p:sp>
        <p:nvSpPr>
          <p:cNvPr id="44" name="Rounded Rectangular Callout 43"/>
          <p:cNvSpPr/>
          <p:nvPr/>
        </p:nvSpPr>
        <p:spPr>
          <a:xfrm>
            <a:off x="10509210" y="3914708"/>
            <a:ext cx="1380226" cy="672861"/>
          </a:xfrm>
          <a:prstGeom prst="wedgeRoundRect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rgbClr val="FA6500"/>
                </a:solidFill>
                <a:latin typeface="Century Gothic" panose="020B0502020202020204" pitchFamily="34" charset="0"/>
              </a:rPr>
              <a:t>xin</a:t>
            </a:r>
            <a:r>
              <a:rPr lang="en-GB" sz="2000" b="1" dirty="0" smtClean="0">
                <a:solidFill>
                  <a:srgbClr val="FA6500"/>
                </a:solidFill>
                <a:latin typeface="Century Gothic" panose="020B0502020202020204" pitchFamily="34" charset="0"/>
              </a:rPr>
              <a:t> </a:t>
            </a:r>
            <a:r>
              <a:rPr lang="en-GB" sz="2000" b="1" dirty="0" err="1" smtClean="0">
                <a:solidFill>
                  <a:srgbClr val="FA6500"/>
                </a:solidFill>
                <a:latin typeface="Century Gothic" panose="020B0502020202020204" pitchFamily="34" charset="0"/>
              </a:rPr>
              <a:t>chào</a:t>
            </a:r>
            <a:endParaRPr lang="en-GB" sz="2000" b="1" dirty="0" smtClean="0">
              <a:solidFill>
                <a:srgbClr val="FA6500"/>
              </a:solidFill>
              <a:latin typeface="Century Gothic" panose="020B0502020202020204" pitchFamily="34" charset="0"/>
            </a:endParaRPr>
          </a:p>
        </p:txBody>
      </p:sp>
    </p:spTree>
    <p:extLst>
      <p:ext uri="{BB962C8B-B14F-4D97-AF65-F5344CB8AC3E}">
        <p14:creationId xmlns:p14="http://schemas.microsoft.com/office/powerpoint/2010/main" val="193925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500"/>
                                        <p:tgtEl>
                                          <p:spTgt spid="4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
                                        </p:tgtEl>
                                        <p:attrNameLst>
                                          <p:attrName>style.visibility</p:attrName>
                                        </p:attrNameLst>
                                      </p:cBhvr>
                                      <p:to>
                                        <p:strVal val="visible"/>
                                      </p:to>
                                    </p:set>
                                    <p:animEffect transition="in" filter="fade">
                                      <p:cBhvr>
                                        <p:cTn id="114" dur="500"/>
                                        <p:tgtEl>
                                          <p:spTgt spid="1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500"/>
                                        <p:tgtEl>
                                          <p:spTgt spid="4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43073"/>
            <a:ext cx="10991127" cy="1325563"/>
          </a:xfrm>
        </p:spPr>
        <p:txBody>
          <a:bodyPr/>
          <a:lstStyle/>
          <a:p>
            <a:r>
              <a:rPr lang="en-GB" dirty="0"/>
              <a:t>Learning </a:t>
            </a:r>
            <a:r>
              <a:rPr lang="en-GB" dirty="0" smtClean="0"/>
              <a:t>[</a:t>
            </a:r>
            <a:r>
              <a:rPr lang="en-GB" i="1" dirty="0" smtClean="0"/>
              <a:t>language</a:t>
            </a:r>
            <a:r>
              <a:rPr lang="en-GB" dirty="0" smtClean="0"/>
              <a:t>] is </a:t>
            </a:r>
            <a:r>
              <a:rPr lang="en-GB" dirty="0"/>
              <a:t>like</a:t>
            </a:r>
            <a:r>
              <a:rPr lang="en-GB" dirty="0" smtClean="0"/>
              <a:t>… because…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18230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593" y="6069422"/>
            <a:ext cx="5277407" cy="276999"/>
          </a:xfrm>
          <a:prstGeom prst="rect">
            <a:avLst/>
          </a:prstGeom>
        </p:spPr>
        <p:txBody>
          <a:bodyPr wrap="none">
            <a:spAutoFit/>
          </a:bodyPr>
          <a:lstStyle/>
          <a:p>
            <a:pPr algn="ctr"/>
            <a:r>
              <a:rPr lang="en-GB" sz="1200" b="1" dirty="0">
                <a:solidFill>
                  <a:schemeClr val="accent5">
                    <a:lumMod val="50000"/>
                  </a:schemeClr>
                </a:solidFill>
                <a:latin typeface="Century Gothic" panose="020B0502020202020204" pitchFamily="34" charset="0"/>
              </a:rPr>
              <a:t>CC BY </a:t>
            </a:r>
            <a:r>
              <a:rPr lang="en-GB" sz="1200" b="1" dirty="0" smtClean="0">
                <a:solidFill>
                  <a:schemeClr val="accent5">
                    <a:lumMod val="50000"/>
                  </a:schemeClr>
                </a:solidFill>
                <a:latin typeface="Century Gothic" panose="020B0502020202020204" pitchFamily="34" charset="0"/>
              </a:rPr>
              <a:t>4.0 </a:t>
            </a:r>
            <a:r>
              <a:rPr lang="en-GB" sz="1200" dirty="0">
                <a:latin typeface="Century Gothic" panose="020B0502020202020204" pitchFamily="34" charset="0"/>
                <a:hlinkClick r:id="rId3"/>
              </a:rPr>
              <a:t>https://www.flickr.com/photos/austinaronoff/17466175495</a:t>
            </a:r>
            <a:endParaRPr lang="en-GB" sz="1200" b="1" i="0" dirty="0">
              <a:solidFill>
                <a:schemeClr val="accent5">
                  <a:lumMod val="50000"/>
                </a:schemeClr>
              </a:solidFill>
              <a:effectLst/>
              <a:latin typeface="Century Gothic" panose="020B0502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47529"/>
          <a:stretch/>
        </p:blipFill>
        <p:spPr>
          <a:xfrm>
            <a:off x="2497016" y="211018"/>
            <a:ext cx="7762198" cy="5741173"/>
          </a:xfrm>
          <a:prstGeom prst="rect">
            <a:avLst/>
          </a:prstGeom>
        </p:spPr>
      </p:pic>
    </p:spTree>
    <p:extLst>
      <p:ext uri="{BB962C8B-B14F-4D97-AF65-F5344CB8AC3E}">
        <p14:creationId xmlns:p14="http://schemas.microsoft.com/office/powerpoint/2010/main" val="1857189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erra.png"/>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726959" y="930677"/>
            <a:ext cx="4643437"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3534077" y="716365"/>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pane</a:t>
            </a:r>
            <a:endParaRPr lang="en-US" sz="4400">
              <a:latin typeface="Calibri" pitchFamily="34" charset="0"/>
            </a:endParaRPr>
          </a:p>
        </p:txBody>
      </p:sp>
      <p:sp>
        <p:nvSpPr>
          <p:cNvPr id="4" name="TextBox 5"/>
          <p:cNvSpPr txBox="1">
            <a:spLocks noChangeArrowheads="1"/>
          </p:cNvSpPr>
          <p:nvPr/>
        </p:nvSpPr>
        <p:spPr bwMode="auto">
          <a:xfrm>
            <a:off x="6820202" y="502052"/>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a:t>
            </a:r>
            <a:endParaRPr lang="en-US" sz="4400">
              <a:latin typeface="Calibri" pitchFamily="34" charset="0"/>
            </a:endParaRPr>
          </a:p>
        </p:txBody>
      </p:sp>
      <p:sp>
        <p:nvSpPr>
          <p:cNvPr id="5" name="TextBox 6"/>
          <p:cNvSpPr txBox="1">
            <a:spLocks noChangeArrowheads="1"/>
          </p:cNvSpPr>
          <p:nvPr/>
        </p:nvSpPr>
        <p:spPr bwMode="auto">
          <a:xfrm>
            <a:off x="7963202" y="2145115"/>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pan</a:t>
            </a:r>
            <a:endParaRPr lang="en-US" sz="4400">
              <a:latin typeface="Calibri" pitchFamily="34" charset="0"/>
            </a:endParaRPr>
          </a:p>
        </p:txBody>
      </p:sp>
      <p:sp>
        <p:nvSpPr>
          <p:cNvPr id="6" name="TextBox 7"/>
          <p:cNvSpPr txBox="1">
            <a:spLocks noChangeArrowheads="1"/>
          </p:cNvSpPr>
          <p:nvPr/>
        </p:nvSpPr>
        <p:spPr bwMode="auto">
          <a:xfrm>
            <a:off x="5320014" y="359177"/>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Brot</a:t>
            </a:r>
            <a:endParaRPr lang="en-US" sz="4400">
              <a:latin typeface="Calibri" pitchFamily="34" charset="0"/>
            </a:endParaRPr>
          </a:p>
        </p:txBody>
      </p:sp>
      <p:sp>
        <p:nvSpPr>
          <p:cNvPr id="7" name="TextBox 8"/>
          <p:cNvSpPr txBox="1">
            <a:spLocks noChangeArrowheads="1"/>
          </p:cNvSpPr>
          <p:nvPr/>
        </p:nvSpPr>
        <p:spPr bwMode="auto">
          <a:xfrm>
            <a:off x="1819577" y="1502177"/>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brood</a:t>
            </a:r>
            <a:endParaRPr lang="en-US" sz="4400">
              <a:latin typeface="Calibri" pitchFamily="34" charset="0"/>
            </a:endParaRPr>
          </a:p>
        </p:txBody>
      </p:sp>
      <p:sp>
        <p:nvSpPr>
          <p:cNvPr id="8" name="TextBox 9"/>
          <p:cNvSpPr txBox="1">
            <a:spLocks noChangeArrowheads="1"/>
          </p:cNvSpPr>
          <p:nvPr/>
        </p:nvSpPr>
        <p:spPr bwMode="auto">
          <a:xfrm>
            <a:off x="8177514" y="3359552"/>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bread</a:t>
            </a:r>
            <a:endParaRPr lang="en-US" sz="4400">
              <a:latin typeface="Calibri" pitchFamily="34" charset="0"/>
            </a:endParaRPr>
          </a:p>
        </p:txBody>
      </p:sp>
      <p:sp>
        <p:nvSpPr>
          <p:cNvPr id="9" name="TextBox 10"/>
          <p:cNvSpPr txBox="1">
            <a:spLocks noChangeArrowheads="1"/>
          </p:cNvSpPr>
          <p:nvPr/>
        </p:nvSpPr>
        <p:spPr bwMode="auto">
          <a:xfrm>
            <a:off x="1748139" y="216302"/>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pain</a:t>
            </a:r>
            <a:endParaRPr lang="en-US" sz="4400">
              <a:latin typeface="Calibri" pitchFamily="34" charset="0"/>
            </a:endParaRPr>
          </a:p>
        </p:txBody>
      </p:sp>
      <p:sp>
        <p:nvSpPr>
          <p:cNvPr id="10" name="TextBox 11"/>
          <p:cNvSpPr txBox="1">
            <a:spLocks noChangeArrowheads="1"/>
          </p:cNvSpPr>
          <p:nvPr/>
        </p:nvSpPr>
        <p:spPr bwMode="auto">
          <a:xfrm>
            <a:off x="8391827" y="930677"/>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t’anta</a:t>
            </a:r>
            <a:endParaRPr lang="en-US" sz="4400">
              <a:latin typeface="Calibri" pitchFamily="34" charset="0"/>
            </a:endParaRPr>
          </a:p>
        </p:txBody>
      </p:sp>
      <p:sp>
        <p:nvSpPr>
          <p:cNvPr id="11" name="TextBox 12"/>
          <p:cNvSpPr txBox="1">
            <a:spLocks noChangeArrowheads="1"/>
          </p:cNvSpPr>
          <p:nvPr/>
        </p:nvSpPr>
        <p:spPr bwMode="auto">
          <a:xfrm>
            <a:off x="2391077" y="3002365"/>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mkate</a:t>
            </a:r>
            <a:endParaRPr lang="en-US" sz="4400">
              <a:latin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18575544"/>
              </p:ext>
            </p:extLst>
          </p:nvPr>
        </p:nvGraphicFramePr>
        <p:xfrm>
          <a:off x="1748139" y="4704799"/>
          <a:ext cx="8501063" cy="1554480"/>
        </p:xfrm>
        <a:graphic>
          <a:graphicData uri="http://schemas.openxmlformats.org/drawingml/2006/table">
            <a:tbl>
              <a:tblPr/>
              <a:tblGrid>
                <a:gridCol w="2833688"/>
                <a:gridCol w="2833687"/>
                <a:gridCol w="28336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Spanish</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English</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German</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Catalan</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French</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Dutch</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Quechua</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Italian</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Swahili</a:t>
                      </a: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2259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Languages where you are</a:t>
            </a:r>
            <a:br>
              <a:rPr lang="en-GB" dirty="0" smtClean="0"/>
            </a:br>
            <a:r>
              <a:rPr lang="en-GB" sz="3200" i="1" dirty="0" smtClean="0"/>
              <a:t>Answer one or more of these questions</a:t>
            </a:r>
            <a:endParaRPr lang="en-GB" sz="3200" i="1" dirty="0"/>
          </a:p>
        </p:txBody>
      </p:sp>
      <p:sp>
        <p:nvSpPr>
          <p:cNvPr id="3" name="Content Placeholder 2"/>
          <p:cNvSpPr>
            <a:spLocks noGrp="1"/>
          </p:cNvSpPr>
          <p:nvPr>
            <p:ph idx="1"/>
          </p:nvPr>
        </p:nvSpPr>
        <p:spPr/>
        <p:txBody>
          <a:bodyPr>
            <a:normAutofit/>
          </a:bodyPr>
          <a:lstStyle/>
          <a:p>
            <a:pPr>
              <a:lnSpc>
                <a:spcPct val="200000"/>
              </a:lnSpc>
            </a:pPr>
            <a:r>
              <a:rPr lang="en-GB" dirty="0" smtClean="0"/>
              <a:t>What are the main languages spoken where you live?</a:t>
            </a:r>
          </a:p>
          <a:p>
            <a:pPr>
              <a:lnSpc>
                <a:spcPct val="200000"/>
              </a:lnSpc>
            </a:pPr>
            <a:r>
              <a:rPr lang="en-GB" dirty="0" smtClean="0"/>
              <a:t>How many languages are spoken in your school?</a:t>
            </a:r>
          </a:p>
          <a:p>
            <a:pPr>
              <a:lnSpc>
                <a:spcPct val="200000"/>
              </a:lnSpc>
            </a:pPr>
            <a:r>
              <a:rPr lang="en-GB" dirty="0" smtClean="0"/>
              <a:t>Which languages are spoken in your class?</a:t>
            </a:r>
          </a:p>
          <a:p>
            <a:pPr>
              <a:lnSpc>
                <a:spcPct val="200000"/>
              </a:lnSpc>
            </a:pPr>
            <a:r>
              <a:rPr lang="en-GB" dirty="0" smtClean="0"/>
              <a:t>How many languages can you say ‘Hello’ in? </a:t>
            </a:r>
            <a:endParaRPr lang="en-GB" dirty="0"/>
          </a:p>
        </p:txBody>
      </p:sp>
    </p:spTree>
    <p:extLst>
      <p:ext uri="{BB962C8B-B14F-4D97-AF65-F5344CB8AC3E}">
        <p14:creationId xmlns:p14="http://schemas.microsoft.com/office/powerpoint/2010/main" val="679404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0355869"/>
              </p:ext>
            </p:extLst>
          </p:nvPr>
        </p:nvGraphicFramePr>
        <p:xfrm>
          <a:off x="291655" y="296125"/>
          <a:ext cx="11608690" cy="5858489"/>
        </p:xfrm>
        <a:graphic>
          <a:graphicData uri="http://schemas.openxmlformats.org/drawingml/2006/table">
            <a:tbl>
              <a:tblPr firstRow="1" firstCol="1" bandRow="1"/>
              <a:tblGrid>
                <a:gridCol w="3886645"/>
                <a:gridCol w="5858648"/>
                <a:gridCol w="1863397"/>
              </a:tblGrid>
              <a:tr h="213585">
                <a:tc>
                  <a:txBody>
                    <a:bodyPr/>
                    <a:lstStyle/>
                    <a:p>
                      <a:pPr>
                        <a:lnSpc>
                          <a:spcPct val="107000"/>
                        </a:lnSpc>
                        <a:spcAft>
                          <a:spcPts val="0"/>
                        </a:spcAft>
                      </a:pPr>
                      <a:r>
                        <a:rPr lang="en-GB" sz="1200" b="1"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Session 2: Identity</a:t>
                      </a:r>
                      <a:r>
                        <a:rPr lang="en-GB" sz="1100" b="1"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Language – what language?</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Resource</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Attribution</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04">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Simile task</a:t>
                      </a:r>
                      <a:r>
                        <a:rPr lang="en-GB" sz="1100" baseline="30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Learning [name of language studied] is like… because…</a:t>
                      </a:r>
                      <a:r>
                        <a:rPr lang="en-GB" sz="1100" kern="12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rPr>
                        <a:t> </a:t>
                      </a:r>
                      <a:br>
                        <a:rPr lang="en-GB" sz="1100" kern="12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This is a task to get learners to reveal their feelings about their language learning journey so far.</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They can write their similes anonymously.</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100" baseline="300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adapted from Ursula </a:t>
                      </a:r>
                      <a:r>
                        <a:rPr lang="en-GB" sz="1100" kern="1200" dirty="0" err="1"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Lanvers</a:t>
                      </a: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650">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Quiz – facts about languages</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3-8</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Languages in the world</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Most multi-lingual person</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Most widely spoken (as first) languages</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not speaking English</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Languages that have died</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8875">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Living languages grow and change</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9 -13</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growth of English</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new words in English</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new words in French, German, Spanish</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how many words do you need to know to ‘know a language’?</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325">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world in one city:</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Languages in London</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14-15</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Number of countries in the world</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Project about meeting people from all over the world in London (blog)</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100">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Shout out to Londoners</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Shouting ‘hello’ in different languages (i.e. some of the ones most spoken in London)</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16-19</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Multicultural and multilingual London</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Main languages spoken by Londoners – can we say ‘hello’ in these languages?</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Spot some similarities between some of these languages</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325">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Links between languages</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20</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 families</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Words for ‘bread’ in 9 different languages</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325">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Languages where you are </a:t>
                      </a:r>
                      <a:endParaRPr lang="en-GB" sz="11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Census task!</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Languages (first, second, third?) in your local area OR group of schools OR just your school</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444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around 5000</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around 7000</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around 9000</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652"/>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smtClean="0"/>
              <a:t>How many languages are there in the world?</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spTree>
    <p:extLst>
      <p:ext uri="{BB962C8B-B14F-4D97-AF65-F5344CB8AC3E}">
        <p14:creationId xmlns:p14="http://schemas.microsoft.com/office/powerpoint/2010/main" val="291397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15</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42</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58</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54867"/>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smtClean="0"/>
              <a:t>How many languages does the most multilingual person speak?</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spTree>
    <p:extLst>
      <p:ext uri="{BB962C8B-B14F-4D97-AF65-F5344CB8AC3E}">
        <p14:creationId xmlns:p14="http://schemas.microsoft.com/office/powerpoint/2010/main" val="47769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886954" cy="1325563"/>
          </a:xfrm>
        </p:spPr>
        <p:txBody>
          <a:bodyPr/>
          <a:lstStyle/>
          <a:p>
            <a:r>
              <a:rPr lang="en-GB" altLang="en-US" dirty="0" err="1"/>
              <a:t>Ziad</a:t>
            </a:r>
            <a:r>
              <a:rPr lang="en-GB" altLang="en-US" dirty="0"/>
              <a:t> </a:t>
            </a:r>
            <a:r>
              <a:rPr lang="en-GB" altLang="en-US" dirty="0" err="1"/>
              <a:t>Fazah</a:t>
            </a:r>
            <a:r>
              <a:rPr lang="en-GB" altLang="en-US" dirty="0"/>
              <a:t> speaks all these </a:t>
            </a:r>
            <a:r>
              <a:rPr lang="en-GB" altLang="en-US" dirty="0" smtClean="0"/>
              <a:t>languages:</a:t>
            </a:r>
            <a:endParaRPr lang="en-GB" dirty="0"/>
          </a:p>
        </p:txBody>
      </p:sp>
      <p:sp>
        <p:nvSpPr>
          <p:cNvPr id="3" name="Content Placeholder 2"/>
          <p:cNvSpPr>
            <a:spLocks noGrp="1"/>
          </p:cNvSpPr>
          <p:nvPr>
            <p:ph idx="1"/>
          </p:nvPr>
        </p:nvSpPr>
        <p:spPr/>
        <p:txBody>
          <a:bodyPr/>
          <a:lstStyle/>
          <a:p>
            <a:pPr marL="0" indent="0">
              <a:buNone/>
            </a:pPr>
            <a:r>
              <a:rPr lang="en-GB" altLang="en-US" dirty="0">
                <a:solidFill>
                  <a:srgbClr val="FF3399"/>
                </a:solidFill>
              </a:rPr>
              <a:t>Albanian</a:t>
            </a:r>
            <a:r>
              <a:rPr lang="en-GB" altLang="en-US" dirty="0"/>
              <a:t> </a:t>
            </a:r>
            <a:r>
              <a:rPr lang="en-GB" altLang="en-US" dirty="0">
                <a:solidFill>
                  <a:srgbClr val="FF9933"/>
                </a:solidFill>
              </a:rPr>
              <a:t>German</a:t>
            </a:r>
            <a:r>
              <a:rPr lang="en-GB" altLang="en-US" dirty="0"/>
              <a:t> </a:t>
            </a:r>
            <a:r>
              <a:rPr lang="en-GB" altLang="en-US" dirty="0">
                <a:solidFill>
                  <a:srgbClr val="FFCC66"/>
                </a:solidFill>
              </a:rPr>
              <a:t>Amharic</a:t>
            </a:r>
            <a:r>
              <a:rPr lang="en-GB" altLang="en-US" dirty="0"/>
              <a:t> </a:t>
            </a:r>
            <a:r>
              <a:rPr lang="en-GB" altLang="en-US" dirty="0">
                <a:solidFill>
                  <a:srgbClr val="FF0066"/>
                </a:solidFill>
              </a:rPr>
              <a:t>Arabic</a:t>
            </a:r>
            <a:r>
              <a:rPr lang="en-GB" altLang="en-US" dirty="0"/>
              <a:t> </a:t>
            </a:r>
            <a:r>
              <a:rPr lang="en-GB" altLang="en-US" dirty="0">
                <a:solidFill>
                  <a:schemeClr val="folHlink"/>
                </a:solidFill>
              </a:rPr>
              <a:t>Armenian</a:t>
            </a:r>
            <a:r>
              <a:rPr lang="en-GB" altLang="en-US" dirty="0"/>
              <a:t> </a:t>
            </a:r>
            <a:r>
              <a:rPr lang="en-GB" altLang="en-US" dirty="0">
                <a:solidFill>
                  <a:schemeClr val="hlink"/>
                </a:solidFill>
              </a:rPr>
              <a:t>Azeri</a:t>
            </a:r>
            <a:r>
              <a:rPr lang="en-GB" altLang="en-US" dirty="0"/>
              <a:t> </a:t>
            </a:r>
            <a:r>
              <a:rPr lang="en-GB" altLang="en-US" dirty="0">
                <a:solidFill>
                  <a:srgbClr val="FF3399"/>
                </a:solidFill>
              </a:rPr>
              <a:t>Bengali</a:t>
            </a:r>
            <a:r>
              <a:rPr lang="en-GB" altLang="en-US" dirty="0"/>
              <a:t> </a:t>
            </a:r>
            <a:r>
              <a:rPr lang="en-GB" altLang="en-US" dirty="0">
                <a:solidFill>
                  <a:srgbClr val="FF9933"/>
                </a:solidFill>
              </a:rPr>
              <a:t>Burmese</a:t>
            </a:r>
            <a:r>
              <a:rPr lang="en-GB" altLang="en-US" dirty="0"/>
              <a:t> </a:t>
            </a:r>
            <a:r>
              <a:rPr lang="en-GB" altLang="en-US" dirty="0">
                <a:solidFill>
                  <a:srgbClr val="FFCC66"/>
                </a:solidFill>
              </a:rPr>
              <a:t>Bulgarian</a:t>
            </a:r>
            <a:r>
              <a:rPr lang="en-GB" altLang="en-US" dirty="0"/>
              <a:t> </a:t>
            </a:r>
            <a:r>
              <a:rPr lang="en-GB" altLang="en-US" dirty="0">
                <a:solidFill>
                  <a:srgbClr val="FF0066"/>
                </a:solidFill>
              </a:rPr>
              <a:t>Cambodian</a:t>
            </a:r>
            <a:r>
              <a:rPr lang="en-GB" altLang="en-US" dirty="0"/>
              <a:t> </a:t>
            </a:r>
            <a:r>
              <a:rPr lang="en-GB" altLang="en-US" dirty="0">
                <a:solidFill>
                  <a:schemeClr val="folHlink"/>
                </a:solidFill>
              </a:rPr>
              <a:t>Cantonese</a:t>
            </a:r>
            <a:r>
              <a:rPr lang="en-GB" altLang="en-US" dirty="0"/>
              <a:t> </a:t>
            </a:r>
            <a:r>
              <a:rPr lang="en-GB" altLang="en-US" dirty="0">
                <a:solidFill>
                  <a:schemeClr val="hlink"/>
                </a:solidFill>
              </a:rPr>
              <a:t>Mandarin</a:t>
            </a:r>
            <a:r>
              <a:rPr lang="en-GB" altLang="en-US" dirty="0"/>
              <a:t> </a:t>
            </a:r>
            <a:r>
              <a:rPr lang="en-GB" altLang="en-US" dirty="0">
                <a:solidFill>
                  <a:srgbClr val="FF3399"/>
                </a:solidFill>
              </a:rPr>
              <a:t>Wu</a:t>
            </a:r>
            <a:r>
              <a:rPr lang="en-GB" altLang="en-US" dirty="0"/>
              <a:t> </a:t>
            </a:r>
            <a:r>
              <a:rPr lang="en-GB" altLang="en-US" dirty="0">
                <a:solidFill>
                  <a:srgbClr val="FF9933"/>
                </a:solidFill>
              </a:rPr>
              <a:t>Sinhalese</a:t>
            </a:r>
            <a:r>
              <a:rPr lang="en-GB" altLang="en-US" dirty="0"/>
              <a:t> </a:t>
            </a:r>
            <a:r>
              <a:rPr lang="en-GB" altLang="en-US" dirty="0">
                <a:solidFill>
                  <a:srgbClr val="FF3399"/>
                </a:solidFill>
              </a:rPr>
              <a:t>Singapore English</a:t>
            </a:r>
            <a:r>
              <a:rPr lang="en-GB" altLang="en-US" dirty="0"/>
              <a:t> </a:t>
            </a:r>
            <a:r>
              <a:rPr lang="en-GB" altLang="en-US" dirty="0">
                <a:solidFill>
                  <a:schemeClr val="folHlink"/>
                </a:solidFill>
              </a:rPr>
              <a:t>Korean</a:t>
            </a:r>
            <a:r>
              <a:rPr lang="en-GB" altLang="en-US" dirty="0"/>
              <a:t> </a:t>
            </a:r>
            <a:r>
              <a:rPr lang="en-GB" altLang="en-US" dirty="0">
                <a:solidFill>
                  <a:schemeClr val="hlink"/>
                </a:solidFill>
              </a:rPr>
              <a:t>Danish</a:t>
            </a:r>
            <a:r>
              <a:rPr lang="en-GB" altLang="en-US" dirty="0"/>
              <a:t> </a:t>
            </a:r>
            <a:r>
              <a:rPr lang="en-GB" altLang="en-US" dirty="0">
                <a:solidFill>
                  <a:srgbClr val="FF3399"/>
                </a:solidFill>
              </a:rPr>
              <a:t>Dzongkha</a:t>
            </a:r>
            <a:r>
              <a:rPr lang="en-GB" altLang="en-US" dirty="0"/>
              <a:t> </a:t>
            </a:r>
            <a:r>
              <a:rPr lang="en-GB" altLang="en-US" dirty="0">
                <a:solidFill>
                  <a:srgbClr val="FF9933"/>
                </a:solidFill>
              </a:rPr>
              <a:t>Spanish</a:t>
            </a:r>
            <a:r>
              <a:rPr lang="en-GB" altLang="en-US" dirty="0"/>
              <a:t> </a:t>
            </a:r>
            <a:r>
              <a:rPr lang="en-GB" altLang="en-US" dirty="0">
                <a:solidFill>
                  <a:srgbClr val="FFCC66"/>
                </a:solidFill>
              </a:rPr>
              <a:t>Finnish</a:t>
            </a:r>
            <a:r>
              <a:rPr lang="en-GB" altLang="en-US" dirty="0"/>
              <a:t> </a:t>
            </a:r>
            <a:r>
              <a:rPr lang="en-GB" altLang="en-US" dirty="0">
                <a:solidFill>
                  <a:srgbClr val="FF0066"/>
                </a:solidFill>
              </a:rPr>
              <a:t>French</a:t>
            </a:r>
            <a:r>
              <a:rPr lang="en-GB" altLang="en-US" dirty="0"/>
              <a:t> </a:t>
            </a:r>
            <a:r>
              <a:rPr lang="en-GB" altLang="en-US" dirty="0">
                <a:solidFill>
                  <a:schemeClr val="folHlink"/>
                </a:solidFill>
              </a:rPr>
              <a:t>Fijian</a:t>
            </a:r>
            <a:r>
              <a:rPr lang="en-GB" altLang="en-US" dirty="0"/>
              <a:t> </a:t>
            </a:r>
            <a:r>
              <a:rPr lang="en-GB" altLang="en-US" dirty="0">
                <a:solidFill>
                  <a:schemeClr val="hlink"/>
                </a:solidFill>
              </a:rPr>
              <a:t>Greek</a:t>
            </a:r>
            <a:r>
              <a:rPr lang="en-GB" altLang="en-US" dirty="0"/>
              <a:t> </a:t>
            </a:r>
            <a:r>
              <a:rPr lang="en-GB" altLang="en-US" dirty="0">
                <a:solidFill>
                  <a:srgbClr val="FF3399"/>
                </a:solidFill>
              </a:rPr>
              <a:t>Hebrew</a:t>
            </a:r>
            <a:r>
              <a:rPr lang="en-GB" altLang="en-US" dirty="0"/>
              <a:t> </a:t>
            </a:r>
            <a:r>
              <a:rPr lang="en-GB" altLang="en-US" dirty="0">
                <a:solidFill>
                  <a:srgbClr val="FF9933"/>
                </a:solidFill>
              </a:rPr>
              <a:t>Hindi</a:t>
            </a:r>
            <a:r>
              <a:rPr lang="en-GB" altLang="en-US" dirty="0"/>
              <a:t> </a:t>
            </a:r>
            <a:r>
              <a:rPr lang="en-GB" altLang="en-US" dirty="0">
                <a:solidFill>
                  <a:schemeClr val="folHlink"/>
                </a:solidFill>
              </a:rPr>
              <a:t>Dutch</a:t>
            </a:r>
            <a:r>
              <a:rPr lang="en-GB" altLang="en-US" dirty="0"/>
              <a:t> </a:t>
            </a:r>
            <a:r>
              <a:rPr lang="en-GB" altLang="en-US" dirty="0">
                <a:solidFill>
                  <a:srgbClr val="FF3399"/>
                </a:solidFill>
              </a:rPr>
              <a:t>Hungarian</a:t>
            </a:r>
            <a:r>
              <a:rPr lang="en-GB" altLang="en-US" dirty="0">
                <a:solidFill>
                  <a:schemeClr val="folHlink"/>
                </a:solidFill>
              </a:rPr>
              <a:t> Indonesian</a:t>
            </a:r>
            <a:r>
              <a:rPr lang="en-GB" altLang="en-US" dirty="0"/>
              <a:t> </a:t>
            </a:r>
            <a:r>
              <a:rPr lang="en-GB" altLang="en-US" dirty="0">
                <a:solidFill>
                  <a:schemeClr val="hlink"/>
                </a:solidFill>
              </a:rPr>
              <a:t>English</a:t>
            </a:r>
            <a:r>
              <a:rPr lang="en-GB" altLang="en-US" dirty="0"/>
              <a:t> </a:t>
            </a:r>
            <a:r>
              <a:rPr lang="en-GB" altLang="en-US" dirty="0">
                <a:solidFill>
                  <a:srgbClr val="FF3399"/>
                </a:solidFill>
              </a:rPr>
              <a:t>Icelandic</a:t>
            </a:r>
            <a:r>
              <a:rPr lang="en-GB" altLang="en-US" dirty="0"/>
              <a:t> </a:t>
            </a:r>
            <a:r>
              <a:rPr lang="en-GB" altLang="en-US" dirty="0">
                <a:solidFill>
                  <a:srgbClr val="FF9933"/>
                </a:solidFill>
              </a:rPr>
              <a:t>Italian</a:t>
            </a:r>
            <a:r>
              <a:rPr lang="en-GB" altLang="en-US" dirty="0"/>
              <a:t> </a:t>
            </a:r>
            <a:r>
              <a:rPr lang="en-GB" altLang="en-US" dirty="0">
                <a:solidFill>
                  <a:srgbClr val="FFCC66"/>
                </a:solidFill>
              </a:rPr>
              <a:t>Japanese</a:t>
            </a:r>
            <a:r>
              <a:rPr lang="en-GB" altLang="en-US" dirty="0"/>
              <a:t> </a:t>
            </a:r>
            <a:r>
              <a:rPr lang="en-GB" altLang="en-US" dirty="0">
                <a:solidFill>
                  <a:srgbClr val="FF0066"/>
                </a:solidFill>
              </a:rPr>
              <a:t>Swahili</a:t>
            </a:r>
            <a:r>
              <a:rPr lang="en-GB" altLang="en-US" dirty="0"/>
              <a:t> </a:t>
            </a:r>
            <a:r>
              <a:rPr lang="en-GB" altLang="en-US" dirty="0">
                <a:solidFill>
                  <a:schemeClr val="folHlink"/>
                </a:solidFill>
              </a:rPr>
              <a:t>Lao</a:t>
            </a:r>
            <a:r>
              <a:rPr lang="en-GB" altLang="en-US" dirty="0"/>
              <a:t> </a:t>
            </a:r>
            <a:r>
              <a:rPr lang="en-GB" altLang="en-US" dirty="0">
                <a:solidFill>
                  <a:schemeClr val="hlink"/>
                </a:solidFill>
              </a:rPr>
              <a:t>Malay</a:t>
            </a:r>
            <a:r>
              <a:rPr lang="en-GB" altLang="en-US" dirty="0"/>
              <a:t> </a:t>
            </a:r>
            <a:r>
              <a:rPr lang="en-GB" altLang="en-US" dirty="0">
                <a:solidFill>
                  <a:srgbClr val="FF3399"/>
                </a:solidFill>
              </a:rPr>
              <a:t>Malagasy</a:t>
            </a:r>
            <a:r>
              <a:rPr lang="en-GB" altLang="en-US" dirty="0"/>
              <a:t> </a:t>
            </a:r>
            <a:r>
              <a:rPr lang="en-GB" altLang="en-US" dirty="0">
                <a:solidFill>
                  <a:srgbClr val="FF9933"/>
                </a:solidFill>
              </a:rPr>
              <a:t>Mongolian</a:t>
            </a:r>
            <a:r>
              <a:rPr lang="en-GB" altLang="en-US" dirty="0"/>
              <a:t> </a:t>
            </a:r>
            <a:r>
              <a:rPr lang="en-GB" altLang="en-US" dirty="0">
                <a:solidFill>
                  <a:srgbClr val="FFCC66"/>
                </a:solidFill>
              </a:rPr>
              <a:t>Nepali</a:t>
            </a:r>
            <a:r>
              <a:rPr lang="en-GB" altLang="en-US" dirty="0"/>
              <a:t> </a:t>
            </a:r>
            <a:r>
              <a:rPr lang="en-GB" altLang="en-US" dirty="0">
                <a:solidFill>
                  <a:srgbClr val="FF0066"/>
                </a:solidFill>
              </a:rPr>
              <a:t>Norwegian</a:t>
            </a:r>
            <a:r>
              <a:rPr lang="en-GB" altLang="en-US" dirty="0"/>
              <a:t> </a:t>
            </a:r>
            <a:r>
              <a:rPr lang="en-GB" altLang="en-US" dirty="0">
                <a:solidFill>
                  <a:schemeClr val="folHlink"/>
                </a:solidFill>
              </a:rPr>
              <a:t>Papiamento</a:t>
            </a:r>
            <a:r>
              <a:rPr lang="en-GB" altLang="en-US" dirty="0"/>
              <a:t> </a:t>
            </a:r>
            <a:r>
              <a:rPr lang="en-GB" altLang="en-US" dirty="0">
                <a:solidFill>
                  <a:schemeClr val="hlink"/>
                </a:solidFill>
              </a:rPr>
              <a:t>Persian</a:t>
            </a:r>
            <a:r>
              <a:rPr lang="en-GB" altLang="en-US" dirty="0"/>
              <a:t> </a:t>
            </a:r>
            <a:r>
              <a:rPr lang="en-GB" altLang="en-US" dirty="0">
                <a:solidFill>
                  <a:srgbClr val="FF3399"/>
                </a:solidFill>
              </a:rPr>
              <a:t>Polish</a:t>
            </a:r>
            <a:r>
              <a:rPr lang="en-GB" altLang="en-US" dirty="0"/>
              <a:t> </a:t>
            </a:r>
            <a:r>
              <a:rPr lang="en-GB" altLang="en-US" dirty="0">
                <a:solidFill>
                  <a:srgbClr val="FF9933"/>
                </a:solidFill>
              </a:rPr>
              <a:t>Portuguese</a:t>
            </a:r>
            <a:r>
              <a:rPr lang="en-GB" altLang="en-US" dirty="0"/>
              <a:t> </a:t>
            </a:r>
            <a:r>
              <a:rPr lang="en-GB" altLang="en-US" dirty="0">
                <a:solidFill>
                  <a:srgbClr val="FFCC66"/>
                </a:solidFill>
              </a:rPr>
              <a:t>Pashto</a:t>
            </a:r>
            <a:r>
              <a:rPr lang="en-GB" altLang="en-US" dirty="0"/>
              <a:t> </a:t>
            </a:r>
            <a:r>
              <a:rPr lang="en-GB" altLang="en-US" dirty="0">
                <a:solidFill>
                  <a:srgbClr val="FF0066"/>
                </a:solidFill>
              </a:rPr>
              <a:t>Kyrgyz</a:t>
            </a:r>
            <a:r>
              <a:rPr lang="en-GB" altLang="en-US" dirty="0"/>
              <a:t> </a:t>
            </a:r>
            <a:r>
              <a:rPr lang="en-GB" altLang="en-US" dirty="0">
                <a:solidFill>
                  <a:schemeClr val="folHlink"/>
                </a:solidFill>
              </a:rPr>
              <a:t>Romanian</a:t>
            </a:r>
            <a:r>
              <a:rPr lang="en-GB" altLang="en-US" dirty="0"/>
              <a:t> </a:t>
            </a:r>
            <a:r>
              <a:rPr lang="en-GB" altLang="en-US" dirty="0">
                <a:solidFill>
                  <a:schemeClr val="hlink"/>
                </a:solidFill>
              </a:rPr>
              <a:t>Russian</a:t>
            </a:r>
            <a:r>
              <a:rPr lang="en-GB" altLang="en-US" dirty="0"/>
              <a:t> </a:t>
            </a:r>
            <a:r>
              <a:rPr lang="en-GB" altLang="en-US" dirty="0" smtClean="0">
                <a:solidFill>
                  <a:srgbClr val="FF3399"/>
                </a:solidFill>
              </a:rPr>
              <a:t>Serbo-Croatian</a:t>
            </a:r>
            <a:r>
              <a:rPr lang="en-GB" altLang="en-US" dirty="0" smtClean="0"/>
              <a:t> </a:t>
            </a:r>
            <a:r>
              <a:rPr lang="en-GB" altLang="en-US" dirty="0">
                <a:solidFill>
                  <a:srgbClr val="FF9933"/>
                </a:solidFill>
              </a:rPr>
              <a:t>Swedish</a:t>
            </a:r>
            <a:r>
              <a:rPr lang="en-GB" altLang="en-US" dirty="0"/>
              <a:t> </a:t>
            </a:r>
            <a:r>
              <a:rPr lang="en-GB" altLang="en-US" dirty="0">
                <a:solidFill>
                  <a:srgbClr val="FFCC66"/>
                </a:solidFill>
              </a:rPr>
              <a:t>Tajik</a:t>
            </a:r>
            <a:r>
              <a:rPr lang="en-GB" altLang="en-US" dirty="0"/>
              <a:t> </a:t>
            </a:r>
            <a:r>
              <a:rPr lang="en-GB" altLang="en-US" dirty="0">
                <a:solidFill>
                  <a:srgbClr val="FF0066"/>
                </a:solidFill>
              </a:rPr>
              <a:t>Thai</a:t>
            </a:r>
            <a:r>
              <a:rPr lang="en-GB" altLang="en-US" dirty="0"/>
              <a:t> </a:t>
            </a:r>
            <a:r>
              <a:rPr lang="en-GB" altLang="en-US" dirty="0">
                <a:solidFill>
                  <a:schemeClr val="folHlink"/>
                </a:solidFill>
              </a:rPr>
              <a:t>Czech</a:t>
            </a:r>
            <a:r>
              <a:rPr lang="en-GB" altLang="en-US" dirty="0"/>
              <a:t> </a:t>
            </a:r>
            <a:r>
              <a:rPr lang="en-GB" altLang="en-US" dirty="0">
                <a:solidFill>
                  <a:schemeClr val="hlink"/>
                </a:solidFill>
              </a:rPr>
              <a:t>Tibetan</a:t>
            </a:r>
            <a:r>
              <a:rPr lang="en-GB" altLang="en-US" dirty="0"/>
              <a:t> </a:t>
            </a:r>
            <a:r>
              <a:rPr lang="en-GB" altLang="en-US" dirty="0">
                <a:solidFill>
                  <a:srgbClr val="FF3399"/>
                </a:solidFill>
              </a:rPr>
              <a:t>Turkish</a:t>
            </a:r>
            <a:r>
              <a:rPr lang="en-GB" altLang="en-US" dirty="0"/>
              <a:t> </a:t>
            </a:r>
            <a:r>
              <a:rPr lang="en-GB" altLang="en-US" dirty="0">
                <a:solidFill>
                  <a:srgbClr val="FF9933"/>
                </a:solidFill>
              </a:rPr>
              <a:t>Urdu</a:t>
            </a:r>
            <a:r>
              <a:rPr lang="en-GB" altLang="en-US" dirty="0"/>
              <a:t> </a:t>
            </a:r>
            <a:r>
              <a:rPr lang="en-GB" altLang="en-US" dirty="0">
                <a:solidFill>
                  <a:srgbClr val="FFCC66"/>
                </a:solidFill>
              </a:rPr>
              <a:t>Uzbek</a:t>
            </a:r>
            <a:r>
              <a:rPr lang="en-GB" altLang="en-US" dirty="0"/>
              <a:t> </a:t>
            </a:r>
            <a:r>
              <a:rPr lang="en-GB" altLang="en-US" dirty="0">
                <a:solidFill>
                  <a:schemeClr val="hlink"/>
                </a:solidFill>
              </a:rPr>
              <a:t>Vietnamese</a:t>
            </a:r>
            <a:endParaRPr lang="en-US" altLang="en-US" dirty="0">
              <a:solidFill>
                <a:schemeClr val="hlink"/>
              </a:solidFill>
            </a:endParaRPr>
          </a:p>
          <a:p>
            <a:endParaRPr lang="en-GB" dirty="0"/>
          </a:p>
        </p:txBody>
      </p:sp>
      <p:sp>
        <p:nvSpPr>
          <p:cNvPr id="4" name="TextBox 3"/>
          <p:cNvSpPr txBox="1"/>
          <p:nvPr/>
        </p:nvSpPr>
        <p:spPr>
          <a:xfrm>
            <a:off x="838200" y="5464098"/>
            <a:ext cx="11160512" cy="523220"/>
          </a:xfrm>
          <a:prstGeom prst="rect">
            <a:avLst/>
          </a:prstGeom>
          <a:noFill/>
        </p:spPr>
        <p:txBody>
          <a:bodyPr wrap="square" rtlCol="0">
            <a:spAutoFit/>
          </a:bodyPr>
          <a:lstStyle/>
          <a:p>
            <a:r>
              <a:rPr lang="en-GB" sz="2800" b="1" dirty="0" smtClean="0">
                <a:solidFill>
                  <a:schemeClr val="accent5">
                    <a:lumMod val="50000"/>
                  </a:schemeClr>
                </a:solidFill>
                <a:latin typeface="Century Gothic" panose="020B0502020202020204" pitchFamily="34" charset="0"/>
              </a:rPr>
              <a:t>He says that he learned most of them before he was 20.</a:t>
            </a:r>
            <a:endParaRPr lang="en-GB" sz="28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0538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English</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Spanish</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Chinese</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08286"/>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smtClean="0"/>
              <a:t>Which language has the greatest number of native speakers?</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sp>
        <p:nvSpPr>
          <p:cNvPr id="3" name="TextBox 2"/>
          <p:cNvSpPr txBox="1"/>
          <p:nvPr/>
        </p:nvSpPr>
        <p:spPr>
          <a:xfrm>
            <a:off x="3590692" y="4831166"/>
            <a:ext cx="2832409" cy="584775"/>
          </a:xfrm>
          <a:prstGeom prst="rect">
            <a:avLst/>
          </a:prstGeom>
          <a:noFill/>
        </p:spPr>
        <p:txBody>
          <a:bodyPr wrap="square" rtlCol="0">
            <a:spAutoFit/>
          </a:bodyPr>
          <a:lstStyle/>
          <a:p>
            <a:r>
              <a:rPr lang="en-GB" sz="3200" b="1" dirty="0" smtClean="0">
                <a:solidFill>
                  <a:srgbClr val="FA6500"/>
                </a:solidFill>
                <a:latin typeface="Century Gothic" panose="020B0502020202020204" pitchFamily="34" charset="0"/>
              </a:rPr>
              <a:t>1.311 million</a:t>
            </a:r>
            <a:endParaRPr lang="en-GB" sz="3200" b="1" dirty="0">
              <a:solidFill>
                <a:srgbClr val="FA6500"/>
              </a:solidFill>
              <a:latin typeface="Century Gothic" panose="020B0502020202020204" pitchFamily="34" charset="0"/>
            </a:endParaRPr>
          </a:p>
        </p:txBody>
      </p:sp>
      <p:sp>
        <p:nvSpPr>
          <p:cNvPr id="8" name="TextBox 7"/>
          <p:cNvSpPr txBox="1"/>
          <p:nvPr/>
        </p:nvSpPr>
        <p:spPr>
          <a:xfrm>
            <a:off x="3590692" y="3622123"/>
            <a:ext cx="2832409" cy="584775"/>
          </a:xfrm>
          <a:prstGeom prst="rect">
            <a:avLst/>
          </a:prstGeom>
          <a:noFill/>
        </p:spPr>
        <p:txBody>
          <a:bodyPr wrap="square" rtlCol="0">
            <a:spAutoFit/>
          </a:bodyPr>
          <a:lstStyle/>
          <a:p>
            <a:r>
              <a:rPr lang="en-GB" sz="3200" b="1" dirty="0" smtClean="0">
                <a:solidFill>
                  <a:srgbClr val="FA6500"/>
                </a:solidFill>
                <a:latin typeface="Century Gothic" panose="020B0502020202020204" pitchFamily="34" charset="0"/>
              </a:rPr>
              <a:t>460 million</a:t>
            </a:r>
            <a:endParaRPr lang="en-GB" sz="3200" b="1" dirty="0">
              <a:solidFill>
                <a:srgbClr val="FA6500"/>
              </a:solidFill>
              <a:latin typeface="Century Gothic" panose="020B0502020202020204" pitchFamily="34" charset="0"/>
            </a:endParaRPr>
          </a:p>
        </p:txBody>
      </p:sp>
      <p:sp>
        <p:nvSpPr>
          <p:cNvPr id="9" name="TextBox 8"/>
          <p:cNvSpPr txBox="1"/>
          <p:nvPr/>
        </p:nvSpPr>
        <p:spPr>
          <a:xfrm>
            <a:off x="3590691" y="2309596"/>
            <a:ext cx="2832409" cy="584775"/>
          </a:xfrm>
          <a:prstGeom prst="rect">
            <a:avLst/>
          </a:prstGeom>
          <a:noFill/>
        </p:spPr>
        <p:txBody>
          <a:bodyPr wrap="square" rtlCol="0">
            <a:spAutoFit/>
          </a:bodyPr>
          <a:lstStyle/>
          <a:p>
            <a:r>
              <a:rPr lang="en-GB" sz="3200" b="1" dirty="0" smtClean="0">
                <a:solidFill>
                  <a:srgbClr val="FA6500"/>
                </a:solidFill>
                <a:latin typeface="Century Gothic" panose="020B0502020202020204" pitchFamily="34" charset="0"/>
              </a:rPr>
              <a:t>379 million</a:t>
            </a:r>
            <a:endParaRPr lang="en-GB" sz="3200" b="1" dirty="0">
              <a:solidFill>
                <a:srgbClr val="FA6500"/>
              </a:solidFill>
              <a:latin typeface="Century Gothic" panose="020B0502020202020204" pitchFamily="34" charset="0"/>
            </a:endParaRPr>
          </a:p>
        </p:txBody>
      </p:sp>
    </p:spTree>
    <p:extLst>
      <p:ext uri="{BB962C8B-B14F-4D97-AF65-F5344CB8AC3E}">
        <p14:creationId xmlns:p14="http://schemas.microsoft.com/office/powerpoint/2010/main" val="14519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25%</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75%</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94%</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05931"/>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smtClean="0"/>
              <a:t>What % world’s population does not speak any English at all?</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spTree>
    <p:extLst>
      <p:ext uri="{BB962C8B-B14F-4D97-AF65-F5344CB8AC3E}">
        <p14:creationId xmlns:p14="http://schemas.microsoft.com/office/powerpoint/2010/main" val="36785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a:t>
            </a:r>
            <a:r>
              <a:rPr lang="en-GB" altLang="en-US" sz="3600" dirty="0" err="1" smtClean="0"/>
              <a:t>Whichita</a:t>
            </a:r>
            <a:endParaRPr lang="en-GB" altLang="en-US" sz="3600" dirty="0" smtClean="0"/>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Latin</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Cornish</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32037"/>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a:bodyPr>
          <a:lstStyle/>
          <a:p>
            <a:r>
              <a:rPr lang="en-GB" dirty="0" smtClean="0"/>
              <a:t>Which of these languages has ‘died’ this century?</a:t>
            </a:r>
            <a:endParaRPr lang="en-GB" dirty="0"/>
          </a:p>
        </p:txBody>
      </p:sp>
      <p:sp>
        <p:nvSpPr>
          <p:cNvPr id="2" name="Rectangle 1"/>
          <p:cNvSpPr/>
          <p:nvPr/>
        </p:nvSpPr>
        <p:spPr>
          <a:xfrm>
            <a:off x="11353800" y="73741"/>
            <a:ext cx="678391" cy="369332"/>
          </a:xfrm>
          <a:prstGeom prst="rect">
            <a:avLst/>
          </a:prstGeom>
          <a:solidFill>
            <a:schemeClr val="accent5">
              <a:lumMod val="50000"/>
            </a:schemeClr>
          </a:solidFill>
          <a:ln w="38100">
            <a:solidFill>
              <a:srgbClr val="FA6500"/>
            </a:solidFill>
          </a:ln>
          <a:effectLst>
            <a:outerShdw blurRad="50800" dist="38100" dir="5400000" algn="t" rotWithShape="0">
              <a:prstClr val="black">
                <a:alpha val="40000"/>
              </a:prstClr>
            </a:outerShdw>
          </a:effectLst>
        </p:spPr>
        <p:txBody>
          <a:bodyPr wrap="none">
            <a:spAutoFit/>
          </a:bodyPr>
          <a:lstStyle/>
          <a:p>
            <a:r>
              <a:rPr lang="en-GB" b="1" dirty="0">
                <a:solidFill>
                  <a:schemeClr val="bg1"/>
                </a:solidFill>
                <a:latin typeface="Century Gothic" panose="020B0502020202020204" pitchFamily="34" charset="0"/>
              </a:rPr>
              <a:t>Quiz</a:t>
            </a:r>
          </a:p>
        </p:txBody>
      </p:sp>
      <p:sp>
        <p:nvSpPr>
          <p:cNvPr id="6" name="TextBox 5"/>
          <p:cNvSpPr txBox="1"/>
          <p:nvPr/>
        </p:nvSpPr>
        <p:spPr>
          <a:xfrm>
            <a:off x="3849971" y="2312699"/>
            <a:ext cx="7843024" cy="646331"/>
          </a:xfrm>
          <a:prstGeom prst="rect">
            <a:avLst/>
          </a:prstGeom>
          <a:noFill/>
        </p:spPr>
        <p:txBody>
          <a:bodyPr wrap="square" rtlCol="0">
            <a:spAutoFit/>
          </a:bodyPr>
          <a:lstStyle/>
          <a:p>
            <a:r>
              <a:rPr lang="en-GB" sz="3600" b="1" dirty="0" smtClean="0">
                <a:solidFill>
                  <a:srgbClr val="FA6500"/>
                </a:solidFill>
                <a:latin typeface="Century Gothic" panose="020B0502020202020204" pitchFamily="34" charset="0"/>
              </a:rPr>
              <a:t>2016, United States</a:t>
            </a:r>
            <a:endParaRPr lang="en-GB" sz="3600" dirty="0">
              <a:solidFill>
                <a:srgbClr val="FA6500"/>
              </a:solidFill>
              <a:latin typeface="Century Gothic" panose="020B0502020202020204" pitchFamily="34" charset="0"/>
            </a:endParaRPr>
          </a:p>
        </p:txBody>
      </p:sp>
      <p:sp>
        <p:nvSpPr>
          <p:cNvPr id="9" name="TextBox 8"/>
          <p:cNvSpPr txBox="1"/>
          <p:nvPr/>
        </p:nvSpPr>
        <p:spPr>
          <a:xfrm>
            <a:off x="3510776" y="4740162"/>
            <a:ext cx="7843024" cy="646331"/>
          </a:xfrm>
          <a:prstGeom prst="rect">
            <a:avLst/>
          </a:prstGeom>
          <a:noFill/>
        </p:spPr>
        <p:txBody>
          <a:bodyPr wrap="square" rtlCol="0">
            <a:spAutoFit/>
          </a:bodyPr>
          <a:lstStyle/>
          <a:p>
            <a:r>
              <a:rPr lang="en-GB" sz="3600" b="1" dirty="0" smtClean="0">
                <a:solidFill>
                  <a:srgbClr val="FA6500"/>
                </a:solidFill>
                <a:latin typeface="Century Gothic" panose="020B0502020202020204" pitchFamily="34" charset="0"/>
              </a:rPr>
              <a:t>26 December 1777, Cornwall</a:t>
            </a:r>
            <a:endParaRPr lang="en-GB" sz="3600" dirty="0">
              <a:solidFill>
                <a:srgbClr val="FA6500"/>
              </a:solidFill>
              <a:latin typeface="Century Gothic" panose="020B0502020202020204" pitchFamily="34" charset="0"/>
            </a:endParaRPr>
          </a:p>
        </p:txBody>
      </p:sp>
      <p:sp>
        <p:nvSpPr>
          <p:cNvPr id="10" name="TextBox 9"/>
          <p:cNvSpPr txBox="1"/>
          <p:nvPr/>
        </p:nvSpPr>
        <p:spPr>
          <a:xfrm>
            <a:off x="3510776" y="3503093"/>
            <a:ext cx="7843024" cy="646331"/>
          </a:xfrm>
          <a:prstGeom prst="rect">
            <a:avLst/>
          </a:prstGeom>
          <a:noFill/>
        </p:spPr>
        <p:txBody>
          <a:bodyPr wrap="square" rtlCol="0">
            <a:spAutoFit/>
          </a:bodyPr>
          <a:lstStyle/>
          <a:p>
            <a:r>
              <a:rPr lang="en-GB" sz="3600" b="1" dirty="0" smtClean="0">
                <a:solidFill>
                  <a:srgbClr val="FA6500"/>
                </a:solidFill>
                <a:latin typeface="Century Gothic" panose="020B0502020202020204" pitchFamily="34" charset="0"/>
              </a:rPr>
              <a:t>8</a:t>
            </a:r>
            <a:r>
              <a:rPr lang="en-GB" sz="3600" b="1" baseline="30000" dirty="0" smtClean="0">
                <a:solidFill>
                  <a:srgbClr val="FA6500"/>
                </a:solidFill>
                <a:latin typeface="Century Gothic" panose="020B0502020202020204" pitchFamily="34" charset="0"/>
              </a:rPr>
              <a:t>th</a:t>
            </a:r>
            <a:r>
              <a:rPr lang="en-GB" sz="3600" b="1" dirty="0" smtClean="0">
                <a:solidFill>
                  <a:srgbClr val="FA6500"/>
                </a:solidFill>
                <a:latin typeface="Century Gothic" panose="020B0502020202020204" pitchFamily="34" charset="0"/>
              </a:rPr>
              <a:t> century</a:t>
            </a:r>
            <a:endParaRPr lang="en-GB" sz="3600" dirty="0">
              <a:solidFill>
                <a:srgbClr val="FA6500"/>
              </a:solidFill>
              <a:latin typeface="Century Gothic" panose="020B0502020202020204" pitchFamily="34" charset="0"/>
            </a:endParaRPr>
          </a:p>
        </p:txBody>
      </p:sp>
    </p:spTree>
    <p:extLst>
      <p:ext uri="{BB962C8B-B14F-4D97-AF65-F5344CB8AC3E}">
        <p14:creationId xmlns:p14="http://schemas.microsoft.com/office/powerpoint/2010/main" val="22226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
            <a:ext cx="10515600" cy="1325563"/>
          </a:xfrm>
        </p:spPr>
        <p:txBody>
          <a:bodyPr/>
          <a:lstStyle/>
          <a:p>
            <a:r>
              <a:rPr lang="en-GB" dirty="0" smtClean="0"/>
              <a:t>Living languages grow!</a:t>
            </a:r>
            <a:endParaRPr lang="en-GB" dirty="0"/>
          </a:p>
        </p:txBody>
      </p:sp>
      <p:sp>
        <p:nvSpPr>
          <p:cNvPr id="3" name="Content Placeholder 2"/>
          <p:cNvSpPr>
            <a:spLocks noGrp="1"/>
          </p:cNvSpPr>
          <p:nvPr>
            <p:ph idx="1"/>
          </p:nvPr>
        </p:nvSpPr>
        <p:spPr>
          <a:xfrm>
            <a:off x="838200" y="1322388"/>
            <a:ext cx="10515600" cy="4854575"/>
          </a:xfrm>
        </p:spPr>
        <p:txBody>
          <a:bodyPr>
            <a:normAutofit lnSpcReduction="10000"/>
          </a:bodyPr>
          <a:lstStyle/>
          <a:p>
            <a:r>
              <a:rPr lang="en-GB" dirty="0" smtClean="0"/>
              <a:t>Old English had approximately 50,000-60,000 words</a:t>
            </a:r>
          </a:p>
          <a:p>
            <a:r>
              <a:rPr lang="en-GB" dirty="0" smtClean="0"/>
              <a:t>It then borrowed from Celtic, Latin, Old Norse, French, Latin (again), Greek</a:t>
            </a:r>
          </a:p>
          <a:p>
            <a:r>
              <a:rPr lang="en-GB" dirty="0" smtClean="0"/>
              <a:t>Writers created some new words (e.g. Shakespeare alone invented 1700 new English words </a:t>
            </a:r>
          </a:p>
          <a:p>
            <a:r>
              <a:rPr lang="en-GB" dirty="0" smtClean="0"/>
              <a:t>First official dictionary of English by Samuel Johnson in 1755</a:t>
            </a:r>
          </a:p>
          <a:p>
            <a:r>
              <a:rPr lang="en-GB" dirty="0" smtClean="0"/>
              <a:t>American English diversified the language further (Noah Webster’s 1828 dictionary)</a:t>
            </a:r>
          </a:p>
          <a:p>
            <a:r>
              <a:rPr lang="en-GB" dirty="0" smtClean="0"/>
              <a:t>More borrowing from many languages: Spanish, French (again), German (again), </a:t>
            </a:r>
            <a:r>
              <a:rPr lang="en-GB" dirty="0" err="1" smtClean="0"/>
              <a:t>etc</a:t>
            </a:r>
            <a:r>
              <a:rPr lang="en-GB" dirty="0" smtClean="0"/>
              <a:t>….</a:t>
            </a:r>
          </a:p>
          <a:p>
            <a:r>
              <a:rPr lang="en-GB" dirty="0"/>
              <a:t>N</a:t>
            </a:r>
            <a:r>
              <a:rPr lang="en-GB" dirty="0" smtClean="0"/>
              <a:t>ow 273,000 headwords in the Oxford English dictionary</a:t>
            </a:r>
            <a:endParaRPr lang="en-GB" dirty="0"/>
          </a:p>
        </p:txBody>
      </p:sp>
    </p:spTree>
    <p:extLst>
      <p:ext uri="{BB962C8B-B14F-4D97-AF65-F5344CB8AC3E}">
        <p14:creationId xmlns:p14="http://schemas.microsoft.com/office/powerpoint/2010/main" val="34701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1642</Words>
  <Application>Microsoft Office PowerPoint</Application>
  <PresentationFormat>Widescreen</PresentationFormat>
  <Paragraphs>460</Paragraphs>
  <Slides>23</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HGPｺﾞｼｯｸE</vt:lpstr>
      <vt:lpstr>Latha</vt:lpstr>
      <vt:lpstr>Raavi</vt:lpstr>
      <vt:lpstr>Shruti</vt:lpstr>
      <vt:lpstr>SimSun</vt:lpstr>
      <vt:lpstr>华文仿宋</vt:lpstr>
      <vt:lpstr>Arial</vt:lpstr>
      <vt:lpstr>Calibri</vt:lpstr>
      <vt:lpstr>Calibri Light</vt:lpstr>
      <vt:lpstr>Century Gothic</vt:lpstr>
      <vt:lpstr>Times New Roman</vt:lpstr>
      <vt:lpstr>Wingdings</vt:lpstr>
      <vt:lpstr>Office Theme</vt:lpstr>
      <vt:lpstr>1_Office Theme</vt:lpstr>
      <vt:lpstr>PowerPoint Presentation</vt:lpstr>
      <vt:lpstr>Learning [language] is like… because…</vt:lpstr>
      <vt:lpstr>How many languages are there in the world?</vt:lpstr>
      <vt:lpstr>How many languages does the most multilingual person speak?</vt:lpstr>
      <vt:lpstr>Ziad Fazah speaks all these languages:</vt:lpstr>
      <vt:lpstr>Which language has the greatest number of native speakers?</vt:lpstr>
      <vt:lpstr>What % world’s population does not speak any English at all?</vt:lpstr>
      <vt:lpstr>Which of these languages has ‘died’ this century?</vt:lpstr>
      <vt:lpstr>Living languages grow!</vt:lpstr>
      <vt:lpstr>Which of these words was or were officially added to English this year?</vt:lpstr>
      <vt:lpstr>Which of these is/are true?</vt:lpstr>
      <vt:lpstr>Which of these languages does NOT have separate words for ‘he’ and she’?</vt:lpstr>
      <vt:lpstr>How many words do you need to know to say you ‘know a language’?</vt:lpstr>
      <vt:lpstr>How many countries are there in the world?</vt:lpstr>
      <vt:lpstr>PowerPoint Presentation</vt:lpstr>
      <vt:lpstr>Shout out to Londoners</vt:lpstr>
      <vt:lpstr>Shout out to Londoners</vt:lpstr>
      <vt:lpstr>Shout out to Londoners</vt:lpstr>
      <vt:lpstr>Shout out to Londoners</vt:lpstr>
      <vt:lpstr>PowerPoint Presentation</vt:lpstr>
      <vt:lpstr>PowerPoint Presentation</vt:lpstr>
      <vt:lpstr>Languages where you are Answer one or more of these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56</cp:revision>
  <dcterms:created xsi:type="dcterms:W3CDTF">2019-08-02T15:47:48Z</dcterms:created>
  <dcterms:modified xsi:type="dcterms:W3CDTF">2019-09-09T09:45:39Z</dcterms:modified>
</cp:coreProperties>
</file>