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1" r:id="rId5"/>
    <p:sldId id="285" r:id="rId6"/>
    <p:sldId id="286" r:id="rId7"/>
    <p:sldId id="260" r:id="rId8"/>
    <p:sldId id="287" r:id="rId9"/>
    <p:sldId id="262" r:id="rId10"/>
    <p:sldId id="263" r:id="rId11"/>
    <p:sldId id="265" r:id="rId12"/>
    <p:sldId id="288" r:id="rId13"/>
    <p:sldId id="267" r:id="rId14"/>
    <p:sldId id="264" r:id="rId15"/>
    <p:sldId id="281" r:id="rId16"/>
    <p:sldId id="282" r:id="rId17"/>
    <p:sldId id="268" r:id="rId18"/>
    <p:sldId id="269" r:id="rId19"/>
    <p:sldId id="270" r:id="rId20"/>
    <p:sldId id="298" r:id="rId21"/>
    <p:sldId id="289" r:id="rId22"/>
    <p:sldId id="274" r:id="rId23"/>
    <p:sldId id="293" r:id="rId24"/>
    <p:sldId id="294" r:id="rId25"/>
    <p:sldId id="295" r:id="rId26"/>
    <p:sldId id="296" r:id="rId27"/>
    <p:sldId id="297" r:id="rId28"/>
    <p:sldId id="273" r:id="rId29"/>
    <p:sldId id="275" r:id="rId30"/>
    <p:sldId id="291" r:id="rId31"/>
    <p:sldId id="283" r:id="rId32"/>
    <p:sldId id="290" r:id="rId33"/>
    <p:sldId id="279"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8124" autoAdjust="0"/>
  </p:normalViewPr>
  <p:slideViewPr>
    <p:cSldViewPr snapToGrid="0" showGuides="1">
      <p:cViewPr varScale="1">
        <p:scale>
          <a:sx n="75" d="100"/>
          <a:sy n="75" d="100"/>
        </p:scale>
        <p:origin x="1698" y="78"/>
      </p:cViewPr>
      <p:guideLst>
        <p:guide orient="horz" pos="2115"/>
        <p:guide pos="3840"/>
      </p:guideLst>
    </p:cSldViewPr>
  </p:slideViewPr>
  <p:notesTextViewPr>
    <p:cViewPr>
      <p:scale>
        <a:sx n="1" d="1"/>
        <a:sy n="1" d="1"/>
      </p:scale>
      <p:origin x="0" y="0"/>
    </p:cViewPr>
  </p:notesTextViewPr>
  <p:sorterViewPr>
    <p:cViewPr>
      <p:scale>
        <a:sx n="100" d="100"/>
        <a:sy n="100"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99FE-E4E1-4DA6-9DFD-2697FD405299}" type="datetimeFigureOut">
              <a:rPr lang="en-GB" smtClean="0"/>
              <a:t>09/09/2019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D9195-7D31-4AC4-A7D6-90E7679F67DA}" type="slidenum">
              <a:rPr lang="en-GB" smtClean="0"/>
              <a:t>‹#›</a:t>
            </a:fld>
            <a:endParaRPr lang="en-GB"/>
          </a:p>
        </p:txBody>
      </p:sp>
    </p:spTree>
    <p:extLst>
      <p:ext uri="{BB962C8B-B14F-4D97-AF65-F5344CB8AC3E}">
        <p14:creationId xmlns:p14="http://schemas.microsoft.com/office/powerpoint/2010/main" val="113368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krysstal.com/borrow.html#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mniglot.com/soundfiles/welsh/hello3_cy.mp3"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geordie.org.uk/" TargetMode="External"/><Relationship Id="rId4" Type="http://schemas.openxmlformats.org/officeDocument/2006/relationships/hyperlink" Target="https://www.omniglot.com/language/phrases/cornish.ph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theguardian.com/fashion/fashion-blog/2012/jan/23/brief-history-rimmel" TargetMode="External"/><Relationship Id="rId3" Type="http://schemas.openxmlformats.org/officeDocument/2006/relationships/hyperlink" Target="https://www.buzzfeed.com/hilarywardle/what-have-immigrants-ever-done-for-us" TargetMode="External"/><Relationship Id="rId7" Type="http://schemas.openxmlformats.org/officeDocument/2006/relationships/hyperlink" Target="https://corporate.marksandspencer.com/aboutus/our-heritag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artacus-educational.com/BUmarks.htm" TargetMode="External"/><Relationship Id="rId5" Type="http://schemas.openxmlformats.org/officeDocument/2006/relationships/hyperlink" Target="http://www.federationoffishfriers.co.uk/pages/history--599.htm" TargetMode="External"/><Relationship Id="rId10" Type="http://schemas.openxmlformats.org/officeDocument/2006/relationships/hyperlink" Target="https://en.m.wikipedia.org/wiki/File:Marks_&amp;_Spencer,_The_Mall_Athens.JPG" TargetMode="External"/><Relationship Id="rId4" Type="http://schemas.openxmlformats.org/officeDocument/2006/relationships/hyperlink" Target="http://news.bbc.co.uk/1/hi/8419026.stm" TargetMode="External"/><Relationship Id="rId9" Type="http://schemas.openxmlformats.org/officeDocument/2006/relationships/hyperlink" Target="http://home.bt.com/lifestyle/food/food-latest/these-great-british-foods-arent-actually-british-1136425515529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dependent.co.uk/news/uk/home-news/inaccurate-stereotypes-about-british-people-that-everyone-believes-to-be-true-a6776461.html" TargetMode="External"/><Relationship Id="rId7" Type="http://schemas.openxmlformats.org/officeDocument/2006/relationships/hyperlink" Target="https://www.youtube.com/watch?v=qYPUVb0uktU"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hevening.org/news/twenty-one-of-the-most-british-things-that-ive-spotted-whilst-in-the-uk/" TargetMode="External"/><Relationship Id="rId5" Type="http://schemas.openxmlformats.org/officeDocument/2006/relationships/hyperlink" Target="https://theculturetrip.com/europe/united-kingdom/articles/14-british-stereotypes-that-we-wont-even-try-to-deny/" TargetMode="External"/><Relationship Id="rId4" Type="http://schemas.openxmlformats.org/officeDocument/2006/relationships/hyperlink" Target="http://ukstudentresidences.com/famous-stereotypes-british-people-true-false/?lang=f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en.m.wikipedia.org/wiki/British_nationality_law#cite_note-8" TargetMode="External"/><Relationship Id="rId3" Type="http://schemas.openxmlformats.org/officeDocument/2006/relationships/hyperlink" Target="https://en.m.wikipedia.org/wiki/British_Overseas_Territories" TargetMode="External"/><Relationship Id="rId7" Type="http://schemas.openxmlformats.org/officeDocument/2006/relationships/hyperlink" Target="https://en.m.wikipedia.org/wiki/European_Economic_Area"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m.wikipedia.org/wiki/European_Union" TargetMode="External"/><Relationship Id="rId5" Type="http://schemas.openxmlformats.org/officeDocument/2006/relationships/hyperlink" Target="https://en.m.wikipedia.org/wiki/Indefinite_Leave_to_Remain" TargetMode="External"/><Relationship Id="rId4" Type="http://schemas.openxmlformats.org/officeDocument/2006/relationships/hyperlink" Target="https://en.m.wikipedia.org/wiki/Right_of_abode_(United_Kingdom)" TargetMode="External"/><Relationship Id="rId9" Type="http://schemas.openxmlformats.org/officeDocument/2006/relationships/hyperlink" Target="https://en.m.wikipedia.org/wiki/British_nationality_law"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Laayoune"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en.wikipedia.org/wiki/Sahrawi_Arab_Democratic_Republic" TargetMode="External"/><Relationship Id="rId5" Type="http://schemas.openxmlformats.org/officeDocument/2006/relationships/hyperlink" Target="https://www.refworld.org/docid/3ae6ad338c.html" TargetMode="External"/><Relationship Id="rId4" Type="http://schemas.openxmlformats.org/officeDocument/2006/relationships/hyperlink" Target="https://en.wikipedia.org/wiki/Tifariti"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internationalmigration/bulletins/migrationstatisticsquarterlyreport/may2019"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theguardian.com/politics/2019/jan/21/eu-citizen-registration-in-uk-could-become-new-windrush-say-migration-experts#img-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g5XIA0oKHN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eC1yAaWG34&amp;t=1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List_of_English_words_of_French_origin#/media/File:Origins_of_English_PieChart.sv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bbc.co.uk/news/magazine-26014925" TargetMode="External"/><Relationship Id="rId4" Type="http://schemas.openxmlformats.org/officeDocument/2006/relationships/hyperlink" Target="https://en.wikipedia.org/wiki/Lists_of_English_words_by_country_or_language_of_origi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rysstal.com/borrow.html#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images in this PPT are copyright free and in the public domain.</a:t>
            </a:r>
            <a:br>
              <a:rPr lang="en-GB" dirty="0" smtClean="0"/>
            </a:br>
            <a:r>
              <a:rPr lang="en-GB" dirty="0" smtClean="0"/>
              <a:t>Unless otherwise attributed, they were listed as</a:t>
            </a:r>
            <a:r>
              <a:rPr lang="en-GB" baseline="0" dirty="0" smtClean="0"/>
              <a:t> ‘no attribution required’.</a:t>
            </a:r>
          </a:p>
          <a:p>
            <a:endParaRPr lang="en-GB" baseline="0" dirty="0" smtClean="0"/>
          </a:p>
          <a:p>
            <a:r>
              <a:rPr lang="en-GB" baseline="0" dirty="0" smtClean="0"/>
              <a:t>Note: These sessions are designed to be used flexibly, in whole OR in part.  They have many different activities, many of which stand alone, so that teachers can pick and choose activities (and adapt them, as desired) to suit their learners.  Some of the activities would work equally well as an assembly / input to a large group, others will work better in a class or smaller group setting.  </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185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http://www.krysstal.com/borrow.html#a</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10</a:t>
            </a:fld>
            <a:endParaRPr lang="en-GB"/>
          </a:p>
        </p:txBody>
      </p:sp>
    </p:spTree>
    <p:extLst>
      <p:ext uri="{BB962C8B-B14F-4D97-AF65-F5344CB8AC3E}">
        <p14:creationId xmlns:p14="http://schemas.microsoft.com/office/powerpoint/2010/main" val="391732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found that students (even in Y11!) don’t know this.  It’s a preparatory question leading to a</a:t>
            </a:r>
            <a:r>
              <a:rPr lang="en-GB" baseline="0" dirty="0" smtClean="0"/>
              <a:t> look at the GB official languages.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11</a:t>
            </a:fld>
            <a:endParaRPr lang="en-GB"/>
          </a:p>
        </p:txBody>
      </p:sp>
    </p:spTree>
    <p:extLst>
      <p:ext uri="{BB962C8B-B14F-4D97-AF65-F5344CB8AC3E}">
        <p14:creationId xmlns:p14="http://schemas.microsoft.com/office/powerpoint/2010/main" val="296559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to clarify the difference between Great Britain</a:t>
            </a:r>
            <a:r>
              <a:rPr lang="en-GB" baseline="0" dirty="0" smtClean="0"/>
              <a:t> and the UK.</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12</a:t>
            </a:fld>
            <a:endParaRPr lang="en-GB"/>
          </a:p>
        </p:txBody>
      </p:sp>
    </p:spTree>
    <p:extLst>
      <p:ext uri="{BB962C8B-B14F-4D97-AF65-F5344CB8AC3E}">
        <p14:creationId xmlns:p14="http://schemas.microsoft.com/office/powerpoint/2010/main" val="175863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it has several other languages that</a:t>
            </a:r>
            <a:r>
              <a:rPr lang="en-GB" baseline="0" dirty="0" smtClean="0"/>
              <a:t> have a recognised status.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13</a:t>
            </a:fld>
            <a:endParaRPr lang="en-GB"/>
          </a:p>
        </p:txBody>
      </p:sp>
    </p:spTree>
    <p:extLst>
      <p:ext uri="{BB962C8B-B14F-4D97-AF65-F5344CB8AC3E}">
        <p14:creationId xmlns:p14="http://schemas.microsoft.com/office/powerpoint/2010/main" val="90430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may be interested to see and hear some of the UK’s languages:</a:t>
            </a:r>
          </a:p>
          <a:p>
            <a:r>
              <a:rPr lang="en-GB" dirty="0" smtClean="0"/>
              <a:t>Hello in Welsh, Cornish, Irish, Gaelic,</a:t>
            </a:r>
            <a:r>
              <a:rPr lang="en-GB" baseline="0" dirty="0" smtClean="0"/>
              <a:t> Scots, Geordie (link to website!)</a:t>
            </a:r>
            <a:br>
              <a:rPr lang="en-GB" baseline="0" dirty="0" smtClean="0"/>
            </a:br>
            <a:r>
              <a:rPr lang="en-GB" baseline="0" dirty="0" smtClean="0"/>
              <a:t>Click on each word to hear the pronunciation. Students to say which is from each language.</a:t>
            </a:r>
            <a:br>
              <a:rPr lang="en-GB" baseline="0" dirty="0" smtClean="0"/>
            </a:br>
            <a:r>
              <a:rPr lang="en-GB" baseline="0" dirty="0" smtClean="0"/>
              <a:t/>
            </a:r>
            <a:br>
              <a:rPr lang="en-GB" baseline="0" dirty="0" smtClean="0"/>
            </a:br>
            <a:r>
              <a:rPr lang="en-GB" baseline="0" dirty="0" smtClean="0"/>
              <a:t>Click again and the words appear above the correct language, from left to right.</a:t>
            </a:r>
            <a:br>
              <a:rPr lang="en-GB" baseline="0" dirty="0" smtClean="0"/>
            </a:br>
            <a:r>
              <a:rPr lang="en-GB" baseline="0" dirty="0" smtClean="0"/>
              <a:t/>
            </a:r>
            <a:br>
              <a:rPr lang="en-GB" baseline="0" dirty="0" smtClean="0"/>
            </a:br>
            <a:r>
              <a:rPr lang="en-GB" baseline="0" dirty="0" smtClean="0"/>
              <a:t>Ask them which of these might be a dialect rather than a language?  [Answer: Geordie definitely, also Scots is officially classed as a dialect].</a:t>
            </a:r>
            <a:br>
              <a:rPr lang="en-GB" baseline="0" dirty="0" smtClean="0"/>
            </a:br>
            <a:r>
              <a:rPr lang="en-GB" baseline="0" dirty="0" smtClean="0"/>
              <a:t/>
            </a:r>
            <a:br>
              <a:rPr lang="en-GB" baseline="0" dirty="0" smtClean="0"/>
            </a:br>
            <a:r>
              <a:rPr lang="en-GB" dirty="0" smtClean="0">
                <a:hlinkClick r:id="rId3"/>
              </a:rPr>
              <a:t>https://www.omniglot.com/soundfiles/welsh/hello3_cy.mp3</a:t>
            </a:r>
            <a:r>
              <a:rPr lang="en-GB" dirty="0" smtClean="0"/>
              <a:t/>
            </a:r>
            <a:br>
              <a:rPr lang="en-GB" dirty="0" smtClean="0"/>
            </a:br>
            <a:r>
              <a:rPr lang="en-GB" dirty="0" smtClean="0">
                <a:hlinkClick r:id="rId4"/>
              </a:rPr>
              <a:t>https://www.omniglot.com/language/phrases/cornish.php</a:t>
            </a:r>
            <a:endParaRPr lang="en-GB" dirty="0" smtClean="0"/>
          </a:p>
          <a:p>
            <a:r>
              <a:rPr lang="en-GB" dirty="0" smtClean="0">
                <a:hlinkClick r:id="rId5"/>
              </a:rPr>
              <a:t>http://www.geordie.org.uk/</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14</a:t>
            </a:fld>
            <a:endParaRPr lang="en-GB"/>
          </a:p>
        </p:txBody>
      </p:sp>
    </p:spTree>
    <p:extLst>
      <p:ext uri="{BB962C8B-B14F-4D97-AF65-F5344CB8AC3E}">
        <p14:creationId xmlns:p14="http://schemas.microsoft.com/office/powerpoint/2010/main" val="61440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Think about the language(s) you speak now and what you use it/them for. </a:t>
            </a:r>
            <a:br>
              <a:rPr lang="en-GB" dirty="0" smtClean="0"/>
            </a:br>
            <a:r>
              <a:rPr lang="en-GB" dirty="0" smtClean="0"/>
              <a:t>NB:</a:t>
            </a:r>
            <a:r>
              <a:rPr lang="en-GB" baseline="0" dirty="0" smtClean="0"/>
              <a:t> This activity allows all those in our classes who already have other languages from their home background to acknowledge those actively.  It also gives the monolingual British students the opportunity to include the language or languages they are just starting out to learn, a small foothold in their identity.</a:t>
            </a:r>
            <a:br>
              <a:rPr lang="en-GB" baseline="0" dirty="0" smtClean="0"/>
            </a:br>
            <a:r>
              <a:rPr lang="en-GB" baseline="0" dirty="0" smtClean="0"/>
              <a:t/>
            </a:r>
            <a:br>
              <a:rPr lang="en-GB" baseline="0" dirty="0" smtClean="0"/>
            </a:br>
            <a:r>
              <a:rPr lang="en-GB" baseline="0" dirty="0" smtClean="0"/>
              <a:t>We need to make the point that our identities are NOT fixed, they are dynamic constructs, and all of our experiences throughout life will contribute to them, including our classroom learning.</a:t>
            </a:r>
            <a:br>
              <a:rPr lang="en-GB" baseline="0" dirty="0" smtClean="0"/>
            </a:br>
            <a:r>
              <a:rPr lang="en-GB" baseline="0" dirty="0" smtClean="0"/>
              <a:t>What may only be a few words at this point in time may grow to play a large part in forming our identity, OR may remain a relatively small part.  In the future, it might be a completely different language that is life-changing for us.</a:t>
            </a:r>
            <a:br>
              <a:rPr lang="en-GB" baseline="0" dirty="0" smtClean="0"/>
            </a:br>
            <a:r>
              <a:rPr lang="en-GB" baseline="0" dirty="0" smtClean="0"/>
              <a:t>The main point here is to open up the possibility for students that language (not just their mother tongue, but any language) is a key part of their identity, and that this is not something fixed but constantly evolving.</a:t>
            </a:r>
            <a:br>
              <a:rPr lang="en-GB" baseline="0" dirty="0" smtClean="0"/>
            </a:br>
            <a:r>
              <a:rPr lang="en-GB" baseline="0" dirty="0" smtClean="0"/>
              <a:t>Session leaders should feel free to elaborate here, drawing on any personal anecdotes that will resonate with students.</a:t>
            </a:r>
            <a:endParaRPr lang="en-GB" dirty="0" smtClean="0"/>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15</a:t>
            </a:fld>
            <a:endParaRPr lang="en-GB"/>
          </a:p>
        </p:txBody>
      </p:sp>
    </p:spTree>
    <p:extLst>
      <p:ext uri="{BB962C8B-B14F-4D97-AF65-F5344CB8AC3E}">
        <p14:creationId xmlns:p14="http://schemas.microsoft.com/office/powerpoint/2010/main" val="360170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no need to print this out.  Students can write this information in their exercise</a:t>
            </a:r>
            <a:r>
              <a:rPr lang="en-GB" baseline="0" dirty="0" smtClean="0"/>
              <a:t> books.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16</a:t>
            </a:fld>
            <a:endParaRPr lang="en-GB"/>
          </a:p>
        </p:txBody>
      </p:sp>
    </p:spTree>
    <p:extLst>
      <p:ext uri="{BB962C8B-B14F-4D97-AF65-F5344CB8AC3E}">
        <p14:creationId xmlns:p14="http://schemas.microsoft.com/office/powerpoint/2010/main" val="19900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of these is not actually British? (i.e.</a:t>
            </a:r>
            <a:r>
              <a:rPr lang="en-GB" baseline="0" dirty="0" smtClean="0"/>
              <a:t> comes from somewhere else or was created by a non-British person)</a:t>
            </a:r>
            <a:r>
              <a:rPr lang="en-GB" dirty="0" smtClean="0"/>
              <a:t/>
            </a:r>
            <a:br>
              <a:rPr lang="en-GB" dirty="0" smtClean="0"/>
            </a:br>
            <a:r>
              <a:rPr lang="en-GB" dirty="0" smtClean="0"/>
              <a:t>All of them!</a:t>
            </a:r>
            <a:br>
              <a:rPr lang="en-GB" dirty="0" smtClean="0"/>
            </a:br>
            <a:r>
              <a:rPr lang="en-GB" dirty="0" smtClean="0">
                <a:hlinkClick r:id="rId3"/>
              </a:rPr>
              <a:t>https://www.buzzfeed.com/hilarywardle/what-have-immigrants-ever-done-for-us</a:t>
            </a:r>
            <a:r>
              <a:rPr lang="en-GB" dirty="0" smtClean="0"/>
              <a:t/>
            </a:r>
            <a:br>
              <a:rPr lang="en-GB" dirty="0" smtClean="0"/>
            </a:br>
            <a:r>
              <a:rPr lang="en-GB" dirty="0" smtClean="0"/>
              <a:t/>
            </a:r>
            <a:br>
              <a:rPr lang="en-GB" dirty="0" smtClean="0"/>
            </a:br>
            <a:r>
              <a:rPr lang="en-GB" dirty="0" smtClean="0"/>
              <a:t>1. Fish and chips</a:t>
            </a:r>
            <a:br>
              <a:rPr lang="en-GB" dirty="0" smtClean="0"/>
            </a:br>
            <a:r>
              <a:rPr lang="en-GB" sz="1200" b="0" i="0" kern="1200" dirty="0" smtClean="0">
                <a:solidFill>
                  <a:schemeClr val="tx1"/>
                </a:solidFill>
                <a:effectLst/>
                <a:latin typeface="+mn-lt"/>
                <a:ea typeface="+mn-ea"/>
                <a:cs typeface="+mn-cs"/>
              </a:rPr>
              <a:t>Britain without fish and chips wouldn't be Britain...quite literally, as it's been suggested that the popular, cheap dish boosted morale and </a:t>
            </a:r>
            <a:r>
              <a:rPr lang="en-GB" sz="1200" b="0" i="0" u="none" strike="noStrike" kern="1200" dirty="0" smtClean="0">
                <a:solidFill>
                  <a:schemeClr val="tx1"/>
                </a:solidFill>
                <a:effectLst/>
                <a:latin typeface="+mn-lt"/>
                <a:ea typeface="+mn-ea"/>
                <a:cs typeface="+mn-cs"/>
                <a:hlinkClick r:id="rId4"/>
              </a:rPr>
              <a:t>helped us win</a:t>
            </a:r>
            <a:r>
              <a:rPr lang="en-GB" sz="1200" b="0" i="0" kern="1200" dirty="0" smtClean="0">
                <a:solidFill>
                  <a:schemeClr val="tx1"/>
                </a:solidFill>
                <a:effectLst/>
                <a:latin typeface="+mn-lt"/>
                <a:ea typeface="+mn-ea"/>
                <a:cs typeface="+mn-cs"/>
              </a:rPr>
              <a:t> the first world war. So it's a good job that a Jewish immigrant called Joseph </a:t>
            </a:r>
            <a:r>
              <a:rPr lang="en-GB" sz="1200" b="0" i="0" kern="1200" dirty="0" err="1" smtClean="0">
                <a:solidFill>
                  <a:schemeClr val="tx1"/>
                </a:solidFill>
                <a:effectLst/>
                <a:latin typeface="+mn-lt"/>
                <a:ea typeface="+mn-ea"/>
                <a:cs typeface="+mn-cs"/>
              </a:rPr>
              <a:t>Malin</a:t>
            </a:r>
            <a:r>
              <a:rPr lang="en-GB" sz="1200" b="0" i="0" kern="1200" dirty="0" smtClean="0">
                <a:solidFill>
                  <a:schemeClr val="tx1"/>
                </a:solidFill>
                <a:effectLst/>
                <a:latin typeface="+mn-lt"/>
                <a:ea typeface="+mn-ea"/>
                <a:cs typeface="+mn-cs"/>
              </a:rPr>
              <a:t> opened the first ever fish-and-chip shop in London in 1860. His battered fish was based on an old </a:t>
            </a:r>
            <a:r>
              <a:rPr lang="en-GB" sz="1200" b="0" i="0" u="none" strike="noStrike" kern="1200" dirty="0" smtClean="0">
                <a:solidFill>
                  <a:schemeClr val="tx1"/>
                </a:solidFill>
                <a:effectLst/>
                <a:latin typeface="+mn-lt"/>
                <a:ea typeface="+mn-ea"/>
                <a:cs typeface="+mn-cs"/>
                <a:hlinkClick r:id="rId5"/>
              </a:rPr>
              <a:t>Portuguese-Jewish recipe</a:t>
            </a:r>
            <a:r>
              <a:rPr lang="en-GB" sz="1200" b="0" i="0" kern="1200" dirty="0" smtClean="0">
                <a:solidFill>
                  <a:schemeClr val="tx1"/>
                </a:solidFill>
                <a:effectLst/>
                <a:latin typeface="+mn-lt"/>
                <a:ea typeface="+mn-ea"/>
                <a:cs typeface="+mn-cs"/>
              </a:rPr>
              <a:t>, so we also have Portugal to thank too. Thanks, Portugal!</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2. Marks and </a:t>
            </a:r>
            <a:r>
              <a:rPr lang="en-GB" sz="1200" b="0" i="0" kern="1200" dirty="0" err="1" smtClean="0">
                <a:solidFill>
                  <a:schemeClr val="tx1"/>
                </a:solidFill>
                <a:effectLst/>
                <a:latin typeface="+mn-lt"/>
                <a:ea typeface="+mn-ea"/>
                <a:cs typeface="+mn-cs"/>
              </a:rPr>
              <a:t>Spencers</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This most quintessentially British of retailers was actually founded by Michael Marks, a </a:t>
            </a:r>
            <a:r>
              <a:rPr lang="en-GB" sz="1200" b="0" i="0" u="none" strike="noStrike" kern="1200" dirty="0" smtClean="0">
                <a:solidFill>
                  <a:schemeClr val="tx1"/>
                </a:solidFill>
                <a:effectLst/>
                <a:latin typeface="+mn-lt"/>
                <a:ea typeface="+mn-ea"/>
                <a:cs typeface="+mn-cs"/>
                <a:hlinkClick r:id="rId6"/>
              </a:rPr>
              <a:t>Polish Jewish refugee from Russia</a:t>
            </a:r>
            <a:r>
              <a:rPr lang="en-GB" sz="1200" b="0" i="0" kern="1200" dirty="0" smtClean="0">
                <a:solidFill>
                  <a:schemeClr val="tx1"/>
                </a:solidFill>
                <a:effectLst/>
                <a:latin typeface="+mn-lt"/>
                <a:ea typeface="+mn-ea"/>
                <a:cs typeface="+mn-cs"/>
              </a:rPr>
              <a:t>. He emigrated to England in 1882 and moved to Leeds, where he rented an area in a covered market and sold goods that only cost a </a:t>
            </a:r>
            <a:r>
              <a:rPr lang="en-GB" sz="1200" b="0" i="0" u="none" strike="noStrike" kern="1200" dirty="0" smtClean="0">
                <a:solidFill>
                  <a:schemeClr val="tx1"/>
                </a:solidFill>
                <a:effectLst/>
                <a:latin typeface="+mn-lt"/>
                <a:ea typeface="+mn-ea"/>
                <a:cs typeface="+mn-cs"/>
                <a:hlinkClick r:id="rId7"/>
              </a:rPr>
              <a:t>penny</a:t>
            </a:r>
            <a:r>
              <a:rPr lang="en-GB" sz="1200" b="0" i="0" kern="1200" dirty="0" smtClean="0">
                <a:solidFill>
                  <a:schemeClr val="tx1"/>
                </a:solidFill>
                <a:effectLst/>
                <a:latin typeface="+mn-lt"/>
                <a:ea typeface="+mn-ea"/>
                <a:cs typeface="+mn-cs"/>
              </a:rPr>
              <a:t> (the original </a:t>
            </a:r>
            <a:r>
              <a:rPr lang="en-GB" sz="1200" b="0" i="0" kern="1200" dirty="0" err="1" smtClean="0">
                <a:solidFill>
                  <a:schemeClr val="tx1"/>
                </a:solidFill>
                <a:effectLst/>
                <a:latin typeface="+mn-lt"/>
                <a:ea typeface="+mn-ea"/>
                <a:cs typeface="+mn-cs"/>
              </a:rPr>
              <a:t>Poundland</a:t>
            </a:r>
            <a:r>
              <a:rPr lang="en-GB" sz="1200" b="0" i="0" kern="1200" dirty="0" smtClean="0">
                <a:solidFill>
                  <a:schemeClr val="tx1"/>
                </a:solidFill>
                <a:effectLst/>
                <a:latin typeface="+mn-lt"/>
                <a:ea typeface="+mn-ea"/>
                <a:cs typeface="+mn-cs"/>
              </a:rPr>
              <a:t>, if you will).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3. </a:t>
            </a:r>
            <a:r>
              <a:rPr lang="en-GB" sz="1200" b="0" i="0" kern="1200" dirty="0" err="1" smtClean="0">
                <a:solidFill>
                  <a:schemeClr val="tx1"/>
                </a:solidFill>
                <a:effectLst/>
                <a:latin typeface="+mn-lt"/>
                <a:ea typeface="+mn-ea"/>
                <a:cs typeface="+mn-cs"/>
              </a:rPr>
              <a:t>Rimmel</a:t>
            </a:r>
            <a:r>
              <a:rPr lang="en-GB" sz="1200" b="0" i="0" kern="1200" dirty="0" smtClean="0">
                <a:solidFill>
                  <a:schemeClr val="tx1"/>
                </a:solidFill>
                <a:effectLst/>
                <a:latin typeface="+mn-lt"/>
                <a:ea typeface="+mn-ea"/>
                <a:cs typeface="+mn-cs"/>
              </a:rPr>
              <a:t> cosmetics</a:t>
            </a:r>
            <a:br>
              <a:rPr lang="en-GB" sz="1200" b="0" i="0" kern="1200" dirty="0" smtClean="0">
                <a:solidFill>
                  <a:schemeClr val="tx1"/>
                </a:solidFill>
                <a:effectLst/>
                <a:latin typeface="+mn-lt"/>
                <a:ea typeface="+mn-ea"/>
                <a:cs typeface="+mn-cs"/>
              </a:rPr>
            </a:br>
            <a:r>
              <a:rPr lang="en-GB" sz="1200" b="0" i="0" kern="1200" dirty="0" err="1" smtClean="0">
                <a:solidFill>
                  <a:schemeClr val="tx1"/>
                </a:solidFill>
                <a:effectLst/>
                <a:latin typeface="+mn-lt"/>
                <a:ea typeface="+mn-ea"/>
                <a:cs typeface="+mn-cs"/>
              </a:rPr>
              <a:t>Rimmel</a:t>
            </a:r>
            <a:r>
              <a:rPr lang="en-GB" sz="1200" b="0" i="0" kern="1200" dirty="0" smtClean="0">
                <a:solidFill>
                  <a:schemeClr val="tx1"/>
                </a:solidFill>
                <a:effectLst/>
                <a:latin typeface="+mn-lt"/>
                <a:ea typeface="+mn-ea"/>
                <a:cs typeface="+mn-cs"/>
              </a:rPr>
              <a:t> was founded by French immigrant </a:t>
            </a:r>
            <a:r>
              <a:rPr lang="en-GB" sz="1200" b="0" i="0" kern="1200" dirty="0" err="1" smtClean="0">
                <a:solidFill>
                  <a:schemeClr val="tx1"/>
                </a:solidFill>
                <a:effectLst/>
                <a:latin typeface="+mn-lt"/>
                <a:ea typeface="+mn-ea"/>
                <a:cs typeface="+mn-cs"/>
              </a:rPr>
              <a:t>Eugène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Rimmel</a:t>
            </a:r>
            <a:r>
              <a:rPr lang="en-GB" sz="1200" b="0" i="0" kern="1200" dirty="0" smtClean="0">
                <a:solidFill>
                  <a:schemeClr val="tx1"/>
                </a:solidFill>
                <a:effectLst/>
                <a:latin typeface="+mn-lt"/>
                <a:ea typeface="+mn-ea"/>
                <a:cs typeface="+mn-cs"/>
              </a:rPr>
              <a:t>, who moved to Britain in 1820 when his dad accepted an invitation to manage a perfume shop in London. </a:t>
            </a:r>
            <a:r>
              <a:rPr lang="en-GB" sz="1200" b="0" i="0" kern="1200" dirty="0" err="1" smtClean="0">
                <a:solidFill>
                  <a:schemeClr val="tx1"/>
                </a:solidFill>
                <a:effectLst/>
                <a:latin typeface="+mn-lt"/>
                <a:ea typeface="+mn-ea"/>
                <a:cs typeface="+mn-cs"/>
              </a:rPr>
              <a:t>Rimmel</a:t>
            </a:r>
            <a:r>
              <a:rPr lang="en-GB" sz="1200" b="0" i="0" kern="1200" dirty="0" smtClean="0">
                <a:solidFill>
                  <a:schemeClr val="tx1"/>
                </a:solidFill>
                <a:effectLst/>
                <a:latin typeface="+mn-lt"/>
                <a:ea typeface="+mn-ea"/>
                <a:cs typeface="+mn-cs"/>
              </a:rPr>
              <a:t> took to the beauty profession like a duck to water, and </a:t>
            </a:r>
            <a:r>
              <a:rPr lang="en-GB" sz="1200" b="0" i="0" u="none" strike="noStrike" kern="1200" dirty="0" err="1" smtClean="0">
                <a:solidFill>
                  <a:schemeClr val="tx1"/>
                </a:solidFill>
                <a:effectLst/>
                <a:latin typeface="+mn-lt"/>
                <a:ea typeface="+mn-ea"/>
                <a:cs typeface="+mn-cs"/>
                <a:hlinkClick r:id="rId8"/>
              </a:rPr>
              <a:t>Rimmel</a:t>
            </a:r>
            <a:r>
              <a:rPr lang="en-GB" sz="1200" b="0" i="0" u="none" strike="noStrike" kern="1200" dirty="0" smtClean="0">
                <a:solidFill>
                  <a:schemeClr val="tx1"/>
                </a:solidFill>
                <a:effectLst/>
                <a:latin typeface="+mn-lt"/>
                <a:ea typeface="+mn-ea"/>
                <a:cs typeface="+mn-cs"/>
                <a:hlinkClick r:id="rId8"/>
              </a:rPr>
              <a:t> Cosmetics was born in 1834</a:t>
            </a:r>
            <a:r>
              <a:rPr lang="en-GB" sz="1200" b="0" i="0" kern="1200" dirty="0" smtClean="0">
                <a:solidFill>
                  <a:schemeClr val="tx1"/>
                </a:solidFill>
                <a:effectLst/>
                <a:latin typeface="+mn-lt"/>
                <a:ea typeface="+mn-ea"/>
                <a:cs typeface="+mn-cs"/>
              </a:rPr>
              <a:t>.</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4. The Mini</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Nothing could be more utterly, 100% British than the Mini, right? Wrong. The designer of the Mini, Sir Alec </a:t>
            </a:r>
            <a:r>
              <a:rPr lang="en-GB" sz="1200" b="0" i="0" kern="1200" dirty="0" err="1" smtClean="0">
                <a:solidFill>
                  <a:schemeClr val="tx1"/>
                </a:solidFill>
                <a:effectLst/>
                <a:latin typeface="+mn-lt"/>
                <a:ea typeface="+mn-ea"/>
                <a:cs typeface="+mn-cs"/>
              </a:rPr>
              <a:t>Issigonis</a:t>
            </a:r>
            <a:r>
              <a:rPr lang="en-GB" sz="1200" b="0" i="0" kern="1200" dirty="0" smtClean="0">
                <a:solidFill>
                  <a:schemeClr val="tx1"/>
                </a:solidFill>
                <a:effectLst/>
                <a:latin typeface="+mn-lt"/>
                <a:ea typeface="+mn-ea"/>
                <a:cs typeface="+mn-cs"/>
              </a:rPr>
              <a:t>, was born in Smyrna, Greece, (now Izmir in Turkey) and moved to the UK in 1923 to study engineering at Battersea Polytechnic in London. He then went on to work for Austin Motors where he created the Mini, before moving to Morris where he designed the prototype for the Morris Minor.</a:t>
            </a:r>
          </a:p>
          <a:p>
            <a:endParaRPr lang="en-GB" sz="1200" b="0" i="0" kern="1200" dirty="0" smtClean="0">
              <a:solidFill>
                <a:schemeClr val="tx1"/>
              </a:solidFill>
              <a:effectLst/>
              <a:latin typeface="+mn-lt"/>
              <a:ea typeface="+mn-ea"/>
              <a:cs typeface="+mn-cs"/>
            </a:endParaRPr>
          </a:p>
          <a:p>
            <a:r>
              <a:rPr lang="en-GB" dirty="0" smtClean="0">
                <a:hlinkClick r:id="rId9"/>
              </a:rPr>
              <a:t>http://home.bt.com/lifestyle/food/food-latest/these-great-british-foods-arent-actually-british-11364255155295</a:t>
            </a:r>
            <a:endParaRPr lang="en-GB" dirty="0" smtClean="0"/>
          </a:p>
          <a:p>
            <a:endParaRPr lang="en-GB" dirty="0" smtClean="0"/>
          </a:p>
          <a:p>
            <a:r>
              <a:rPr lang="en-GB" dirty="0" smtClean="0">
                <a:hlinkClick r:id="rId10"/>
              </a:rPr>
              <a:t>https://en.m.wikipedia.org/wiki/File:Marks_%26_Spencer,_The_Mall_Athens.JPG</a:t>
            </a:r>
            <a:endParaRPr lang="en-GB" dirty="0" smtClean="0"/>
          </a:p>
          <a:p>
            <a:r>
              <a:rPr lang="en-GB" dirty="0" smtClean="0"/>
              <a:t>https://upload.wikimedia.org/wikipedia/commons/6/63/Rimmel_logo.png </a:t>
            </a:r>
            <a:r>
              <a:rPr lang="en-GB" dirty="0" err="1" smtClean="0"/>
              <a:t>Rimmel</a:t>
            </a:r>
            <a:r>
              <a:rPr lang="en-GB" dirty="0" smtClean="0"/>
              <a:t> [Public domain] </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18</a:t>
            </a:fld>
            <a:endParaRPr lang="en-GB"/>
          </a:p>
        </p:txBody>
      </p:sp>
    </p:spTree>
    <p:extLst>
      <p:ext uri="{BB962C8B-B14F-4D97-AF65-F5344CB8AC3E}">
        <p14:creationId xmlns:p14="http://schemas.microsoft.com/office/powerpoint/2010/main" val="216851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stereotypes</a:t>
            </a:r>
            <a:r>
              <a:rPr lang="en-GB" baseline="0" dirty="0" smtClean="0"/>
              <a:t> that people from other countries hold about British people</a:t>
            </a:r>
            <a:br>
              <a:rPr lang="en-GB" baseline="0" dirty="0" smtClean="0"/>
            </a:br>
            <a:r>
              <a:rPr lang="en-GB" baseline="0" dirty="0" smtClean="0"/>
              <a:t>A few things to mention with regard to stereotypes:</a:t>
            </a:r>
          </a:p>
          <a:p>
            <a:pPr marL="228600" indent="-228600">
              <a:buAutoNum type="arabicPeriod"/>
            </a:pPr>
            <a:r>
              <a:rPr lang="en-GB" baseline="0" dirty="0" smtClean="0"/>
              <a:t>There’s often an element of truth in them – as a generality</a:t>
            </a:r>
          </a:p>
          <a:p>
            <a:pPr marL="228600" indent="-228600">
              <a:buAutoNum type="arabicPeriod"/>
            </a:pPr>
            <a:r>
              <a:rPr lang="en-GB" baseline="0" dirty="0" smtClean="0"/>
              <a:t>They won’t all apply to all British people – people are individuals, that’s the point of questioning our prejudices about other peoples, too.</a:t>
            </a:r>
          </a:p>
          <a:p>
            <a:pPr marL="228600" indent="-228600">
              <a:buAutoNum type="arabicPeriod"/>
            </a:pPr>
            <a:r>
              <a:rPr lang="en-GB" baseline="0" dirty="0" smtClean="0"/>
              <a:t>It’s all relative – we might not think that we believe in queuing, until we go to countries where they don’t queue, and we feel the ‘injustice’ of a free for all system!</a:t>
            </a:r>
          </a:p>
          <a:p>
            <a:pPr marL="228600" indent="-228600">
              <a:buAutoNum type="arabicPeriod"/>
            </a:pPr>
            <a:endParaRPr lang="en-GB" baseline="0" dirty="0" smtClean="0"/>
          </a:p>
          <a:p>
            <a:pPr marL="0" indent="0">
              <a:buNone/>
            </a:pPr>
            <a:r>
              <a:rPr lang="en-GB" baseline="0" dirty="0" smtClean="0"/>
              <a:t>Again, it’s useful to add in personal stories, and invite students to share any ideas they have.</a:t>
            </a:r>
          </a:p>
          <a:p>
            <a:pPr marL="0" indent="0">
              <a:buNone/>
            </a:pPr>
            <a:r>
              <a:rPr lang="en-GB" baseline="0" dirty="0" smtClean="0"/>
              <a:t>Question to ask: Why might it be a problem to generalise about a whole nation of people in this way?</a:t>
            </a:r>
            <a:br>
              <a:rPr lang="en-GB" baseline="0" dirty="0" smtClean="0"/>
            </a:br>
            <a:r>
              <a:rPr lang="en-GB" baseline="0" dirty="0" smtClean="0"/>
              <a:t> - it divides people into categories, it creates distance / barriers between people, it creates an ‘us and them’ mentality</a:t>
            </a:r>
            <a:br>
              <a:rPr lang="en-GB" baseline="0" dirty="0" smtClean="0"/>
            </a:br>
            <a:r>
              <a:rPr lang="en-GB" baseline="0" dirty="0" smtClean="0"/>
              <a:t> - it obscures the individual, making us see all people from a particular group as essentially the same – this blinds us to the enjoyment of making friends with individuals from different countries</a:t>
            </a:r>
            <a:br>
              <a:rPr lang="en-GB" baseline="0" dirty="0" smtClean="0"/>
            </a:br>
            <a:r>
              <a:rPr lang="en-GB" baseline="0" dirty="0" smtClean="0"/>
              <a:t>- it focuses on what makes a set of people different from ourselves, we fail to see what we have in common, that in terms of what matters, we’re the same – human beings.</a:t>
            </a:r>
            <a:br>
              <a:rPr lang="en-GB" baseline="0" dirty="0" smtClean="0"/>
            </a:br>
            <a:r>
              <a:rPr lang="en-GB" baseline="0" dirty="0" smtClean="0"/>
              <a:t/>
            </a:r>
            <a:br>
              <a:rPr lang="en-GB" baseline="0" dirty="0" smtClean="0"/>
            </a:br>
            <a:r>
              <a:rPr lang="en-GB" dirty="0" smtClean="0">
                <a:hlinkClick r:id="rId3"/>
              </a:rPr>
              <a:t>https://www.independent.co.uk/news/uk/home-news/inaccurate-stereotypes-about-british-people-that-everyone-believes-to-be-true-a6776461.html</a:t>
            </a:r>
            <a:r>
              <a:rPr lang="en-GB" dirty="0" smtClean="0"/>
              <a:t/>
            </a:r>
            <a:br>
              <a:rPr lang="en-GB" dirty="0" smtClean="0"/>
            </a:br>
            <a:r>
              <a:rPr lang="en-GB" dirty="0" smtClean="0">
                <a:hlinkClick r:id="rId4"/>
              </a:rPr>
              <a:t>http://ukstudentresidences.com/famous-stereotypes-british-people-true-false/?lang=fr</a:t>
            </a:r>
            <a:r>
              <a:rPr lang="en-GB" dirty="0" smtClean="0"/>
              <a:t/>
            </a:r>
            <a:br>
              <a:rPr lang="en-GB" dirty="0" smtClean="0"/>
            </a:br>
            <a:r>
              <a:rPr lang="en-GB" dirty="0" smtClean="0">
                <a:hlinkClick r:id="rId5"/>
              </a:rPr>
              <a:t>https://theculturetrip.com/europe/united-kingdom/articles/14-british-stereotypes-that-we-wont-even-try-to-deny/</a:t>
            </a:r>
            <a:r>
              <a:rPr lang="en-GB" baseline="0" dirty="0" smtClean="0"/>
              <a:t/>
            </a:r>
            <a:br>
              <a:rPr lang="en-GB" baseline="0" dirty="0" smtClean="0"/>
            </a:br>
            <a:r>
              <a:rPr lang="en-GB" baseline="0" dirty="0" smtClean="0"/>
              <a:t/>
            </a:r>
            <a:br>
              <a:rPr lang="en-GB" baseline="0" dirty="0" smtClean="0"/>
            </a:br>
            <a:r>
              <a:rPr lang="en-GB" baseline="0" dirty="0" smtClean="0"/>
              <a:t>This is a nice blog – some things a group of foreign students has noticed, whilst living for a year in the UK.  </a:t>
            </a:r>
            <a:br>
              <a:rPr lang="en-GB" baseline="0" dirty="0" smtClean="0"/>
            </a:br>
            <a:r>
              <a:rPr lang="en-GB" dirty="0" smtClean="0">
                <a:hlinkClick r:id="rId6"/>
              </a:rPr>
              <a:t>https://www.chevening.org/news/twenty-one-of-the-most-british-things-that-ive-spotted-whilst-in-the-uk/</a:t>
            </a:r>
            <a:endParaRPr lang="en-GB" dirty="0" smtClean="0"/>
          </a:p>
          <a:p>
            <a:pPr marL="0" indent="0">
              <a:buNone/>
            </a:pPr>
            <a:endParaRPr lang="en-GB" dirty="0" smtClean="0"/>
          </a:p>
          <a:p>
            <a:pPr marL="0" indent="0">
              <a:buNone/>
            </a:pPr>
            <a:r>
              <a:rPr lang="en-GB" dirty="0" smtClean="0">
                <a:hlinkClick r:id="rId7"/>
              </a:rPr>
              <a:t>https://www.youtube.com/watch?v=qYPUVb0uktU</a:t>
            </a:r>
            <a:r>
              <a:rPr lang="en-GB" dirty="0" smtClean="0"/>
              <a:t/>
            </a:r>
            <a:br>
              <a:rPr lang="en-GB" dirty="0" smtClean="0"/>
            </a:br>
            <a:r>
              <a:rPr lang="en-GB" dirty="0" smtClean="0"/>
              <a:t>7-minute video about British stereotypes – has quite a few interesting facts and figures.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19</a:t>
            </a:fld>
            <a:endParaRPr lang="en-GB"/>
          </a:p>
        </p:txBody>
      </p:sp>
    </p:spTree>
    <p:extLst>
      <p:ext uri="{BB962C8B-B14F-4D97-AF65-F5344CB8AC3E}">
        <p14:creationId xmlns:p14="http://schemas.microsoft.com/office/powerpoint/2010/main" val="71188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Stereotypes</a:t>
            </a:r>
            <a:r>
              <a:rPr lang="en-GB" baseline="0" dirty="0" smtClean="0"/>
              <a:t> have a long history!</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20</a:t>
            </a:fld>
            <a:endParaRPr lang="en-GB"/>
          </a:p>
        </p:txBody>
      </p:sp>
    </p:spTree>
    <p:extLst>
      <p:ext uri="{BB962C8B-B14F-4D97-AF65-F5344CB8AC3E}">
        <p14:creationId xmlns:p14="http://schemas.microsoft.com/office/powerpoint/2010/main" val="219741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of the things that makes up who we are, and what we identify with, is the language (or languages) we speak.</a:t>
            </a:r>
            <a:br>
              <a:rPr lang="en-GB" baseline="0" dirty="0" smtClean="0"/>
            </a:br>
            <a:r>
              <a:rPr lang="en-GB" baseline="0" dirty="0" smtClean="0"/>
              <a:t>We all start life without being able to speak or understand language, but in our baby brains we have the potential to learn any (and all!) of the 7000 languages in the world.</a:t>
            </a:r>
            <a:br>
              <a:rPr lang="en-GB" baseline="0" dirty="0" smtClean="0"/>
            </a:br>
            <a:r>
              <a:rPr lang="en-GB" baseline="0" dirty="0" smtClean="0"/>
              <a:t>The language or languages we end up learning as very young children depend on: our parents or those who care for us and talk to us every day, the country (or countries) we live in and which surround us with language (from radio, </a:t>
            </a:r>
            <a:r>
              <a:rPr lang="en-GB" baseline="0" dirty="0" err="1" smtClean="0"/>
              <a:t>tv</a:t>
            </a:r>
            <a:r>
              <a:rPr lang="en-GB" baseline="0" dirty="0" smtClean="0"/>
              <a:t>, other people).</a:t>
            </a:r>
            <a:br>
              <a:rPr lang="en-GB" baseline="0" dirty="0" smtClean="0"/>
            </a:br>
            <a:r>
              <a:rPr lang="en-GB" baseline="0" dirty="0" smtClean="0"/>
              <a:t>For those of us born in the UK with English-speaking parents, the language we learn first is English.</a:t>
            </a:r>
            <a:br>
              <a:rPr lang="en-GB" baseline="0" dirty="0" smtClean="0"/>
            </a:br>
            <a:r>
              <a:rPr lang="en-GB" baseline="0" dirty="0" smtClean="0"/>
              <a:t>But what do we know about English?  What sort of language is it?  Where did it come from?</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a:t>
            </a:fld>
            <a:endParaRPr lang="en-GB"/>
          </a:p>
        </p:txBody>
      </p:sp>
    </p:spTree>
    <p:extLst>
      <p:ext uri="{BB962C8B-B14F-4D97-AF65-F5344CB8AC3E}">
        <p14:creationId xmlns:p14="http://schemas.microsoft.com/office/powerpoint/2010/main" val="252185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The idea here is NOT to get bogged down in the very complex area of British nationality law!  </a:t>
            </a:r>
            <a:br>
              <a:rPr lang="en-GB" baseline="0" dirty="0" smtClean="0"/>
            </a:br>
            <a:r>
              <a:rPr lang="en-GB" baseline="0" dirty="0" smtClean="0"/>
              <a:t>However, these sessions are designed to get students to think about things they take for granted, and many of them will never have had to think about their rights to a nationality.</a:t>
            </a:r>
            <a:br>
              <a:rPr lang="en-GB" baseline="0" dirty="0" smtClean="0"/>
            </a:br>
            <a:r>
              <a:rPr lang="en-GB" baseline="0" dirty="0" smtClean="0"/>
              <a:t>Some students in our classes, however, may themselves not have British citizenship.  Teachers will be guided by their knowledge of their own students.</a:t>
            </a:r>
            <a:br>
              <a:rPr lang="en-GB" baseline="0" dirty="0" smtClean="0"/>
            </a:br>
            <a:endParaRPr lang="en-GB"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You are born in the UK – this doesn’t guarantee you British citizenship, unless one of your parents is a British citizen or ‘settled’ in the UK.</a:t>
            </a:r>
            <a:br>
              <a:rPr lang="en-GB" baseline="0" dirty="0" smtClean="0"/>
            </a:br>
            <a:r>
              <a:rPr lang="en-GB" sz="1200" b="0" i="0" kern="1200" dirty="0" smtClean="0">
                <a:solidFill>
                  <a:schemeClr val="tx1"/>
                </a:solidFill>
                <a:effectLst/>
                <a:latin typeface="+mn-lt"/>
                <a:ea typeface="+mn-ea"/>
                <a:cs typeface="+mn-cs"/>
              </a:rPr>
              <a:t>"Settled" status usually means the parent is resident in the UK or a </a:t>
            </a:r>
            <a:r>
              <a:rPr lang="en-GB" sz="1200" b="0" i="0" u="none" strike="noStrike" kern="1200" dirty="0" smtClean="0">
                <a:solidFill>
                  <a:schemeClr val="tx1"/>
                </a:solidFill>
                <a:effectLst/>
                <a:latin typeface="+mn-lt"/>
                <a:ea typeface="+mn-ea"/>
                <a:cs typeface="+mn-cs"/>
                <a:hlinkClick r:id="rId3" tooltip="British Overseas Territories"/>
              </a:rPr>
              <a:t>British Overseas Territory</a:t>
            </a:r>
            <a:r>
              <a:rPr lang="en-GB" sz="1200" b="0" i="0" kern="1200" dirty="0" smtClean="0">
                <a:solidFill>
                  <a:schemeClr val="tx1"/>
                </a:solidFill>
                <a:effectLst/>
                <a:latin typeface="+mn-lt"/>
                <a:ea typeface="+mn-ea"/>
                <a:cs typeface="+mn-cs"/>
              </a:rPr>
              <a:t> and has the </a:t>
            </a:r>
            <a:r>
              <a:rPr lang="en-GB" sz="1200" b="0" i="0" u="none" strike="noStrike" kern="1200" dirty="0" smtClean="0">
                <a:solidFill>
                  <a:schemeClr val="tx1"/>
                </a:solidFill>
                <a:effectLst/>
                <a:latin typeface="+mn-lt"/>
                <a:ea typeface="+mn-ea"/>
                <a:cs typeface="+mn-cs"/>
                <a:hlinkClick r:id="rId4" tooltip="Right of abode (United Kingdom)"/>
              </a:rPr>
              <a:t>right of abode</a:t>
            </a:r>
            <a:r>
              <a:rPr lang="en-GB" sz="1200" b="0" i="0" kern="1200" dirty="0" smtClean="0">
                <a:solidFill>
                  <a:schemeClr val="tx1"/>
                </a:solidFill>
                <a:effectLst/>
                <a:latin typeface="+mn-lt"/>
                <a:ea typeface="+mn-ea"/>
                <a:cs typeface="+mn-cs"/>
              </a:rPr>
              <a:t> (or similar status), or holds </a:t>
            </a:r>
            <a:r>
              <a:rPr lang="en-GB" sz="1200" b="0" i="0" u="sng" kern="1200" dirty="0" smtClean="0">
                <a:solidFill>
                  <a:schemeClr val="tx1"/>
                </a:solidFill>
                <a:effectLst/>
                <a:latin typeface="+mn-lt"/>
                <a:ea typeface="+mn-ea"/>
                <a:cs typeface="+mn-cs"/>
                <a:hlinkClick r:id="rId5" tooltip="Indefinite Leave to Remain"/>
              </a:rPr>
              <a:t>Indefinite Leave to Remain</a:t>
            </a:r>
            <a:r>
              <a:rPr lang="en-GB" sz="1200" b="0" i="0" kern="1200" dirty="0" smtClean="0">
                <a:solidFill>
                  <a:schemeClr val="tx1"/>
                </a:solidFill>
                <a:effectLst/>
                <a:latin typeface="+mn-lt"/>
                <a:ea typeface="+mn-ea"/>
                <a:cs typeface="+mn-cs"/>
              </a:rPr>
              <a:t> (ILR), or is a citizen of an </a:t>
            </a:r>
            <a:r>
              <a:rPr lang="en-GB" sz="1200" b="0" i="0" u="none" strike="noStrike" kern="1200" dirty="0" smtClean="0">
                <a:solidFill>
                  <a:schemeClr val="tx1"/>
                </a:solidFill>
                <a:effectLst/>
                <a:latin typeface="+mn-lt"/>
                <a:ea typeface="+mn-ea"/>
                <a:cs typeface="+mn-cs"/>
                <a:hlinkClick r:id="rId6" tooltip="European Union"/>
              </a:rPr>
              <a:t>EU</a:t>
            </a:r>
            <a:r>
              <a:rPr lang="en-GB" sz="1200" b="0" i="0" kern="1200" dirty="0" smtClean="0">
                <a:solidFill>
                  <a:schemeClr val="tx1"/>
                </a:solidFill>
                <a:effectLst/>
                <a:latin typeface="+mn-lt"/>
                <a:ea typeface="+mn-ea"/>
                <a:cs typeface="+mn-cs"/>
              </a:rPr>
              <a:t>/</a:t>
            </a:r>
            <a:r>
              <a:rPr lang="en-GB" sz="1200" b="0" i="0" u="none" strike="noStrike" kern="1200" dirty="0" smtClean="0">
                <a:solidFill>
                  <a:schemeClr val="tx1"/>
                </a:solidFill>
                <a:effectLst/>
                <a:latin typeface="+mn-lt"/>
                <a:ea typeface="+mn-ea"/>
                <a:cs typeface="+mn-cs"/>
                <a:hlinkClick r:id="rId7" tooltip="European Economic Area"/>
              </a:rPr>
              <a:t>EEA</a:t>
            </a:r>
            <a:r>
              <a:rPr lang="en-GB" sz="1200" b="0" i="0" kern="1200" dirty="0" smtClean="0">
                <a:solidFill>
                  <a:schemeClr val="tx1"/>
                </a:solidFill>
                <a:effectLst/>
                <a:latin typeface="+mn-lt"/>
                <a:ea typeface="+mn-ea"/>
                <a:cs typeface="+mn-cs"/>
              </a:rPr>
              <a:t> Member State and has permanent residence, or is otherwise unrestricted by immigration laws to remain in the UK or that Overseas Territory.</a:t>
            </a:r>
            <a:r>
              <a:rPr lang="en-GB" sz="1200" b="0" i="0" u="none" strike="noStrike" kern="1200" baseline="30000" dirty="0" smtClean="0">
                <a:solidFill>
                  <a:schemeClr val="tx1"/>
                </a:solidFill>
                <a:effectLst/>
                <a:latin typeface="+mn-lt"/>
                <a:ea typeface="+mn-ea"/>
                <a:cs typeface="+mn-cs"/>
                <a:hlinkClick r:id="rId8"/>
              </a:rPr>
              <a:t>[8]</a:t>
            </a:r>
            <a:r>
              <a:rPr lang="en-GB" sz="1200" b="0" i="0" kern="1200" dirty="0" smtClean="0">
                <a:solidFill>
                  <a:schemeClr val="tx1"/>
                </a:solidFill>
                <a:effectLst/>
                <a:latin typeface="+mn-lt"/>
                <a:ea typeface="+mn-ea"/>
                <a:cs typeface="+mn-cs"/>
              </a:rPr>
              <a:t> Irish citizens in the UK are deemed settled for this purpose.</a:t>
            </a:r>
          </a:p>
          <a:p>
            <a:pPr marL="0" indent="0">
              <a:buNone/>
            </a:pPr>
            <a:endParaRPr lang="en-GB" baseline="0" dirty="0" smtClean="0"/>
          </a:p>
          <a:p>
            <a:pPr marL="0" indent="0">
              <a:buNone/>
            </a:pPr>
            <a:r>
              <a:rPr lang="en-GB" baseline="0" dirty="0" smtClean="0"/>
              <a:t>2. You are automatically a British citizen if one of your parents is a British citizen, whether you are born in the UK or not.</a:t>
            </a:r>
            <a:br>
              <a:rPr lang="en-GB" baseline="0" dirty="0" smtClean="0"/>
            </a:br>
            <a:r>
              <a:rPr lang="en-GB" baseline="0" dirty="0" smtClean="0"/>
              <a:t>3. No.</a:t>
            </a:r>
          </a:p>
          <a:p>
            <a:pPr marL="0" indent="0">
              <a:buNone/>
            </a:pPr>
            <a:r>
              <a:rPr lang="en-GB" dirty="0" smtClean="0">
                <a:hlinkClick r:id="rId9"/>
              </a:rPr>
              <a:t>https://en.m.wikipedia.org/wiki/British_nationality_law</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22</a:t>
            </a:fld>
            <a:endParaRPr lang="en-GB"/>
          </a:p>
        </p:txBody>
      </p:sp>
    </p:spTree>
    <p:extLst>
      <p:ext uri="{BB962C8B-B14F-4D97-AF65-F5344CB8AC3E}">
        <p14:creationId xmlns:p14="http://schemas.microsoft.com/office/powerpoint/2010/main" val="240463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People who want to be a British Citizen may be eligible (under certain criteria). They will usually have to take an exam.</a:t>
            </a:r>
            <a:br>
              <a:rPr lang="en-GB" dirty="0" smtClean="0"/>
            </a:br>
            <a:r>
              <a:rPr lang="en-GB" dirty="0" smtClean="0"/>
              <a:t>[For</a:t>
            </a:r>
            <a:r>
              <a:rPr lang="en-GB" baseline="0" dirty="0" smtClean="0"/>
              <a:t> example, my sister-in-law is American. She is married to my brother, who is British, they have two children and have lived in London from more than 15 years.  When she wanted to have a British passport, she had to take this exam.]</a:t>
            </a:r>
            <a:br>
              <a:rPr lang="en-GB" baseline="0" dirty="0" smtClean="0"/>
            </a:br>
            <a:r>
              <a:rPr lang="en-GB" baseline="0" dirty="0" smtClean="0"/>
              <a:t/>
            </a:r>
            <a:br>
              <a:rPr lang="en-GB" baseline="0" dirty="0" smtClean="0"/>
            </a:br>
            <a:r>
              <a:rPr lang="en-GB" baseline="0" dirty="0" smtClean="0"/>
              <a:t>There are 24 questions.  Here are a sample of the sort of questions they set.</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23</a:t>
            </a:fld>
            <a:endParaRPr lang="en-GB"/>
          </a:p>
        </p:txBody>
      </p:sp>
    </p:spTree>
    <p:extLst>
      <p:ext uri="{BB962C8B-B14F-4D97-AF65-F5344CB8AC3E}">
        <p14:creationId xmlns:p14="http://schemas.microsoft.com/office/powerpoint/2010/main" val="403602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24</a:t>
            </a:fld>
            <a:endParaRPr lang="en-GB"/>
          </a:p>
        </p:txBody>
      </p:sp>
    </p:spTree>
    <p:extLst>
      <p:ext uri="{BB962C8B-B14F-4D97-AF65-F5344CB8AC3E}">
        <p14:creationId xmlns:p14="http://schemas.microsoft.com/office/powerpoint/2010/main" val="77971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25</a:t>
            </a:fld>
            <a:endParaRPr lang="en-GB"/>
          </a:p>
        </p:txBody>
      </p:sp>
    </p:spTree>
    <p:extLst>
      <p:ext uri="{BB962C8B-B14F-4D97-AF65-F5344CB8AC3E}">
        <p14:creationId xmlns:p14="http://schemas.microsoft.com/office/powerpoint/2010/main" val="304172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26</a:t>
            </a:fld>
            <a:endParaRPr lang="en-GB"/>
          </a:p>
        </p:txBody>
      </p:sp>
    </p:spTree>
    <p:extLst>
      <p:ext uri="{BB962C8B-B14F-4D97-AF65-F5344CB8AC3E}">
        <p14:creationId xmlns:p14="http://schemas.microsoft.com/office/powerpoint/2010/main" val="1211568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27</a:t>
            </a:fld>
            <a:endParaRPr lang="en-GB"/>
          </a:p>
        </p:txBody>
      </p:sp>
    </p:spTree>
    <p:extLst>
      <p:ext uri="{BB962C8B-B14F-4D97-AF65-F5344CB8AC3E}">
        <p14:creationId xmlns:p14="http://schemas.microsoft.com/office/powerpoint/2010/main" val="1905827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If</a:t>
            </a:r>
            <a:r>
              <a:rPr lang="en-GB" b="1" baseline="0" dirty="0" smtClean="0"/>
              <a:t> you have a nationality, you probably take it for granted, and may never have thought about it.</a:t>
            </a:r>
            <a:r>
              <a:rPr lang="en-GB" baseline="0" dirty="0" smtClean="0"/>
              <a:t/>
            </a:r>
            <a:br>
              <a:rPr lang="en-GB" baseline="0" dirty="0" smtClean="0"/>
            </a:br>
            <a:r>
              <a:rPr lang="en-GB" baseline="0" dirty="0" smtClean="0"/>
              <a:t>This was the case for </a:t>
            </a:r>
            <a:r>
              <a:rPr lang="en-GB" baseline="0" dirty="0" err="1" smtClean="0"/>
              <a:t>Bumi</a:t>
            </a:r>
            <a:r>
              <a:rPr lang="en-GB" baseline="0" dirty="0" smtClean="0"/>
              <a:t> Thomas as well, until August this year.</a:t>
            </a:r>
            <a:endParaRPr lang="en-GB" dirty="0" smtClean="0"/>
          </a:p>
          <a:p>
            <a:r>
              <a:rPr lang="en-GB" dirty="0" smtClean="0"/>
              <a:t>1 August 2019: Story</a:t>
            </a:r>
            <a:r>
              <a:rPr lang="en-GB" baseline="0" dirty="0" smtClean="0"/>
              <a:t> of Jazz singer born in the UK but now has no nationality.</a:t>
            </a:r>
            <a:br>
              <a:rPr lang="en-GB" baseline="0" dirty="0" smtClean="0"/>
            </a:br>
            <a:r>
              <a:rPr lang="en-GB" baseline="0" dirty="0" smtClean="0"/>
              <a:t>Click on photo to take to a link on the BBC website, if desired.</a:t>
            </a:r>
          </a:p>
          <a:p>
            <a:endParaRPr lang="en-GB" baseline="0" dirty="0" smtClean="0"/>
          </a:p>
          <a:p>
            <a:r>
              <a:rPr lang="en-GB" baseline="0" dirty="0" smtClean="0"/>
              <a:t>The aim of this story (particular if you listen to the interview) is to get students to reflect on the importance of having a nationality – how important it is to our sense of who we are, to our sense of belonging to a community, and how desperate people feel if they are without a nationality.  It’s not just about the right to live somewhere, it is much more essential than this.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28</a:t>
            </a:fld>
            <a:endParaRPr lang="en-GB"/>
          </a:p>
        </p:txBody>
      </p:sp>
    </p:spTree>
    <p:extLst>
      <p:ext uri="{BB962C8B-B14F-4D97-AF65-F5344CB8AC3E}">
        <p14:creationId xmlns:p14="http://schemas.microsoft.com/office/powerpoint/2010/main" val="3680877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a:t>
            </a:r>
            <a:r>
              <a:rPr lang="en-GB" b="1" baseline="0" dirty="0" smtClean="0"/>
              <a:t> is another story about identity, this time of a people and territory.  It goes without saying that teachers should decide whether this is interesting and/or appropriate for their students.</a:t>
            </a:r>
            <a:br>
              <a:rPr lang="en-GB" b="1" baseline="0" dirty="0" smtClean="0"/>
            </a:br>
            <a:endParaRPr lang="en-GB" b="1" dirty="0" smtClean="0"/>
          </a:p>
          <a:p>
            <a:r>
              <a:rPr lang="en-GB" b="1" dirty="0" smtClean="0"/>
              <a:t>For</a:t>
            </a:r>
            <a:r>
              <a:rPr lang="en-GB" b="1" baseline="0" dirty="0" smtClean="0"/>
              <a:t> other people in the word, it is not only their nationality that is an issue, it is the status of their place of birth.  Is it a country or isn’t it?</a:t>
            </a:r>
            <a:endParaRPr lang="en-GB" b="1" dirty="0" smtClean="0"/>
          </a:p>
          <a:p>
            <a:r>
              <a:rPr lang="en-GB" b="1" dirty="0" smtClean="0"/>
              <a:t>Story</a:t>
            </a:r>
            <a:r>
              <a:rPr lang="en-GB" b="1" baseline="0" dirty="0" smtClean="0"/>
              <a:t> of Saharawi Republic</a:t>
            </a:r>
            <a:br>
              <a:rPr lang="en-GB" b="1" baseline="0" dirty="0" smtClean="0"/>
            </a:br>
            <a:r>
              <a:rPr lang="en-GB" sz="1200" b="0" i="0" kern="1200" dirty="0" smtClean="0">
                <a:solidFill>
                  <a:schemeClr val="tx1"/>
                </a:solidFill>
                <a:effectLst/>
                <a:latin typeface="+mn-lt"/>
                <a:ea typeface="+mn-ea"/>
                <a:cs typeface="+mn-cs"/>
              </a:rPr>
              <a:t>The </a:t>
            </a:r>
            <a:r>
              <a:rPr lang="en-GB" sz="1200" b="1" i="0" kern="1200" dirty="0" err="1" smtClean="0">
                <a:solidFill>
                  <a:schemeClr val="tx1"/>
                </a:solidFill>
                <a:effectLst/>
                <a:latin typeface="+mn-lt"/>
                <a:ea typeface="+mn-ea"/>
                <a:cs typeface="+mn-cs"/>
              </a:rPr>
              <a:t>Sahrawis</a:t>
            </a:r>
            <a:r>
              <a:rPr lang="en-GB" sz="1200" b="0" i="0" kern="1200" dirty="0" smtClean="0">
                <a:solidFill>
                  <a:schemeClr val="tx1"/>
                </a:solidFill>
                <a:effectLst/>
                <a:latin typeface="+mn-lt"/>
                <a:ea typeface="+mn-ea"/>
                <a:cs typeface="+mn-cs"/>
              </a:rPr>
              <a:t> are the native people of Western Sahara. Morocco claims historical rights to the area, while the </a:t>
            </a:r>
            <a:r>
              <a:rPr lang="en-GB" sz="1200" b="1" i="0" kern="1200" dirty="0" smtClean="0">
                <a:solidFill>
                  <a:schemeClr val="tx1"/>
                </a:solidFill>
                <a:effectLst/>
                <a:latin typeface="+mn-lt"/>
                <a:ea typeface="+mn-ea"/>
                <a:cs typeface="+mn-cs"/>
              </a:rPr>
              <a:t>Sahrawi</a:t>
            </a:r>
            <a:r>
              <a:rPr lang="en-GB" sz="1200" b="0" i="0" kern="1200" dirty="0" smtClean="0">
                <a:solidFill>
                  <a:schemeClr val="tx1"/>
                </a:solidFill>
                <a:effectLst/>
                <a:latin typeface="+mn-lt"/>
                <a:ea typeface="+mn-ea"/>
                <a:cs typeface="+mn-cs"/>
              </a:rPr>
              <a:t> resistance organization </a:t>
            </a:r>
            <a:r>
              <a:rPr lang="en-GB" sz="1200" b="0" i="0" kern="1200" dirty="0" err="1" smtClean="0">
                <a:solidFill>
                  <a:schemeClr val="tx1"/>
                </a:solidFill>
                <a:effectLst/>
                <a:latin typeface="+mn-lt"/>
                <a:ea typeface="+mn-ea"/>
                <a:cs typeface="+mn-cs"/>
              </a:rPr>
              <a:t>Polisario</a:t>
            </a:r>
            <a:r>
              <a:rPr lang="en-GB" sz="1200" b="0" i="0" kern="1200" dirty="0" smtClean="0">
                <a:solidFill>
                  <a:schemeClr val="tx1"/>
                </a:solidFill>
                <a:effectLst/>
                <a:latin typeface="+mn-lt"/>
                <a:ea typeface="+mn-ea"/>
                <a:cs typeface="+mn-cs"/>
              </a:rPr>
              <a:t> struggles for the </a:t>
            </a:r>
            <a:r>
              <a:rPr lang="en-GB" sz="1200" b="1" i="0" kern="1200" dirty="0" err="1" smtClean="0">
                <a:solidFill>
                  <a:schemeClr val="tx1"/>
                </a:solidFill>
                <a:effectLst/>
                <a:latin typeface="+mn-lt"/>
                <a:ea typeface="+mn-ea"/>
                <a:cs typeface="+mn-cs"/>
              </a:rPr>
              <a:t>Sahrawis</a:t>
            </a:r>
            <a:r>
              <a:rPr lang="en-GB" sz="1200" b="0" i="0" kern="1200" dirty="0" smtClean="0">
                <a:solidFill>
                  <a:schemeClr val="tx1"/>
                </a:solidFill>
                <a:effectLst/>
                <a:latin typeface="+mn-lt"/>
                <a:ea typeface="+mn-ea"/>
                <a:cs typeface="+mn-cs"/>
              </a:rPr>
              <a:t>' right to self-determination. The ultimate goal of </a:t>
            </a:r>
            <a:r>
              <a:rPr lang="en-GB" sz="1200" b="0" i="0" kern="1200" dirty="0" err="1" smtClean="0">
                <a:solidFill>
                  <a:schemeClr val="tx1"/>
                </a:solidFill>
                <a:effectLst/>
                <a:latin typeface="+mn-lt"/>
                <a:ea typeface="+mn-ea"/>
                <a:cs typeface="+mn-cs"/>
              </a:rPr>
              <a:t>Polisario</a:t>
            </a:r>
            <a:r>
              <a:rPr lang="en-GB" sz="1200" b="0" i="0" kern="1200" dirty="0" smtClean="0">
                <a:solidFill>
                  <a:schemeClr val="tx1"/>
                </a:solidFill>
                <a:effectLst/>
                <a:latin typeface="+mn-lt"/>
                <a:ea typeface="+mn-ea"/>
                <a:cs typeface="+mn-cs"/>
              </a:rPr>
              <a:t> is an independent </a:t>
            </a:r>
            <a:r>
              <a:rPr lang="en-GB" sz="1200" b="1" i="0" kern="1200" dirty="0" smtClean="0">
                <a:solidFill>
                  <a:schemeClr val="tx1"/>
                </a:solidFill>
                <a:effectLst/>
                <a:latin typeface="+mn-lt"/>
                <a:ea typeface="+mn-ea"/>
                <a:cs typeface="+mn-cs"/>
              </a:rPr>
              <a:t>Sahrawi</a:t>
            </a:r>
            <a:r>
              <a:rPr lang="en-GB" sz="1200" b="0" i="0" kern="1200" dirty="0" smtClean="0">
                <a:solidFill>
                  <a:schemeClr val="tx1"/>
                </a:solidFill>
                <a:effectLst/>
                <a:latin typeface="+mn-lt"/>
                <a:ea typeface="+mn-ea"/>
                <a:cs typeface="+mn-cs"/>
              </a:rPr>
              <a:t> state in the </a:t>
            </a:r>
            <a:r>
              <a:rPr lang="en-GB" sz="1200" b="1" i="0" kern="1200" dirty="0" smtClean="0">
                <a:solidFill>
                  <a:schemeClr val="tx1"/>
                </a:solidFill>
                <a:effectLst/>
                <a:latin typeface="+mn-lt"/>
                <a:ea typeface="+mn-ea"/>
                <a:cs typeface="+mn-cs"/>
              </a:rPr>
              <a:t>Western Saharan</a:t>
            </a:r>
            <a:r>
              <a:rPr lang="en-GB" sz="1200" b="0" i="0" kern="1200" dirty="0" smtClean="0">
                <a:solidFill>
                  <a:schemeClr val="tx1"/>
                </a:solidFill>
                <a:effectLst/>
                <a:latin typeface="+mn-lt"/>
                <a:ea typeface="+mn-ea"/>
                <a:cs typeface="+mn-cs"/>
              </a:rPr>
              <a:t> territory.</a:t>
            </a:r>
            <a:br>
              <a:rPr lang="en-GB" sz="1200" b="0" i="0" kern="1200" dirty="0" smtClean="0">
                <a:solidFill>
                  <a:schemeClr val="tx1"/>
                </a:solidFill>
                <a:effectLst/>
                <a:latin typeface="+mn-lt"/>
                <a:ea typeface="+mn-ea"/>
                <a:cs typeface="+mn-cs"/>
              </a:rPr>
            </a:br>
            <a:r>
              <a:rPr lang="en-GB" sz="1200" b="1" i="0" kern="1200" dirty="0" smtClean="0">
                <a:solidFill>
                  <a:schemeClr val="tx1"/>
                </a:solidFill>
                <a:effectLst/>
                <a:latin typeface="+mn-lt"/>
                <a:ea typeface="+mn-ea"/>
                <a:cs typeface="+mn-cs"/>
              </a:rPr>
              <a:t>Background</a:t>
            </a:r>
            <a:r>
              <a:rPr lang="en-GB" baseline="0" dirty="0" smtClean="0"/>
              <a:t/>
            </a:r>
            <a:br>
              <a:rPr lang="en-GB" baseline="0" dirty="0" smtClean="0"/>
            </a:br>
            <a:r>
              <a:rPr lang="en-GB" baseline="0" dirty="0" smtClean="0"/>
              <a:t>Western Sahara was a territory occupied by the Spanish – it was one of their colonies (like Britain occupied in the past the Bahamas, Canada, Cyprus, Hong Kong, Kenya, India </a:t>
            </a:r>
            <a:r>
              <a:rPr lang="en-GB" baseline="0" dirty="0" err="1" smtClean="0"/>
              <a:t>etc</a:t>
            </a:r>
            <a:r>
              <a:rPr lang="en-GB" baseline="0" dirty="0" smtClean="0"/>
              <a:t>…)</a:t>
            </a:r>
            <a:br>
              <a:rPr lang="en-GB" baseline="0" dirty="0" smtClean="0"/>
            </a:br>
            <a:r>
              <a:rPr lang="en-GB" baseline="0" dirty="0" smtClean="0"/>
              <a:t>In 1973 they left it; the </a:t>
            </a:r>
            <a:r>
              <a:rPr lang="en-GB" baseline="0" dirty="0" err="1" smtClean="0"/>
              <a:t>Polisario</a:t>
            </a:r>
            <a:r>
              <a:rPr lang="en-GB" baseline="0" dirty="0" smtClean="0"/>
              <a:t> Front (representing local Sahrawi people) were in conflict with the Spanish, wanting independence.</a:t>
            </a:r>
            <a:br>
              <a:rPr lang="en-GB" baseline="0" dirty="0" smtClean="0"/>
            </a:br>
            <a:r>
              <a:rPr lang="en-GB" baseline="0" dirty="0" smtClean="0"/>
              <a:t>The Spanish left, after lots of Moroccans entered the country, claiming it as well.</a:t>
            </a:r>
            <a:br>
              <a:rPr lang="en-GB" baseline="0" dirty="0" smtClean="0"/>
            </a:br>
            <a:r>
              <a:rPr lang="en-GB" baseline="0" dirty="0" smtClean="0"/>
              <a:t>Morocco wanted it, so did neighbouring Mauritania. The </a:t>
            </a:r>
            <a:r>
              <a:rPr lang="en-GB" baseline="0" dirty="0" err="1" smtClean="0"/>
              <a:t>Polisario</a:t>
            </a:r>
            <a:r>
              <a:rPr lang="en-GB" baseline="0" dirty="0" smtClean="0"/>
              <a:t> Front declared independence for their people, calling the new country the Sahrawi Arab Democratic Republic.  They still only occupy/control 20-30% of the country they claim.  Moroccan authorities occupy the rest, and claim the whole of the territory, too.</a:t>
            </a:r>
            <a:br>
              <a:rPr lang="en-GB" baseline="0" dirty="0" smtClean="0"/>
            </a:br>
            <a:r>
              <a:rPr lang="en-GB" baseline="0" dirty="0" smtClean="0"/>
              <a:t>There are around 400-500,000 Sahrawi people, most living in permanent refugee camps.  Many people have lived their whole lives in a refugee camp, this is all they know.</a:t>
            </a:r>
            <a:br>
              <a:rPr lang="en-GB" baseline="0" dirty="0" smtClean="0"/>
            </a:br>
            <a:r>
              <a:rPr lang="en-GB" baseline="0" dirty="0" smtClean="0"/>
              <a:t/>
            </a:r>
            <a:br>
              <a:rPr lang="en-GB" baseline="0" dirty="0" smtClean="0"/>
            </a:br>
            <a:r>
              <a:rPr lang="en-GB" baseline="0" dirty="0" smtClean="0"/>
              <a:t>The nominal capital city is </a:t>
            </a:r>
            <a:r>
              <a:rPr lang="pt-BR" sz="1200" b="0" i="0" u="none" strike="noStrike" kern="1200" dirty="0" smtClean="0">
                <a:solidFill>
                  <a:schemeClr val="tx1"/>
                </a:solidFill>
                <a:effectLst/>
                <a:latin typeface="+mn-lt"/>
                <a:ea typeface="+mn-ea"/>
                <a:cs typeface="+mn-cs"/>
                <a:hlinkClick r:id="rId3" tooltip="Laayoune"/>
              </a:rPr>
              <a:t>Laayoune</a:t>
            </a:r>
            <a:r>
              <a:rPr lang="pt-BR" sz="1200" b="0" i="0" kern="1200" baseline="30000" dirty="0" smtClean="0">
                <a:solidFill>
                  <a:schemeClr val="tx1"/>
                </a:solidFill>
                <a:effectLst/>
                <a:latin typeface="+mn-lt"/>
                <a:ea typeface="+mn-ea"/>
                <a:cs typeface="+mn-cs"/>
              </a:rPr>
              <a:t>a</a:t>
            </a:r>
            <a:r>
              <a:rPr lang="pt-BR" sz="1200" b="0" i="0" kern="1200" dirty="0" smtClean="0">
                <a:solidFill>
                  <a:schemeClr val="tx1"/>
                </a:solidFill>
                <a:effectLst/>
                <a:latin typeface="+mn-lt"/>
                <a:ea typeface="+mn-ea"/>
                <a:cs typeface="+mn-cs"/>
              </a:rPr>
              <a:t> (or El-Aaiún)</a:t>
            </a:r>
            <a:r>
              <a:rPr lang="pt-BR" sz="1200" b="0" i="0" kern="1200" baseline="0" dirty="0" smtClean="0">
                <a:solidFill>
                  <a:schemeClr val="tx1"/>
                </a:solidFill>
                <a:effectLst/>
                <a:latin typeface="+mn-lt"/>
                <a:ea typeface="+mn-ea"/>
                <a:cs typeface="+mn-cs"/>
              </a:rPr>
              <a:t> but this is in Moroccan control.</a:t>
            </a:r>
            <a:endParaRPr lang="pt-BR" sz="1200" b="0" i="0" kern="1200" dirty="0" smtClean="0">
              <a:solidFill>
                <a:schemeClr val="tx1"/>
              </a:solidFill>
              <a:effectLst/>
              <a:latin typeface="+mn-lt"/>
              <a:ea typeface="+mn-ea"/>
              <a:cs typeface="+mn-cs"/>
            </a:endParaRPr>
          </a:p>
          <a:p>
            <a:r>
              <a:rPr lang="pt-BR" sz="1200" b="0" i="0" u="none" strike="noStrike" kern="1200" dirty="0" smtClean="0">
                <a:solidFill>
                  <a:schemeClr val="tx1"/>
                </a:solidFill>
                <a:effectLst/>
                <a:latin typeface="+mn-lt"/>
                <a:ea typeface="+mn-ea"/>
                <a:cs typeface="+mn-cs"/>
                <a:hlinkClick r:id="rId4" tooltip="Tifariti"/>
              </a:rPr>
              <a:t>Tifariti</a:t>
            </a:r>
            <a:r>
              <a:rPr lang="pt-BR" sz="1200" b="0" i="0" kern="1200" dirty="0" smtClean="0">
                <a:solidFill>
                  <a:schemeClr val="tx1"/>
                </a:solidFill>
                <a:effectLst/>
                <a:latin typeface="+mn-lt"/>
                <a:ea typeface="+mn-ea"/>
                <a:cs typeface="+mn-cs"/>
              </a:rPr>
              <a:t> is the de facto capital.  There is a flag, a national anthem and people can get passports.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5"/>
              </a:rPr>
              <a:t>https://www.refworld.org/docid/3ae6ad338c.html</a:t>
            </a:r>
            <a:r>
              <a:rPr lang="en-GB" dirty="0" smtClean="0"/>
              <a:t> – </a:t>
            </a:r>
            <a:r>
              <a:rPr lang="en-GB" dirty="0" err="1" smtClean="0"/>
              <a:t>Sahrawis</a:t>
            </a:r>
            <a:r>
              <a:rPr lang="en-GB" dirty="0" smtClean="0"/>
              <a:t> can get a passport – with it they can apparently travel to the countries which recognise the Sahrawi</a:t>
            </a:r>
            <a:r>
              <a:rPr lang="en-GB" baseline="0" dirty="0" smtClean="0"/>
              <a:t> Arab </a:t>
            </a:r>
            <a:r>
              <a:rPr lang="en-GB" baseline="0" dirty="0" err="1" smtClean="0"/>
              <a:t>Democractic</a:t>
            </a:r>
            <a:r>
              <a:rPr lang="en-GB" baseline="0" dirty="0" smtClean="0"/>
              <a:t> Republic (that is currently around 40 / 192 countries).  Britain doesn’t recognise the SADR.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People speak Spanish and Arabic here – these are the two official languages.</a:t>
            </a:r>
            <a:br>
              <a:rPr lang="en-GB" baseline="0" dirty="0" smtClean="0"/>
            </a:br>
            <a:r>
              <a:rPr lang="en-GB" baseline="0" dirty="0" smtClean="0"/>
              <a:t/>
            </a:r>
            <a:br>
              <a:rPr lang="en-GB" baseline="0" dirty="0" smtClean="0"/>
            </a:br>
            <a:r>
              <a:rPr lang="en-GB" sz="1200" b="0" i="0" kern="1200" dirty="0" smtClean="0">
                <a:solidFill>
                  <a:schemeClr val="tx1"/>
                </a:solidFill>
                <a:effectLst/>
                <a:latin typeface="+mn-lt"/>
                <a:ea typeface="+mn-ea"/>
                <a:cs typeface="+mn-cs"/>
              </a:rPr>
              <a:t>Sahrawi Arab Democratic Republic</a:t>
            </a:r>
            <a:br>
              <a:rPr lang="en-GB" sz="1200" b="0" i="0" kern="1200" dirty="0" smtClean="0">
                <a:solidFill>
                  <a:schemeClr val="tx1"/>
                </a:solidFill>
                <a:effectLst/>
                <a:latin typeface="+mn-lt"/>
                <a:ea typeface="+mn-ea"/>
                <a:cs typeface="+mn-cs"/>
              </a:rPr>
            </a:br>
            <a:r>
              <a:rPr lang="en-GB" dirty="0" smtClean="0">
                <a:hlinkClick r:id="rId6"/>
              </a:rPr>
              <a:t>https://en.wikipedia.org/wiki/Sahrawi_Arab_Democratic_Republic</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http://researchbriefings.files.parliament.uk/documents/CBP-8225/CBP-8225.pdf </a:t>
            </a:r>
            <a:br>
              <a:rPr lang="en-GB" sz="1200" b="0" i="0" kern="1200" dirty="0" smtClean="0">
                <a:solidFill>
                  <a:schemeClr val="tx1"/>
                </a:solidFill>
                <a:effectLst/>
                <a:latin typeface="+mn-lt"/>
                <a:ea typeface="+mn-ea"/>
                <a:cs typeface="+mn-cs"/>
              </a:rPr>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https://upload.wikimedia.org/wikipedia/commons/e/e8/Sahrawi_Arab_Democratic_Republic_in_Africa_%28de-facto%29.svg </a:t>
            </a:r>
            <a:br>
              <a:rPr lang="en-GB" baseline="0" dirty="0" smtClean="0"/>
            </a:br>
            <a:r>
              <a:rPr lang="en-GB" baseline="0" dirty="0" smtClean="0"/>
              <a:t>TUBS [CC BY-SA 3.0 (https://creativecommons.org/licenses/by-sa/3.0)] </a:t>
            </a:r>
            <a:br>
              <a:rPr lang="en-GB" baseline="0" dirty="0" smtClean="0"/>
            </a:br>
            <a:r>
              <a:rPr lang="en-GB" baseline="0" dirty="0" smtClean="0"/>
              <a:t/>
            </a:r>
            <a:br>
              <a:rPr lang="en-GB" baseline="0" dirty="0" smtClean="0"/>
            </a:b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29</a:t>
            </a:fld>
            <a:endParaRPr lang="en-GB"/>
          </a:p>
        </p:txBody>
      </p:sp>
    </p:spTree>
    <p:extLst>
      <p:ext uri="{BB962C8B-B14F-4D97-AF65-F5344CB8AC3E}">
        <p14:creationId xmlns:p14="http://schemas.microsoft.com/office/powerpoint/2010/main" val="1121483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How</a:t>
            </a:r>
            <a:r>
              <a:rPr lang="en-GB" b="1" baseline="0" dirty="0" smtClean="0"/>
              <a:t> many people have recently made their homes in the UK?</a:t>
            </a:r>
            <a:r>
              <a:rPr lang="en-GB" baseline="0" dirty="0" smtClean="0"/>
              <a:t/>
            </a:r>
            <a:br>
              <a:rPr lang="en-GB" baseline="0" dirty="0" smtClean="0"/>
            </a:br>
            <a:r>
              <a:rPr lang="en-GB" baseline="0" dirty="0" smtClean="0"/>
              <a:t>In year Jan – Dec 2018, 602, 000 moved to live in the UK (343,00 left the UK).</a:t>
            </a:r>
            <a:br>
              <a:rPr lang="en-GB" baseline="0" dirty="0" smtClean="0"/>
            </a:br>
            <a:r>
              <a:rPr lang="en-GB" baseline="0" dirty="0" smtClean="0"/>
              <a:t>1/7 UK residents was not born in the UK.</a:t>
            </a:r>
            <a:br>
              <a:rPr lang="en-GB" baseline="0" dirty="0" smtClean="0"/>
            </a:br>
            <a:r>
              <a:rPr lang="en-GB" dirty="0" smtClean="0">
                <a:hlinkClick r:id="rId3"/>
              </a:rPr>
              <a:t>https://www.ons.gov.uk/peoplepopulationandcommunity/populationandmigration/internationalmigration/bulletins/migrationstatisticsquarterlyreport/may2019</a:t>
            </a:r>
            <a:r>
              <a:rPr lang="en-GB" baseline="0" dirty="0" smtClean="0"/>
              <a:t/>
            </a:r>
            <a:br>
              <a:rPr lang="en-GB" baseline="0" dirty="0" smtClean="0"/>
            </a:br>
            <a:r>
              <a:rPr lang="en-GB" b="1" baseline="0" dirty="0" smtClean="0"/>
              <a:t>Questions: </a:t>
            </a:r>
            <a:r>
              <a:rPr lang="en-GB" baseline="0" dirty="0" smtClean="0"/>
              <a:t/>
            </a:r>
            <a:br>
              <a:rPr lang="en-GB" baseline="0" dirty="0" smtClean="0"/>
            </a:br>
            <a:r>
              <a:rPr lang="en-GB" baseline="0" dirty="0" smtClean="0"/>
              <a:t>1] Have you or your parents had another country you’ve called ‘home’?</a:t>
            </a:r>
            <a:br>
              <a:rPr lang="en-GB" baseline="0" dirty="0" smtClean="0"/>
            </a:br>
            <a:r>
              <a:rPr lang="en-GB" baseline="0" dirty="0" smtClean="0"/>
              <a:t>2] Can you imagine making your home in a different country?  OR travelling for few months?</a:t>
            </a:r>
            <a:br>
              <a:rPr lang="en-GB" baseline="0" dirty="0" smtClean="0"/>
            </a:br>
            <a:r>
              <a:rPr lang="en-GB" baseline="0" dirty="0" smtClean="0"/>
              <a:t>3] Where would you most like to go?</a:t>
            </a:r>
            <a:br>
              <a:rPr lang="en-GB" baseline="0" dirty="0" smtClean="0"/>
            </a:br>
            <a:r>
              <a:rPr lang="en-GB" baseline="0" dirty="0" smtClean="0"/>
              <a:t>4] Do you know anyone (friend or family) who set off travelling and ended up settling in a different part of the world?</a:t>
            </a:r>
            <a:br>
              <a:rPr lang="en-GB" baseline="0" dirty="0" smtClean="0"/>
            </a:br>
            <a:r>
              <a:rPr lang="en-GB" baseline="0" dirty="0" smtClean="0"/>
              <a:t>Why was this?  What are the different reasons people might end up living in a different country from that of their birth?</a:t>
            </a:r>
            <a:br>
              <a:rPr lang="en-GB" baseline="0" dirty="0" smtClean="0"/>
            </a:br>
            <a:r>
              <a:rPr lang="en-GB" baseline="0" dirty="0" smtClean="0"/>
              <a:t/>
            </a:r>
            <a:br>
              <a:rPr lang="en-GB" baseline="0" dirty="0" smtClean="0"/>
            </a:br>
            <a:r>
              <a:rPr lang="en-GB" baseline="0" dirty="0" smtClean="0"/>
              <a:t> - meeting a life partner </a:t>
            </a:r>
            <a:br>
              <a:rPr lang="en-GB" baseline="0" dirty="0" smtClean="0"/>
            </a:br>
            <a:r>
              <a:rPr lang="en-GB" baseline="0" dirty="0" smtClean="0"/>
              <a:t> - being offered a job</a:t>
            </a:r>
            <a:br>
              <a:rPr lang="en-GB" baseline="0" dirty="0" smtClean="0"/>
            </a:br>
            <a:r>
              <a:rPr lang="en-GB" baseline="0" dirty="0" smtClean="0"/>
              <a:t> - travelling and just liking it</a:t>
            </a:r>
            <a:br>
              <a:rPr lang="en-GB" baseline="0" dirty="0" smtClean="0"/>
            </a:br>
            <a:r>
              <a:rPr lang="en-GB" baseline="0" dirty="0" smtClean="0"/>
              <a:t> - becoming a refugee</a:t>
            </a:r>
            <a:br>
              <a:rPr lang="en-GB" baseline="0" dirty="0" smtClean="0"/>
            </a:br>
            <a:r>
              <a:rPr lang="en-GB" baseline="0" dirty="0" smtClean="0"/>
              <a:t>- getting into trouble with the law and setting off to start a new life (when I did a choir tour and was staying with a family in Australia, the parents told us their story – essentially the father, as a young man, had got into the wrong crowd, got into a bit of trouble with the law, and thinking he might get arrested, he hopped on a boat bound for Australia with his then girlfriend.  They settled in Australia, got jobs, got married, had two children, never looked back).</a:t>
            </a:r>
            <a:br>
              <a:rPr lang="en-GB" baseline="0" dirty="0" smtClean="0"/>
            </a:br>
            <a:r>
              <a:rPr lang="en-GB" baseline="0" dirty="0" smtClean="0"/>
              <a:t/>
            </a:r>
            <a:br>
              <a:rPr lang="en-GB" baseline="0" dirty="0" smtClean="0"/>
            </a:br>
            <a:r>
              <a:rPr lang="en-GB" b="1" baseline="0" dirty="0" smtClean="0"/>
              <a:t>The key of all this is to realise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1) ‘Home’ is an important part of our identity</a:t>
            </a:r>
            <a:br>
              <a:rPr lang="en-GB" baseline="0" dirty="0" smtClean="0"/>
            </a:br>
            <a:r>
              <a:rPr lang="en-GB" baseline="0" dirty="0" smtClean="0"/>
              <a:t>but</a:t>
            </a:r>
            <a:br>
              <a:rPr lang="en-GB" baseline="0" dirty="0" smtClean="0"/>
            </a:br>
            <a:r>
              <a:rPr lang="en-GB" baseline="0" dirty="0" smtClean="0"/>
              <a:t>2) ‘Home’ need not be fixed for ever and every</a:t>
            </a:r>
            <a:br>
              <a:rPr lang="en-GB" baseline="0" dirty="0" smtClean="0"/>
            </a:br>
            <a:r>
              <a:rPr lang="en-GB" baseline="0" dirty="0" smtClean="0"/>
              <a:t>and</a:t>
            </a:r>
            <a:br>
              <a:rPr lang="en-GB" baseline="0" dirty="0" smtClean="0"/>
            </a:br>
            <a:r>
              <a:rPr lang="en-GB" baseline="0" dirty="0" smtClean="0"/>
              <a:t>3) We cannot possibly predict what life may throw at us later –so it’s as well to open our minds to the possibility that we may well want to make our home somewhere else in the future.</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Image:</a:t>
            </a:r>
            <a:r>
              <a:rPr lang="en-GB" dirty="0" smtClean="0">
                <a:hlinkClick r:id="rId4"/>
              </a:rPr>
              <a:t/>
            </a:r>
            <a:br>
              <a:rPr lang="en-GB" dirty="0" smtClean="0">
                <a:hlinkClick r:id="rId4"/>
              </a:rPr>
            </a:br>
            <a:r>
              <a:rPr lang="en-GB" dirty="0" smtClean="0">
                <a:hlinkClick r:id="rId4"/>
              </a:rPr>
              <a:t>https://www.theguardian.com/politics/2019/jan/21/eu-citizen-registration-in-uk-could-become-new-windrush-say-migration-experts#img-1</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806558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of us, if we go far enough back will have family members from different parts of the world.</a:t>
            </a:r>
            <a:br>
              <a:rPr lang="en-GB" baseline="0" dirty="0" smtClean="0"/>
            </a:br>
            <a:r>
              <a:rPr lang="en-GB" baseline="0" dirty="0" smtClean="0"/>
              <a:t>Even if our parents, grand-parents, great grand-parents were all born in Britain, at some point we have family ties to peoples who came from elsewhere; Angles, Saxons, Norse and Jutes, Vikings from Northern Europe, French, </a:t>
            </a:r>
            <a:r>
              <a:rPr lang="en-GB" baseline="0" dirty="0" err="1" smtClean="0"/>
              <a:t>etc</a:t>
            </a:r>
            <a:r>
              <a:rPr lang="en-GB" baseline="0" dirty="0" smtClean="0"/>
              <a:t>…</a:t>
            </a:r>
          </a:p>
          <a:p>
            <a:endParaRPr lang="en-GB" baseline="0" dirty="0" smtClean="0"/>
          </a:p>
          <a:p>
            <a:r>
              <a:rPr lang="en-GB" baseline="0" dirty="0" smtClean="0"/>
              <a:t>Share anything from your own family heritage – (e.g. I am a 1/16 French because my great </a:t>
            </a:r>
            <a:r>
              <a:rPr lang="en-GB" baseline="0" dirty="0" err="1" smtClean="0"/>
              <a:t>great</a:t>
            </a:r>
            <a:r>
              <a:rPr lang="en-GB" baseline="0" dirty="0" smtClean="0"/>
              <a:t> grandmother was French!) and encourage students to do the same.</a:t>
            </a:r>
            <a:endParaRPr lang="en-GB" dirty="0" smtClean="0"/>
          </a:p>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32</a:t>
            </a:fld>
            <a:endParaRPr lang="en-GB"/>
          </a:p>
        </p:txBody>
      </p:sp>
    </p:spTree>
    <p:extLst>
      <p:ext uri="{BB962C8B-B14F-4D97-AF65-F5344CB8AC3E}">
        <p14:creationId xmlns:p14="http://schemas.microsoft.com/office/powerpoint/2010/main" val="224283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3</a:t>
            </a:fld>
            <a:endParaRPr lang="en-GB"/>
          </a:p>
        </p:txBody>
      </p:sp>
    </p:spTree>
    <p:extLst>
      <p:ext uri="{BB962C8B-B14F-4D97-AF65-F5344CB8AC3E}">
        <p14:creationId xmlns:p14="http://schemas.microsoft.com/office/powerpoint/2010/main" val="495474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Write down on small pieces of paper everything that makes up / influences your identity (including what others think of you and what you think of yourself) – put the tiny fragments</a:t>
            </a:r>
            <a:r>
              <a:rPr lang="en-GB" sz="1200" kern="1200" baseline="0" dirty="0" smtClean="0">
                <a:solidFill>
                  <a:schemeClr val="tx1"/>
                </a:solidFill>
                <a:effectLst/>
                <a:latin typeface="+mn-lt"/>
                <a:ea typeface="+mn-ea"/>
                <a:cs typeface="+mn-cs"/>
              </a:rPr>
              <a:t> into your balloon.  Blow up and burst your balloon.</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r>
              <a:rPr lang="en-GB" sz="1200" kern="1200" baseline="0" dirty="0" smtClean="0">
                <a:solidFill>
                  <a:schemeClr val="tx1"/>
                </a:solidFill>
                <a:effectLst/>
                <a:latin typeface="+mn-lt"/>
                <a:ea typeface="+mn-ea"/>
                <a:cs typeface="+mn-cs"/>
              </a:rPr>
              <a:t>This is to symbolise that, whilst all these things are very important to us, they are not fixed for ever and ever, and will continuing growing and changing, and being re-made, throughout all of our lives.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33</a:t>
            </a:fld>
            <a:endParaRPr lang="en-GB"/>
          </a:p>
        </p:txBody>
      </p:sp>
    </p:spTree>
    <p:extLst>
      <p:ext uri="{BB962C8B-B14F-4D97-AF65-F5344CB8AC3E}">
        <p14:creationId xmlns:p14="http://schemas.microsoft.com/office/powerpoint/2010/main" val="254390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Overview of content:  Session </a:t>
            </a:r>
            <a:r>
              <a:rPr lang="en-GB" smtClean="0"/>
              <a:t>1 – Identity</a:t>
            </a:r>
            <a:br>
              <a:rPr lang="en-GB" smtClean="0"/>
            </a:br>
            <a:r>
              <a:rPr lang="en-GB" smtClean="0"/>
              <a:t>Unless </a:t>
            </a:r>
            <a:r>
              <a:rPr lang="en-GB" dirty="0" smtClean="0"/>
              <a:t>otherwise attributed, all ideas contributed by Rachel Hawkes.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34</a:t>
            </a:fld>
            <a:endParaRPr lang="en-GB"/>
          </a:p>
        </p:txBody>
      </p:sp>
    </p:spTree>
    <p:extLst>
      <p:ext uri="{BB962C8B-B14F-4D97-AF65-F5344CB8AC3E}">
        <p14:creationId xmlns:p14="http://schemas.microsoft.com/office/powerpoint/2010/main" val="13505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https://www.youtube.com/watch?v=g5XIA0oKHNM</a:t>
            </a:r>
            <a:r>
              <a:rPr lang="en-GB" dirty="0" smtClean="0"/>
              <a:t/>
            </a:r>
            <a:br>
              <a:rPr lang="en-GB" dirty="0" smtClean="0"/>
            </a:br>
            <a:r>
              <a:rPr lang="en-GB" dirty="0" smtClean="0"/>
              <a:t>Eddie Izzard explains how our</a:t>
            </a:r>
            <a:r>
              <a:rPr lang="en-GB" baseline="0" dirty="0" smtClean="0"/>
              <a:t> English comes from Old English which comes from a Germanic language, and looks at </a:t>
            </a:r>
            <a:r>
              <a:rPr lang="en-GB" baseline="0" dirty="0" err="1" smtClean="0"/>
              <a:t>similaries</a:t>
            </a:r>
            <a:r>
              <a:rPr lang="en-GB" baseline="0" dirty="0" smtClean="0"/>
              <a:t>. 6mins</a:t>
            </a:r>
            <a:br>
              <a:rPr lang="en-GB" baseline="0" dirty="0" smtClean="0"/>
            </a:br>
            <a:r>
              <a:rPr lang="en-GB" baseline="0" dirty="0" smtClean="0"/>
              <a:t>[NB: Teachers use your judgement – there is a humorous moment where the professor of Old English reads ‘</a:t>
            </a:r>
            <a:r>
              <a:rPr lang="en-GB" baseline="0" dirty="0" err="1" smtClean="0"/>
              <a:t>Thuhte</a:t>
            </a:r>
            <a:r>
              <a:rPr lang="en-GB" baseline="0" dirty="0" smtClean="0"/>
              <a:t> me’ (meaning I thought) but Eddie thinks it sounds like a rather different English word.]</a:t>
            </a:r>
            <a:endParaRPr lang="en-GB" dirty="0" smtClean="0"/>
          </a:p>
          <a:p>
            <a:endParaRPr lang="en-GB" dirty="0" smtClean="0"/>
          </a:p>
          <a:p>
            <a:r>
              <a:rPr lang="en-GB" dirty="0" smtClean="0"/>
              <a:t>30-40% modern English comes directly from old English, which comes</a:t>
            </a:r>
            <a:r>
              <a:rPr lang="en-GB" baseline="0" dirty="0" smtClean="0"/>
              <a:t> from German.</a:t>
            </a:r>
            <a:br>
              <a:rPr lang="en-GB" baseline="0" dirty="0" smtClean="0"/>
            </a:br>
            <a:r>
              <a:rPr lang="en-GB" baseline="0" dirty="0" smtClean="0"/>
              <a:t>80 of the most frequent 100 English words come from German, and taking into account a few spelling changes we can understand most of them.</a:t>
            </a:r>
            <a:br>
              <a:rPr lang="en-GB" baseline="0" dirty="0" smtClean="0"/>
            </a:b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4</a:t>
            </a:fld>
            <a:endParaRPr lang="en-GB"/>
          </a:p>
        </p:txBody>
      </p:sp>
    </p:spTree>
    <p:extLst>
      <p:ext uri="{BB962C8B-B14F-4D97-AF65-F5344CB8AC3E}">
        <p14:creationId xmlns:p14="http://schemas.microsoft.com/office/powerpoint/2010/main" val="244379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https://www.youtube.com/watch?v=OeC1yAaWG34&amp;t=1s</a:t>
            </a:r>
            <a:r>
              <a:rPr lang="en-GB" dirty="0" smtClean="0"/>
              <a:t/>
            </a:r>
            <a:br>
              <a:rPr lang="en-GB" dirty="0" smtClean="0"/>
            </a:br>
            <a:r>
              <a:rPr lang="en-GB" dirty="0" smtClean="0"/>
              <a:t>Eddie Izzard uses his Old English to buy a cow from a German man in </a:t>
            </a:r>
            <a:r>
              <a:rPr lang="en-GB" dirty="0" err="1" smtClean="0"/>
              <a:t>Ostfriesenland</a:t>
            </a:r>
            <a:r>
              <a:rPr lang="en-GB" dirty="0" smtClean="0"/>
              <a:t>. 2mins</a:t>
            </a:r>
          </a:p>
        </p:txBody>
      </p:sp>
      <p:sp>
        <p:nvSpPr>
          <p:cNvPr id="4" name="Slide Number Placeholder 3"/>
          <p:cNvSpPr>
            <a:spLocks noGrp="1"/>
          </p:cNvSpPr>
          <p:nvPr>
            <p:ph type="sldNum" sz="quarter" idx="10"/>
          </p:nvPr>
        </p:nvSpPr>
        <p:spPr/>
        <p:txBody>
          <a:bodyPr/>
          <a:lstStyle/>
          <a:p>
            <a:fld id="{B2FD9195-7D31-4AC4-A7D6-90E7679F67DA}" type="slidenum">
              <a:rPr lang="en-GB" smtClean="0"/>
              <a:t>5</a:t>
            </a:fld>
            <a:endParaRPr lang="en-GB"/>
          </a:p>
        </p:txBody>
      </p:sp>
    </p:spTree>
    <p:extLst>
      <p:ext uri="{BB962C8B-B14F-4D97-AF65-F5344CB8AC3E}">
        <p14:creationId xmlns:p14="http://schemas.microsoft.com/office/powerpoint/2010/main" val="326347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30-40% modern English comes directly from old English, which comes</a:t>
            </a:r>
            <a:r>
              <a:rPr lang="en-GB" baseline="0" dirty="0" smtClean="0"/>
              <a:t> from German.</a:t>
            </a:r>
            <a:br>
              <a:rPr lang="en-GB" baseline="0" dirty="0" smtClean="0"/>
            </a:br>
            <a:r>
              <a:rPr lang="en-GB" baseline="0" dirty="0" smtClean="0"/>
              <a:t>80 of the most frequent 100 English words come from German, and taking into account a few spelling changes we can understand most of them.</a:t>
            </a:r>
          </a:p>
          <a:p>
            <a:endParaRPr lang="en-GB" baseline="0" dirty="0" smtClean="0"/>
          </a:p>
          <a:p>
            <a:r>
              <a:rPr lang="en-GB" baseline="0" dirty="0" smtClean="0"/>
              <a:t>Give students the spelling changes – German ‘t’ is often ‘d’ in English (not always!) and ‘s’ is often ‘t’. And vowels sometimes shift.</a:t>
            </a:r>
            <a:br>
              <a:rPr lang="en-GB" baseline="0" dirty="0" smtClean="0"/>
            </a:br>
            <a:r>
              <a:rPr lang="en-GB" baseline="0" dirty="0" smtClean="0"/>
              <a:t>See if they can tell you what the sentences mean. Suggest that saying them out loud sometimes helps to get at the meaning, too.</a:t>
            </a:r>
            <a:br>
              <a:rPr lang="en-GB" baseline="0" dirty="0" smtClean="0"/>
            </a:br>
            <a:r>
              <a:rPr lang="en-GB" baseline="0" dirty="0" smtClean="0"/>
              <a:t/>
            </a:r>
            <a:br>
              <a:rPr lang="en-GB" baseline="0" dirty="0" smtClean="0"/>
            </a:br>
            <a:r>
              <a:rPr lang="en-GB" baseline="0" dirty="0" smtClean="0"/>
              <a:t>1. I drink water and tea.</a:t>
            </a:r>
          </a:p>
          <a:p>
            <a:r>
              <a:rPr lang="en-GB" baseline="0" dirty="0" smtClean="0"/>
              <a:t>2. We eat bread</a:t>
            </a:r>
          </a:p>
          <a:p>
            <a:r>
              <a:rPr lang="en-GB" baseline="0" dirty="0" smtClean="0"/>
              <a:t>3. Where is that?  It is here.</a:t>
            </a:r>
          </a:p>
          <a:p>
            <a:r>
              <a:rPr lang="en-GB" baseline="0" dirty="0" smtClean="0"/>
              <a:t>4. When? On Monday.</a:t>
            </a:r>
          </a:p>
          <a:p>
            <a:endParaRPr lang="en-GB" baseline="0" dirty="0" smtClean="0"/>
          </a:p>
          <a:p>
            <a:r>
              <a:rPr lang="en-GB" baseline="0" dirty="0" smtClean="0"/>
              <a:t>Regardless of whether students are currently learning German or not, it will be useful/interesting to point out that Old English had:</a:t>
            </a:r>
          </a:p>
          <a:p>
            <a:r>
              <a:rPr lang="en-GB" baseline="0" dirty="0" smtClean="0"/>
              <a:t>1) gender, therefore different words for ‘the’ and adjective spelling changes</a:t>
            </a:r>
            <a:br>
              <a:rPr lang="en-GB" baseline="0" dirty="0" smtClean="0"/>
            </a:br>
            <a:r>
              <a:rPr lang="en-GB" baseline="0" dirty="0" smtClean="0"/>
              <a:t>2) word order more similar to German word order that modern English today.</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6</a:t>
            </a:fld>
            <a:endParaRPr lang="en-GB"/>
          </a:p>
        </p:txBody>
      </p:sp>
    </p:spTree>
    <p:extLst>
      <p:ext uri="{BB962C8B-B14F-4D97-AF65-F5344CB8AC3E}">
        <p14:creationId xmlns:p14="http://schemas.microsoft.com/office/powerpoint/2010/main" val="229737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English also absorbed</a:t>
            </a:r>
            <a:r>
              <a:rPr lang="en-GB" baseline="0" dirty="0" smtClean="0"/>
              <a:t> a lot of French words and Latin words as a result of the French Invasion of 1066 (William the Conqueror).</a:t>
            </a:r>
            <a:br>
              <a:rPr lang="en-GB" baseline="0" dirty="0" smtClean="0"/>
            </a:br>
            <a:r>
              <a:rPr lang="en-GB" baseline="0" dirty="0" smtClean="0"/>
              <a:t>These words didn’t replace the German words, they just added to the English language.</a:t>
            </a:r>
          </a:p>
          <a:p>
            <a:r>
              <a:rPr lang="en-GB" baseline="0" dirty="0" smtClean="0"/>
              <a:t>Since those early times, English has just absorbed more and more words from other countries’ languages.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7</a:t>
            </a:fld>
            <a:endParaRPr lang="en-GB"/>
          </a:p>
        </p:txBody>
      </p:sp>
    </p:spTree>
    <p:extLst>
      <p:ext uri="{BB962C8B-B14F-4D97-AF65-F5344CB8AC3E}">
        <p14:creationId xmlns:p14="http://schemas.microsoft.com/office/powerpoint/2010/main" val="201387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Murraytheb</a:t>
            </a:r>
            <a:r>
              <a:rPr lang="en-GB" dirty="0" smtClean="0"/>
              <a:t> at English Wikipedia - Transferred from </a:t>
            </a:r>
            <a:r>
              <a:rPr lang="en-GB" dirty="0" err="1" smtClean="0"/>
              <a:t>en.wikipedia</a:t>
            </a:r>
            <a:r>
              <a:rPr lang="en-GB" dirty="0" smtClean="0"/>
              <a:t> to Commons., Public Domain, https://commons.wikimedia.org/w/index.php?curid=3448702</a:t>
            </a:r>
            <a:br>
              <a:rPr lang="en-GB" dirty="0" smtClean="0"/>
            </a:br>
            <a:r>
              <a:rPr lang="en-GB" dirty="0" smtClean="0">
                <a:hlinkClick r:id="rId3"/>
              </a:rPr>
              <a:t>https://en.wikipedia.org/wiki/List_of_English_words_of_French_origin#/media/File:Origins_of_English_PieChart.svg</a:t>
            </a:r>
            <a:endParaRPr lang="en-GB" dirty="0" smtClean="0"/>
          </a:p>
          <a:p>
            <a:endParaRPr lang="en-GB" dirty="0" smtClean="0"/>
          </a:p>
          <a:p>
            <a:r>
              <a:rPr lang="en-GB" dirty="0" smtClean="0">
                <a:hlinkClick r:id="rId4"/>
              </a:rPr>
              <a:t>https://en.wikipedia.org/wiki/Lists_of_English_words_by_country_or_language_of_origin</a:t>
            </a:r>
            <a:endParaRPr lang="en-GB" dirty="0" smtClean="0"/>
          </a:p>
          <a:p>
            <a:endParaRPr lang="en-GB" dirty="0" smtClean="0"/>
          </a:p>
          <a:p>
            <a:r>
              <a:rPr lang="en-GB" dirty="0" smtClean="0">
                <a:hlinkClick r:id="rId5"/>
              </a:rPr>
              <a:t>https://www.bbc.co.uk/news/magazine-26014925</a:t>
            </a:r>
            <a:r>
              <a:rPr lang="en-GB" dirty="0" smtClean="0"/>
              <a:t> – article about loan words</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8</a:t>
            </a:fld>
            <a:endParaRPr lang="en-GB"/>
          </a:p>
        </p:txBody>
      </p:sp>
    </p:spTree>
    <p:extLst>
      <p:ext uri="{BB962C8B-B14F-4D97-AF65-F5344CB8AC3E}">
        <p14:creationId xmlns:p14="http://schemas.microsoft.com/office/powerpoint/2010/main" val="405904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http://www.krysstal.com/borrow.html#a</a:t>
            </a:r>
            <a:endParaRPr lang="en-GB" dirty="0"/>
          </a:p>
        </p:txBody>
      </p:sp>
      <p:sp>
        <p:nvSpPr>
          <p:cNvPr id="4" name="Slide Number Placeholder 3"/>
          <p:cNvSpPr>
            <a:spLocks noGrp="1"/>
          </p:cNvSpPr>
          <p:nvPr>
            <p:ph type="sldNum" sz="quarter" idx="10"/>
          </p:nvPr>
        </p:nvSpPr>
        <p:spPr/>
        <p:txBody>
          <a:bodyPr/>
          <a:lstStyle/>
          <a:p>
            <a:fld id="{B2FD9195-7D31-4AC4-A7D6-90E7679F67DA}" type="slidenum">
              <a:rPr lang="en-GB" smtClean="0"/>
              <a:t>9</a:t>
            </a:fld>
            <a:endParaRPr lang="en-GB"/>
          </a:p>
        </p:txBody>
      </p:sp>
    </p:spTree>
    <p:extLst>
      <p:ext uri="{BB962C8B-B14F-4D97-AF65-F5344CB8AC3E}">
        <p14:creationId xmlns:p14="http://schemas.microsoft.com/office/powerpoint/2010/main" val="234433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790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34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2457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81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799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161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7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9901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3192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407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466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07779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hyperlink" Target="http://www.omniglot.com/" TargetMode="External"/><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9.png"/><Relationship Id="rId5" Type="http://schemas.openxmlformats.org/officeDocument/2006/relationships/audio" Target="../media/audio3.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ndex.php?curid=43816198"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lifeintheuktestweb.co.uk/british-citizenship-test-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lifeintheuktestweb.co.uk/british-citizenship-test-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lifeintheuktestweb.co.uk/british-citizenship-test-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lifeintheuktestweb.co.uk/british-citizenship-test-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lifeintheuktestweb.co.uk/british-citizenship-test-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bbc.co.uk/news/av/uk-49065905/bumi-thomas-british-born-jazz-artist-faces-deportation-from-the-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commons.wikimedia.org/w/index.php?curid=45309580" TargetMode="External"/><Relationship Id="rId4" Type="http://schemas.openxmlformats.org/officeDocument/2006/relationships/hyperlink" Target="https://commons.wikimedia.org/w/index.php?curid=750006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395111" y="2105561"/>
            <a:ext cx="6886222" cy="707886"/>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Session 1: Identity</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395111" y="2813447"/>
            <a:ext cx="742429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i="1" dirty="0" smtClean="0">
                <a:solidFill>
                  <a:prstClr val="white"/>
                </a:solidFill>
                <a:latin typeface="Century Gothic" panose="020B0502020202020204" pitchFamily="34" charset="0"/>
              </a:rPr>
              <a:t>What puts the ‘I’ in my identity?</a:t>
            </a:r>
            <a:br>
              <a:rPr lang="en-GB" sz="3200" i="1" dirty="0" smtClean="0">
                <a:solidFill>
                  <a:prstClr val="white"/>
                </a:solidFill>
                <a:latin typeface="Century Gothic" panose="020B0502020202020204" pitchFamily="34" charset="0"/>
              </a:rPr>
            </a:br>
            <a:r>
              <a:rPr lang="en-GB" sz="3200" i="1" dirty="0" smtClean="0">
                <a:solidFill>
                  <a:prstClr val="white"/>
                </a:solidFill>
                <a:latin typeface="Century Gothic" panose="020B0502020202020204" pitchFamily="34" charset="0"/>
              </a:rPr>
              <a:t>What makes me ‘me’?</a:t>
            </a:r>
            <a:endParaRPr lang="en-GB" sz="3200" i="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54184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9"/>
          <p:cNvGraphicFramePr>
            <a:graphicFrameLocks noGrp="1"/>
          </p:cNvGraphicFramePr>
          <p:nvPr>
            <p:extLst>
              <p:ext uri="{D42A27DB-BD31-4B8C-83A1-F6EECF244321}">
                <p14:modId xmlns:p14="http://schemas.microsoft.com/office/powerpoint/2010/main" val="330616877"/>
              </p:ext>
            </p:extLst>
          </p:nvPr>
        </p:nvGraphicFramePr>
        <p:xfrm>
          <a:off x="197776" y="304801"/>
          <a:ext cx="6096000" cy="5943750"/>
        </p:xfrm>
        <a:graphic>
          <a:graphicData uri="http://schemas.openxmlformats.org/drawingml/2006/table">
            <a:tbl>
              <a:tblPr/>
              <a:tblGrid>
                <a:gridCol w="3048000"/>
                <a:gridCol w="30480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anorak</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26200"/>
                          </a:solidFill>
                          <a:effectLst/>
                          <a:latin typeface="Century Gothic" panose="020B0502020202020204" pitchFamily="34" charset="0"/>
                        </a:rPr>
                        <a:t>Innuit</a:t>
                      </a:r>
                      <a:endParaRPr kumimoji="0" lang="en-US" sz="2000" b="1" i="0" u="none" strike="noStrike" cap="none" normalizeH="0" baseline="0" dirty="0" smtClean="0">
                        <a:ln>
                          <a:noFill/>
                        </a:ln>
                        <a:solidFill>
                          <a:srgbClr val="F26200"/>
                        </a:solidFill>
                        <a:effectLst/>
                        <a:latin typeface="Century Gothic" panose="020B0502020202020204" pitchFamily="34"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bungalow</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Bengali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siesta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Spanish</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yoghurt</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Turkish</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tattoo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Tahitian</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ketchup</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Chinese or Malay</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cocoa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Quechua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ski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Norwegian</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muesli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Swiss German</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shampoo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Hindi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umbrella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Italian</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bagel</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Yiddish</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safari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Safari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zero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Arabic</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banana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26200"/>
                          </a:solidFill>
                          <a:effectLst/>
                          <a:latin typeface="Century Gothic" panose="020B0502020202020204" pitchFamily="34" charset="0"/>
                        </a:rPr>
                        <a:t>Wolof</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bl>
          </a:graphicData>
        </a:graphic>
      </p:graphicFrame>
      <p:sp>
        <p:nvSpPr>
          <p:cNvPr id="5" name="WordArt 67"/>
          <p:cNvSpPr>
            <a:spLocks noChangeArrowheads="1" noChangeShapeType="1" noTextEdit="1"/>
          </p:cNvSpPr>
          <p:nvPr/>
        </p:nvSpPr>
        <p:spPr bwMode="auto">
          <a:xfrm>
            <a:off x="7693632" y="156681"/>
            <a:ext cx="3967537" cy="647700"/>
          </a:xfrm>
          <a:prstGeom prst="rect">
            <a:avLst/>
          </a:prstGeom>
        </p:spPr>
        <p:txBody>
          <a:bodyPr wrap="none" fromWordArt="1">
            <a:prstTxWarp prst="textPlain">
              <a:avLst>
                <a:gd name="adj" fmla="val 50000"/>
              </a:avLst>
            </a:prstTxWarp>
          </a:bodyPr>
          <a:lstStyle/>
          <a:p>
            <a:pPr algn="ctr"/>
            <a:r>
              <a:rPr lang="en-GB" sz="3600" kern="10" dirty="0" smtClean="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Arial Black" panose="020B0A04020102020204" pitchFamily="34" charset="0"/>
              </a:rPr>
              <a:t>Answers</a:t>
            </a:r>
            <a:endParaRPr lang="en-GB" sz="3600"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Arial Black" panose="020B0A04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59734991"/>
              </p:ext>
            </p:extLst>
          </p:nvPr>
        </p:nvGraphicFramePr>
        <p:xfrm>
          <a:off x="6830602" y="1089536"/>
          <a:ext cx="2466368" cy="4777008"/>
        </p:xfrm>
        <a:graphic>
          <a:graphicData uri="http://schemas.openxmlformats.org/drawingml/2006/table">
            <a:tbl>
              <a:tblPr firstRow="1" bandRow="1">
                <a:tableStyleId>{5C22544A-7EE6-4342-B048-85BDC9FD1C3A}</a:tableStyleId>
              </a:tblPr>
              <a:tblGrid>
                <a:gridCol w="2466368"/>
              </a:tblGrid>
              <a:tr h="597126">
                <a:tc>
                  <a:txBody>
                    <a:bodyPr/>
                    <a:lstStyle/>
                    <a:p>
                      <a:pPr algn="ctr"/>
                      <a:r>
                        <a:rPr lang="en-GB" sz="2000" b="1" dirty="0" smtClean="0">
                          <a:solidFill>
                            <a:srgbClr val="F26200"/>
                          </a:solidFill>
                          <a:latin typeface="Century Gothic" panose="020B0502020202020204" pitchFamily="34" charset="0"/>
                        </a:rPr>
                        <a:t>Arabic</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Bengali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Chinese or Malay</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Hindi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err="1" smtClean="0">
                          <a:solidFill>
                            <a:srgbClr val="F26200"/>
                          </a:solidFill>
                          <a:latin typeface="Century Gothic" panose="020B0502020202020204" pitchFamily="34" charset="0"/>
                        </a:rPr>
                        <a:t>Innuit</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Italian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26200"/>
                          </a:solidFill>
                          <a:latin typeface="Century Gothic" panose="020B0502020202020204" pitchFamily="34" charset="0"/>
                        </a:rPr>
                        <a:t>Norwegian</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26200"/>
                          </a:solidFill>
                          <a:latin typeface="Century Gothic" panose="020B0502020202020204" pitchFamily="34" charset="0"/>
                        </a:rPr>
                        <a:t>Quechua</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05548531"/>
              </p:ext>
            </p:extLst>
          </p:nvPr>
        </p:nvGraphicFramePr>
        <p:xfrm>
          <a:off x="9469348" y="1089536"/>
          <a:ext cx="2466368" cy="4777008"/>
        </p:xfrm>
        <a:graphic>
          <a:graphicData uri="http://schemas.openxmlformats.org/drawingml/2006/table">
            <a:tbl>
              <a:tblPr firstRow="1" bandRow="1">
                <a:tableStyleId>{5C22544A-7EE6-4342-B048-85BDC9FD1C3A}</a:tableStyleId>
              </a:tblPr>
              <a:tblGrid>
                <a:gridCol w="2466368"/>
              </a:tblGrid>
              <a:tr h="597126">
                <a:tc>
                  <a:txBody>
                    <a:bodyPr/>
                    <a:lstStyle/>
                    <a:p>
                      <a:pPr algn="ctr"/>
                      <a:r>
                        <a:rPr lang="en-GB" sz="2000" b="1" dirty="0" smtClean="0">
                          <a:solidFill>
                            <a:srgbClr val="F26200"/>
                          </a:solidFill>
                          <a:latin typeface="Century Gothic" panose="020B0502020202020204" pitchFamily="34" charset="0"/>
                        </a:rPr>
                        <a:t>Spanish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Swahili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Swiss German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Tahitian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Turkish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Wolof</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Yiddish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3575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199" y="1960575"/>
            <a:ext cx="1203531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England and Scotland.</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England, Scotland and Wales.</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England, Scotland, Wales and Northern Ireland.</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5128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Great Britain is ...</a:t>
            </a:r>
            <a:endParaRPr lang="en-GB" dirty="0"/>
          </a:p>
        </p:txBody>
      </p:sp>
    </p:spTree>
    <p:extLst>
      <p:ext uri="{BB962C8B-B14F-4D97-AF65-F5344CB8AC3E}">
        <p14:creationId xmlns:p14="http://schemas.microsoft.com/office/powerpoint/2010/main" val="14211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41" y="98855"/>
            <a:ext cx="3988933" cy="62030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08" y="98855"/>
            <a:ext cx="3988933" cy="6203092"/>
          </a:xfrm>
          <a:prstGeom prst="rect">
            <a:avLst/>
          </a:prstGeom>
        </p:spPr>
      </p:pic>
      <p:pic>
        <p:nvPicPr>
          <p:cNvPr id="6" name="Picture 5"/>
          <p:cNvPicPr>
            <a:picLocks noChangeAspect="1"/>
          </p:cNvPicPr>
          <p:nvPr/>
        </p:nvPicPr>
        <p:blipFill>
          <a:blip r:embed="rId4"/>
          <a:stretch>
            <a:fillRect/>
          </a:stretch>
        </p:blipFill>
        <p:spPr>
          <a:xfrm>
            <a:off x="5092266" y="230188"/>
            <a:ext cx="851337" cy="635757"/>
          </a:xfrm>
          <a:prstGeom prst="rect">
            <a:avLst/>
          </a:prstGeom>
        </p:spPr>
      </p:pic>
      <p:pic>
        <p:nvPicPr>
          <p:cNvPr id="7" name="Picture 6"/>
          <p:cNvPicPr>
            <a:picLocks noChangeAspect="1"/>
          </p:cNvPicPr>
          <p:nvPr/>
        </p:nvPicPr>
        <p:blipFill>
          <a:blip r:embed="rId5"/>
          <a:stretch>
            <a:fillRect/>
          </a:stretch>
        </p:blipFill>
        <p:spPr>
          <a:xfrm>
            <a:off x="2732954" y="3235012"/>
            <a:ext cx="819807" cy="61567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06868" y="4624166"/>
            <a:ext cx="819807" cy="614445"/>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3756330" y="1078988"/>
            <a:ext cx="832123" cy="626185"/>
          </a:xfrm>
          <a:prstGeom prst="rect">
            <a:avLst/>
          </a:prstGeom>
          <a:ln>
            <a:solidFill>
              <a:schemeClr val="tx1"/>
            </a:solidFill>
          </a:ln>
        </p:spPr>
      </p:pic>
      <p:sp>
        <p:nvSpPr>
          <p:cNvPr id="10" name="TextBox 9"/>
          <p:cNvSpPr txBox="1"/>
          <p:nvPr/>
        </p:nvSpPr>
        <p:spPr>
          <a:xfrm>
            <a:off x="4144729" y="230188"/>
            <a:ext cx="1433383" cy="646331"/>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Great Britain</a:t>
            </a:r>
            <a:endParaRPr lang="en-GB" b="1" dirty="0">
              <a:solidFill>
                <a:schemeClr val="accent5">
                  <a:lumMod val="50000"/>
                </a:schemeClr>
              </a:solidFill>
              <a:latin typeface="Century Gothic" panose="020B0502020202020204" pitchFamily="34" charset="0"/>
            </a:endParaRPr>
          </a:p>
        </p:txBody>
      </p:sp>
      <p:sp>
        <p:nvSpPr>
          <p:cNvPr id="11" name="TextBox 10"/>
          <p:cNvSpPr txBox="1"/>
          <p:nvPr/>
        </p:nvSpPr>
        <p:spPr>
          <a:xfrm>
            <a:off x="2119378" y="1207414"/>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Scotland</a:t>
            </a:r>
            <a:endParaRPr lang="en-GB" b="1" dirty="0">
              <a:solidFill>
                <a:schemeClr val="bg1"/>
              </a:solidFill>
              <a:latin typeface="Century Gothic" panose="020B0502020202020204" pitchFamily="34" charset="0"/>
            </a:endParaRPr>
          </a:p>
        </p:txBody>
      </p:sp>
      <p:sp>
        <p:nvSpPr>
          <p:cNvPr id="13" name="TextBox 12"/>
          <p:cNvSpPr txBox="1"/>
          <p:nvPr/>
        </p:nvSpPr>
        <p:spPr>
          <a:xfrm>
            <a:off x="1462095" y="4735191"/>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Wales</a:t>
            </a:r>
            <a:endParaRPr lang="en-GB" b="1" dirty="0">
              <a:solidFill>
                <a:schemeClr val="bg1"/>
              </a:solidFill>
              <a:latin typeface="Century Gothic" panose="020B0502020202020204" pitchFamily="34" charset="0"/>
            </a:endParaRPr>
          </a:p>
        </p:txBody>
      </p:sp>
      <p:sp>
        <p:nvSpPr>
          <p:cNvPr id="14" name="TextBox 13"/>
          <p:cNvSpPr txBox="1"/>
          <p:nvPr/>
        </p:nvSpPr>
        <p:spPr>
          <a:xfrm>
            <a:off x="2547886" y="3907099"/>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England</a:t>
            </a:r>
            <a:endParaRPr lang="en-GB" b="1"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4"/>
          <a:stretch>
            <a:fillRect/>
          </a:stretch>
        </p:blipFill>
        <p:spPr>
          <a:xfrm>
            <a:off x="11169411" y="98855"/>
            <a:ext cx="851337" cy="635757"/>
          </a:xfrm>
          <a:prstGeom prst="rect">
            <a:avLst/>
          </a:prstGeom>
        </p:spPr>
      </p:pic>
      <p:pic>
        <p:nvPicPr>
          <p:cNvPr id="16" name="Picture 15"/>
          <p:cNvPicPr>
            <a:picLocks noChangeAspect="1"/>
          </p:cNvPicPr>
          <p:nvPr/>
        </p:nvPicPr>
        <p:blipFill>
          <a:blip r:embed="rId5"/>
          <a:stretch>
            <a:fillRect/>
          </a:stretch>
        </p:blipFill>
        <p:spPr>
          <a:xfrm>
            <a:off x="8967624" y="3392488"/>
            <a:ext cx="819807" cy="615679"/>
          </a:xfrm>
          <a:prstGeom prst="rect">
            <a:avLst/>
          </a:prstGeom>
          <a:ln>
            <a:solidFill>
              <a:schemeClr val="tx1"/>
            </a:solidFill>
          </a:ln>
        </p:spPr>
      </p:pic>
      <p:pic>
        <p:nvPicPr>
          <p:cNvPr id="17" name="Picture 16"/>
          <p:cNvPicPr>
            <a:picLocks noChangeAspect="1"/>
          </p:cNvPicPr>
          <p:nvPr/>
        </p:nvPicPr>
        <p:blipFill>
          <a:blip r:embed="rId6"/>
          <a:stretch>
            <a:fillRect/>
          </a:stretch>
        </p:blipFill>
        <p:spPr>
          <a:xfrm>
            <a:off x="6909123" y="4254834"/>
            <a:ext cx="819807" cy="614445"/>
          </a:xfrm>
          <a:prstGeom prst="rect">
            <a:avLst/>
          </a:prstGeom>
          <a:ln>
            <a:solidFill>
              <a:schemeClr val="tx1"/>
            </a:solidFill>
          </a:ln>
        </p:spPr>
      </p:pic>
      <p:pic>
        <p:nvPicPr>
          <p:cNvPr id="18" name="Picture 17"/>
          <p:cNvPicPr>
            <a:picLocks noChangeAspect="1"/>
          </p:cNvPicPr>
          <p:nvPr/>
        </p:nvPicPr>
        <p:blipFill>
          <a:blip r:embed="rId7"/>
          <a:stretch>
            <a:fillRect/>
          </a:stretch>
        </p:blipFill>
        <p:spPr>
          <a:xfrm>
            <a:off x="9991000" y="1236464"/>
            <a:ext cx="832123" cy="626185"/>
          </a:xfrm>
          <a:prstGeom prst="rect">
            <a:avLst/>
          </a:prstGeom>
          <a:ln>
            <a:solidFill>
              <a:schemeClr val="tx1"/>
            </a:solidFill>
          </a:ln>
        </p:spPr>
      </p:pic>
      <p:sp>
        <p:nvSpPr>
          <p:cNvPr id="19" name="TextBox 18"/>
          <p:cNvSpPr txBox="1"/>
          <p:nvPr/>
        </p:nvSpPr>
        <p:spPr>
          <a:xfrm>
            <a:off x="9991000" y="219614"/>
            <a:ext cx="1433383" cy="646331"/>
          </a:xfrm>
          <a:prstGeom prst="rect">
            <a:avLst/>
          </a:prstGeom>
          <a:noFill/>
        </p:spPr>
        <p:txBody>
          <a:bodyPr wrap="square" rtlCol="0">
            <a:spAutoFit/>
          </a:bodyPr>
          <a:lstStyle/>
          <a:p>
            <a:r>
              <a:rPr lang="en-GB" b="1" dirty="0" smtClean="0">
                <a:solidFill>
                  <a:schemeClr val="accent5">
                    <a:lumMod val="50000"/>
                  </a:schemeClr>
                </a:solidFill>
                <a:latin typeface="Century Gothic" panose="020B0502020202020204" pitchFamily="34" charset="0"/>
              </a:rPr>
              <a:t>United Kingdom</a:t>
            </a:r>
            <a:endParaRPr lang="en-GB" b="1" dirty="0">
              <a:solidFill>
                <a:schemeClr val="accent5">
                  <a:lumMod val="50000"/>
                </a:schemeClr>
              </a:solidFill>
              <a:latin typeface="Century Gothic" panose="020B0502020202020204" pitchFamily="34" charset="0"/>
            </a:endParaRPr>
          </a:p>
        </p:txBody>
      </p:sp>
      <p:sp>
        <p:nvSpPr>
          <p:cNvPr id="20" name="TextBox 19"/>
          <p:cNvSpPr txBox="1"/>
          <p:nvPr/>
        </p:nvSpPr>
        <p:spPr>
          <a:xfrm>
            <a:off x="8354048" y="1364890"/>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Scotland</a:t>
            </a:r>
            <a:endParaRPr lang="en-GB" b="1" dirty="0">
              <a:solidFill>
                <a:schemeClr val="bg1"/>
              </a:solidFill>
              <a:latin typeface="Century Gothic" panose="020B0502020202020204" pitchFamily="34" charset="0"/>
            </a:endParaRPr>
          </a:p>
        </p:txBody>
      </p:sp>
      <p:sp>
        <p:nvSpPr>
          <p:cNvPr id="21" name="TextBox 20"/>
          <p:cNvSpPr txBox="1"/>
          <p:nvPr/>
        </p:nvSpPr>
        <p:spPr>
          <a:xfrm>
            <a:off x="7863703" y="4869279"/>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Wales</a:t>
            </a:r>
            <a:endParaRPr lang="en-GB" b="1" dirty="0">
              <a:solidFill>
                <a:schemeClr val="bg1"/>
              </a:solidFill>
              <a:latin typeface="Century Gothic" panose="020B0502020202020204" pitchFamily="34" charset="0"/>
            </a:endParaRPr>
          </a:p>
        </p:txBody>
      </p:sp>
      <p:sp>
        <p:nvSpPr>
          <p:cNvPr id="22" name="TextBox 21"/>
          <p:cNvSpPr txBox="1"/>
          <p:nvPr/>
        </p:nvSpPr>
        <p:spPr>
          <a:xfrm>
            <a:off x="8782556" y="4064575"/>
            <a:ext cx="1433383" cy="369332"/>
          </a:xfrm>
          <a:prstGeom prst="rect">
            <a:avLst/>
          </a:prstGeom>
          <a:noFill/>
        </p:spPr>
        <p:txBody>
          <a:bodyPr wrap="square" rtlCol="0">
            <a:spAutoFit/>
          </a:bodyPr>
          <a:lstStyle/>
          <a:p>
            <a:pPr algn="ctr"/>
            <a:r>
              <a:rPr lang="en-GB" b="1" dirty="0" smtClean="0">
                <a:solidFill>
                  <a:schemeClr val="bg1"/>
                </a:solidFill>
                <a:latin typeface="Century Gothic" panose="020B0502020202020204" pitchFamily="34" charset="0"/>
              </a:rPr>
              <a:t>England</a:t>
            </a:r>
            <a:endParaRPr lang="en-GB" b="1" dirty="0">
              <a:solidFill>
                <a:schemeClr val="bg1"/>
              </a:solidFill>
              <a:latin typeface="Century Gothic" panose="020B0502020202020204" pitchFamily="34" charset="0"/>
            </a:endParaRPr>
          </a:p>
        </p:txBody>
      </p:sp>
      <p:sp>
        <p:nvSpPr>
          <p:cNvPr id="23" name="TextBox 22"/>
          <p:cNvSpPr txBox="1"/>
          <p:nvPr/>
        </p:nvSpPr>
        <p:spPr>
          <a:xfrm>
            <a:off x="6920665" y="2392168"/>
            <a:ext cx="1433383" cy="461665"/>
          </a:xfrm>
          <a:prstGeom prst="rect">
            <a:avLst/>
          </a:prstGeom>
          <a:noFill/>
        </p:spPr>
        <p:txBody>
          <a:bodyPr wrap="square" rtlCol="0">
            <a:spAutoFit/>
          </a:bodyPr>
          <a:lstStyle/>
          <a:p>
            <a:pPr algn="ctr"/>
            <a:r>
              <a:rPr lang="en-GB" sz="1200" b="1" dirty="0" smtClean="0">
                <a:solidFill>
                  <a:schemeClr val="bg1"/>
                </a:solidFill>
                <a:latin typeface="Century Gothic" panose="020B0502020202020204" pitchFamily="34" charset="0"/>
              </a:rPr>
              <a:t>Northern </a:t>
            </a:r>
            <a:br>
              <a:rPr lang="en-GB" sz="1200" b="1" dirty="0" smtClean="0">
                <a:solidFill>
                  <a:schemeClr val="bg1"/>
                </a:solidFill>
                <a:latin typeface="Century Gothic" panose="020B0502020202020204" pitchFamily="34" charset="0"/>
              </a:rPr>
            </a:br>
            <a:r>
              <a:rPr lang="en-GB" sz="1200" b="1" dirty="0" smtClean="0">
                <a:solidFill>
                  <a:schemeClr val="bg1"/>
                </a:solidFill>
                <a:latin typeface="Century Gothic" panose="020B0502020202020204" pitchFamily="34" charset="0"/>
              </a:rPr>
              <a:t>Ireland</a:t>
            </a:r>
            <a:endParaRPr lang="en-GB" sz="1200" b="1" dirty="0">
              <a:solidFill>
                <a:schemeClr val="bg1"/>
              </a:solidFill>
              <a:latin typeface="Century Gothic" panose="020B0502020202020204" pitchFamily="34" charset="0"/>
            </a:endParaRPr>
          </a:p>
        </p:txBody>
      </p:sp>
      <p:pic>
        <p:nvPicPr>
          <p:cNvPr id="24" name="Picture 23"/>
          <p:cNvPicPr>
            <a:picLocks noChangeAspect="1"/>
          </p:cNvPicPr>
          <p:nvPr/>
        </p:nvPicPr>
        <p:blipFill>
          <a:blip r:embed="rId8"/>
          <a:stretch>
            <a:fillRect/>
          </a:stretch>
        </p:blipFill>
        <p:spPr>
          <a:xfrm>
            <a:off x="6954042" y="1705173"/>
            <a:ext cx="879664" cy="632507"/>
          </a:xfrm>
          <a:prstGeom prst="rect">
            <a:avLst/>
          </a:prstGeom>
          <a:ln>
            <a:solidFill>
              <a:schemeClr val="tx1"/>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689" y="2259286"/>
            <a:ext cx="589344" cy="617260"/>
          </a:xfrm>
          <a:prstGeom prst="rect">
            <a:avLst/>
          </a:prstGeom>
        </p:spPr>
      </p:pic>
    </p:spTree>
    <p:extLst>
      <p:ext uri="{BB962C8B-B14F-4D97-AF65-F5344CB8AC3E}">
        <p14:creationId xmlns:p14="http://schemas.microsoft.com/office/powerpoint/2010/main" val="1926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1</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2</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6</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51287"/>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b="1" dirty="0" smtClean="0"/>
              <a:t>Great Britain </a:t>
            </a:r>
            <a:r>
              <a:rPr lang="en-GB" dirty="0" smtClean="0"/>
              <a:t>has … official languages.</a:t>
            </a:r>
            <a:endParaRPr lang="en-GB" dirty="0"/>
          </a:p>
        </p:txBody>
      </p:sp>
      <p:sp>
        <p:nvSpPr>
          <p:cNvPr id="2" name="TextBox 1"/>
          <p:cNvSpPr txBox="1"/>
          <p:nvPr/>
        </p:nvSpPr>
        <p:spPr>
          <a:xfrm>
            <a:off x="2236573" y="3233310"/>
            <a:ext cx="7068065" cy="523220"/>
          </a:xfrm>
          <a:prstGeom prst="rect">
            <a:avLst/>
          </a:prstGeom>
          <a:noFill/>
        </p:spPr>
        <p:txBody>
          <a:bodyPr wrap="square" rtlCol="0">
            <a:spAutoFit/>
          </a:bodyPr>
          <a:lstStyle/>
          <a:p>
            <a:r>
              <a:rPr lang="en-GB" sz="2800" dirty="0" smtClean="0">
                <a:solidFill>
                  <a:schemeClr val="accent5">
                    <a:lumMod val="50000"/>
                  </a:schemeClr>
                </a:solidFill>
                <a:latin typeface="Century Gothic" panose="020B0502020202020204" pitchFamily="34" charset="0"/>
              </a:rPr>
              <a:t>English and Welsh</a:t>
            </a:r>
            <a:endParaRPr lang="en-GB" sz="28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1868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a:snd r:embed="rId3" name="hello3_cy.wav"/>
            </a:hlinkClick>
          </p:cNvPr>
          <p:cNvSpPr/>
          <p:nvPr/>
        </p:nvSpPr>
        <p:spPr>
          <a:xfrm>
            <a:off x="794400" y="1032475"/>
            <a:ext cx="2105063"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Shwmae</a:t>
            </a:r>
            <a:endParaRPr lang="en-GB" sz="3600" b="1" dirty="0">
              <a:solidFill>
                <a:schemeClr val="accent5">
                  <a:lumMod val="50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07298626"/>
              </p:ext>
            </p:extLst>
          </p:nvPr>
        </p:nvGraphicFramePr>
        <p:xfrm>
          <a:off x="376195" y="5724152"/>
          <a:ext cx="11498646" cy="457200"/>
        </p:xfrm>
        <a:graphic>
          <a:graphicData uri="http://schemas.openxmlformats.org/drawingml/2006/table">
            <a:tbl>
              <a:tblPr firstRow="1" bandRow="1">
                <a:tableStyleId>{5940675A-B579-460E-94D1-54222C63F5DA}</a:tableStyleId>
              </a:tblPr>
              <a:tblGrid>
                <a:gridCol w="1916441"/>
                <a:gridCol w="1916441"/>
                <a:gridCol w="1916441"/>
                <a:gridCol w="1916441"/>
                <a:gridCol w="1916441"/>
                <a:gridCol w="1916441"/>
              </a:tblGrid>
              <a:tr h="370840">
                <a:tc>
                  <a:txBody>
                    <a:bodyPr/>
                    <a:lstStyle/>
                    <a:p>
                      <a:pPr algn="ctr"/>
                      <a:r>
                        <a:rPr lang="en-GB" sz="2400" b="1" dirty="0" smtClean="0">
                          <a:solidFill>
                            <a:schemeClr val="accent5">
                              <a:lumMod val="50000"/>
                            </a:schemeClr>
                          </a:solidFill>
                          <a:latin typeface="Century Gothic" panose="020B0502020202020204" pitchFamily="34" charset="0"/>
                        </a:rPr>
                        <a:t>Cornish</a:t>
                      </a:r>
                      <a:endParaRPr lang="en-GB" sz="2400" b="1" dirty="0">
                        <a:solidFill>
                          <a:schemeClr val="accent5">
                            <a:lumMod val="50000"/>
                          </a:schemeClr>
                        </a:solidFill>
                        <a:latin typeface="Century Gothic" panose="020B0502020202020204" pitchFamily="34" charset="0"/>
                      </a:endParaRPr>
                    </a:p>
                  </a:txBody>
                  <a:tcPr/>
                </a:tc>
                <a:tc>
                  <a:txBody>
                    <a:bodyPr/>
                    <a:lstStyle/>
                    <a:p>
                      <a:pPr algn="ctr"/>
                      <a:r>
                        <a:rPr lang="en-GB" sz="2400" b="1" dirty="0" smtClean="0">
                          <a:solidFill>
                            <a:schemeClr val="accent5">
                              <a:lumMod val="50000"/>
                            </a:schemeClr>
                          </a:solidFill>
                          <a:latin typeface="Century Gothic" panose="020B0502020202020204" pitchFamily="34" charset="0"/>
                        </a:rPr>
                        <a:t>Gaelic</a:t>
                      </a:r>
                      <a:endParaRPr lang="en-GB" sz="2400" b="1" dirty="0">
                        <a:solidFill>
                          <a:schemeClr val="accent5">
                            <a:lumMod val="50000"/>
                          </a:schemeClr>
                        </a:solidFill>
                        <a:latin typeface="Century Gothic" panose="020B0502020202020204" pitchFamily="34" charset="0"/>
                      </a:endParaRPr>
                    </a:p>
                  </a:txBody>
                  <a:tcPr/>
                </a:tc>
                <a:tc>
                  <a:txBody>
                    <a:bodyPr/>
                    <a:lstStyle/>
                    <a:p>
                      <a:pPr algn="ctr"/>
                      <a:r>
                        <a:rPr lang="en-GB" sz="2400" b="1" dirty="0" smtClean="0">
                          <a:solidFill>
                            <a:schemeClr val="accent5">
                              <a:lumMod val="50000"/>
                            </a:schemeClr>
                          </a:solidFill>
                          <a:latin typeface="Century Gothic" panose="020B0502020202020204" pitchFamily="34" charset="0"/>
                        </a:rPr>
                        <a:t>Geordie</a:t>
                      </a:r>
                      <a:endParaRPr lang="en-GB" sz="2400" b="1" dirty="0">
                        <a:solidFill>
                          <a:schemeClr val="accent5">
                            <a:lumMod val="50000"/>
                          </a:schemeClr>
                        </a:solidFill>
                        <a:latin typeface="Century Gothic" panose="020B0502020202020204" pitchFamily="34" charset="0"/>
                      </a:endParaRPr>
                    </a:p>
                  </a:txBody>
                  <a:tcPr/>
                </a:tc>
                <a:tc>
                  <a:txBody>
                    <a:bodyPr/>
                    <a:lstStyle/>
                    <a:p>
                      <a:pPr algn="ctr"/>
                      <a:r>
                        <a:rPr lang="en-GB" sz="2400" b="1" dirty="0" smtClean="0">
                          <a:solidFill>
                            <a:schemeClr val="accent5">
                              <a:lumMod val="50000"/>
                            </a:schemeClr>
                          </a:solidFill>
                          <a:latin typeface="Century Gothic" panose="020B0502020202020204" pitchFamily="34" charset="0"/>
                        </a:rPr>
                        <a:t>Irish</a:t>
                      </a:r>
                      <a:endParaRPr lang="en-GB" sz="2400" b="1" dirty="0">
                        <a:solidFill>
                          <a:schemeClr val="accent5">
                            <a:lumMod val="50000"/>
                          </a:schemeClr>
                        </a:solidFill>
                        <a:latin typeface="Century Gothic" panose="020B0502020202020204" pitchFamily="34" charset="0"/>
                      </a:endParaRPr>
                    </a:p>
                  </a:txBody>
                  <a:tcPr/>
                </a:tc>
                <a:tc>
                  <a:txBody>
                    <a:bodyPr/>
                    <a:lstStyle/>
                    <a:p>
                      <a:pPr algn="ctr"/>
                      <a:r>
                        <a:rPr lang="en-GB" sz="2400" b="1" dirty="0" smtClean="0">
                          <a:solidFill>
                            <a:schemeClr val="accent5">
                              <a:lumMod val="50000"/>
                            </a:schemeClr>
                          </a:solidFill>
                          <a:latin typeface="Century Gothic" panose="020B0502020202020204" pitchFamily="34" charset="0"/>
                        </a:rPr>
                        <a:t>Scots</a:t>
                      </a:r>
                      <a:endParaRPr lang="en-GB" sz="2400" b="1" dirty="0">
                        <a:solidFill>
                          <a:schemeClr val="accent5">
                            <a:lumMod val="50000"/>
                          </a:schemeClr>
                        </a:solidFill>
                        <a:latin typeface="Century Gothic" panose="020B0502020202020204" pitchFamily="34" charset="0"/>
                      </a:endParaRPr>
                    </a:p>
                  </a:txBody>
                  <a:tcPr/>
                </a:tc>
                <a:tc>
                  <a:txBody>
                    <a:bodyPr/>
                    <a:lstStyle/>
                    <a:p>
                      <a:pPr algn="ctr"/>
                      <a:r>
                        <a:rPr lang="en-GB" sz="2400" b="1" dirty="0" smtClean="0">
                          <a:solidFill>
                            <a:schemeClr val="accent5">
                              <a:lumMod val="50000"/>
                            </a:schemeClr>
                          </a:solidFill>
                          <a:latin typeface="Century Gothic" panose="020B0502020202020204" pitchFamily="34" charset="0"/>
                        </a:rPr>
                        <a:t>Welsh</a:t>
                      </a:r>
                      <a:endParaRPr lang="en-GB" sz="2400" b="1" dirty="0">
                        <a:solidFill>
                          <a:schemeClr val="accent5">
                            <a:lumMod val="50000"/>
                          </a:schemeClr>
                        </a:solidFill>
                        <a:latin typeface="Century Gothic" panose="020B0502020202020204" pitchFamily="34" charset="0"/>
                      </a:endParaRPr>
                    </a:p>
                  </a:txBody>
                  <a:tcPr/>
                </a:tc>
              </a:tr>
            </a:tbl>
          </a:graphicData>
        </a:graphic>
      </p:graphicFrame>
      <p:sp>
        <p:nvSpPr>
          <p:cNvPr id="5" name="Rectangle 4">
            <a:hlinkClick r:id="" action="ppaction://noaction">
              <a:snd r:embed="rId4" name="Dia_dhuit.wav"/>
            </a:hlinkClick>
          </p:cNvPr>
          <p:cNvSpPr/>
          <p:nvPr/>
        </p:nvSpPr>
        <p:spPr>
          <a:xfrm>
            <a:off x="4841130" y="757023"/>
            <a:ext cx="2161169" cy="646331"/>
          </a:xfrm>
          <a:prstGeom prst="rect">
            <a:avLst/>
          </a:prstGeom>
        </p:spPr>
        <p:txBody>
          <a:bodyPr wrap="none">
            <a:spAutoFit/>
          </a:bodyPr>
          <a:lstStyle/>
          <a:p>
            <a:r>
              <a:rPr lang="en-GB" sz="3600" b="1" dirty="0" err="1">
                <a:solidFill>
                  <a:schemeClr val="accent5">
                    <a:lumMod val="50000"/>
                  </a:schemeClr>
                </a:solidFill>
                <a:latin typeface="Century Gothic" panose="020B0502020202020204" pitchFamily="34" charset="0"/>
              </a:rPr>
              <a:t>Dia</a:t>
            </a:r>
            <a:r>
              <a:rPr lang="en-GB" sz="3600" b="1" dirty="0">
                <a:solidFill>
                  <a:schemeClr val="accent5">
                    <a:lumMod val="50000"/>
                  </a:schemeClr>
                </a:solidFill>
                <a:latin typeface="Century Gothic" panose="020B0502020202020204" pitchFamily="34" charset="0"/>
              </a:rPr>
              <a:t> </a:t>
            </a:r>
            <a:r>
              <a:rPr lang="en-GB" sz="3600" b="1" dirty="0" err="1">
                <a:solidFill>
                  <a:schemeClr val="accent5">
                    <a:lumMod val="50000"/>
                  </a:schemeClr>
                </a:solidFill>
                <a:latin typeface="Century Gothic" panose="020B0502020202020204" pitchFamily="34" charset="0"/>
              </a:rPr>
              <a:t>dhuit</a:t>
            </a:r>
            <a:endParaRPr lang="en-GB" sz="3600" b="1" dirty="0">
              <a:solidFill>
                <a:schemeClr val="accent5">
                  <a:lumMod val="50000"/>
                </a:schemeClr>
              </a:solidFill>
              <a:latin typeface="Century Gothic" panose="020B0502020202020204" pitchFamily="34" charset="0"/>
            </a:endParaRPr>
          </a:p>
        </p:txBody>
      </p:sp>
      <p:sp>
        <p:nvSpPr>
          <p:cNvPr id="6" name="Rectangle 5">
            <a:hlinkClick r:id="" action="ppaction://noaction">
              <a:snd r:embed="rId5" name="Hello_Cornish.wav"/>
            </a:hlinkClick>
          </p:cNvPr>
          <p:cNvSpPr/>
          <p:nvPr/>
        </p:nvSpPr>
        <p:spPr>
          <a:xfrm>
            <a:off x="1326447" y="2743538"/>
            <a:ext cx="1071127"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Hou</a:t>
            </a:r>
            <a:endParaRPr lang="en-GB" sz="3600" b="1" dirty="0">
              <a:solidFill>
                <a:schemeClr val="accent5">
                  <a:lumMod val="50000"/>
                </a:schemeClr>
              </a:solidFill>
              <a:latin typeface="Century Gothic" panose="020B0502020202020204" pitchFamily="34" charset="0"/>
            </a:endParaRPr>
          </a:p>
        </p:txBody>
      </p:sp>
      <p:sp>
        <p:nvSpPr>
          <p:cNvPr id="7" name="Rectangle 6">
            <a:hlinkClick r:id="" action="ppaction://noaction">
              <a:snd r:embed="rId6" name="Alreet.wav"/>
            </a:hlinkClick>
          </p:cNvPr>
          <p:cNvSpPr/>
          <p:nvPr/>
        </p:nvSpPr>
        <p:spPr>
          <a:xfrm>
            <a:off x="8697360" y="1080189"/>
            <a:ext cx="1816523"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Aalreet</a:t>
            </a:r>
            <a:endParaRPr lang="en-GB" sz="3600" b="1" dirty="0">
              <a:solidFill>
                <a:schemeClr val="accent5">
                  <a:lumMod val="50000"/>
                </a:schemeClr>
              </a:solidFill>
              <a:latin typeface="Century Gothic" panose="020B0502020202020204" pitchFamily="34" charset="0"/>
            </a:endParaRPr>
          </a:p>
        </p:txBody>
      </p:sp>
      <p:sp>
        <p:nvSpPr>
          <p:cNvPr id="8" name="Rectangle 7">
            <a:hlinkClick r:id="" action="ppaction://noaction">
              <a:snd r:embed="rId7" name="hello_scots.wav"/>
            </a:hlinkClick>
          </p:cNvPr>
          <p:cNvSpPr/>
          <p:nvPr/>
        </p:nvSpPr>
        <p:spPr>
          <a:xfrm>
            <a:off x="10199150" y="2478837"/>
            <a:ext cx="1292341" cy="646331"/>
          </a:xfrm>
          <a:prstGeom prst="rect">
            <a:avLst/>
          </a:prstGeom>
        </p:spPr>
        <p:txBody>
          <a:bodyPr wrap="none">
            <a:spAutoFit/>
          </a:bodyPr>
          <a:lstStyle/>
          <a:p>
            <a:r>
              <a:rPr lang="en-GB" sz="3600" b="1" dirty="0" smtClean="0">
                <a:solidFill>
                  <a:schemeClr val="accent5">
                    <a:lumMod val="50000"/>
                  </a:schemeClr>
                </a:solidFill>
                <a:latin typeface="Century Gothic" panose="020B0502020202020204" pitchFamily="34" charset="0"/>
              </a:rPr>
              <a:t>Hullo</a:t>
            </a:r>
            <a:endParaRPr lang="en-GB" sz="3600" b="1" dirty="0">
              <a:solidFill>
                <a:schemeClr val="accent5">
                  <a:lumMod val="50000"/>
                </a:schemeClr>
              </a:solidFill>
              <a:latin typeface="Century Gothic" panose="020B0502020202020204" pitchFamily="34" charset="0"/>
            </a:endParaRPr>
          </a:p>
        </p:txBody>
      </p:sp>
      <p:sp>
        <p:nvSpPr>
          <p:cNvPr id="9" name="Rectangle 8">
            <a:hlinkClick r:id="" action="ppaction://noaction">
              <a:snd r:embed="rId8" name="Madainn_Mhath.wav"/>
            </a:hlinkClick>
          </p:cNvPr>
          <p:cNvSpPr/>
          <p:nvPr/>
        </p:nvSpPr>
        <p:spPr>
          <a:xfrm>
            <a:off x="3964722" y="2542134"/>
            <a:ext cx="3720890"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Madainn</a:t>
            </a:r>
            <a:r>
              <a:rPr lang="en-GB" sz="3600" b="1" dirty="0" smtClean="0">
                <a:solidFill>
                  <a:schemeClr val="accent5">
                    <a:lumMod val="50000"/>
                  </a:schemeClr>
                </a:solidFill>
                <a:latin typeface="Century Gothic" panose="020B0502020202020204" pitchFamily="34" charset="0"/>
              </a:rPr>
              <a:t> </a:t>
            </a:r>
            <a:r>
              <a:rPr lang="en-GB" sz="3600" b="1" dirty="0" err="1" smtClean="0">
                <a:solidFill>
                  <a:schemeClr val="accent5">
                    <a:lumMod val="50000"/>
                  </a:schemeClr>
                </a:solidFill>
                <a:latin typeface="Century Gothic" panose="020B0502020202020204" pitchFamily="34" charset="0"/>
              </a:rPr>
              <a:t>Mhath</a:t>
            </a:r>
            <a:endParaRPr lang="en-GB" sz="3600" b="1" dirty="0">
              <a:solidFill>
                <a:schemeClr val="accent5">
                  <a:lumMod val="50000"/>
                </a:schemeClr>
              </a:solidFill>
              <a:latin typeface="Century Gothic" panose="020B0502020202020204" pitchFamily="34" charset="0"/>
            </a:endParaRPr>
          </a:p>
        </p:txBody>
      </p:sp>
      <p:pic>
        <p:nvPicPr>
          <p:cNvPr id="11" name="Picture 10"/>
          <p:cNvPicPr>
            <a:picLocks noChangeAspect="1"/>
          </p:cNvPicPr>
          <p:nvPr/>
        </p:nvPicPr>
        <p:blipFill>
          <a:blip r:embed="rId9"/>
          <a:stretch>
            <a:fillRect/>
          </a:stretch>
        </p:blipFill>
        <p:spPr>
          <a:xfrm>
            <a:off x="10513883" y="4973578"/>
            <a:ext cx="819807" cy="614445"/>
          </a:xfrm>
          <a:prstGeom prst="rect">
            <a:avLst/>
          </a:prstGeom>
          <a:ln>
            <a:solidFill>
              <a:schemeClr val="tx1"/>
            </a:solidFill>
          </a:ln>
        </p:spPr>
      </p:pic>
      <p:pic>
        <p:nvPicPr>
          <p:cNvPr id="12" name="Picture 11"/>
          <p:cNvPicPr>
            <a:picLocks noChangeAspect="1"/>
          </p:cNvPicPr>
          <p:nvPr/>
        </p:nvPicPr>
        <p:blipFill>
          <a:blip r:embed="rId10"/>
          <a:stretch>
            <a:fillRect/>
          </a:stretch>
        </p:blipFill>
        <p:spPr>
          <a:xfrm>
            <a:off x="8577913" y="5029902"/>
            <a:ext cx="832123" cy="626185"/>
          </a:xfrm>
          <a:prstGeom prst="rect">
            <a:avLst/>
          </a:prstGeom>
          <a:ln>
            <a:solidFill>
              <a:schemeClr val="tx1"/>
            </a:solidFill>
          </a:ln>
        </p:spPr>
      </p:pic>
      <p:pic>
        <p:nvPicPr>
          <p:cNvPr id="13" name="Picture 12"/>
          <p:cNvPicPr>
            <a:picLocks noChangeAspect="1"/>
          </p:cNvPicPr>
          <p:nvPr/>
        </p:nvPicPr>
        <p:blipFill>
          <a:blip r:embed="rId11"/>
          <a:stretch>
            <a:fillRect/>
          </a:stretch>
        </p:blipFill>
        <p:spPr>
          <a:xfrm>
            <a:off x="6594402" y="4973578"/>
            <a:ext cx="879664" cy="632507"/>
          </a:xfrm>
          <a:prstGeom prst="rect">
            <a:avLst/>
          </a:prstGeom>
          <a:ln>
            <a:solidFill>
              <a:schemeClr val="tx1"/>
            </a:solidFill>
          </a:ln>
        </p:spPr>
      </p:pic>
      <p:pic>
        <p:nvPicPr>
          <p:cNvPr id="14" name="Picture 13"/>
          <p:cNvPicPr>
            <a:picLocks noChangeAspect="1"/>
          </p:cNvPicPr>
          <p:nvPr/>
        </p:nvPicPr>
        <p:blipFill>
          <a:blip r:embed="rId10"/>
          <a:stretch>
            <a:fillRect/>
          </a:stretch>
        </p:blipFill>
        <p:spPr>
          <a:xfrm>
            <a:off x="2810072" y="5029901"/>
            <a:ext cx="832123" cy="626185"/>
          </a:xfrm>
          <a:prstGeom prst="rect">
            <a:avLst/>
          </a:prstGeom>
          <a:ln>
            <a:solidFill>
              <a:schemeClr val="tx1"/>
            </a:solidFill>
          </a:ln>
        </p:spPr>
      </p:pic>
      <p:pic>
        <p:nvPicPr>
          <p:cNvPr id="15" name="Picture 14"/>
          <p:cNvPicPr>
            <a:picLocks noChangeAspect="1"/>
          </p:cNvPicPr>
          <p:nvPr/>
        </p:nvPicPr>
        <p:blipFill>
          <a:blip r:embed="rId12"/>
          <a:stretch>
            <a:fillRect/>
          </a:stretch>
        </p:blipFill>
        <p:spPr>
          <a:xfrm>
            <a:off x="4812768" y="5040407"/>
            <a:ext cx="819807" cy="615679"/>
          </a:xfrm>
          <a:prstGeom prst="rect">
            <a:avLst/>
          </a:prstGeom>
          <a:ln>
            <a:solidFill>
              <a:schemeClr val="tx1"/>
            </a:solidFill>
          </a:ln>
        </p:spPr>
      </p:pic>
      <p:pic>
        <p:nvPicPr>
          <p:cNvPr id="16" name="Picture 15"/>
          <p:cNvPicPr>
            <a:picLocks noChangeAspect="1"/>
          </p:cNvPicPr>
          <p:nvPr/>
        </p:nvPicPr>
        <p:blipFill>
          <a:blip r:embed="rId12"/>
          <a:stretch>
            <a:fillRect/>
          </a:stretch>
        </p:blipFill>
        <p:spPr>
          <a:xfrm>
            <a:off x="920059" y="5040407"/>
            <a:ext cx="819807" cy="615679"/>
          </a:xfrm>
          <a:prstGeom prst="rect">
            <a:avLst/>
          </a:prstGeom>
          <a:ln>
            <a:solidFill>
              <a:schemeClr val="tx1"/>
            </a:solidFill>
          </a:ln>
        </p:spPr>
      </p:pic>
      <p:sp>
        <p:nvSpPr>
          <p:cNvPr id="17" name="Rectangle 16"/>
          <p:cNvSpPr/>
          <p:nvPr/>
        </p:nvSpPr>
        <p:spPr>
          <a:xfrm>
            <a:off x="9792790" y="4325504"/>
            <a:ext cx="2105063"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Shwmae</a:t>
            </a:r>
            <a:endParaRPr lang="en-GB" sz="3600" b="1" dirty="0">
              <a:solidFill>
                <a:schemeClr val="accent5">
                  <a:lumMod val="50000"/>
                </a:schemeClr>
              </a:solidFill>
              <a:latin typeface="Century Gothic" panose="020B0502020202020204" pitchFamily="34" charset="0"/>
            </a:endParaRPr>
          </a:p>
        </p:txBody>
      </p:sp>
      <p:sp>
        <p:nvSpPr>
          <p:cNvPr id="18" name="Rectangle 17"/>
          <p:cNvSpPr/>
          <p:nvPr/>
        </p:nvSpPr>
        <p:spPr>
          <a:xfrm>
            <a:off x="8347804" y="4357845"/>
            <a:ext cx="1292341" cy="646331"/>
          </a:xfrm>
          <a:prstGeom prst="rect">
            <a:avLst/>
          </a:prstGeom>
        </p:spPr>
        <p:txBody>
          <a:bodyPr wrap="none">
            <a:spAutoFit/>
          </a:bodyPr>
          <a:lstStyle/>
          <a:p>
            <a:r>
              <a:rPr lang="en-GB" sz="3600" b="1" dirty="0" smtClean="0">
                <a:solidFill>
                  <a:schemeClr val="accent5">
                    <a:lumMod val="50000"/>
                  </a:schemeClr>
                </a:solidFill>
                <a:latin typeface="Century Gothic" panose="020B0502020202020204" pitchFamily="34" charset="0"/>
              </a:rPr>
              <a:t>Hullo</a:t>
            </a:r>
            <a:endParaRPr lang="en-GB" sz="3600" b="1" dirty="0">
              <a:solidFill>
                <a:schemeClr val="accent5">
                  <a:lumMod val="50000"/>
                </a:schemeClr>
              </a:solidFill>
              <a:latin typeface="Century Gothic" panose="020B0502020202020204" pitchFamily="34" charset="0"/>
            </a:endParaRPr>
          </a:p>
        </p:txBody>
      </p:sp>
      <p:sp>
        <p:nvSpPr>
          <p:cNvPr id="19" name="Rectangle 18"/>
          <p:cNvSpPr/>
          <p:nvPr/>
        </p:nvSpPr>
        <p:spPr>
          <a:xfrm>
            <a:off x="4279477" y="4394076"/>
            <a:ext cx="1816523"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Aalreet</a:t>
            </a:r>
            <a:endParaRPr lang="en-GB" sz="3600" b="1" dirty="0">
              <a:solidFill>
                <a:schemeClr val="accent5">
                  <a:lumMod val="50000"/>
                </a:schemeClr>
              </a:solidFill>
              <a:latin typeface="Century Gothic" panose="020B0502020202020204" pitchFamily="34" charset="0"/>
            </a:endParaRPr>
          </a:p>
        </p:txBody>
      </p:sp>
      <p:sp>
        <p:nvSpPr>
          <p:cNvPr id="20" name="Rectangle 19"/>
          <p:cNvSpPr/>
          <p:nvPr/>
        </p:nvSpPr>
        <p:spPr>
          <a:xfrm>
            <a:off x="6110186" y="4394075"/>
            <a:ext cx="2161169" cy="646331"/>
          </a:xfrm>
          <a:prstGeom prst="rect">
            <a:avLst/>
          </a:prstGeom>
        </p:spPr>
        <p:txBody>
          <a:bodyPr wrap="none">
            <a:spAutoFit/>
          </a:bodyPr>
          <a:lstStyle/>
          <a:p>
            <a:r>
              <a:rPr lang="en-GB" sz="3600" b="1" dirty="0" err="1">
                <a:solidFill>
                  <a:schemeClr val="accent5">
                    <a:lumMod val="50000"/>
                  </a:schemeClr>
                </a:solidFill>
                <a:latin typeface="Century Gothic" panose="020B0502020202020204" pitchFamily="34" charset="0"/>
              </a:rPr>
              <a:t>Dia</a:t>
            </a:r>
            <a:r>
              <a:rPr lang="en-GB" sz="3600" b="1" dirty="0">
                <a:solidFill>
                  <a:schemeClr val="accent5">
                    <a:lumMod val="50000"/>
                  </a:schemeClr>
                </a:solidFill>
                <a:latin typeface="Century Gothic" panose="020B0502020202020204" pitchFamily="34" charset="0"/>
              </a:rPr>
              <a:t> </a:t>
            </a:r>
            <a:r>
              <a:rPr lang="en-GB" sz="3600" b="1" dirty="0" err="1">
                <a:solidFill>
                  <a:schemeClr val="accent5">
                    <a:lumMod val="50000"/>
                  </a:schemeClr>
                </a:solidFill>
                <a:latin typeface="Century Gothic" panose="020B0502020202020204" pitchFamily="34" charset="0"/>
              </a:rPr>
              <a:t>dhuit</a:t>
            </a:r>
            <a:endParaRPr lang="en-GB" sz="3600" b="1" dirty="0">
              <a:solidFill>
                <a:schemeClr val="accent5">
                  <a:lumMod val="50000"/>
                </a:schemeClr>
              </a:solidFill>
              <a:latin typeface="Century Gothic" panose="020B0502020202020204" pitchFamily="34" charset="0"/>
            </a:endParaRPr>
          </a:p>
        </p:txBody>
      </p:sp>
      <p:sp>
        <p:nvSpPr>
          <p:cNvPr id="21" name="Rectangle 20"/>
          <p:cNvSpPr/>
          <p:nvPr/>
        </p:nvSpPr>
        <p:spPr>
          <a:xfrm>
            <a:off x="790884" y="4412783"/>
            <a:ext cx="1071127" cy="646331"/>
          </a:xfrm>
          <a:prstGeom prst="rect">
            <a:avLst/>
          </a:prstGeom>
        </p:spPr>
        <p:txBody>
          <a:bodyPr wrap="none">
            <a:spAutoFit/>
          </a:bodyPr>
          <a:lstStyle/>
          <a:p>
            <a:r>
              <a:rPr lang="en-GB" sz="3600" b="1" dirty="0" err="1" smtClean="0">
                <a:solidFill>
                  <a:schemeClr val="accent5">
                    <a:lumMod val="50000"/>
                  </a:schemeClr>
                </a:solidFill>
                <a:latin typeface="Century Gothic" panose="020B0502020202020204" pitchFamily="34" charset="0"/>
              </a:rPr>
              <a:t>Hou</a:t>
            </a:r>
            <a:endParaRPr lang="en-GB" sz="3600" b="1" dirty="0">
              <a:solidFill>
                <a:schemeClr val="accent5">
                  <a:lumMod val="50000"/>
                </a:schemeClr>
              </a:solidFill>
              <a:latin typeface="Century Gothic" panose="020B0502020202020204" pitchFamily="34" charset="0"/>
            </a:endParaRPr>
          </a:p>
        </p:txBody>
      </p:sp>
      <p:sp>
        <p:nvSpPr>
          <p:cNvPr id="22" name="Rectangle 21"/>
          <p:cNvSpPr/>
          <p:nvPr/>
        </p:nvSpPr>
        <p:spPr>
          <a:xfrm>
            <a:off x="2256949" y="4086299"/>
            <a:ext cx="1837361" cy="954107"/>
          </a:xfrm>
          <a:prstGeom prst="rect">
            <a:avLst/>
          </a:prstGeom>
        </p:spPr>
        <p:txBody>
          <a:bodyPr wrap="none">
            <a:spAutoFit/>
          </a:bodyPr>
          <a:lstStyle/>
          <a:p>
            <a:pPr algn="ctr"/>
            <a:r>
              <a:rPr lang="en-GB" sz="2800" b="1" dirty="0" err="1" smtClean="0">
                <a:solidFill>
                  <a:schemeClr val="accent5">
                    <a:lumMod val="50000"/>
                  </a:schemeClr>
                </a:solidFill>
                <a:latin typeface="Century Gothic" panose="020B0502020202020204" pitchFamily="34" charset="0"/>
              </a:rPr>
              <a:t>Madainn</a:t>
            </a:r>
            <a:r>
              <a:rPr lang="en-GB" sz="2800" b="1" dirty="0" smtClean="0">
                <a:solidFill>
                  <a:schemeClr val="accent5">
                    <a:lumMod val="50000"/>
                  </a:schemeClr>
                </a:solidFill>
                <a:latin typeface="Century Gothic" panose="020B0502020202020204" pitchFamily="34" charset="0"/>
              </a:rPr>
              <a:t> </a:t>
            </a:r>
            <a:br>
              <a:rPr lang="en-GB" sz="2800" b="1" dirty="0" smtClean="0">
                <a:solidFill>
                  <a:schemeClr val="accent5">
                    <a:lumMod val="50000"/>
                  </a:schemeClr>
                </a:solidFill>
                <a:latin typeface="Century Gothic" panose="020B0502020202020204" pitchFamily="34" charset="0"/>
              </a:rPr>
            </a:br>
            <a:r>
              <a:rPr lang="en-GB" sz="2800" b="1" dirty="0" err="1" smtClean="0">
                <a:solidFill>
                  <a:schemeClr val="accent5">
                    <a:lumMod val="50000"/>
                  </a:schemeClr>
                </a:solidFill>
                <a:latin typeface="Century Gothic" panose="020B0502020202020204" pitchFamily="34" charset="0"/>
              </a:rPr>
              <a:t>Mhath</a:t>
            </a:r>
            <a:endParaRPr lang="en-GB" sz="2800" b="1" dirty="0">
              <a:solidFill>
                <a:schemeClr val="accent5">
                  <a:lumMod val="50000"/>
                </a:schemeClr>
              </a:solidFill>
              <a:latin typeface="Century Gothic" panose="020B0502020202020204" pitchFamily="34" charset="0"/>
            </a:endParaRPr>
          </a:p>
        </p:txBody>
      </p:sp>
      <p:sp>
        <p:nvSpPr>
          <p:cNvPr id="23" name="TextBox 22"/>
          <p:cNvSpPr txBox="1"/>
          <p:nvPr/>
        </p:nvSpPr>
        <p:spPr>
          <a:xfrm>
            <a:off x="8577913" y="123568"/>
            <a:ext cx="3319940" cy="369332"/>
          </a:xfrm>
          <a:prstGeom prst="rect">
            <a:avLst/>
          </a:prstGeom>
          <a:noFill/>
        </p:spPr>
        <p:txBody>
          <a:bodyPr wrap="square" rtlCol="0">
            <a:spAutoFit/>
          </a:bodyPr>
          <a:lstStyle/>
          <a:p>
            <a:pPr algn="r"/>
            <a:r>
              <a:rPr lang="en-GB" dirty="0" smtClean="0">
                <a:latin typeface="Century Gothic" panose="020B0502020202020204" pitchFamily="34" charset="0"/>
                <a:hlinkClick r:id="rId13"/>
              </a:rPr>
              <a:t>www.omniglot.com</a:t>
            </a:r>
            <a:r>
              <a:rPr lang="en-GB" dirty="0" smtClean="0">
                <a:latin typeface="Century Gothic" panose="020B0502020202020204" pitchFamily="34" charset="0"/>
              </a:rPr>
              <a:t> </a:t>
            </a:r>
            <a:endParaRPr lang="en-GB" dirty="0">
              <a:latin typeface="Century Gothic" panose="020B0502020202020204" pitchFamily="34" charset="0"/>
            </a:endParaRPr>
          </a:p>
        </p:txBody>
      </p:sp>
      <p:pic>
        <p:nvPicPr>
          <p:cNvPr id="24" name="Picture 23"/>
          <p:cNvPicPr>
            <a:picLocks noChangeAspect="1"/>
          </p:cNvPicPr>
          <p:nvPr/>
        </p:nvPicPr>
        <p:blipFill>
          <a:blip r:embed="rId14"/>
          <a:stretch>
            <a:fillRect/>
          </a:stretch>
        </p:blipFill>
        <p:spPr>
          <a:xfrm>
            <a:off x="186634" y="117624"/>
            <a:ext cx="851337" cy="635757"/>
          </a:xfrm>
          <a:prstGeom prst="rect">
            <a:avLst/>
          </a:prstGeom>
        </p:spPr>
      </p:pic>
    </p:spTree>
    <p:extLst>
      <p:ext uri="{BB962C8B-B14F-4D97-AF65-F5344CB8AC3E}">
        <p14:creationId xmlns:p14="http://schemas.microsoft.com/office/powerpoint/2010/main" val="24644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talking picture 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563" y="1428355"/>
            <a:ext cx="4495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rot="-354408">
            <a:off x="4767264" y="148830"/>
            <a:ext cx="2928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French?</a:t>
            </a:r>
            <a:endParaRPr lang="en-US" sz="4000" b="1">
              <a:latin typeface="Century Gothic" panose="020B0502020202020204" pitchFamily="34" charset="0"/>
              <a:cs typeface="Calibri" pitchFamily="34" charset="0"/>
            </a:endParaRPr>
          </a:p>
        </p:txBody>
      </p:sp>
      <p:sp>
        <p:nvSpPr>
          <p:cNvPr id="4100" name="TextBox 3"/>
          <p:cNvSpPr txBox="1">
            <a:spLocks noChangeArrowheads="1"/>
          </p:cNvSpPr>
          <p:nvPr/>
        </p:nvSpPr>
        <p:spPr bwMode="auto">
          <a:xfrm rot="-314388">
            <a:off x="2263776" y="774305"/>
            <a:ext cx="2930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dirty="0">
                <a:latin typeface="Century Gothic" panose="020B0502020202020204" pitchFamily="34" charset="0"/>
                <a:cs typeface="Calibri" pitchFamily="34" charset="0"/>
              </a:rPr>
              <a:t>Turkish?</a:t>
            </a:r>
            <a:endParaRPr lang="en-US" sz="4000" b="1" dirty="0">
              <a:latin typeface="Century Gothic" panose="020B0502020202020204" pitchFamily="34" charset="0"/>
              <a:cs typeface="Calibri" pitchFamily="34" charset="0"/>
            </a:endParaRPr>
          </a:p>
        </p:txBody>
      </p:sp>
      <p:sp>
        <p:nvSpPr>
          <p:cNvPr id="4101" name="TextBox 4"/>
          <p:cNvSpPr txBox="1">
            <a:spLocks noChangeArrowheads="1"/>
          </p:cNvSpPr>
          <p:nvPr/>
        </p:nvSpPr>
        <p:spPr bwMode="auto">
          <a:xfrm rot="-707322">
            <a:off x="1993900" y="3006330"/>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German?</a:t>
            </a:r>
            <a:endParaRPr lang="en-US" sz="4000" b="1">
              <a:latin typeface="Century Gothic" panose="020B0502020202020204" pitchFamily="34" charset="0"/>
              <a:cs typeface="Calibri" pitchFamily="34" charset="0"/>
            </a:endParaRPr>
          </a:p>
        </p:txBody>
      </p:sp>
      <p:sp>
        <p:nvSpPr>
          <p:cNvPr id="4102" name="TextBox 5"/>
          <p:cNvSpPr txBox="1">
            <a:spLocks noChangeArrowheads="1"/>
          </p:cNvSpPr>
          <p:nvPr/>
        </p:nvSpPr>
        <p:spPr bwMode="auto">
          <a:xfrm rot="-707322">
            <a:off x="7423150" y="1220392"/>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Italian?</a:t>
            </a:r>
            <a:endParaRPr lang="en-US" sz="4000" b="1">
              <a:latin typeface="Century Gothic" panose="020B0502020202020204" pitchFamily="34" charset="0"/>
              <a:cs typeface="Calibri" pitchFamily="34" charset="0"/>
            </a:endParaRPr>
          </a:p>
        </p:txBody>
      </p:sp>
      <p:sp>
        <p:nvSpPr>
          <p:cNvPr id="4103" name="TextBox 6"/>
          <p:cNvSpPr txBox="1">
            <a:spLocks noChangeArrowheads="1"/>
          </p:cNvSpPr>
          <p:nvPr/>
        </p:nvSpPr>
        <p:spPr bwMode="auto">
          <a:xfrm rot="755850">
            <a:off x="4994275" y="1006080"/>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Russian?</a:t>
            </a:r>
            <a:endParaRPr lang="en-US" sz="4000" b="1">
              <a:latin typeface="Century Gothic" panose="020B0502020202020204" pitchFamily="34" charset="0"/>
              <a:cs typeface="Calibri" pitchFamily="34" charset="0"/>
            </a:endParaRPr>
          </a:p>
        </p:txBody>
      </p:sp>
      <p:sp>
        <p:nvSpPr>
          <p:cNvPr id="4104" name="TextBox 7"/>
          <p:cNvSpPr txBox="1">
            <a:spLocks noChangeArrowheads="1"/>
          </p:cNvSpPr>
          <p:nvPr/>
        </p:nvSpPr>
        <p:spPr bwMode="auto">
          <a:xfrm rot="-707322">
            <a:off x="2779714" y="3863580"/>
            <a:ext cx="2928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Bengali?</a:t>
            </a:r>
            <a:endParaRPr lang="en-US" sz="4000" b="1">
              <a:latin typeface="Century Gothic" panose="020B0502020202020204" pitchFamily="34" charset="0"/>
              <a:cs typeface="Calibri" pitchFamily="34" charset="0"/>
            </a:endParaRPr>
          </a:p>
        </p:txBody>
      </p:sp>
      <p:sp>
        <p:nvSpPr>
          <p:cNvPr id="4105" name="TextBox 8"/>
          <p:cNvSpPr txBox="1">
            <a:spLocks noChangeArrowheads="1"/>
          </p:cNvSpPr>
          <p:nvPr/>
        </p:nvSpPr>
        <p:spPr bwMode="auto">
          <a:xfrm rot="-707322">
            <a:off x="7137400" y="2577705"/>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Hindi?</a:t>
            </a:r>
            <a:endParaRPr lang="en-US" sz="4000" b="1">
              <a:latin typeface="Century Gothic" panose="020B0502020202020204" pitchFamily="34" charset="0"/>
              <a:cs typeface="Calibri" pitchFamily="34" charset="0"/>
            </a:endParaRPr>
          </a:p>
        </p:txBody>
      </p:sp>
      <p:sp>
        <p:nvSpPr>
          <p:cNvPr id="4106" name="TextBox 9"/>
          <p:cNvSpPr txBox="1">
            <a:spLocks noChangeArrowheads="1"/>
          </p:cNvSpPr>
          <p:nvPr/>
        </p:nvSpPr>
        <p:spPr bwMode="auto">
          <a:xfrm>
            <a:off x="7381875" y="4000105"/>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Polish?</a:t>
            </a:r>
            <a:endParaRPr lang="en-US" sz="4000" b="1">
              <a:latin typeface="Century Gothic" panose="020B0502020202020204" pitchFamily="34" charset="0"/>
              <a:cs typeface="Calibri" pitchFamily="34" charset="0"/>
            </a:endParaRPr>
          </a:p>
        </p:txBody>
      </p:sp>
      <p:sp>
        <p:nvSpPr>
          <p:cNvPr id="4107" name="TextBox 10"/>
          <p:cNvSpPr txBox="1">
            <a:spLocks noChangeArrowheads="1"/>
          </p:cNvSpPr>
          <p:nvPr/>
        </p:nvSpPr>
        <p:spPr bwMode="auto">
          <a:xfrm rot="-634559">
            <a:off x="4521992" y="4150928"/>
            <a:ext cx="29289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dirty="0">
                <a:latin typeface="Century Gothic" panose="020B0502020202020204" pitchFamily="34" charset="0"/>
                <a:cs typeface="Calibri" pitchFamily="34" charset="0"/>
              </a:rPr>
              <a:t>Mandarin?</a:t>
            </a:r>
            <a:endParaRPr lang="en-US" sz="4000" b="1" dirty="0">
              <a:latin typeface="Century Gothic" panose="020B0502020202020204" pitchFamily="34" charset="0"/>
              <a:cs typeface="Calibri" pitchFamily="34" charset="0"/>
            </a:endParaRPr>
          </a:p>
        </p:txBody>
      </p:sp>
      <p:sp>
        <p:nvSpPr>
          <p:cNvPr id="4108" name="TextBox 11"/>
          <p:cNvSpPr txBox="1">
            <a:spLocks noChangeArrowheads="1"/>
          </p:cNvSpPr>
          <p:nvPr/>
        </p:nvSpPr>
        <p:spPr bwMode="auto">
          <a:xfrm rot="210667">
            <a:off x="7494589" y="126873"/>
            <a:ext cx="29289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Cantonese?</a:t>
            </a:r>
            <a:endParaRPr lang="en-US" sz="4000" b="1">
              <a:latin typeface="Century Gothic" panose="020B0502020202020204" pitchFamily="34" charset="0"/>
              <a:cs typeface="Calibri" pitchFamily="34" charset="0"/>
            </a:endParaRPr>
          </a:p>
        </p:txBody>
      </p:sp>
      <p:sp>
        <p:nvSpPr>
          <p:cNvPr id="4109" name="TextBox 12"/>
          <p:cNvSpPr txBox="1">
            <a:spLocks noChangeArrowheads="1"/>
          </p:cNvSpPr>
          <p:nvPr/>
        </p:nvSpPr>
        <p:spPr bwMode="auto">
          <a:xfrm rot="207430">
            <a:off x="7186614" y="4944667"/>
            <a:ext cx="2928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Spanish?</a:t>
            </a:r>
            <a:endParaRPr lang="en-US" sz="4000" b="1">
              <a:latin typeface="Century Gothic" panose="020B0502020202020204" pitchFamily="34" charset="0"/>
              <a:cs typeface="Calibri" pitchFamily="34" charset="0"/>
            </a:endParaRPr>
          </a:p>
        </p:txBody>
      </p:sp>
      <p:sp>
        <p:nvSpPr>
          <p:cNvPr id="4110" name="TextBox 13"/>
          <p:cNvSpPr txBox="1">
            <a:spLocks noChangeArrowheads="1"/>
          </p:cNvSpPr>
          <p:nvPr/>
        </p:nvSpPr>
        <p:spPr bwMode="auto">
          <a:xfrm rot="-707322">
            <a:off x="1565275" y="1863330"/>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a:latin typeface="Century Gothic" panose="020B0502020202020204" pitchFamily="34" charset="0"/>
                <a:cs typeface="Calibri" pitchFamily="34" charset="0"/>
              </a:rPr>
              <a:t>Gujarati?</a:t>
            </a:r>
            <a:endParaRPr lang="en-US" sz="4000" b="1">
              <a:latin typeface="Century Gothic" panose="020B0502020202020204" pitchFamily="34" charset="0"/>
              <a:cs typeface="Calibri" pitchFamily="34" charset="0"/>
            </a:endParaRPr>
          </a:p>
        </p:txBody>
      </p:sp>
      <p:sp>
        <p:nvSpPr>
          <p:cNvPr id="4111" name="TextBox 14"/>
          <p:cNvSpPr txBox="1">
            <a:spLocks noChangeArrowheads="1"/>
          </p:cNvSpPr>
          <p:nvPr/>
        </p:nvSpPr>
        <p:spPr bwMode="auto">
          <a:xfrm>
            <a:off x="1523838" y="4648043"/>
            <a:ext cx="2928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dirty="0">
                <a:latin typeface="Century Gothic" panose="020B0502020202020204" pitchFamily="34" charset="0"/>
                <a:cs typeface="Calibri" pitchFamily="34" charset="0"/>
              </a:rPr>
              <a:t>Arabic?</a:t>
            </a:r>
            <a:endParaRPr lang="en-US" sz="4000" b="1" dirty="0">
              <a:latin typeface="Century Gothic" panose="020B0502020202020204" pitchFamily="34" charset="0"/>
              <a:cs typeface="Calibri" pitchFamily="34" charset="0"/>
            </a:endParaRPr>
          </a:p>
        </p:txBody>
      </p:sp>
      <p:sp>
        <p:nvSpPr>
          <p:cNvPr id="4112" name="TextBox 15"/>
          <p:cNvSpPr txBox="1">
            <a:spLocks noChangeArrowheads="1"/>
          </p:cNvSpPr>
          <p:nvPr/>
        </p:nvSpPr>
        <p:spPr bwMode="auto">
          <a:xfrm>
            <a:off x="4177497" y="4973617"/>
            <a:ext cx="33862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000" b="1" dirty="0">
                <a:latin typeface="Century Gothic" panose="020B0502020202020204" pitchFamily="34" charset="0"/>
                <a:cs typeface="Calibri" pitchFamily="34" charset="0"/>
              </a:rPr>
              <a:t>Portuguese?</a:t>
            </a:r>
            <a:endParaRPr lang="en-US" sz="4000" b="1" dirty="0">
              <a:latin typeface="Century Gothic" panose="020B0502020202020204" pitchFamily="34" charset="0"/>
              <a:cs typeface="Calibri" pitchFamily="34" charset="0"/>
            </a:endParaRPr>
          </a:p>
        </p:txBody>
      </p:sp>
      <p:sp>
        <p:nvSpPr>
          <p:cNvPr id="4113" name="TextBox 16"/>
          <p:cNvSpPr txBox="1">
            <a:spLocks noChangeArrowheads="1"/>
          </p:cNvSpPr>
          <p:nvPr/>
        </p:nvSpPr>
        <p:spPr bwMode="auto">
          <a:xfrm>
            <a:off x="1523838" y="5946991"/>
            <a:ext cx="95070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dirty="0">
                <a:latin typeface="Century Gothic" panose="020B0502020202020204" pitchFamily="34" charset="0"/>
                <a:cs typeface="Calibri" pitchFamily="34" charset="0"/>
              </a:rPr>
              <a:t>Did you know?  There are around </a:t>
            </a:r>
            <a:r>
              <a:rPr lang="en-GB" sz="2000" b="1" dirty="0">
                <a:solidFill>
                  <a:srgbClr val="F26200"/>
                </a:solidFill>
                <a:latin typeface="Century Gothic" panose="020B0502020202020204" pitchFamily="34" charset="0"/>
                <a:cs typeface="Calibri" pitchFamily="34" charset="0"/>
              </a:rPr>
              <a:t>7,000</a:t>
            </a:r>
            <a:r>
              <a:rPr lang="en-GB" sz="2000" dirty="0">
                <a:latin typeface="Century Gothic" panose="020B0502020202020204" pitchFamily="34" charset="0"/>
                <a:cs typeface="Calibri" pitchFamily="34" charset="0"/>
              </a:rPr>
              <a:t> languages spoken in the world!</a:t>
            </a:r>
            <a:endParaRPr lang="en-US" sz="2000" dirty="0">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185714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1864857"/>
              </p:ext>
            </p:extLst>
          </p:nvPr>
        </p:nvGraphicFramePr>
        <p:xfrm>
          <a:off x="523250" y="571195"/>
          <a:ext cx="5286375" cy="4580956"/>
        </p:xfrm>
        <a:graphic>
          <a:graphicData uri="http://schemas.openxmlformats.org/drawingml/2006/table">
            <a:tbl>
              <a:tblPr firstRow="1" bandRow="1">
                <a:tableStyleId>{5940675A-B579-460E-94D1-54222C63F5DA}</a:tableStyleId>
              </a:tblPr>
              <a:tblGrid>
                <a:gridCol w="2286000"/>
                <a:gridCol w="3000375"/>
              </a:tblGrid>
              <a:tr h="363753">
                <a:tc>
                  <a:txBody>
                    <a:bodyPr/>
                    <a:lstStyle/>
                    <a:p>
                      <a:r>
                        <a:rPr lang="en-GB" sz="1600" dirty="0" smtClean="0">
                          <a:solidFill>
                            <a:schemeClr val="accent5">
                              <a:lumMod val="50000"/>
                            </a:schemeClr>
                          </a:solidFill>
                          <a:latin typeface="Century Gothic" panose="020B0502020202020204" pitchFamily="34" charset="0"/>
                        </a:rPr>
                        <a:t>Name of language</a:t>
                      </a:r>
                      <a:endParaRPr lang="en-US" sz="1600" dirty="0">
                        <a:solidFill>
                          <a:schemeClr val="accent5">
                            <a:lumMod val="50000"/>
                          </a:schemeClr>
                        </a:solidFill>
                        <a:latin typeface="Century Gothic" panose="020B0502020202020204" pitchFamily="34" charset="0"/>
                      </a:endParaRPr>
                    </a:p>
                  </a:txBody>
                  <a:tcPr marL="91439" marR="91439" marT="45707" marB="45707">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accent5">
                              <a:lumMod val="50000"/>
                            </a:schemeClr>
                          </a:solidFill>
                          <a:latin typeface="Century Gothic" panose="020B0502020202020204" pitchFamily="34" charset="0"/>
                        </a:rPr>
                        <a:t>I use this language….</a:t>
                      </a:r>
                      <a:endParaRPr lang="en-US" sz="1600" dirty="0" smtClean="0">
                        <a:solidFill>
                          <a:schemeClr val="accent5">
                            <a:lumMod val="50000"/>
                          </a:schemeClr>
                        </a:solidFill>
                        <a:latin typeface="Century Gothic" panose="020B0502020202020204" pitchFamily="34" charset="0"/>
                      </a:endParaRPr>
                    </a:p>
                  </a:txBody>
                  <a:tcPr marL="91439" marR="91439" marT="45707" marB="45707">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4217203">
                <a:tc>
                  <a:txBody>
                    <a:bodyPr/>
                    <a:lstStyle/>
                    <a:p>
                      <a:endParaRPr lang="en-US" sz="1600" dirty="0">
                        <a:solidFill>
                          <a:schemeClr val="accent5">
                            <a:lumMod val="50000"/>
                          </a:schemeClr>
                        </a:solidFill>
                        <a:latin typeface="Century Gothic" panose="020B0502020202020204" pitchFamily="34" charset="0"/>
                      </a:endParaRPr>
                    </a:p>
                  </a:txBody>
                  <a:tcPr marL="91439" marR="91439" marT="45707" marB="45707">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sz="1600" dirty="0" smtClean="0">
                        <a:solidFill>
                          <a:schemeClr val="accent5">
                            <a:lumMod val="50000"/>
                          </a:schemeClr>
                        </a:solidFill>
                        <a:latin typeface="Century Gothic" panose="020B0502020202020204" pitchFamily="34" charset="0"/>
                      </a:endParaRPr>
                    </a:p>
                    <a:p>
                      <a:endParaRPr lang="en-GB" sz="1600" dirty="0" smtClean="0">
                        <a:solidFill>
                          <a:schemeClr val="accent5">
                            <a:lumMod val="50000"/>
                          </a:schemeClr>
                        </a:solidFill>
                        <a:latin typeface="Century Gothic" panose="020B0502020202020204" pitchFamily="34" charset="0"/>
                      </a:endParaRPr>
                    </a:p>
                    <a:p>
                      <a:endParaRPr lang="en-GB" sz="1600" dirty="0" smtClean="0">
                        <a:solidFill>
                          <a:schemeClr val="accent5">
                            <a:lumMod val="50000"/>
                          </a:schemeClr>
                        </a:solidFill>
                        <a:latin typeface="Century Gothic" panose="020B0502020202020204" pitchFamily="34" charset="0"/>
                      </a:endParaRPr>
                    </a:p>
                    <a:p>
                      <a:endParaRPr lang="en-GB" sz="1600" dirty="0" smtClean="0">
                        <a:solidFill>
                          <a:schemeClr val="accent5">
                            <a:lumMod val="50000"/>
                          </a:schemeClr>
                        </a:solidFill>
                        <a:latin typeface="Century Gothic" panose="020B0502020202020204" pitchFamily="34" charset="0"/>
                      </a:endParaRPr>
                    </a:p>
                    <a:p>
                      <a:endParaRPr lang="en-GB" sz="1600" dirty="0" smtClean="0">
                        <a:solidFill>
                          <a:schemeClr val="accent5">
                            <a:lumMod val="50000"/>
                          </a:schemeClr>
                        </a:solidFill>
                        <a:latin typeface="Century Gothic" panose="020B0502020202020204" pitchFamily="34" charset="0"/>
                      </a:endParaRPr>
                    </a:p>
                    <a:p>
                      <a:endParaRPr lang="en-US" sz="1600" dirty="0">
                        <a:solidFill>
                          <a:schemeClr val="accent5">
                            <a:lumMod val="50000"/>
                          </a:schemeClr>
                        </a:solidFill>
                        <a:latin typeface="Century Gothic" panose="020B0502020202020204" pitchFamily="34" charset="0"/>
                      </a:endParaRPr>
                    </a:p>
                  </a:txBody>
                  <a:tcPr marL="91439" marR="91439" marT="45707" marB="45707">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5155" name="TextBox 4"/>
          <p:cNvSpPr txBox="1">
            <a:spLocks noChangeArrowheads="1"/>
          </p:cNvSpPr>
          <p:nvPr/>
        </p:nvSpPr>
        <p:spPr bwMode="auto">
          <a:xfrm rot="-462361">
            <a:off x="5952943" y="1621393"/>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my friends</a:t>
            </a:r>
            <a:endParaRPr lang="en-US" sz="2400" dirty="0">
              <a:solidFill>
                <a:schemeClr val="accent5">
                  <a:lumMod val="50000"/>
                </a:schemeClr>
              </a:solidFill>
              <a:latin typeface="Century Gothic" panose="020B0502020202020204" pitchFamily="34" charset="0"/>
            </a:endParaRPr>
          </a:p>
        </p:txBody>
      </p:sp>
      <p:sp>
        <p:nvSpPr>
          <p:cNvPr id="5156" name="TextBox 5"/>
          <p:cNvSpPr txBox="1">
            <a:spLocks noChangeArrowheads="1"/>
          </p:cNvSpPr>
          <p:nvPr/>
        </p:nvSpPr>
        <p:spPr bwMode="auto">
          <a:xfrm rot="-354408">
            <a:off x="6540500" y="77788"/>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a:solidFill>
                  <a:schemeClr val="accent5">
                    <a:lumMod val="50000"/>
                  </a:schemeClr>
                </a:solidFill>
                <a:latin typeface="Century Gothic" panose="020B0502020202020204" pitchFamily="34" charset="0"/>
              </a:rPr>
              <a:t>With my mum</a:t>
            </a:r>
            <a:endParaRPr lang="en-US" sz="2400">
              <a:solidFill>
                <a:schemeClr val="accent5">
                  <a:lumMod val="50000"/>
                </a:schemeClr>
              </a:solidFill>
              <a:latin typeface="Century Gothic" panose="020B0502020202020204" pitchFamily="34" charset="0"/>
            </a:endParaRPr>
          </a:p>
        </p:txBody>
      </p:sp>
      <p:sp>
        <p:nvSpPr>
          <p:cNvPr id="5157" name="TextBox 6"/>
          <p:cNvSpPr txBox="1">
            <a:spLocks noChangeArrowheads="1"/>
          </p:cNvSpPr>
          <p:nvPr/>
        </p:nvSpPr>
        <p:spPr bwMode="auto">
          <a:xfrm rot="572949">
            <a:off x="9069691" y="437638"/>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my dad</a:t>
            </a:r>
            <a:endParaRPr lang="en-US" sz="2400" dirty="0">
              <a:solidFill>
                <a:schemeClr val="accent5">
                  <a:lumMod val="50000"/>
                </a:schemeClr>
              </a:solidFill>
              <a:latin typeface="Century Gothic" panose="020B0502020202020204" pitchFamily="34" charset="0"/>
            </a:endParaRPr>
          </a:p>
        </p:txBody>
      </p:sp>
      <p:sp>
        <p:nvSpPr>
          <p:cNvPr id="5158" name="TextBox 7"/>
          <p:cNvSpPr txBox="1">
            <a:spLocks noChangeArrowheads="1"/>
          </p:cNvSpPr>
          <p:nvPr/>
        </p:nvSpPr>
        <p:spPr bwMode="auto">
          <a:xfrm rot="-354408">
            <a:off x="6064131" y="779158"/>
            <a:ext cx="3428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my brother/sister</a:t>
            </a:r>
            <a:endParaRPr lang="en-US" sz="2400" dirty="0">
              <a:solidFill>
                <a:schemeClr val="accent5">
                  <a:lumMod val="50000"/>
                </a:schemeClr>
              </a:solidFill>
              <a:latin typeface="Century Gothic" panose="020B0502020202020204" pitchFamily="34" charset="0"/>
            </a:endParaRPr>
          </a:p>
        </p:txBody>
      </p:sp>
      <p:sp>
        <p:nvSpPr>
          <p:cNvPr id="5159" name="TextBox 8"/>
          <p:cNvSpPr txBox="1">
            <a:spLocks noChangeArrowheads="1"/>
          </p:cNvSpPr>
          <p:nvPr/>
        </p:nvSpPr>
        <p:spPr bwMode="auto">
          <a:xfrm rot="-354408">
            <a:off x="5918754" y="3166980"/>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in school</a:t>
            </a:r>
            <a:endParaRPr lang="en-US" sz="2400" dirty="0">
              <a:solidFill>
                <a:schemeClr val="accent5">
                  <a:lumMod val="50000"/>
                </a:schemeClr>
              </a:solidFill>
              <a:latin typeface="Century Gothic" panose="020B0502020202020204" pitchFamily="34" charset="0"/>
            </a:endParaRPr>
          </a:p>
        </p:txBody>
      </p:sp>
      <p:sp>
        <p:nvSpPr>
          <p:cNvPr id="5160" name="TextBox 9"/>
          <p:cNvSpPr txBox="1">
            <a:spLocks noChangeArrowheads="1"/>
          </p:cNvSpPr>
          <p:nvPr/>
        </p:nvSpPr>
        <p:spPr bwMode="auto">
          <a:xfrm rot="768483">
            <a:off x="9589600" y="2803094"/>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at home</a:t>
            </a:r>
            <a:endParaRPr lang="en-US" sz="2400" dirty="0">
              <a:solidFill>
                <a:schemeClr val="accent5">
                  <a:lumMod val="50000"/>
                </a:schemeClr>
              </a:solidFill>
              <a:latin typeface="Century Gothic" panose="020B0502020202020204" pitchFamily="34" charset="0"/>
            </a:endParaRPr>
          </a:p>
        </p:txBody>
      </p:sp>
      <p:sp>
        <p:nvSpPr>
          <p:cNvPr id="5161" name="TextBox 10"/>
          <p:cNvSpPr txBox="1">
            <a:spLocks noChangeArrowheads="1"/>
          </p:cNvSpPr>
          <p:nvPr/>
        </p:nvSpPr>
        <p:spPr bwMode="auto">
          <a:xfrm rot="466722">
            <a:off x="9240141" y="1053729"/>
            <a:ext cx="2928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my grandparents</a:t>
            </a:r>
            <a:endParaRPr lang="en-US" sz="2400" dirty="0">
              <a:solidFill>
                <a:schemeClr val="accent5">
                  <a:lumMod val="50000"/>
                </a:schemeClr>
              </a:solidFill>
              <a:latin typeface="Century Gothic" panose="020B0502020202020204" pitchFamily="34" charset="0"/>
            </a:endParaRPr>
          </a:p>
        </p:txBody>
      </p:sp>
      <p:sp>
        <p:nvSpPr>
          <p:cNvPr id="5162" name="TextBox 11"/>
          <p:cNvSpPr txBox="1">
            <a:spLocks noChangeArrowheads="1"/>
          </p:cNvSpPr>
          <p:nvPr/>
        </p:nvSpPr>
        <p:spPr bwMode="auto">
          <a:xfrm>
            <a:off x="7481941" y="3304066"/>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a:solidFill>
                  <a:schemeClr val="accent5">
                    <a:lumMod val="50000"/>
                  </a:schemeClr>
                </a:solidFill>
                <a:latin typeface="Century Gothic" panose="020B0502020202020204" pitchFamily="34" charset="0"/>
              </a:rPr>
              <a:t>to read</a:t>
            </a:r>
            <a:endParaRPr lang="en-US" sz="2400">
              <a:solidFill>
                <a:schemeClr val="accent5">
                  <a:lumMod val="50000"/>
                </a:schemeClr>
              </a:solidFill>
              <a:latin typeface="Century Gothic" panose="020B0502020202020204" pitchFamily="34" charset="0"/>
            </a:endParaRPr>
          </a:p>
        </p:txBody>
      </p:sp>
      <p:sp>
        <p:nvSpPr>
          <p:cNvPr id="5163" name="TextBox 12"/>
          <p:cNvSpPr txBox="1">
            <a:spLocks noChangeArrowheads="1"/>
          </p:cNvSpPr>
          <p:nvPr/>
        </p:nvSpPr>
        <p:spPr bwMode="auto">
          <a:xfrm rot="237184">
            <a:off x="9266106" y="3467315"/>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a:solidFill>
                  <a:schemeClr val="accent5">
                    <a:lumMod val="50000"/>
                  </a:schemeClr>
                </a:solidFill>
                <a:latin typeface="Century Gothic" panose="020B0502020202020204" pitchFamily="34" charset="0"/>
              </a:rPr>
              <a:t>to talk</a:t>
            </a:r>
            <a:endParaRPr lang="en-US" sz="2400">
              <a:solidFill>
                <a:schemeClr val="accent5">
                  <a:lumMod val="50000"/>
                </a:schemeClr>
              </a:solidFill>
              <a:latin typeface="Century Gothic" panose="020B0502020202020204" pitchFamily="34" charset="0"/>
            </a:endParaRPr>
          </a:p>
        </p:txBody>
      </p:sp>
      <p:sp>
        <p:nvSpPr>
          <p:cNvPr id="5164" name="TextBox 13"/>
          <p:cNvSpPr txBox="1">
            <a:spLocks noChangeArrowheads="1"/>
          </p:cNvSpPr>
          <p:nvPr/>
        </p:nvSpPr>
        <p:spPr bwMode="auto">
          <a:xfrm>
            <a:off x="5935196" y="4087066"/>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sing</a:t>
            </a:r>
            <a:endParaRPr lang="en-US" sz="2400" dirty="0">
              <a:solidFill>
                <a:schemeClr val="accent5">
                  <a:lumMod val="50000"/>
                </a:schemeClr>
              </a:solidFill>
              <a:latin typeface="Century Gothic" panose="020B0502020202020204" pitchFamily="34" charset="0"/>
            </a:endParaRPr>
          </a:p>
        </p:txBody>
      </p:sp>
      <p:sp>
        <p:nvSpPr>
          <p:cNvPr id="5165" name="TextBox 14"/>
          <p:cNvSpPr txBox="1">
            <a:spLocks noChangeArrowheads="1"/>
          </p:cNvSpPr>
          <p:nvPr/>
        </p:nvSpPr>
        <p:spPr bwMode="auto">
          <a:xfrm rot="655370">
            <a:off x="9433900" y="4407830"/>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pray</a:t>
            </a:r>
            <a:endParaRPr lang="en-US" sz="2400" dirty="0">
              <a:solidFill>
                <a:schemeClr val="accent5">
                  <a:lumMod val="50000"/>
                </a:schemeClr>
              </a:solidFill>
              <a:latin typeface="Century Gothic" panose="020B0502020202020204" pitchFamily="34" charset="0"/>
            </a:endParaRPr>
          </a:p>
        </p:txBody>
      </p:sp>
      <p:sp>
        <p:nvSpPr>
          <p:cNvPr id="5166" name="TextBox 15"/>
          <p:cNvSpPr txBox="1">
            <a:spLocks noChangeArrowheads="1"/>
          </p:cNvSpPr>
          <p:nvPr/>
        </p:nvSpPr>
        <p:spPr bwMode="auto">
          <a:xfrm rot="-438864">
            <a:off x="5787169" y="5066340"/>
            <a:ext cx="292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write</a:t>
            </a:r>
            <a:endParaRPr lang="en-US" sz="2400" dirty="0">
              <a:solidFill>
                <a:schemeClr val="accent5">
                  <a:lumMod val="50000"/>
                </a:schemeClr>
              </a:solidFill>
              <a:latin typeface="Century Gothic" panose="020B0502020202020204" pitchFamily="34" charset="0"/>
            </a:endParaRPr>
          </a:p>
        </p:txBody>
      </p:sp>
      <p:sp>
        <p:nvSpPr>
          <p:cNvPr id="5167" name="TextBox 16"/>
          <p:cNvSpPr txBox="1">
            <a:spLocks noChangeArrowheads="1"/>
          </p:cNvSpPr>
          <p:nvPr/>
        </p:nvSpPr>
        <p:spPr bwMode="auto">
          <a:xfrm rot="237184">
            <a:off x="7494380" y="4277163"/>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play</a:t>
            </a:r>
            <a:endParaRPr lang="en-US" sz="2400" dirty="0">
              <a:solidFill>
                <a:schemeClr val="accent5">
                  <a:lumMod val="50000"/>
                </a:schemeClr>
              </a:solidFill>
              <a:latin typeface="Century Gothic" panose="020B0502020202020204" pitchFamily="34" charset="0"/>
            </a:endParaRPr>
          </a:p>
        </p:txBody>
      </p:sp>
      <p:sp>
        <p:nvSpPr>
          <p:cNvPr id="5168" name="TextBox 17"/>
          <p:cNvSpPr txBox="1">
            <a:spLocks noChangeArrowheads="1"/>
          </p:cNvSpPr>
          <p:nvPr/>
        </p:nvSpPr>
        <p:spPr bwMode="auto">
          <a:xfrm rot="237184">
            <a:off x="7704399" y="5041666"/>
            <a:ext cx="292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listen</a:t>
            </a:r>
            <a:endParaRPr lang="en-US" sz="2400" dirty="0">
              <a:solidFill>
                <a:schemeClr val="accent5">
                  <a:lumMod val="50000"/>
                </a:schemeClr>
              </a:solidFill>
              <a:latin typeface="Century Gothic" panose="020B0502020202020204" pitchFamily="34" charset="0"/>
            </a:endParaRPr>
          </a:p>
        </p:txBody>
      </p:sp>
      <p:sp>
        <p:nvSpPr>
          <p:cNvPr id="5169" name="TextBox 18"/>
          <p:cNvSpPr txBox="1">
            <a:spLocks noChangeArrowheads="1"/>
          </p:cNvSpPr>
          <p:nvPr/>
        </p:nvSpPr>
        <p:spPr bwMode="auto">
          <a:xfrm rot="-546396">
            <a:off x="6759987" y="5696522"/>
            <a:ext cx="292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hear stories</a:t>
            </a:r>
            <a:endParaRPr lang="en-US" sz="2400" dirty="0">
              <a:solidFill>
                <a:schemeClr val="accent5">
                  <a:lumMod val="50000"/>
                </a:schemeClr>
              </a:solidFill>
              <a:latin typeface="Century Gothic" panose="020B0502020202020204" pitchFamily="34" charset="0"/>
            </a:endParaRPr>
          </a:p>
        </p:txBody>
      </p:sp>
      <p:sp>
        <p:nvSpPr>
          <p:cNvPr id="5170" name="TextBox 19"/>
          <p:cNvSpPr txBox="1">
            <a:spLocks noChangeArrowheads="1"/>
          </p:cNvSpPr>
          <p:nvPr/>
        </p:nvSpPr>
        <p:spPr bwMode="auto">
          <a:xfrm rot="237184">
            <a:off x="9067596" y="5466303"/>
            <a:ext cx="2928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to read</a:t>
            </a:r>
            <a:endParaRPr lang="en-US" sz="2400" dirty="0">
              <a:solidFill>
                <a:schemeClr val="accent5">
                  <a:lumMod val="50000"/>
                </a:schemeClr>
              </a:solidFill>
              <a:latin typeface="Century Gothic" panose="020B0502020202020204" pitchFamily="34" charset="0"/>
            </a:endParaRPr>
          </a:p>
        </p:txBody>
      </p:sp>
      <p:sp>
        <p:nvSpPr>
          <p:cNvPr id="23" name="TextBox 4"/>
          <p:cNvSpPr txBox="1">
            <a:spLocks noChangeArrowheads="1"/>
          </p:cNvSpPr>
          <p:nvPr/>
        </p:nvSpPr>
        <p:spPr bwMode="auto">
          <a:xfrm rot="363558">
            <a:off x="7883337" y="2035208"/>
            <a:ext cx="292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my </a:t>
            </a:r>
            <a:r>
              <a:rPr lang="en-GB" sz="2400" dirty="0" smtClean="0">
                <a:solidFill>
                  <a:schemeClr val="accent5">
                    <a:lumMod val="50000"/>
                  </a:schemeClr>
                </a:solidFill>
                <a:latin typeface="Century Gothic" panose="020B0502020202020204" pitchFamily="34" charset="0"/>
              </a:rPr>
              <a:t>teacher</a:t>
            </a:r>
            <a:endParaRPr lang="en-US" sz="2400" dirty="0">
              <a:solidFill>
                <a:schemeClr val="accent5">
                  <a:lumMod val="50000"/>
                </a:schemeClr>
              </a:solidFill>
              <a:latin typeface="Century Gothic" panose="020B0502020202020204" pitchFamily="34" charset="0"/>
            </a:endParaRPr>
          </a:p>
        </p:txBody>
      </p:sp>
      <p:sp>
        <p:nvSpPr>
          <p:cNvPr id="24" name="TextBox 4"/>
          <p:cNvSpPr txBox="1">
            <a:spLocks noChangeArrowheads="1"/>
          </p:cNvSpPr>
          <p:nvPr/>
        </p:nvSpPr>
        <p:spPr bwMode="auto">
          <a:xfrm rot="21080246">
            <a:off x="5959343" y="2634575"/>
            <a:ext cx="31446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dirty="0">
                <a:solidFill>
                  <a:schemeClr val="accent5">
                    <a:lumMod val="50000"/>
                  </a:schemeClr>
                </a:solidFill>
                <a:latin typeface="Century Gothic" panose="020B0502020202020204" pitchFamily="34" charset="0"/>
              </a:rPr>
              <a:t>With </a:t>
            </a:r>
            <a:r>
              <a:rPr lang="en-GB" sz="2400" dirty="0" smtClean="0">
                <a:solidFill>
                  <a:schemeClr val="accent5">
                    <a:lumMod val="50000"/>
                  </a:schemeClr>
                </a:solidFill>
                <a:latin typeface="Century Gothic" panose="020B0502020202020204" pitchFamily="34" charset="0"/>
              </a:rPr>
              <a:t>other students</a:t>
            </a:r>
            <a:endParaRPr lang="en-US"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47077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puts the ‘</a:t>
            </a:r>
            <a:r>
              <a:rPr lang="en-GB" b="1" dirty="0"/>
              <a:t>I</a:t>
            </a:r>
            <a:r>
              <a:rPr lang="en-GB" dirty="0"/>
              <a:t>’ in my identity?</a:t>
            </a:r>
            <a:br>
              <a:rPr lang="en-GB" dirty="0"/>
            </a:br>
            <a:r>
              <a:rPr lang="en-GB" sz="3200" i="1" dirty="0"/>
              <a:t>What makes me ‘</a:t>
            </a:r>
            <a:r>
              <a:rPr lang="en-GB" sz="3200" b="1" i="1" dirty="0"/>
              <a:t>me</a:t>
            </a:r>
            <a:r>
              <a:rPr lang="en-GB" sz="3200" i="1" dirty="0"/>
              <a:t>’?</a:t>
            </a:r>
            <a:endParaRPr lang="en-GB" dirty="0"/>
          </a:p>
        </p:txBody>
      </p:sp>
      <p:sp>
        <p:nvSpPr>
          <p:cNvPr id="4" name="Content Placeholder 3"/>
          <p:cNvSpPr>
            <a:spLocks noGrp="1"/>
          </p:cNvSpPr>
          <p:nvPr>
            <p:ph idx="1"/>
          </p:nvPr>
        </p:nvSpPr>
        <p:spPr/>
        <p:txBody>
          <a:bodyPr/>
          <a:lstStyle/>
          <a:p>
            <a:r>
              <a:rPr lang="en-GB" b="1" dirty="0" smtClean="0"/>
              <a:t>My language</a:t>
            </a:r>
          </a:p>
          <a:p>
            <a:r>
              <a:rPr lang="en-GB" b="1" dirty="0" smtClean="0"/>
              <a:t>My culture</a:t>
            </a:r>
            <a:endParaRPr lang="en-GB" b="1" dirty="0"/>
          </a:p>
        </p:txBody>
      </p:sp>
      <p:sp>
        <p:nvSpPr>
          <p:cNvPr id="5" name="Rectangle 4"/>
          <p:cNvSpPr/>
          <p:nvPr/>
        </p:nvSpPr>
        <p:spPr>
          <a:xfrm>
            <a:off x="0" y="-217585"/>
            <a:ext cx="729688" cy="1323439"/>
          </a:xfrm>
          <a:prstGeom prst="rect">
            <a:avLst/>
          </a:prstGeom>
          <a:noFill/>
        </p:spPr>
        <p:txBody>
          <a:bodyPr wrap="none" lIns="91440" tIns="45720" rIns="91440" bIns="45720">
            <a:spAutoFit/>
          </a:bodyPr>
          <a:lstStyle/>
          <a:p>
            <a:pPr algn="ctr"/>
            <a:r>
              <a:rPr lang="en-US" sz="8000" b="1" dirty="0" smtClean="0">
                <a:ln w="22225">
                  <a:solidFill>
                    <a:schemeClr val="accent2"/>
                  </a:solidFill>
                  <a:prstDash val="solid"/>
                </a:ln>
                <a:solidFill>
                  <a:schemeClr val="accent2">
                    <a:lumMod val="40000"/>
                    <a:lumOff val="60000"/>
                  </a:schemeClr>
                </a:solidFill>
              </a:rPr>
              <a:t>2</a:t>
            </a:r>
            <a:endParaRPr lang="en-US" sz="8000" b="1" cap="none" spc="0" dirty="0">
              <a:ln w="22225">
                <a:solidFill>
                  <a:schemeClr val="accent2"/>
                </a:solidFill>
                <a:prstDash val="solid"/>
              </a:ln>
              <a:solidFill>
                <a:schemeClr val="accent2">
                  <a:lumMod val="40000"/>
                  <a:lumOff val="60000"/>
                </a:schemeClr>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198" y="1682138"/>
            <a:ext cx="485818" cy="506060"/>
          </a:xfrm>
          <a:prstGeom prst="rect">
            <a:avLst/>
          </a:prstGeom>
        </p:spPr>
      </p:pic>
    </p:spTree>
    <p:extLst>
      <p:ext uri="{BB962C8B-B14F-4D97-AF65-F5344CB8AC3E}">
        <p14:creationId xmlns:p14="http://schemas.microsoft.com/office/powerpoint/2010/main" val="24772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805783"/>
              </p:ext>
            </p:extLst>
          </p:nvPr>
        </p:nvGraphicFramePr>
        <p:xfrm>
          <a:off x="2013445" y="1288352"/>
          <a:ext cx="8165110" cy="4581800"/>
        </p:xfrm>
        <a:graphic>
          <a:graphicData uri="http://schemas.openxmlformats.org/drawingml/2006/table">
            <a:tbl>
              <a:tblPr firstRow="1" bandRow="1">
                <a:tableStyleId>{5C22544A-7EE6-4342-B048-85BDC9FD1C3A}</a:tableStyleId>
              </a:tblPr>
              <a:tblGrid>
                <a:gridCol w="4082555"/>
                <a:gridCol w="4082555"/>
              </a:tblGrid>
              <a:tr h="2290900">
                <a:tc>
                  <a:txBody>
                    <a:bodyPr/>
                    <a:lstStyle/>
                    <a:p>
                      <a:endParaRPr lang="en-GB" dirty="0"/>
                    </a:p>
                  </a:txBody>
                  <a:tcP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endParaRPr lang="en-GB" dirty="0"/>
                    </a:p>
                  </a:txBody>
                  <a:tcP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r>
              <a:tr h="2290900">
                <a:tc>
                  <a:txBody>
                    <a:bodyPr/>
                    <a:lstStyle/>
                    <a:p>
                      <a:endParaRPr lang="en-GB" dirty="0"/>
                    </a:p>
                  </a:txBody>
                  <a:tcP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c>
                  <a:txBody>
                    <a:bodyPr/>
                    <a:lstStyle/>
                    <a:p>
                      <a:endParaRPr lang="en-GB" dirty="0"/>
                    </a:p>
                  </a:txBody>
                  <a:tcPr>
                    <a:lnL w="76200" cap="flat" cmpd="sng" algn="ctr">
                      <a:solidFill>
                        <a:schemeClr val="accent5">
                          <a:lumMod val="50000"/>
                        </a:schemeClr>
                      </a:solidFill>
                      <a:prstDash val="solid"/>
                      <a:round/>
                      <a:headEnd type="none" w="med" len="med"/>
                      <a:tailEnd type="none" w="med" len="med"/>
                    </a:lnL>
                    <a:lnR w="76200" cap="flat" cmpd="sng" algn="ctr">
                      <a:solidFill>
                        <a:schemeClr val="accent5">
                          <a:lumMod val="50000"/>
                        </a:schemeClr>
                      </a:solidFill>
                      <a:prstDash val="solid"/>
                      <a:round/>
                      <a:headEnd type="none" w="med" len="med"/>
                      <a:tailEnd type="none" w="med" len="med"/>
                    </a:lnR>
                    <a:lnT w="76200" cap="flat" cmpd="sng" algn="ctr">
                      <a:solidFill>
                        <a:schemeClr val="accent5">
                          <a:lumMod val="50000"/>
                        </a:schemeClr>
                      </a:solidFill>
                      <a:prstDash val="solid"/>
                      <a:round/>
                      <a:headEnd type="none" w="med" len="med"/>
                      <a:tailEnd type="none" w="med" len="med"/>
                    </a:lnT>
                    <a:lnB w="76200" cap="flat" cmpd="sng" algn="ctr">
                      <a:solidFill>
                        <a:schemeClr val="accent5">
                          <a:lumMod val="50000"/>
                        </a:schemeClr>
                      </a:solidFill>
                      <a:prstDash val="solid"/>
                      <a:round/>
                      <a:headEnd type="none" w="med" len="med"/>
                      <a:tailEnd type="none" w="med" len="med"/>
                    </a:lnB>
                    <a:noFill/>
                  </a:tcPr>
                </a:tc>
              </a:tr>
            </a:tbl>
          </a:graphicData>
        </a:graphic>
      </p:graphicFrame>
      <p:sp>
        <p:nvSpPr>
          <p:cNvPr id="2" name="Title 1"/>
          <p:cNvSpPr>
            <a:spLocks noGrp="1"/>
          </p:cNvSpPr>
          <p:nvPr>
            <p:ph type="title"/>
          </p:nvPr>
        </p:nvSpPr>
        <p:spPr>
          <a:xfrm>
            <a:off x="838200" y="57404"/>
            <a:ext cx="10515600" cy="1325563"/>
          </a:xfrm>
        </p:spPr>
        <p:txBody>
          <a:bodyPr/>
          <a:lstStyle/>
          <a:p>
            <a:r>
              <a:rPr lang="en-GB" b="1" dirty="0" smtClean="0"/>
              <a:t>Great British cultural icons</a:t>
            </a:r>
            <a:endParaRPr lang="en-GB"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6306"/>
          <a:stretch/>
        </p:blipFill>
        <p:spPr>
          <a:xfrm>
            <a:off x="2025801" y="1316665"/>
            <a:ext cx="4070199" cy="223657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914" r="5420"/>
          <a:stretch/>
        </p:blipFill>
        <p:spPr>
          <a:xfrm>
            <a:off x="2055340" y="3581551"/>
            <a:ext cx="4003589" cy="228344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24696"/>
          <a:stretch/>
        </p:blipFill>
        <p:spPr>
          <a:xfrm>
            <a:off x="6133039" y="1288352"/>
            <a:ext cx="4008476" cy="2263915"/>
          </a:xfrm>
          <a:prstGeom prst="rect">
            <a:avLst/>
          </a:prstGeom>
        </p:spPr>
      </p:pic>
      <p:grpSp>
        <p:nvGrpSpPr>
          <p:cNvPr id="9" name="Group 8"/>
          <p:cNvGrpSpPr/>
          <p:nvPr/>
        </p:nvGrpSpPr>
        <p:grpSpPr>
          <a:xfrm>
            <a:off x="6133039" y="3581551"/>
            <a:ext cx="4008476" cy="2283443"/>
            <a:chOff x="6751554" y="3843276"/>
            <a:chExt cx="4008476" cy="2283443"/>
          </a:xfrm>
        </p:grpSpPr>
        <p:sp>
          <p:nvSpPr>
            <p:cNvPr id="8" name="Rectangle 7"/>
            <p:cNvSpPr/>
            <p:nvPr/>
          </p:nvSpPr>
          <p:spPr>
            <a:xfrm>
              <a:off x="6751554" y="3843276"/>
              <a:ext cx="4008476" cy="22834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02" y="4409157"/>
              <a:ext cx="3988527" cy="1219971"/>
            </a:xfrm>
            <a:prstGeom prst="rect">
              <a:avLst/>
            </a:prstGeom>
          </p:spPr>
        </p:pic>
      </p:grpSp>
    </p:spTree>
    <p:extLst>
      <p:ext uri="{BB962C8B-B14F-4D97-AF65-F5344CB8AC3E}">
        <p14:creationId xmlns:p14="http://schemas.microsoft.com/office/powerpoint/2010/main" val="3760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354"/>
            <a:ext cx="10515600" cy="1325563"/>
          </a:xfrm>
        </p:spPr>
        <p:txBody>
          <a:bodyPr/>
          <a:lstStyle/>
          <a:p>
            <a:r>
              <a:rPr lang="en-GB" dirty="0" smtClean="0"/>
              <a:t>British stereotypes</a:t>
            </a:r>
            <a:endParaRPr lang="en-GB" dirty="0"/>
          </a:p>
        </p:txBody>
      </p:sp>
      <p:sp>
        <p:nvSpPr>
          <p:cNvPr id="3" name="Content Placeholder 2"/>
          <p:cNvSpPr>
            <a:spLocks noGrp="1"/>
          </p:cNvSpPr>
          <p:nvPr>
            <p:ph idx="1"/>
          </p:nvPr>
        </p:nvSpPr>
        <p:spPr>
          <a:xfrm>
            <a:off x="838200" y="1627917"/>
            <a:ext cx="10515600" cy="4351338"/>
          </a:xfrm>
        </p:spPr>
        <p:txBody>
          <a:bodyPr>
            <a:normAutofit fontScale="92500" lnSpcReduction="10000"/>
          </a:bodyPr>
          <a:lstStyle/>
          <a:p>
            <a:r>
              <a:rPr lang="en-GB" dirty="0" smtClean="0"/>
              <a:t>British people love to drink tea</a:t>
            </a:r>
          </a:p>
          <a:p>
            <a:r>
              <a:rPr lang="en-GB" dirty="0" smtClean="0"/>
              <a:t>British people believe in queuing</a:t>
            </a:r>
          </a:p>
          <a:p>
            <a:r>
              <a:rPr lang="en-GB" dirty="0" smtClean="0"/>
              <a:t>British people always talk about the weather</a:t>
            </a:r>
          </a:p>
          <a:p>
            <a:r>
              <a:rPr lang="en-GB" dirty="0" smtClean="0"/>
              <a:t>British people always get burnt on holiday</a:t>
            </a:r>
          </a:p>
          <a:p>
            <a:r>
              <a:rPr lang="en-GB" dirty="0" smtClean="0"/>
              <a:t>British people say ‘sorry’ all the time</a:t>
            </a:r>
          </a:p>
          <a:p>
            <a:r>
              <a:rPr lang="en-GB" dirty="0" smtClean="0"/>
              <a:t>British people are very polite</a:t>
            </a:r>
          </a:p>
          <a:p>
            <a:r>
              <a:rPr lang="en-GB" dirty="0" smtClean="0"/>
              <a:t>British people hate confrontation (and don’t say what they mean)</a:t>
            </a:r>
          </a:p>
          <a:p>
            <a:r>
              <a:rPr lang="en-GB" dirty="0" smtClean="0"/>
              <a:t>British people all love the royal family</a:t>
            </a:r>
          </a:p>
          <a:p>
            <a:r>
              <a:rPr lang="en-GB" dirty="0" smtClean="0"/>
              <a:t>British people are always punctual</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112" y="302354"/>
            <a:ext cx="2926080" cy="1947672"/>
          </a:xfrm>
          <a:prstGeom prst="rect">
            <a:avLst/>
          </a:prstGeom>
        </p:spPr>
      </p:pic>
    </p:spTree>
    <p:extLst>
      <p:ext uri="{BB962C8B-B14F-4D97-AF65-F5344CB8AC3E}">
        <p14:creationId xmlns:p14="http://schemas.microsoft.com/office/powerpoint/2010/main" val="152493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puts the ‘</a:t>
            </a:r>
            <a:r>
              <a:rPr lang="en-GB" b="1" dirty="0" smtClean="0"/>
              <a:t>I</a:t>
            </a:r>
            <a:r>
              <a:rPr lang="en-GB" dirty="0" smtClean="0"/>
              <a:t>’ in my identity?</a:t>
            </a:r>
            <a:br>
              <a:rPr lang="en-GB" dirty="0" smtClean="0"/>
            </a:br>
            <a:r>
              <a:rPr lang="en-GB" sz="3200" i="1" dirty="0" smtClean="0"/>
              <a:t>What makes me ‘</a:t>
            </a:r>
            <a:r>
              <a:rPr lang="en-GB" sz="3200" b="1" i="1" dirty="0" smtClean="0"/>
              <a:t>me</a:t>
            </a:r>
            <a:r>
              <a:rPr lang="en-GB" sz="3200" i="1" dirty="0" smtClean="0"/>
              <a:t>’?</a:t>
            </a:r>
            <a:endParaRPr lang="en-GB" sz="3200" i="1" dirty="0"/>
          </a:p>
        </p:txBody>
      </p:sp>
      <p:sp>
        <p:nvSpPr>
          <p:cNvPr id="4" name="Content Placeholder 3"/>
          <p:cNvSpPr>
            <a:spLocks noGrp="1"/>
          </p:cNvSpPr>
          <p:nvPr>
            <p:ph idx="1"/>
          </p:nvPr>
        </p:nvSpPr>
        <p:spPr/>
        <p:txBody>
          <a:bodyPr>
            <a:normAutofit/>
          </a:bodyPr>
          <a:lstStyle/>
          <a:p>
            <a:r>
              <a:rPr lang="en-GB" sz="3600" b="1" dirty="0" smtClean="0"/>
              <a:t>My language</a:t>
            </a:r>
            <a:endParaRPr lang="en-GB" sz="3600" b="1" dirty="0"/>
          </a:p>
        </p:txBody>
      </p:sp>
      <p:sp>
        <p:nvSpPr>
          <p:cNvPr id="7" name="Rectangle 1"/>
          <p:cNvSpPr>
            <a:spLocks noChangeArrowheads="1"/>
          </p:cNvSpPr>
          <p:nvPr/>
        </p:nvSpPr>
        <p:spPr bwMode="auto">
          <a:xfrm>
            <a:off x="493567" y="2725028"/>
            <a:ext cx="11204865" cy="3508653"/>
          </a:xfrm>
          <a:prstGeom prst="rect">
            <a:avLst/>
          </a:prstGeom>
          <a:noFill/>
          <a:ln>
            <a:noFill/>
          </a:ln>
          <a:effectLst/>
        </p:spPr>
        <p:txBody>
          <a:bodyPr vert="horz" wrap="square" lIns="0" tIns="0" rIns="0" bIns="0" numCol="1" anchor="ctr" anchorCtr="0" compatLnSpc="1">
            <a:prstTxWarp prst="textNoShape">
              <a:avLst/>
            </a:prstTxWarp>
            <a:spAutoFit/>
          </a:bodyPr>
          <a:lstStyle/>
          <a:p>
            <a:r>
              <a:rPr lang="en-GB" b="1" dirty="0" smtClean="0">
                <a:solidFill>
                  <a:schemeClr val="accent5">
                    <a:lumMod val="50000"/>
                  </a:schemeClr>
                </a:solidFill>
                <a:latin typeface="Century Gothic" panose="020B0502020202020204" pitchFamily="34" charset="0"/>
              </a:rPr>
              <a:t>language  /</a:t>
            </a:r>
            <a:r>
              <a:rPr lang="en-GB" b="1" dirty="0">
                <a:solidFill>
                  <a:schemeClr val="accent5">
                    <a:lumMod val="50000"/>
                  </a:schemeClr>
                </a:solidFill>
                <a:latin typeface="Century Gothic" panose="020B0502020202020204" pitchFamily="34" charset="0"/>
              </a:rPr>
              <a:t>ˈ</a:t>
            </a:r>
            <a:r>
              <a:rPr lang="en-GB" b="1" dirty="0" err="1">
                <a:solidFill>
                  <a:schemeClr val="accent5">
                    <a:lumMod val="50000"/>
                  </a:schemeClr>
                </a:solidFill>
                <a:latin typeface="Century Gothic" panose="020B0502020202020204" pitchFamily="34" charset="0"/>
              </a:rPr>
              <a:t>laŋɡwɪdʒ</a:t>
            </a:r>
            <a:r>
              <a:rPr lang="en-GB" b="1" dirty="0">
                <a:solidFill>
                  <a:schemeClr val="accent5">
                    <a:lumMod val="50000"/>
                  </a:schemeClr>
                </a:solidFill>
                <a:latin typeface="Century Gothic" panose="020B0502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noun</a:t>
            </a:r>
            <a:endParaRPr kumimoji="0" lang="en-US" altLang="en-US"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accent5">
                    <a:lumMod val="50000"/>
                  </a:schemeClr>
                </a:solidFill>
                <a:latin typeface="Century Gothic" panose="020B0502020202020204" pitchFamily="34" charset="0"/>
                <a:cs typeface="Arial" panose="020B0604020202020204" pitchFamily="34" charset="0"/>
              </a:rPr>
              <a:t>1.1  </a:t>
            </a:r>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the method of human communication, either spoken or written, consisting of the use of words in a structured and conventional way.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e.g., "a study of the way children learn language“</a:t>
            </a:r>
          </a:p>
          <a:p>
            <a:pPr marL="457200" marR="0" lvl="1" indent="0" algn="l" defTabSz="914400" rtl="0" eaLnBrk="0" fontAlgn="base" latinLnBrk="0" hangingPunct="0">
              <a:lnSpc>
                <a:spcPct val="100000"/>
              </a:lnSpc>
              <a:spcBef>
                <a:spcPct val="0"/>
              </a:spcBef>
              <a:spcAft>
                <a:spcPct val="0"/>
              </a:spcAft>
              <a:buClrTx/>
              <a:buSzTx/>
              <a:tabLst/>
            </a:pPr>
            <a:endPar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2.2 </a:t>
            </a:r>
            <a:r>
              <a:rPr kumimoji="0" lang="en-US" altLang="en-US" sz="1600" b="1"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a system of communication used by a particular country or community.</a:t>
            </a:r>
          </a:p>
          <a:p>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"the book was translated into twenty-five languages“</a:t>
            </a:r>
            <a:b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br>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
            </a:r>
            <a:b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br>
            <a:r>
              <a:rPr kumimoji="0" lang="en-US" altLang="en-US" sz="1600" b="0" i="0" u="none" strike="noStrike" cap="none" normalizeH="0" baseline="0" dirty="0" smtClean="0">
                <a:ln>
                  <a:noFill/>
                </a:ln>
                <a:solidFill>
                  <a:schemeClr val="accent5">
                    <a:lumMod val="50000"/>
                  </a:schemeClr>
                </a:solidFill>
                <a:effectLst/>
                <a:latin typeface="Century Gothic" panose="020B0502020202020204" pitchFamily="34" charset="0"/>
                <a:cs typeface="Arial" panose="020B0604020202020204" pitchFamily="34" charset="0"/>
              </a:rPr>
              <a:t>synonyms:</a:t>
            </a:r>
            <a:r>
              <a:rPr kumimoji="0" lang="en-US" altLang="en-US" sz="1600" b="0" i="0" u="none" strike="noStrike" cap="none" normalizeH="0" dirty="0" smtClean="0">
                <a:ln>
                  <a:noFill/>
                </a:ln>
                <a:solidFill>
                  <a:schemeClr val="accent5">
                    <a:lumMod val="50000"/>
                  </a:schemeClr>
                </a:solidFill>
                <a:effectLst/>
                <a:latin typeface="Century Gothic" panose="020B0502020202020204" pitchFamily="34" charset="0"/>
                <a:cs typeface="Arial" panose="020B0604020202020204" pitchFamily="34" charset="0"/>
              </a:rPr>
              <a:t>  </a:t>
            </a:r>
            <a:r>
              <a:rPr lang="en-GB" sz="1600" dirty="0">
                <a:solidFill>
                  <a:schemeClr val="accent5">
                    <a:lumMod val="50000"/>
                  </a:schemeClr>
                </a:solidFill>
                <a:latin typeface="Century Gothic" panose="020B0502020202020204" pitchFamily="34" charset="0"/>
              </a:rPr>
              <a:t>tongue, speech, mother tongue, native </a:t>
            </a:r>
            <a:r>
              <a:rPr lang="en-GB" sz="1600" dirty="0" smtClean="0">
                <a:solidFill>
                  <a:schemeClr val="accent5">
                    <a:lumMod val="50000"/>
                  </a:schemeClr>
                </a:solidFill>
                <a:latin typeface="Century Gothic" panose="020B0502020202020204" pitchFamily="34" charset="0"/>
              </a:rPr>
              <a:t>tongue</a:t>
            </a:r>
            <a:r>
              <a:rPr lang="en-GB" sz="1600" dirty="0">
                <a:solidFill>
                  <a:schemeClr val="accent5">
                    <a:lumMod val="50000"/>
                  </a:schemeClr>
                </a:solidFill>
                <a:latin typeface="Century Gothic" panose="020B0502020202020204" pitchFamily="34" charset="0"/>
              </a:rPr>
              <a:t>, dialect, vernacular; </a:t>
            </a:r>
            <a:r>
              <a:rPr lang="en-GB" sz="1600" dirty="0" err="1">
                <a:solidFill>
                  <a:schemeClr val="accent5">
                    <a:lumMod val="50000"/>
                  </a:schemeClr>
                </a:solidFill>
                <a:latin typeface="Century Gothic" panose="020B0502020202020204" pitchFamily="34" charset="0"/>
              </a:rPr>
              <a:t>bhasha</a:t>
            </a:r>
            <a:r>
              <a:rPr lang="en-GB" sz="1600" dirty="0" smtClean="0">
                <a:solidFill>
                  <a:schemeClr val="accent5">
                    <a:lumMod val="50000"/>
                  </a:schemeClr>
                </a:solidFill>
                <a:latin typeface="Century Gothic" panose="020B0502020202020204" pitchFamily="34" charset="0"/>
              </a:rPr>
              <a:t>; </a:t>
            </a:r>
            <a:br>
              <a:rPr lang="en-GB" sz="1600" dirty="0" smtClean="0">
                <a:solidFill>
                  <a:schemeClr val="accent5">
                    <a:lumMod val="50000"/>
                  </a:schemeClr>
                </a:solidFill>
                <a:latin typeface="Century Gothic" panose="020B0502020202020204" pitchFamily="34" charset="0"/>
              </a:rPr>
            </a:br>
            <a:r>
              <a:rPr lang="en-GB" sz="1600" dirty="0" err="1" smtClean="0">
                <a:solidFill>
                  <a:schemeClr val="accent5">
                    <a:lumMod val="50000"/>
                  </a:schemeClr>
                </a:solidFill>
                <a:latin typeface="Century Gothic" panose="020B0502020202020204" pitchFamily="34" charset="0"/>
              </a:rPr>
              <a:t>e.g.,"the</a:t>
            </a:r>
            <a:r>
              <a:rPr lang="en-GB" sz="1600" dirty="0" smtClean="0">
                <a:solidFill>
                  <a:schemeClr val="accent5">
                    <a:lumMod val="50000"/>
                  </a:schemeClr>
                </a:solidFill>
                <a:latin typeface="Century Gothic" panose="020B0502020202020204" pitchFamily="34" charset="0"/>
              </a:rPr>
              <a:t> </a:t>
            </a:r>
            <a:r>
              <a:rPr lang="en-GB" sz="1600" dirty="0">
                <a:solidFill>
                  <a:schemeClr val="accent5">
                    <a:lumMod val="50000"/>
                  </a:schemeClr>
                </a:solidFill>
                <a:latin typeface="Century Gothic" panose="020B0502020202020204" pitchFamily="34" charset="0"/>
              </a:rPr>
              <a:t>English language"</a:t>
            </a:r>
          </a:p>
          <a:p>
            <a:endParaRPr lang="en-GB" sz="1600" dirty="0">
              <a:solidFill>
                <a:schemeClr val="accent5">
                  <a:lumMod val="50000"/>
                </a:schemeClr>
              </a:solidFill>
              <a:latin typeface="Century Gothic" panose="020B0502020202020204" pitchFamily="34" charset="0"/>
            </a:endParaRPr>
          </a:p>
          <a:p>
            <a:r>
              <a:rPr lang="en-GB" sz="1600" i="1" dirty="0" smtClean="0">
                <a:solidFill>
                  <a:schemeClr val="accent5">
                    <a:lumMod val="50000"/>
                  </a:schemeClr>
                </a:solidFill>
                <a:latin typeface="Century Gothic" panose="020B0502020202020204" pitchFamily="34" charset="0"/>
              </a:rPr>
              <a:t>informal </a:t>
            </a:r>
            <a:r>
              <a:rPr lang="en-GB" sz="1600" dirty="0" smtClean="0">
                <a:solidFill>
                  <a:schemeClr val="accent5">
                    <a:lumMod val="50000"/>
                  </a:schemeClr>
                </a:solidFill>
                <a:latin typeface="Century Gothic" panose="020B0502020202020204" pitchFamily="34" charset="0"/>
              </a:rPr>
              <a:t>lingo</a:t>
            </a:r>
            <a:endParaRPr lang="en-GB" sz="1600" dirty="0">
              <a:solidFill>
                <a:schemeClr val="accent5">
                  <a:lumMod val="50000"/>
                </a:schemeClr>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902" y="443073"/>
            <a:ext cx="1911135" cy="27362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8474" y="1357487"/>
            <a:ext cx="965326" cy="907407"/>
          </a:xfrm>
          <a:prstGeom prst="rect">
            <a:avLst/>
          </a:prstGeom>
        </p:spPr>
      </p:pic>
      <p:sp>
        <p:nvSpPr>
          <p:cNvPr id="3" name="Rectangle 2"/>
          <p:cNvSpPr/>
          <p:nvPr/>
        </p:nvSpPr>
        <p:spPr>
          <a:xfrm>
            <a:off x="0" y="-217585"/>
            <a:ext cx="729688" cy="1323439"/>
          </a:xfrm>
          <a:prstGeom prst="rect">
            <a:avLst/>
          </a:prstGeom>
          <a:noFill/>
        </p:spPr>
        <p:txBody>
          <a:bodyPr wrap="none" lIns="91440" tIns="45720" rIns="91440" bIns="45720">
            <a:spAutoFit/>
          </a:bodyPr>
          <a:lstStyle/>
          <a:p>
            <a:pPr algn="ctr"/>
            <a:r>
              <a:rPr lang="en-US" sz="8000" b="1" dirty="0">
                <a:ln w="22225">
                  <a:solidFill>
                    <a:schemeClr val="accent2"/>
                  </a:solidFill>
                  <a:prstDash val="solid"/>
                </a:ln>
                <a:solidFill>
                  <a:schemeClr val="accent2">
                    <a:lumMod val="40000"/>
                    <a:lumOff val="60000"/>
                  </a:schemeClr>
                </a:solidFill>
              </a:rPr>
              <a:t>1</a:t>
            </a:r>
            <a:endParaRPr lang="en-U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6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442" y="5682395"/>
            <a:ext cx="8854966" cy="646331"/>
          </a:xfrm>
          <a:prstGeom prst="rect">
            <a:avLst/>
          </a:prstGeom>
        </p:spPr>
        <p:txBody>
          <a:bodyPr wrap="square">
            <a:spAutoFit/>
          </a:bodyPr>
          <a:lstStyle/>
          <a:p>
            <a:r>
              <a:rPr lang="en-GB" dirty="0"/>
              <a:t>By http://www.inf.aber.ac.uk/academicliaison/horton/details/peepattheworld.asp, Public Domain, </a:t>
            </a:r>
            <a:r>
              <a:rPr lang="en-GB" dirty="0">
                <a:hlinkClick r:id="rId3"/>
              </a:rPr>
              <a:t>https://</a:t>
            </a:r>
            <a:r>
              <a:rPr lang="en-GB" dirty="0" smtClean="0">
                <a:hlinkClick r:id="rId3"/>
              </a:rPr>
              <a:t>commons.wikimedia.org/w/index.php?curid=43816198</a:t>
            </a:r>
            <a:r>
              <a:rPr lang="en-GB" dirty="0" smtClean="0"/>
              <a:t> </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03" y="285750"/>
            <a:ext cx="7670581" cy="5070384"/>
          </a:xfrm>
          <a:prstGeom prst="rect">
            <a:avLst/>
          </a:prstGeom>
          <a:effectLst>
            <a:outerShdw blurRad="50800" dist="38100" dir="5400000" algn="t" rotWithShape="0">
              <a:prstClr val="black">
                <a:alpha val="40000"/>
              </a:prstClr>
            </a:outerShdw>
          </a:effectLst>
        </p:spPr>
      </p:pic>
      <p:sp>
        <p:nvSpPr>
          <p:cNvPr id="6" name="Rectangle 5"/>
          <p:cNvSpPr/>
          <p:nvPr/>
        </p:nvSpPr>
        <p:spPr>
          <a:xfrm>
            <a:off x="8565931" y="697101"/>
            <a:ext cx="3048000" cy="4832092"/>
          </a:xfrm>
          <a:prstGeom prst="rect">
            <a:avLst/>
          </a:prstGeom>
        </p:spPr>
        <p:txBody>
          <a:bodyPr wrap="square">
            <a:spAutoFit/>
          </a:bodyPr>
          <a:lstStyle/>
          <a:p>
            <a:r>
              <a:rPr lang="en-GB" sz="2800" dirty="0">
                <a:solidFill>
                  <a:schemeClr val="accent5">
                    <a:lumMod val="50000"/>
                  </a:schemeClr>
                </a:solidFill>
                <a:latin typeface="Century Gothic" panose="020B0502020202020204" pitchFamily="34" charset="0"/>
              </a:rPr>
              <a:t>A 19th-century children's book informs its readers that the </a:t>
            </a:r>
            <a:r>
              <a:rPr lang="en-GB" sz="2800" b="1" dirty="0">
                <a:solidFill>
                  <a:schemeClr val="accent5">
                    <a:lumMod val="50000"/>
                  </a:schemeClr>
                </a:solidFill>
                <a:latin typeface="Century Gothic" panose="020B0502020202020204" pitchFamily="34" charset="0"/>
              </a:rPr>
              <a:t>Dutch</a:t>
            </a:r>
            <a:r>
              <a:rPr lang="en-GB" sz="2800" dirty="0">
                <a:solidFill>
                  <a:schemeClr val="accent5">
                    <a:lumMod val="50000"/>
                  </a:schemeClr>
                </a:solidFill>
                <a:latin typeface="Century Gothic" panose="020B0502020202020204" pitchFamily="34" charset="0"/>
              </a:rPr>
              <a:t> are a very industrious race, and that </a:t>
            </a:r>
            <a:r>
              <a:rPr lang="en-GB" sz="2800" b="1" dirty="0">
                <a:solidFill>
                  <a:schemeClr val="accent5">
                    <a:lumMod val="50000"/>
                  </a:schemeClr>
                </a:solidFill>
                <a:latin typeface="Century Gothic" panose="020B0502020202020204" pitchFamily="34" charset="0"/>
              </a:rPr>
              <a:t>Chinese children </a:t>
            </a:r>
            <a:r>
              <a:rPr lang="en-GB" sz="2800" dirty="0">
                <a:solidFill>
                  <a:schemeClr val="accent5">
                    <a:lumMod val="50000"/>
                  </a:schemeClr>
                </a:solidFill>
                <a:latin typeface="Century Gothic" panose="020B0502020202020204" pitchFamily="34" charset="0"/>
              </a:rPr>
              <a:t>are very obedient to their parents</a:t>
            </a:r>
          </a:p>
        </p:txBody>
      </p:sp>
    </p:spTree>
    <p:extLst>
      <p:ext uri="{BB962C8B-B14F-4D97-AF65-F5344CB8AC3E}">
        <p14:creationId xmlns:p14="http://schemas.microsoft.com/office/powerpoint/2010/main" val="90103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puts the ‘</a:t>
            </a:r>
            <a:r>
              <a:rPr lang="en-GB" b="1" dirty="0"/>
              <a:t>I</a:t>
            </a:r>
            <a:r>
              <a:rPr lang="en-GB" dirty="0"/>
              <a:t>’ in my identity?</a:t>
            </a:r>
            <a:br>
              <a:rPr lang="en-GB" dirty="0"/>
            </a:br>
            <a:r>
              <a:rPr lang="en-GB" sz="3200" i="1" dirty="0"/>
              <a:t>What makes me ‘</a:t>
            </a:r>
            <a:r>
              <a:rPr lang="en-GB" sz="3200" b="1" i="1" dirty="0"/>
              <a:t>me</a:t>
            </a:r>
            <a:r>
              <a:rPr lang="en-GB" sz="3200" i="1" dirty="0"/>
              <a:t>’?</a:t>
            </a:r>
            <a:endParaRPr lang="en-GB" dirty="0"/>
          </a:p>
        </p:txBody>
      </p:sp>
      <p:sp>
        <p:nvSpPr>
          <p:cNvPr id="4" name="Content Placeholder 3"/>
          <p:cNvSpPr>
            <a:spLocks noGrp="1"/>
          </p:cNvSpPr>
          <p:nvPr>
            <p:ph idx="1"/>
          </p:nvPr>
        </p:nvSpPr>
        <p:spPr/>
        <p:txBody>
          <a:bodyPr/>
          <a:lstStyle/>
          <a:p>
            <a:r>
              <a:rPr lang="en-GB" b="1" dirty="0" smtClean="0"/>
              <a:t>My language</a:t>
            </a:r>
          </a:p>
          <a:p>
            <a:r>
              <a:rPr lang="en-GB" b="1" dirty="0" smtClean="0"/>
              <a:t>My culture</a:t>
            </a:r>
          </a:p>
          <a:p>
            <a:r>
              <a:rPr lang="en-GB" b="1" dirty="0" smtClean="0"/>
              <a:t>My nationality</a:t>
            </a:r>
            <a:endParaRPr lang="en-GB" b="1" dirty="0"/>
          </a:p>
        </p:txBody>
      </p:sp>
      <p:sp>
        <p:nvSpPr>
          <p:cNvPr id="5" name="Rectangle 4"/>
          <p:cNvSpPr/>
          <p:nvPr/>
        </p:nvSpPr>
        <p:spPr>
          <a:xfrm>
            <a:off x="0" y="-217585"/>
            <a:ext cx="729688" cy="1323439"/>
          </a:xfrm>
          <a:prstGeom prst="rect">
            <a:avLst/>
          </a:prstGeom>
          <a:noFill/>
        </p:spPr>
        <p:txBody>
          <a:bodyPr wrap="none" lIns="91440" tIns="45720" rIns="91440" bIns="45720">
            <a:spAutoFit/>
          </a:bodyPr>
          <a:lstStyle/>
          <a:p>
            <a:pPr algn="ctr"/>
            <a:r>
              <a:rPr lang="en-US" sz="8000" b="1" dirty="0" smtClean="0">
                <a:ln w="22225">
                  <a:solidFill>
                    <a:srgbClr val="ED7D31"/>
                  </a:solidFill>
                  <a:prstDash val="solid"/>
                </a:ln>
                <a:solidFill>
                  <a:srgbClr val="ED7D31">
                    <a:lumMod val="40000"/>
                    <a:lumOff val="60000"/>
                  </a:srgbClr>
                </a:solidFill>
              </a:rPr>
              <a:t>3</a:t>
            </a:r>
            <a:endParaRPr lang="en-US" sz="8000" b="1" dirty="0">
              <a:ln w="22225">
                <a:solidFill>
                  <a:srgbClr val="ED7D31"/>
                </a:solidFill>
                <a:prstDash val="solid"/>
              </a:ln>
              <a:solidFill>
                <a:srgbClr val="ED7D31">
                  <a:lumMod val="40000"/>
                  <a:lumOff val="60000"/>
                </a:srgb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198" y="1682138"/>
            <a:ext cx="485818" cy="50606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380" y="2188198"/>
            <a:ext cx="485818" cy="506060"/>
          </a:xfrm>
          <a:prstGeom prst="rect">
            <a:avLst/>
          </a:prstGeom>
        </p:spPr>
      </p:pic>
    </p:spTree>
    <p:extLst>
      <p:ext uri="{BB962C8B-B14F-4D97-AF65-F5344CB8AC3E}">
        <p14:creationId xmlns:p14="http://schemas.microsoft.com/office/powerpoint/2010/main" val="11934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you are born in the UK.</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one of your parents is a British citizen.</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you are born in the UK and one of your grand-parents is a British citizen.</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11579"/>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You are automatically a British citizen if…</a:t>
            </a:r>
            <a:endParaRPr lang="en-GB" dirty="0"/>
          </a:p>
        </p:txBody>
      </p:sp>
    </p:spTree>
    <p:extLst>
      <p:ext uri="{BB962C8B-B14F-4D97-AF65-F5344CB8AC3E}">
        <p14:creationId xmlns:p14="http://schemas.microsoft.com/office/powerpoint/2010/main" val="18653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William the Conqueror</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Queen Victoria</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Queen Elizabeth I</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Oliver Cromwell</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60575"/>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94617" y="428946"/>
            <a:ext cx="10515600" cy="1325563"/>
          </a:xfrm>
        </p:spPr>
        <p:txBody>
          <a:bodyPr/>
          <a:lstStyle/>
          <a:p>
            <a:r>
              <a:rPr lang="en-GB" b="1" dirty="0" smtClean="0"/>
              <a:t>Who built the Tower of London?</a:t>
            </a:r>
            <a:endParaRPr lang="en-GB" b="1" dirty="0"/>
          </a:p>
        </p:txBody>
      </p:sp>
      <p:sp>
        <p:nvSpPr>
          <p:cNvPr id="9" name="Rectangle 8"/>
          <p:cNvSpPr/>
          <p:nvPr/>
        </p:nvSpPr>
        <p:spPr>
          <a:xfrm>
            <a:off x="5752417" y="59614"/>
            <a:ext cx="6439583" cy="369332"/>
          </a:xfrm>
          <a:prstGeom prst="rect">
            <a:avLst/>
          </a:prstGeom>
        </p:spPr>
        <p:txBody>
          <a:bodyPr wrap="none">
            <a:spAutoFit/>
          </a:bodyPr>
          <a:lstStyle/>
          <a:p>
            <a:r>
              <a:rPr lang="en-GB" dirty="0">
                <a:latin typeface="Century Gothic" panose="020B0502020202020204" pitchFamily="34" charset="0"/>
                <a:hlinkClick r:id="rId4"/>
              </a:rPr>
              <a:t>https://lifeintheuktestweb.co.uk/british-citizenship-test-6/</a:t>
            </a:r>
            <a:endParaRPr lang="en-GB" dirty="0">
              <a:latin typeface="Century Gothic" panose="020B0502020202020204" pitchFamily="34" charset="0"/>
            </a:endParaRPr>
          </a:p>
        </p:txBody>
      </p:sp>
      <p:sp>
        <p:nvSpPr>
          <p:cNvPr id="10" name="TextBox 9"/>
          <p:cNvSpPr txBox="1"/>
          <p:nvPr/>
        </p:nvSpPr>
        <p:spPr>
          <a:xfrm>
            <a:off x="141890" y="59614"/>
            <a:ext cx="4508938"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British Citizenship Test questions</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9226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Every day</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Every week</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Every two weeks</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Once a month</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86138"/>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94617" y="428946"/>
            <a:ext cx="10515600" cy="1325563"/>
          </a:xfrm>
        </p:spPr>
        <p:txBody>
          <a:bodyPr/>
          <a:lstStyle/>
          <a:p>
            <a:r>
              <a:rPr lang="en-GB" b="1" dirty="0" smtClean="0"/>
              <a:t>How often are ‘Prime Minister’s Questions’ held in parliament?</a:t>
            </a:r>
            <a:endParaRPr lang="en-GB" b="1" dirty="0"/>
          </a:p>
        </p:txBody>
      </p:sp>
      <p:sp>
        <p:nvSpPr>
          <p:cNvPr id="9" name="Rectangle 8"/>
          <p:cNvSpPr/>
          <p:nvPr/>
        </p:nvSpPr>
        <p:spPr>
          <a:xfrm>
            <a:off x="5752417" y="59614"/>
            <a:ext cx="6439583" cy="369332"/>
          </a:xfrm>
          <a:prstGeom prst="rect">
            <a:avLst/>
          </a:prstGeom>
        </p:spPr>
        <p:txBody>
          <a:bodyPr wrap="none">
            <a:spAutoFit/>
          </a:bodyPr>
          <a:lstStyle/>
          <a:p>
            <a:r>
              <a:rPr lang="en-GB" dirty="0">
                <a:latin typeface="Century Gothic" panose="020B0502020202020204" pitchFamily="34" charset="0"/>
                <a:hlinkClick r:id="rId4"/>
              </a:rPr>
              <a:t>https://lifeintheuktestweb.co.uk/british-citizenship-test-6/</a:t>
            </a:r>
            <a:endParaRPr lang="en-GB" dirty="0">
              <a:latin typeface="Century Gothic" panose="020B0502020202020204" pitchFamily="34" charset="0"/>
            </a:endParaRPr>
          </a:p>
        </p:txBody>
      </p:sp>
      <p:sp>
        <p:nvSpPr>
          <p:cNvPr id="10" name="TextBox 9"/>
          <p:cNvSpPr txBox="1"/>
          <p:nvPr/>
        </p:nvSpPr>
        <p:spPr>
          <a:xfrm>
            <a:off x="141890" y="59614"/>
            <a:ext cx="4508938"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British Citizenship Test questions</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5157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James I</a:t>
            </a:r>
          </a:p>
          <a:p>
            <a:pPr eaLnBrk="1" hangingPunct="1">
              <a:lnSpc>
                <a:spcPct val="90000"/>
              </a:lnSpc>
              <a:buFont typeface="Wingdings" panose="05000000000000000000" pitchFamily="2" charset="2"/>
              <a:buChar char="q"/>
            </a:pPr>
            <a:endParaRPr lang="en-GB" altLang="en-US" sz="3600" dirty="0" smtClean="0"/>
          </a:p>
          <a:p>
            <a:pPr>
              <a:buFont typeface="Wingdings" panose="05000000000000000000" pitchFamily="2" charset="2"/>
              <a:buChar char="q"/>
            </a:pPr>
            <a:r>
              <a:rPr lang="en-GB" altLang="en-US" sz="3600" dirty="0" smtClean="0"/>
              <a:t>  </a:t>
            </a:r>
            <a:r>
              <a:rPr lang="en-GB" altLang="en-US" sz="3600" dirty="0"/>
              <a:t>Charles </a:t>
            </a:r>
            <a:r>
              <a:rPr lang="en-GB" altLang="en-US" sz="3600" dirty="0" smtClean="0"/>
              <a:t>II</a:t>
            </a:r>
            <a:endParaRPr lang="en-US" altLang="en-US" sz="3600" dirty="0"/>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James VII</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Charles I</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98263"/>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94617" y="428946"/>
            <a:ext cx="10515600" cy="1325563"/>
          </a:xfrm>
        </p:spPr>
        <p:txBody>
          <a:bodyPr/>
          <a:lstStyle/>
          <a:p>
            <a:r>
              <a:rPr lang="en-GB" b="1" dirty="0" smtClean="0"/>
              <a:t>Which king was executed in 1649?</a:t>
            </a:r>
            <a:endParaRPr lang="en-GB" b="1" dirty="0"/>
          </a:p>
        </p:txBody>
      </p:sp>
      <p:sp>
        <p:nvSpPr>
          <p:cNvPr id="9" name="Rectangle 8"/>
          <p:cNvSpPr/>
          <p:nvPr/>
        </p:nvSpPr>
        <p:spPr>
          <a:xfrm>
            <a:off x="5752417" y="59614"/>
            <a:ext cx="6439583" cy="369332"/>
          </a:xfrm>
          <a:prstGeom prst="rect">
            <a:avLst/>
          </a:prstGeom>
        </p:spPr>
        <p:txBody>
          <a:bodyPr wrap="none">
            <a:spAutoFit/>
          </a:bodyPr>
          <a:lstStyle/>
          <a:p>
            <a:r>
              <a:rPr lang="en-GB" dirty="0">
                <a:latin typeface="Century Gothic" panose="020B0502020202020204" pitchFamily="34" charset="0"/>
                <a:hlinkClick r:id="rId4"/>
              </a:rPr>
              <a:t>https://lifeintheuktestweb.co.uk/british-citizenship-test-6/</a:t>
            </a:r>
            <a:endParaRPr lang="en-GB" dirty="0">
              <a:latin typeface="Century Gothic" panose="020B0502020202020204" pitchFamily="34" charset="0"/>
            </a:endParaRPr>
          </a:p>
        </p:txBody>
      </p:sp>
      <p:sp>
        <p:nvSpPr>
          <p:cNvPr id="10" name="TextBox 9"/>
          <p:cNvSpPr txBox="1"/>
          <p:nvPr/>
        </p:nvSpPr>
        <p:spPr>
          <a:xfrm>
            <a:off x="141890" y="59614"/>
            <a:ext cx="4508938"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British Citizenship Test questions</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7090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England</a:t>
            </a:r>
          </a:p>
          <a:p>
            <a:pPr eaLnBrk="1" hangingPunct="1">
              <a:lnSpc>
                <a:spcPct val="90000"/>
              </a:lnSpc>
              <a:buFont typeface="Wingdings" panose="05000000000000000000" pitchFamily="2" charset="2"/>
              <a:buChar char="q"/>
            </a:pPr>
            <a:endParaRPr lang="en-GB" altLang="en-US" sz="3600" dirty="0" smtClean="0"/>
          </a:p>
          <a:p>
            <a:pPr>
              <a:buFont typeface="Wingdings" panose="05000000000000000000" pitchFamily="2" charset="2"/>
              <a:buChar char="q"/>
            </a:pPr>
            <a:r>
              <a:rPr lang="en-GB" altLang="en-US" sz="3600" dirty="0" smtClean="0"/>
              <a:t>  Northern Ireland</a:t>
            </a:r>
            <a:endParaRPr lang="en-US" altLang="en-US" sz="3600" dirty="0"/>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Scotland</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Wales</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98263"/>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94617" y="428946"/>
            <a:ext cx="10515600" cy="1325563"/>
          </a:xfrm>
        </p:spPr>
        <p:txBody>
          <a:bodyPr/>
          <a:lstStyle/>
          <a:p>
            <a:r>
              <a:rPr lang="en-GB" b="1" dirty="0" smtClean="0"/>
              <a:t>Where is Swansea located?</a:t>
            </a:r>
            <a:endParaRPr lang="en-GB" b="1" dirty="0"/>
          </a:p>
        </p:txBody>
      </p:sp>
      <p:sp>
        <p:nvSpPr>
          <p:cNvPr id="9" name="Rectangle 8"/>
          <p:cNvSpPr/>
          <p:nvPr/>
        </p:nvSpPr>
        <p:spPr>
          <a:xfrm>
            <a:off x="5752417" y="59614"/>
            <a:ext cx="6439583" cy="369332"/>
          </a:xfrm>
          <a:prstGeom prst="rect">
            <a:avLst/>
          </a:prstGeom>
        </p:spPr>
        <p:txBody>
          <a:bodyPr wrap="none">
            <a:spAutoFit/>
          </a:bodyPr>
          <a:lstStyle/>
          <a:p>
            <a:r>
              <a:rPr lang="en-GB" dirty="0">
                <a:latin typeface="Century Gothic" panose="020B0502020202020204" pitchFamily="34" charset="0"/>
                <a:hlinkClick r:id="rId4"/>
              </a:rPr>
              <a:t>https://lifeintheuktestweb.co.uk/british-citizenship-test-6/</a:t>
            </a:r>
            <a:endParaRPr lang="en-GB" dirty="0">
              <a:latin typeface="Century Gothic" panose="020B0502020202020204" pitchFamily="34" charset="0"/>
            </a:endParaRPr>
          </a:p>
        </p:txBody>
      </p:sp>
      <p:sp>
        <p:nvSpPr>
          <p:cNvPr id="10" name="TextBox 9"/>
          <p:cNvSpPr txBox="1"/>
          <p:nvPr/>
        </p:nvSpPr>
        <p:spPr>
          <a:xfrm>
            <a:off x="141890" y="59614"/>
            <a:ext cx="4508938"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British Citizenship Test questions</a:t>
            </a:r>
            <a:endParaRPr lang="en-GB"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27122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11562708"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The Conservative Party</a:t>
            </a:r>
          </a:p>
          <a:p>
            <a:pPr eaLnBrk="1" hangingPunct="1">
              <a:lnSpc>
                <a:spcPct val="90000"/>
              </a:lnSpc>
              <a:buFont typeface="Wingdings" panose="05000000000000000000" pitchFamily="2" charset="2"/>
              <a:buChar char="q"/>
            </a:pPr>
            <a:endParaRPr lang="en-GB" altLang="en-US" sz="3600" dirty="0" smtClean="0"/>
          </a:p>
          <a:p>
            <a:pPr>
              <a:buFont typeface="Wingdings" panose="05000000000000000000" pitchFamily="2" charset="2"/>
              <a:buChar char="q"/>
            </a:pPr>
            <a:r>
              <a:rPr lang="en-GB" altLang="en-US" sz="3600" dirty="0" smtClean="0"/>
              <a:t>  The Green Party</a:t>
            </a:r>
            <a:endParaRPr lang="en-US" altLang="en-US" sz="3600" dirty="0"/>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The Labour Party</a:t>
            </a:r>
          </a:p>
          <a:p>
            <a:pPr marL="0" indent="0" eaLnBrk="1" hangingPunct="1">
              <a:lnSpc>
                <a:spcPct val="90000"/>
              </a:lnSpc>
              <a:buNone/>
            </a:pPr>
            <a:endParaRPr lang="en-GB" altLang="en-US" sz="3600" dirty="0" smtClean="0"/>
          </a:p>
          <a:p>
            <a:pPr eaLnBrk="1" hangingPunct="1">
              <a:lnSpc>
                <a:spcPct val="90000"/>
              </a:lnSpc>
              <a:buFont typeface="Wingdings" panose="05000000000000000000" pitchFamily="2" charset="2"/>
              <a:buChar char="q"/>
            </a:pPr>
            <a:r>
              <a:rPr lang="en-GB" altLang="en-US" sz="3600" dirty="0" smtClean="0"/>
              <a:t> The Liberal Democrats Party</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60575"/>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94617" y="428946"/>
            <a:ext cx="10515600" cy="1325563"/>
          </a:xfrm>
        </p:spPr>
        <p:txBody>
          <a:bodyPr/>
          <a:lstStyle/>
          <a:p>
            <a:r>
              <a:rPr lang="en-GB" b="1" dirty="0" smtClean="0"/>
              <a:t>Which two political parties formed a coalition in 2010?</a:t>
            </a:r>
            <a:endParaRPr lang="en-GB" b="1" dirty="0"/>
          </a:p>
        </p:txBody>
      </p:sp>
      <p:sp>
        <p:nvSpPr>
          <p:cNvPr id="9" name="Rectangle 8"/>
          <p:cNvSpPr/>
          <p:nvPr/>
        </p:nvSpPr>
        <p:spPr>
          <a:xfrm>
            <a:off x="5752417" y="59614"/>
            <a:ext cx="6439583" cy="369332"/>
          </a:xfrm>
          <a:prstGeom prst="rect">
            <a:avLst/>
          </a:prstGeom>
        </p:spPr>
        <p:txBody>
          <a:bodyPr wrap="none">
            <a:spAutoFit/>
          </a:bodyPr>
          <a:lstStyle/>
          <a:p>
            <a:r>
              <a:rPr lang="en-GB" dirty="0">
                <a:latin typeface="Century Gothic" panose="020B0502020202020204" pitchFamily="34" charset="0"/>
                <a:hlinkClick r:id="rId4"/>
              </a:rPr>
              <a:t>https://lifeintheuktestweb.co.uk/british-citizenship-test-6/</a:t>
            </a:r>
            <a:endParaRPr lang="en-GB" dirty="0">
              <a:latin typeface="Century Gothic" panose="020B0502020202020204" pitchFamily="34" charset="0"/>
            </a:endParaRPr>
          </a:p>
        </p:txBody>
      </p:sp>
      <p:sp>
        <p:nvSpPr>
          <p:cNvPr id="10" name="TextBox 9"/>
          <p:cNvSpPr txBox="1"/>
          <p:nvPr/>
        </p:nvSpPr>
        <p:spPr>
          <a:xfrm>
            <a:off x="141890" y="59614"/>
            <a:ext cx="4508938" cy="400110"/>
          </a:xfrm>
          <a:prstGeom prst="rect">
            <a:avLst/>
          </a:prstGeom>
          <a:noFill/>
        </p:spPr>
        <p:txBody>
          <a:bodyPr wrap="square" rtlCol="0">
            <a:spAutoFit/>
          </a:bodyPr>
          <a:lstStyle/>
          <a:p>
            <a:r>
              <a:rPr lang="en-GB" sz="2000" dirty="0" smtClean="0">
                <a:solidFill>
                  <a:schemeClr val="accent5">
                    <a:lumMod val="50000"/>
                  </a:schemeClr>
                </a:solidFill>
                <a:latin typeface="Century Gothic" panose="020B0502020202020204" pitchFamily="34" charset="0"/>
              </a:rPr>
              <a:t>British Citizenship Test questions</a:t>
            </a:r>
            <a:endParaRPr lang="en-GB" sz="2000" dirty="0">
              <a:solidFill>
                <a:schemeClr val="accent5">
                  <a:lumMod val="50000"/>
                </a:schemeClr>
              </a:solidFill>
              <a:latin typeface="Century Gothic" panose="020B0502020202020204" pitchFamily="34" charset="0"/>
            </a:endParaRPr>
          </a:p>
        </p:txBody>
      </p:sp>
      <p:pic>
        <p:nvPicPr>
          <p:cNvPr id="8" name="Picture 7"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431" y="5644450"/>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style.rotation</p:attrName>
                                        </p:attrNameLst>
                                      </p:cBhvr>
                                      <p:tavLst>
                                        <p:tav tm="0">
                                          <p:val>
                                            <p:fltVal val="720"/>
                                          </p:val>
                                        </p:tav>
                                        <p:tav tm="100000">
                                          <p:val>
                                            <p:fltVal val="0"/>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12" y="443073"/>
            <a:ext cx="10515600" cy="1325563"/>
          </a:xfrm>
        </p:spPr>
        <p:txBody>
          <a:bodyPr/>
          <a:lstStyle/>
          <a:p>
            <a:r>
              <a:rPr lang="en-GB" b="1" dirty="0" err="1" smtClean="0"/>
              <a:t>Bumi</a:t>
            </a:r>
            <a:r>
              <a:rPr lang="en-GB" b="1" dirty="0" smtClean="0"/>
              <a:t> Thomas</a:t>
            </a:r>
            <a:endParaRPr lang="en-GB" b="1" dirty="0"/>
          </a:p>
        </p:txBody>
      </p:sp>
      <p:sp>
        <p:nvSpPr>
          <p:cNvPr id="4" name="Rectangle 3"/>
          <p:cNvSpPr/>
          <p:nvPr/>
        </p:nvSpPr>
        <p:spPr>
          <a:xfrm>
            <a:off x="6610865" y="443073"/>
            <a:ext cx="5362831" cy="5447645"/>
          </a:xfrm>
          <a:prstGeom prst="rect">
            <a:avLst/>
          </a:prstGeom>
        </p:spPr>
        <p:txBody>
          <a:bodyPr wrap="square">
            <a:spAutoFit/>
          </a:bodyPr>
          <a:lstStyle/>
          <a:p>
            <a:r>
              <a:rPr lang="en-GB" b="1" dirty="0" err="1">
                <a:solidFill>
                  <a:schemeClr val="accent5">
                    <a:lumMod val="50000"/>
                  </a:schemeClr>
                </a:solidFill>
                <a:latin typeface="Century Gothic" panose="020B0502020202020204" pitchFamily="34" charset="0"/>
              </a:rPr>
              <a:t>Bumi</a:t>
            </a:r>
            <a:r>
              <a:rPr lang="en-GB" b="1" dirty="0">
                <a:solidFill>
                  <a:schemeClr val="accent5">
                    <a:lumMod val="50000"/>
                  </a:schemeClr>
                </a:solidFill>
                <a:latin typeface="Century Gothic" panose="020B0502020202020204" pitchFamily="34" charset="0"/>
              </a:rPr>
              <a:t> Thomas</a:t>
            </a:r>
            <a:r>
              <a:rPr lang="en-GB" dirty="0">
                <a:solidFill>
                  <a:schemeClr val="accent5">
                    <a:lumMod val="50000"/>
                  </a:schemeClr>
                </a:solidFill>
                <a:latin typeface="Century Gothic" panose="020B0502020202020204" pitchFamily="34" charset="0"/>
              </a:rPr>
              <a:t>: British-born jazz artist faces deportation from the UK</a:t>
            </a:r>
          </a:p>
          <a:p>
            <a:r>
              <a:rPr lang="en-GB" dirty="0" smtClean="0">
                <a:solidFill>
                  <a:schemeClr val="accent5">
                    <a:lumMod val="50000"/>
                  </a:schemeClr>
                </a:solidFill>
                <a:latin typeface="Century Gothic" panose="020B0502020202020204" pitchFamily="34" charset="0"/>
              </a:rPr>
              <a:t>Born </a:t>
            </a:r>
            <a:r>
              <a:rPr lang="en-GB" dirty="0">
                <a:solidFill>
                  <a:schemeClr val="accent5">
                    <a:lumMod val="50000"/>
                  </a:schemeClr>
                </a:solidFill>
                <a:latin typeface="Century Gothic" panose="020B0502020202020204" pitchFamily="34" charset="0"/>
              </a:rPr>
              <a:t>in Glasgow in 1983, </a:t>
            </a:r>
            <a:r>
              <a:rPr lang="en-GB" dirty="0" err="1" smtClean="0">
                <a:solidFill>
                  <a:schemeClr val="accent5">
                    <a:lumMod val="50000"/>
                  </a:schemeClr>
                </a:solidFill>
                <a:latin typeface="Century Gothic" panose="020B0502020202020204" pitchFamily="34" charset="0"/>
              </a:rPr>
              <a:t>Bumi</a:t>
            </a:r>
            <a:r>
              <a:rPr lang="en-GB" dirty="0" smtClean="0">
                <a:solidFill>
                  <a:schemeClr val="accent5">
                    <a:lumMod val="50000"/>
                  </a:schemeClr>
                </a:solidFill>
                <a:latin typeface="Century Gothic" panose="020B0502020202020204" pitchFamily="34" charset="0"/>
              </a:rPr>
              <a:t> faces </a:t>
            </a:r>
            <a:r>
              <a:rPr lang="en-GB" dirty="0">
                <a:solidFill>
                  <a:schemeClr val="accent5">
                    <a:lumMod val="50000"/>
                  </a:schemeClr>
                </a:solidFill>
                <a:latin typeface="Century Gothic" panose="020B0502020202020204" pitchFamily="34" charset="0"/>
              </a:rPr>
              <a:t>deportation after the Home Office said she had no right to remain in the UK.</a:t>
            </a:r>
          </a:p>
          <a:p>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A law change, six months before </a:t>
            </a:r>
            <a:r>
              <a:rPr lang="en-GB" dirty="0" err="1">
                <a:solidFill>
                  <a:schemeClr val="accent5">
                    <a:lumMod val="50000"/>
                  </a:schemeClr>
                </a:solidFill>
                <a:latin typeface="Century Gothic" panose="020B0502020202020204" pitchFamily="34" charset="0"/>
              </a:rPr>
              <a:t>Bumi</a:t>
            </a:r>
            <a:r>
              <a:rPr lang="en-GB" dirty="0">
                <a:solidFill>
                  <a:schemeClr val="accent5">
                    <a:lumMod val="50000"/>
                  </a:schemeClr>
                </a:solidFill>
                <a:latin typeface="Century Gothic" panose="020B0502020202020204" pitchFamily="34" charset="0"/>
              </a:rPr>
              <a:t> was born, affected the automatic citizenship rights of children born in the UK to parents from the Commonwealth.</a:t>
            </a:r>
          </a:p>
          <a:p>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Her parents were unaware they had to fill in a naturalisation form and thought </a:t>
            </a:r>
            <a:r>
              <a:rPr lang="en-GB" dirty="0" err="1">
                <a:solidFill>
                  <a:schemeClr val="accent5">
                    <a:lumMod val="50000"/>
                  </a:schemeClr>
                </a:solidFill>
                <a:latin typeface="Century Gothic" panose="020B0502020202020204" pitchFamily="34" charset="0"/>
              </a:rPr>
              <a:t>Bumi</a:t>
            </a:r>
            <a:r>
              <a:rPr lang="en-GB" dirty="0">
                <a:solidFill>
                  <a:schemeClr val="accent5">
                    <a:lumMod val="50000"/>
                  </a:schemeClr>
                </a:solidFill>
                <a:latin typeface="Century Gothic" panose="020B0502020202020204" pitchFamily="34" charset="0"/>
              </a:rPr>
              <a:t> was a citizen like her older sister, who was born before the law was enacted.</a:t>
            </a:r>
          </a:p>
          <a:p>
            <a:endParaRPr lang="en-GB" dirty="0">
              <a:solidFill>
                <a:schemeClr val="accent5">
                  <a:lumMod val="50000"/>
                </a:schemeClr>
              </a:solidFill>
              <a:latin typeface="Century Gothic" panose="020B0502020202020204" pitchFamily="34" charset="0"/>
            </a:endParaRPr>
          </a:p>
          <a:p>
            <a:r>
              <a:rPr lang="en-GB" dirty="0" err="1">
                <a:solidFill>
                  <a:schemeClr val="accent5">
                    <a:lumMod val="50000"/>
                  </a:schemeClr>
                </a:solidFill>
                <a:latin typeface="Century Gothic" panose="020B0502020202020204" pitchFamily="34" charset="0"/>
              </a:rPr>
              <a:t>Bumi</a:t>
            </a:r>
            <a:r>
              <a:rPr lang="en-GB" dirty="0">
                <a:solidFill>
                  <a:schemeClr val="accent5">
                    <a:lumMod val="50000"/>
                  </a:schemeClr>
                </a:solidFill>
                <a:latin typeface="Century Gothic" panose="020B0502020202020204" pitchFamily="34" charset="0"/>
              </a:rPr>
              <a:t> has appealed against the decision, with her case set to be heard in October 2019.</a:t>
            </a:r>
          </a:p>
          <a:p>
            <a:r>
              <a:rPr lang="en-GB" sz="1200" dirty="0" smtClean="0">
                <a:solidFill>
                  <a:schemeClr val="accent5">
                    <a:lumMod val="50000"/>
                  </a:schemeClr>
                </a:solidFill>
                <a:latin typeface="Century Gothic" panose="020B0502020202020204" pitchFamily="34" charset="0"/>
              </a:rPr>
              <a:t>Video </a:t>
            </a:r>
            <a:r>
              <a:rPr lang="en-GB" sz="1200" dirty="0">
                <a:solidFill>
                  <a:schemeClr val="accent5">
                    <a:lumMod val="50000"/>
                  </a:schemeClr>
                </a:solidFill>
                <a:latin typeface="Century Gothic" panose="020B0502020202020204" pitchFamily="34" charset="0"/>
              </a:rPr>
              <a:t>Journalist: </a:t>
            </a:r>
            <a:r>
              <a:rPr lang="en-GB" sz="1200" dirty="0" err="1">
                <a:solidFill>
                  <a:schemeClr val="accent5">
                    <a:lumMod val="50000"/>
                  </a:schemeClr>
                </a:solidFill>
                <a:latin typeface="Century Gothic" panose="020B0502020202020204" pitchFamily="34" charset="0"/>
              </a:rPr>
              <a:t>Fahima</a:t>
            </a:r>
            <a:r>
              <a:rPr lang="en-GB" sz="1200" dirty="0">
                <a:solidFill>
                  <a:schemeClr val="accent5">
                    <a:lumMod val="50000"/>
                  </a:schemeClr>
                </a:solidFill>
                <a:latin typeface="Century Gothic" panose="020B0502020202020204" pitchFamily="34" charset="0"/>
              </a:rPr>
              <a:t> Abdulrahman</a:t>
            </a:r>
          </a:p>
          <a:p>
            <a:r>
              <a:rPr lang="en-GB" sz="1200" dirty="0" smtClean="0">
                <a:solidFill>
                  <a:schemeClr val="accent5">
                    <a:lumMod val="50000"/>
                  </a:schemeClr>
                </a:solidFill>
                <a:latin typeface="Century Gothic" panose="020B0502020202020204" pitchFamily="34" charset="0"/>
              </a:rPr>
              <a:t>Additional </a:t>
            </a:r>
            <a:r>
              <a:rPr lang="en-GB" sz="1200" dirty="0">
                <a:solidFill>
                  <a:schemeClr val="accent5">
                    <a:lumMod val="50000"/>
                  </a:schemeClr>
                </a:solidFill>
                <a:latin typeface="Century Gothic" panose="020B0502020202020204" pitchFamily="34" charset="0"/>
              </a:rPr>
              <a:t>filming: Sam Everett</a:t>
            </a:r>
          </a:p>
        </p:txBody>
      </p:sp>
      <p:pic>
        <p:nvPicPr>
          <p:cNvPr id="5" name="Picture 4">
            <a:hlinkClick r:id="rId3"/>
          </p:cNvPr>
          <p:cNvPicPr>
            <a:picLocks noChangeAspect="1"/>
          </p:cNvPicPr>
          <p:nvPr/>
        </p:nvPicPr>
        <p:blipFill>
          <a:blip r:embed="rId4"/>
          <a:stretch>
            <a:fillRect/>
          </a:stretch>
        </p:blipFill>
        <p:spPr>
          <a:xfrm>
            <a:off x="517112" y="2117172"/>
            <a:ext cx="6093753" cy="3425009"/>
          </a:xfrm>
          <a:prstGeom prst="rect">
            <a:avLst/>
          </a:prstGeom>
        </p:spPr>
      </p:pic>
    </p:spTree>
    <p:extLst>
      <p:ext uri="{BB962C8B-B14F-4D97-AF65-F5344CB8AC3E}">
        <p14:creationId xmlns:p14="http://schemas.microsoft.com/office/powerpoint/2010/main" val="236828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t>Sahrawi Arab Democratic Republic</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41306" y="1070457"/>
            <a:ext cx="2903311" cy="4351338"/>
          </a:xfrm>
          <a:effectLst>
            <a:outerShdw blurRad="50800" dist="38100" dir="5400000" algn="t" rotWithShape="0">
              <a:prstClr val="black">
                <a:alpha val="40000"/>
              </a:prstClr>
            </a:outerShdw>
          </a:effectLst>
        </p:spPr>
      </p:pic>
      <p:sp>
        <p:nvSpPr>
          <p:cNvPr id="4" name="Rectangle 3"/>
          <p:cNvSpPr/>
          <p:nvPr/>
        </p:nvSpPr>
        <p:spPr>
          <a:xfrm>
            <a:off x="6582032" y="5804855"/>
            <a:ext cx="5609968" cy="461665"/>
          </a:xfrm>
          <a:prstGeom prst="rect">
            <a:avLst/>
          </a:prstGeom>
        </p:spPr>
        <p:txBody>
          <a:bodyPr wrap="square">
            <a:spAutoFit/>
          </a:bodyPr>
          <a:lstStyle/>
          <a:p>
            <a:r>
              <a:rPr lang="en-GB" sz="1200" dirty="0">
                <a:latin typeface="Century Gothic" panose="020B0502020202020204" pitchFamily="34" charset="0"/>
              </a:rPr>
              <a:t>By Jan CZ - Own work, CC0, </a:t>
            </a:r>
            <a:r>
              <a:rPr lang="en-GB" sz="1200" dirty="0">
                <a:latin typeface="Century Gothic" panose="020B0502020202020204" pitchFamily="34" charset="0"/>
                <a:hlinkClick r:id="rId4"/>
              </a:rPr>
              <a:t>https://</a:t>
            </a:r>
            <a:r>
              <a:rPr lang="en-GB" sz="1200" dirty="0" smtClean="0">
                <a:latin typeface="Century Gothic" panose="020B0502020202020204" pitchFamily="34" charset="0"/>
                <a:hlinkClick r:id="rId4"/>
              </a:rPr>
              <a:t>commons.wikimedia.org/w/index.php?curid=75000677</a:t>
            </a:r>
            <a:r>
              <a:rPr lang="en-GB" sz="1200" dirty="0" smtClean="0">
                <a:latin typeface="Century Gothic" panose="020B0502020202020204" pitchFamily="34" charset="0"/>
              </a:rPr>
              <a:t> </a:t>
            </a:r>
            <a:endParaRPr lang="en-GB" sz="1200" dirty="0">
              <a:latin typeface="Century Gothic" panose="020B0502020202020204" pitchFamily="34" charset="0"/>
            </a:endParaRPr>
          </a:p>
        </p:txBody>
      </p:sp>
      <p:sp>
        <p:nvSpPr>
          <p:cNvPr id="6" name="Rectangle 5"/>
          <p:cNvSpPr/>
          <p:nvPr/>
        </p:nvSpPr>
        <p:spPr>
          <a:xfrm>
            <a:off x="45308" y="5710732"/>
            <a:ext cx="7618204" cy="523220"/>
          </a:xfrm>
          <a:prstGeom prst="rect">
            <a:avLst/>
          </a:prstGeom>
        </p:spPr>
        <p:txBody>
          <a:bodyPr wrap="square">
            <a:spAutoFit/>
          </a:bodyPr>
          <a:lstStyle/>
          <a:p>
            <a:r>
              <a:rPr lang="en-GB" sz="1400" dirty="0"/>
              <a:t>By </a:t>
            </a:r>
            <a:r>
              <a:rPr lang="en-GB" sz="1400" dirty="0" err="1"/>
              <a:t>Abjiklam</a:t>
            </a:r>
            <a:r>
              <a:rPr lang="en-GB" sz="1400" dirty="0"/>
              <a:t> - Own work. File:Western Sahara location </a:t>
            </a:r>
            <a:r>
              <a:rPr lang="en-GB" sz="1400" dirty="0" err="1"/>
              <a:t>map.svg</a:t>
            </a:r>
            <a:r>
              <a:rPr lang="en-GB" sz="1400" dirty="0"/>
              <a:t>, CC BY-SA 4.0, </a:t>
            </a:r>
            <a:r>
              <a:rPr lang="en-GB" sz="1400" dirty="0">
                <a:hlinkClick r:id="rId5"/>
              </a:rPr>
              <a:t>https://</a:t>
            </a:r>
            <a:r>
              <a:rPr lang="en-GB" sz="1400" dirty="0" smtClean="0">
                <a:hlinkClick r:id="rId5"/>
              </a:rPr>
              <a:t>commons.wikimedia.org/w/index.php?curid=45309580</a:t>
            </a:r>
            <a:r>
              <a:rPr lang="en-GB" sz="1400" dirty="0" smtClean="0"/>
              <a:t> </a:t>
            </a:r>
            <a:endParaRPr lang="en-GB" sz="1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720" y="1027206"/>
            <a:ext cx="4835118" cy="456861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305752"/>
            <a:ext cx="2190676" cy="1940374"/>
          </a:xfrm>
          <a:prstGeom prst="rect">
            <a:avLst/>
          </a:prstGeom>
        </p:spPr>
      </p:pic>
    </p:spTree>
    <p:extLst>
      <p:ext uri="{BB962C8B-B14F-4D97-AF65-F5344CB8AC3E}">
        <p14:creationId xmlns:p14="http://schemas.microsoft.com/office/powerpoint/2010/main" val="274606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2332037"/>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Latin</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 Germanic language</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an Indian language</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652"/>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smtClean="0"/>
              <a:t>Modern English </a:t>
            </a:r>
            <a:r>
              <a:rPr lang="en-GB" dirty="0"/>
              <a:t>started out as </a:t>
            </a:r>
            <a:r>
              <a:rPr lang="en-GB" dirty="0" smtClean="0"/>
              <a:t>Old English which comes from…</a:t>
            </a:r>
            <a:endParaRPr lang="en-GB" dirty="0"/>
          </a:p>
        </p:txBody>
      </p:sp>
    </p:spTree>
    <p:extLst>
      <p:ext uri="{BB962C8B-B14F-4D97-AF65-F5344CB8AC3E}">
        <p14:creationId xmlns:p14="http://schemas.microsoft.com/office/powerpoint/2010/main" val="656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puts the ‘</a:t>
            </a:r>
            <a:r>
              <a:rPr lang="en-GB" b="1" dirty="0"/>
              <a:t>I</a:t>
            </a:r>
            <a:r>
              <a:rPr lang="en-GB" dirty="0"/>
              <a:t>’ in my identity?</a:t>
            </a:r>
            <a:br>
              <a:rPr lang="en-GB" dirty="0"/>
            </a:br>
            <a:r>
              <a:rPr lang="en-GB" sz="3200" i="1" dirty="0"/>
              <a:t>What makes me ‘</a:t>
            </a:r>
            <a:r>
              <a:rPr lang="en-GB" sz="3200" b="1" i="1" dirty="0"/>
              <a:t>me</a:t>
            </a:r>
            <a:r>
              <a:rPr lang="en-GB" sz="3200" i="1" dirty="0"/>
              <a:t>’?</a:t>
            </a:r>
            <a:endParaRPr lang="en-GB" dirty="0"/>
          </a:p>
        </p:txBody>
      </p:sp>
      <p:sp>
        <p:nvSpPr>
          <p:cNvPr id="4" name="Content Placeholder 3"/>
          <p:cNvSpPr>
            <a:spLocks noGrp="1"/>
          </p:cNvSpPr>
          <p:nvPr>
            <p:ph idx="1"/>
          </p:nvPr>
        </p:nvSpPr>
        <p:spPr/>
        <p:txBody>
          <a:bodyPr/>
          <a:lstStyle/>
          <a:p>
            <a:r>
              <a:rPr lang="en-GB" b="1" dirty="0" smtClean="0"/>
              <a:t>My language</a:t>
            </a:r>
          </a:p>
          <a:p>
            <a:r>
              <a:rPr lang="en-GB" b="1" dirty="0" smtClean="0"/>
              <a:t>My culture</a:t>
            </a:r>
          </a:p>
          <a:p>
            <a:r>
              <a:rPr lang="en-GB" b="1" dirty="0" smtClean="0"/>
              <a:t>My nationality</a:t>
            </a:r>
          </a:p>
          <a:p>
            <a:r>
              <a:rPr lang="en-GB" b="1" dirty="0" smtClean="0"/>
              <a:t>My home</a:t>
            </a:r>
          </a:p>
        </p:txBody>
      </p:sp>
      <p:sp>
        <p:nvSpPr>
          <p:cNvPr id="5" name="Rectangle 4"/>
          <p:cNvSpPr/>
          <p:nvPr/>
        </p:nvSpPr>
        <p:spPr>
          <a:xfrm>
            <a:off x="0" y="-217585"/>
            <a:ext cx="729688" cy="1323439"/>
          </a:xfrm>
          <a:prstGeom prst="rect">
            <a:avLst/>
          </a:prstGeom>
          <a:noFill/>
        </p:spPr>
        <p:txBody>
          <a:bodyPr wrap="none" lIns="91440" tIns="45720" rIns="91440" bIns="45720">
            <a:spAutoFit/>
          </a:bodyPr>
          <a:lstStyle/>
          <a:p>
            <a:pPr algn="ctr"/>
            <a:r>
              <a:rPr lang="en-US" sz="8000" b="1" dirty="0" smtClean="0">
                <a:ln w="22225">
                  <a:solidFill>
                    <a:srgbClr val="ED7D31"/>
                  </a:solidFill>
                  <a:prstDash val="solid"/>
                </a:ln>
                <a:solidFill>
                  <a:srgbClr val="ED7D31">
                    <a:lumMod val="40000"/>
                    <a:lumOff val="60000"/>
                  </a:srgbClr>
                </a:solidFill>
              </a:rPr>
              <a:t>4</a:t>
            </a:r>
            <a:endParaRPr lang="en-US" sz="8000" b="1" dirty="0">
              <a:ln w="22225">
                <a:solidFill>
                  <a:srgbClr val="ED7D31"/>
                </a:solidFill>
                <a:prstDash val="solid"/>
              </a:ln>
              <a:solidFill>
                <a:srgbClr val="ED7D31">
                  <a:lumMod val="40000"/>
                  <a:lumOff val="60000"/>
                </a:srgb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198" y="1682138"/>
            <a:ext cx="485818" cy="50606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1380" y="2188198"/>
            <a:ext cx="485818" cy="50606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791" y="2694258"/>
            <a:ext cx="485818" cy="506060"/>
          </a:xfrm>
          <a:prstGeom prst="rect">
            <a:avLst/>
          </a:prstGeom>
        </p:spPr>
      </p:pic>
    </p:spTree>
    <p:extLst>
      <p:ext uri="{BB962C8B-B14F-4D97-AF65-F5344CB8AC3E}">
        <p14:creationId xmlns:p14="http://schemas.microsoft.com/office/powerpoint/2010/main" val="5737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579" y="158045"/>
            <a:ext cx="10058400" cy="6040278"/>
          </a:xfrm>
          <a:prstGeom prst="rect">
            <a:avLst/>
          </a:prstGeom>
        </p:spPr>
      </p:pic>
    </p:spTree>
    <p:extLst>
      <p:ext uri="{BB962C8B-B14F-4D97-AF65-F5344CB8AC3E}">
        <p14:creationId xmlns:p14="http://schemas.microsoft.com/office/powerpoint/2010/main" val="2084635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puts the ‘</a:t>
            </a:r>
            <a:r>
              <a:rPr lang="en-GB" b="1" dirty="0"/>
              <a:t>I</a:t>
            </a:r>
            <a:r>
              <a:rPr lang="en-GB" dirty="0"/>
              <a:t>’ in my identity?</a:t>
            </a:r>
            <a:br>
              <a:rPr lang="en-GB" dirty="0"/>
            </a:br>
            <a:r>
              <a:rPr lang="en-GB" sz="3200" i="1" dirty="0"/>
              <a:t>What makes me ‘</a:t>
            </a:r>
            <a:r>
              <a:rPr lang="en-GB" sz="3200" b="1" i="1" dirty="0"/>
              <a:t>me</a:t>
            </a:r>
            <a:r>
              <a:rPr lang="en-GB" sz="3200" i="1" dirty="0"/>
              <a:t>’?</a:t>
            </a:r>
            <a:endParaRPr lang="en-GB" dirty="0"/>
          </a:p>
        </p:txBody>
      </p:sp>
      <p:sp>
        <p:nvSpPr>
          <p:cNvPr id="4" name="Content Placeholder 3"/>
          <p:cNvSpPr>
            <a:spLocks noGrp="1"/>
          </p:cNvSpPr>
          <p:nvPr>
            <p:ph idx="1"/>
          </p:nvPr>
        </p:nvSpPr>
        <p:spPr/>
        <p:txBody>
          <a:bodyPr/>
          <a:lstStyle/>
          <a:p>
            <a:r>
              <a:rPr lang="en-GB" b="1" dirty="0" smtClean="0"/>
              <a:t>My language</a:t>
            </a:r>
          </a:p>
          <a:p>
            <a:r>
              <a:rPr lang="en-GB" b="1" dirty="0" smtClean="0"/>
              <a:t>My culture</a:t>
            </a:r>
          </a:p>
          <a:p>
            <a:r>
              <a:rPr lang="en-GB" b="1" dirty="0" smtClean="0"/>
              <a:t>My nationality</a:t>
            </a:r>
          </a:p>
          <a:p>
            <a:r>
              <a:rPr lang="en-GB" b="1" dirty="0" smtClean="0"/>
              <a:t>My home</a:t>
            </a:r>
          </a:p>
          <a:p>
            <a:r>
              <a:rPr lang="en-GB" b="1" dirty="0" smtClean="0"/>
              <a:t>My family</a:t>
            </a:r>
            <a:endParaRPr lang="en-GB" b="1" dirty="0"/>
          </a:p>
        </p:txBody>
      </p:sp>
      <p:sp>
        <p:nvSpPr>
          <p:cNvPr id="5" name="Rectangle 4"/>
          <p:cNvSpPr/>
          <p:nvPr/>
        </p:nvSpPr>
        <p:spPr>
          <a:xfrm>
            <a:off x="0" y="-217585"/>
            <a:ext cx="729688" cy="1323439"/>
          </a:xfrm>
          <a:prstGeom prst="rect">
            <a:avLst/>
          </a:prstGeom>
          <a:noFill/>
        </p:spPr>
        <p:txBody>
          <a:bodyPr wrap="none" lIns="91440" tIns="45720" rIns="91440" bIns="45720">
            <a:spAutoFit/>
          </a:bodyPr>
          <a:lstStyle/>
          <a:p>
            <a:pPr algn="ctr"/>
            <a:r>
              <a:rPr lang="en-US" sz="8000" b="1" dirty="0" smtClean="0">
                <a:ln w="22225">
                  <a:solidFill>
                    <a:srgbClr val="ED7D31"/>
                  </a:solidFill>
                  <a:prstDash val="solid"/>
                </a:ln>
                <a:solidFill>
                  <a:srgbClr val="ED7D31">
                    <a:lumMod val="40000"/>
                    <a:lumOff val="60000"/>
                  </a:srgbClr>
                </a:solidFill>
              </a:rPr>
              <a:t>5</a:t>
            </a:r>
            <a:endParaRPr lang="en-US" sz="8000" b="1" dirty="0">
              <a:ln w="22225">
                <a:solidFill>
                  <a:srgbClr val="ED7D31"/>
                </a:solidFill>
                <a:prstDash val="solid"/>
              </a:ln>
              <a:solidFill>
                <a:srgbClr val="ED7D31">
                  <a:lumMod val="40000"/>
                  <a:lumOff val="60000"/>
                </a:srgb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7198" y="1682138"/>
            <a:ext cx="485818" cy="5060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1380" y="2188198"/>
            <a:ext cx="485818" cy="5060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791" y="2694258"/>
            <a:ext cx="485818" cy="5060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8471" y="3212593"/>
            <a:ext cx="485818" cy="5060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880" y="1825625"/>
            <a:ext cx="5015536" cy="3761652"/>
          </a:xfrm>
          <a:prstGeom prst="rect">
            <a:avLst/>
          </a:prstGeom>
        </p:spPr>
      </p:pic>
    </p:spTree>
    <p:extLst>
      <p:ext uri="{BB962C8B-B14F-4D97-AF65-F5344CB8AC3E}">
        <p14:creationId xmlns:p14="http://schemas.microsoft.com/office/powerpoint/2010/main" val="10346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Exploding identities</a:t>
            </a:r>
            <a:endParaRPr lang="en-GB" dirty="0"/>
          </a:p>
        </p:txBody>
      </p:sp>
      <p:sp>
        <p:nvSpPr>
          <p:cNvPr id="4" name="Content Placeholder 3"/>
          <p:cNvSpPr>
            <a:spLocks noGrp="1"/>
          </p:cNvSpPr>
          <p:nvPr>
            <p:ph idx="1"/>
          </p:nvPr>
        </p:nvSpPr>
        <p:spPr/>
        <p:txBody>
          <a:bodyPr/>
          <a:lstStyle/>
          <a:p>
            <a:r>
              <a:rPr lang="en-GB" dirty="0" smtClean="0"/>
              <a:t>My language</a:t>
            </a:r>
          </a:p>
          <a:p>
            <a:r>
              <a:rPr lang="en-GB" dirty="0" smtClean="0"/>
              <a:t>My culture</a:t>
            </a:r>
          </a:p>
          <a:p>
            <a:r>
              <a:rPr lang="en-GB" dirty="0" smtClean="0"/>
              <a:t>My nationality</a:t>
            </a:r>
          </a:p>
          <a:p>
            <a:r>
              <a:rPr lang="en-GB" dirty="0" smtClean="0"/>
              <a:t>My home</a:t>
            </a:r>
          </a:p>
          <a:p>
            <a:r>
              <a:rPr lang="en-GB" dirty="0" smtClean="0"/>
              <a:t>My family</a:t>
            </a:r>
          </a:p>
          <a:p>
            <a:r>
              <a:rPr lang="en-GB" b="1" dirty="0" smtClean="0"/>
              <a:t>My name</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944" y="872096"/>
            <a:ext cx="3522257" cy="4743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3052" y="96204"/>
            <a:ext cx="1809750" cy="2019300"/>
          </a:xfrm>
          <a:prstGeom prst="rect">
            <a:avLst/>
          </a:prstGeom>
        </p:spPr>
      </p:pic>
      <p:sp>
        <p:nvSpPr>
          <p:cNvPr id="3" name="Rounded Rectangular Callout 2"/>
          <p:cNvSpPr/>
          <p:nvPr/>
        </p:nvSpPr>
        <p:spPr>
          <a:xfrm>
            <a:off x="4104602" y="1529032"/>
            <a:ext cx="3641834" cy="2472262"/>
          </a:xfrm>
          <a:prstGeom prst="wedgeRoundRectCallout">
            <a:avLst/>
          </a:prstGeom>
          <a:solidFill>
            <a:srgbClr val="F262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entury Gothic" panose="020B0502020202020204" pitchFamily="34" charset="0"/>
              </a:rPr>
              <a:t>Don’t forget your name! It’s usually a parent who chooses our name. Names often have meanings, and sometimes stories attached to them.</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28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181820"/>
              </p:ext>
            </p:extLst>
          </p:nvPr>
        </p:nvGraphicFramePr>
        <p:xfrm>
          <a:off x="291655" y="152810"/>
          <a:ext cx="11608690" cy="6212844"/>
        </p:xfrm>
        <a:graphic>
          <a:graphicData uri="http://schemas.openxmlformats.org/drawingml/2006/table">
            <a:tbl>
              <a:tblPr firstRow="1" firstCol="1" bandRow="1"/>
              <a:tblGrid>
                <a:gridCol w="3886645"/>
                <a:gridCol w="5858648"/>
                <a:gridCol w="1863397"/>
              </a:tblGrid>
              <a:tr h="168714">
                <a:tc>
                  <a:txBody>
                    <a:bodyPr/>
                    <a:lstStyle/>
                    <a:p>
                      <a:pPr>
                        <a:lnSpc>
                          <a:spcPct val="107000"/>
                        </a:lnSpc>
                        <a:spcAft>
                          <a:spcPts val="0"/>
                        </a:spcAft>
                      </a:pPr>
                      <a:r>
                        <a:rPr lang="en-GB" sz="1000" b="1"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Idea</a:t>
                      </a:r>
                      <a:endParaRPr lang="en-GB" sz="1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Resource</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b="1" dirty="0" smtClean="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Attribution</a:t>
                      </a:r>
                      <a:endPar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212">
                <a:tc>
                  <a:txBody>
                    <a:bodyPr/>
                    <a:lstStyle/>
                    <a:p>
                      <a:pPr>
                        <a:lnSpc>
                          <a:spcPct val="107000"/>
                        </a:lnSpc>
                        <a:spcAft>
                          <a:spcPts val="0"/>
                        </a:spcAft>
                      </a:pPr>
                      <a:r>
                        <a:rPr lang="en-GB" sz="1000" b="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Session 1: Identity</a:t>
                      </a: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What puts the ‘I’ in my identity? What makes me ‘me’?</a:t>
                      </a:r>
                      <a:r>
                        <a:rPr lang="en-GB" sz="10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PPT Session 1</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2</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000" kern="1200" baseline="30000" dirty="0" smtClean="0">
                          <a:solidFill>
                            <a:schemeClr val="accent5">
                              <a:lumMod val="50000"/>
                            </a:schemeClr>
                          </a:solidFill>
                          <a:effectLst/>
                          <a:latin typeface="Century Gothic" panose="020B0502020202020204" pitchFamily="34" charset="0"/>
                          <a:ea typeface="+mn-ea"/>
                          <a:cs typeface="+mn-cs"/>
                        </a:rPr>
                        <a:t>1</a:t>
                      </a:r>
                      <a:r>
                        <a:rPr lang="en-GB" sz="1000" kern="1200" dirty="0" smtClean="0">
                          <a:solidFill>
                            <a:schemeClr val="accent5">
                              <a:lumMod val="50000"/>
                            </a:schemeClr>
                          </a:solidFill>
                          <a:effectLst/>
                          <a:latin typeface="Century Gothic" panose="020B0502020202020204" pitchFamily="34" charset="0"/>
                          <a:ea typeface="+mn-ea"/>
                          <a:cs typeface="+mn-cs"/>
                        </a:rPr>
                        <a:t>Idea taken and/or adapted from </a:t>
                      </a:r>
                      <a:r>
                        <a:rPr lang="en-GB" sz="1000" kern="1200" dirty="0" err="1" smtClean="0">
                          <a:solidFill>
                            <a:schemeClr val="accent5">
                              <a:lumMod val="50000"/>
                            </a:schemeClr>
                          </a:solidFill>
                          <a:effectLst/>
                          <a:latin typeface="Century Gothic" panose="020B0502020202020204" pitchFamily="34" charset="0"/>
                          <a:ea typeface="+mn-ea"/>
                          <a:cs typeface="+mn-cs"/>
                        </a:rPr>
                        <a:t>Digilang</a:t>
                      </a:r>
                      <a:r>
                        <a:rPr lang="en-GB" sz="1000" kern="1200" dirty="0" smtClean="0">
                          <a:solidFill>
                            <a:schemeClr val="accent5">
                              <a:lumMod val="50000"/>
                            </a:schemeClr>
                          </a:solidFill>
                          <a:effectLst/>
                          <a:latin typeface="Century Gothic" panose="020B0502020202020204" pitchFamily="34" charset="0"/>
                          <a:ea typeface="+mn-ea"/>
                          <a:cs typeface="+mn-cs"/>
                        </a:rPr>
                        <a:t> project</a:t>
                      </a:r>
                      <a:endPar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42">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My language – English?</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Origins of English </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(e.g., as a Germanic language)</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3-5</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Video clip (Eddie Izzard uses Old English to communicate with native German (Frisian) speaker</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42">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Kannst du Deutsch?</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Making very few changes, we can understand a lot of German.</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6</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42">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Multilingual English </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(words we think are English but are in fact other languages)</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7-10</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English has 29% French, 29% Latin, 26% Germanic, 6% Greek, 10% other words</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Task to identify some loan words and match them to countries.</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856">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Languages spoken in the UK (historically and now)</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Great Britain / UK / England – bilingual and multilingual nation</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11 - 14</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What is GB? And UK?</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2 official languages, but others, too.</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Listen to ‘Hello’ in six ‘indigenous’ UK languages and identify them.</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14">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Self-reflection – my languages</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15-16</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42">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My culture – British?</a:t>
                      </a:r>
                      <a:r>
                        <a:rPr lang="en-GB" sz="10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Great British ‘Fake Off’ – Great British things that are not British (e.g Fish and chips, Marks and Spencers)</a:t>
                      </a:r>
                      <a:r>
                        <a:rPr lang="en-GB" sz="10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17-18</a:t>
                      </a:r>
                      <a:endParaRPr lang="en-GB" sz="1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000" kern="1200" baseline="30000" dirty="0" smtClean="0">
                          <a:solidFill>
                            <a:schemeClr val="accent5">
                              <a:lumMod val="50000"/>
                            </a:schemeClr>
                          </a:solidFill>
                          <a:effectLst/>
                          <a:latin typeface="Century Gothic" panose="020B0502020202020204" pitchFamily="34" charset="0"/>
                          <a:ea typeface="+mn-ea"/>
                          <a:cs typeface="+mn-cs"/>
                        </a:rPr>
                        <a:t>1</a:t>
                      </a:r>
                      <a:r>
                        <a:rPr lang="en-GB" sz="1000" kern="1200" dirty="0" smtClean="0">
                          <a:solidFill>
                            <a:schemeClr val="accent5">
                              <a:lumMod val="50000"/>
                            </a:schemeClr>
                          </a:solidFill>
                          <a:effectLst/>
                          <a:latin typeface="Century Gothic" panose="020B0502020202020204" pitchFamily="34" charset="0"/>
                          <a:ea typeface="+mn-ea"/>
                          <a:cs typeface="+mn-cs"/>
                        </a:rPr>
                        <a:t>Idea taken and/or adapted from </a:t>
                      </a:r>
                      <a:r>
                        <a:rPr lang="en-GB" sz="1000" kern="1200" dirty="0" err="1" smtClean="0">
                          <a:solidFill>
                            <a:schemeClr val="accent5">
                              <a:lumMod val="50000"/>
                            </a:schemeClr>
                          </a:solidFill>
                          <a:effectLst/>
                          <a:latin typeface="Century Gothic" panose="020B0502020202020204" pitchFamily="34" charset="0"/>
                          <a:ea typeface="+mn-ea"/>
                          <a:cs typeface="+mn-cs"/>
                        </a:rPr>
                        <a:t>Digilang</a:t>
                      </a:r>
                      <a:r>
                        <a:rPr lang="en-GB" sz="1000" kern="1200" dirty="0" smtClean="0">
                          <a:solidFill>
                            <a:schemeClr val="accent5">
                              <a:lumMod val="50000"/>
                            </a:schemeClr>
                          </a:solidFill>
                          <a:effectLst/>
                          <a:latin typeface="Century Gothic" panose="020B0502020202020204" pitchFamily="34" charset="0"/>
                          <a:ea typeface="+mn-ea"/>
                          <a:cs typeface="+mn-cs"/>
                        </a:rPr>
                        <a:t> project</a:t>
                      </a:r>
                      <a:endPar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14">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Stereotypes – how are British people seen</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19-20</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570">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Nationality – its role in identity;</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taking nationality for granted</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21 - 29</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What allows you to be a British citizen?</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If you had to take a British Citizenship test, how would you do?</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Story – </a:t>
                      </a:r>
                      <a:r>
                        <a:rPr lang="en-GB" sz="1000" i="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British-born but no British nationality</a:t>
                      </a: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(Jazz singer)</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Story – </a:t>
                      </a:r>
                      <a:r>
                        <a:rPr lang="en-GB" sz="1000" i="1">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territory with people but no nation state</a:t>
                      </a: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 (country without a nationality)</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4856">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notion of ‘home’</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Slides 30-31</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Statistics about who chooses to make their home in the UK.</a:t>
                      </a:r>
                      <a:b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b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Questions to prompt thinking about how we might settle somewhere else, why ‘home’ might change.</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714">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The importance of ‘family’</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Slide 32</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570">
                <a:tc>
                  <a:txBody>
                    <a:bodyPr/>
                    <a:lstStyle/>
                    <a:p>
                      <a:pPr>
                        <a:lnSpc>
                          <a:spcPct val="107000"/>
                        </a:lnSpc>
                        <a:spcAft>
                          <a:spcPts val="0"/>
                        </a:spcAft>
                      </a:pPr>
                      <a:r>
                        <a:rPr lang="en-GB" sz="1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Exploding identities</a:t>
                      </a:r>
                      <a:r>
                        <a:rPr lang="en-GB" sz="1000" baseline="3000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1</a:t>
                      </a:r>
                      <a:endParaRPr lang="en-GB" sz="100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solidFill>
                            <a:srgbClr val="1F3864"/>
                          </a:solidFill>
                          <a:effectLst/>
                          <a:latin typeface="Century Gothic" panose="020B0502020202020204" pitchFamily="34" charset="0"/>
                          <a:ea typeface="SimSun" panose="02010600030101010101" pitchFamily="2" charset="-122"/>
                          <a:cs typeface="Times New Roman" panose="02020603050405020304" pitchFamily="18" charset="0"/>
                        </a:rPr>
                        <a:t>Task: Write down on small pieces of paper everything that makes up / influences your identity (including what others think of you) – pop the balloon. This is to symbolise that, whilst all these things are very important to us, they are not fixed for ever and ever, and will continuing growing and changing, and being re-made, throughout all of our lives.</a:t>
                      </a:r>
                      <a:endParaRPr lang="en-GB" sz="1000" dirty="0">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rPr>
                        <a:t> </a:t>
                      </a:r>
                      <a:r>
                        <a:rPr lang="en-GB" sz="1000" kern="1200" baseline="30000" dirty="0" smtClean="0">
                          <a:solidFill>
                            <a:schemeClr val="accent5">
                              <a:lumMod val="50000"/>
                            </a:schemeClr>
                          </a:solidFill>
                          <a:effectLst/>
                          <a:latin typeface="Century Gothic" panose="020B0502020202020204" pitchFamily="34" charset="0"/>
                          <a:ea typeface="+mn-ea"/>
                          <a:cs typeface="+mn-cs"/>
                        </a:rPr>
                        <a:t>1</a:t>
                      </a:r>
                      <a:r>
                        <a:rPr lang="en-GB" sz="1000" kern="1200" dirty="0" smtClean="0">
                          <a:solidFill>
                            <a:schemeClr val="accent5">
                              <a:lumMod val="50000"/>
                            </a:schemeClr>
                          </a:solidFill>
                          <a:effectLst/>
                          <a:latin typeface="Century Gothic" panose="020B0502020202020204" pitchFamily="34" charset="0"/>
                          <a:ea typeface="+mn-ea"/>
                          <a:cs typeface="+mn-cs"/>
                        </a:rPr>
                        <a:t>Idea taken and/or adapted from </a:t>
                      </a:r>
                      <a:r>
                        <a:rPr lang="en-GB" sz="1000" kern="1200" dirty="0" err="1" smtClean="0">
                          <a:solidFill>
                            <a:schemeClr val="accent5">
                              <a:lumMod val="50000"/>
                            </a:schemeClr>
                          </a:solidFill>
                          <a:effectLst/>
                          <a:latin typeface="Century Gothic" panose="020B0502020202020204" pitchFamily="34" charset="0"/>
                          <a:ea typeface="+mn-ea"/>
                          <a:cs typeface="+mn-cs"/>
                        </a:rPr>
                        <a:t>Digilang</a:t>
                      </a:r>
                      <a:r>
                        <a:rPr lang="en-GB" sz="1000" kern="1200" dirty="0" smtClean="0">
                          <a:solidFill>
                            <a:schemeClr val="accent5">
                              <a:lumMod val="50000"/>
                            </a:schemeClr>
                          </a:solidFill>
                          <a:effectLst/>
                          <a:latin typeface="Century Gothic" panose="020B0502020202020204" pitchFamily="34" charset="0"/>
                          <a:ea typeface="+mn-ea"/>
                          <a:cs typeface="+mn-cs"/>
                        </a:rPr>
                        <a:t> project</a:t>
                      </a:r>
                      <a:endParaRPr lang="en-GB" sz="1000" dirty="0">
                        <a:solidFill>
                          <a:schemeClr val="accent5">
                            <a:lumMod val="50000"/>
                          </a:schemeClr>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23795" marR="23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252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English comes from German</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444" y="186971"/>
            <a:ext cx="1290551" cy="7678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9225" y="1043733"/>
            <a:ext cx="1319770" cy="791862"/>
          </a:xfrm>
          <a:prstGeom prst="rect">
            <a:avLst/>
          </a:prstGeom>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0259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Eddie Izzard und die </a:t>
            </a:r>
            <a:r>
              <a:rPr lang="en-GB" dirty="0" err="1" smtClean="0"/>
              <a:t>Kuh</a:t>
            </a:r>
            <a:r>
              <a:rPr lang="en-GB" dirty="0" smtClean="0"/>
              <a:t>!</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444" y="186971"/>
            <a:ext cx="1290551" cy="7678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9225" y="1043733"/>
            <a:ext cx="1319770" cy="79186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7815" y="499301"/>
            <a:ext cx="1276865" cy="911096"/>
          </a:xfrm>
          <a:prstGeom prst="rect">
            <a:avLst/>
          </a:prstGeom>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2846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Kannst</a:t>
            </a:r>
            <a:r>
              <a:rPr lang="en-GB" dirty="0" smtClean="0"/>
              <a:t> du Deutsch?</a:t>
            </a:r>
            <a:endParaRPr lang="en-GB"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65612812"/>
              </p:ext>
            </p:extLst>
          </p:nvPr>
        </p:nvGraphicFramePr>
        <p:xfrm>
          <a:off x="9534139" y="933641"/>
          <a:ext cx="2415016" cy="1493520"/>
        </p:xfrm>
        <a:graphic>
          <a:graphicData uri="http://schemas.openxmlformats.org/drawingml/2006/table">
            <a:tbl>
              <a:tblPr firstRow="1" bandRow="1">
                <a:tableStyleId>{5940675A-B579-460E-94D1-54222C63F5DA}</a:tableStyleId>
              </a:tblPr>
              <a:tblGrid>
                <a:gridCol w="1207508"/>
                <a:gridCol w="1207508"/>
              </a:tblGrid>
              <a:tr h="279918">
                <a:tc>
                  <a:txBody>
                    <a:bodyPr/>
                    <a:lstStyle/>
                    <a:p>
                      <a:pPr algn="ctr"/>
                      <a:r>
                        <a:rPr lang="en-GB" sz="2400" dirty="0" smtClean="0">
                          <a:solidFill>
                            <a:schemeClr val="accent5">
                              <a:lumMod val="50000"/>
                            </a:schemeClr>
                          </a:solidFill>
                          <a:latin typeface="Century Gothic" panose="020B0502020202020204" pitchFamily="34" charset="0"/>
                        </a:rPr>
                        <a:t>t</a:t>
                      </a:r>
                      <a:endParaRPr lang="en-GB" sz="2400" dirty="0">
                        <a:solidFill>
                          <a:schemeClr val="accent5">
                            <a:lumMod val="50000"/>
                          </a:schemeClr>
                        </a:solidFill>
                        <a:latin typeface="Century Gothic" panose="020B0502020202020204" pitchFamily="34" charset="0"/>
                      </a:endParaRPr>
                    </a:p>
                  </a:txBody>
                  <a:tcPr marL="190588" marR="190588">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d</a:t>
                      </a:r>
                      <a:endParaRPr lang="en-GB" sz="2400" dirty="0">
                        <a:solidFill>
                          <a:schemeClr val="accent5">
                            <a:lumMod val="50000"/>
                          </a:schemeClr>
                        </a:solidFill>
                        <a:latin typeface="Century Gothic" panose="020B0502020202020204" pitchFamily="34" charset="0"/>
                      </a:endParaRPr>
                    </a:p>
                  </a:txBody>
                  <a:tcPr marL="190588" marR="190588">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279918">
                <a:tc>
                  <a:txBody>
                    <a:bodyPr/>
                    <a:lstStyle/>
                    <a:p>
                      <a:pPr algn="ctr"/>
                      <a:r>
                        <a:rPr lang="en-GB" sz="2400" dirty="0" smtClean="0">
                          <a:solidFill>
                            <a:schemeClr val="accent5">
                              <a:lumMod val="50000"/>
                            </a:schemeClr>
                          </a:solidFill>
                          <a:latin typeface="Century Gothic" panose="020B0502020202020204" pitchFamily="34" charset="0"/>
                        </a:rPr>
                        <a:t>s</a:t>
                      </a:r>
                      <a:endParaRPr lang="en-GB" sz="2400" dirty="0">
                        <a:solidFill>
                          <a:schemeClr val="accent5">
                            <a:lumMod val="50000"/>
                          </a:schemeClr>
                        </a:solidFill>
                        <a:latin typeface="Century Gothic" panose="020B0502020202020204" pitchFamily="34" charset="0"/>
                      </a:endParaRPr>
                    </a:p>
                  </a:txBody>
                  <a:tcPr marL="190588" marR="190588">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400" dirty="0" smtClean="0">
                          <a:solidFill>
                            <a:schemeClr val="accent5">
                              <a:lumMod val="50000"/>
                            </a:schemeClr>
                          </a:solidFill>
                          <a:latin typeface="Century Gothic" panose="020B0502020202020204" pitchFamily="34" charset="0"/>
                        </a:rPr>
                        <a:t>t</a:t>
                      </a:r>
                      <a:endParaRPr lang="en-GB" sz="2400" dirty="0">
                        <a:solidFill>
                          <a:schemeClr val="accent5">
                            <a:lumMod val="50000"/>
                          </a:schemeClr>
                        </a:solidFill>
                        <a:latin typeface="Century Gothic" panose="020B0502020202020204" pitchFamily="34" charset="0"/>
                      </a:endParaRPr>
                    </a:p>
                  </a:txBody>
                  <a:tcPr marL="190588" marR="190588">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354563">
                <a:tc gridSpan="2">
                  <a:txBody>
                    <a:bodyPr/>
                    <a:lstStyle/>
                    <a:p>
                      <a:pPr algn="ctr"/>
                      <a:r>
                        <a:rPr lang="en-GB" sz="1600" dirty="0" smtClean="0">
                          <a:solidFill>
                            <a:schemeClr val="accent5">
                              <a:lumMod val="50000"/>
                            </a:schemeClr>
                          </a:solidFill>
                          <a:latin typeface="Century Gothic" panose="020B0502020202020204" pitchFamily="34" charset="0"/>
                        </a:rPr>
                        <a:t>vowels are sometimes different</a:t>
                      </a:r>
                      <a:endParaRPr lang="en-GB" sz="1600" dirty="0">
                        <a:solidFill>
                          <a:schemeClr val="accent5">
                            <a:lumMod val="50000"/>
                          </a:schemeClr>
                        </a:solidFill>
                        <a:latin typeface="Century Gothic" panose="020B0502020202020204" pitchFamily="34" charset="0"/>
                      </a:endParaRPr>
                    </a:p>
                  </a:txBody>
                  <a:tcPr marL="190588" marR="190588">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hMerge="1">
                  <a:txBody>
                    <a:bodyPr/>
                    <a:lstStyle/>
                    <a:p>
                      <a:pPr algn="ctr"/>
                      <a:endParaRPr lang="en-GB" sz="2400" dirty="0">
                        <a:solidFill>
                          <a:schemeClr val="accent5">
                            <a:lumMod val="50000"/>
                          </a:schemeClr>
                        </a:solidFill>
                        <a:latin typeface="Century Gothic" panose="020B0502020202020204" pitchFamily="34" charset="0"/>
                      </a:endParaRPr>
                    </a:p>
                  </a:txBody>
                  <a:tcPr/>
                </a:tc>
              </a:tr>
            </a:tbl>
          </a:graphicData>
        </a:graphic>
      </p:graphicFrame>
      <p:sp>
        <p:nvSpPr>
          <p:cNvPr id="8" name="Content Placeholder 7"/>
          <p:cNvSpPr>
            <a:spLocks noGrp="1"/>
          </p:cNvSpPr>
          <p:nvPr>
            <p:ph sz="half" idx="2"/>
          </p:nvPr>
        </p:nvSpPr>
        <p:spPr>
          <a:xfrm>
            <a:off x="914400" y="1848041"/>
            <a:ext cx="5181600" cy="4351338"/>
          </a:xfrm>
        </p:spPr>
        <p:txBody>
          <a:bodyPr/>
          <a:lstStyle/>
          <a:p>
            <a:pPr>
              <a:lnSpc>
                <a:spcPct val="150000"/>
              </a:lnSpc>
            </a:pPr>
            <a:r>
              <a:rPr lang="en-GB" dirty="0" err="1" smtClean="0"/>
              <a:t>Ich</a:t>
            </a:r>
            <a:r>
              <a:rPr lang="en-GB" dirty="0" smtClean="0"/>
              <a:t> </a:t>
            </a:r>
            <a:r>
              <a:rPr lang="en-GB" dirty="0" err="1" smtClean="0"/>
              <a:t>trinke</a:t>
            </a:r>
            <a:r>
              <a:rPr lang="en-GB" dirty="0" smtClean="0"/>
              <a:t> Wasser und Tee.</a:t>
            </a:r>
          </a:p>
          <a:p>
            <a:pPr>
              <a:lnSpc>
                <a:spcPct val="150000"/>
              </a:lnSpc>
            </a:pPr>
            <a:r>
              <a:rPr lang="en-GB" dirty="0" err="1" smtClean="0"/>
              <a:t>Wir</a:t>
            </a:r>
            <a:r>
              <a:rPr lang="en-GB" dirty="0" smtClean="0"/>
              <a:t> </a:t>
            </a:r>
            <a:r>
              <a:rPr lang="en-GB" dirty="0" err="1" smtClean="0"/>
              <a:t>essen</a:t>
            </a:r>
            <a:r>
              <a:rPr lang="en-GB" dirty="0" smtClean="0"/>
              <a:t> </a:t>
            </a:r>
            <a:r>
              <a:rPr lang="en-GB" dirty="0" err="1" smtClean="0"/>
              <a:t>Brot</a:t>
            </a:r>
            <a:r>
              <a:rPr lang="en-GB" dirty="0" smtClean="0"/>
              <a:t>.</a:t>
            </a:r>
          </a:p>
          <a:p>
            <a:pPr>
              <a:lnSpc>
                <a:spcPct val="150000"/>
              </a:lnSpc>
            </a:pPr>
            <a:r>
              <a:rPr lang="en-GB" dirty="0" smtClean="0"/>
              <a:t>Wo </a:t>
            </a:r>
            <a:r>
              <a:rPr lang="en-GB" dirty="0" err="1" smtClean="0"/>
              <a:t>ist</a:t>
            </a:r>
            <a:r>
              <a:rPr lang="en-GB" dirty="0" smtClean="0"/>
              <a:t> das?  </a:t>
            </a:r>
            <a:r>
              <a:rPr lang="en-GB" dirty="0" err="1" smtClean="0"/>
              <a:t>Es</a:t>
            </a:r>
            <a:r>
              <a:rPr lang="en-GB" dirty="0" smtClean="0"/>
              <a:t> </a:t>
            </a:r>
            <a:r>
              <a:rPr lang="en-GB" dirty="0" err="1" smtClean="0"/>
              <a:t>ist</a:t>
            </a:r>
            <a:r>
              <a:rPr lang="en-GB" dirty="0" smtClean="0"/>
              <a:t> </a:t>
            </a:r>
            <a:r>
              <a:rPr lang="en-GB" dirty="0" err="1" smtClean="0"/>
              <a:t>hier</a:t>
            </a:r>
            <a:r>
              <a:rPr lang="en-GB" dirty="0" smtClean="0"/>
              <a:t>!</a:t>
            </a:r>
          </a:p>
          <a:p>
            <a:pPr>
              <a:lnSpc>
                <a:spcPct val="150000"/>
              </a:lnSpc>
            </a:pPr>
            <a:r>
              <a:rPr lang="en-GB" dirty="0" err="1" smtClean="0"/>
              <a:t>Wann</a:t>
            </a:r>
            <a:r>
              <a:rPr lang="en-GB" dirty="0" smtClean="0"/>
              <a:t>?  Am Montag.</a:t>
            </a:r>
            <a:endParaRPr lang="en-GB"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2718" y="168179"/>
            <a:ext cx="1180788" cy="7084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444" y="168179"/>
            <a:ext cx="1190711" cy="708473"/>
          </a:xfrm>
          <a:prstGeom prst="rect">
            <a:avLst/>
          </a:prstGeom>
        </p:spPr>
      </p:pic>
    </p:spTree>
    <p:extLst>
      <p:ext uri="{BB962C8B-B14F-4D97-AF65-F5344CB8AC3E}">
        <p14:creationId xmlns:p14="http://schemas.microsoft.com/office/powerpoint/2010/main" val="8288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sz="half" idx="4294967295"/>
          </p:nvPr>
        </p:nvSpPr>
        <p:spPr>
          <a:xfrm>
            <a:off x="838200" y="1960575"/>
            <a:ext cx="6754249" cy="4525963"/>
          </a:xfrm>
          <a:prstGeom prst="rect">
            <a:avLst/>
          </a:prstGeom>
        </p:spPr>
        <p:txBody>
          <a:bodyPr/>
          <a:lstStyle/>
          <a:p>
            <a:pPr eaLnBrk="1" hangingPunct="1">
              <a:lnSpc>
                <a:spcPct val="90000"/>
              </a:lnSpc>
              <a:buFont typeface="Wingdings" panose="05000000000000000000" pitchFamily="2" charset="2"/>
              <a:buChar char="q"/>
            </a:pPr>
            <a:r>
              <a:rPr lang="en-GB" altLang="en-US" sz="3600" dirty="0" smtClean="0"/>
              <a:t>  5 - 10%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10 – 20%</a:t>
            </a:r>
          </a:p>
          <a:p>
            <a:pPr eaLnBrk="1" hangingPunct="1">
              <a:lnSpc>
                <a:spcPct val="90000"/>
              </a:lnSpc>
              <a:buFont typeface="Wingdings" panose="05000000000000000000" pitchFamily="2" charset="2"/>
              <a:buChar char="q"/>
            </a:pPr>
            <a:endParaRPr lang="en-GB" altLang="en-US" sz="3600" dirty="0" smtClean="0"/>
          </a:p>
          <a:p>
            <a:pPr eaLnBrk="1" hangingPunct="1">
              <a:lnSpc>
                <a:spcPct val="90000"/>
              </a:lnSpc>
              <a:buFont typeface="Wingdings" panose="05000000000000000000" pitchFamily="2" charset="2"/>
              <a:buChar char="q"/>
            </a:pPr>
            <a:r>
              <a:rPr lang="en-GB" altLang="en-US" sz="3600" dirty="0" smtClean="0"/>
              <a:t>  20 - 30%</a:t>
            </a:r>
            <a:endParaRPr lang="en-US" altLang="en-US" sz="3600" dirty="0" smtClean="0"/>
          </a:p>
        </p:txBody>
      </p:sp>
      <p:pic>
        <p:nvPicPr>
          <p:cNvPr id="5" name="Picture 4" descr="ti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43089"/>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GB" dirty="0"/>
              <a:t>English </a:t>
            </a:r>
            <a:r>
              <a:rPr lang="en-GB" dirty="0" smtClean="0"/>
              <a:t>has…French words.</a:t>
            </a:r>
            <a:endParaRPr lang="en-GB" dirty="0"/>
          </a:p>
        </p:txBody>
      </p:sp>
    </p:spTree>
    <p:extLst>
      <p:ext uri="{BB962C8B-B14F-4D97-AF65-F5344CB8AC3E}">
        <p14:creationId xmlns:p14="http://schemas.microsoft.com/office/powerpoint/2010/main" val="20426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6724135" cy="1325563"/>
          </a:xfrm>
        </p:spPr>
        <p:txBody>
          <a:bodyPr/>
          <a:lstStyle/>
          <a:p>
            <a:r>
              <a:rPr lang="en-GB" dirty="0" smtClean="0"/>
              <a:t>% modern English words from each language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867" y="172994"/>
            <a:ext cx="6109781" cy="609188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2148726"/>
              </p:ext>
            </p:extLst>
          </p:nvPr>
        </p:nvGraphicFramePr>
        <p:xfrm>
          <a:off x="838200" y="2183586"/>
          <a:ext cx="4650672" cy="3154535"/>
        </p:xfrm>
        <a:graphic>
          <a:graphicData uri="http://schemas.openxmlformats.org/drawingml/2006/table">
            <a:tbl>
              <a:tblPr firstRow="1" bandRow="1">
                <a:tableStyleId>{5940675A-B579-460E-94D1-54222C63F5DA}</a:tableStyleId>
              </a:tblPr>
              <a:tblGrid>
                <a:gridCol w="3585519"/>
                <a:gridCol w="1065153"/>
              </a:tblGrid>
              <a:tr h="630907">
                <a:tc>
                  <a:txBody>
                    <a:bodyPr/>
                    <a:lstStyle/>
                    <a:p>
                      <a:r>
                        <a:rPr lang="en-GB" sz="2800" b="1" dirty="0" smtClean="0">
                          <a:solidFill>
                            <a:schemeClr val="accent5">
                              <a:lumMod val="50000"/>
                            </a:schemeClr>
                          </a:solidFill>
                          <a:latin typeface="Century Gothic" panose="020B0502020202020204" pitchFamily="34" charset="0"/>
                        </a:rPr>
                        <a:t>French</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800" b="1" dirty="0" smtClean="0">
                          <a:solidFill>
                            <a:schemeClr val="accent5">
                              <a:lumMod val="50000"/>
                            </a:schemeClr>
                          </a:solidFill>
                          <a:latin typeface="Century Gothic" panose="020B0502020202020204" pitchFamily="34" charset="0"/>
                        </a:rPr>
                        <a:t>29%</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30907">
                <a:tc>
                  <a:txBody>
                    <a:bodyPr/>
                    <a:lstStyle/>
                    <a:p>
                      <a:r>
                        <a:rPr lang="en-GB" sz="2800" b="1" dirty="0" smtClean="0">
                          <a:solidFill>
                            <a:schemeClr val="accent5">
                              <a:lumMod val="50000"/>
                            </a:schemeClr>
                          </a:solidFill>
                          <a:latin typeface="Century Gothic" panose="020B0502020202020204" pitchFamily="34" charset="0"/>
                        </a:rPr>
                        <a:t>Germanic</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accent5">
                              <a:lumMod val="50000"/>
                            </a:schemeClr>
                          </a:solidFill>
                          <a:latin typeface="Century Gothic" panose="020B0502020202020204" pitchFamily="34" charset="0"/>
                        </a:rPr>
                        <a:t>26%</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30907">
                <a:tc>
                  <a:txBody>
                    <a:bodyPr/>
                    <a:lstStyle/>
                    <a:p>
                      <a:r>
                        <a:rPr lang="en-GB" sz="2800" b="1" dirty="0" smtClean="0">
                          <a:solidFill>
                            <a:schemeClr val="accent5">
                              <a:lumMod val="50000"/>
                            </a:schemeClr>
                          </a:solidFill>
                          <a:latin typeface="Century Gothic" panose="020B0502020202020204" pitchFamily="34" charset="0"/>
                        </a:rPr>
                        <a:t>Latin</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accent5">
                              <a:lumMod val="50000"/>
                            </a:schemeClr>
                          </a:solidFill>
                          <a:latin typeface="Century Gothic" panose="020B0502020202020204" pitchFamily="34" charset="0"/>
                        </a:rPr>
                        <a:t>29%</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30907">
                <a:tc>
                  <a:txBody>
                    <a:bodyPr/>
                    <a:lstStyle/>
                    <a:p>
                      <a:r>
                        <a:rPr lang="en-GB" sz="2800" b="1" dirty="0" smtClean="0">
                          <a:solidFill>
                            <a:schemeClr val="accent5">
                              <a:lumMod val="50000"/>
                            </a:schemeClr>
                          </a:solidFill>
                          <a:latin typeface="Century Gothic" panose="020B0502020202020204" pitchFamily="34" charset="0"/>
                        </a:rPr>
                        <a:t>Greek</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accent5">
                              <a:lumMod val="50000"/>
                            </a:schemeClr>
                          </a:solidFill>
                          <a:latin typeface="Century Gothic" panose="020B0502020202020204" pitchFamily="34" charset="0"/>
                        </a:rPr>
                        <a:t>6%</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30907">
                <a:tc>
                  <a:txBody>
                    <a:bodyPr/>
                    <a:lstStyle/>
                    <a:p>
                      <a:r>
                        <a:rPr lang="en-GB" sz="2800" b="1" dirty="0" smtClean="0">
                          <a:solidFill>
                            <a:schemeClr val="accent5">
                              <a:lumMod val="50000"/>
                            </a:schemeClr>
                          </a:solidFill>
                          <a:latin typeface="Century Gothic" panose="020B0502020202020204" pitchFamily="34" charset="0"/>
                        </a:rPr>
                        <a:t>Others</a:t>
                      </a:r>
                      <a:endParaRPr lang="en-GB" sz="28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accent5">
                              <a:lumMod val="50000"/>
                            </a:schemeClr>
                          </a:solidFill>
                          <a:latin typeface="Century Gothic" panose="020B0502020202020204" pitchFamily="34" charset="0"/>
                        </a:rPr>
                        <a:t>10%</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6" name="Rectangle 5"/>
          <p:cNvSpPr/>
          <p:nvPr/>
        </p:nvSpPr>
        <p:spPr>
          <a:xfrm>
            <a:off x="6924567" y="5918352"/>
            <a:ext cx="3256020" cy="307777"/>
          </a:xfrm>
          <a:prstGeom prst="rect">
            <a:avLst/>
          </a:prstGeom>
        </p:spPr>
        <p:txBody>
          <a:bodyPr wrap="none">
            <a:spAutoFit/>
          </a:bodyPr>
          <a:lstStyle/>
          <a:p>
            <a:r>
              <a:rPr lang="en-GB" sz="1400" dirty="0">
                <a:solidFill>
                  <a:schemeClr val="accent5">
                    <a:lumMod val="50000"/>
                  </a:schemeClr>
                </a:solidFill>
                <a:latin typeface="Century Gothic" panose="020B0502020202020204" pitchFamily="34" charset="0"/>
              </a:rPr>
              <a:t>By </a:t>
            </a:r>
            <a:r>
              <a:rPr lang="en-GB" sz="1400" dirty="0" err="1">
                <a:solidFill>
                  <a:schemeClr val="accent5">
                    <a:lumMod val="50000"/>
                  </a:schemeClr>
                </a:solidFill>
                <a:latin typeface="Century Gothic" panose="020B0502020202020204" pitchFamily="34" charset="0"/>
              </a:rPr>
              <a:t>Murraytheb</a:t>
            </a:r>
            <a:r>
              <a:rPr lang="en-GB" sz="1400" dirty="0">
                <a:solidFill>
                  <a:schemeClr val="accent5">
                    <a:lumMod val="50000"/>
                  </a:schemeClr>
                </a:solidFill>
                <a:latin typeface="Century Gothic" panose="020B0502020202020204" pitchFamily="34" charset="0"/>
              </a:rPr>
              <a:t> at English Wikipedia </a:t>
            </a:r>
          </a:p>
        </p:txBody>
      </p:sp>
    </p:spTree>
    <p:extLst>
      <p:ext uri="{BB962C8B-B14F-4D97-AF65-F5344CB8AC3E}">
        <p14:creationId xmlns:p14="http://schemas.microsoft.com/office/powerpoint/2010/main" val="4506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9"/>
          <p:cNvGraphicFramePr>
            <a:graphicFrameLocks noGrp="1"/>
          </p:cNvGraphicFramePr>
          <p:nvPr>
            <p:extLst>
              <p:ext uri="{D42A27DB-BD31-4B8C-83A1-F6EECF244321}">
                <p14:modId xmlns:p14="http://schemas.microsoft.com/office/powerpoint/2010/main" val="476808020"/>
              </p:ext>
            </p:extLst>
          </p:nvPr>
        </p:nvGraphicFramePr>
        <p:xfrm>
          <a:off x="197776" y="304801"/>
          <a:ext cx="6096000" cy="5943750"/>
        </p:xfrm>
        <a:graphic>
          <a:graphicData uri="http://schemas.openxmlformats.org/drawingml/2006/table">
            <a:tbl>
              <a:tblPr/>
              <a:tblGrid>
                <a:gridCol w="3048000"/>
                <a:gridCol w="30480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anorak</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bungalow</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siesta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yoghurt</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tattoo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ketchup</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cocoa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ski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muesli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shampoo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umbrella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bagel</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safari</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zero</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accent5">
                              <a:lumMod val="50000"/>
                            </a:schemeClr>
                          </a:solidFill>
                          <a:effectLst/>
                          <a:latin typeface="Century Gothic" panose="020B0502020202020204" pitchFamily="34" charset="0"/>
                        </a:rPr>
                        <a:t>banana</a:t>
                      </a: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accent5">
                            <a:lumMod val="50000"/>
                          </a:schemeClr>
                        </a:solidFill>
                        <a:effectLst/>
                        <a:latin typeface="Times New Roman" pitchFamily="18" charset="0"/>
                      </a:endParaRPr>
                    </a:p>
                  </a:txBody>
                  <a:tcPr marT="45725" marB="45725" horzOverflow="overflow">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a:noFill/>
                    </a:lnTlToBr>
                    <a:lnBlToTr>
                      <a:noFill/>
                    </a:lnBlToTr>
                    <a:noFill/>
                  </a:tcPr>
                </a:tc>
              </a:tr>
            </a:tbl>
          </a:graphicData>
        </a:graphic>
      </p:graphicFrame>
      <p:sp>
        <p:nvSpPr>
          <p:cNvPr id="5" name="WordArt 67"/>
          <p:cNvSpPr>
            <a:spLocks noChangeArrowheads="1" noChangeShapeType="1" noTextEdit="1"/>
          </p:cNvSpPr>
          <p:nvPr/>
        </p:nvSpPr>
        <p:spPr bwMode="auto">
          <a:xfrm>
            <a:off x="7693632" y="156681"/>
            <a:ext cx="3967537" cy="647700"/>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latin typeface="Arial Black" panose="020B0A04020102020204" pitchFamily="34" charset="0"/>
              </a:rPr>
              <a:t>Which language?</a:t>
            </a:r>
          </a:p>
        </p:txBody>
      </p:sp>
      <p:graphicFrame>
        <p:nvGraphicFramePr>
          <p:cNvPr id="7" name="Table 6"/>
          <p:cNvGraphicFramePr>
            <a:graphicFrameLocks noGrp="1"/>
          </p:cNvGraphicFramePr>
          <p:nvPr>
            <p:extLst>
              <p:ext uri="{D42A27DB-BD31-4B8C-83A1-F6EECF244321}">
                <p14:modId xmlns:p14="http://schemas.microsoft.com/office/powerpoint/2010/main" val="2359734991"/>
              </p:ext>
            </p:extLst>
          </p:nvPr>
        </p:nvGraphicFramePr>
        <p:xfrm>
          <a:off x="6830602" y="1089536"/>
          <a:ext cx="2466368" cy="4777008"/>
        </p:xfrm>
        <a:graphic>
          <a:graphicData uri="http://schemas.openxmlformats.org/drawingml/2006/table">
            <a:tbl>
              <a:tblPr firstRow="1" bandRow="1">
                <a:tableStyleId>{5C22544A-7EE6-4342-B048-85BDC9FD1C3A}</a:tableStyleId>
              </a:tblPr>
              <a:tblGrid>
                <a:gridCol w="2466368"/>
              </a:tblGrid>
              <a:tr h="597126">
                <a:tc>
                  <a:txBody>
                    <a:bodyPr/>
                    <a:lstStyle/>
                    <a:p>
                      <a:pPr algn="ctr"/>
                      <a:r>
                        <a:rPr lang="en-GB" sz="2000" b="1" dirty="0" smtClean="0">
                          <a:solidFill>
                            <a:srgbClr val="F26200"/>
                          </a:solidFill>
                          <a:latin typeface="Century Gothic" panose="020B0502020202020204" pitchFamily="34" charset="0"/>
                        </a:rPr>
                        <a:t>Arabic</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Bengali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Chinese or Malay</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Hindi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err="1" smtClean="0">
                          <a:solidFill>
                            <a:srgbClr val="F26200"/>
                          </a:solidFill>
                          <a:latin typeface="Century Gothic" panose="020B0502020202020204" pitchFamily="34" charset="0"/>
                        </a:rPr>
                        <a:t>Innuit</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Italian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26200"/>
                          </a:solidFill>
                          <a:latin typeface="Century Gothic" panose="020B0502020202020204" pitchFamily="34" charset="0"/>
                        </a:rPr>
                        <a:t>Norwegian</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26200"/>
                          </a:solidFill>
                          <a:latin typeface="Century Gothic" panose="020B0502020202020204" pitchFamily="34" charset="0"/>
                        </a:rPr>
                        <a:t>Quechua</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05548531"/>
              </p:ext>
            </p:extLst>
          </p:nvPr>
        </p:nvGraphicFramePr>
        <p:xfrm>
          <a:off x="9469348" y="1089536"/>
          <a:ext cx="2466368" cy="4777008"/>
        </p:xfrm>
        <a:graphic>
          <a:graphicData uri="http://schemas.openxmlformats.org/drawingml/2006/table">
            <a:tbl>
              <a:tblPr firstRow="1" bandRow="1">
                <a:tableStyleId>{5C22544A-7EE6-4342-B048-85BDC9FD1C3A}</a:tableStyleId>
              </a:tblPr>
              <a:tblGrid>
                <a:gridCol w="2466368"/>
              </a:tblGrid>
              <a:tr h="597126">
                <a:tc>
                  <a:txBody>
                    <a:bodyPr/>
                    <a:lstStyle/>
                    <a:p>
                      <a:pPr algn="ctr"/>
                      <a:r>
                        <a:rPr lang="en-GB" sz="2000" b="1" dirty="0" smtClean="0">
                          <a:solidFill>
                            <a:srgbClr val="F26200"/>
                          </a:solidFill>
                          <a:latin typeface="Century Gothic" panose="020B0502020202020204" pitchFamily="34" charset="0"/>
                        </a:rPr>
                        <a:t>Spanish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Swahili</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Swiss German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Tahitian</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Turkish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Wolof</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r>
                        <a:rPr lang="en-GB" sz="2000" b="1" dirty="0" smtClean="0">
                          <a:solidFill>
                            <a:srgbClr val="F26200"/>
                          </a:solidFill>
                          <a:latin typeface="Century Gothic" panose="020B0502020202020204" pitchFamily="34" charset="0"/>
                        </a:rPr>
                        <a:t>Yiddish</a:t>
                      </a: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597126">
                <a:tc>
                  <a:txBody>
                    <a:bodyPr/>
                    <a:lstStyle/>
                    <a:p>
                      <a:pPr algn="ctr"/>
                      <a:endParaRPr lang="en-GB" sz="2000" b="1" dirty="0">
                        <a:solidFill>
                          <a:srgbClr val="F26200"/>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14485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1698</Words>
  <Application>Microsoft Office PowerPoint</Application>
  <PresentationFormat>Widescreen</PresentationFormat>
  <Paragraphs>467</Paragraphs>
  <Slides>34</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SimSun</vt:lpstr>
      <vt:lpstr>Arial</vt:lpstr>
      <vt:lpstr>Arial Black</vt:lpstr>
      <vt:lpstr>Calibri</vt:lpstr>
      <vt:lpstr>Century Gothic</vt:lpstr>
      <vt:lpstr>Times New Roman</vt:lpstr>
      <vt:lpstr>Tw Cen MT</vt:lpstr>
      <vt:lpstr>Wingdings</vt:lpstr>
      <vt:lpstr>1_Office Theme</vt:lpstr>
      <vt:lpstr>PowerPoint Presentation</vt:lpstr>
      <vt:lpstr>What puts the ‘I’ in my identity? What makes me ‘me’?</vt:lpstr>
      <vt:lpstr>Modern English started out as Old English which comes from…</vt:lpstr>
      <vt:lpstr>Why English comes from German</vt:lpstr>
      <vt:lpstr>Eddie Izzard und die Kuh!</vt:lpstr>
      <vt:lpstr>Kannst du Deutsch?</vt:lpstr>
      <vt:lpstr>English has…French words.</vt:lpstr>
      <vt:lpstr>% modern English words from each language</vt:lpstr>
      <vt:lpstr>PowerPoint Presentation</vt:lpstr>
      <vt:lpstr>PowerPoint Presentation</vt:lpstr>
      <vt:lpstr>Great Britain is ...</vt:lpstr>
      <vt:lpstr>PowerPoint Presentation</vt:lpstr>
      <vt:lpstr>Great Britain has … official languages.</vt:lpstr>
      <vt:lpstr>PowerPoint Presentation</vt:lpstr>
      <vt:lpstr>PowerPoint Presentation</vt:lpstr>
      <vt:lpstr>PowerPoint Presentation</vt:lpstr>
      <vt:lpstr>What puts the ‘I’ in my identity? What makes me ‘me’?</vt:lpstr>
      <vt:lpstr>Great British cultural icons</vt:lpstr>
      <vt:lpstr>British stereotypes</vt:lpstr>
      <vt:lpstr>PowerPoint Presentation</vt:lpstr>
      <vt:lpstr>What puts the ‘I’ in my identity? What makes me ‘me’?</vt:lpstr>
      <vt:lpstr>You are automatically a British citizen if…</vt:lpstr>
      <vt:lpstr>Who built the Tower of London?</vt:lpstr>
      <vt:lpstr>How often are ‘Prime Minister’s Questions’ held in parliament?</vt:lpstr>
      <vt:lpstr>Which king was executed in 1649?</vt:lpstr>
      <vt:lpstr>Where is Swansea located?</vt:lpstr>
      <vt:lpstr>Which two political parties formed a coalition in 2010?</vt:lpstr>
      <vt:lpstr>Bumi Thomas</vt:lpstr>
      <vt:lpstr>Sahrawi Arab Democratic Republic</vt:lpstr>
      <vt:lpstr>What puts the ‘I’ in my identity? What makes me ‘me’?</vt:lpstr>
      <vt:lpstr>PowerPoint Presentation</vt:lpstr>
      <vt:lpstr>What puts the ‘I’ in my identity? What makes me ‘me’?</vt:lpstr>
      <vt:lpstr>Exploding identities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76</cp:revision>
  <dcterms:created xsi:type="dcterms:W3CDTF">2019-08-02T10:43:43Z</dcterms:created>
  <dcterms:modified xsi:type="dcterms:W3CDTF">2019-09-09T09:41:46Z</dcterms:modified>
</cp:coreProperties>
</file>