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1"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Century Gothic" panose="020B0502020202020204" pitchFamily="34" charset="0"/>
      <p:regular r:id="rId58"/>
      <p:bold r:id="rId59"/>
      <p:italic r:id="rId60"/>
      <p:boldItalic r:id="rId61"/>
    </p:embeddedFont>
    <p:embeddedFont>
      <p:font typeface="Georgia" panose="02040502050405020303" pitchFamily="18" charset="0"/>
      <p:regular r:id="rId62"/>
      <p:bold r:id="rId63"/>
      <p:italic r:id="rId64"/>
      <p:boldItalic r:id="rId65"/>
    </p:embeddedFont>
    <p:embeddedFont>
      <p:font typeface="Poppins"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EZVRpGqsbKjsZxdDaj8DAcoBK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3" clrIdx="0">
    <p:extLst>
      <p:ext uri="{19B8F6BF-5375-455C-9EA6-DF929625EA0E}">
        <p15:presenceInfo xmlns:p15="http://schemas.microsoft.com/office/powerpoint/2012/main" userId="S::RHawkes@combertonvc.org::5e669c2b-3608-40aa-930e-cb573f7025a9" providerId="AD"/>
      </p:ext>
    </p:extLst>
  </p:cmAuthor>
  <p:cmAuthor id="2" name="Jenny Hopper" initials="JH" lastIdx="3" clrIdx="1">
    <p:extLst>
      <p:ext uri="{19B8F6BF-5375-455C-9EA6-DF929625EA0E}">
        <p15:presenceInfo xmlns:p15="http://schemas.microsoft.com/office/powerpoint/2012/main" userId="S-1-5-21-1278133025-3555457747-3381669974-7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6E8EC8-92AB-4062-BEA7-A405EBC48DF8}">
  <a:tblStyle styleId="{BF6E8EC8-92AB-4062-BEA7-A405EBC48DF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473" autoAdjust="0"/>
  </p:normalViewPr>
  <p:slideViewPr>
    <p:cSldViewPr snapToGrid="0">
      <p:cViewPr varScale="1">
        <p:scale>
          <a:sx n="63" d="100"/>
          <a:sy n="63" d="100"/>
        </p:scale>
        <p:origin x="169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fntdata"/><Relationship Id="rId62" Type="http://schemas.openxmlformats.org/officeDocument/2006/relationships/font" Target="fonts/font9.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2.fntdata"/><Relationship Id="rId7" Type="http://schemas.openxmlformats.org/officeDocument/2006/relationships/slide" Target="slides/slide4.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elp.org/summer-briefings-on-the-new-gcse-subject-cont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resources.ncelp.org/concern/resources/0z708w48k?locale=en" TargetMode="External"/><Relationship Id="rId13" Type="http://schemas.openxmlformats.org/officeDocument/2006/relationships/hyperlink" Target="https://www.oasis-database.org/" TargetMode="External"/><Relationship Id="rId3" Type="http://schemas.openxmlformats.org/officeDocument/2006/relationships/hyperlink" Target="https://resources.ncelp.org/schemes-of-work" TargetMode="External"/><Relationship Id="rId7" Type="http://schemas.openxmlformats.org/officeDocument/2006/relationships/hyperlink" Target="https://resources.ncelp.org/concern/resources/ng451h506?locale=en" TargetMode="External"/><Relationship Id="rId12" Type="http://schemas.openxmlformats.org/officeDocument/2006/relationships/hyperlink" Target="https://ncelp.hosted.york.ac.uk/?page_id=28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resources.ncelp.org/collections/2227mp79s?locale=en" TargetMode="External"/><Relationship Id="rId11" Type="http://schemas.openxmlformats.org/officeDocument/2006/relationships/hyperlink" Target="https://oasis-database.org/" TargetMode="External"/><Relationship Id="rId5" Type="http://schemas.openxmlformats.org/officeDocument/2006/relationships/hyperlink" Target="https://ncelp.org/resources/summaries-of-research/" TargetMode="External"/><Relationship Id="rId10" Type="http://schemas.openxmlformats.org/officeDocument/2006/relationships/hyperlink" Target="https://resources.ncelp.org/concern/resources/pc289m23b?locale=en" TargetMode="External"/><Relationship Id="rId4" Type="http://schemas.openxmlformats.org/officeDocument/2006/relationships/hyperlink" Target="https://resources.ncelp.org/concern/parent/3t945q82x/file_sets/6108vb31r" TargetMode="External"/><Relationship Id="rId9" Type="http://schemas.openxmlformats.org/officeDocument/2006/relationships/hyperlink" Target="https://resources.ncelp.org/collections/qf85nc16k?locale=en" TargetMode="External"/><Relationship Id="rId14" Type="http://schemas.openxmlformats.org/officeDocument/2006/relationships/hyperlink" Target="https://esrc.ukri.or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ources.ncelp.org/concern/resources/td96k262r?locale=e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resources.ncelp.org/collections/0c483j43w?locale=en" TargetMode="External"/><Relationship Id="rId5" Type="http://schemas.openxmlformats.org/officeDocument/2006/relationships/hyperlink" Target="https://resources.ncelp.org/collections/qf85nc16k?locale=en" TargetMode="External"/><Relationship Id="rId4" Type="http://schemas.openxmlformats.org/officeDocument/2006/relationships/hyperlink" Target="https://resources.ncelp.org/collections/9p290b10f?locale=e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sources.ncelp.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resources.ncelp.org/collections/tq57nr10t?locale=en"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resources.ncelp.org/collections/rv042t23n?locale=en" TargetMode="External"/><Relationship Id="rId4" Type="http://schemas.openxmlformats.org/officeDocument/2006/relationships/hyperlink" Target="https://quizlet.com/NCELP"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resources.ncelp.org/concern/parent/hd76s1109/file_sets/gx41mk01s"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resources.ncelp.org/concern/parent/hd76s1109/file_sets/d504rm544" TargetMode="External"/><Relationship Id="rId4" Type="http://schemas.openxmlformats.org/officeDocument/2006/relationships/hyperlink" Target="https://resources.ncelp.org/concern/parent/hd76s1109/file_sets/pr76f435x"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n.wikipedia.org/wiki/Louis_Pasteur#/media/File:Louis_Pasteur_experiment.jp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Welcome. My name is Jenny Hopper. As you may have seen from the course details, I’m </a:t>
            </a:r>
            <a:r>
              <a:rPr lang="en-GB" b="0" i="0">
                <a:solidFill>
                  <a:srgbClr val="333333"/>
                </a:solidFill>
                <a:latin typeface="Poppins"/>
                <a:ea typeface="Poppins"/>
                <a:cs typeface="Poppins"/>
                <a:sym typeface="Poppins"/>
              </a:rPr>
              <a:t>Head of MFL at Sir William Borlase’s Grammar School in Marlow, Buckinghamshire. I teach German, French and some KS3 Spanish. I was MFL Hub lead and NCELP specialist teacher at  school and am now a course leader and CPD associate with NCELP. I’m also ITTCo here at school and MFL subject and visiting tutor for our local Teaching School Hub SCITT. In addition I’m part of the course facilitator team for ECT colleagues in our Teaching school hub, so familiar with the CPD that you are about to start (Year 1) ,or are half way through as Early Career Teachers. So far your ECT training will have covered the generic requirements of the framework.</a:t>
            </a:r>
            <a:endParaRPr/>
          </a:p>
          <a:p>
            <a:pPr marL="0" lvl="0" indent="0" algn="l" rtl="0">
              <a:spcBef>
                <a:spcPts val="0"/>
              </a:spcBef>
              <a:spcAft>
                <a:spcPts val="0"/>
              </a:spcAft>
              <a:buNone/>
            </a:pPr>
            <a:endParaRPr b="0" i="0">
              <a:solidFill>
                <a:srgbClr val="333333"/>
              </a:solidFill>
              <a:latin typeface="Poppins"/>
              <a:ea typeface="Poppins"/>
              <a:cs typeface="Poppins"/>
              <a:sym typeface="Poppins"/>
            </a:endParaRPr>
          </a:p>
          <a:p>
            <a:pPr marL="0" lvl="0" indent="0" algn="l" rtl="0">
              <a:spcBef>
                <a:spcPts val="0"/>
              </a:spcBef>
              <a:spcAft>
                <a:spcPts val="0"/>
              </a:spcAft>
              <a:buNone/>
            </a:pPr>
            <a:r>
              <a:rPr lang="en-GB" b="0" i="0">
                <a:solidFill>
                  <a:srgbClr val="333333"/>
                </a:solidFill>
                <a:latin typeface="Poppins"/>
                <a:ea typeface="Poppins"/>
                <a:cs typeface="Poppins"/>
                <a:sym typeface="Poppins"/>
              </a:rPr>
              <a:t>Today I aim to contextualise those generic requirements within the specific context of MFL to build on your subject specific training within your Initial Teacher Training framework and/or your experience after your ECT first teaching year.</a:t>
            </a:r>
            <a:endParaRPr/>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dirty="0">
                <a:solidFill>
                  <a:schemeClr val="dk1"/>
                </a:solidFill>
                <a:latin typeface="Calibri"/>
                <a:ea typeface="Calibri"/>
                <a:cs typeface="Calibri"/>
                <a:sym typeface="Calibri"/>
              </a:rPr>
              <a:t>Typically, language assessment systems incorporate these 3 ‘pillars’: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system of the sounds of a language and how these are represented in written words (or scripts other than Roman)</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vocabulary</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grammar, including inflectional and/or derivational features (the systems for changing the form of a word and for creating new words, respectively) and syntax</a:t>
            </a:r>
            <a:r>
              <a:rPr lang="en-GB" sz="1200" b="0" i="0" u="sng" baseline="30000"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[footnote 54]</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 refer to these 3 pillars as phonics, vocabulary and grammar throughout this review.</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You’ll see that whilst OFSTED use the terminology of 3 pillars, at NCELP we use the image and metaphor of a braid.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Each of the separate ‘strands’ represents phonics, vocabulary and grammar, but we show these here as closely intertwined to illustrate how each support and strengthens the other. However, note that the ends of the braid are loose – to signify that, each of the individual strands is subject to decay or ‘fraying’ if you like, if it is not regularly and systematically revisited.</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 When we review the NCELP SOW, you’ll see just how consistent and ‘relentless’ (and hence effective) this systematic revisiting is.</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As mentioned at the beginning, NCELP is also involved not only in designing resources for KS3, but also in supporting the implementation of the new GCSE Subject content, including the development of exemplar Schemes of Work for Years 10 and 11 by the end of this year. </a:t>
            </a:r>
            <a:endParaRPr dirty="0"/>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Time today doesn’t permit us to review the new GCSE subject content in detail, but, if you want to find out more specifically about the new GCSE, we have a series of briefings running. There are still courses available after this session on 29</a:t>
            </a:r>
            <a:r>
              <a:rPr lang="en-GB" sz="1200" baseline="30000" dirty="0">
                <a:solidFill>
                  <a:schemeClr val="dk1"/>
                </a:solidFill>
                <a:latin typeface="Arial"/>
                <a:ea typeface="Arial"/>
                <a:cs typeface="Arial"/>
                <a:sym typeface="Arial"/>
              </a:rPr>
              <a:t>th</a:t>
            </a:r>
            <a:r>
              <a:rPr lang="en-GB" sz="1200" dirty="0">
                <a:solidFill>
                  <a:schemeClr val="dk1"/>
                </a:solidFill>
                <a:latin typeface="Arial"/>
                <a:ea typeface="Arial"/>
                <a:cs typeface="Arial"/>
                <a:sym typeface="Arial"/>
              </a:rPr>
              <a:t> June, and 6</a:t>
            </a:r>
            <a:r>
              <a:rPr lang="en-GB" sz="1200" baseline="30000" dirty="0">
                <a:solidFill>
                  <a:schemeClr val="dk1"/>
                </a:solidFill>
                <a:latin typeface="Arial"/>
                <a:ea typeface="Arial"/>
                <a:cs typeface="Arial"/>
                <a:sym typeface="Arial"/>
              </a:rPr>
              <a:t>th</a:t>
            </a:r>
            <a:r>
              <a:rPr lang="en-GB" sz="1200" dirty="0">
                <a:solidFill>
                  <a:schemeClr val="dk1"/>
                </a:solidFill>
                <a:latin typeface="Arial"/>
                <a:ea typeface="Arial"/>
                <a:cs typeface="Arial"/>
                <a:sym typeface="Arial"/>
              </a:rPr>
              <a:t> and 13</a:t>
            </a:r>
            <a:r>
              <a:rPr lang="en-GB" sz="1200" baseline="30000" dirty="0">
                <a:solidFill>
                  <a:schemeClr val="dk1"/>
                </a:solidFill>
                <a:latin typeface="Arial"/>
                <a:ea typeface="Arial"/>
                <a:cs typeface="Arial"/>
                <a:sym typeface="Arial"/>
              </a:rPr>
              <a:t>th</a:t>
            </a:r>
            <a:r>
              <a:rPr lang="en-GB" sz="1200" dirty="0">
                <a:solidFill>
                  <a:schemeClr val="dk1"/>
                </a:solidFill>
                <a:latin typeface="Arial"/>
                <a:ea typeface="Arial"/>
                <a:cs typeface="Arial"/>
                <a:sym typeface="Arial"/>
              </a:rPr>
              <a:t> July. (The link is on the slides, but I’ll post it in the chat line now for easy reference.)</a:t>
            </a:r>
            <a:br>
              <a:rPr lang="en-GB" sz="1200" dirty="0">
                <a:solidFill>
                  <a:schemeClr val="dk1"/>
                </a:solidFill>
                <a:latin typeface="Arial"/>
                <a:ea typeface="Arial"/>
                <a:cs typeface="Arial"/>
                <a:sym typeface="Arial"/>
              </a:rPr>
            </a:br>
            <a:r>
              <a:rPr lang="en-GB"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https://ncelp.org/summer-briefings-on-the-new-gcse-subject-content/</a:t>
            </a:r>
            <a:r>
              <a:rPr lang="en-GB" sz="1800" u="sng" dirty="0">
                <a:solidFill>
                  <a:srgbClr val="0563C1"/>
                </a:solidFill>
                <a:latin typeface="Calibri"/>
                <a:ea typeface="Calibri"/>
                <a:cs typeface="Calibri"/>
                <a:sym typeface="Calibri"/>
              </a:rPr>
              <a:t>. </a:t>
            </a: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GB" sz="1200" b="0" i="0" cap="none" dirty="0">
                <a:solidFill>
                  <a:schemeClr val="dk1"/>
                </a:solidFill>
                <a:latin typeface="Calibri"/>
                <a:ea typeface="Calibri"/>
                <a:cs typeface="Calibri"/>
                <a:sym typeface="Calibri"/>
              </a:rPr>
              <a:t>DESCRIPTION</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Attendees will be provided with a detailed overview of the new subject content for GCSE French, German and Spanish.</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foci for the session will be:</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background and rationale for the changes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main similarities and differences between the current (2015) and the new (2022) GCSE Subject Content documents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implications for teaching and assessment</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answers to key questions to inform curriculum development planning going forward.</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briefings will offer an invaluable opportunity for teachers to engage in relevant discussions and return to school with practical knowledge to guide their next steps.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If you have any questions about these briefings, please contact: </a:t>
            </a:r>
            <a:r>
              <a:rPr lang="en-GB" sz="120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enquiries@ncelp.org</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cap="none" dirty="0">
                <a:solidFill>
                  <a:schemeClr val="dk1"/>
                </a:solidFill>
                <a:latin typeface="Calibri"/>
                <a:ea typeface="Calibri"/>
                <a:cs typeface="Calibri"/>
                <a:sym typeface="Calibri"/>
              </a:rPr>
              <a:t>BRIEFING TIMETABLE</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briefings will be held on the following dates and times:</a:t>
            </a:r>
            <a:endParaRPr dirty="0"/>
          </a:p>
          <a:p>
            <a:pPr marL="0" lvl="0" indent="0" algn="l" rtl="0">
              <a:spcBef>
                <a:spcPts val="0"/>
              </a:spcBef>
              <a:spcAft>
                <a:spcPts val="0"/>
              </a:spcAft>
              <a:buNone/>
            </a:pPr>
            <a:r>
              <a:rPr lang="en-GB" sz="1200" b="1" i="0" dirty="0">
                <a:solidFill>
                  <a:schemeClr val="dk1"/>
                </a:solidFill>
                <a:latin typeface="Calibri"/>
                <a:ea typeface="Calibri"/>
                <a:cs typeface="Calibri"/>
                <a:sym typeface="Calibri"/>
              </a:rPr>
              <a:t>Briefing dates/times:</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4 May 22, 3.30-4.30pm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11 May 22, 4-5pm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18 May 22, 3.30-4.30pm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25 May 22, 4-5pm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8 Jun 22, 3.30-4.30pm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15 Jun 22, 4-5pm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22 Jun 22, 3.30-4.30pm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29 Jun 22, 4-5pm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6 Jul 22, 3.30-4.30pm</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Wed 13 Jul 22, 4-5pm</a:t>
            </a:r>
            <a:endParaRPr dirty="0"/>
          </a:p>
        </p:txBody>
      </p:sp>
      <p:sp>
        <p:nvSpPr>
          <p:cNvPr id="244" name="Google Shape;2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rPr>
              <a:t>So, now let’s move on from the background to more details on the ECF and NCELP alignment with it.</a:t>
            </a:r>
            <a:endParaRPr/>
          </a:p>
          <a:p>
            <a:pPr marL="0" lvl="0" indent="0" algn="l" rtl="0">
              <a:spcBef>
                <a:spcPts val="0"/>
              </a:spcBef>
              <a:spcAft>
                <a:spcPts val="0"/>
              </a:spcAft>
              <a:buNone/>
            </a:pPr>
            <a:endParaRPr sz="1200" b="0">
              <a:solidFill>
                <a:schemeClr val="dk1"/>
              </a:solidFill>
            </a:endParaRPr>
          </a:p>
        </p:txBody>
      </p:sp>
      <p:sp>
        <p:nvSpPr>
          <p:cNvPr id="255" name="Google Shape;2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0" i="0" dirty="0">
                <a:latin typeface="Calibri"/>
                <a:ea typeface="Calibri"/>
                <a:cs typeface="Calibri"/>
                <a:sym typeface="Calibri"/>
              </a:rPr>
              <a:t>If you are about to embark on Year 1 as an Early Career Teacher, you will be familiar with the shape of the Early Career Framework via your completion of the Initial Teacher Training Core Content Framework. And for those of you about to embark on the 2</a:t>
            </a:r>
            <a:r>
              <a:rPr lang="en-GB" b="0" i="0" baseline="30000" dirty="0">
                <a:latin typeface="Calibri"/>
                <a:ea typeface="Calibri"/>
                <a:cs typeface="Calibri"/>
                <a:sym typeface="Calibri"/>
              </a:rPr>
              <a:t>nd</a:t>
            </a:r>
            <a:r>
              <a:rPr lang="en-GB" b="0" i="0" dirty="0">
                <a:latin typeface="Calibri"/>
                <a:ea typeface="Calibri"/>
                <a:cs typeface="Calibri"/>
                <a:sym typeface="Calibri"/>
              </a:rPr>
              <a:t> year as an ECT, I trust that today’s session will give you an opportunity to investigate in more depth the wealth of resources to support your developing practice.</a:t>
            </a:r>
            <a:endParaRPr dirty="0"/>
          </a:p>
          <a:p>
            <a:pPr marL="0" marR="0" lvl="0" indent="0" algn="l" rtl="0">
              <a:lnSpc>
                <a:spcPct val="100000"/>
              </a:lnSpc>
              <a:spcBef>
                <a:spcPts val="0"/>
              </a:spcBef>
              <a:spcAft>
                <a:spcPts val="0"/>
              </a:spcAft>
              <a:buClr>
                <a:schemeClr val="dk1"/>
              </a:buClr>
              <a:buSzPts val="1200"/>
              <a:buFont typeface="Calibri"/>
              <a:buNone/>
            </a:pP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1" i="0" dirty="0">
                <a:latin typeface="Calibri"/>
                <a:ea typeface="Calibri"/>
                <a:cs typeface="Calibri"/>
                <a:sym typeface="Calibri"/>
              </a:rPr>
              <a:t>Cue animation x 2</a:t>
            </a:r>
            <a:endParaRPr dirty="0"/>
          </a:p>
          <a:p>
            <a:pPr marL="0" marR="0" lvl="0" indent="0" algn="l" rtl="0">
              <a:lnSpc>
                <a:spcPct val="100000"/>
              </a:lnSpc>
              <a:spcBef>
                <a:spcPts val="0"/>
              </a:spcBef>
              <a:spcAft>
                <a:spcPts val="0"/>
              </a:spcAft>
              <a:buClr>
                <a:schemeClr val="dk1"/>
              </a:buClr>
              <a:buSzPts val="1200"/>
              <a:buFont typeface="Calibri"/>
              <a:buNone/>
            </a:pPr>
            <a:r>
              <a:rPr lang="en-GB" b="0" i="0" dirty="0">
                <a:latin typeface="Calibri"/>
                <a:ea typeface="Calibri"/>
                <a:cs typeface="Calibri"/>
                <a:sym typeface="Calibri"/>
              </a:rPr>
              <a:t>We’re going to look in turn at </a:t>
            </a:r>
            <a:r>
              <a:rPr lang="en-GB" b="0" i="1" dirty="0">
                <a:latin typeface="Calibri"/>
                <a:ea typeface="Calibri"/>
                <a:cs typeface="Calibri"/>
                <a:sym typeface="Calibri"/>
              </a:rPr>
              <a:t>high expectations </a:t>
            </a:r>
            <a:r>
              <a:rPr lang="en-GB" b="0" i="0" dirty="0">
                <a:latin typeface="Calibri"/>
                <a:ea typeface="Calibri"/>
                <a:cs typeface="Calibri"/>
                <a:sym typeface="Calibri"/>
              </a:rPr>
              <a:t>– standard 1 (setting high expectations).</a:t>
            </a: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1" i="0" dirty="0">
                <a:latin typeface="Calibri"/>
                <a:ea typeface="Calibri"/>
                <a:cs typeface="Calibri"/>
                <a:sym typeface="Calibri"/>
              </a:rPr>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1" dirty="0">
                <a:latin typeface="Calibri"/>
                <a:ea typeface="Calibri"/>
                <a:cs typeface="Calibri"/>
                <a:sym typeface="Calibri"/>
              </a:rPr>
              <a:t>How pupils learn </a:t>
            </a:r>
            <a:r>
              <a:rPr lang="en-GB" b="0" i="0" dirty="0">
                <a:latin typeface="Calibri"/>
                <a:ea typeface="Calibri"/>
                <a:cs typeface="Calibri"/>
                <a:sym typeface="Calibri"/>
              </a:rPr>
              <a:t>– standard 2 – promote good progress.</a:t>
            </a: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1" i="0" dirty="0">
                <a:latin typeface="Calibri"/>
                <a:ea typeface="Calibri"/>
                <a:cs typeface="Calibri"/>
                <a:sym typeface="Calibri"/>
              </a:rPr>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1" dirty="0">
                <a:latin typeface="Calibri"/>
                <a:ea typeface="Calibri"/>
                <a:cs typeface="Calibri"/>
                <a:sym typeface="Calibri"/>
              </a:rPr>
              <a:t>Subject and curriculum </a:t>
            </a:r>
            <a:r>
              <a:rPr lang="en-GB" b="0" i="0" dirty="0">
                <a:latin typeface="Calibri"/>
                <a:ea typeface="Calibri"/>
                <a:cs typeface="Calibri"/>
                <a:sym typeface="Calibri"/>
              </a:rPr>
              <a:t>– standard 3 – demonstrate good subject and curriculum knowledge.</a:t>
            </a: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0" i="0" dirty="0">
                <a:latin typeface="Calibri"/>
                <a:ea typeface="Calibri"/>
                <a:cs typeface="Calibri"/>
                <a:sym typeface="Calibri"/>
              </a:rPr>
              <a:t>Once we’ve reviewed these first 3, we’ll take a closer look at the NCELP SOW design, so that you can see the key features of these first three standards exemplified.</a:t>
            </a: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1" i="0" dirty="0">
                <a:latin typeface="Calibri"/>
                <a:ea typeface="Calibri"/>
                <a:cs typeface="Calibri"/>
                <a:sym typeface="Calibri"/>
              </a:rPr>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1" dirty="0">
                <a:latin typeface="Calibri"/>
                <a:ea typeface="Calibri"/>
                <a:cs typeface="Calibri"/>
                <a:sym typeface="Calibri"/>
              </a:rPr>
              <a:t>Classroom practice </a:t>
            </a:r>
            <a:r>
              <a:rPr lang="en-GB" b="0" i="0" dirty="0">
                <a:latin typeface="Calibri"/>
                <a:ea typeface="Calibri"/>
                <a:cs typeface="Calibri"/>
                <a:sym typeface="Calibri"/>
              </a:rPr>
              <a:t>– standard 4 – plan and teach well-structured lessons. Here you’ll have a chance to examine and discuss a full week’s lesson resource to see how the features of the SOW design come together in practice in the classroom.</a:t>
            </a: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1" i="0" dirty="0">
                <a:latin typeface="Calibri"/>
                <a:ea typeface="Calibri"/>
                <a:cs typeface="Calibri"/>
                <a:sym typeface="Calibri"/>
              </a:rPr>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1" dirty="0">
                <a:latin typeface="Calibri"/>
                <a:ea typeface="Calibri"/>
                <a:cs typeface="Calibri"/>
                <a:sym typeface="Calibri"/>
              </a:rPr>
              <a:t>Adaptive teaching </a:t>
            </a:r>
            <a:r>
              <a:rPr lang="en-GB" b="0" i="0" dirty="0">
                <a:latin typeface="Calibri"/>
                <a:ea typeface="Calibri"/>
                <a:cs typeface="Calibri"/>
                <a:sym typeface="Calibri"/>
              </a:rPr>
              <a:t>– standard 5 – Again, we’ll have some examples of adaptive teaching for lower and higher proficiency learners as well as an opportunity to review and discuss adaptations that schools have already introduced in their own specific contexts.</a:t>
            </a:r>
            <a:endParaRPr dirty="0"/>
          </a:p>
          <a:p>
            <a:pPr marL="0" marR="0" lvl="0" indent="0" algn="l" rtl="0">
              <a:lnSpc>
                <a:spcPct val="100000"/>
              </a:lnSpc>
              <a:spcBef>
                <a:spcPts val="0"/>
              </a:spcBef>
              <a:spcAft>
                <a:spcPts val="0"/>
              </a:spcAft>
              <a:buClr>
                <a:schemeClr val="dk1"/>
              </a:buClr>
              <a:buSzPts val="1200"/>
              <a:buFont typeface="Calibri"/>
              <a:buNone/>
            </a:pPr>
            <a:r>
              <a:rPr lang="en-GB" b="1" i="0" dirty="0">
                <a:latin typeface="Calibri"/>
                <a:ea typeface="Calibri"/>
                <a:cs typeface="Calibri"/>
                <a:sym typeface="Calibri"/>
              </a:rPr>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1" dirty="0">
                <a:latin typeface="Calibri"/>
                <a:ea typeface="Calibri"/>
                <a:cs typeface="Calibri"/>
                <a:sym typeface="Calibri"/>
              </a:rPr>
              <a:t>Assessment</a:t>
            </a:r>
            <a:r>
              <a:rPr lang="en-GB" b="0" i="0" dirty="0">
                <a:latin typeface="Calibri"/>
                <a:ea typeface="Calibri"/>
                <a:cs typeface="Calibri"/>
                <a:sym typeface="Calibri"/>
              </a:rPr>
              <a:t> – standard 6 – make accurate and productive use of assessment. Here we’ll touch briefly on NCELP’s assessment approaches with a couple of examples and then signpost further resources for you to explore.</a:t>
            </a:r>
            <a:endParaRPr dirty="0"/>
          </a:p>
          <a:p>
            <a:pPr marL="0" marR="0" lvl="0" indent="0" algn="l" rtl="0">
              <a:lnSpc>
                <a:spcPct val="100000"/>
              </a:lnSpc>
              <a:spcBef>
                <a:spcPts val="0"/>
              </a:spcBef>
              <a:spcAft>
                <a:spcPts val="0"/>
              </a:spcAft>
              <a:buClr>
                <a:schemeClr val="dk1"/>
              </a:buClr>
              <a:buSzPts val="1200"/>
              <a:buFont typeface="Calibri"/>
              <a:buNone/>
            </a:pP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0" i="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i="0" dirty="0">
              <a:latin typeface="Calibri"/>
              <a:ea typeface="Calibri"/>
              <a:cs typeface="Calibri"/>
              <a:sym typeface="Calibri"/>
            </a:endParaRPr>
          </a:p>
        </p:txBody>
      </p:sp>
      <p:sp>
        <p:nvSpPr>
          <p:cNvPr id="264" name="Google Shape;26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dirty="0">
                <a:solidFill>
                  <a:schemeClr val="dk1"/>
                </a:solidFill>
              </a:rPr>
              <a:t>So let’s now take a look at the first ECF standard of </a:t>
            </a:r>
            <a:r>
              <a:rPr lang="en-GB" sz="1200" b="0" i="1" dirty="0">
                <a:solidFill>
                  <a:schemeClr val="dk1"/>
                </a:solidFill>
              </a:rPr>
              <a:t>High expectations.</a:t>
            </a:r>
            <a:endParaRPr sz="1200" b="0" i="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Underpinning  </a:t>
            </a:r>
            <a:r>
              <a:rPr lang="en-GB"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NCELP Schemes Of Work (SOW</a:t>
            </a:r>
            <a:r>
              <a:rPr lang="en-GB" sz="12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GB" sz="1200" u="none" dirty="0">
                <a:solidFill>
                  <a:schemeClr val="dk1"/>
                </a:solidFill>
                <a:latin typeface="Calibri"/>
                <a:ea typeface="Calibri"/>
                <a:cs typeface="Calibri"/>
                <a:sym typeface="Calibri"/>
              </a:rPr>
              <a:t> and resources is a very significant body of research which informs the Centre’s work and the rationale to </a:t>
            </a:r>
            <a:r>
              <a:rPr lang="en-GB" sz="1200" dirty="0">
                <a:solidFill>
                  <a:schemeClr val="dk1"/>
                </a:solidFill>
                <a:latin typeface="Calibri"/>
                <a:ea typeface="Calibri"/>
                <a:cs typeface="Calibri"/>
                <a:sym typeface="Calibri"/>
              </a:rPr>
              <a:t>improve MFL pedagogy in order to strengthen language development and learners’ sense of progression, and thereby improve self-efficacy. A key aim here is to </a:t>
            </a:r>
            <a:r>
              <a:rPr lang="en-GB"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increase intrinsic motivation to study languages at GCSE</a:t>
            </a: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en-GB" sz="1200" b="1" dirty="0">
                <a:solidFill>
                  <a:schemeClr val="dk1"/>
                </a:solidFill>
              </a:rPr>
              <a:t>Cue animation</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NCELP’s SOW</a:t>
            </a:r>
            <a:r>
              <a:rPr lang="en-GB" sz="1200" dirty="0">
                <a:solidFill>
                  <a:schemeClr val="dk1"/>
                </a:solidFill>
                <a:latin typeface="Calibri"/>
                <a:ea typeface="Calibri"/>
                <a:cs typeface="Calibri"/>
                <a:sym typeface="Calibri"/>
              </a:rPr>
              <a:t> and resources develop pedagogy that is research-informed and practice-informed. This evidence is included in all training reference materials, on the </a:t>
            </a:r>
            <a:r>
              <a:rPr lang="en-GB" sz="1800"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OASIS database</a:t>
            </a:r>
            <a:r>
              <a:rPr lang="en-GB" sz="1800" u="sng" dirty="0">
                <a:solidFill>
                  <a:schemeClr val="dk1"/>
                </a:solidFill>
                <a:latin typeface="Calibri"/>
                <a:ea typeface="Calibri"/>
                <a:cs typeface="Calibri"/>
                <a:sym typeface="Calibri"/>
              </a:rPr>
              <a:t>, (Open Accessible Summaries in Language Studies </a:t>
            </a:r>
            <a:r>
              <a:rPr lang="en-GB" sz="1200" dirty="0">
                <a:solidFill>
                  <a:schemeClr val="dk1"/>
                </a:solidFill>
                <a:latin typeface="Calibri"/>
                <a:ea typeface="Calibri"/>
                <a:cs typeface="Calibri"/>
                <a:sym typeface="Calibri"/>
              </a:rPr>
              <a:t>and as part of the </a:t>
            </a:r>
            <a:r>
              <a:rPr lang="en-GB"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Rationales, research and guidance collection</a:t>
            </a:r>
            <a:r>
              <a:rPr lang="en-GB" sz="1200" u="sng"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dirty="0">
                <a:solidFill>
                  <a:schemeClr val="dk1"/>
                </a:solidFill>
                <a:latin typeface="Calibri"/>
                <a:ea typeface="Calibri"/>
                <a:cs typeface="Calibri"/>
                <a:sym typeface="Calibri"/>
              </a:rPr>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Practice in phonics, vocabulary and grammar is frequent, spaced, meaning and form-focused, and involves a desired degree of difficulty and challenge. </a:t>
            </a:r>
            <a:r>
              <a:rPr lang="en-GB" sz="1800" dirty="0">
                <a:latin typeface="Calibri"/>
                <a:ea typeface="Calibri"/>
                <a:cs typeface="Calibri"/>
                <a:sym typeface="Calibri"/>
              </a:rPr>
              <a:t>The</a:t>
            </a:r>
            <a:r>
              <a:rPr lang="en-GB" sz="1800" u="sng" dirty="0">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resources aim to provide frequent, spaced, meaning and form-focused, structured practice with an element of struggle,</a:t>
            </a:r>
            <a:r>
              <a:rPr lang="en-GB" sz="1800" u="sng"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making every moment of practice count, providing a range of types of practice that revisit the same language in different contexts (different themes, different linguistic contexts).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dirty="0">
                <a:solidFill>
                  <a:schemeClr val="dk1"/>
                </a:solidFill>
                <a:latin typeface="Calibri"/>
                <a:ea typeface="Calibri"/>
                <a:cs typeface="Calibri"/>
                <a:sym typeface="Calibri"/>
              </a:rPr>
              <a:t>Cue animation</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However, the SOW avoid introducing too much new material too fast and ensure that initial practice followed by regular and spaced revisiting of material is built into the SOW to allow for ‘overlearning’ and ‘automaticity’ to occur. This reduces the perception of difficulty and aids students’ motivation. . For the majority of learners aged 11-13, introducing no more than one new main grammatical function every two weeks is considered to set a sufficient amount of ‘desirable difficulty’</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The phonics, vocabulary and grammar focus of every lesson, detailed on the title slide of the lesson materials (available in both </a:t>
            </a:r>
            <a:r>
              <a:rPr lang="en-GB" sz="1200" dirty="0" err="1">
                <a:solidFill>
                  <a:schemeClr val="dk1"/>
                </a:solidFill>
                <a:latin typeface="Calibri"/>
                <a:ea typeface="Calibri"/>
                <a:cs typeface="Calibri"/>
                <a:sym typeface="Calibri"/>
              </a:rPr>
              <a:t>powerpoint</a:t>
            </a:r>
            <a:r>
              <a:rPr lang="en-GB" sz="1200" dirty="0">
                <a:solidFill>
                  <a:schemeClr val="dk1"/>
                </a:solidFill>
                <a:latin typeface="Calibri"/>
                <a:ea typeface="Calibri"/>
                <a:cs typeface="Calibri"/>
                <a:sym typeface="Calibri"/>
              </a:rPr>
              <a:t> an google slides), allows the teacher to establish clear and attainable goals for the students. The structure of each lesson, involving systematic and sequenced activities allows for constant practice and progress, helping support progression and self-efficacy.</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dirty="0">
                <a:solidFill>
                  <a:schemeClr val="dk1"/>
                </a:solidFill>
                <a:latin typeface="Calibri"/>
                <a:ea typeface="Calibri"/>
                <a:cs typeface="Calibri"/>
                <a:sym typeface="Calibri"/>
              </a:rPr>
              <a:t>Cue animation</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NCELP resources include rich literary and authentic texts from Y7. </a:t>
            </a:r>
            <a:r>
              <a:rPr lang="en-GB" sz="12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Research indicates that intrinsic interest in learning about the language and its associated culture</a:t>
            </a:r>
            <a:r>
              <a:rPr lang="en-GB" sz="1200" dirty="0">
                <a:solidFill>
                  <a:schemeClr val="dk1"/>
                </a:solidFill>
                <a:latin typeface="Calibri"/>
                <a:ea typeface="Calibri"/>
                <a:cs typeface="Calibri"/>
                <a:sym typeface="Calibri"/>
              </a:rPr>
              <a:t> is an important reason for continuing with language study. The study of such texts can enhance the personal relevance of language learning, and may also provoke personal, emotional and imaginative responses, which have been shown to be linked to enjoyment. </a:t>
            </a:r>
            <a:r>
              <a:rPr lang="en-GB" sz="12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Such texts and inclusion of cultural aspects in lesson resources</a:t>
            </a:r>
            <a:r>
              <a:rPr lang="en-GB" sz="1200" dirty="0">
                <a:solidFill>
                  <a:schemeClr val="dk1"/>
                </a:solidFill>
                <a:latin typeface="Calibri"/>
                <a:ea typeface="Calibri"/>
                <a:cs typeface="Calibri"/>
                <a:sym typeface="Calibri"/>
              </a:rPr>
              <a:t> (an example of which we’ll see later) can therefore motivate students. This all contributes towards the ECF principles of ensuring that high quality teaching has a long-term positive effect on pupils’ life chances, (particularly for children from disadvantaged backgrounds)</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NCELP resources promote:</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character development (resilience, confidence and independence)</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global citizenship</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understanding &amp; appreciation of diversity</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openness towards and acceptance of others and otherness</a:t>
            </a:r>
            <a:endParaRPr dirty="0"/>
          </a:p>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GB" sz="1200" dirty="0">
                <a:solidFill>
                  <a:schemeClr val="dk1"/>
                </a:solidFill>
                <a:latin typeface="Calibri"/>
                <a:ea typeface="Calibri"/>
                <a:cs typeface="Calibri"/>
                <a:sym typeface="Calibri"/>
              </a:rPr>
              <a:t>If you’d like to review NCELP resources in relation to the last 4  points I’ve mentioned on character development through to openness towards and acceptance of others and otherness, I’d encourage you to explore the NCELP   </a:t>
            </a:r>
            <a:r>
              <a:rPr lang="en-GB" sz="1800" b="0" u="sng" dirty="0">
                <a:solidFill>
                  <a:srgbClr val="2E74B2"/>
                </a:solidFill>
                <a:latin typeface="Arial"/>
                <a:ea typeface="Arial"/>
                <a:cs typeface="Arial"/>
                <a:sym typeface="Arial"/>
                <a:hlinkClick r:id="rId10">
                  <a:extLst>
                    <a:ext uri="{A12FA001-AC4F-418D-AE19-62706E023703}">
                      <ahyp:hlinkClr xmlns:ahyp="http://schemas.microsoft.com/office/drawing/2018/hyperlinkcolor" val="tx"/>
                    </a:ext>
                  </a:extLst>
                </a:hlinkClick>
              </a:rPr>
              <a:t>Diversity, Inclusion and Representation Collection</a:t>
            </a:r>
            <a:r>
              <a:rPr lang="en-GB" sz="1200" dirty="0">
                <a:solidFill>
                  <a:schemeClr val="dk1"/>
                </a:solidFill>
                <a:latin typeface="Calibri"/>
                <a:ea typeface="Calibri"/>
                <a:cs typeface="Calibri"/>
                <a:sym typeface="Calibri"/>
              </a:rPr>
              <a:t> </a:t>
            </a:r>
            <a:r>
              <a:rPr lang="en-GB" sz="1800" b="0" i="0" dirty="0">
                <a:solidFill>
                  <a:srgbClr val="2E74B2"/>
                </a:solidFill>
                <a:latin typeface="Arial"/>
                <a:ea typeface="Arial"/>
                <a:cs typeface="Arial"/>
                <a:sym typeface="Arial"/>
              </a:rPr>
              <a:t>on the NCELP resource portal.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a:t>
            </a:r>
            <a:endParaRPr dirty="0"/>
          </a:p>
          <a:p>
            <a:pPr marL="0" lvl="0" indent="0" algn="l" rtl="0">
              <a:spcBef>
                <a:spcPts val="0"/>
              </a:spcBef>
              <a:spcAft>
                <a:spcPts val="0"/>
              </a:spcAft>
              <a:buNone/>
            </a:pPr>
            <a:br>
              <a:rPr lang="en-GB" b="1" i="0" cap="none" dirty="0">
                <a:solidFill>
                  <a:srgbClr val="555555"/>
                </a:solidFill>
                <a:latin typeface="Poppins"/>
                <a:ea typeface="Poppins"/>
                <a:cs typeface="Poppins"/>
                <a:sym typeface="Poppins"/>
              </a:rPr>
            </a:br>
            <a:r>
              <a:rPr lang="en-GB" b="1" i="0" cap="none" dirty="0">
                <a:solidFill>
                  <a:srgbClr val="555555"/>
                </a:solidFill>
                <a:latin typeface="Poppins"/>
                <a:ea typeface="Poppins"/>
                <a:cs typeface="Poppins"/>
                <a:sym typeface="Poppins"/>
              </a:rPr>
              <a:t>OASIS</a:t>
            </a:r>
            <a:endParaRPr b="0" i="0" cap="none" dirty="0">
              <a:solidFill>
                <a:srgbClr val="555555"/>
              </a:solidFill>
              <a:latin typeface="Poppins"/>
              <a:ea typeface="Poppins"/>
              <a:cs typeface="Poppins"/>
              <a:sym typeface="Poppins"/>
            </a:endParaRPr>
          </a:p>
          <a:p>
            <a:pPr marL="0" lvl="0" indent="0" algn="l" rtl="0">
              <a:spcBef>
                <a:spcPts val="0"/>
              </a:spcBef>
              <a:spcAft>
                <a:spcPts val="0"/>
              </a:spcAft>
              <a:buNone/>
            </a:pPr>
            <a:r>
              <a:rPr lang="en-GB" b="0" i="0" u="sng" dirty="0">
                <a:solidFill>
                  <a:srgbClr val="104F75"/>
                </a:solidFill>
                <a:latin typeface="Poppins"/>
                <a:ea typeface="Poppins"/>
                <a:cs typeface="Poppins"/>
                <a:sym typeface="Poppins"/>
                <a:hlinkClick r:id="rId11">
                  <a:extLst>
                    <a:ext uri="{A12FA001-AC4F-418D-AE19-62706E023703}">
                      <ahyp:hlinkClr xmlns:ahyp="http://schemas.microsoft.com/office/drawing/2018/hyperlinkcolor" val="tx"/>
                    </a:ext>
                  </a:extLst>
                </a:hlinkClick>
              </a:rPr>
              <a:t>The Open Accessible Summaries In Language Studies (OASIS)</a:t>
            </a:r>
            <a:r>
              <a:rPr lang="en-GB" b="0" i="0" dirty="0">
                <a:solidFill>
                  <a:srgbClr val="333333"/>
                </a:solidFill>
                <a:latin typeface="Poppins"/>
                <a:ea typeface="Poppins"/>
                <a:cs typeface="Poppins"/>
                <a:sym typeface="Poppins"/>
              </a:rPr>
              <a:t> initiative aims to make research findings on language learning and teaching available and accessible to a wide audience.</a:t>
            </a:r>
            <a:endParaRPr dirty="0"/>
          </a:p>
          <a:p>
            <a:pPr marL="0" lvl="0" indent="0" algn="l" rtl="0">
              <a:spcBef>
                <a:spcPts val="0"/>
              </a:spcBef>
              <a:spcAft>
                <a:spcPts val="0"/>
              </a:spcAft>
              <a:buNone/>
            </a:pPr>
            <a:r>
              <a:rPr lang="en-GB" b="0" i="0" dirty="0">
                <a:solidFill>
                  <a:srgbClr val="333333"/>
                </a:solidFill>
                <a:latin typeface="Poppins"/>
                <a:ea typeface="Poppins"/>
                <a:cs typeface="Poppins"/>
                <a:sym typeface="Poppins"/>
              </a:rPr>
              <a:t>Wherever possible, each resource within our </a:t>
            </a:r>
            <a:r>
              <a:rPr lang="en-GB" b="0" i="0" u="sng" dirty="0">
                <a:solidFill>
                  <a:srgbClr val="104F75"/>
                </a:solidFill>
                <a:latin typeface="Poppins"/>
                <a:ea typeface="Poppins"/>
                <a:cs typeface="Poppins"/>
                <a:sym typeface="Poppins"/>
                <a:hlinkClick r:id="rId12">
                  <a:extLst>
                    <a:ext uri="{A12FA001-AC4F-418D-AE19-62706E023703}">
                      <ahyp:hlinkClr xmlns:ahyp="http://schemas.microsoft.com/office/drawing/2018/hyperlinkcolor" val="tx"/>
                    </a:ext>
                  </a:extLst>
                </a:hlinkClick>
              </a:rPr>
              <a:t>Research Portal</a:t>
            </a:r>
            <a:r>
              <a:rPr lang="en-GB" b="0" i="0" dirty="0">
                <a:solidFill>
                  <a:srgbClr val="333333"/>
                </a:solidFill>
                <a:latin typeface="Poppins"/>
                <a:ea typeface="Poppins"/>
                <a:cs typeface="Poppins"/>
                <a:sym typeface="Poppins"/>
              </a:rPr>
              <a:t> is linked to accessible summaries of the research underpinning the principles of the pedagogy, held on </a:t>
            </a:r>
            <a:r>
              <a:rPr lang="en-GB" b="0" i="0" u="sng" dirty="0">
                <a:solidFill>
                  <a:srgbClr val="104F75"/>
                </a:solidFill>
                <a:latin typeface="Poppins"/>
                <a:ea typeface="Poppins"/>
                <a:cs typeface="Poppins"/>
                <a:sym typeface="Poppins"/>
                <a:hlinkClick r:id="rId11">
                  <a:extLst>
                    <a:ext uri="{A12FA001-AC4F-418D-AE19-62706E023703}">
                      <ahyp:hlinkClr xmlns:ahyp="http://schemas.microsoft.com/office/drawing/2018/hyperlinkcolor" val="tx"/>
                    </a:ext>
                  </a:extLst>
                </a:hlinkClick>
              </a:rPr>
              <a:t>OASIS</a:t>
            </a:r>
            <a:r>
              <a:rPr lang="en-GB" b="0" i="0" dirty="0">
                <a:solidFill>
                  <a:srgbClr val="333333"/>
                </a:solidFill>
                <a:latin typeface="Poppins"/>
                <a:ea typeface="Poppins"/>
                <a:cs typeface="Poppins"/>
                <a:sym typeface="Poppins"/>
              </a:rPr>
              <a:t>.</a:t>
            </a:r>
            <a:endParaRPr dirty="0"/>
          </a:p>
          <a:p>
            <a:pPr marL="0" lvl="0" indent="0" algn="l" rtl="0">
              <a:spcBef>
                <a:spcPts val="0"/>
              </a:spcBef>
              <a:spcAft>
                <a:spcPts val="0"/>
              </a:spcAft>
              <a:buNone/>
            </a:pPr>
            <a:r>
              <a:rPr lang="en-GB" b="0" i="0" u="sng" dirty="0">
                <a:solidFill>
                  <a:srgbClr val="104F75"/>
                </a:solidFill>
                <a:latin typeface="Poppins"/>
                <a:ea typeface="Poppins"/>
                <a:cs typeface="Poppins"/>
                <a:sym typeface="Poppins"/>
                <a:hlinkClick r:id="rId13">
                  <a:extLst>
                    <a:ext uri="{A12FA001-AC4F-418D-AE19-62706E023703}">
                      <ahyp:hlinkClr xmlns:ahyp="http://schemas.microsoft.com/office/drawing/2018/hyperlinkcolor" val="tx"/>
                    </a:ext>
                  </a:extLst>
                </a:hlinkClick>
              </a:rPr>
              <a:t>OASIS</a:t>
            </a:r>
            <a:r>
              <a:rPr lang="en-GB" b="0" i="0" dirty="0">
                <a:solidFill>
                  <a:srgbClr val="333333"/>
                </a:solidFill>
                <a:latin typeface="Poppins"/>
                <a:ea typeface="Poppins"/>
                <a:cs typeface="Poppins"/>
                <a:sym typeface="Poppins"/>
              </a:rPr>
              <a:t> is funded by the </a:t>
            </a:r>
            <a:r>
              <a:rPr lang="en-GB" b="0" i="0" u="sng" dirty="0">
                <a:solidFill>
                  <a:srgbClr val="104F75"/>
                </a:solidFill>
                <a:latin typeface="Poppins"/>
                <a:ea typeface="Poppins"/>
                <a:cs typeface="Poppins"/>
                <a:sym typeface="Poppins"/>
                <a:hlinkClick r:id="rId14">
                  <a:extLst>
                    <a:ext uri="{A12FA001-AC4F-418D-AE19-62706E023703}">
                      <ahyp:hlinkClr xmlns:ahyp="http://schemas.microsoft.com/office/drawing/2018/hyperlinkcolor" val="tx"/>
                    </a:ext>
                  </a:extLst>
                </a:hlinkClick>
              </a:rPr>
              <a:t>Economic and Social Research Council (ESRC</a:t>
            </a:r>
            <a:r>
              <a:rPr lang="en-GB" b="0" i="0" dirty="0">
                <a:solidFill>
                  <a:srgbClr val="333333"/>
                </a:solidFill>
                <a:latin typeface="Poppins"/>
                <a:ea typeface="Poppins"/>
                <a:cs typeface="Poppins"/>
                <a:sym typeface="Poppins"/>
              </a:rPr>
              <a: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79" name="Google Shape;2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latin typeface="Calibri"/>
                <a:ea typeface="Calibri"/>
                <a:cs typeface="Calibri"/>
                <a:sym typeface="Calibri"/>
              </a:rPr>
              <a:t>Turning now to standard 2 on </a:t>
            </a:r>
            <a:r>
              <a:rPr lang="en-GB" sz="1200" b="0" i="1">
                <a:solidFill>
                  <a:schemeClr val="dk1"/>
                </a:solidFill>
                <a:latin typeface="Calibri"/>
                <a:ea typeface="Calibri"/>
                <a:cs typeface="Calibri"/>
                <a:sym typeface="Calibri"/>
              </a:rPr>
              <a:t>How pupils learn </a:t>
            </a:r>
            <a:r>
              <a:rPr lang="en-GB" sz="1200" b="0">
                <a:solidFill>
                  <a:schemeClr val="dk1"/>
                </a:solidFill>
                <a:latin typeface="Calibri"/>
                <a:ea typeface="Calibri"/>
                <a:cs typeface="Calibri"/>
                <a:sym typeface="Calibri"/>
              </a:rPr>
              <a:t>and its 9 sub-points ranging from learning involving a lasting change in pupils’ capabilities through the elements of working and long term memory, regular scaffolding, spaced and retrieval practice.:</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Cue animation</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 the NCELP SOW, learning is carefully planned to support progression for the vast majority of learners at KS3 within a low exposure foreign language setting. The focus of practice is mainly to establish the knowledge of phonics, vocabulary and grammar that is required to understand or express meaning and embed these in long-term memory.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Cue animation</a:t>
            </a:r>
            <a:endParaRPr/>
          </a:p>
          <a:p>
            <a:pPr marL="0" marR="0" lvl="0" indent="0" algn="l" rtl="0">
              <a:lnSpc>
                <a:spcPct val="100000"/>
              </a:lnSpc>
              <a:spcBef>
                <a:spcPts val="0"/>
              </a:spcBef>
              <a:spcAft>
                <a:spcPts val="0"/>
              </a:spcAft>
              <a:buClr>
                <a:srgbClr val="1E4E79"/>
              </a:buClr>
              <a:buSzPts val="1200"/>
              <a:buFont typeface="Calibri"/>
              <a:buNone/>
            </a:pPr>
            <a:r>
              <a:rPr lang="en-GB" sz="1200" b="0">
                <a:solidFill>
                  <a:srgbClr val="1E4E79"/>
                </a:solidFill>
              </a:rPr>
              <a:t>The NCELP SOW are </a:t>
            </a:r>
            <a:r>
              <a:rPr lang="en-GB" sz="1200" b="1">
                <a:solidFill>
                  <a:srgbClr val="1E4E79"/>
                </a:solidFill>
              </a:rPr>
              <a:t>examples</a:t>
            </a:r>
            <a:r>
              <a:rPr lang="en-GB" sz="1200" b="0">
                <a:solidFill>
                  <a:srgbClr val="1E4E79"/>
                </a:solidFill>
              </a:rPr>
              <a:t> of how languages knowledge and practice can be sequenced</a:t>
            </a:r>
            <a:r>
              <a:rPr lang="en-GB" sz="1200" b="1">
                <a:solidFill>
                  <a:srgbClr val="1E4E79"/>
                </a:solidFill>
              </a:rPr>
              <a:t> </a:t>
            </a:r>
            <a:r>
              <a:rPr lang="en-GB" sz="1200">
                <a:solidFill>
                  <a:srgbClr val="1E4E79"/>
                </a:solidFill>
              </a:rPr>
              <a:t>and revisited systematically to support progression.</a:t>
            </a:r>
            <a:endParaRPr sz="1200">
              <a:solidFill>
                <a:srgbClr val="1E4E79"/>
              </a:solidFill>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Guiding principles  in the SOW are that revisiting must be: frequent enough to prevent forgetting; spaced enough so that recall is challenging; and systematically planned into the SOW so that it happens. Grammar features are recycled in new semantic fields (e.g. themes, clusters of related vocabulary) and different contexts, which strengthens the knowledge base. This recycling and revisiting of grammar (as well as phonics and vocabulary which is re-encountered about every month, term and year) improves and consolidates the quality of prior knowledge, reduces the likelihood of misconceptions and strengthens recall.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Cue animation</a:t>
            </a:r>
            <a:endParaRPr/>
          </a:p>
          <a:p>
            <a:pPr marL="0" lvl="0" indent="0" algn="l" rtl="0">
              <a:spcBef>
                <a:spcPts val="0"/>
              </a:spcBef>
              <a:spcAft>
                <a:spcPts val="0"/>
              </a:spcAft>
              <a:buNone/>
            </a:pPr>
            <a:r>
              <a:rPr lang="en-GB" sz="1200" b="0">
                <a:solidFill>
                  <a:schemeClr val="dk1"/>
                </a:solidFill>
                <a:latin typeface="Calibri"/>
                <a:ea typeface="Calibri"/>
                <a:cs typeface="Calibri"/>
                <a:sym typeface="Calibri"/>
              </a:rPr>
              <a:t>In line with both ECT and OFSTED frameworks, the systematic revisiting and recycling of material in different contexts with increasing levels of challenge over the KS3 SOW, does help students to know more, member more and do more.</a:t>
            </a:r>
            <a:endParaRPr sz="1200" b="0">
              <a:solidFill>
                <a:schemeClr val="dk1"/>
              </a:solidFill>
            </a:endParaRPr>
          </a:p>
        </p:txBody>
      </p:sp>
      <p:sp>
        <p:nvSpPr>
          <p:cNvPr id="290" name="Google Shape;2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Let’s now review ECF Standard 3, </a:t>
            </a:r>
            <a:r>
              <a:rPr lang="en-GB" sz="1200" i="1">
                <a:solidFill>
                  <a:schemeClr val="dk1"/>
                </a:solidFill>
                <a:latin typeface="Calibri"/>
                <a:ea typeface="Calibri"/>
                <a:cs typeface="Calibri"/>
                <a:sym typeface="Calibri"/>
              </a:rPr>
              <a:t>Subject and curriculum</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Cue animation</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The phonics, vocabulary and grammar-based SOW which we provide set out the curriculum in detail in a way which teachers can use to describe the content pupils will be covering.</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Our SOW, resources, and CPD align with a wide range of policy and infrastructure documents that lay out the basis for a coherent wider vision for successful learning. As well as being based on the recommendations of the MFL Pedagogy Review and informed by practice and peer-reviewed academic research </a:t>
            </a:r>
            <a:r>
              <a:rPr lang="en-GB"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they are also aligned to the Ofsted framework of ‘Intent, Implementation, Impact…’</a:t>
            </a:r>
            <a:r>
              <a:rPr lang="en-GB" sz="1200">
                <a:solidFill>
                  <a:schemeClr val="dk1"/>
                </a:solidFill>
                <a:latin typeface="Calibri"/>
                <a:ea typeface="Calibri"/>
                <a:cs typeface="Calibri"/>
                <a:sym typeface="Calibri"/>
              </a:rPr>
              <a:t>.  As mentioned earlier, NCELP’s focus on phonics, vocabulary, and grammar also informs the new </a:t>
            </a:r>
            <a:r>
              <a:rPr lang="en-GB"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GCSE MFL Subject Content</a:t>
            </a:r>
            <a:r>
              <a:rPr lang="en-GB" sz="1200">
                <a:solidFill>
                  <a:schemeClr val="dk1"/>
                </a:solidFill>
                <a:latin typeface="Calibri"/>
                <a:ea typeface="Calibri"/>
                <a:cs typeface="Calibri"/>
                <a:sym typeface="Calibri"/>
              </a:rPr>
              <a:t>. In addition, the National Curriculum (2014) emphasises the use of (adapted) authentic texts, including literary sources in GCSE and A levels. </a:t>
            </a:r>
            <a:r>
              <a:rPr lang="en-GB"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study of such texts is included in NCELP resources from Y7.</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Cue animation</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Resources (which are free and fully editable) support teachers in delivering high quality lessons and developing and enhancing their teaching methods, driven by the need to explicitly teach, practise and eventually master the most frequent (and therefore the most useful) components of phonics, vocabulary and grammar.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Cue animation</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Lesson content and teacher notes support teachers’ subject knowledge, as do </a:t>
            </a:r>
            <a:r>
              <a:rPr lang="en-GB"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CPD PowerPoints and screencasts on the Resource Portal.</a:t>
            </a:r>
            <a:r>
              <a:rPr lang="en-GB" sz="1200">
                <a:solidFill>
                  <a:schemeClr val="dk1"/>
                </a:solidFill>
                <a:latin typeface="Calibri"/>
                <a:ea typeface="Calibri"/>
                <a:cs typeface="Calibri"/>
                <a:sym typeface="Calibri"/>
              </a:rPr>
              <a:t> The pedagogy is research and practice-informed and engagement with it therefore strengthens teachers’ subject knowledge.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sz="1200" b="0">
              <a:solidFill>
                <a:schemeClr val="dk1"/>
              </a:solidFill>
            </a:endParaRPr>
          </a:p>
        </p:txBody>
      </p:sp>
      <p:sp>
        <p:nvSpPr>
          <p:cNvPr id="300" name="Google Shape;3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rPr>
              <a:t>So having examined the first 3 standards of the ECF, let’s take a look at an NCELP SOW to see how the principles I’ve already outlined are exemplified.</a:t>
            </a:r>
            <a:endParaRPr/>
          </a:p>
          <a:p>
            <a:pPr marL="0" lvl="0" indent="0" algn="l" rtl="0">
              <a:spcBef>
                <a:spcPts val="0"/>
              </a:spcBef>
              <a:spcAft>
                <a:spcPts val="0"/>
              </a:spcAft>
              <a:buNone/>
            </a:pPr>
            <a:endParaRPr sz="1200" b="0">
              <a:solidFill>
                <a:schemeClr val="dk1"/>
              </a:solidFill>
            </a:endParaRPr>
          </a:p>
        </p:txBody>
      </p:sp>
      <p:sp>
        <p:nvSpPr>
          <p:cNvPr id="310" name="Google Shape;31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n-GB" sz="1300" dirty="0"/>
              <a:t>NCELP has planned and fully resourced schemes of work for Years 7 to 9 French, German and Spanish driven by the Scheme of Work principles. These are available on the NCELP resource portal.</a:t>
            </a:r>
            <a:endParaRPr dirty="0"/>
          </a:p>
          <a:p>
            <a:pPr marL="0" marR="0" lvl="0" indent="0" algn="l" rtl="0">
              <a:lnSpc>
                <a:spcPct val="100000"/>
              </a:lnSpc>
              <a:spcBef>
                <a:spcPts val="0"/>
              </a:spcBef>
              <a:spcAft>
                <a:spcPts val="0"/>
              </a:spcAft>
              <a:buClr>
                <a:schemeClr val="dk1"/>
              </a:buClr>
              <a:buSzPts val="1300"/>
              <a:buFont typeface="Calibri"/>
              <a:buNone/>
            </a:pPr>
            <a:br>
              <a:rPr lang="en-GB" sz="1300" dirty="0"/>
            </a:br>
            <a:r>
              <a:rPr lang="en-GB" sz="1300" dirty="0"/>
              <a:t>Years 10 and 11 Schemes of Work with some exemplar resources will also be completed by December of this year. </a:t>
            </a:r>
            <a:br>
              <a:rPr lang="en-GB" sz="1300" dirty="0"/>
            </a:br>
            <a:r>
              <a:rPr lang="en-GB" sz="1300" dirty="0"/>
              <a:t>It’s important to say that the SOW are </a:t>
            </a:r>
            <a:r>
              <a:rPr lang="en-GB" sz="1300" i="1" dirty="0"/>
              <a:t>an example</a:t>
            </a:r>
            <a:r>
              <a:rPr lang="en-GB" sz="1300" dirty="0"/>
              <a:t> of the principles in practice.</a:t>
            </a:r>
            <a:br>
              <a:rPr lang="en-GB" sz="1300" dirty="0"/>
            </a:br>
            <a:r>
              <a:rPr lang="en-GB" sz="1300" dirty="0"/>
              <a:t>It’s not an accident that the documents are fully editable, as are the resources.</a:t>
            </a:r>
            <a:br>
              <a:rPr lang="en-GB" sz="1300" dirty="0"/>
            </a:br>
            <a:r>
              <a:rPr lang="en-GB" sz="1300" dirty="0"/>
              <a:t>Teachers are of course adapting the SOW and resources for their classes, just like they have always done with textbooks.</a:t>
            </a:r>
            <a:br>
              <a:rPr lang="en-GB" sz="1300" dirty="0"/>
            </a:br>
            <a:br>
              <a:rPr lang="en-GB" sz="1300" dirty="0"/>
            </a:br>
            <a:r>
              <a:rPr lang="en-GB" sz="1300" dirty="0"/>
              <a:t>This is how we describe the SOW on the NCELP resource portal [cue animation]: “an </a:t>
            </a:r>
            <a:r>
              <a:rPr lang="en-GB" sz="1300" b="1" dirty="0"/>
              <a:t>example</a:t>
            </a:r>
            <a:r>
              <a:rPr lang="en-GB" sz="1300" dirty="0"/>
              <a:t> of how language knowledge and practice </a:t>
            </a:r>
            <a:r>
              <a:rPr lang="en-GB" sz="1300" b="1" dirty="0"/>
              <a:t>can</a:t>
            </a:r>
            <a:r>
              <a:rPr lang="en-GB" sz="1300" dirty="0"/>
              <a:t> be sequenced and re-visited systematically to support progression in the early stages of language development within a low exposure foreign language setting.” </a:t>
            </a:r>
            <a:endParaRPr dirty="0"/>
          </a:p>
          <a:p>
            <a:pPr marL="0" lvl="0" indent="0" algn="l" rtl="0">
              <a:spcBef>
                <a:spcPts val="0"/>
              </a:spcBef>
              <a:spcAft>
                <a:spcPts val="0"/>
              </a:spcAft>
              <a:buNone/>
            </a:pPr>
            <a:r>
              <a:rPr lang="en-GB" sz="1300" dirty="0"/>
              <a:t>[Cue animation]</a:t>
            </a:r>
            <a:endParaRPr sz="1300" dirty="0"/>
          </a:p>
          <a:p>
            <a:pPr marL="0" lvl="0" indent="0" algn="l" rtl="0">
              <a:spcBef>
                <a:spcPts val="0"/>
              </a:spcBef>
              <a:spcAft>
                <a:spcPts val="0"/>
              </a:spcAft>
              <a:buNone/>
            </a:pPr>
            <a:r>
              <a:rPr lang="en-GB" sz="1300" dirty="0"/>
              <a:t>The overriding impression that I hope you take away from this walk through a SOW is the depth of thinking in its planning, [cue animation] and a sense of the implications this has for student progress [cue animation] and therefore [cue animation] their intrinsic motivation for language learning. </a:t>
            </a:r>
            <a:br>
              <a:rPr lang="en-GB" sz="1300" dirty="0"/>
            </a:br>
            <a:r>
              <a:rPr lang="en-GB" sz="1300" dirty="0"/>
              <a:t>[Cue animation]</a:t>
            </a:r>
            <a:br>
              <a:rPr lang="en-GB" sz="1300" dirty="0"/>
            </a:br>
            <a:r>
              <a:rPr lang="en-GB" sz="1300" dirty="0"/>
              <a:t>One of the teachers involved in the project described the approach as empowering, and I hope that also comes through.</a:t>
            </a:r>
            <a:endParaRPr dirty="0"/>
          </a:p>
        </p:txBody>
      </p:sp>
      <p:sp>
        <p:nvSpPr>
          <p:cNvPr id="320" name="Google Shape;3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300" b="1"/>
              <a:t>5 minutes + feedback. Screen annotation available</a:t>
            </a:r>
            <a:endParaRPr/>
          </a:p>
          <a:p>
            <a:pPr marL="0" lvl="0" indent="0" algn="l" rtl="0">
              <a:lnSpc>
                <a:spcPct val="150000"/>
              </a:lnSpc>
              <a:spcBef>
                <a:spcPts val="0"/>
              </a:spcBef>
              <a:spcAft>
                <a:spcPts val="0"/>
              </a:spcAft>
              <a:buNone/>
            </a:pPr>
            <a:r>
              <a:rPr lang="en-GB" sz="1300" b="0"/>
              <a:t>[Cue animation] </a:t>
            </a:r>
            <a:endParaRPr sz="1300"/>
          </a:p>
          <a:p>
            <a:pPr marL="0" lvl="0" indent="0" algn="l" rtl="0">
              <a:lnSpc>
                <a:spcPct val="150000"/>
              </a:lnSpc>
              <a:spcBef>
                <a:spcPts val="0"/>
              </a:spcBef>
              <a:spcAft>
                <a:spcPts val="0"/>
              </a:spcAft>
              <a:buNone/>
            </a:pPr>
            <a:r>
              <a:rPr lang="en-GB" sz="1300"/>
              <a:t>Before we start, it will be useful for us all to visualise a scheme of work.  Think about one that you know well.</a:t>
            </a:r>
            <a:br>
              <a:rPr lang="en-GB" sz="1300"/>
            </a:br>
            <a:r>
              <a:rPr lang="en-GB" sz="1300" b="0"/>
              <a:t>[Cue animation] </a:t>
            </a:r>
            <a:r>
              <a:rPr lang="en-GB" sz="1400">
                <a:solidFill>
                  <a:srgbClr val="002060"/>
                </a:solidFill>
              </a:rPr>
              <a:t>How is it laid out?  in columns?  </a:t>
            </a:r>
            <a:endParaRPr/>
          </a:p>
          <a:p>
            <a:pPr marL="0" lvl="0" indent="0" algn="l" rtl="0">
              <a:lnSpc>
                <a:spcPct val="150000"/>
              </a:lnSpc>
              <a:spcBef>
                <a:spcPts val="0"/>
              </a:spcBef>
              <a:spcAft>
                <a:spcPts val="0"/>
              </a:spcAft>
              <a:buNone/>
            </a:pPr>
            <a:r>
              <a:rPr lang="en-GB" sz="1400" b="0"/>
              <a:t>[Cue animation] </a:t>
            </a:r>
            <a:r>
              <a:rPr lang="en-GB" sz="1400">
                <a:solidFill>
                  <a:srgbClr val="002060"/>
                </a:solidFill>
              </a:rPr>
              <a:t>What headings does each column have?</a:t>
            </a:r>
            <a:endParaRPr/>
          </a:p>
          <a:p>
            <a:pPr marL="0" lvl="0" indent="0" algn="l" rtl="0">
              <a:lnSpc>
                <a:spcPct val="150000"/>
              </a:lnSpc>
              <a:spcBef>
                <a:spcPts val="0"/>
              </a:spcBef>
              <a:spcAft>
                <a:spcPts val="0"/>
              </a:spcAft>
              <a:buNone/>
            </a:pPr>
            <a:r>
              <a:rPr lang="en-GB" sz="1400" b="0"/>
              <a:t>[Cue animation] </a:t>
            </a:r>
            <a:r>
              <a:rPr lang="en-GB" sz="1400">
                <a:solidFill>
                  <a:srgbClr val="002060"/>
                </a:solidFill>
              </a:rPr>
              <a:t>What detail is included – about the language content?</a:t>
            </a:r>
            <a:endParaRPr/>
          </a:p>
        </p:txBody>
      </p:sp>
      <p:sp>
        <p:nvSpPr>
          <p:cNvPr id="331" name="Google Shape;33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rPr>
              <a:t>So, just to outline what we’re planning to cover today:</a:t>
            </a:r>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GB" sz="1200" b="0">
                <a:solidFill>
                  <a:schemeClr val="dk1"/>
                </a:solidFill>
              </a:rPr>
              <a:t>Firstly I’ll give an overview to position the role of NCELP, its pedogogy and its alignment with the new GCSE Subject Content.</a:t>
            </a:r>
            <a:endParaRPr sz="1200" b="0">
              <a:solidFill>
                <a:schemeClr val="dk1"/>
              </a:solidFill>
            </a:endParaRPr>
          </a:p>
          <a:p>
            <a:pPr marL="0" lvl="0" indent="0" algn="l" rtl="0">
              <a:spcBef>
                <a:spcPts val="0"/>
              </a:spcBef>
              <a:spcAft>
                <a:spcPts val="0"/>
              </a:spcAft>
              <a:buNone/>
            </a:pPr>
            <a:endParaRPr sz="1200" b="0">
              <a:solidFill>
                <a:schemeClr val="dk1"/>
              </a:solidFill>
            </a:endParaRPr>
          </a:p>
          <a:p>
            <a:pPr marL="0" lvl="0" indent="0" algn="l" rtl="0">
              <a:spcBef>
                <a:spcPts val="0"/>
              </a:spcBef>
              <a:spcAft>
                <a:spcPts val="0"/>
              </a:spcAft>
              <a:buNone/>
            </a:pPr>
            <a:r>
              <a:rPr lang="en-GB" sz="1200" b="0">
                <a:solidFill>
                  <a:schemeClr val="dk1"/>
                </a:solidFill>
              </a:rPr>
              <a:t>Then we’ll look at the first 6 key standards of the ECF </a:t>
            </a:r>
            <a:r>
              <a:rPr lang="en-GB" sz="1200" b="0" i="1">
                <a:solidFill>
                  <a:srgbClr val="FF0000"/>
                </a:solidFill>
              </a:rPr>
              <a:t>(</a:t>
            </a:r>
            <a:r>
              <a:rPr lang="en-GB" sz="1200" b="0" i="0">
                <a:solidFill>
                  <a:srgbClr val="FF0000"/>
                </a:solidFill>
              </a:rPr>
              <a:t>but elements of these 6 standards will of course contribute to standards 7 and 8 on managing behaviour  and professional behaviours).</a:t>
            </a:r>
            <a:endParaRPr sz="1200" b="0" i="0">
              <a:solidFill>
                <a:srgbClr val="FF0000"/>
              </a:solidFill>
            </a:endParaRPr>
          </a:p>
          <a:p>
            <a:pPr marL="0" lvl="0" indent="0" algn="l" rtl="0">
              <a:spcBef>
                <a:spcPts val="0"/>
              </a:spcBef>
              <a:spcAft>
                <a:spcPts val="0"/>
              </a:spcAft>
              <a:buNone/>
            </a:pPr>
            <a:endParaRPr sz="1200" b="0" i="1">
              <a:solidFill>
                <a:srgbClr val="FF0000"/>
              </a:solidFill>
            </a:endParaRPr>
          </a:p>
          <a:p>
            <a:pPr marL="0" marR="0" lvl="0" indent="0" algn="l" rtl="0">
              <a:lnSpc>
                <a:spcPct val="100000"/>
              </a:lnSpc>
              <a:spcBef>
                <a:spcPts val="0"/>
              </a:spcBef>
              <a:spcAft>
                <a:spcPts val="0"/>
              </a:spcAft>
              <a:buClr>
                <a:srgbClr val="FF0000"/>
              </a:buClr>
              <a:buSzPts val="1200"/>
              <a:buFont typeface="Calibri"/>
              <a:buNone/>
            </a:pPr>
            <a:r>
              <a:rPr lang="en-GB" sz="1200" b="0" i="0">
                <a:solidFill>
                  <a:srgbClr val="FF0000"/>
                </a:solidFill>
              </a:rPr>
              <a:t>As you can see, we’ll take a closer look at the NCELP Schemes of Work, and some individual lesson</a:t>
            </a:r>
            <a:r>
              <a:rPr lang="en-GB">
                <a:solidFill>
                  <a:srgbClr val="FF0000"/>
                </a:solidFill>
              </a:rPr>
              <a:t> </a:t>
            </a:r>
            <a:r>
              <a:rPr lang="en-GB" sz="1200" b="0" i="0">
                <a:solidFill>
                  <a:srgbClr val="FF0000"/>
                </a:solidFill>
              </a:rPr>
              <a:t>resources as we go through, plus opportunities to review examples of adaptive teaching and NCELP’s approach to assessment. We’ll also signpost you to additional materials on the NCELP resource portal. </a:t>
            </a: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https://resources.ncelp.org/</a:t>
            </a:r>
            <a:endParaRPr sz="1800">
              <a:latin typeface="Calibri"/>
              <a:ea typeface="Calibri"/>
              <a:cs typeface="Calibri"/>
              <a:sym typeface="Calibri"/>
            </a:endParaRPr>
          </a:p>
          <a:p>
            <a:pPr marL="0" lvl="0" indent="0" algn="l" rtl="0">
              <a:spcBef>
                <a:spcPts val="0"/>
              </a:spcBef>
              <a:spcAft>
                <a:spcPts val="0"/>
              </a:spcAft>
              <a:buNone/>
            </a:pPr>
            <a:endParaRPr sz="1200" b="0" i="0">
              <a:solidFill>
                <a:srgbClr val="FF0000"/>
              </a:solidFill>
            </a:endParaRPr>
          </a:p>
          <a:p>
            <a:pPr marL="0" lvl="0" indent="0" algn="l" rtl="0">
              <a:spcBef>
                <a:spcPts val="0"/>
              </a:spcBef>
              <a:spcAft>
                <a:spcPts val="0"/>
              </a:spcAft>
              <a:buNone/>
            </a:pPr>
            <a:r>
              <a:rPr lang="en-GB" sz="1200" b="0" i="0">
                <a:solidFill>
                  <a:srgbClr val="FF0000"/>
                </a:solidFill>
              </a:rPr>
              <a:t>Finally we’ll have an opportunity at the end to discuss next steps for you and your schools, as well as look at further training opportunities provided by NCELP.</a:t>
            </a:r>
            <a:endParaRPr sz="1200" b="0" i="0">
              <a:solidFill>
                <a:srgbClr val="FF0000"/>
              </a:solidFill>
            </a:endParaRPr>
          </a:p>
          <a:p>
            <a:pPr marL="0" lvl="0" indent="0" algn="l" rtl="0">
              <a:spcBef>
                <a:spcPts val="0"/>
              </a:spcBef>
              <a:spcAft>
                <a:spcPts val="0"/>
              </a:spcAft>
              <a:buNone/>
            </a:pPr>
            <a:endParaRPr sz="1200" b="0" i="0">
              <a:solidFill>
                <a:srgbClr val="FF0000"/>
              </a:solidFill>
            </a:endParaRPr>
          </a:p>
          <a:p>
            <a:pPr marL="0" lvl="0" indent="0" algn="l" rtl="0">
              <a:spcBef>
                <a:spcPts val="0"/>
              </a:spcBef>
              <a:spcAft>
                <a:spcPts val="0"/>
              </a:spcAft>
              <a:buNone/>
            </a:pPr>
            <a:r>
              <a:rPr lang="en-GB" sz="1200" b="0" i="0">
                <a:solidFill>
                  <a:srgbClr val="FF0000"/>
                </a:solidFill>
              </a:rPr>
              <a:t>The link at the top of the slide gives you access to an NCELP collection with documents to outline how the NCELP principles and approach align with wider policy initiatives, including the ECF, OFSTED and Rosenshine’s Principles. We’ll go into detail on the ECF now, but do look at the other documents too for further reference and information.</a:t>
            </a:r>
            <a:endParaRPr/>
          </a:p>
          <a:p>
            <a:pPr marL="0" lvl="0" indent="0" algn="l" rtl="0">
              <a:spcBef>
                <a:spcPts val="0"/>
              </a:spcBef>
              <a:spcAft>
                <a:spcPts val="0"/>
              </a:spcAft>
              <a:buNone/>
            </a:pPr>
            <a:endParaRPr sz="1200" b="0">
              <a:solidFill>
                <a:schemeClr val="dk1"/>
              </a:solidFill>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We are now going to walk through the Y8 French Scheme of Work.</a:t>
            </a:r>
            <a:br>
              <a:rPr lang="en-GB" sz="1200"/>
            </a:br>
            <a:r>
              <a:rPr lang="en-GB" sz="1200"/>
              <a:t>All the NCELP SOW share the same design features and </a:t>
            </a:r>
            <a:r>
              <a:rPr lang="en-GB"/>
              <a:t>are written in Excel.</a:t>
            </a:r>
            <a:br>
              <a:rPr lang="en-GB"/>
            </a:br>
            <a:r>
              <a:rPr lang="en-GB"/>
              <a:t>If you look at the bottom of the SOW Excel document you can see a number of useful tabs.</a:t>
            </a:r>
            <a:br>
              <a:rPr lang="en-GB"/>
            </a:br>
            <a:r>
              <a:rPr lang="en-GB"/>
              <a:t>We are going to explore the five main tabs of a Year 8 SOW:</a:t>
            </a:r>
            <a:endParaRPr/>
          </a:p>
          <a:p>
            <a:pPr marL="0" lvl="0" indent="0" algn="l" rtl="0">
              <a:spcBef>
                <a:spcPts val="0"/>
              </a:spcBef>
              <a:spcAft>
                <a:spcPts val="0"/>
              </a:spcAft>
              <a:buNone/>
            </a:pPr>
            <a:endParaRPr/>
          </a:p>
          <a:p>
            <a:pPr marL="241539" lvl="0" indent="-241539" algn="l" rtl="0">
              <a:spcBef>
                <a:spcPts val="0"/>
              </a:spcBef>
              <a:spcAft>
                <a:spcPts val="0"/>
              </a:spcAft>
              <a:buClr>
                <a:schemeClr val="dk1"/>
              </a:buClr>
              <a:buSzPts val="1200"/>
              <a:buFont typeface="Calibri"/>
              <a:buAutoNum type="arabicPeriod"/>
            </a:pPr>
            <a:r>
              <a:rPr lang="en-GB" b="0"/>
              <a:t>Y8 Grammar tracking </a:t>
            </a:r>
            <a:endParaRPr/>
          </a:p>
          <a:p>
            <a:pPr marL="241539" lvl="0" indent="-241539" algn="l" rtl="0">
              <a:spcBef>
                <a:spcPts val="0"/>
              </a:spcBef>
              <a:spcAft>
                <a:spcPts val="0"/>
              </a:spcAft>
              <a:buClr>
                <a:schemeClr val="dk1"/>
              </a:buClr>
              <a:buSzPts val="1200"/>
              <a:buFont typeface="Calibri"/>
              <a:buAutoNum type="arabicPeriod"/>
            </a:pPr>
            <a:r>
              <a:rPr lang="en-GB"/>
              <a:t>Y8 SOW </a:t>
            </a:r>
            <a:endParaRPr/>
          </a:p>
          <a:p>
            <a:pPr marL="241539" lvl="0" indent="-241539" algn="l" rtl="0">
              <a:spcBef>
                <a:spcPts val="0"/>
              </a:spcBef>
              <a:spcAft>
                <a:spcPts val="0"/>
              </a:spcAft>
              <a:buClr>
                <a:schemeClr val="dk1"/>
              </a:buClr>
              <a:buSzPts val="1200"/>
              <a:buFont typeface="Calibri"/>
              <a:buAutoNum type="arabicPeriod"/>
            </a:pPr>
            <a:r>
              <a:rPr lang="en-GB"/>
              <a:t>Y8 Resources</a:t>
            </a:r>
            <a:endParaRPr/>
          </a:p>
          <a:p>
            <a:pPr marL="241539" lvl="0" indent="-241539" algn="l" rtl="0">
              <a:spcBef>
                <a:spcPts val="0"/>
              </a:spcBef>
              <a:spcAft>
                <a:spcPts val="0"/>
              </a:spcAft>
              <a:buClr>
                <a:schemeClr val="dk1"/>
              </a:buClr>
              <a:buSzPts val="1200"/>
              <a:buFont typeface="Calibri"/>
              <a:buAutoNum type="arabicPeriod"/>
            </a:pPr>
            <a:r>
              <a:rPr lang="en-GB"/>
              <a:t>Y8 Vocabulary List</a:t>
            </a:r>
            <a:endParaRPr/>
          </a:p>
          <a:p>
            <a:pPr marL="241539" lvl="0" indent="-241539" algn="l" rtl="0">
              <a:spcBef>
                <a:spcPts val="0"/>
              </a:spcBef>
              <a:spcAft>
                <a:spcPts val="0"/>
              </a:spcAft>
              <a:buClr>
                <a:schemeClr val="dk1"/>
              </a:buClr>
              <a:buSzPts val="1200"/>
              <a:buFont typeface="Calibri"/>
              <a:buAutoNum type="arabicPeriod"/>
            </a:pPr>
            <a:r>
              <a:rPr lang="en-GB"/>
              <a:t>Y8 multiple senses</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0"/>
              <a:t>[Cue animation]</a:t>
            </a:r>
            <a:endParaRPr/>
          </a:p>
          <a:p>
            <a:pPr marL="0" marR="0" lvl="0" indent="0" algn="l" rtl="0">
              <a:lnSpc>
                <a:spcPct val="100000"/>
              </a:lnSpc>
              <a:spcBef>
                <a:spcPts val="0"/>
              </a:spcBef>
              <a:spcAft>
                <a:spcPts val="0"/>
              </a:spcAft>
              <a:buClr>
                <a:schemeClr val="dk1"/>
              </a:buClr>
              <a:buSzPts val="1200"/>
              <a:buFont typeface="Calibri"/>
              <a:buNone/>
            </a:pPr>
            <a:r>
              <a:rPr lang="en-GB"/>
              <a:t>Let’s take this opportunity to look in detail at the first two tabs, beginning with the grammar tracking tab.</a:t>
            </a:r>
            <a:endParaRPr/>
          </a:p>
        </p:txBody>
      </p:sp>
      <p:sp>
        <p:nvSpPr>
          <p:cNvPr id="343" name="Google Shape;34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entury Gothic"/>
              <a:buNone/>
            </a:pPr>
            <a:fld id="{00000000-1234-1234-1234-123412341234}" type="slidenum">
              <a:rPr lang="en-GB" sz="1300" b="0" i="0" u="none" strike="noStrike" cap="none">
                <a:solidFill>
                  <a:srgbClr val="000000"/>
                </a:solidFill>
                <a:latin typeface="Century Gothic"/>
                <a:ea typeface="Century Gothic"/>
                <a:cs typeface="Century Gothic"/>
                <a:sym typeface="Century Gothic"/>
              </a:rPr>
              <a:t>20</a:t>
            </a:fld>
            <a:endParaRPr sz="13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Century Gothic"/>
                <a:ea typeface="Century Gothic"/>
                <a:cs typeface="Century Gothic"/>
                <a:sym typeface="Century Gothic"/>
              </a:rPr>
              <a:t>As you can see the grammar tracking tab is a week-by-week overview of the grammar spine, listing the new and revisited grammar features. </a:t>
            </a:r>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Century Gothic"/>
                <a:ea typeface="Century Gothic"/>
                <a:cs typeface="Century Gothic"/>
                <a:sym typeface="Century Gothic"/>
              </a:rPr>
              <a:t>[Click to bring up the explanations and narrate accordingly]</a:t>
            </a:r>
            <a:endParaRPr sz="1200" b="0" i="0" u="none" strike="noStrike" cap="none">
              <a:solidFill>
                <a:srgbClr val="FFFFFF"/>
              </a:solidFill>
              <a:latin typeface="Arial"/>
              <a:ea typeface="Arial"/>
              <a:cs typeface="Arial"/>
              <a:sym typeface="Arial"/>
            </a:endParaRPr>
          </a:p>
          <a:p>
            <a:pPr marL="0" lvl="0" indent="0" algn="l" rtl="0">
              <a:spcBef>
                <a:spcPts val="0"/>
              </a:spcBef>
              <a:spcAft>
                <a:spcPts val="0"/>
              </a:spcAft>
              <a:buNone/>
            </a:pPr>
            <a:endParaRPr/>
          </a:p>
        </p:txBody>
      </p:sp>
      <p:sp>
        <p:nvSpPr>
          <p:cNvPr id="352" name="Google Shape;35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Century Gothic"/>
                <a:ea typeface="Century Gothic"/>
                <a:cs typeface="Century Gothic"/>
                <a:sym typeface="Century Gothic"/>
              </a:rPr>
              <a:t>[Cue animation]</a:t>
            </a:r>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Century Gothic"/>
                <a:ea typeface="Century Gothic"/>
                <a:cs typeface="Century Gothic"/>
                <a:sym typeface="Century Gothic"/>
              </a:rPr>
              <a:t>The Y8 SOW tab is the detailed planning document for each week, with grammar, vocabulary, sounds of the language, and lesson overviews.</a:t>
            </a:r>
            <a:endParaRPr sz="1200" b="0" i="0" u="none" strike="noStrike" cap="none">
              <a:solidFill>
                <a:srgbClr val="FFFFFF"/>
              </a:solidFill>
              <a:latin typeface="Arial"/>
              <a:ea typeface="Arial"/>
              <a:cs typeface="Arial"/>
              <a:sym typeface="Arial"/>
            </a:endParaRPr>
          </a:p>
        </p:txBody>
      </p:sp>
      <p:sp>
        <p:nvSpPr>
          <p:cNvPr id="369" name="Google Shape;36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entury Gothic"/>
              <a:buNone/>
            </a:pPr>
            <a:fld id="{00000000-1234-1234-1234-123412341234}" type="slidenum">
              <a:rPr lang="en-GB" sz="1300" b="0" i="0" u="none" strike="noStrike" cap="none">
                <a:solidFill>
                  <a:srgbClr val="000000"/>
                </a:solidFill>
                <a:latin typeface="Century Gothic"/>
                <a:ea typeface="Century Gothic"/>
                <a:cs typeface="Century Gothic"/>
                <a:sym typeface="Century Gothic"/>
              </a:rPr>
              <a:t>22</a:t>
            </a:fld>
            <a:endParaRPr sz="13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is what the layout of the Y8 French SOW looks like – this is from week two of the first term.</a:t>
            </a:r>
            <a:endParaRPr/>
          </a:p>
          <a:p>
            <a:pPr marL="0" lvl="0" indent="0" algn="l" rtl="0">
              <a:spcBef>
                <a:spcPts val="0"/>
              </a:spcBef>
              <a:spcAft>
                <a:spcPts val="0"/>
              </a:spcAft>
              <a:buNone/>
            </a:pPr>
            <a:r>
              <a:rPr lang="en-GB"/>
              <a:t>[Cue animation] </a:t>
            </a:r>
            <a:endParaRPr/>
          </a:p>
          <a:p>
            <a:pPr marL="0" lvl="0" indent="0" algn="l" rtl="0">
              <a:spcBef>
                <a:spcPts val="0"/>
              </a:spcBef>
              <a:spcAft>
                <a:spcPts val="0"/>
              </a:spcAft>
              <a:buNone/>
            </a:pPr>
            <a:r>
              <a:rPr lang="en-GB"/>
              <a:t>It starts with grammar introduced – here </a:t>
            </a:r>
            <a:r>
              <a:rPr lang="en-GB" i="0"/>
              <a:t>‘est-ce que’ </a:t>
            </a:r>
            <a:r>
              <a:rPr lang="en-GB"/>
              <a:t>– in addition it references the grammar to be revisited, regular adjective gender agreement and the feminisation of nouns. Revisited for the second or subsequent time are yes/no and intonation questions (in italics).</a:t>
            </a:r>
            <a:endParaRPr/>
          </a:p>
          <a:p>
            <a:pPr marL="0" lvl="0" indent="0" algn="l" rtl="0">
              <a:spcBef>
                <a:spcPts val="0"/>
              </a:spcBef>
              <a:spcAft>
                <a:spcPts val="0"/>
              </a:spcAft>
              <a:buNone/>
            </a:pPr>
            <a:r>
              <a:rPr lang="en-GB"/>
              <a:t>[Cue animation]</a:t>
            </a:r>
            <a:endParaRPr/>
          </a:p>
          <a:p>
            <a:pPr marL="0" lvl="0" indent="0" algn="l" rtl="0">
              <a:spcBef>
                <a:spcPts val="0"/>
              </a:spcBef>
              <a:spcAft>
                <a:spcPts val="0"/>
              </a:spcAft>
              <a:buNone/>
            </a:pPr>
            <a:r>
              <a:rPr lang="en-GB"/>
              <a:t>Then we see new vocabulary introduced as well as vocabulary to be revisited – we revisit two sets of vocabulary every lesson from three and nine weeks ago - you can see that the sets differ a little in the number of words in each – the vocabulary is integrated as much as possible, but there are also stand-alone vocabulary tasks, where needed.</a:t>
            </a:r>
            <a:endParaRPr/>
          </a:p>
          <a:p>
            <a:pPr marL="0" marR="0" lvl="0" indent="0" algn="l" rtl="0">
              <a:lnSpc>
                <a:spcPct val="100000"/>
              </a:lnSpc>
              <a:spcBef>
                <a:spcPts val="0"/>
              </a:spcBef>
              <a:spcAft>
                <a:spcPts val="0"/>
              </a:spcAft>
              <a:buClr>
                <a:schemeClr val="dk1"/>
              </a:buClr>
              <a:buSzPts val="1200"/>
              <a:buFont typeface="Calibri"/>
              <a:buNone/>
            </a:pPr>
            <a:r>
              <a:rPr lang="en-GB"/>
              <a:t>[Cue animation]</a:t>
            </a:r>
            <a:endParaRPr/>
          </a:p>
          <a:p>
            <a:pPr marL="0" marR="0" lvl="0" indent="0" algn="l" rtl="0">
              <a:lnSpc>
                <a:spcPct val="100000"/>
              </a:lnSpc>
              <a:spcBef>
                <a:spcPts val="0"/>
              </a:spcBef>
              <a:spcAft>
                <a:spcPts val="0"/>
              </a:spcAft>
              <a:buClr>
                <a:schemeClr val="dk1"/>
              </a:buClr>
              <a:buSzPts val="1200"/>
              <a:buFont typeface="Calibri"/>
              <a:buNone/>
            </a:pPr>
            <a:r>
              <a:rPr lang="en-GB"/>
              <a:t>Then the sounds of the language, such as sound-symbol correspondences (phonics) but also beginning in Year 8, additional sounds of the language such as stress, syllables, liaison, rhythm, pronunciation.  </a:t>
            </a:r>
            <a:endParaRPr/>
          </a:p>
          <a:p>
            <a:pPr marL="0" marR="0" lvl="0" indent="0" algn="l" rtl="0">
              <a:lnSpc>
                <a:spcPct val="100000"/>
              </a:lnSpc>
              <a:spcBef>
                <a:spcPts val="0"/>
              </a:spcBef>
              <a:spcAft>
                <a:spcPts val="0"/>
              </a:spcAft>
              <a:buClr>
                <a:schemeClr val="dk1"/>
              </a:buClr>
              <a:buSzPts val="1200"/>
              <a:buFont typeface="Calibri"/>
              <a:buNone/>
            </a:pPr>
            <a:r>
              <a:rPr lang="en-GB"/>
              <a:t>In this week we are doing stress syllabification and a 2</a:t>
            </a:r>
            <a:r>
              <a:rPr lang="en-GB" baseline="30000"/>
              <a:t>nd</a:t>
            </a:r>
            <a:r>
              <a:rPr lang="en-GB"/>
              <a:t> revisiting of s-liaison.  </a:t>
            </a:r>
            <a:endParaRPr/>
          </a:p>
          <a:p>
            <a:pPr marL="0" marR="0" lvl="0" indent="0" algn="l" rtl="0">
              <a:lnSpc>
                <a:spcPct val="100000"/>
              </a:lnSpc>
              <a:spcBef>
                <a:spcPts val="0"/>
              </a:spcBef>
              <a:spcAft>
                <a:spcPts val="0"/>
              </a:spcAft>
              <a:buClr>
                <a:schemeClr val="dk1"/>
              </a:buClr>
              <a:buSzPts val="1200"/>
              <a:buFont typeface="Calibri"/>
              <a:buNone/>
            </a:pPr>
            <a:r>
              <a:rPr lang="en-GB" sz="1200" b="0" i="0">
                <a:solidFill>
                  <a:schemeClr val="dk1"/>
                </a:solidFill>
                <a:latin typeface="Calibri"/>
                <a:ea typeface="Calibri"/>
                <a:cs typeface="Calibri"/>
                <a:sym typeface="Calibri"/>
              </a:rPr>
              <a:t>Specifically in terms of phonics, one difference between the languages is that new SSCs continue to be introduced in Year 8 French. There are a very few additional SSC in Y8 German (four in total; two new [pf], [kn] and two alternative spellings of existing SSC ([ai] added to [ei], and [y] added to [ü].  For Spanish, all target SSCs are covered in Year 7.</a:t>
            </a:r>
            <a:endParaRPr b="0"/>
          </a:p>
          <a:p>
            <a:pPr marL="0" marR="0" lvl="0" indent="0" algn="l" rtl="0">
              <a:lnSpc>
                <a:spcPct val="100000"/>
              </a:lnSpc>
              <a:spcBef>
                <a:spcPts val="0"/>
              </a:spcBef>
              <a:spcAft>
                <a:spcPts val="0"/>
              </a:spcAft>
              <a:buClr>
                <a:schemeClr val="dk1"/>
              </a:buClr>
              <a:buSzPts val="1200"/>
              <a:buFont typeface="Calibri"/>
              <a:buNone/>
            </a:pPr>
            <a:r>
              <a:rPr lang="en-GB"/>
              <a:t>[Cue animation]</a:t>
            </a:r>
            <a:endParaRPr/>
          </a:p>
          <a:p>
            <a:pPr marL="0" lvl="0" indent="0" algn="l" rtl="0">
              <a:spcBef>
                <a:spcPts val="0"/>
              </a:spcBef>
              <a:spcAft>
                <a:spcPts val="0"/>
              </a:spcAft>
              <a:buNone/>
            </a:pPr>
            <a:r>
              <a:rPr lang="en-GB"/>
              <a:t>There is still a context – no traditional topic but a context for language use, here it is ‘Distinguishing between being and having’.</a:t>
            </a:r>
            <a:br>
              <a:rPr lang="en-GB"/>
            </a:br>
            <a:r>
              <a:rPr lang="en-GB"/>
              <a:t>This particular week is a typical SOW week.  In addition, at regular intervals there are weeks set aside for some revision and consolidation, assessment (in term 2 and 3) and also for work on “rich” texts or authentic text exploitation, as we saw on the grammar tracking tab.</a:t>
            </a:r>
            <a:endParaRPr/>
          </a:p>
        </p:txBody>
      </p:sp>
      <p:sp>
        <p:nvSpPr>
          <p:cNvPr id="378" name="Google Shape;37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[Cue animation]</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Just to say before we finish that the resources tab is a page of individual links to each SOW resource.</a:t>
            </a:r>
            <a:endParaRPr sz="1200" b="0" i="0" u="none" strike="noStrike" cap="none">
              <a:solidFill>
                <a:srgbClr val="FFFFFF"/>
              </a:solidFill>
              <a:latin typeface="Arial"/>
              <a:ea typeface="Arial"/>
              <a:cs typeface="Arial"/>
              <a:sym typeface="Arial"/>
            </a:endParaRPr>
          </a:p>
          <a:p>
            <a:pPr marL="0" lvl="0" indent="0" algn="l" rtl="0">
              <a:spcBef>
                <a:spcPts val="0"/>
              </a:spcBef>
              <a:spcAft>
                <a:spcPts val="0"/>
              </a:spcAft>
              <a:buNone/>
            </a:pPr>
            <a:endParaRPr/>
          </a:p>
        </p:txBody>
      </p:sp>
      <p:sp>
        <p:nvSpPr>
          <p:cNvPr id="392" name="Google Shape;39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entury Gothic"/>
              <a:buNone/>
            </a:pPr>
            <a:fld id="{00000000-1234-1234-1234-123412341234}" type="slidenum">
              <a:rPr lang="en-GB" sz="1300" b="0" i="0" u="none" strike="noStrike" cap="none">
                <a:solidFill>
                  <a:srgbClr val="000000"/>
                </a:solidFill>
                <a:latin typeface="Century Gothic"/>
                <a:ea typeface="Century Gothic"/>
                <a:cs typeface="Century Gothic"/>
                <a:sym typeface="Century Gothic"/>
              </a:rPr>
              <a:t>24</a:t>
            </a:fld>
            <a:endParaRPr sz="13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 the lesson resources, each hyperlink takes you to the resource on the Portal.  Each week’s resource contains 2X50 minute resourced lessons which carefully and thoughtfully integrate the three strands of phonics, vocabulary and grammar.</a:t>
            </a:r>
            <a:endParaRPr/>
          </a:p>
          <a:p>
            <a:pPr marL="0" lvl="0" indent="0" algn="l" rtl="0">
              <a:spcBef>
                <a:spcPts val="0"/>
              </a:spcBef>
              <a:spcAft>
                <a:spcPts val="0"/>
              </a:spcAft>
              <a:buNone/>
            </a:pPr>
            <a:r>
              <a:rPr lang="en-GB"/>
              <a:t>You will find links to the Quizlet sets for vocabulary introduced and also links to the vocabulary learning homework sheets, along with relevant links to Gaming Grammar.</a:t>
            </a:r>
            <a:endParaRPr/>
          </a:p>
        </p:txBody>
      </p:sp>
      <p:sp>
        <p:nvSpPr>
          <p:cNvPr id="401" name="Google Shape;40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rPr>
              <a:t>Before we move to the next section, jut a brief pause for thought here, should anyone have any immediate questions. </a:t>
            </a:r>
            <a:endParaRPr/>
          </a:p>
          <a:p>
            <a:pPr marL="0" lvl="0" indent="0" algn="l" rtl="0">
              <a:spcBef>
                <a:spcPts val="0"/>
              </a:spcBef>
              <a:spcAft>
                <a:spcPts val="0"/>
              </a:spcAft>
              <a:buNone/>
            </a:pPr>
            <a:endParaRPr sz="1200" b="0">
              <a:solidFill>
                <a:schemeClr val="dk1"/>
              </a:solidFill>
            </a:endParaRPr>
          </a:p>
          <a:p>
            <a:pPr marL="0" lvl="0" indent="0" algn="l" rtl="0">
              <a:spcBef>
                <a:spcPts val="0"/>
              </a:spcBef>
              <a:spcAft>
                <a:spcPts val="0"/>
              </a:spcAft>
              <a:buNone/>
            </a:pPr>
            <a:r>
              <a:rPr lang="en-GB" sz="1200" b="0">
                <a:solidFill>
                  <a:schemeClr val="dk1"/>
                </a:solidFill>
              </a:rPr>
              <a:t>So now that we’ve covered the Schemes of Work, lets now visit ECF standard 4 before a chance for you to review individual lesson resources.</a:t>
            </a:r>
            <a:endParaRPr/>
          </a:p>
          <a:p>
            <a:pPr marL="0" lvl="0" indent="0" algn="l" rtl="0">
              <a:spcBef>
                <a:spcPts val="0"/>
              </a:spcBef>
              <a:spcAft>
                <a:spcPts val="0"/>
              </a:spcAft>
              <a:buNone/>
            </a:pPr>
            <a:endParaRPr sz="1200" b="0">
              <a:solidFill>
                <a:schemeClr val="dk1"/>
              </a:solidFill>
            </a:endParaRPr>
          </a:p>
        </p:txBody>
      </p:sp>
      <p:sp>
        <p:nvSpPr>
          <p:cNvPr id="408" name="Google Shape;40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u="sng" dirty="0">
                <a:solidFill>
                  <a:srgbClr val="0563C1"/>
                </a:solidFill>
                <a:latin typeface="Calibri"/>
                <a:ea typeface="Calibri"/>
                <a:cs typeface="Calibri"/>
                <a:sym typeface="Calibri"/>
              </a:rPr>
              <a:t>I think you can appreciate from our SOW overview, just how well planned and integrated the 3 knowledge strands are. And now we’ll turn to ECF Standard 4, Classroom Practice, to understand how well these strands then translate into classroom practice. </a:t>
            </a:r>
            <a:endParaRPr lang="en-GB" dirty="0"/>
          </a:p>
          <a:p>
            <a:pPr marL="0" lvl="0" indent="0" algn="l" rtl="0">
              <a:spcBef>
                <a:spcPts val="0"/>
              </a:spcBef>
              <a:spcAft>
                <a:spcPts val="0"/>
              </a:spcAft>
              <a:buNone/>
            </a:pPr>
            <a:endParaRPr lang="en-GB" sz="1200" i="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sz="1200" i="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GB" sz="1200" b="1"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Cue animation</a:t>
            </a:r>
            <a:endParaRPr sz="1200" b="1" u="sng" dirty="0">
              <a:solidFill>
                <a:schemeClr val="dk2"/>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As we’ve seen, the PVG strands are present in each lesson, but as the SOW progress the strands become more closely and effectively integrated through meaningful practice, with students increasingly able to practise recall and develop productive skills (writing and speaking) for real and creative communication.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After clear simple explanation slides, the activities that follow provide many more worked examples and scaffolds, as well as repeated opportunities to practise the targeted language, to assist with the understanding of the students before they need to produce the features in spoken or written form.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For example, lessons feature paired speaking activities, whether focused on the specific SSC or grammar feature of the lesson that are the culmination of the systematic practice of the lesson’s grammar feature and vocabulary.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This guided lesson structure means that the activities are more likely to be completed successfully and with greater confidence. </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These types of production tasks sit on a continuum from structured to freer practice, with more opportunities for open- ended and creative tasks as the course progresses.</a:t>
            </a:r>
            <a:endParaRPr dirty="0"/>
          </a:p>
          <a:p>
            <a:pPr marL="0" lvl="0" indent="0" algn="l" rtl="0">
              <a:spcBef>
                <a:spcPts val="0"/>
              </a:spcBef>
              <a:spcAft>
                <a:spcPts val="0"/>
              </a:spcAft>
              <a:buNone/>
            </a:pPr>
            <a:r>
              <a:rPr lang="en-GB" sz="1200" b="1" dirty="0">
                <a:solidFill>
                  <a:schemeClr val="dk1"/>
                </a:solidFill>
                <a:latin typeface="Calibri"/>
                <a:ea typeface="Calibri"/>
                <a:cs typeface="Calibri"/>
                <a:sym typeface="Calibri"/>
              </a:rPr>
              <a:t>Cue animation</a:t>
            </a:r>
            <a:endParaRPr dirty="0"/>
          </a:p>
          <a:p>
            <a:pPr marL="0" lvl="0" indent="0" algn="l" rtl="0">
              <a:spcBef>
                <a:spcPts val="0"/>
              </a:spcBef>
              <a:spcAft>
                <a:spcPts val="0"/>
              </a:spcAft>
              <a:buNone/>
            </a:pPr>
            <a:r>
              <a:rPr lang="en-GB" sz="1200" b="0" dirty="0">
                <a:solidFill>
                  <a:srgbClr val="1E4E79"/>
                </a:solidFill>
              </a:rPr>
              <a:t>The SOW explicitly builds in planned revisiting of language (PVG). </a:t>
            </a:r>
            <a:r>
              <a:rPr lang="en-GB" sz="1200" dirty="0">
                <a:solidFill>
                  <a:srgbClr val="1E4E79"/>
                </a:solidFill>
              </a:rPr>
              <a:t>Each classroom resource aims to explicitly recognise the language required to undertake it</a:t>
            </a:r>
            <a:endParaRPr dirty="0"/>
          </a:p>
          <a:p>
            <a:pPr marL="342900" lvl="0" indent="-342900" algn="l" rtl="0">
              <a:spcBef>
                <a:spcPts val="0"/>
              </a:spcBef>
              <a:spcAft>
                <a:spcPts val="0"/>
              </a:spcAft>
              <a:buClr>
                <a:srgbClr val="1E4E79"/>
              </a:buClr>
              <a:buSzPts val="1100"/>
              <a:buFont typeface="Arial"/>
              <a:buChar char="•"/>
            </a:pPr>
            <a:r>
              <a:rPr lang="en-GB" sz="1100" dirty="0">
                <a:solidFill>
                  <a:srgbClr val="1E4E79"/>
                </a:solidFill>
              </a:rPr>
              <a:t>which language will/should be familiar</a:t>
            </a:r>
            <a:endParaRPr dirty="0"/>
          </a:p>
          <a:p>
            <a:pPr marL="342900" lvl="0" indent="-342900" algn="l" rtl="0">
              <a:spcBef>
                <a:spcPts val="0"/>
              </a:spcBef>
              <a:spcAft>
                <a:spcPts val="0"/>
              </a:spcAft>
              <a:buClr>
                <a:srgbClr val="1E4E79"/>
              </a:buClr>
              <a:buSzPts val="1100"/>
              <a:buFont typeface="Arial"/>
              <a:buChar char="•"/>
            </a:pPr>
            <a:r>
              <a:rPr lang="en-GB" sz="1100" dirty="0">
                <a:solidFill>
                  <a:srgbClr val="1E4E79"/>
                </a:solidFill>
              </a:rPr>
              <a:t>which requires brief revisiting</a:t>
            </a:r>
            <a:endParaRPr dirty="0"/>
          </a:p>
          <a:p>
            <a:pPr marL="342900" lvl="0" indent="-342900" algn="l" rtl="0">
              <a:spcBef>
                <a:spcPts val="0"/>
              </a:spcBef>
              <a:spcAft>
                <a:spcPts val="0"/>
              </a:spcAft>
              <a:buClr>
                <a:srgbClr val="1E4E79"/>
              </a:buClr>
              <a:buSzPts val="1100"/>
              <a:buFont typeface="Arial"/>
              <a:buChar char="•"/>
            </a:pPr>
            <a:r>
              <a:rPr lang="en-GB" sz="1100" dirty="0">
                <a:solidFill>
                  <a:srgbClr val="1E4E79"/>
                </a:solidFill>
              </a:rPr>
              <a:t>which is new, hence requiring introduction and support</a:t>
            </a:r>
            <a:endParaRPr dirty="0"/>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dirty="0">
                <a:solidFill>
                  <a:schemeClr val="dk1"/>
                </a:solidFill>
                <a:latin typeface="Calibri"/>
                <a:ea typeface="Calibri"/>
                <a:cs typeface="Calibri"/>
                <a:sym typeface="Calibri"/>
              </a:rPr>
              <a:t>Cue animation</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NCELP creates audio recordings, worksheets and </a:t>
            </a:r>
            <a:r>
              <a:rPr lang="en-GB"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Quizlet sets</a:t>
            </a:r>
            <a:r>
              <a:rPr lang="en-GB" sz="1200" dirty="0">
                <a:solidFill>
                  <a:schemeClr val="dk1"/>
                </a:solidFill>
                <a:latin typeface="Calibri"/>
                <a:ea typeface="Calibri"/>
                <a:cs typeface="Calibri"/>
                <a:sym typeface="Calibri"/>
              </a:rPr>
              <a:t> as homework for students to learn and practise new vocabulary. This vocabulary set is always used in the following lesson’s activities, alongside revisited sets of vocabulary from the last month and term. </a:t>
            </a:r>
            <a:r>
              <a:rPr lang="en-GB"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CALL resources are used only when technology is useful and benefits language learning</a:t>
            </a:r>
            <a:r>
              <a:rPr lang="en-GB" sz="1200" dirty="0">
                <a:solidFill>
                  <a:schemeClr val="dk1"/>
                </a:solidFill>
                <a:latin typeface="Calibri"/>
                <a:ea typeface="Calibri"/>
                <a:cs typeface="Calibri"/>
                <a:sym typeface="Calibri"/>
              </a:rPr>
              <a:t>: Quizlet, for example, provides automatic, immediate, and individualised feedback to learners about their knowledge and also encourages independent learning.</a:t>
            </a:r>
            <a:endParaRPr dirty="0"/>
          </a:p>
          <a:p>
            <a:pPr marL="0" lvl="0" indent="0" algn="l" rtl="0">
              <a:spcBef>
                <a:spcPts val="0"/>
              </a:spcBef>
              <a:spcAft>
                <a:spcPts val="0"/>
              </a:spcAft>
              <a:buNone/>
            </a:pPr>
            <a:endParaRPr sz="1200" b="0" dirty="0">
              <a:solidFill>
                <a:schemeClr val="dk1"/>
              </a:solidFill>
            </a:endParaRPr>
          </a:p>
        </p:txBody>
      </p:sp>
      <p:sp>
        <p:nvSpPr>
          <p:cNvPr id="421" name="Google Shape;42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dirty="0">
                <a:solidFill>
                  <a:schemeClr val="dk1"/>
                </a:solidFill>
              </a:rPr>
              <a:t>In a moment, you will get the chance to review individually a sample set of lesson resources for one week of the SOW, and then we can discuss your findings.  For this purpose we’ve chosen a resource from the Year 9 SOW for French, but you will also have links to resources from German and Spanish to review after the session. I’d also suggest that you also look at the suggested resources for a language you don’t teach, as this will give you an impression from the learners’ viewpoint. </a:t>
            </a:r>
            <a:endParaRPr dirty="0"/>
          </a:p>
          <a:p>
            <a:pPr marL="0" lvl="0" indent="0" algn="l" rtl="0">
              <a:spcBef>
                <a:spcPts val="0"/>
              </a:spcBef>
              <a:spcAft>
                <a:spcPts val="0"/>
              </a:spcAft>
              <a:buNone/>
            </a:pPr>
            <a:r>
              <a:rPr lang="en-GB" sz="1200" b="0" dirty="0">
                <a:solidFill>
                  <a:schemeClr val="dk1"/>
                </a:solidFill>
              </a:rPr>
              <a:t>As you would expect, and will see in the resources, by Year 9, the elements of PVG are becoming increasingly integrated in terms of </a:t>
            </a:r>
            <a:r>
              <a:rPr lang="en-GB" sz="1200" b="1" dirty="0">
                <a:solidFill>
                  <a:schemeClr val="dk1"/>
                </a:solidFill>
              </a:rPr>
              <a:t>meaningful practice </a:t>
            </a:r>
            <a:r>
              <a:rPr lang="en-GB" sz="1200" b="0" dirty="0">
                <a:solidFill>
                  <a:schemeClr val="dk1"/>
                </a:solidFill>
              </a:rPr>
              <a:t>with more in the way of freer production opportunities. </a:t>
            </a:r>
          </a:p>
          <a:p>
            <a:pPr marL="0" lvl="0" indent="0" algn="l" rtl="0">
              <a:spcBef>
                <a:spcPts val="0"/>
              </a:spcBef>
              <a:spcAft>
                <a:spcPts val="0"/>
              </a:spcAft>
              <a:buNone/>
            </a:pPr>
            <a:endParaRPr lang="en-GB" sz="1200" b="0" dirty="0">
              <a:solidFill>
                <a:schemeClr val="dk1"/>
              </a:solidFill>
            </a:endParaRPr>
          </a:p>
          <a:p>
            <a:pPr marL="0" lvl="0" indent="0" algn="l" rtl="0">
              <a:spcBef>
                <a:spcPts val="0"/>
              </a:spcBef>
              <a:spcAft>
                <a:spcPts val="0"/>
              </a:spcAft>
              <a:buNone/>
            </a:pPr>
            <a:r>
              <a:rPr lang="en-GB" sz="1200" b="0" dirty="0">
                <a:solidFill>
                  <a:schemeClr val="dk1"/>
                </a:solidFill>
              </a:rPr>
              <a:t>I’d just like to clarify what NCELP means here in terms of </a:t>
            </a:r>
            <a:r>
              <a:rPr lang="en-GB" sz="1200" b="1" dirty="0">
                <a:solidFill>
                  <a:schemeClr val="dk1"/>
                </a:solidFill>
              </a:rPr>
              <a:t>meaningful practice. </a:t>
            </a:r>
            <a:r>
              <a:rPr lang="en-GB" sz="1200" b="0" dirty="0">
                <a:solidFill>
                  <a:schemeClr val="dk1"/>
                </a:solidFill>
              </a:rPr>
              <a:t>Our conception of ‘meaningful’ here relies on ‘contingency’ and ‘desirable difficulty’, whereas those who may not know the methodology might assume that ‘meaningful’ is in the sense of thematic coherence and </a:t>
            </a:r>
            <a:r>
              <a:rPr lang="en-GB" sz="1200" b="1" dirty="0">
                <a:solidFill>
                  <a:schemeClr val="dk1"/>
                </a:solidFill>
              </a:rPr>
              <a:t>communication</a:t>
            </a:r>
            <a:r>
              <a:rPr lang="en-GB" sz="1200" b="0" dirty="0">
                <a:solidFill>
                  <a:schemeClr val="dk1"/>
                </a:solidFill>
              </a:rPr>
              <a:t> as conversation.  The NCELP early Y7 speaking tasks, for example, are meaningful practice in the sense that  </a:t>
            </a:r>
            <a:r>
              <a:rPr lang="en-GB" dirty="0"/>
              <a:t>pupils can only complete them by attending to both </a:t>
            </a:r>
            <a:r>
              <a:rPr lang="en-GB" u="sng" dirty="0"/>
              <a:t>form</a:t>
            </a:r>
            <a:r>
              <a:rPr lang="en-GB" dirty="0"/>
              <a:t> and </a:t>
            </a:r>
            <a:r>
              <a:rPr lang="en-GB" u="sng" dirty="0"/>
              <a:t>meaning</a:t>
            </a:r>
            <a:r>
              <a:rPr lang="en-GB" dirty="0"/>
              <a:t>, and because they a relying on their own linguistic resources to do so. You’ll see from the Year 9 resources we’re giving you to review that </a:t>
            </a:r>
            <a:r>
              <a:rPr lang="en-GB" b="1" dirty="0"/>
              <a:t>both </a:t>
            </a:r>
            <a:r>
              <a:rPr lang="en-GB" b="0" dirty="0"/>
              <a:t>the attention to form and meaning </a:t>
            </a:r>
            <a:r>
              <a:rPr lang="en-GB" b="1" dirty="0"/>
              <a:t>and </a:t>
            </a:r>
            <a:r>
              <a:rPr lang="en-GB" b="0" dirty="0"/>
              <a:t>the thematic coherence and communication come together in some very rich integrated learning resources. </a:t>
            </a:r>
            <a:endParaRPr b="1" dirty="0"/>
          </a:p>
          <a:p>
            <a:pPr marL="0" lvl="0" indent="0" algn="l" rtl="0">
              <a:spcBef>
                <a:spcPts val="0"/>
              </a:spcBef>
              <a:spcAft>
                <a:spcPts val="0"/>
              </a:spcAft>
              <a:buNone/>
            </a:pPr>
            <a:endParaRPr sz="1200" b="0" dirty="0">
              <a:solidFill>
                <a:schemeClr val="dk1"/>
              </a:solidFill>
            </a:endParaRPr>
          </a:p>
          <a:p>
            <a:pPr marL="0" lvl="0" indent="0" algn="l" rtl="0">
              <a:spcBef>
                <a:spcPts val="0"/>
              </a:spcBef>
              <a:spcAft>
                <a:spcPts val="0"/>
              </a:spcAft>
              <a:buNone/>
            </a:pPr>
            <a:r>
              <a:rPr lang="en-GB" sz="1200" b="0" dirty="0">
                <a:solidFill>
                  <a:schemeClr val="dk1"/>
                </a:solidFill>
              </a:rPr>
              <a:t>But just quickly before we review the resources, here’s a very quick recap of the core principles for the three strands of the SOW, so that you can appreciate how the students’ knowledge has been built up from individual elements to create an integrated whole.</a:t>
            </a:r>
          </a:p>
          <a:p>
            <a:pPr marL="0" lvl="0" indent="0" algn="l" rtl="0">
              <a:spcBef>
                <a:spcPts val="0"/>
              </a:spcBef>
              <a:spcAft>
                <a:spcPts val="0"/>
              </a:spcAft>
              <a:buNone/>
            </a:pPr>
            <a:endParaRPr lang="en-GB" sz="1200" b="0" dirty="0">
              <a:solidFill>
                <a:schemeClr val="dk1"/>
              </a:solidFill>
            </a:endParaRPr>
          </a:p>
        </p:txBody>
      </p:sp>
      <p:sp>
        <p:nvSpPr>
          <p:cNvPr id="431" name="Google Shape;43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dirty="0"/>
              <a:t>The grammar principles are as follows:</a:t>
            </a:r>
            <a:endParaRPr b="0" dirty="0"/>
          </a:p>
          <a:p>
            <a:pPr marL="181154" lvl="0" indent="-181154" algn="l" rtl="0">
              <a:spcBef>
                <a:spcPts val="0"/>
              </a:spcBef>
              <a:spcAft>
                <a:spcPts val="0"/>
              </a:spcAft>
              <a:buClr>
                <a:schemeClr val="dk1"/>
              </a:buClr>
              <a:buSzPts val="1300"/>
              <a:buFont typeface="Arial"/>
              <a:buChar char="•"/>
            </a:pPr>
            <a:r>
              <a:rPr lang="en-GB" sz="1300" dirty="0">
                <a:latin typeface="Century Gothic"/>
                <a:ea typeface="Century Gothic"/>
                <a:cs typeface="Century Gothic"/>
                <a:sym typeface="Century Gothic"/>
              </a:rPr>
              <a:t>The  SOW is planned so that </a:t>
            </a:r>
            <a:r>
              <a:rPr lang="en-GB" sz="1300" i="1" u="none" dirty="0">
                <a:latin typeface="Century Gothic"/>
                <a:ea typeface="Century Gothic"/>
                <a:cs typeface="Century Gothic"/>
                <a:sym typeface="Century Gothic"/>
              </a:rPr>
              <a:t>pairs</a:t>
            </a:r>
            <a:r>
              <a:rPr lang="en-GB" sz="1300" dirty="0">
                <a:latin typeface="Century Gothic"/>
                <a:ea typeface="Century Gothic"/>
                <a:cs typeface="Century Gothic"/>
                <a:sym typeface="Century Gothic"/>
              </a:rPr>
              <a:t> of grammar features are practised. For example, two verb endings with contrasting meanings (or functions) can be juxtaposed. Practising a whole new set of features together, e.g., a full range of verb endings, is unlikely to be effective, as it is beyond what most learners can pay attention to at any one time. </a:t>
            </a:r>
            <a:endParaRPr dirty="0"/>
          </a:p>
          <a:p>
            <a:pPr marL="181154" lvl="0" indent="-98604" algn="l" rtl="0">
              <a:spcBef>
                <a:spcPts val="0"/>
              </a:spcBef>
              <a:spcAft>
                <a:spcPts val="0"/>
              </a:spcAft>
              <a:buClr>
                <a:schemeClr val="dk1"/>
              </a:buClr>
              <a:buSzPts val="1300"/>
              <a:buFont typeface="Arial"/>
              <a:buNone/>
            </a:pPr>
            <a:endParaRPr sz="1300" dirty="0">
              <a:latin typeface="Century Gothic"/>
              <a:ea typeface="Century Gothic"/>
              <a:cs typeface="Century Gothic"/>
              <a:sym typeface="Century Gothic"/>
            </a:endParaRPr>
          </a:p>
          <a:p>
            <a:pPr marL="181154" lvl="0" indent="-181154" algn="l" rtl="0">
              <a:spcBef>
                <a:spcPts val="0"/>
              </a:spcBef>
              <a:spcAft>
                <a:spcPts val="0"/>
              </a:spcAft>
              <a:buClr>
                <a:schemeClr val="dk1"/>
              </a:buClr>
              <a:buSzPts val="1300"/>
              <a:buFont typeface="Arial"/>
              <a:buChar char="•"/>
            </a:pPr>
            <a:r>
              <a:rPr lang="en-GB" sz="1300" dirty="0">
                <a:latin typeface="Century Gothic"/>
                <a:ea typeface="Century Gothic"/>
                <a:cs typeface="Century Gothic"/>
                <a:sym typeface="Century Gothic"/>
              </a:rPr>
              <a:t>The practice itself should require attention to form </a:t>
            </a:r>
            <a:r>
              <a:rPr lang="en-GB" sz="1300" i="1" dirty="0">
                <a:latin typeface="Century Gothic"/>
                <a:ea typeface="Century Gothic"/>
                <a:cs typeface="Century Gothic"/>
                <a:sym typeface="Century Gothic"/>
              </a:rPr>
              <a:t>and </a:t>
            </a:r>
            <a:r>
              <a:rPr lang="en-GB" sz="1300" dirty="0">
                <a:latin typeface="Century Gothic"/>
                <a:ea typeface="Century Gothic"/>
                <a:cs typeface="Century Gothic"/>
                <a:sym typeface="Century Gothic"/>
              </a:rPr>
              <a:t>meaning. We might need to strip out other language in order to make attention to the grammar essential for task completion. </a:t>
            </a:r>
            <a:endParaRPr dirty="0"/>
          </a:p>
          <a:p>
            <a:pPr marL="181154" lvl="0" indent="-98604" algn="l" rtl="0">
              <a:spcBef>
                <a:spcPts val="0"/>
              </a:spcBef>
              <a:spcAft>
                <a:spcPts val="0"/>
              </a:spcAft>
              <a:buClr>
                <a:schemeClr val="dk1"/>
              </a:buClr>
              <a:buSzPts val="1300"/>
              <a:buFont typeface="Arial"/>
              <a:buNone/>
            </a:pPr>
            <a:endParaRPr sz="1300" dirty="0">
              <a:latin typeface="Century Gothic"/>
              <a:ea typeface="Century Gothic"/>
              <a:cs typeface="Century Gothic"/>
              <a:sym typeface="Century Gothic"/>
            </a:endParaRPr>
          </a:p>
          <a:p>
            <a:pPr marL="181154" lvl="0" indent="-181154" algn="l" rtl="0">
              <a:spcBef>
                <a:spcPts val="0"/>
              </a:spcBef>
              <a:spcAft>
                <a:spcPts val="0"/>
              </a:spcAft>
              <a:buClr>
                <a:schemeClr val="dk1"/>
              </a:buClr>
              <a:buSzPts val="1300"/>
              <a:buFont typeface="Arial"/>
              <a:buChar char="•"/>
            </a:pPr>
            <a:r>
              <a:rPr lang="en-GB" sz="1300" dirty="0">
                <a:latin typeface="Century Gothic"/>
                <a:ea typeface="Century Gothic"/>
                <a:cs typeface="Century Gothic"/>
                <a:sym typeface="Century Gothic"/>
              </a:rPr>
              <a:t>After a brief explanation, students are given plenty of practice, initially in reading and listening, with the new features before scaffolded production. </a:t>
            </a:r>
            <a:endParaRPr dirty="0"/>
          </a:p>
          <a:p>
            <a:pPr marL="181154" lvl="0" indent="-98604" algn="l" rtl="0">
              <a:spcBef>
                <a:spcPts val="0"/>
              </a:spcBef>
              <a:spcAft>
                <a:spcPts val="0"/>
              </a:spcAft>
              <a:buClr>
                <a:schemeClr val="dk1"/>
              </a:buClr>
              <a:buSzPts val="1300"/>
              <a:buFont typeface="Arial"/>
              <a:buNone/>
            </a:pPr>
            <a:endParaRPr sz="1300" dirty="0">
              <a:latin typeface="Century Gothic"/>
              <a:ea typeface="Century Gothic"/>
              <a:cs typeface="Century Gothic"/>
              <a:sym typeface="Century Gothic"/>
            </a:endParaRPr>
          </a:p>
          <a:p>
            <a:pPr marL="181154" lvl="0" indent="-181154" algn="l" rtl="0">
              <a:spcBef>
                <a:spcPts val="0"/>
              </a:spcBef>
              <a:spcAft>
                <a:spcPts val="0"/>
              </a:spcAft>
              <a:buClr>
                <a:schemeClr val="dk1"/>
              </a:buClr>
              <a:buSzPts val="1300"/>
              <a:buFont typeface="Arial"/>
              <a:buChar char="•"/>
            </a:pPr>
            <a:r>
              <a:rPr lang="en-GB" sz="1300" dirty="0">
                <a:latin typeface="Century Gothic"/>
                <a:ea typeface="Century Gothic"/>
                <a:cs typeface="Century Gothic"/>
                <a:sym typeface="Century Gothic"/>
              </a:rPr>
              <a:t>When features are revisited, they can be used more freely.</a:t>
            </a:r>
            <a:endParaRPr dirty="0"/>
          </a:p>
          <a:p>
            <a:pPr marL="0" lvl="0" indent="0" algn="l" rtl="0">
              <a:spcBef>
                <a:spcPts val="0"/>
              </a:spcBef>
              <a:spcAft>
                <a:spcPts val="0"/>
              </a:spcAft>
              <a:buNone/>
            </a:pPr>
            <a:endParaRPr sz="1300" dirty="0">
              <a:latin typeface="Century Gothic"/>
              <a:ea typeface="Century Gothic"/>
              <a:cs typeface="Century Gothic"/>
              <a:sym typeface="Century Gothic"/>
            </a:endParaRPr>
          </a:p>
          <a:p>
            <a:pPr marL="181154" lvl="0" indent="-181154" algn="l" rtl="0">
              <a:spcBef>
                <a:spcPts val="0"/>
              </a:spcBef>
              <a:spcAft>
                <a:spcPts val="0"/>
              </a:spcAft>
              <a:buClr>
                <a:schemeClr val="dk1"/>
              </a:buClr>
              <a:buSzPts val="1300"/>
              <a:buFont typeface="Arial"/>
              <a:buChar char="•"/>
            </a:pPr>
            <a:r>
              <a:rPr lang="en-GB" sz="1300" dirty="0">
                <a:latin typeface="Century Gothic"/>
                <a:ea typeface="Century Gothic"/>
                <a:cs typeface="Century Gothic"/>
                <a:sym typeface="Century Gothic"/>
              </a:rPr>
              <a:t>There is an emphasis on true manipulation of language (as opposed to chunks) as this gives students the best chance of being able to communicate meaning themselves.</a:t>
            </a:r>
            <a:endParaRPr dirty="0"/>
          </a:p>
          <a:p>
            <a:pPr marL="0" lvl="0" indent="0" algn="l" rtl="0">
              <a:spcBef>
                <a:spcPts val="0"/>
              </a:spcBef>
              <a:spcAft>
                <a:spcPts val="0"/>
              </a:spcAft>
              <a:buNone/>
            </a:pPr>
            <a:endParaRPr b="0"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The SOW provides gradual progression, facilitating a systematic, step-by step approach to learning, practising, and mastering the new grammar.</a:t>
            </a:r>
            <a:endParaRPr dirty="0"/>
          </a:p>
          <a:p>
            <a:pPr marL="0" lvl="0" indent="0" algn="l" rtl="0">
              <a:spcBef>
                <a:spcPts val="0"/>
              </a:spcBef>
              <a:spcAft>
                <a:spcPts val="0"/>
              </a:spcAft>
              <a:buNone/>
            </a:pPr>
            <a:endParaRPr b="0" dirty="0"/>
          </a:p>
          <a:p>
            <a:pPr marL="0" lvl="0" indent="0" algn="l" rtl="0">
              <a:spcBef>
                <a:spcPts val="0"/>
              </a:spcBef>
              <a:spcAft>
                <a:spcPts val="0"/>
              </a:spcAft>
              <a:buNone/>
            </a:pPr>
            <a:endParaRPr b="0" dirty="0"/>
          </a:p>
          <a:p>
            <a:pPr marL="0" lvl="0" indent="0" algn="l" rtl="0">
              <a:spcBef>
                <a:spcPts val="0"/>
              </a:spcBef>
              <a:spcAft>
                <a:spcPts val="0"/>
              </a:spcAft>
              <a:buNone/>
            </a:pPr>
            <a:endParaRPr b="0" dirty="0"/>
          </a:p>
        </p:txBody>
      </p:sp>
      <p:sp>
        <p:nvSpPr>
          <p:cNvPr id="442" name="Google Shape;44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latin typeface="Calibri"/>
                <a:ea typeface="Calibri"/>
                <a:cs typeface="Calibri"/>
                <a:sym typeface="Calibri"/>
              </a:rPr>
              <a:t>29</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0">
                <a:latin typeface="Calibri"/>
                <a:ea typeface="Calibri"/>
                <a:cs typeface="Calibri"/>
                <a:sym typeface="Calibri"/>
              </a:rPr>
              <a:t>So, to begin, what exactly is NCELP? The centre is funded by the Department for Education and works </a:t>
            </a:r>
            <a:r>
              <a:rPr lang="en-GB" sz="1200" b="0" i="0">
                <a:solidFill>
                  <a:schemeClr val="dk1"/>
                </a:solidFill>
                <a:latin typeface="Calibri"/>
                <a:ea typeface="Calibri"/>
                <a:cs typeface="Calibri"/>
                <a:sym typeface="Calibri"/>
              </a:rPr>
              <a:t>in partnership with university researchers, expert practitioners and specialist teachers to:</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Connect classroom practice and research</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Develop pedagogy, with resources to deliver it</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Improve intrinsic motivation and increase GCSE uptake</a:t>
            </a:r>
            <a:endParaRPr/>
          </a:p>
          <a:p>
            <a:pPr marL="0" marR="0" lvl="0" indent="0" algn="l" rtl="0">
              <a:lnSpc>
                <a:spcPct val="100000"/>
              </a:lnSpc>
              <a:spcBef>
                <a:spcPts val="0"/>
              </a:spcBef>
              <a:spcAft>
                <a:spcPts val="0"/>
              </a:spcAft>
              <a:buClr>
                <a:schemeClr val="dk1"/>
              </a:buClr>
              <a:buSzPts val="1200"/>
              <a:buFont typeface="Calibri"/>
              <a:buNone/>
            </a:pPr>
            <a:endParaRPr i="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i="0">
                <a:latin typeface="Calibri"/>
                <a:ea typeface="Calibri"/>
                <a:cs typeface="Calibri"/>
                <a:sym typeface="Calibri"/>
              </a:rPr>
              <a:t>Currently, NCELP is involved in creating teaching materials and delivering CPD to support teaching at KS3, and the new GCSE subject content at KS4. Let’s take a closer look at the origins and development of NCELP through 2  key documents which you may be familiar with, either through your Initial Teacher Training (ITT) courses or through your in-school training and personal research.</a:t>
            </a:r>
            <a:endParaRPr/>
          </a:p>
          <a:p>
            <a:pPr marL="0" marR="0" lvl="0" indent="0" algn="l" rtl="0">
              <a:lnSpc>
                <a:spcPct val="100000"/>
              </a:lnSpc>
              <a:spcBef>
                <a:spcPts val="0"/>
              </a:spcBef>
              <a:spcAft>
                <a:spcPts val="0"/>
              </a:spcAft>
              <a:buClr>
                <a:schemeClr val="dk1"/>
              </a:buClr>
              <a:buSzPts val="1800"/>
              <a:buFont typeface="Calibri"/>
              <a:buNone/>
            </a:pPr>
            <a:endParaRPr sz="1800" i="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i="0">
              <a:latin typeface="Calibri"/>
              <a:ea typeface="Calibri"/>
              <a:cs typeface="Calibri"/>
              <a:sym typeface="Calibri"/>
            </a:endParaRPr>
          </a:p>
        </p:txBody>
      </p:sp>
      <p:sp>
        <p:nvSpPr>
          <p:cNvPr id="162" name="Google Shape;1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Up until now we’ve had to rely on intuition about which words might be useful to learn. However, there is now data available from corpora (large electronic collections of oral and written language) on the frequency with which words occur in the language. As high-frequency words can be used across contexts (rather than for a single topic), they are particularly useful in a time-limited teaching context.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new GCSE subject content requires that 85% of words used are among the 2000 most frequent in the language.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Other principles for vocabulary teaching include:</a:t>
            </a:r>
            <a:endParaRPr dirty="0"/>
          </a:p>
          <a:p>
            <a:pPr marL="181154" lvl="0" indent="-181154" algn="l" rtl="0">
              <a:spcBef>
                <a:spcPts val="0"/>
              </a:spcBef>
              <a:spcAft>
                <a:spcPts val="0"/>
              </a:spcAft>
              <a:buClr>
                <a:schemeClr val="dk1"/>
              </a:buClr>
              <a:buSzPts val="1200"/>
              <a:buFont typeface="Arial"/>
              <a:buChar char="•"/>
            </a:pPr>
            <a:r>
              <a:rPr lang="en-GB" dirty="0"/>
              <a:t>combining different word classes in a each vocabulary set. This offers greater potential for sentence building than, say, a list of nouns used to fill a slot after a verb.</a:t>
            </a:r>
            <a:endParaRPr dirty="0"/>
          </a:p>
          <a:p>
            <a:pPr marL="181154" lvl="0" indent="-104954" algn="l" rtl="0">
              <a:spcBef>
                <a:spcPts val="0"/>
              </a:spcBef>
              <a:spcAft>
                <a:spcPts val="0"/>
              </a:spcAft>
              <a:buClr>
                <a:schemeClr val="dk1"/>
              </a:buClr>
              <a:buSzPts val="1200"/>
              <a:buFont typeface="Arial"/>
              <a:buNone/>
            </a:pPr>
            <a:endParaRPr dirty="0"/>
          </a:p>
          <a:p>
            <a:pPr marL="181154" lvl="0" indent="-181154" algn="l" rtl="0">
              <a:spcBef>
                <a:spcPts val="0"/>
              </a:spcBef>
              <a:spcAft>
                <a:spcPts val="0"/>
              </a:spcAft>
              <a:buClr>
                <a:schemeClr val="dk1"/>
              </a:buClr>
              <a:buSzPts val="1200"/>
              <a:buFont typeface="Arial"/>
              <a:buChar char="•"/>
            </a:pPr>
            <a:r>
              <a:rPr lang="en-GB" dirty="0"/>
              <a:t>choosing words that are closely related to the grammar being practised – again, this is the cohesion between different language components that I mentioned on the last slide.</a:t>
            </a:r>
            <a:endParaRPr dirty="0"/>
          </a:p>
          <a:p>
            <a:pPr marL="181154" lvl="0" indent="-104954" algn="l" rtl="0">
              <a:spcBef>
                <a:spcPts val="0"/>
              </a:spcBef>
              <a:spcAft>
                <a:spcPts val="0"/>
              </a:spcAft>
              <a:buClr>
                <a:schemeClr val="dk1"/>
              </a:buClr>
              <a:buSzPts val="1200"/>
              <a:buFont typeface="Arial"/>
              <a:buNone/>
            </a:pPr>
            <a:endParaRPr dirty="0"/>
          </a:p>
          <a:p>
            <a:pPr marL="181154" lvl="0" indent="-181154" algn="l" rtl="0">
              <a:spcBef>
                <a:spcPts val="0"/>
              </a:spcBef>
              <a:spcAft>
                <a:spcPts val="0"/>
              </a:spcAft>
              <a:buClr>
                <a:schemeClr val="dk1"/>
              </a:buClr>
              <a:buSzPts val="1200"/>
              <a:buFont typeface="Arial"/>
              <a:buChar char="•"/>
            </a:pPr>
            <a:r>
              <a:rPr lang="en-GB" dirty="0"/>
              <a:t>teaching each meaning of a word separately to avoid unnecessary difficulty. High-frequency words often have more than one meaning – e.g. </a:t>
            </a:r>
            <a:r>
              <a:rPr lang="en-GB" i="1" dirty="0" err="1"/>
              <a:t>rico</a:t>
            </a:r>
            <a:r>
              <a:rPr lang="en-GB" dirty="0"/>
              <a:t> for rich and tasty. </a:t>
            </a:r>
            <a:endParaRPr dirty="0"/>
          </a:p>
          <a:p>
            <a:pPr marL="181154" lvl="0" indent="-104954" algn="l" rtl="0">
              <a:spcBef>
                <a:spcPts val="0"/>
              </a:spcBef>
              <a:spcAft>
                <a:spcPts val="0"/>
              </a:spcAft>
              <a:buClr>
                <a:schemeClr val="dk1"/>
              </a:buClr>
              <a:buSzPts val="1200"/>
              <a:buFont typeface="Arial"/>
              <a:buNone/>
            </a:pPr>
            <a:endParaRPr dirty="0"/>
          </a:p>
          <a:p>
            <a:pPr marL="181154" lvl="0" indent="-181154" algn="l" rtl="0">
              <a:spcBef>
                <a:spcPts val="0"/>
              </a:spcBef>
              <a:spcAft>
                <a:spcPts val="0"/>
              </a:spcAft>
              <a:buClr>
                <a:schemeClr val="dk1"/>
              </a:buClr>
              <a:buSzPts val="1200"/>
              <a:buFont typeface="Arial"/>
              <a:buChar char="•"/>
            </a:pPr>
            <a:r>
              <a:rPr lang="en-GB" b="0" i="0" dirty="0"/>
              <a:t>systematically revisiting previously taught words. This is the crucial factor leading to long-term retention. </a:t>
            </a:r>
            <a:endParaRPr dirty="0"/>
          </a:p>
          <a:p>
            <a:pPr marL="181154" lvl="0" indent="-104954" algn="l" rtl="0">
              <a:spcBef>
                <a:spcPts val="0"/>
              </a:spcBef>
              <a:spcAft>
                <a:spcPts val="0"/>
              </a:spcAft>
              <a:buClr>
                <a:schemeClr val="dk1"/>
              </a:buClr>
              <a:buSzPts val="1200"/>
              <a:buFont typeface="Calibri"/>
              <a:buNone/>
            </a:pPr>
            <a:endParaRPr dirty="0"/>
          </a:p>
        </p:txBody>
      </p:sp>
      <p:sp>
        <p:nvSpPr>
          <p:cNvPr id="450" name="Google Shape;45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latin typeface="Calibri"/>
                <a:ea typeface="Calibri"/>
                <a:cs typeface="Calibri"/>
                <a:sym typeface="Calibri"/>
              </a:rPr>
              <a:t>30</a:t>
            </a:fld>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dirty="0"/>
              <a:t>The third component is phonics teaching: explicit teaching of the relationships between the letters of written words and their sounds.</a:t>
            </a:r>
            <a:endParaRPr dirty="0"/>
          </a:p>
          <a:p>
            <a:pPr marL="0" lvl="0" indent="0" algn="l" rtl="0">
              <a:spcBef>
                <a:spcPts val="0"/>
              </a:spcBef>
              <a:spcAft>
                <a:spcPts val="0"/>
              </a:spcAft>
              <a:buNone/>
            </a:pPr>
            <a:r>
              <a:rPr lang="en-GB" b="0" dirty="0"/>
              <a:t>Research has found that this improves students’ phonological decoding ability (their ability to sound out unknown words).</a:t>
            </a:r>
            <a:endParaRPr dirty="0"/>
          </a:p>
          <a:p>
            <a:pPr marL="0" lvl="0" indent="0" algn="l" rtl="0">
              <a:spcBef>
                <a:spcPts val="0"/>
              </a:spcBef>
              <a:spcAft>
                <a:spcPts val="0"/>
              </a:spcAft>
              <a:buNone/>
            </a:pPr>
            <a:r>
              <a:rPr lang="en-GB" b="0" dirty="0"/>
              <a:t>There are also many related benefits in terms of motivation and confidence in oral and written production.</a:t>
            </a:r>
            <a:endParaRPr dirty="0"/>
          </a:p>
          <a:p>
            <a:pPr marL="0" lvl="0" indent="0" algn="l" rtl="0">
              <a:spcBef>
                <a:spcPts val="0"/>
              </a:spcBef>
              <a:spcAft>
                <a:spcPts val="0"/>
              </a:spcAft>
              <a:buNone/>
            </a:pPr>
            <a:r>
              <a:rPr lang="en-GB" b="0" dirty="0"/>
              <a:t>And this also supports errorless learning – avoiding inaccurate representations regarding how the new language sounds and is spelt.</a:t>
            </a:r>
            <a:endParaRPr dirty="0"/>
          </a:p>
          <a:p>
            <a:pPr marL="0" marR="0" lvl="0" indent="0" algn="l" rtl="0">
              <a:lnSpc>
                <a:spcPct val="100000"/>
              </a:lnSpc>
              <a:spcBef>
                <a:spcPts val="0"/>
              </a:spcBef>
              <a:spcAft>
                <a:spcPts val="0"/>
              </a:spcAft>
              <a:buClr>
                <a:schemeClr val="dk1"/>
              </a:buClr>
              <a:buSzPts val="1200"/>
              <a:buFont typeface="Calibri"/>
              <a:buNone/>
            </a:pPr>
            <a:endParaRPr b="0" i="0" dirty="0"/>
          </a:p>
          <a:p>
            <a:pPr marL="0" marR="0" lvl="0" indent="0" algn="l" rtl="0">
              <a:lnSpc>
                <a:spcPct val="100000"/>
              </a:lnSpc>
              <a:spcBef>
                <a:spcPts val="0"/>
              </a:spcBef>
              <a:spcAft>
                <a:spcPts val="0"/>
              </a:spcAft>
              <a:buClr>
                <a:schemeClr val="dk1"/>
              </a:buClr>
              <a:buSzPts val="1200"/>
              <a:buFont typeface="Calibri"/>
              <a:buNone/>
            </a:pPr>
            <a:r>
              <a:rPr lang="en-GB" b="0" dirty="0"/>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0" dirty="0"/>
              <a:t>Speaking and listening activities develop in complexity over the Scheme of Work – from individual SSC level, through to word, sentence and paragraph level. This regular revisiting and extended practising (often without the students actively realising this) helps cement fluency and automaticity of SSC knowledge.</a:t>
            </a:r>
            <a:endParaRPr dirty="0"/>
          </a:p>
          <a:p>
            <a:pPr marL="0" marR="0" lvl="0" indent="0" algn="l" rtl="0">
              <a:lnSpc>
                <a:spcPct val="100000"/>
              </a:lnSpc>
              <a:spcBef>
                <a:spcPts val="0"/>
              </a:spcBef>
              <a:spcAft>
                <a:spcPts val="0"/>
              </a:spcAft>
              <a:buClr>
                <a:schemeClr val="dk1"/>
              </a:buClr>
              <a:buSzPts val="1200"/>
              <a:buFont typeface="Calibri"/>
              <a:buNone/>
            </a:pPr>
            <a:r>
              <a:rPr lang="en-GB" b="0" dirty="0"/>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0" dirty="0"/>
              <a:t>Practice often takes the form of </a:t>
            </a:r>
            <a:r>
              <a:rPr lang="en-GB" sz="1200" b="0" i="0" dirty="0">
                <a:solidFill>
                  <a:srgbClr val="203864"/>
                </a:solidFill>
                <a:latin typeface="Century Gothic"/>
                <a:ea typeface="Century Gothic"/>
                <a:cs typeface="Century Gothic"/>
                <a:sym typeface="Century Gothic"/>
              </a:rPr>
              <a:t>c</a:t>
            </a:r>
            <a:r>
              <a:rPr lang="en-GB" sz="1200" i="0" dirty="0">
                <a:solidFill>
                  <a:srgbClr val="203864"/>
                </a:solidFill>
                <a:latin typeface="Century Gothic"/>
                <a:ea typeface="Century Gothic"/>
                <a:cs typeface="Century Gothic"/>
                <a:sym typeface="Century Gothic"/>
              </a:rPr>
              <a:t>ombining two/three SSCs in ‘minimal pairs’ activities, where one or two previously taught SSCs are combined in an activity with a newly taught SSC that is close in proximity.</a:t>
            </a:r>
            <a:endParaRPr b="0" i="0" dirty="0"/>
          </a:p>
          <a:p>
            <a:pPr marL="0" marR="0" lvl="0" indent="0" algn="l" rtl="0">
              <a:lnSpc>
                <a:spcPct val="100000"/>
              </a:lnSpc>
              <a:spcBef>
                <a:spcPts val="0"/>
              </a:spcBef>
              <a:spcAft>
                <a:spcPts val="0"/>
              </a:spcAft>
              <a:buClr>
                <a:schemeClr val="dk1"/>
              </a:buClr>
              <a:buSzPts val="1200"/>
              <a:buFont typeface="Calibri"/>
              <a:buNone/>
            </a:pPr>
            <a:r>
              <a:rPr lang="en-GB" b="0" dirty="0"/>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0" dirty="0"/>
              <a:t>There is a variety of teaching activities for SSC teaching, including timed activities with the aim of developing students’ fluent application of knowledge.</a:t>
            </a:r>
            <a:endParaRPr dirty="0"/>
          </a:p>
          <a:p>
            <a:pPr marL="0" marR="0" lvl="0" indent="0" algn="l" rtl="0">
              <a:lnSpc>
                <a:spcPct val="100000"/>
              </a:lnSpc>
              <a:spcBef>
                <a:spcPts val="0"/>
              </a:spcBef>
              <a:spcAft>
                <a:spcPts val="0"/>
              </a:spcAft>
              <a:buClr>
                <a:schemeClr val="dk1"/>
              </a:buClr>
              <a:buSzPts val="1200"/>
              <a:buFont typeface="Calibri"/>
              <a:buNone/>
            </a:pPr>
            <a:r>
              <a:rPr lang="en-GB" b="0" dirty="0"/>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0" dirty="0"/>
              <a:t>Consolidation takes a variety of different and engaging approaches such as:</a:t>
            </a:r>
            <a:endParaRPr dirty="0"/>
          </a:p>
          <a:p>
            <a:pPr marL="0" marR="0" lvl="0" indent="0" algn="l" rtl="0">
              <a:lnSpc>
                <a:spcPct val="100000"/>
              </a:lnSpc>
              <a:spcBef>
                <a:spcPts val="0"/>
              </a:spcBef>
              <a:spcAft>
                <a:spcPts val="0"/>
              </a:spcAft>
              <a:buClr>
                <a:schemeClr val="dk1"/>
              </a:buClr>
              <a:buSzPts val="1200"/>
              <a:buFont typeface="Calibri"/>
              <a:buNone/>
            </a:pPr>
            <a:r>
              <a:rPr lang="en-GB" b="0" i="0" dirty="0"/>
              <a:t>The integration of SSC with vocabulary and grammar strands.  This is a key element of meaningful practice- for example German singular and plural a and ä (umlaut for plural) or French feminine adjective agreement.  This serves to illustrate the ‘braid’ metaphor in action, where all three elements of phonics, vocabulary and grammar come together as one within a lesson.</a:t>
            </a:r>
            <a:endParaRPr dirty="0"/>
          </a:p>
          <a:p>
            <a:pPr marL="0" marR="0" lvl="0" indent="0" algn="l" rtl="0">
              <a:lnSpc>
                <a:spcPct val="100000"/>
              </a:lnSpc>
              <a:spcBef>
                <a:spcPts val="0"/>
              </a:spcBef>
              <a:spcAft>
                <a:spcPts val="0"/>
              </a:spcAft>
              <a:buClr>
                <a:schemeClr val="dk1"/>
              </a:buClr>
              <a:buSzPts val="1200"/>
              <a:buFont typeface="Calibri"/>
              <a:buNone/>
            </a:pPr>
            <a:r>
              <a:rPr lang="en-GB" b="0" dirty="0"/>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b="0" i="0" dirty="0"/>
              <a:t>Consolidation often can be found to interweave cultural aspects too – for example Argentinian Christmas customs, biographies of culture figures from the Spanish speaking world, geography of the French speaking world and German music bands.</a:t>
            </a:r>
            <a:endParaRPr dirty="0"/>
          </a:p>
          <a:p>
            <a:pPr marL="0" marR="0" lvl="0" indent="0" algn="l" rtl="0">
              <a:lnSpc>
                <a:spcPct val="100000"/>
              </a:lnSpc>
              <a:spcBef>
                <a:spcPts val="0"/>
              </a:spcBef>
              <a:spcAft>
                <a:spcPts val="0"/>
              </a:spcAft>
              <a:buClr>
                <a:schemeClr val="dk1"/>
              </a:buClr>
              <a:buSzPts val="1200"/>
              <a:buFont typeface="Calibri"/>
              <a:buNone/>
            </a:pPr>
            <a:r>
              <a:rPr lang="en-GB" b="0" dirty="0"/>
              <a:t>[Cue animation]</a:t>
            </a:r>
            <a:endParaRPr dirty="0"/>
          </a:p>
          <a:p>
            <a:pPr marL="0" marR="0" lvl="0" indent="0" algn="l" rtl="0">
              <a:lnSpc>
                <a:spcPct val="100000"/>
              </a:lnSpc>
              <a:spcBef>
                <a:spcPts val="0"/>
              </a:spcBef>
              <a:spcAft>
                <a:spcPts val="0"/>
              </a:spcAft>
              <a:buClr>
                <a:srgbClr val="203864"/>
              </a:buClr>
              <a:buSzPts val="1200"/>
              <a:buFont typeface="Century Gothic"/>
              <a:buNone/>
            </a:pPr>
            <a:r>
              <a:rPr lang="en-GB" sz="1200" dirty="0">
                <a:solidFill>
                  <a:srgbClr val="203864"/>
                </a:solidFill>
                <a:latin typeface="Century Gothic"/>
                <a:ea typeface="Century Gothic"/>
                <a:cs typeface="Century Gothic"/>
                <a:sym typeface="Century Gothic"/>
              </a:rPr>
              <a:t>Single SSCs continue to be practised into Year 9 – this really is key.  Research* shows that phonics knowledge can fade if not regularly revisited.</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20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203864"/>
              </a:buClr>
              <a:buSzPts val="1200"/>
              <a:buFont typeface="Century Gothic"/>
              <a:buNone/>
            </a:pPr>
            <a:r>
              <a:rPr lang="en-GB" sz="1200" dirty="0">
                <a:solidFill>
                  <a:srgbClr val="203864"/>
                </a:solidFill>
                <a:latin typeface="Century Gothic"/>
                <a:ea typeface="Century Gothic"/>
                <a:cs typeface="Century Gothic"/>
                <a:sym typeface="Century Gothic"/>
              </a:rPr>
              <a:t>*</a:t>
            </a:r>
            <a:r>
              <a:rPr lang="en-GB" sz="1200" b="0" i="0" u="none" strike="noStrike" cap="none" dirty="0">
                <a:solidFill>
                  <a:srgbClr val="1F3864"/>
                </a:solidFill>
                <a:latin typeface="Century Gothic"/>
                <a:ea typeface="Century Gothic"/>
                <a:cs typeface="Century Gothic"/>
                <a:sym typeface="Century Gothic"/>
              </a:rPr>
              <a:t>Porter, A.M. (2014) An early start to French literacy:  Learning the spoken and written word simultaneously in English primary schools.  PhD thesis, University of Southampton.</a:t>
            </a:r>
            <a:endParaRPr sz="1200" b="1" i="0" u="none" strike="noStrike" cap="none" dirty="0">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endParaRPr sz="1200" dirty="0">
              <a:solidFill>
                <a:srgbClr val="20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endParaRPr b="0" i="0" dirty="0"/>
          </a:p>
        </p:txBody>
      </p:sp>
      <p:sp>
        <p:nvSpPr>
          <p:cNvPr id="458" name="Google Shape;45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Here’s how the full double lesson resource looks on the Scheme of Work – two separate lessons of 50 minutes – on the theme of identity, created using the ideas and the processes that we’ve talked about in today’s session. It's the first lesson in French year 9.</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You'll see that the grammar points, the phonics point, the vocabulary set and the semantic context all interrelate, and this is very typical of the year 9 NCELP Schemes of Work. </a:t>
            </a:r>
            <a:endParaRPr dirty="0"/>
          </a:p>
          <a:p>
            <a:pPr marL="0" lvl="0" indent="0" algn="l" rtl="0">
              <a:spcBef>
                <a:spcPts val="0"/>
              </a:spcBef>
              <a:spcAft>
                <a:spcPts val="0"/>
              </a:spcAft>
              <a:buNone/>
            </a:pPr>
            <a:r>
              <a:rPr lang="en-GB" dirty="0"/>
              <a:t>Year 9 is about bringing together all the building blocks introduced in years 7 and 8 in new ways. </a:t>
            </a:r>
            <a:endParaRPr dirty="0"/>
          </a:p>
          <a:p>
            <a:pPr marL="0" lvl="0" indent="0" algn="l" rtl="0">
              <a:spcBef>
                <a:spcPts val="0"/>
              </a:spcBef>
              <a:spcAft>
                <a:spcPts val="0"/>
              </a:spcAft>
              <a:buNone/>
            </a:pPr>
            <a:r>
              <a:rPr lang="en-GB" dirty="0"/>
              <a:t>In the first lesson of the year, we're recapping the verb </a:t>
            </a:r>
            <a:r>
              <a:rPr lang="en-GB" b="0" i="1" dirty="0" err="1">
                <a:solidFill>
                  <a:srgbClr val="222222"/>
                </a:solidFill>
                <a:latin typeface="Georgia"/>
                <a:ea typeface="Georgia"/>
                <a:cs typeface="Georgia"/>
                <a:sym typeface="Georgia"/>
              </a:rPr>
              <a:t>ê</a:t>
            </a:r>
            <a:r>
              <a:rPr lang="en-GB" i="1" dirty="0" err="1"/>
              <a:t>tre</a:t>
            </a:r>
            <a:r>
              <a:rPr lang="en-GB" i="1" dirty="0"/>
              <a:t> </a:t>
            </a:r>
            <a:r>
              <a:rPr lang="en-GB" dirty="0"/>
              <a:t>along with the </a:t>
            </a:r>
            <a:r>
              <a:rPr lang="en-GB" i="1" dirty="0"/>
              <a:t>ne…pas </a:t>
            </a:r>
            <a:r>
              <a:rPr lang="en-GB" dirty="0"/>
              <a:t>negation structure, and revising adjective agreement patterns. </a:t>
            </a:r>
            <a:endParaRPr dirty="0"/>
          </a:p>
          <a:p>
            <a:pPr marL="0" lvl="0" indent="0" algn="l" rtl="0">
              <a:spcBef>
                <a:spcPts val="0"/>
              </a:spcBef>
              <a:spcAft>
                <a:spcPts val="0"/>
              </a:spcAft>
              <a:buNone/>
            </a:pPr>
            <a:r>
              <a:rPr lang="en-GB" dirty="0"/>
              <a:t>These are grammar features that align well with the theme of identity and talking about yourself and others. </a:t>
            </a:r>
            <a:endParaRPr dirty="0"/>
          </a:p>
          <a:p>
            <a:pPr marL="0" lvl="0" indent="0" algn="l" rtl="0">
              <a:spcBef>
                <a:spcPts val="0"/>
              </a:spcBef>
              <a:spcAft>
                <a:spcPts val="0"/>
              </a:spcAft>
              <a:buNone/>
            </a:pPr>
            <a:r>
              <a:rPr lang="en-GB" dirty="0"/>
              <a:t>The phonics for the week are the ‘silent final consonant’ and the ‘silent final E’ that is often added in the feminine form of adjectives to ‘undo’ the ‘silent final consonant’, so you can see how that's a useful phonics pairing to recap within the context of identity. </a:t>
            </a:r>
            <a:endParaRPr dirty="0"/>
          </a:p>
          <a:p>
            <a:pPr marL="0" lvl="0" indent="0" algn="l" rtl="0">
              <a:spcBef>
                <a:spcPts val="0"/>
              </a:spcBef>
              <a:spcAft>
                <a:spcPts val="0"/>
              </a:spcAft>
              <a:buNone/>
            </a:pPr>
            <a:r>
              <a:rPr lang="en-GB" dirty="0"/>
              <a:t>The vocabulary set is informed by both the grammatical and semantic context – several of the semantic category headings we saw early apply 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 now you have a chance for yourselves to look at how this structure translates into a lesson.  Spend 10 minutes looking through the double lesson sequence.  Do look at the slides in slide show mode to get a feel for what the students experience and do remember that the under slide notes will give you a lot of information about the aims of the activity, as well as the procedure for the tasks.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[Give participants 10 minutes individually  to look through the double lesson sequence]</a:t>
            </a:r>
            <a:endParaRPr dirty="0"/>
          </a:p>
          <a:p>
            <a:pPr marL="0" lvl="0" indent="0" algn="l" rtl="0">
              <a:spcBef>
                <a:spcPts val="0"/>
              </a:spcBef>
              <a:spcAft>
                <a:spcPts val="0"/>
              </a:spcAft>
              <a:buNone/>
            </a:pPr>
            <a:r>
              <a:rPr lang="en-GB" dirty="0"/>
              <a:t>[Clarify the time you will resume]</a:t>
            </a:r>
            <a:endParaRPr dirty="0"/>
          </a:p>
        </p:txBody>
      </p:sp>
      <p:sp>
        <p:nvSpPr>
          <p:cNvPr id="466" name="Google Shape;46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dirty="0">
                <a:solidFill>
                  <a:schemeClr val="dk1"/>
                </a:solidFill>
              </a:rPr>
              <a:t>[Elicit participant views on resource.]</a:t>
            </a:r>
            <a:endParaRPr sz="1200" b="0" dirty="0">
              <a:solidFill>
                <a:schemeClr val="dk1"/>
              </a:solidFill>
            </a:endParaRPr>
          </a:p>
          <a:p>
            <a:pPr marL="171450" lvl="0" indent="-171450" algn="l" rtl="0">
              <a:spcBef>
                <a:spcPts val="0"/>
              </a:spcBef>
              <a:spcAft>
                <a:spcPts val="0"/>
              </a:spcAft>
              <a:buClr>
                <a:schemeClr val="dk1"/>
              </a:buClr>
              <a:buSzPts val="1200"/>
              <a:buFont typeface="Calibri"/>
              <a:buChar char="-"/>
            </a:pPr>
            <a:r>
              <a:rPr lang="en-GB" sz="1200" b="0" dirty="0">
                <a:solidFill>
                  <a:schemeClr val="dk1"/>
                </a:solidFill>
              </a:rPr>
              <a:t>Meaningful practice and integration of PVG strands</a:t>
            </a:r>
            <a:endParaRPr dirty="0"/>
          </a:p>
          <a:p>
            <a:pPr marL="171450" lvl="0" indent="-171450" algn="l" rtl="0">
              <a:spcBef>
                <a:spcPts val="0"/>
              </a:spcBef>
              <a:spcAft>
                <a:spcPts val="0"/>
              </a:spcAft>
              <a:buClr>
                <a:schemeClr val="dk1"/>
              </a:buClr>
              <a:buSzPts val="1200"/>
              <a:buFont typeface="Calibri"/>
              <a:buChar char="-"/>
            </a:pPr>
            <a:r>
              <a:rPr lang="en-GB" sz="1200" b="0" dirty="0">
                <a:solidFill>
                  <a:schemeClr val="dk1"/>
                </a:solidFill>
              </a:rPr>
              <a:t>Draw attention to additional supporting information on each lesson resources in portal, </a:t>
            </a:r>
            <a:r>
              <a:rPr lang="en-GB" sz="1200" b="0" dirty="0" err="1">
                <a:solidFill>
                  <a:schemeClr val="dk1"/>
                </a:solidFill>
              </a:rPr>
              <a:t>e.g</a:t>
            </a:r>
            <a:r>
              <a:rPr lang="en-GB" sz="1200" b="0" dirty="0">
                <a:solidFill>
                  <a:schemeClr val="dk1"/>
                </a:solidFill>
              </a:rPr>
              <a:t> vocabulary pre-learning exercises, </a:t>
            </a:r>
            <a:r>
              <a:rPr lang="en-GB" sz="1200" b="0" dirty="0" err="1">
                <a:solidFill>
                  <a:schemeClr val="dk1"/>
                </a:solidFill>
              </a:rPr>
              <a:t>quizlet</a:t>
            </a:r>
            <a:r>
              <a:rPr lang="en-GB" sz="1200" b="0" dirty="0">
                <a:solidFill>
                  <a:schemeClr val="dk1"/>
                </a:solidFill>
              </a:rPr>
              <a:t> links etc. </a:t>
            </a:r>
            <a:endParaRPr dirty="0"/>
          </a:p>
          <a:p>
            <a:pPr marL="0" lvl="0" indent="0" algn="l" rtl="0">
              <a:spcBef>
                <a:spcPts val="0"/>
              </a:spcBef>
              <a:spcAft>
                <a:spcPts val="0"/>
              </a:spcAft>
              <a:buNone/>
            </a:pPr>
            <a:endParaRPr sz="1200" b="0" dirty="0">
              <a:solidFill>
                <a:schemeClr val="dk1"/>
              </a:solidFill>
            </a:endParaRPr>
          </a:p>
          <a:p>
            <a:pPr marL="0" lvl="0" indent="0" algn="l" rtl="0">
              <a:spcBef>
                <a:spcPts val="0"/>
              </a:spcBef>
              <a:spcAft>
                <a:spcPts val="0"/>
              </a:spcAft>
              <a:buNone/>
            </a:pPr>
            <a:endParaRPr sz="1200" b="0" dirty="0">
              <a:solidFill>
                <a:schemeClr val="dk1"/>
              </a:solidFill>
            </a:endParaRPr>
          </a:p>
        </p:txBody>
      </p:sp>
      <p:sp>
        <p:nvSpPr>
          <p:cNvPr id="475" name="Google Shape;47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b="0">
                <a:solidFill>
                  <a:schemeClr val="dk1"/>
                </a:solidFill>
              </a:rPr>
              <a:t>Of course you now have the opportunity to explore any of the lesson resources on the portal, ranging from the Year 7 SOW through to Year 9. </a:t>
            </a:r>
            <a:endParaRPr sz="1200" b="0">
              <a:solidFill>
                <a:schemeClr val="dk1"/>
              </a:solidFill>
            </a:endParaRPr>
          </a:p>
          <a:p>
            <a:pPr marL="0" lvl="0" indent="0" algn="l" rtl="0">
              <a:spcBef>
                <a:spcPts val="0"/>
              </a:spcBef>
              <a:spcAft>
                <a:spcPts val="0"/>
              </a:spcAft>
              <a:buClr>
                <a:schemeClr val="dk1"/>
              </a:buClr>
              <a:buSzPts val="1200"/>
              <a:buFont typeface="Calibri"/>
              <a:buNone/>
            </a:pPr>
            <a:r>
              <a:rPr lang="en-GB" sz="1200" b="0">
                <a:solidFill>
                  <a:schemeClr val="dk1"/>
                </a:solidFill>
              </a:rPr>
              <a:t>I’ve simply highlighted 2 examples here from German and Spanish, both of which also come from the Y9 SOW. </a:t>
            </a:r>
            <a:endParaRPr sz="1200" b="0">
              <a:solidFill>
                <a:schemeClr val="dk1"/>
              </a:solidFill>
            </a:endParaRPr>
          </a:p>
          <a:p>
            <a:pPr marL="0" lvl="0" indent="0" algn="l" rtl="0">
              <a:spcBef>
                <a:spcPts val="0"/>
              </a:spcBef>
              <a:spcAft>
                <a:spcPts val="0"/>
              </a:spcAft>
              <a:buClr>
                <a:schemeClr val="dk1"/>
              </a:buClr>
              <a:buSzPts val="1200"/>
              <a:buFont typeface="Calibri"/>
              <a:buNone/>
            </a:pPr>
            <a:r>
              <a:rPr lang="en-GB" sz="1200" b="0">
                <a:solidFill>
                  <a:schemeClr val="dk1"/>
                </a:solidFill>
              </a:rPr>
              <a:t>The Spanish example revisits ‘ser’ and ‘estar’ and adjective agreements but in a whole new way which enriches cultural knowledge, also links in the very popular film </a:t>
            </a:r>
            <a:r>
              <a:rPr lang="en-GB" sz="1200" b="0">
                <a:solidFill>
                  <a:schemeClr val="dk1"/>
                </a:solidFill>
                <a:latin typeface="Calibri"/>
                <a:ea typeface="Calibri"/>
                <a:cs typeface="Calibri"/>
                <a:sym typeface="Calibri"/>
              </a:rPr>
              <a:t>‘</a:t>
            </a:r>
            <a:r>
              <a:rPr lang="en-GB" sz="1200" b="0">
                <a:solidFill>
                  <a:schemeClr val="dk1"/>
                </a:solidFill>
              </a:rPr>
              <a:t>Encanto’ and gives excellent examples of meaningful practice and integration of the PVG strands.  </a:t>
            </a:r>
            <a:endParaRPr sz="1200" b="0">
              <a:solidFill>
                <a:schemeClr val="dk1"/>
              </a:solidFill>
            </a:endParaRPr>
          </a:p>
          <a:p>
            <a:pPr marL="0" lvl="0" indent="0" algn="l" rtl="0">
              <a:spcBef>
                <a:spcPts val="0"/>
              </a:spcBef>
              <a:spcAft>
                <a:spcPts val="0"/>
              </a:spcAft>
              <a:buClr>
                <a:schemeClr val="dk1"/>
              </a:buClr>
              <a:buSzPts val="1200"/>
              <a:buFont typeface="Calibri"/>
              <a:buNone/>
            </a:pPr>
            <a:r>
              <a:rPr lang="en-GB" sz="1200" b="0">
                <a:solidFill>
                  <a:schemeClr val="dk1"/>
                </a:solidFill>
              </a:rPr>
              <a:t>The German example also revisits and deepens knowledge of grammar and vocabulary covered. (e.g perfect tense with ‘sein’, and cardinal and ordinal numbers) but is also rich in cultural heritage, with reference to famous German poets, authors and composers, and looks at language and identity. </a:t>
            </a:r>
            <a:endParaRPr sz="1200" b="0">
              <a:solidFill>
                <a:schemeClr val="dk1"/>
              </a:solidFill>
            </a:endParaRPr>
          </a:p>
          <a:p>
            <a:pPr marL="0" lvl="0" indent="0" algn="l" rtl="0">
              <a:spcBef>
                <a:spcPts val="0"/>
              </a:spcBef>
              <a:spcAft>
                <a:spcPts val="0"/>
              </a:spcAft>
              <a:buClr>
                <a:schemeClr val="dk1"/>
              </a:buClr>
              <a:buSzPts val="1200"/>
              <a:buFont typeface="Calibri"/>
              <a:buNone/>
            </a:pPr>
            <a:r>
              <a:rPr lang="en-GB" sz="1200" b="0">
                <a:solidFill>
                  <a:schemeClr val="dk1"/>
                </a:solidFill>
              </a:rPr>
              <a:t>All three resources are excellent examples of how high frequency vocabulary can be </a:t>
            </a:r>
            <a:r>
              <a:rPr lang="en-GB" sz="1200" b="1">
                <a:solidFill>
                  <a:schemeClr val="dk1"/>
                </a:solidFill>
              </a:rPr>
              <a:t>reused </a:t>
            </a:r>
            <a:r>
              <a:rPr lang="en-GB" sz="1200" b="0">
                <a:solidFill>
                  <a:schemeClr val="dk1"/>
                </a:solidFill>
              </a:rPr>
              <a:t>in different contexts, free of the thematic ‘stovepipes’ which often restrict vocabulary development within the current textbook and GCSE contexts.</a:t>
            </a:r>
            <a:endParaRPr/>
          </a:p>
          <a:p>
            <a:pPr marL="171450" lvl="0" indent="-95250" algn="l" rtl="0">
              <a:spcBef>
                <a:spcPts val="0"/>
              </a:spcBef>
              <a:spcAft>
                <a:spcPts val="0"/>
              </a:spcAft>
              <a:buClr>
                <a:schemeClr val="dk1"/>
              </a:buClr>
              <a:buSzPts val="1200"/>
              <a:buFont typeface="Calibri"/>
              <a:buNone/>
            </a:pPr>
            <a:endParaRPr sz="1200" b="0">
              <a:solidFill>
                <a:schemeClr val="dk1"/>
              </a:solidFill>
            </a:endParaRPr>
          </a:p>
        </p:txBody>
      </p:sp>
      <p:sp>
        <p:nvSpPr>
          <p:cNvPr id="486" name="Google Shape;48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rPr>
              <a:t>Now let’s move to ECF standard 5 on </a:t>
            </a:r>
            <a:r>
              <a:rPr lang="en-GB" sz="1200" b="0" i="1">
                <a:solidFill>
                  <a:schemeClr val="dk1"/>
                </a:solidFill>
              </a:rPr>
              <a:t>Adaptive teaching.</a:t>
            </a:r>
            <a:endParaRPr sz="1200" b="0" i="1">
              <a:solidFill>
                <a:schemeClr val="dk1"/>
              </a:solidFill>
            </a:endParaRPr>
          </a:p>
          <a:p>
            <a:pPr marL="0" lvl="0" indent="0" algn="l" rtl="0">
              <a:spcBef>
                <a:spcPts val="0"/>
              </a:spcBef>
              <a:spcAft>
                <a:spcPts val="0"/>
              </a:spcAft>
              <a:buNone/>
            </a:pPr>
            <a:endParaRPr sz="1200" b="0">
              <a:solidFill>
                <a:schemeClr val="dk1"/>
              </a:solidFill>
            </a:endParaRPr>
          </a:p>
        </p:txBody>
      </p:sp>
      <p:sp>
        <p:nvSpPr>
          <p:cNvPr id="499" name="Google Shape;49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dirty="0">
                <a:solidFill>
                  <a:schemeClr val="dk1"/>
                </a:solidFill>
              </a:rPr>
              <a:t>The NCELP SOW and resources are fully adaptable, indeed, as shown earlier, they are </a:t>
            </a:r>
            <a:r>
              <a:rPr lang="en-GB" sz="1200" b="1" dirty="0">
                <a:solidFill>
                  <a:schemeClr val="dk1"/>
                </a:solidFill>
              </a:rPr>
              <a:t>an example </a:t>
            </a:r>
            <a:r>
              <a:rPr lang="en-GB" sz="1200" b="0" dirty="0">
                <a:solidFill>
                  <a:schemeClr val="dk1"/>
                </a:solidFill>
              </a:rPr>
              <a:t>of how language knowledge and practice can be sequenced and revisited, and it is expected that teachers would adapt the resources to suit their context.</a:t>
            </a:r>
            <a:endParaRPr dirty="0"/>
          </a:p>
          <a:p>
            <a:pPr marL="0" lvl="0" indent="0" algn="l" rtl="0">
              <a:spcBef>
                <a:spcPts val="0"/>
              </a:spcBef>
              <a:spcAft>
                <a:spcPts val="0"/>
              </a:spcAft>
              <a:buNone/>
            </a:pPr>
            <a:endParaRPr sz="1200" b="0" dirty="0">
              <a:solidFill>
                <a:schemeClr val="dk1"/>
              </a:solidFill>
            </a:endParaRPr>
          </a:p>
          <a:p>
            <a:pPr marL="0" lvl="0" indent="0" algn="l" rtl="0">
              <a:spcBef>
                <a:spcPts val="0"/>
              </a:spcBef>
              <a:spcAft>
                <a:spcPts val="0"/>
              </a:spcAft>
              <a:buNone/>
            </a:pPr>
            <a:r>
              <a:rPr lang="en-GB" sz="1200" b="0" dirty="0">
                <a:solidFill>
                  <a:schemeClr val="dk1"/>
                </a:solidFill>
              </a:rPr>
              <a:t>[Cue animation for each of following points]</a:t>
            </a:r>
            <a:endParaRPr sz="1200" b="0"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NCELP provides lesson templates and exemplar activities that can be adapted by teachers to suit the learners in their classroom.</a:t>
            </a:r>
            <a:endParaRPr sz="1200" dirty="0">
              <a:solidFill>
                <a:srgbClr val="1E4E79"/>
              </a:solidFill>
            </a:endParaRPr>
          </a:p>
          <a:p>
            <a:pPr marL="0" lvl="0" indent="0" algn="l" rtl="0">
              <a:spcBef>
                <a:spcPts val="0"/>
              </a:spcBef>
              <a:spcAft>
                <a:spcPts val="0"/>
              </a:spcAft>
              <a:buNone/>
            </a:pPr>
            <a:endParaRPr sz="1200" b="1"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Different versions of individual activities are often provided within resources.</a:t>
            </a:r>
            <a:endParaRPr sz="1200" dirty="0">
              <a:solidFill>
                <a:srgbClr val="1E4E79"/>
              </a:solidFill>
            </a:endParaRPr>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All resources are adaptable by all teachers.</a:t>
            </a:r>
            <a:endParaRPr sz="1200" dirty="0">
              <a:solidFill>
                <a:srgbClr val="1E4E79"/>
              </a:solidFill>
            </a:endParaRPr>
          </a:p>
          <a:p>
            <a:pPr marL="0" lvl="0" indent="0" algn="l" rtl="0">
              <a:spcBef>
                <a:spcPts val="0"/>
              </a:spcBef>
              <a:spcAft>
                <a:spcPts val="0"/>
              </a:spcAft>
              <a:buNone/>
            </a:pPr>
            <a:endParaRPr sz="1200" b="0"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Teacher notes on slides often suggest ways to adapt activities.</a:t>
            </a:r>
            <a:endParaRPr sz="1200" dirty="0">
              <a:solidFill>
                <a:srgbClr val="1E4E79"/>
              </a:solidFill>
            </a:endParaRPr>
          </a:p>
          <a:p>
            <a:pPr marL="0" lvl="0" indent="0" algn="l" rtl="0">
              <a:spcBef>
                <a:spcPts val="0"/>
              </a:spcBef>
              <a:spcAft>
                <a:spcPts val="0"/>
              </a:spcAft>
              <a:buNone/>
            </a:pPr>
            <a:endParaRPr sz="1200" b="0"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CALL examples:  Quizlet, </a:t>
            </a:r>
            <a:r>
              <a:rPr lang="en-GB" sz="1200" dirty="0" err="1">
                <a:solidFill>
                  <a:srgbClr val="1E4E79"/>
                </a:solidFill>
              </a:rPr>
              <a:t>Vocaroo</a:t>
            </a:r>
            <a:r>
              <a:rPr lang="en-GB" sz="1200" dirty="0">
                <a:solidFill>
                  <a:srgbClr val="1E4E79"/>
                </a:solidFill>
              </a:rPr>
              <a:t>, homework support sheets are often used ad referred to in NCELP </a:t>
            </a:r>
            <a:r>
              <a:rPr lang="en-GB" sz="1200" dirty="0" err="1">
                <a:solidFill>
                  <a:srgbClr val="1E4E79"/>
                </a:solidFill>
              </a:rPr>
              <a:t>rsources</a:t>
            </a:r>
            <a:r>
              <a:rPr lang="en-GB" sz="1200" dirty="0">
                <a:solidFill>
                  <a:srgbClr val="1E4E79"/>
                </a:solidFill>
              </a:rPr>
              <a:t>, but of course many schools use their own VLE. Many schools integrate the </a:t>
            </a:r>
            <a:r>
              <a:rPr lang="en-GB" sz="1200" dirty="0" err="1">
                <a:solidFill>
                  <a:srgbClr val="1E4E79"/>
                </a:solidFill>
              </a:rPr>
              <a:t>resoucrces</a:t>
            </a:r>
            <a:r>
              <a:rPr lang="en-GB" sz="1200" dirty="0">
                <a:solidFill>
                  <a:srgbClr val="1E4E79"/>
                </a:solidFill>
              </a:rPr>
              <a:t> on Microsoft Teams or Goggle classroom, and many use other popular CALL software to support learning, for example </a:t>
            </a:r>
            <a:r>
              <a:rPr lang="en-GB" sz="1200" dirty="0" err="1">
                <a:solidFill>
                  <a:srgbClr val="1E4E79"/>
                </a:solidFill>
              </a:rPr>
              <a:t>Blooket</a:t>
            </a:r>
            <a:r>
              <a:rPr lang="en-GB" sz="1200" dirty="0">
                <a:solidFill>
                  <a:srgbClr val="1E4E79"/>
                </a:solidFill>
              </a:rPr>
              <a:t>.</a:t>
            </a:r>
            <a:endParaRPr sz="1200" dirty="0">
              <a:solidFill>
                <a:srgbClr val="1E4E79"/>
              </a:solidFill>
            </a:endParaRPr>
          </a:p>
          <a:p>
            <a:pPr marL="0" lvl="0" indent="0" algn="l" rtl="0">
              <a:spcBef>
                <a:spcPts val="0"/>
              </a:spcBef>
              <a:spcAft>
                <a:spcPts val="0"/>
              </a:spcAft>
              <a:buNone/>
            </a:pPr>
            <a:endParaRPr sz="1200" b="0"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I’d also like to draw your attention to the differentiation training materials which provides examples of differentiation for lower and higher proficiency learners. These show useful, practical ways to adapt resources for Lower Proficiency Learners.</a:t>
            </a:r>
            <a:endParaRPr sz="1200" dirty="0">
              <a:solidFill>
                <a:srgbClr val="1E4E79"/>
              </a:solidFill>
            </a:endParaRPr>
          </a:p>
          <a:p>
            <a:pPr marL="0" marR="0" lvl="0" indent="0" algn="l" rtl="0">
              <a:lnSpc>
                <a:spcPct val="100000"/>
              </a:lnSpc>
              <a:spcBef>
                <a:spcPts val="0"/>
              </a:spcBef>
              <a:spcAft>
                <a:spcPts val="0"/>
              </a:spcAft>
              <a:buClr>
                <a:schemeClr val="dk1"/>
              </a:buClr>
              <a:buSzPts val="1200"/>
              <a:buFont typeface="Calibri"/>
              <a:buNone/>
            </a:pPr>
            <a:endParaRPr sz="1200" dirty="0">
              <a:solidFill>
                <a:srgbClr val="1E4E79"/>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There are individual examples from specific schools – language guides, knowledge organisers, vocabulary booklets, use of Google Classroom and equivalent. The number of these examples of adaptation is increasing as more and more schools adopt and adapt the NCELP SOW in their context.</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1E4E79"/>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Let’s take an opportunity now to explore some of these options.</a:t>
            </a:r>
            <a:endParaRPr sz="1200" dirty="0">
              <a:solidFill>
                <a:srgbClr val="1E4E79"/>
              </a:solidFill>
            </a:endParaRPr>
          </a:p>
          <a:p>
            <a:pPr marL="0" marR="0" lvl="0" indent="0" algn="l" rtl="0">
              <a:lnSpc>
                <a:spcPct val="100000"/>
              </a:lnSpc>
              <a:spcBef>
                <a:spcPts val="0"/>
              </a:spcBef>
              <a:spcAft>
                <a:spcPts val="0"/>
              </a:spcAft>
              <a:buClr>
                <a:schemeClr val="dk1"/>
              </a:buClr>
              <a:buSzPts val="1200"/>
              <a:buFont typeface="Calibri"/>
              <a:buNone/>
            </a:pPr>
            <a:endParaRPr sz="1200" dirty="0">
              <a:solidFill>
                <a:srgbClr val="1E4E79"/>
              </a:solidFill>
            </a:endParaRPr>
          </a:p>
          <a:p>
            <a:pPr marL="0" lvl="0" indent="0" algn="l" rtl="0">
              <a:spcBef>
                <a:spcPts val="0"/>
              </a:spcBef>
              <a:spcAft>
                <a:spcPts val="0"/>
              </a:spcAft>
              <a:buNone/>
            </a:pPr>
            <a:endParaRPr sz="1200" b="0" dirty="0">
              <a:solidFill>
                <a:schemeClr val="dk1"/>
              </a:solidFill>
            </a:endParaRPr>
          </a:p>
        </p:txBody>
      </p:sp>
      <p:sp>
        <p:nvSpPr>
          <p:cNvPr id="511" name="Google Shape;51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dirty="0">
                <a:solidFill>
                  <a:schemeClr val="dk1"/>
                </a:solidFill>
              </a:rPr>
              <a:t>I’d like to point out just three examples of adaptive teaching resources </a:t>
            </a:r>
            <a:endParaRPr dirty="0"/>
          </a:p>
          <a:p>
            <a:pPr marL="0" lvl="0" indent="0" algn="l" rtl="0">
              <a:spcBef>
                <a:spcPts val="0"/>
              </a:spcBef>
              <a:spcAft>
                <a:spcPts val="0"/>
              </a:spcAft>
              <a:buNone/>
            </a:pPr>
            <a:endParaRPr sz="1200" b="0" dirty="0">
              <a:solidFill>
                <a:schemeClr val="dk1"/>
              </a:solidFill>
            </a:endParaRPr>
          </a:p>
          <a:p>
            <a:pPr marL="0" lvl="0" indent="0" algn="l" rtl="0">
              <a:spcBef>
                <a:spcPts val="0"/>
              </a:spcBef>
              <a:spcAft>
                <a:spcPts val="0"/>
              </a:spcAft>
              <a:buNone/>
            </a:pPr>
            <a:r>
              <a:rPr lang="en-GB" sz="1200" b="0" dirty="0">
                <a:solidFill>
                  <a:schemeClr val="dk1"/>
                </a:solidFill>
              </a:rPr>
              <a:t>[Cue animation]</a:t>
            </a:r>
            <a:endParaRPr sz="1200" b="0"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Firstly, there is a series of PowerPoints with examples of differentiation for lower proficiency learners. These are drawn from a CPD collection on differentiation available on the portal.</a:t>
            </a:r>
            <a:endParaRPr sz="1200" dirty="0">
              <a:solidFill>
                <a:srgbClr val="1E4E79"/>
              </a:solidFill>
            </a:endParaRPr>
          </a:p>
          <a:p>
            <a:pPr marL="0" lvl="0" indent="0" algn="l" rtl="0">
              <a:spcBef>
                <a:spcPts val="0"/>
              </a:spcBef>
              <a:spcAft>
                <a:spcPts val="0"/>
              </a:spcAft>
              <a:buNone/>
            </a:pPr>
            <a:endParaRPr sz="1200" b="0" i="1" dirty="0">
              <a:solidFill>
                <a:schemeClr val="dk1"/>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Secondly there are some exemplar collections for phonics, vocabulary and grammar on the portal, which effectively provide an example of a resource and then a template to adapt for each language.</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1E4E79"/>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Thirdly there are Quizlet, </a:t>
            </a:r>
            <a:r>
              <a:rPr lang="en-GB" sz="1200" dirty="0" err="1">
                <a:solidFill>
                  <a:srgbClr val="1E4E79"/>
                </a:solidFill>
              </a:rPr>
              <a:t>Vocaroo</a:t>
            </a:r>
            <a:r>
              <a:rPr lang="en-GB" sz="1200" dirty="0">
                <a:solidFill>
                  <a:srgbClr val="1E4E79"/>
                </a:solidFill>
              </a:rPr>
              <a:t> and homework support sheets plus individual examples from specific schools.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1E4E79"/>
              </a:solidFill>
            </a:endParaRPr>
          </a:p>
          <a:p>
            <a:pPr marL="0" marR="0" lvl="0" indent="0" algn="l" rtl="0">
              <a:lnSpc>
                <a:spcPct val="100000"/>
              </a:lnSpc>
              <a:spcBef>
                <a:spcPts val="0"/>
              </a:spcBef>
              <a:spcAft>
                <a:spcPts val="0"/>
              </a:spcAft>
              <a:buClr>
                <a:srgbClr val="1E4E79"/>
              </a:buClr>
              <a:buSzPts val="1200"/>
              <a:buFont typeface="Calibri"/>
              <a:buNone/>
            </a:pPr>
            <a:r>
              <a:rPr lang="en-GB" sz="1200" dirty="0">
                <a:solidFill>
                  <a:srgbClr val="1E4E79"/>
                </a:solidFill>
              </a:rPr>
              <a:t>You will have access to a document giving links to examples of all of the above for you to explore after this session. Over the next 10 minutes, however, I’d like to invite you to review the PowerPoint resources showing differentiation within the Scheme of Work for the languages you teach. The links will be shared with you in the meeting Chat.</a:t>
            </a:r>
            <a:endParaRPr sz="1200" dirty="0">
              <a:solidFill>
                <a:srgbClr val="1E4E79"/>
              </a:solidFill>
            </a:endParaRPr>
          </a:p>
          <a:p>
            <a:pPr marL="0" marR="0" lvl="0" indent="0" algn="l" rtl="0">
              <a:lnSpc>
                <a:spcPct val="100000"/>
              </a:lnSpc>
              <a:spcBef>
                <a:spcPts val="0"/>
              </a:spcBef>
              <a:spcAft>
                <a:spcPts val="0"/>
              </a:spcAft>
              <a:buClr>
                <a:schemeClr val="dk1"/>
              </a:buClr>
              <a:buSzPts val="1200"/>
              <a:buFont typeface="Calibri"/>
              <a:buNone/>
            </a:pPr>
            <a:endParaRPr sz="1200" dirty="0">
              <a:solidFill>
                <a:srgbClr val="1E4E79"/>
              </a:solidFill>
            </a:endParaRPr>
          </a:p>
          <a:p>
            <a:pPr marL="0" lvl="0" indent="0" algn="l" rtl="0">
              <a:spcBef>
                <a:spcPts val="0"/>
              </a:spcBef>
              <a:spcAft>
                <a:spcPts val="0"/>
              </a:spcAft>
              <a:buNone/>
            </a:pPr>
            <a:endParaRPr sz="1200" b="0" i="1" dirty="0">
              <a:solidFill>
                <a:schemeClr val="dk1"/>
              </a:solidFill>
            </a:endParaRPr>
          </a:p>
          <a:p>
            <a:pPr marL="342900" lvl="0" indent="-342900" algn="l" rtl="0">
              <a:lnSpc>
                <a:spcPct val="115000"/>
              </a:lnSpc>
              <a:spcBef>
                <a:spcPts val="0"/>
              </a:spcBef>
              <a:spcAft>
                <a:spcPts val="0"/>
              </a:spcAft>
              <a:buClr>
                <a:srgbClr val="1F3864"/>
              </a:buClr>
              <a:buSzPts val="1800"/>
              <a:buFont typeface="Noto Sans Symbols"/>
              <a:buChar char="∙"/>
            </a:pPr>
            <a:r>
              <a:rPr lang="en-GB" sz="1800" u="sng" dirty="0">
                <a:solidFill>
                  <a:srgbClr val="1F3864"/>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Differentiation within the French SOW</a:t>
            </a:r>
            <a:r>
              <a:rPr lang="en-GB" sz="1800" u="sng" dirty="0">
                <a:solidFill>
                  <a:srgbClr val="1F3864"/>
                </a:solidFill>
                <a:latin typeface="Century Gothic"/>
                <a:ea typeface="Century Gothic"/>
                <a:cs typeface="Century Gothic"/>
                <a:sym typeface="Century Gothic"/>
              </a:rPr>
              <a:t>    </a:t>
            </a:r>
            <a:r>
              <a:rPr lang="en-GB" sz="1800" b="0" dirty="0"/>
              <a:t>Y7 Term 1.2 weeks 3-7</a:t>
            </a:r>
            <a:endParaRPr sz="1800" dirty="0">
              <a:solidFill>
                <a:srgbClr val="1F3864"/>
              </a:solidFill>
              <a:latin typeface="Century Gothic"/>
              <a:ea typeface="Century Gothic"/>
              <a:cs typeface="Century Gothic"/>
              <a:sym typeface="Century Gothic"/>
            </a:endParaRPr>
          </a:p>
          <a:p>
            <a:pPr marL="342900" lvl="0" indent="-342900" algn="l" rtl="0">
              <a:lnSpc>
                <a:spcPct val="115000"/>
              </a:lnSpc>
              <a:spcBef>
                <a:spcPts val="0"/>
              </a:spcBef>
              <a:spcAft>
                <a:spcPts val="0"/>
              </a:spcAft>
              <a:buClr>
                <a:srgbClr val="1F3864"/>
              </a:buClr>
              <a:buSzPts val="1800"/>
              <a:buFont typeface="Noto Sans Symbols"/>
              <a:buChar char="∙"/>
            </a:pPr>
            <a:r>
              <a:rPr lang="en-GB" sz="1800" u="sng" dirty="0">
                <a:solidFill>
                  <a:srgbClr val="1F3864"/>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Differentiation within the German SOW</a:t>
            </a:r>
            <a:r>
              <a:rPr lang="en-GB" sz="1800" u="sng" dirty="0">
                <a:solidFill>
                  <a:srgbClr val="1F3864"/>
                </a:solidFill>
                <a:latin typeface="Century Gothic"/>
                <a:ea typeface="Century Gothic"/>
                <a:cs typeface="Century Gothic"/>
                <a:sym typeface="Century Gothic"/>
              </a:rPr>
              <a:t>    </a:t>
            </a:r>
            <a:r>
              <a:rPr lang="en-GB" sz="1800" b="0" u="sng" dirty="0">
                <a:solidFill>
                  <a:srgbClr val="1F3864"/>
                </a:solidFill>
                <a:latin typeface="Century Gothic"/>
                <a:ea typeface="Century Gothic"/>
                <a:cs typeface="Century Gothic"/>
                <a:sym typeface="Century Gothic"/>
              </a:rPr>
              <a:t>Y7 </a:t>
            </a:r>
            <a:r>
              <a:rPr lang="en-GB" sz="6000" b="0" dirty="0">
                <a:solidFill>
                  <a:srgbClr val="2E75B5"/>
                </a:solidFill>
              </a:rPr>
              <a:t>Term 2.2 weeks 3-5 </a:t>
            </a:r>
            <a:endParaRPr sz="1800" b="0" dirty="0">
              <a:solidFill>
                <a:srgbClr val="1F3864"/>
              </a:solidFill>
              <a:latin typeface="Century Gothic"/>
              <a:ea typeface="Century Gothic"/>
              <a:cs typeface="Century Gothic"/>
              <a:sym typeface="Century Gothic"/>
            </a:endParaRPr>
          </a:p>
          <a:p>
            <a:pPr marL="342900" lvl="0" indent="-342900" algn="l" rtl="0">
              <a:lnSpc>
                <a:spcPct val="115000"/>
              </a:lnSpc>
              <a:spcBef>
                <a:spcPts val="0"/>
              </a:spcBef>
              <a:spcAft>
                <a:spcPts val="0"/>
              </a:spcAft>
              <a:buClr>
                <a:srgbClr val="1F3864"/>
              </a:buClr>
              <a:buSzPts val="1800"/>
              <a:buFont typeface="Noto Sans Symbols"/>
              <a:buChar char="∙"/>
            </a:pPr>
            <a:r>
              <a:rPr lang="en-GB" sz="1800" u="sng" dirty="0">
                <a:solidFill>
                  <a:srgbClr val="1F3864"/>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Differentiation within the Spanish SOW</a:t>
            </a:r>
            <a:r>
              <a:rPr lang="en-GB" sz="1800" u="sng" dirty="0">
                <a:solidFill>
                  <a:srgbClr val="1F3864"/>
                </a:solidFill>
                <a:latin typeface="Century Gothic"/>
                <a:ea typeface="Century Gothic"/>
                <a:cs typeface="Century Gothic"/>
                <a:sym typeface="Century Gothic"/>
              </a:rPr>
              <a:t>     </a:t>
            </a:r>
            <a:r>
              <a:rPr lang="en-GB" sz="6000" b="0" dirty="0">
                <a:solidFill>
                  <a:srgbClr val="2E75B5"/>
                </a:solidFill>
              </a:rPr>
              <a:t>Y7 Term 3.2 weeks 4-5 + 7</a:t>
            </a:r>
            <a:endParaRPr dirty="0"/>
          </a:p>
          <a:p>
            <a:pPr marL="342900" lvl="0" indent="0" algn="l" rtl="0">
              <a:lnSpc>
                <a:spcPct val="115000"/>
              </a:lnSpc>
              <a:spcBef>
                <a:spcPts val="800"/>
              </a:spcBef>
              <a:spcAft>
                <a:spcPts val="0"/>
              </a:spcAft>
              <a:buClr>
                <a:schemeClr val="dk1"/>
              </a:buClr>
              <a:buSzPts val="6000"/>
              <a:buFont typeface="Noto Sans Symbols"/>
              <a:buNone/>
            </a:pPr>
            <a:endParaRPr sz="6000" b="0" dirty="0">
              <a:solidFill>
                <a:srgbClr val="2E75B5"/>
              </a:solidFill>
              <a:latin typeface="Century Gothic"/>
              <a:ea typeface="Century Gothic"/>
              <a:cs typeface="Century Gothic"/>
              <a:sym typeface="Century Gothic"/>
            </a:endParaRPr>
          </a:p>
          <a:p>
            <a:pPr marL="0" lvl="0" indent="0" algn="l" rtl="0">
              <a:lnSpc>
                <a:spcPct val="115000"/>
              </a:lnSpc>
              <a:spcBef>
                <a:spcPts val="800"/>
              </a:spcBef>
              <a:spcAft>
                <a:spcPts val="0"/>
              </a:spcAft>
              <a:buClr>
                <a:srgbClr val="2E75B5"/>
              </a:buClr>
              <a:buSzPts val="6000"/>
              <a:buFont typeface="Noto Sans Symbols"/>
              <a:buNone/>
            </a:pPr>
            <a:r>
              <a:rPr lang="en-GB" sz="6000" b="0" dirty="0">
                <a:solidFill>
                  <a:srgbClr val="2E75B5"/>
                </a:solidFill>
                <a:latin typeface="Century Gothic"/>
                <a:ea typeface="Century Gothic"/>
                <a:cs typeface="Century Gothic"/>
                <a:sym typeface="Century Gothic"/>
              </a:rPr>
              <a:t>[Clarify time you will resume]</a:t>
            </a:r>
            <a:endParaRPr dirty="0"/>
          </a:p>
          <a:p>
            <a:pPr marL="0" lvl="0" indent="0" algn="l" rtl="0">
              <a:lnSpc>
                <a:spcPct val="115000"/>
              </a:lnSpc>
              <a:spcBef>
                <a:spcPts val="800"/>
              </a:spcBef>
              <a:spcAft>
                <a:spcPts val="0"/>
              </a:spcAft>
              <a:buClr>
                <a:srgbClr val="2E75B5"/>
              </a:buClr>
              <a:buSzPts val="6000"/>
              <a:buFont typeface="Noto Sans Symbols"/>
              <a:buNone/>
            </a:pPr>
            <a:r>
              <a:rPr lang="en-GB" sz="6000" b="0" dirty="0">
                <a:solidFill>
                  <a:srgbClr val="2E75B5"/>
                </a:solidFill>
                <a:latin typeface="Century Gothic"/>
                <a:ea typeface="Century Gothic"/>
                <a:cs typeface="Century Gothic"/>
                <a:sym typeface="Century Gothic"/>
              </a:rPr>
              <a:t>[Take feedback as appropriate to bring this section to its conclusion]</a:t>
            </a:r>
            <a:endParaRPr sz="1800" b="0" dirty="0">
              <a:solidFill>
                <a:srgbClr val="1F3864"/>
              </a:solidFill>
              <a:latin typeface="Century Gothic"/>
              <a:ea typeface="Century Gothic"/>
              <a:cs typeface="Century Gothic"/>
              <a:sym typeface="Century Gothic"/>
            </a:endParaRPr>
          </a:p>
          <a:p>
            <a:pPr marL="0" lvl="0" indent="0" algn="l" rtl="0">
              <a:spcBef>
                <a:spcPts val="800"/>
              </a:spcBef>
              <a:spcAft>
                <a:spcPts val="0"/>
              </a:spcAft>
              <a:buNone/>
            </a:pPr>
            <a:endParaRPr sz="1200" b="0" i="1" dirty="0">
              <a:solidFill>
                <a:schemeClr val="dk1"/>
              </a:solidFill>
            </a:endParaRPr>
          </a:p>
          <a:p>
            <a:pPr marL="0" lvl="0" indent="0" algn="l" rtl="0">
              <a:spcBef>
                <a:spcPts val="0"/>
              </a:spcBef>
              <a:spcAft>
                <a:spcPts val="0"/>
              </a:spcAft>
              <a:buNone/>
            </a:pPr>
            <a:endParaRPr sz="1200" b="0" i="1" dirty="0">
              <a:solidFill>
                <a:schemeClr val="dk1"/>
              </a:solidFill>
            </a:endParaRPr>
          </a:p>
        </p:txBody>
      </p:sp>
      <p:sp>
        <p:nvSpPr>
          <p:cNvPr id="525" name="Google Shape;52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rPr>
              <a:t>Now let’s move to ECF standard 6 on </a:t>
            </a:r>
            <a:r>
              <a:rPr lang="en-GB" sz="1200" b="0" i="1">
                <a:solidFill>
                  <a:schemeClr val="dk1"/>
                </a:solidFill>
              </a:rPr>
              <a:t>Assessment.</a:t>
            </a:r>
            <a:endParaRPr sz="1200" b="0" i="1">
              <a:solidFill>
                <a:schemeClr val="dk1"/>
              </a:solidFill>
            </a:endParaRPr>
          </a:p>
          <a:p>
            <a:pPr marL="0" lvl="0" indent="0" algn="l" rtl="0">
              <a:spcBef>
                <a:spcPts val="0"/>
              </a:spcBef>
              <a:spcAft>
                <a:spcPts val="0"/>
              </a:spcAft>
              <a:buNone/>
            </a:pPr>
            <a:endParaRPr sz="1200" b="0">
              <a:solidFill>
                <a:schemeClr val="dk1"/>
              </a:solidFill>
            </a:endParaRPr>
          </a:p>
        </p:txBody>
      </p:sp>
      <p:sp>
        <p:nvSpPr>
          <p:cNvPr id="535" name="Google Shape;5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a:t>When it comes to assessment, I wanted to give you a brief overview at this point, though please be aware that there is more detail on assessment in our 5-part CPD, plus a dedicated module 6 is also available as self study, looking specifically at the principles of assessment. </a:t>
            </a:r>
            <a:endParaRPr dirty="0"/>
          </a:p>
          <a:p>
            <a:pPr marL="0" marR="0" lvl="0" indent="0" algn="l" rtl="0">
              <a:lnSpc>
                <a:spcPct val="100000"/>
              </a:lnSpc>
              <a:spcBef>
                <a:spcPts val="0"/>
              </a:spcBef>
              <a:spcAft>
                <a:spcPts val="0"/>
              </a:spcAft>
              <a:buClr>
                <a:schemeClr val="dk1"/>
              </a:buClr>
              <a:buSzPts val="1100"/>
              <a:buFont typeface="Calibri"/>
              <a:buNone/>
            </a:pPr>
            <a:r>
              <a:rPr lang="en-GB" sz="1100" b="0" dirty="0"/>
              <a:t>[Cue animation]</a:t>
            </a:r>
            <a:endParaRPr dirty="0"/>
          </a:p>
          <a:p>
            <a:pPr marL="0" lvl="0" indent="0" algn="l" rtl="0">
              <a:spcBef>
                <a:spcPts val="0"/>
              </a:spcBef>
              <a:spcAft>
                <a:spcPts val="0"/>
              </a:spcAft>
              <a:buNone/>
            </a:pPr>
            <a:r>
              <a:rPr lang="en-GB" sz="1200" dirty="0"/>
              <a:t>For all years at KS3 there are two assessment weeks. </a:t>
            </a:r>
            <a:endParaRPr dirty="0"/>
          </a:p>
          <a:p>
            <a:pPr marL="0" lvl="0" indent="0" algn="l" rtl="0">
              <a:spcBef>
                <a:spcPts val="0"/>
              </a:spcBef>
              <a:spcAft>
                <a:spcPts val="0"/>
              </a:spcAft>
              <a:buNone/>
            </a:pPr>
            <a:r>
              <a:rPr lang="en-GB" sz="1100" dirty="0">
                <a:solidFill>
                  <a:schemeClr val="dk1"/>
                </a:solidFill>
                <a:latin typeface="Calibri"/>
                <a:ea typeface="Calibri"/>
                <a:cs typeface="Calibri"/>
                <a:sym typeface="Calibri"/>
              </a:rPr>
              <a:t>NCELP provides two types of test which, between them, assess the full range of knowledge and skills students should have developed each assessment point.</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b="0" dirty="0"/>
              <a:t>[Cue animation]</a:t>
            </a:r>
            <a:endParaRPr dirty="0"/>
          </a:p>
          <a:p>
            <a:pPr marL="0" lvl="0" indent="0" algn="l" rtl="0">
              <a:spcBef>
                <a:spcPts val="0"/>
              </a:spcBef>
              <a:spcAft>
                <a:spcPts val="0"/>
              </a:spcAft>
              <a:buNone/>
            </a:pPr>
            <a:r>
              <a:rPr lang="en-GB" sz="1200" dirty="0"/>
              <a:t>The first is the </a:t>
            </a:r>
            <a:r>
              <a:rPr lang="en-GB" sz="1200" b="1" dirty="0"/>
              <a:t>‘achievement’</a:t>
            </a:r>
            <a:r>
              <a:rPr lang="en-GB" sz="1200" dirty="0"/>
              <a:t> test, which is designed to assess students' knowledge of a principled sample of phonics, vocabulary, and grammar (PVG) features. This ‘syllabus-based’ test is trying to find out to what extent students have actually learnt what we are trying to teach them up to the point of testing. The mid-year tests* follow this model.  </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t>The second assessment type is the </a:t>
            </a:r>
            <a:r>
              <a:rPr lang="en-GB" sz="1200" b="1" dirty="0"/>
              <a:t>'applying your knowledge'</a:t>
            </a:r>
            <a:r>
              <a:rPr lang="en-GB" sz="1200" dirty="0"/>
              <a:t> test, which brings together the PVG strands in a more holistic assessment of listening, reading, writing and speaking. This aims to assess students' ability to apply their knowledge in a fuller context through listening comprehension, oral picture description, and short translation tasks. There is one of these in the summer term for Years 7&amp;8 and spring term for Year 9, in addition to a second achievement test.</a:t>
            </a:r>
            <a:br>
              <a:rPr lang="en-GB" sz="1200" dirty="0"/>
            </a:br>
            <a:r>
              <a:rPr lang="en-GB" sz="1100" b="0" dirty="0"/>
              <a:t>[Cue animation]</a:t>
            </a:r>
            <a:endParaRPr dirty="0"/>
          </a:p>
          <a:p>
            <a:pPr marL="0" lvl="0" indent="0" algn="l" rtl="0">
              <a:spcBef>
                <a:spcPts val="0"/>
              </a:spcBef>
              <a:spcAft>
                <a:spcPts val="0"/>
              </a:spcAft>
              <a:buNone/>
            </a:pPr>
            <a:r>
              <a:rPr lang="en-GB" dirty="0">
                <a:solidFill>
                  <a:srgbClr val="2E75B5"/>
                </a:solidFill>
              </a:rPr>
              <a:t>In addition, there are filmed assessment lessons that work through two examples of each question type. These are on the Oak academy website.  </a:t>
            </a:r>
            <a:endParaRPr sz="1200" dirty="0"/>
          </a:p>
          <a:p>
            <a:pPr marL="0" marR="0" lvl="0" indent="0" algn="l" rtl="0">
              <a:lnSpc>
                <a:spcPct val="100000"/>
              </a:lnSpc>
              <a:spcBef>
                <a:spcPts val="0"/>
              </a:spcBef>
              <a:spcAft>
                <a:spcPts val="0"/>
              </a:spcAft>
              <a:buClr>
                <a:schemeClr val="dk1"/>
              </a:buClr>
              <a:buSzPts val="1100"/>
              <a:buFont typeface="Calibri"/>
              <a:buNone/>
            </a:pPr>
            <a:r>
              <a:rPr lang="en-GB" sz="1100" b="0" dirty="0"/>
              <a:t>[Cue animation]</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t>If you do want to take a closer look, more detail on assessment principles can be found by clicking on the hyperlinks, which you can access once the slides are shared with you.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lvl="0" indent="0" algn="l" rtl="0">
              <a:spcBef>
                <a:spcPts val="0"/>
              </a:spcBef>
              <a:spcAft>
                <a:spcPts val="0"/>
              </a:spcAft>
              <a:buNone/>
            </a:pPr>
            <a:endParaRPr sz="1200" b="0" dirty="0">
              <a:solidFill>
                <a:schemeClr val="dk1"/>
              </a:solidFill>
            </a:endParaRPr>
          </a:p>
        </p:txBody>
      </p:sp>
      <p:sp>
        <p:nvSpPr>
          <p:cNvPr id="548" name="Google Shape;54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two key documents concerned are:</a:t>
            </a:r>
            <a:endParaRPr/>
          </a:p>
          <a:p>
            <a:pPr marL="0" lvl="0" indent="0" algn="l" rtl="0">
              <a:spcBef>
                <a:spcPts val="0"/>
              </a:spcBef>
              <a:spcAft>
                <a:spcPts val="0"/>
              </a:spcAft>
              <a:buNone/>
            </a:pPr>
            <a:r>
              <a:rPr lang="en-GB" b="1"/>
              <a:t>Cue animation</a:t>
            </a:r>
            <a:endParaRPr/>
          </a:p>
          <a:p>
            <a:pPr marL="0" lvl="0" indent="0" algn="l" rtl="0">
              <a:spcBef>
                <a:spcPts val="0"/>
              </a:spcBef>
              <a:spcAft>
                <a:spcPts val="0"/>
              </a:spcAft>
              <a:buNone/>
            </a:pPr>
            <a:r>
              <a:rPr lang="en-GB"/>
              <a:t>the MFL Pedagogy Review &amp;</a:t>
            </a:r>
            <a:endParaRPr/>
          </a:p>
          <a:p>
            <a:pPr marL="0" lvl="0" indent="0" algn="l" rtl="0">
              <a:spcBef>
                <a:spcPts val="0"/>
              </a:spcBef>
              <a:spcAft>
                <a:spcPts val="0"/>
              </a:spcAft>
              <a:buNone/>
            </a:pPr>
            <a:r>
              <a:rPr lang="en-GB" b="1"/>
              <a:t>Cue animation</a:t>
            </a:r>
            <a:endParaRPr/>
          </a:p>
          <a:p>
            <a:pPr marL="0" lvl="0" indent="0" algn="l" rtl="0">
              <a:spcBef>
                <a:spcPts val="0"/>
              </a:spcBef>
              <a:spcAft>
                <a:spcPts val="0"/>
              </a:spcAft>
              <a:buNone/>
            </a:pPr>
            <a:r>
              <a:rPr lang="en-GB"/>
              <a:t>the languages Ofsted curriculum research review. </a:t>
            </a:r>
            <a:endParaRPr/>
          </a:p>
        </p:txBody>
      </p:sp>
      <p:sp>
        <p:nvSpPr>
          <p:cNvPr id="174" name="Google Shape;17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t>You can access the assessment for each subject on the Resource Portal as shown here. </a:t>
            </a:r>
            <a:endParaRPr/>
          </a:p>
          <a:p>
            <a:pPr marL="0" marR="0" lvl="0" indent="0" algn="l" rtl="0">
              <a:lnSpc>
                <a:spcPct val="100000"/>
              </a:lnSpc>
              <a:spcBef>
                <a:spcPts val="0"/>
              </a:spcBef>
              <a:spcAft>
                <a:spcPts val="0"/>
              </a:spcAft>
              <a:buClr>
                <a:schemeClr val="dk1"/>
              </a:buClr>
              <a:buSzPts val="1200"/>
              <a:buFont typeface="Calibri"/>
              <a:buNone/>
            </a:pPr>
            <a:r>
              <a:rPr lang="en-GB" sz="1200"/>
              <a:t>At this stage I just want to give you a couple more tips on assessments, in particular a sort of taster as to what the new ‘read aloud’ test in the new GCSE subject content might look like.</a:t>
            </a:r>
            <a:endParaRPr/>
          </a:p>
        </p:txBody>
      </p:sp>
      <p:sp>
        <p:nvSpPr>
          <p:cNvPr id="557" name="Google Shape;55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a:solidFill>
                  <a:srgbClr val="1F4E79"/>
                </a:solidFill>
                <a:latin typeface="Century Gothic"/>
                <a:ea typeface="Century Gothic"/>
                <a:cs typeface="Century Gothic"/>
                <a:sym typeface="Century Gothic"/>
              </a:rPr>
              <a:t>In </a:t>
            </a:r>
            <a:r>
              <a:rPr lang="en-GB" b="1">
                <a:solidFill>
                  <a:srgbClr val="1F4E79"/>
                </a:solidFill>
                <a:latin typeface="Century Gothic"/>
                <a:ea typeface="Century Gothic"/>
                <a:cs typeface="Century Gothic"/>
                <a:sym typeface="Century Gothic"/>
              </a:rPr>
              <a:t>achievement </a:t>
            </a:r>
            <a:r>
              <a:rPr lang="en-GB" b="0">
                <a:solidFill>
                  <a:srgbClr val="1F4E79"/>
                </a:solidFill>
                <a:latin typeface="Century Gothic"/>
                <a:ea typeface="Century Gothic"/>
                <a:cs typeface="Century Gothic"/>
                <a:sym typeface="Century Gothic"/>
              </a:rPr>
              <a:t>tests in Year 7 and 8, Phonics assessments looks at individual SSCs. But here is an example of Y8 French </a:t>
            </a:r>
            <a:r>
              <a:rPr lang="en-GB" b="1">
                <a:solidFill>
                  <a:srgbClr val="1F4E79"/>
                </a:solidFill>
                <a:latin typeface="Century Gothic"/>
                <a:ea typeface="Century Gothic"/>
                <a:cs typeface="Century Gothic"/>
                <a:sym typeface="Century Gothic"/>
              </a:rPr>
              <a:t>Applying your knowledge test</a:t>
            </a:r>
            <a:r>
              <a:rPr lang="en-GB" b="0">
                <a:solidFill>
                  <a:srgbClr val="1F4E79"/>
                </a:solidFill>
                <a:latin typeface="Century Gothic"/>
                <a:ea typeface="Century Gothic"/>
                <a:cs typeface="Century Gothic"/>
                <a:sym typeface="Century Gothic"/>
              </a:rPr>
              <a:t>: Read </a:t>
            </a:r>
            <a:r>
              <a:rPr lang="en-GB" b="0" i="0">
                <a:solidFill>
                  <a:srgbClr val="1F4E79"/>
                </a:solidFill>
                <a:latin typeface="Century Gothic"/>
                <a:ea typeface="Century Gothic"/>
                <a:cs typeface="Century Gothic"/>
                <a:sym typeface="Century Gothic"/>
              </a:rPr>
              <a:t>aloud- where the knowledge of SSCs is brought together in sentence and paragraph-length utterances.</a:t>
            </a:r>
            <a:endParaRPr/>
          </a:p>
          <a:p>
            <a:pPr marL="0" lvl="0" indent="0" algn="l" rtl="0">
              <a:spcBef>
                <a:spcPts val="800"/>
              </a:spcBef>
              <a:spcAft>
                <a:spcPts val="0"/>
              </a:spcAft>
              <a:buNone/>
            </a:pPr>
            <a:endParaRPr>
              <a:solidFill>
                <a:srgbClr val="1F4E79"/>
              </a:solidFill>
              <a:latin typeface="Century Gothic"/>
              <a:ea typeface="Century Gothic"/>
              <a:cs typeface="Century Gothic"/>
              <a:sym typeface="Century Gothic"/>
            </a:endParaRPr>
          </a:p>
          <a:p>
            <a:pPr marL="0" lvl="0" indent="0" algn="l" rtl="0">
              <a:spcBef>
                <a:spcPts val="800"/>
              </a:spcBef>
              <a:spcAft>
                <a:spcPts val="0"/>
              </a:spcAft>
              <a:buNone/>
            </a:pPr>
            <a:r>
              <a:rPr lang="en-GB">
                <a:solidFill>
                  <a:srgbClr val="1F4E79"/>
                </a:solidFill>
                <a:latin typeface="Century Gothic"/>
                <a:ea typeface="Century Gothic"/>
                <a:cs typeface="Century Gothic"/>
                <a:sym typeface="Century Gothic"/>
              </a:rPr>
              <a:t>There are 5 ‘ideational units’ (sentences of similar length and complexity, containing roughly similar proportions of known vs unfamiliar words</a:t>
            </a:r>
            <a:br>
              <a:rPr lang="en-GB">
                <a:solidFill>
                  <a:srgbClr val="1F4E79"/>
                </a:solidFill>
                <a:latin typeface="Century Gothic"/>
                <a:ea typeface="Century Gothic"/>
                <a:cs typeface="Century Gothic"/>
                <a:sym typeface="Century Gothic"/>
              </a:rPr>
            </a:br>
            <a:r>
              <a:rPr lang="en-GB">
                <a:solidFill>
                  <a:srgbClr val="1F4E79"/>
                </a:solidFill>
                <a:latin typeface="Century Gothic"/>
                <a:ea typeface="Century Gothic"/>
                <a:cs typeface="Century Gothic"/>
                <a:sym typeface="Century Gothic"/>
              </a:rPr>
              <a:t>80% of words in the text are in the SOW.</a:t>
            </a:r>
            <a:endParaRPr/>
          </a:p>
          <a:p>
            <a:pPr marL="0" lvl="0" indent="0" algn="l" rtl="0">
              <a:spcBef>
                <a:spcPts val="800"/>
              </a:spcBef>
              <a:spcAft>
                <a:spcPts val="0"/>
              </a:spcAft>
              <a:buNone/>
            </a:pPr>
            <a:r>
              <a:rPr lang="en-GB">
                <a:solidFill>
                  <a:srgbClr val="1F4E79"/>
                </a:solidFill>
                <a:latin typeface="Century Gothic"/>
                <a:ea typeface="Century Gothic"/>
                <a:cs typeface="Century Gothic"/>
                <a:sym typeface="Century Gothic"/>
              </a:rPr>
              <a:t>To be a valid test of </a:t>
            </a:r>
            <a:r>
              <a:rPr lang="en-GB" i="1">
                <a:solidFill>
                  <a:srgbClr val="1F4E79"/>
                </a:solidFill>
                <a:latin typeface="Century Gothic"/>
                <a:ea typeface="Century Gothic"/>
                <a:cs typeface="Century Gothic"/>
                <a:sym typeface="Century Gothic"/>
              </a:rPr>
              <a:t>sounds of language</a:t>
            </a:r>
            <a:r>
              <a:rPr lang="en-GB">
                <a:solidFill>
                  <a:srgbClr val="1F4E79"/>
                </a:solidFill>
                <a:latin typeface="Century Gothic"/>
                <a:ea typeface="Century Gothic"/>
                <a:cs typeface="Century Gothic"/>
                <a:sym typeface="Century Gothic"/>
              </a:rPr>
              <a:t> we have to use some language unlikely to have been met yet.</a:t>
            </a:r>
            <a:endParaRPr/>
          </a:p>
          <a:p>
            <a:pPr marL="0" marR="0" lvl="0" indent="0" algn="l" rtl="0">
              <a:lnSpc>
                <a:spcPct val="100000"/>
              </a:lnSpc>
              <a:spcBef>
                <a:spcPts val="80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2 marks / sentence = max. </a:t>
            </a:r>
            <a:r>
              <a:rPr lang="en-GB" sz="1200" b="1">
                <a:solidFill>
                  <a:schemeClr val="dk1"/>
                </a:solidFill>
                <a:latin typeface="Calibri"/>
                <a:ea typeface="Calibri"/>
                <a:cs typeface="Calibri"/>
                <a:sym typeface="Calibri"/>
              </a:rPr>
              <a:t>10 </a:t>
            </a:r>
            <a:r>
              <a:rPr lang="en-GB" sz="1200">
                <a:solidFill>
                  <a:schemeClr val="dk1"/>
                </a:solidFill>
                <a:latin typeface="Calibri"/>
                <a:ea typeface="Calibri"/>
                <a:cs typeface="Calibri"/>
                <a:sym typeface="Calibri"/>
              </a:rPr>
              <a:t>marks in total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GB" b="1"/>
              <a:t>Original teacher notes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Image information: By Unknown author - Britannica Kids, Public Domain, https://commons.wikimedia.org/w/index.php?curid=28583466</a:t>
            </a:r>
            <a:endParaRPr/>
          </a:p>
          <a:p>
            <a:pPr marL="0" lvl="0" indent="0" algn="l" rtl="0">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https://en.wikipedia.org/wiki/Louis_Pasteur#/media/File:Louis_Pasteur_experiment.jpg</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68" name="Google Shape;56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i="0"/>
              <a:t>Here we have the suggested mark scheme for the ‘Applying your knowledge’ test.  </a:t>
            </a:r>
            <a:endParaRPr/>
          </a:p>
          <a:p>
            <a:pPr marL="0" marR="0" lvl="0" indent="0" algn="l" rtl="0">
              <a:lnSpc>
                <a:spcPct val="100000"/>
              </a:lnSpc>
              <a:spcBef>
                <a:spcPts val="0"/>
              </a:spcBef>
              <a:spcAft>
                <a:spcPts val="0"/>
              </a:spcAft>
              <a:buClr>
                <a:schemeClr val="dk1"/>
              </a:buClr>
              <a:buSzPts val="1200"/>
              <a:buFont typeface="Calibri"/>
              <a:buNone/>
            </a:pPr>
            <a:r>
              <a:rPr lang="en-GB" i="0"/>
              <a:t>It is detailed but you can already see the importance of both individual SSCs and additional features of liaison, stress patterns and fluency for example. </a:t>
            </a:r>
            <a:endParaRPr/>
          </a:p>
          <a:p>
            <a:pPr marL="0" marR="0" lvl="0" indent="0" algn="l" rtl="0">
              <a:lnSpc>
                <a:spcPct val="100000"/>
              </a:lnSpc>
              <a:spcBef>
                <a:spcPts val="0"/>
              </a:spcBef>
              <a:spcAft>
                <a:spcPts val="0"/>
              </a:spcAft>
              <a:buClr>
                <a:schemeClr val="dk1"/>
              </a:buClr>
              <a:buSzPts val="1200"/>
              <a:buFont typeface="Calibri"/>
              <a:buNone/>
            </a:pPr>
            <a:r>
              <a:rPr lang="en-GB" sz="1200" b="0" i="0"/>
              <a:t>[U</a:t>
            </a:r>
            <a:r>
              <a:rPr lang="en-GB" b="0" i="0"/>
              <a:t>se indicator/highlighter/mouse to show the key words in mark scheme]</a:t>
            </a:r>
            <a:endParaRPr sz="1200" b="1" i="1"/>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79" name="Google Shape;57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a:t>At this point I’d like to direct you to some opportunities for further self-study on assessment principles. </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lvl="0" indent="0" algn="l" rtl="0">
              <a:spcBef>
                <a:spcPts val="0"/>
              </a:spcBef>
              <a:spcAft>
                <a:spcPts val="0"/>
              </a:spcAft>
              <a:buNone/>
            </a:pPr>
            <a:r>
              <a:rPr lang="en-GB" sz="1200" b="0"/>
              <a:t>The task on ECF standard 6 reflection is an opportunity to review the Achievement tests for Year 7 in the language(s) you teach, and gives you the chance to reflect on how the NCELP SOW principles are reflected in the assessments, and how these compare to: </a:t>
            </a:r>
            <a:endParaRPr/>
          </a:p>
          <a:p>
            <a:pPr marL="0" lvl="0" indent="0" algn="l" rtl="0">
              <a:spcBef>
                <a:spcPts val="0"/>
              </a:spcBef>
              <a:spcAft>
                <a:spcPts val="0"/>
              </a:spcAft>
              <a:buNone/>
            </a:pPr>
            <a:r>
              <a:rPr lang="en-GB" sz="1200" b="0"/>
              <a:t>a) your </a:t>
            </a:r>
            <a:r>
              <a:rPr lang="en-GB" sz="1200">
                <a:solidFill>
                  <a:srgbClr val="1E4E79"/>
                </a:solidFill>
              </a:rPr>
              <a:t>own classroom/department practice at KS3 and 4, </a:t>
            </a:r>
            <a:endParaRPr/>
          </a:p>
          <a:p>
            <a:pPr marL="0" lvl="0" indent="0" algn="l" rtl="0">
              <a:spcBef>
                <a:spcPts val="0"/>
              </a:spcBef>
              <a:spcAft>
                <a:spcPts val="0"/>
              </a:spcAft>
              <a:buNone/>
            </a:pPr>
            <a:r>
              <a:rPr lang="en-GB" sz="1200">
                <a:solidFill>
                  <a:srgbClr val="1E4E79"/>
                </a:solidFill>
              </a:rPr>
              <a:t>b) the distinction between formative and summative assessment (e.g. weekly vocab tests vs end of year exams) </a:t>
            </a:r>
            <a:endParaRPr/>
          </a:p>
          <a:p>
            <a:pPr marL="0" lvl="0" indent="0" algn="l" rtl="0">
              <a:spcBef>
                <a:spcPts val="0"/>
              </a:spcBef>
              <a:spcAft>
                <a:spcPts val="0"/>
              </a:spcAft>
              <a:buNone/>
            </a:pPr>
            <a:r>
              <a:rPr lang="en-GB" sz="1200">
                <a:solidFill>
                  <a:srgbClr val="1E4E79"/>
                </a:solidFill>
              </a:rPr>
              <a:t>c) any textbook assessment packs you’re familiar with, and </a:t>
            </a:r>
            <a:endParaRPr/>
          </a:p>
          <a:p>
            <a:pPr marL="0" lvl="0" indent="0" algn="l" rtl="0">
              <a:spcBef>
                <a:spcPts val="0"/>
              </a:spcBef>
              <a:spcAft>
                <a:spcPts val="0"/>
              </a:spcAft>
              <a:buNone/>
            </a:pPr>
            <a:r>
              <a:rPr lang="en-GB" sz="1200">
                <a:solidFill>
                  <a:srgbClr val="1E4E79"/>
                </a:solidFill>
              </a:rPr>
              <a:t>d) the current GCSE</a:t>
            </a:r>
            <a:endParaRPr/>
          </a:p>
          <a:p>
            <a:pPr marL="0" lvl="0" indent="0" algn="l" rtl="0">
              <a:spcBef>
                <a:spcPts val="0"/>
              </a:spcBef>
              <a:spcAft>
                <a:spcPts val="0"/>
              </a:spcAft>
              <a:buNone/>
            </a:pPr>
            <a:endParaRPr sz="1200">
              <a:solidFill>
                <a:srgbClr val="1E4E79"/>
              </a:solidFill>
            </a:endParaRPr>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sz="1200" b="0">
              <a:solidFill>
                <a:schemeClr val="dk1"/>
              </a:solidFill>
            </a:endParaRPr>
          </a:p>
        </p:txBody>
      </p:sp>
      <p:sp>
        <p:nvSpPr>
          <p:cNvPr id="588" name="Google Shape;58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endParaRPr>
          </a:p>
        </p:txBody>
      </p:sp>
      <p:sp>
        <p:nvSpPr>
          <p:cNvPr id="596" name="Google Shape;59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600" dirty="0"/>
              <a:t>In terms of next steps after today’s session: </a:t>
            </a:r>
            <a:endParaRPr dirty="0"/>
          </a:p>
          <a:p>
            <a:pPr marL="0" lvl="0" indent="0" algn="l" rtl="0">
              <a:spcBef>
                <a:spcPts val="0"/>
              </a:spcBef>
              <a:spcAft>
                <a:spcPts val="0"/>
              </a:spcAft>
              <a:buNone/>
            </a:pPr>
            <a:endParaRPr sz="600" dirty="0"/>
          </a:p>
          <a:p>
            <a:pPr marL="0" lvl="0" indent="0" algn="l" rtl="0">
              <a:spcBef>
                <a:spcPts val="0"/>
              </a:spcBef>
              <a:spcAft>
                <a:spcPts val="0"/>
              </a:spcAft>
              <a:buNone/>
            </a:pPr>
            <a:r>
              <a:rPr lang="en-GB" sz="800" dirty="0">
                <a:solidFill>
                  <a:srgbClr val="002060"/>
                </a:solidFill>
              </a:rPr>
              <a:t>Can I encourage you to:</a:t>
            </a:r>
            <a:endParaRPr dirty="0"/>
          </a:p>
          <a:p>
            <a:pPr marL="0" lvl="0" indent="0" algn="l" rtl="0">
              <a:spcBef>
                <a:spcPts val="0"/>
              </a:spcBef>
              <a:spcAft>
                <a:spcPts val="0"/>
              </a:spcAft>
              <a:buNone/>
            </a:pPr>
            <a:r>
              <a:rPr lang="en-GB" sz="800" b="0" dirty="0">
                <a:solidFill>
                  <a:srgbClr val="002060"/>
                </a:solidFill>
              </a:rPr>
              <a:t>[Animate each point]</a:t>
            </a:r>
            <a:endParaRPr sz="800" b="0" dirty="0">
              <a:solidFill>
                <a:srgbClr val="002060"/>
              </a:solidFill>
            </a:endParaRPr>
          </a:p>
          <a:p>
            <a:pPr marL="0" lvl="0" indent="0" algn="l" rtl="0">
              <a:spcBef>
                <a:spcPts val="0"/>
              </a:spcBef>
              <a:spcAft>
                <a:spcPts val="0"/>
              </a:spcAft>
              <a:buNone/>
            </a:pPr>
            <a:endParaRPr sz="800" dirty="0">
              <a:solidFill>
                <a:srgbClr val="002060"/>
              </a:solidFill>
            </a:endParaRPr>
          </a:p>
          <a:p>
            <a:pPr marL="0" lvl="0" indent="0" algn="l" rtl="0">
              <a:spcBef>
                <a:spcPts val="0"/>
              </a:spcBef>
              <a:spcAft>
                <a:spcPts val="0"/>
              </a:spcAft>
              <a:buClr>
                <a:srgbClr val="002060"/>
              </a:buClr>
              <a:buSzPts val="800"/>
              <a:buFont typeface="Arial"/>
              <a:buChar char="•"/>
            </a:pPr>
            <a:r>
              <a:rPr lang="en-GB" sz="800" dirty="0">
                <a:solidFill>
                  <a:srgbClr val="002060"/>
                </a:solidFill>
              </a:rPr>
              <a:t>Explore the resources on the portal, those mentioned so far, and a more general look at the resource collections</a:t>
            </a:r>
            <a:endParaRPr dirty="0"/>
          </a:p>
          <a:p>
            <a:pPr marL="171450" lvl="0" indent="-120650" algn="l" rtl="0">
              <a:spcBef>
                <a:spcPts val="0"/>
              </a:spcBef>
              <a:spcAft>
                <a:spcPts val="0"/>
              </a:spcAft>
              <a:buClr>
                <a:schemeClr val="dk1"/>
              </a:buClr>
              <a:buSzPts val="800"/>
              <a:buFont typeface="Arial"/>
              <a:buNone/>
            </a:pPr>
            <a:endParaRPr sz="800" dirty="0">
              <a:solidFill>
                <a:srgbClr val="002060"/>
              </a:solidFill>
            </a:endParaRPr>
          </a:p>
          <a:p>
            <a:pPr marL="0" lvl="0" indent="0" algn="l" rtl="0">
              <a:spcBef>
                <a:spcPts val="0"/>
              </a:spcBef>
              <a:spcAft>
                <a:spcPts val="0"/>
              </a:spcAft>
              <a:buClr>
                <a:srgbClr val="002060"/>
              </a:buClr>
              <a:buSzPts val="800"/>
              <a:buFont typeface="Arial"/>
              <a:buChar char="•"/>
            </a:pPr>
            <a:r>
              <a:rPr lang="en-GB" sz="800" dirty="0">
                <a:solidFill>
                  <a:srgbClr val="002060"/>
                </a:solidFill>
              </a:rPr>
              <a:t>Take a closer look at the Schemes of Work for the language(s) you teach</a:t>
            </a:r>
            <a:endParaRPr dirty="0"/>
          </a:p>
          <a:p>
            <a:pPr marL="342900" lvl="0" indent="0" algn="l" rtl="0">
              <a:spcBef>
                <a:spcPts val="0"/>
              </a:spcBef>
              <a:spcAft>
                <a:spcPts val="0"/>
              </a:spcAft>
              <a:buClr>
                <a:schemeClr val="dk1"/>
              </a:buClr>
              <a:buSzPts val="800"/>
              <a:buFont typeface="Arial"/>
              <a:buNone/>
            </a:pPr>
            <a:endParaRPr sz="800" dirty="0">
              <a:solidFill>
                <a:srgbClr val="002060"/>
              </a:solidFill>
            </a:endParaRPr>
          </a:p>
          <a:p>
            <a:pPr marL="514350" lvl="0" indent="-171450" algn="l" rtl="0">
              <a:spcBef>
                <a:spcPts val="0"/>
              </a:spcBef>
              <a:spcAft>
                <a:spcPts val="0"/>
              </a:spcAft>
              <a:buClr>
                <a:srgbClr val="002060"/>
              </a:buClr>
              <a:buSzPts val="800"/>
              <a:buFont typeface="Arial"/>
              <a:buChar char="•"/>
            </a:pPr>
            <a:r>
              <a:rPr lang="en-GB" sz="800" dirty="0">
                <a:solidFill>
                  <a:srgbClr val="002060"/>
                </a:solidFill>
              </a:rPr>
              <a:t>Reflect on this session and your review of NCELP resources in the light of both the new GCSE subject content and the ‘learn that’ and ‘learn how to’ elements of ECF</a:t>
            </a:r>
            <a:endParaRPr dirty="0"/>
          </a:p>
          <a:p>
            <a:pPr marL="342900" lvl="0" indent="0" algn="l" rtl="0">
              <a:spcBef>
                <a:spcPts val="0"/>
              </a:spcBef>
              <a:spcAft>
                <a:spcPts val="0"/>
              </a:spcAft>
              <a:buNone/>
            </a:pPr>
            <a:endParaRPr sz="800" dirty="0">
              <a:solidFill>
                <a:srgbClr val="002060"/>
              </a:solidFill>
            </a:endParaRPr>
          </a:p>
          <a:p>
            <a:pPr marL="514350" lvl="0" indent="-171450" algn="l" rtl="0">
              <a:spcBef>
                <a:spcPts val="0"/>
              </a:spcBef>
              <a:spcAft>
                <a:spcPts val="0"/>
              </a:spcAft>
              <a:buClr>
                <a:srgbClr val="002060"/>
              </a:buClr>
              <a:buSzPts val="800"/>
              <a:buFont typeface="Arial"/>
              <a:buChar char="•"/>
            </a:pPr>
            <a:r>
              <a:rPr lang="en-GB" sz="800" dirty="0">
                <a:solidFill>
                  <a:srgbClr val="002060"/>
                </a:solidFill>
              </a:rPr>
              <a:t>Sign up for NCELP CPD, which I’ll explain in the next slide.</a:t>
            </a:r>
            <a:endParaRPr dirty="0"/>
          </a:p>
          <a:p>
            <a:pPr marL="0" lvl="0" indent="0" algn="l" rtl="0">
              <a:spcBef>
                <a:spcPts val="0"/>
              </a:spcBef>
              <a:spcAft>
                <a:spcPts val="0"/>
              </a:spcAft>
              <a:buNone/>
            </a:pPr>
            <a:endParaRPr sz="600" dirty="0"/>
          </a:p>
        </p:txBody>
      </p:sp>
      <p:sp>
        <p:nvSpPr>
          <p:cNvPr id="610" name="Google Shape;61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200" dirty="0">
                <a:solidFill>
                  <a:schemeClr val="dk1"/>
                </a:solidFill>
                <a:latin typeface="Arial"/>
                <a:ea typeface="Arial"/>
                <a:cs typeface="Arial"/>
                <a:sym typeface="Arial"/>
              </a:rPr>
              <a:t>So, finally, just to say that I hope that the session has been interesting and useful.</a:t>
            </a:r>
            <a:endParaRPr dirty="0"/>
          </a:p>
          <a:p>
            <a:pPr marL="0" lvl="0" indent="0" algn="l" rtl="0">
              <a:lnSpc>
                <a:spcPct val="100000"/>
              </a:lnSpc>
              <a:spcBef>
                <a:spcPts val="0"/>
              </a:spcBef>
              <a:spcAft>
                <a:spcPts val="0"/>
              </a:spcAft>
              <a:buClr>
                <a:schemeClr val="dk1"/>
              </a:buClr>
              <a:buSzPts val="1400"/>
              <a:buFont typeface="Arial"/>
              <a:buNone/>
            </a:pPr>
            <a:r>
              <a:rPr lang="en-GB" sz="1200" dirty="0">
                <a:solidFill>
                  <a:schemeClr val="dk1"/>
                </a:solidFill>
                <a:latin typeface="Arial"/>
                <a:ea typeface="Arial"/>
                <a:cs typeface="Arial"/>
                <a:sym typeface="Arial"/>
              </a:rPr>
              <a:t>Time in one session is obviously limited and I would therefore really strongly encourage you to sign up for our next round of CPD course taking place in the autumn term. (And don’t forget the GCSE subject content briefing which I mentioned earlier)</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The NCELP CPD course is free to schools that receive public funding from the government.  </a:t>
            </a:r>
            <a:endParaRPr dirty="0"/>
          </a:p>
          <a:p>
            <a:pPr marL="0" lvl="0" indent="0" algn="l" rtl="0">
              <a:lnSpc>
                <a:spcPct val="100000"/>
              </a:lnSpc>
              <a:spcBef>
                <a:spcPts val="0"/>
              </a:spcBef>
              <a:spcAft>
                <a:spcPts val="0"/>
              </a:spcAft>
              <a:buClr>
                <a:schemeClr val="dk1"/>
              </a:buClr>
              <a:buSzPts val="1400"/>
              <a:buFont typeface="Arial"/>
              <a:buNone/>
            </a:pPr>
            <a:br>
              <a:rPr lang="en-GB" sz="1200" dirty="0">
                <a:solidFill>
                  <a:schemeClr val="dk1"/>
                </a:solidFill>
                <a:latin typeface="Arial"/>
                <a:ea typeface="Arial"/>
                <a:cs typeface="Arial"/>
                <a:sym typeface="Arial"/>
              </a:rPr>
            </a:br>
            <a:r>
              <a:rPr lang="en-GB" sz="1200" dirty="0">
                <a:solidFill>
                  <a:schemeClr val="dk1"/>
                </a:solidFill>
                <a:latin typeface="Arial"/>
                <a:ea typeface="Arial"/>
                <a:cs typeface="Arial"/>
                <a:sym typeface="Arial"/>
              </a:rPr>
              <a:t>The content is research-informed languages teaching at KS3 and KS4.</a:t>
            </a:r>
            <a:br>
              <a:rPr lang="en-GB" sz="1200" dirty="0">
                <a:solidFill>
                  <a:schemeClr val="dk1"/>
                </a:solidFill>
                <a:latin typeface="Arial"/>
                <a:ea typeface="Arial"/>
                <a:cs typeface="Arial"/>
                <a:sym typeface="Arial"/>
              </a:rPr>
            </a:br>
            <a:r>
              <a:rPr lang="en-GB" sz="1200" dirty="0">
                <a:solidFill>
                  <a:schemeClr val="dk1"/>
                </a:solidFill>
                <a:latin typeface="Arial"/>
                <a:ea typeface="Arial"/>
                <a:cs typeface="Arial"/>
                <a:sym typeface="Arial"/>
              </a:rPr>
              <a:t>The central purpose of the Centre’s work is to bring teachers and teaching and researchers and research into closer collaboration. </a:t>
            </a:r>
            <a:endParaRPr dirty="0"/>
          </a:p>
          <a:p>
            <a:pPr marL="0" lvl="0" indent="0" algn="l" rtl="0">
              <a:lnSpc>
                <a:spcPct val="100000"/>
              </a:lnSpc>
              <a:spcBef>
                <a:spcPts val="0"/>
              </a:spcBef>
              <a:spcAft>
                <a:spcPts val="0"/>
              </a:spcAft>
              <a:buClr>
                <a:schemeClr val="dk1"/>
              </a:buClr>
              <a:buSzPts val="1400"/>
              <a:buFont typeface="Arial"/>
              <a:buNone/>
            </a:pPr>
            <a:r>
              <a:rPr lang="en-GB" sz="1200" dirty="0">
                <a:solidFill>
                  <a:schemeClr val="dk1"/>
                </a:solidFill>
                <a:latin typeface="Arial"/>
                <a:ea typeface="Arial"/>
                <a:cs typeface="Arial"/>
                <a:sym typeface="Arial"/>
              </a:rPr>
              <a:t>The Centre’s pedagogy aligns strongly with the new GCSE, the Ofsted Framework, the ECF and </a:t>
            </a:r>
            <a:r>
              <a:rPr lang="en-GB" sz="1200" dirty="0" err="1">
                <a:solidFill>
                  <a:schemeClr val="dk1"/>
                </a:solidFill>
                <a:latin typeface="Arial"/>
                <a:ea typeface="Arial"/>
                <a:cs typeface="Arial"/>
                <a:sym typeface="Arial"/>
              </a:rPr>
              <a:t>Rosenshine</a:t>
            </a:r>
            <a:r>
              <a:rPr lang="en-GB" sz="1200" dirty="0">
                <a:solidFill>
                  <a:schemeClr val="dk1"/>
                </a:solidFill>
                <a:latin typeface="Arial"/>
                <a:ea typeface="Arial"/>
                <a:cs typeface="Arial"/>
                <a:sym typeface="Arial"/>
              </a:rPr>
              <a:t> principles.</a:t>
            </a:r>
            <a:endParaRPr dirty="0"/>
          </a:p>
          <a:p>
            <a:pPr marL="0" lvl="0" indent="0" algn="l" rtl="0">
              <a:lnSpc>
                <a:spcPct val="100000"/>
              </a:lnSpc>
              <a:spcBef>
                <a:spcPts val="0"/>
              </a:spcBef>
              <a:spcAft>
                <a:spcPts val="0"/>
              </a:spcAft>
              <a:buClr>
                <a:schemeClr val="dk1"/>
              </a:buClr>
              <a:buSzPts val="1400"/>
              <a:buFont typeface="Calibri"/>
              <a:buNone/>
            </a:pP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As much as possible, participants will be assigned to courses regionally - led by an NCELP Course Leader near them, with other participants from their region. This offers the potential to make the most of local networking and peer support, both online and potentially also face-to-face.</a:t>
            </a:r>
            <a:br>
              <a:rPr lang="en-GB" sz="1200" dirty="0">
                <a:solidFill>
                  <a:schemeClr val="dk1"/>
                </a:solidFill>
                <a:latin typeface="Arial"/>
                <a:ea typeface="Arial"/>
                <a:cs typeface="Arial"/>
                <a:sym typeface="Arial"/>
              </a:rPr>
            </a:br>
            <a:br>
              <a:rPr lang="en-GB" sz="1200" dirty="0">
                <a:solidFill>
                  <a:schemeClr val="dk1"/>
                </a:solidFill>
                <a:latin typeface="Arial"/>
                <a:ea typeface="Arial"/>
                <a:cs typeface="Arial"/>
                <a:sym typeface="Arial"/>
              </a:rPr>
            </a:br>
            <a:r>
              <a:rPr lang="en-GB" sz="1200" dirty="0">
                <a:solidFill>
                  <a:schemeClr val="dk1"/>
                </a:solidFill>
                <a:latin typeface="Arial"/>
                <a:ea typeface="Arial"/>
                <a:cs typeface="Arial"/>
                <a:sym typeface="Arial"/>
              </a:rPr>
              <a:t>We also have </a:t>
            </a:r>
            <a:r>
              <a:rPr lang="en-GB" sz="1200" b="1" dirty="0">
                <a:solidFill>
                  <a:schemeClr val="dk1"/>
                </a:solidFill>
                <a:latin typeface="Arial"/>
                <a:ea typeface="Arial"/>
                <a:cs typeface="Arial"/>
                <a:sym typeface="Arial"/>
              </a:rPr>
              <a:t>a self-study version of the course </a:t>
            </a:r>
            <a:r>
              <a:rPr lang="en-GB" sz="1200" dirty="0">
                <a:solidFill>
                  <a:schemeClr val="dk1"/>
                </a:solidFill>
                <a:latin typeface="Arial"/>
                <a:ea typeface="Arial"/>
                <a:cs typeface="Arial"/>
                <a:sym typeface="Arial"/>
              </a:rPr>
              <a:t>(with certification) as shown here, which could be useful to facilitate a cascade model.</a:t>
            </a:r>
            <a:br>
              <a:rPr lang="en-GB"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dirty="0">
                <a:solidFill>
                  <a:schemeClr val="dk1"/>
                </a:solidFill>
                <a:latin typeface="Calibri"/>
                <a:ea typeface="Calibri"/>
                <a:cs typeface="Calibri"/>
                <a:sym typeface="Calibri"/>
              </a:rPr>
              <a:t>(Finally please kindly complete the feedback poll/evaluation.) </a:t>
            </a: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br>
              <a:rPr lang="en-GB"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p:txBody>
      </p:sp>
      <p:sp>
        <p:nvSpPr>
          <p:cNvPr id="621" name="Google Shape;62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endParaRPr>
          </a:p>
        </p:txBody>
      </p:sp>
      <p:sp>
        <p:nvSpPr>
          <p:cNvPr id="633" name="Google Shape;63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0"/>
              <a:t>[Keep an eye on time, manage as appropriate, including signposting where relevant to the Resource Portal]</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(Finally please kindly complete the feedback poll/evaluation.) </a:t>
            </a: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648" name="Google Shape;64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600" dirty="0"/>
              <a:t>[Post the link to the evaluation in the Chat]</a:t>
            </a:r>
            <a:endParaRPr dirty="0"/>
          </a:p>
          <a:p>
            <a:pPr marL="0" marR="0" lvl="0" indent="0" algn="l" rtl="0">
              <a:lnSpc>
                <a:spcPct val="100000"/>
              </a:lnSpc>
              <a:spcBef>
                <a:spcPts val="0"/>
              </a:spcBef>
              <a:spcAft>
                <a:spcPts val="0"/>
              </a:spcAft>
              <a:buClr>
                <a:schemeClr val="dk1"/>
              </a:buClr>
              <a:buSzPts val="600"/>
              <a:buFont typeface="Calibri"/>
              <a:buNone/>
            </a:pPr>
            <a:r>
              <a:rPr lang="en-GB" sz="600" dirty="0"/>
              <a:t>[Thanks and goodbyes.]</a:t>
            </a:r>
            <a:endParaRPr dirty="0"/>
          </a:p>
          <a:p>
            <a:pPr marL="0" lvl="0" indent="0" algn="l" rtl="0">
              <a:spcBef>
                <a:spcPts val="0"/>
              </a:spcBef>
              <a:spcAft>
                <a:spcPts val="0"/>
              </a:spcAft>
              <a:buNone/>
            </a:pPr>
            <a:endParaRPr sz="600" dirty="0"/>
          </a:p>
        </p:txBody>
      </p:sp>
      <p:sp>
        <p:nvSpPr>
          <p:cNvPr id="655" name="Google Shape;65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terms of the MFL Pedagogy Review i</a:t>
            </a:r>
            <a:r>
              <a:rPr lang="en-GB" sz="1200" b="0" i="0" dirty="0">
                <a:solidFill>
                  <a:schemeClr val="dk1"/>
                </a:solidFill>
                <a:latin typeface="Calibri"/>
                <a:ea typeface="Calibri"/>
                <a:cs typeface="Calibri"/>
                <a:sym typeface="Calibri"/>
              </a:rPr>
              <a:t>n November 2016, the </a:t>
            </a:r>
            <a:r>
              <a:rPr lang="en-GB" sz="1200" b="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Teaching Schools Council</a:t>
            </a:r>
            <a:r>
              <a:rPr lang="en-GB" sz="1200" b="0" i="0" dirty="0">
                <a:solidFill>
                  <a:schemeClr val="dk1"/>
                </a:solidFill>
                <a:latin typeface="Calibri"/>
                <a:ea typeface="Calibri"/>
                <a:cs typeface="Calibri"/>
                <a:sym typeface="Calibri"/>
              </a:rPr>
              <a:t> commissioned a review of evidence about current teaching and effective pedagogy of foreign languages at, specifically, secondary school level in Key Stages 3 and 4. The results and a set of recommendations were published in the ‘</a:t>
            </a:r>
            <a:r>
              <a:rPr lang="en-GB" sz="12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Modern Foreign Languages Pedagogy Review’</a:t>
            </a: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NCELP is funded by the </a:t>
            </a:r>
            <a:r>
              <a:rPr lang="en-GB" sz="12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Department for Education (DfE)</a:t>
            </a:r>
            <a:r>
              <a:rPr lang="en-GB" sz="1200" b="0" i="0" dirty="0">
                <a:solidFill>
                  <a:schemeClr val="dk1"/>
                </a:solidFill>
                <a:latin typeface="Calibri"/>
                <a:ea typeface="Calibri"/>
                <a:cs typeface="Calibri"/>
                <a:sym typeface="Calibri"/>
              </a:rPr>
              <a:t> to take forward these recommendations and implement them in schools.</a:t>
            </a:r>
            <a:endParaRPr dirty="0"/>
          </a:p>
          <a:p>
            <a:pPr marL="0" lvl="0" indent="0" algn="l" rtl="0">
              <a:spcBef>
                <a:spcPts val="0"/>
              </a:spcBef>
              <a:spcAft>
                <a:spcPts val="0"/>
              </a:spcAft>
              <a:buNone/>
            </a:pPr>
            <a:r>
              <a:rPr lang="en-GB" b="0" dirty="0"/>
              <a:t>Let’s take a look at the 13 key recommendations</a:t>
            </a:r>
            <a:endParaRPr dirty="0"/>
          </a:p>
          <a:p>
            <a:pPr marL="0" lvl="0" indent="0" algn="l" rtl="0">
              <a:spcBef>
                <a:spcPts val="0"/>
              </a:spcBef>
              <a:spcAft>
                <a:spcPts val="0"/>
              </a:spcAft>
              <a:buNone/>
            </a:pPr>
            <a:r>
              <a:rPr lang="en-GB" b="1" dirty="0"/>
              <a:t>Cue animation</a:t>
            </a:r>
            <a:endParaRPr dirty="0"/>
          </a:p>
          <a:p>
            <a:pPr marL="228600" lvl="0" indent="-228600" algn="l" rtl="0">
              <a:spcBef>
                <a:spcPts val="0"/>
              </a:spcBef>
              <a:spcAft>
                <a:spcPts val="0"/>
              </a:spcAft>
              <a:buClr>
                <a:schemeClr val="dk1"/>
              </a:buClr>
              <a:buSzPts val="1200"/>
              <a:buFont typeface="Calibri"/>
              <a:buAutoNum type="arabicPeriod"/>
            </a:pPr>
            <a:r>
              <a:rPr lang="en-GB" dirty="0"/>
              <a:t>vast majority should take GCSE </a:t>
            </a:r>
            <a:r>
              <a:rPr lang="en-GB" i="1" dirty="0"/>
              <a:t>(75% in Y10 by 2022, 90% by 2025; now in Ofsted framework) </a:t>
            </a:r>
            <a:r>
              <a:rPr lang="en-GB" b="1" i="1" dirty="0"/>
              <a:t>Just to clarify, that this means that 90% of students starting Y10 in 2025)</a:t>
            </a:r>
            <a:r>
              <a:rPr lang="en-GB" i="1" dirty="0"/>
              <a:t> </a:t>
            </a:r>
            <a:endParaRPr dirty="0"/>
          </a:p>
          <a:p>
            <a:pPr marL="228600" lvl="0" indent="-228600" algn="l" rtl="0">
              <a:spcBef>
                <a:spcPts val="0"/>
              </a:spcBef>
              <a:spcAft>
                <a:spcPts val="0"/>
              </a:spcAft>
              <a:buClr>
                <a:schemeClr val="dk1"/>
              </a:buClr>
              <a:buSzPts val="1200"/>
              <a:buFont typeface="Calibri"/>
              <a:buAutoNum type="arabicPeriod"/>
            </a:pPr>
            <a:r>
              <a:rPr lang="en-GB" dirty="0"/>
              <a:t>phonics, vocabulary, grammar taught systematically, with extensive practice</a:t>
            </a:r>
            <a:endParaRPr dirty="0"/>
          </a:p>
          <a:p>
            <a:pPr marL="228600" lvl="0" indent="-228600" algn="l" rtl="0">
              <a:spcBef>
                <a:spcPts val="0"/>
              </a:spcBef>
              <a:spcAft>
                <a:spcPts val="0"/>
              </a:spcAft>
              <a:buClr>
                <a:schemeClr val="dk1"/>
              </a:buClr>
              <a:buSzPts val="1200"/>
              <a:buFont typeface="Calibri"/>
              <a:buAutoNum type="arabicPeriod"/>
            </a:pPr>
            <a:r>
              <a:rPr lang="en-GB" dirty="0"/>
              <a:t>stimulating content without compromising vocab and grammar</a:t>
            </a:r>
            <a:endParaRPr dirty="0"/>
          </a:p>
          <a:p>
            <a:pPr marL="228600" lvl="0" indent="-228600" algn="l" rtl="0">
              <a:spcBef>
                <a:spcPts val="0"/>
              </a:spcBef>
              <a:spcAft>
                <a:spcPts val="0"/>
              </a:spcAft>
              <a:buClr>
                <a:schemeClr val="dk1"/>
              </a:buClr>
              <a:buSzPts val="1200"/>
              <a:buFont typeface="Calibri"/>
              <a:buAutoNum type="arabicPeriod"/>
            </a:pPr>
            <a:r>
              <a:rPr lang="en-GB" dirty="0"/>
              <a:t>materials selected for how well they support a planned teaching of phonics, vocab and grammar</a:t>
            </a:r>
            <a:endParaRPr dirty="0"/>
          </a:p>
          <a:p>
            <a:pPr marL="228600" lvl="0" indent="-228600" algn="l" rtl="0">
              <a:spcBef>
                <a:spcPts val="0"/>
              </a:spcBef>
              <a:spcAft>
                <a:spcPts val="0"/>
              </a:spcAft>
              <a:buClr>
                <a:schemeClr val="dk1"/>
              </a:buClr>
              <a:buSzPts val="1200"/>
              <a:buFont typeface="Calibri"/>
              <a:buAutoNum type="arabicPeriod"/>
            </a:pPr>
            <a:r>
              <a:rPr lang="en-GB" dirty="0"/>
              <a:t>focus on detail through translation, extend vocabulary through short texts and literature, interact with native speakers</a:t>
            </a:r>
            <a:endParaRPr dirty="0"/>
          </a:p>
          <a:p>
            <a:pPr marL="228600" lvl="0" indent="-228600" algn="l" rtl="0">
              <a:spcBef>
                <a:spcPts val="0"/>
              </a:spcBef>
              <a:spcAft>
                <a:spcPts val="0"/>
              </a:spcAft>
              <a:buClr>
                <a:schemeClr val="dk1"/>
              </a:buClr>
              <a:buSzPts val="1200"/>
              <a:buFont typeface="Calibri"/>
              <a:buAutoNum type="arabicPeriod"/>
            </a:pPr>
            <a:r>
              <a:rPr lang="en-GB" dirty="0"/>
              <a:t>know and build on KS2 grammar</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2" name="Google Shape;18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7. know and build on the KS2 languages teaching in feeder schools</a:t>
            </a:r>
            <a:endParaRPr/>
          </a:p>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8. plan own and students’ TL use carefully, to reinforce taught language</a:t>
            </a:r>
            <a:endParaRPr/>
          </a:p>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9. use errors to inform teaching, without discouragement</a:t>
            </a:r>
            <a:endParaRPr/>
          </a:p>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10. integrated teaching of L, S, R, W (they share common knowledge)</a:t>
            </a:r>
            <a:endParaRPr/>
          </a:p>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11. 2-3 hrs teaching time, in lessons of 40-60 minutes (GCSE = 10% curriculum time)</a:t>
            </a:r>
            <a:endParaRPr/>
          </a:p>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12. meet needs of all learners across the ability range</a:t>
            </a:r>
            <a:endParaRPr/>
          </a:p>
          <a:p>
            <a:pPr marL="0" lvl="0" indent="0" algn="l" rtl="0">
              <a:lnSpc>
                <a:spcPct val="150000"/>
              </a:lnSpc>
              <a:spcBef>
                <a:spcPts val="0"/>
              </a:spcBef>
              <a:spcAft>
                <a:spcPts val="0"/>
              </a:spcAft>
              <a:buClr>
                <a:srgbClr val="104F75"/>
              </a:buClr>
              <a:buSzPts val="1200"/>
              <a:buFont typeface="Calibri"/>
              <a:buNone/>
            </a:pPr>
            <a:r>
              <a:rPr lang="en-GB" sz="1200">
                <a:solidFill>
                  <a:srgbClr val="104F75"/>
                </a:solidFill>
              </a:rPr>
              <a:t>13. assessment should focus specifically on Phonics, Vocabulary, Grammar taught (achievement tests), with some tasks to compose own sentences and give own oral presentations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Steve Clarke]</a:t>
            </a:r>
            <a:endParaRPr/>
          </a:p>
          <a:p>
            <a:pPr marL="0" marR="0" lvl="0" indent="0" algn="l" rtl="0">
              <a:lnSpc>
                <a:spcPct val="100000"/>
              </a:lnSpc>
              <a:spcBef>
                <a:spcPts val="0"/>
              </a:spcBef>
              <a:spcAft>
                <a:spcPts val="0"/>
              </a:spcAft>
              <a:buClr>
                <a:schemeClr val="dk1"/>
              </a:buClr>
              <a:buSzPts val="1200"/>
              <a:buFont typeface="Calibri"/>
              <a:buNone/>
            </a:pPr>
            <a:r>
              <a:rPr lang="en-GB"/>
              <a:t>And so now the Ofsted Curriculum Research Review for Languages which echoes the MFL PR.  I’ll highlight a few key excerpts here.</a:t>
            </a:r>
            <a:endParaRPr/>
          </a:p>
        </p:txBody>
      </p:sp>
      <p:sp>
        <p:nvSpPr>
          <p:cNvPr id="204" name="Google Shape;2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dirty="0">
                <a:solidFill>
                  <a:schemeClr val="dk1"/>
                </a:solidFill>
                <a:latin typeface="Calibri"/>
                <a:ea typeface="Calibri"/>
                <a:cs typeface="Calibri"/>
                <a:sym typeface="Calibri"/>
              </a:rPr>
              <a:t>A language curriculum needs to be planned carefully for pupils’ progress by considering the building blocks of the subject (in languages, the sounds, words and rules about how these connect to create sentences and meanings) and the sequence of these blocks.</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14" name="Google Shape;2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04F75"/>
              </a:buClr>
              <a:buSzPts val="1200"/>
              <a:buFont typeface="Calibri"/>
              <a:buNone/>
            </a:pPr>
            <a:r>
              <a:rPr lang="en-GB" sz="1200">
                <a:solidFill>
                  <a:srgbClr val="104F75"/>
                </a:solidFill>
              </a:rPr>
              <a:t>This is not a reductive approach. The goals of having pupils broaden their horizons, converse fluently with others, fully explore cultures and strengthen their economic prospects can only be reached if we build firm foundations of language learning. </a:t>
            </a:r>
            <a:endParaRPr sz="1200">
              <a:solidFill>
                <a:srgbClr val="104F75"/>
              </a:solidFill>
            </a:endParaRPr>
          </a:p>
          <a:p>
            <a:pPr marL="0" marR="0" lvl="0" indent="0" algn="l" rtl="0">
              <a:lnSpc>
                <a:spcPct val="100000"/>
              </a:lnSpc>
              <a:spcBef>
                <a:spcPts val="0"/>
              </a:spcBef>
              <a:spcAft>
                <a:spcPts val="0"/>
              </a:spcAft>
              <a:buClr>
                <a:srgbClr val="104F75"/>
              </a:buClr>
              <a:buSzPts val="1200"/>
              <a:buFont typeface="Calibri"/>
              <a:buNone/>
            </a:pPr>
            <a:r>
              <a:rPr lang="en-GB" sz="1200">
                <a:solidFill>
                  <a:srgbClr val="104F75"/>
                </a:solidFill>
              </a:rPr>
              <a:t>Only by mastering the basics can pupils engage fully in the process of language learning, which they can then use to communicate about an increasingly wide range of themes. </a:t>
            </a:r>
            <a:endParaRPr sz="1200">
              <a:solidFill>
                <a:srgbClr val="104F75"/>
              </a:solidFill>
            </a:endParaRPr>
          </a:p>
          <a:p>
            <a:pPr marL="0" marR="0" lvl="0" indent="0" algn="l" rtl="0">
              <a:lnSpc>
                <a:spcPct val="100000"/>
              </a:lnSpc>
              <a:spcBef>
                <a:spcPts val="0"/>
              </a:spcBef>
              <a:spcAft>
                <a:spcPts val="0"/>
              </a:spcAft>
              <a:buClr>
                <a:srgbClr val="104F75"/>
              </a:buClr>
              <a:buSzPts val="1200"/>
              <a:buFont typeface="Calibri"/>
              <a:buNone/>
            </a:pPr>
            <a:r>
              <a:rPr lang="en-GB" sz="1200">
                <a:solidFill>
                  <a:srgbClr val="104F75"/>
                </a:solidFill>
              </a:rPr>
              <a:t>With increasing linguistic ability, cultural awareness can become ever more refined. </a:t>
            </a:r>
            <a:endParaRPr sz="1200">
              <a:solidFill>
                <a:srgbClr val="104F75"/>
              </a:solidFill>
            </a:endParaRPr>
          </a:p>
          <a:p>
            <a:pPr marL="0" marR="0" lvl="0" indent="0" algn="l" rtl="0">
              <a:lnSpc>
                <a:spcPct val="100000"/>
              </a:lnSpc>
              <a:spcBef>
                <a:spcPts val="0"/>
              </a:spcBef>
              <a:spcAft>
                <a:spcPts val="0"/>
              </a:spcAft>
              <a:buClr>
                <a:srgbClr val="104F75"/>
              </a:buClr>
              <a:buSzPts val="1200"/>
              <a:buFont typeface="Calibri"/>
              <a:buNone/>
            </a:pPr>
            <a:r>
              <a:rPr lang="en-GB" sz="1200">
                <a:solidFill>
                  <a:srgbClr val="104F75"/>
                </a:solidFill>
              </a:rPr>
              <a:t>To improve learners’ understanding and production of language, a steady development in understanding of </a:t>
            </a:r>
            <a:r>
              <a:rPr lang="en-GB" sz="1200" b="1">
                <a:solidFill>
                  <a:srgbClr val="104F75"/>
                </a:solidFill>
              </a:rPr>
              <a:t>phonics</a:t>
            </a:r>
            <a:r>
              <a:rPr lang="en-GB" sz="1200">
                <a:solidFill>
                  <a:srgbClr val="104F75"/>
                </a:solidFill>
              </a:rPr>
              <a:t>, </a:t>
            </a:r>
            <a:r>
              <a:rPr lang="en-GB" sz="1200" b="1">
                <a:solidFill>
                  <a:srgbClr val="104F75"/>
                </a:solidFill>
              </a:rPr>
              <a:t>vocabulary</a:t>
            </a:r>
            <a:r>
              <a:rPr lang="en-GB" sz="1200">
                <a:solidFill>
                  <a:srgbClr val="104F75"/>
                </a:solidFill>
              </a:rPr>
              <a:t>, </a:t>
            </a:r>
            <a:r>
              <a:rPr lang="en-GB" sz="1200" b="1">
                <a:solidFill>
                  <a:srgbClr val="104F75"/>
                </a:solidFill>
              </a:rPr>
              <a:t>grammar</a:t>
            </a:r>
            <a:r>
              <a:rPr lang="en-GB" sz="1200">
                <a:solidFill>
                  <a:srgbClr val="104F75"/>
                </a:solidFill>
              </a:rPr>
              <a:t> and their interplay is needed.</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24" name="Google Shape;2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51"/>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66"/>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6"/>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2" name="Google Shape;62;p6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3" name="Google Shape;63;p6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67"/>
        <p:cNvGrpSpPr/>
        <p:nvPr/>
      </p:nvGrpSpPr>
      <p:grpSpPr>
        <a:xfrm>
          <a:off x="0" y="0"/>
          <a:ext cx="0" cy="0"/>
          <a:chOff x="0" y="0"/>
          <a:chExt cx="0" cy="0"/>
        </a:xfrm>
      </p:grpSpPr>
      <p:sp>
        <p:nvSpPr>
          <p:cNvPr id="68" name="Google Shape;68;p5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70"/>
        <p:cNvGrpSpPr/>
        <p:nvPr/>
      </p:nvGrpSpPr>
      <p:grpSpPr>
        <a:xfrm>
          <a:off x="0" y="0"/>
          <a:ext cx="0" cy="0"/>
          <a:chOff x="0" y="0"/>
          <a:chExt cx="0" cy="0"/>
        </a:xfrm>
      </p:grpSpPr>
      <p:sp>
        <p:nvSpPr>
          <p:cNvPr id="71" name="Google Shape;71;p5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74"/>
        <p:cNvGrpSpPr/>
        <p:nvPr/>
      </p:nvGrpSpPr>
      <p:grpSpPr>
        <a:xfrm>
          <a:off x="0" y="0"/>
          <a:ext cx="0" cy="0"/>
          <a:chOff x="0" y="0"/>
          <a:chExt cx="0" cy="0"/>
        </a:xfrm>
      </p:grpSpPr>
      <p:sp>
        <p:nvSpPr>
          <p:cNvPr id="75" name="Google Shape;75;p5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7"/>
        <p:cNvGrpSpPr/>
        <p:nvPr/>
      </p:nvGrpSpPr>
      <p:grpSpPr>
        <a:xfrm>
          <a:off x="0" y="0"/>
          <a:ext cx="0" cy="0"/>
          <a:chOff x="0" y="0"/>
          <a:chExt cx="0" cy="0"/>
        </a:xfrm>
      </p:grpSpPr>
      <p:sp>
        <p:nvSpPr>
          <p:cNvPr id="78" name="Google Shape;78;p67"/>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0"/>
        <p:cNvGrpSpPr/>
        <p:nvPr/>
      </p:nvGrpSpPr>
      <p:grpSpPr>
        <a:xfrm>
          <a:off x="0" y="0"/>
          <a:ext cx="0" cy="0"/>
          <a:chOff x="0" y="0"/>
          <a:chExt cx="0" cy="0"/>
        </a:xfrm>
      </p:grpSpPr>
      <p:sp>
        <p:nvSpPr>
          <p:cNvPr id="81" name="Google Shape;81;p6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83"/>
        <p:cNvGrpSpPr/>
        <p:nvPr/>
      </p:nvGrpSpPr>
      <p:grpSpPr>
        <a:xfrm>
          <a:off x="0" y="0"/>
          <a:ext cx="0" cy="0"/>
          <a:chOff x="0" y="0"/>
          <a:chExt cx="0" cy="0"/>
        </a:xfrm>
      </p:grpSpPr>
      <p:sp>
        <p:nvSpPr>
          <p:cNvPr id="84" name="Google Shape;84;p6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6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6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0"/>
        <p:cNvGrpSpPr/>
        <p:nvPr/>
      </p:nvGrpSpPr>
      <p:grpSpPr>
        <a:xfrm>
          <a:off x="0" y="0"/>
          <a:ext cx="0" cy="0"/>
          <a:chOff x="0" y="0"/>
          <a:chExt cx="0" cy="0"/>
        </a:xfrm>
      </p:grpSpPr>
      <p:sp>
        <p:nvSpPr>
          <p:cNvPr id="91" name="Google Shape;91;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3" name="Google Shape;93;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4"/>
        <p:cNvGrpSpPr/>
        <p:nvPr/>
      </p:nvGrpSpPr>
      <p:grpSpPr>
        <a:xfrm>
          <a:off x="0" y="0"/>
          <a:ext cx="0" cy="0"/>
          <a:chOff x="0" y="0"/>
          <a:chExt cx="0" cy="0"/>
        </a:xfrm>
      </p:grpSpPr>
      <p:sp>
        <p:nvSpPr>
          <p:cNvPr id="95" name="Google Shape;95;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72"/>
          <p:cNvSpPr>
            <a:spLocks noGrp="1"/>
          </p:cNvSpPr>
          <p:nvPr>
            <p:ph type="pic" idx="2"/>
          </p:nvPr>
        </p:nvSpPr>
        <p:spPr>
          <a:xfrm>
            <a:off x="5183188" y="987427"/>
            <a:ext cx="6172200" cy="4873625"/>
          </a:xfrm>
          <a:prstGeom prst="rect">
            <a:avLst/>
          </a:prstGeom>
          <a:noFill/>
          <a:ln>
            <a:noFill/>
          </a:ln>
        </p:spPr>
      </p:sp>
      <p:sp>
        <p:nvSpPr>
          <p:cNvPr id="97" name="Google Shape;97;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9"/>
        <p:cNvGrpSpPr/>
        <p:nvPr/>
      </p:nvGrpSpPr>
      <p:grpSpPr>
        <a:xfrm>
          <a:off x="0" y="0"/>
          <a:ext cx="0" cy="0"/>
          <a:chOff x="0" y="0"/>
          <a:chExt cx="0" cy="0"/>
        </a:xfrm>
      </p:grpSpPr>
      <p:sp>
        <p:nvSpPr>
          <p:cNvPr id="20" name="Google Shape;20;p5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98"/>
        <p:cNvGrpSpPr/>
        <p:nvPr/>
      </p:nvGrpSpPr>
      <p:grpSpPr>
        <a:xfrm>
          <a:off x="0" y="0"/>
          <a:ext cx="0" cy="0"/>
          <a:chOff x="0" y="0"/>
          <a:chExt cx="0" cy="0"/>
        </a:xfrm>
      </p:grpSpPr>
      <p:sp>
        <p:nvSpPr>
          <p:cNvPr id="99" name="Google Shape;99;p7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7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7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07"/>
        <p:cNvGrpSpPr/>
        <p:nvPr/>
      </p:nvGrpSpPr>
      <p:grpSpPr>
        <a:xfrm>
          <a:off x="0" y="0"/>
          <a:ext cx="0" cy="0"/>
          <a:chOff x="0" y="0"/>
          <a:chExt cx="0" cy="0"/>
        </a:xfrm>
      </p:grpSpPr>
      <p:sp>
        <p:nvSpPr>
          <p:cNvPr id="108" name="Google Shape;108;p5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0"/>
        <p:cNvGrpSpPr/>
        <p:nvPr/>
      </p:nvGrpSpPr>
      <p:grpSpPr>
        <a:xfrm>
          <a:off x="0" y="0"/>
          <a:ext cx="0" cy="0"/>
          <a:chOff x="0" y="0"/>
          <a:chExt cx="0" cy="0"/>
        </a:xfrm>
      </p:grpSpPr>
      <p:sp>
        <p:nvSpPr>
          <p:cNvPr id="111" name="Google Shape;111;p7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7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13"/>
        <p:cNvGrpSpPr/>
        <p:nvPr/>
      </p:nvGrpSpPr>
      <p:grpSpPr>
        <a:xfrm>
          <a:off x="0" y="0"/>
          <a:ext cx="0" cy="0"/>
          <a:chOff x="0" y="0"/>
          <a:chExt cx="0" cy="0"/>
        </a:xfrm>
      </p:grpSpPr>
      <p:sp>
        <p:nvSpPr>
          <p:cNvPr id="114" name="Google Shape;114;p7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7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6"/>
        <p:cNvGrpSpPr/>
        <p:nvPr/>
      </p:nvGrpSpPr>
      <p:grpSpPr>
        <a:xfrm>
          <a:off x="0" y="0"/>
          <a:ext cx="0" cy="0"/>
          <a:chOff x="0" y="0"/>
          <a:chExt cx="0" cy="0"/>
        </a:xfrm>
      </p:grpSpPr>
      <p:sp>
        <p:nvSpPr>
          <p:cNvPr id="117" name="Google Shape;117;p7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7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7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20"/>
        <p:cNvGrpSpPr/>
        <p:nvPr/>
      </p:nvGrpSpPr>
      <p:grpSpPr>
        <a:xfrm>
          <a:off x="0" y="0"/>
          <a:ext cx="0" cy="0"/>
          <a:chOff x="0" y="0"/>
          <a:chExt cx="0" cy="0"/>
        </a:xfrm>
      </p:grpSpPr>
      <p:sp>
        <p:nvSpPr>
          <p:cNvPr id="121" name="Google Shape;121;p7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7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7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7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7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6"/>
        <p:cNvGrpSpPr/>
        <p:nvPr/>
      </p:nvGrpSpPr>
      <p:grpSpPr>
        <a:xfrm>
          <a:off x="0" y="0"/>
          <a:ext cx="0" cy="0"/>
          <a:chOff x="0" y="0"/>
          <a:chExt cx="0" cy="0"/>
        </a:xfrm>
      </p:grpSpPr>
      <p:sp>
        <p:nvSpPr>
          <p:cNvPr id="127" name="Google Shape;127;p7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2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9"/>
        <p:cNvGrpSpPr/>
        <p:nvPr/>
      </p:nvGrpSpPr>
      <p:grpSpPr>
        <a:xfrm>
          <a:off x="0" y="0"/>
          <a:ext cx="0" cy="0"/>
          <a:chOff x="0" y="0"/>
          <a:chExt cx="0" cy="0"/>
        </a:xfrm>
      </p:grpSpPr>
      <p:sp>
        <p:nvSpPr>
          <p:cNvPr id="130" name="Google Shape;130;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8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8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2"/>
        <p:cNvGrpSpPr/>
        <p:nvPr/>
      </p:nvGrpSpPr>
      <p:grpSpPr>
        <a:xfrm>
          <a:off x="0" y="0"/>
          <a:ext cx="0" cy="0"/>
          <a:chOff x="0" y="0"/>
          <a:chExt cx="0" cy="0"/>
        </a:xfrm>
      </p:grpSpPr>
      <p:sp>
        <p:nvSpPr>
          <p:cNvPr id="23" name="Google Shape;23;p5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33"/>
        <p:cNvGrpSpPr/>
        <p:nvPr/>
      </p:nvGrpSpPr>
      <p:grpSpPr>
        <a:xfrm>
          <a:off x="0" y="0"/>
          <a:ext cx="0" cy="0"/>
          <a:chOff x="0" y="0"/>
          <a:chExt cx="0" cy="0"/>
        </a:xfrm>
      </p:grpSpPr>
      <p:sp>
        <p:nvSpPr>
          <p:cNvPr id="134" name="Google Shape;134;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2"/>
          <p:cNvSpPr>
            <a:spLocks noGrp="1"/>
          </p:cNvSpPr>
          <p:nvPr>
            <p:ph type="pic" idx="2"/>
          </p:nvPr>
        </p:nvSpPr>
        <p:spPr>
          <a:xfrm>
            <a:off x="5183188" y="987427"/>
            <a:ext cx="6172200" cy="4873625"/>
          </a:xfrm>
          <a:prstGeom prst="rect">
            <a:avLst/>
          </a:prstGeom>
          <a:noFill/>
          <a:ln>
            <a:noFill/>
          </a:ln>
        </p:spPr>
      </p:sp>
      <p:sp>
        <p:nvSpPr>
          <p:cNvPr id="136" name="Google Shape;136;p8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37"/>
        <p:cNvGrpSpPr/>
        <p:nvPr/>
      </p:nvGrpSpPr>
      <p:grpSpPr>
        <a:xfrm>
          <a:off x="0" y="0"/>
          <a:ext cx="0" cy="0"/>
          <a:chOff x="0" y="0"/>
          <a:chExt cx="0" cy="0"/>
        </a:xfrm>
      </p:grpSpPr>
      <p:sp>
        <p:nvSpPr>
          <p:cNvPr id="138" name="Google Shape;138;p8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8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8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8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6"/>
        <p:cNvGrpSpPr/>
        <p:nvPr/>
      </p:nvGrpSpPr>
      <p:grpSpPr>
        <a:xfrm>
          <a:off x="0" y="0"/>
          <a:ext cx="0" cy="0"/>
          <a:chOff x="0" y="0"/>
          <a:chExt cx="0" cy="0"/>
        </a:xfrm>
      </p:grpSpPr>
      <p:sp>
        <p:nvSpPr>
          <p:cNvPr id="27" name="Google Shape;27;p60"/>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6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0"/>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60"/>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2"/>
        <p:cNvGrpSpPr/>
        <p:nvPr/>
      </p:nvGrpSpPr>
      <p:grpSpPr>
        <a:xfrm>
          <a:off x="0" y="0"/>
          <a:ext cx="0" cy="0"/>
          <a:chOff x="0" y="0"/>
          <a:chExt cx="0" cy="0"/>
        </a:xfrm>
      </p:grpSpPr>
      <p:sp>
        <p:nvSpPr>
          <p:cNvPr id="33" name="Google Shape;33;p6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
        <p:nvSpPr>
          <p:cNvPr id="35" name="Google Shape;35;p6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6" name="Google Shape;36;p6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7" name="Google Shape;37;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8"/>
        <p:cNvGrpSpPr/>
        <p:nvPr/>
      </p:nvGrpSpPr>
      <p:grpSpPr>
        <a:xfrm>
          <a:off x="0" y="0"/>
          <a:ext cx="0" cy="0"/>
          <a:chOff x="0" y="0"/>
          <a:chExt cx="0" cy="0"/>
        </a:xfrm>
      </p:grpSpPr>
      <p:sp>
        <p:nvSpPr>
          <p:cNvPr id="39" name="Google Shape;39;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6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3" name="Google Shape;43;p6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4" name="Google Shape;44;p6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5"/>
        <p:cNvGrpSpPr/>
        <p:nvPr/>
      </p:nvGrpSpPr>
      <p:grpSpPr>
        <a:xfrm>
          <a:off x="0" y="0"/>
          <a:ext cx="0" cy="0"/>
          <a:chOff x="0" y="0"/>
          <a:chExt cx="0" cy="0"/>
        </a:xfrm>
      </p:grpSpPr>
      <p:sp>
        <p:nvSpPr>
          <p:cNvPr id="46" name="Google Shape;46;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4"/>
          <p:cNvSpPr>
            <a:spLocks noGrp="1"/>
          </p:cNvSpPr>
          <p:nvPr>
            <p:ph type="pic" idx="2"/>
          </p:nvPr>
        </p:nvSpPr>
        <p:spPr>
          <a:xfrm>
            <a:off x="5183188" y="987427"/>
            <a:ext cx="6172200" cy="4873625"/>
          </a:xfrm>
          <a:prstGeom prst="rect">
            <a:avLst/>
          </a:prstGeom>
          <a:noFill/>
          <a:ln>
            <a:noFill/>
          </a:ln>
        </p:spPr>
      </p:sp>
      <p:sp>
        <p:nvSpPr>
          <p:cNvPr id="48" name="Google Shape;48;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6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0" name="Google Shape;50;p6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1" name="Google Shape;51;p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2"/>
        <p:cNvGrpSpPr/>
        <p:nvPr/>
      </p:nvGrpSpPr>
      <p:grpSpPr>
        <a:xfrm>
          <a:off x="0" y="0"/>
          <a:ext cx="0" cy="0"/>
          <a:chOff x="0" y="0"/>
          <a:chExt cx="0" cy="0"/>
        </a:xfrm>
      </p:grpSpPr>
      <p:sp>
        <p:nvSpPr>
          <p:cNvPr id="53" name="Google Shape;53;p6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6" name="Google Shape;56;p6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7" name="Google Shape;57;p6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hyperlink" Target="about:blan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2" name="Google Shape;12;p50"/>
          <p:cNvPicPr preferRelativeResize="0"/>
          <p:nvPr/>
        </p:nvPicPr>
        <p:blipFill rotWithShape="1">
          <a:blip r:embed="rId13">
            <a:alphaModFix/>
          </a:blip>
          <a:srcRect/>
          <a:stretch/>
        </p:blipFill>
        <p:spPr>
          <a:xfrm>
            <a:off x="10485120" y="-61459"/>
            <a:ext cx="1627856" cy="563137"/>
          </a:xfrm>
          <a:prstGeom prst="rect">
            <a:avLst/>
          </a:prstGeom>
          <a:noFill/>
          <a:ln>
            <a:noFill/>
          </a:ln>
        </p:spPr>
      </p:pic>
      <p:pic>
        <p:nvPicPr>
          <p:cNvPr id="13" name="Google Shape;13;p50"/>
          <p:cNvPicPr preferRelativeResize="0"/>
          <p:nvPr/>
        </p:nvPicPr>
        <p:blipFill rotWithShape="1">
          <a:blip r:embed="rId14">
            <a:alphaModFix/>
          </a:blip>
          <a:srcRect/>
          <a:stretch/>
        </p:blipFill>
        <p:spPr>
          <a:xfrm>
            <a:off x="1" y="0"/>
            <a:ext cx="4775200" cy="417830"/>
          </a:xfrm>
          <a:prstGeom prst="rect">
            <a:avLst/>
          </a:prstGeom>
          <a:noFill/>
          <a:ln>
            <a:noFill/>
          </a:ln>
        </p:spPr>
      </p:pic>
      <p:sp>
        <p:nvSpPr>
          <p:cNvPr id="14" name="Google Shape;14;p50"/>
          <p:cNvSpPr/>
          <p:nvPr/>
        </p:nvSpPr>
        <p:spPr>
          <a:xfrm>
            <a:off x="9088583" y="6572243"/>
            <a:ext cx="843464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2060"/>
                </a:solidFill>
                <a:latin typeface="Century Gothic"/>
                <a:ea typeface="Century Gothic"/>
                <a:cs typeface="Century Gothic"/>
                <a:sym typeface="Century Gothic"/>
              </a:rPr>
              <a:t>Material</a:t>
            </a:r>
            <a:r>
              <a:rPr lang="en-GB" sz="1100" b="0" i="0" u="none" strike="noStrike" cap="none">
                <a:solidFill>
                  <a:srgbClr val="002060"/>
                </a:solidFill>
                <a:latin typeface="Arial"/>
                <a:ea typeface="Arial"/>
                <a:cs typeface="Arial"/>
                <a:sym typeface="Arial"/>
              </a:rPr>
              <a:t> </a:t>
            </a:r>
            <a:r>
              <a:rPr lang="en-GB" sz="1100" b="0" i="0" u="none" strike="noStrike" cap="none">
                <a:solidFill>
                  <a:srgbClr val="002060"/>
                </a:solidFill>
                <a:latin typeface="Century Gothic"/>
                <a:ea typeface="Century Gothic"/>
                <a:cs typeface="Century Gothic"/>
                <a:sym typeface="Century Gothic"/>
              </a:rPr>
              <a:t>licensed as </a:t>
            </a:r>
            <a:r>
              <a:rPr lang="en-GB" sz="1100" b="1" i="0" u="sng" strike="noStrike" cap="none">
                <a:solidFill>
                  <a:srgbClr val="FFFFFF"/>
                </a:solidFill>
                <a:latin typeface="Century Gothic"/>
                <a:ea typeface="Century Gothic"/>
                <a:cs typeface="Century Gothic"/>
                <a:sym typeface="Century Gothic"/>
                <a:hlinkClick r:id="rId15">
                  <a:extLst>
                    <a:ext uri="{A12FA001-AC4F-418D-AE19-62706E023703}">
                      <ahyp:hlinkClr xmlns:ahyp="http://schemas.microsoft.com/office/drawing/2018/hyperlinkcolor" val="tx"/>
                    </a:ext>
                  </a:extLst>
                </a:hlinkClick>
              </a:rPr>
              <a:t>CC BY-NC-SA 4.0</a:t>
            </a:r>
            <a:br>
              <a:rPr lang="en-GB" sz="1100" b="0" i="0" u="none" strike="noStrike" cap="none">
                <a:solidFill>
                  <a:srgbClr val="000000"/>
                </a:solidFill>
                <a:latin typeface="Century Gothic"/>
                <a:ea typeface="Century Gothic"/>
                <a:cs typeface="Century Gothic"/>
                <a:sym typeface="Century Gothic"/>
              </a:rPr>
            </a:br>
            <a:endParaRPr sz="1100" b="0" i="0" u="none" strike="noStrike" cap="none">
              <a:solidFill>
                <a:srgbClr val="000000"/>
              </a:solidFill>
              <a:latin typeface="Century Gothic"/>
              <a:ea typeface="Century Gothic"/>
              <a:cs typeface="Century Gothic"/>
              <a:sym typeface="Century Gothic"/>
            </a:endParaRPr>
          </a:p>
        </p:txBody>
      </p:sp>
      <p:sp>
        <p:nvSpPr>
          <p:cNvPr id="15" name="Google Shape;15;p50"/>
          <p:cNvSpPr/>
          <p:nvPr/>
        </p:nvSpPr>
        <p:spPr>
          <a:xfrm>
            <a:off x="2" y="6572241"/>
            <a:ext cx="843464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2060"/>
                </a:solidFill>
                <a:latin typeface="Century Gothic"/>
                <a:ea typeface="Century Gothic"/>
                <a:cs typeface="Century Gothic"/>
                <a:sym typeface="Century Gothic"/>
              </a:rPr>
              <a:t>Rachel Hawkes</a:t>
            </a:r>
            <a:endParaRPr sz="1050" b="0" i="0" u="none" strike="noStrike" cap="none">
              <a:solidFill>
                <a:srgbClr val="000000"/>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4"/>
        <p:cNvGrpSpPr/>
        <p:nvPr/>
      </p:nvGrpSpPr>
      <p:grpSpPr>
        <a:xfrm>
          <a:off x="0" y="0"/>
          <a:ext cx="0" cy="0"/>
          <a:chOff x="0" y="0"/>
          <a:chExt cx="0" cy="0"/>
        </a:xfrm>
      </p:grpSpPr>
      <p:sp>
        <p:nvSpPr>
          <p:cNvPr id="65" name="Google Shape;65;p5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5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ncelp.org/summer-briefings-on-the-new-gcse-subject-content/"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esources.ncelp.org/collections/1c18dg751?locale=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s://resources.ncelp.org/concern/resources/5712m765d?locale=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resources.ncelp.org/concern/resources/73666474j?locale=en" TargetMode="External"/><Relationship Id="rId5" Type="http://schemas.openxmlformats.org/officeDocument/2006/relationships/hyperlink" Target="https://resources.ncelp.org/concern/resources/vt150j69j?locale=en" TargetMode="External"/><Relationship Id="rId4" Type="http://schemas.openxmlformats.org/officeDocument/2006/relationships/hyperlink" Target="https://resources.ncelp.org/concern/resources/1j92g777t?locale=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2.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hyperlink" Target="https://resources.ncelp.org/concern/resources/73666474j?locale=en" TargetMode="External"/><Relationship Id="rId5" Type="http://schemas.openxmlformats.org/officeDocument/2006/relationships/hyperlink" Target="https://resources.ncelp.org/concern/resources/vt150j69j?locale=en" TargetMode="External"/><Relationship Id="rId4" Type="http://schemas.openxmlformats.org/officeDocument/2006/relationships/hyperlink" Target="https://resources.ncelp.org/concern/resources/1j92g777t?locale=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about:blan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ncelp.org/wp-content/uploads/2020/02/MFL_Pedagogy_Review_Report_TSC_PUBLISHED_VERSION_Nov_2016_1_.pdf"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about:blank"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0" y="3730700"/>
            <a:ext cx="12192000" cy="2387600"/>
          </a:xfrm>
          <a:prstGeom prst="rect">
            <a:avLst/>
          </a:prstGeom>
          <a:solidFill>
            <a:srgbClr val="1E4E79"/>
          </a:solidFill>
          <a:ln w="9525" cap="flat" cmpd="sng">
            <a:solidFill>
              <a:srgbClr val="1E4E7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Century Gothic"/>
              <a:buNone/>
            </a:pPr>
            <a:r>
              <a:rPr lang="en-GB" b="1">
                <a:solidFill>
                  <a:schemeClr val="lt1"/>
                </a:solidFill>
              </a:rPr>
              <a:t>Introduction to NCELP for </a:t>
            </a:r>
            <a:br>
              <a:rPr lang="en-GB" b="1">
                <a:solidFill>
                  <a:schemeClr val="lt1"/>
                </a:solidFill>
              </a:rPr>
            </a:br>
            <a:r>
              <a:rPr lang="en-GB" b="1">
                <a:solidFill>
                  <a:schemeClr val="lt1"/>
                </a:solidFill>
              </a:rPr>
              <a:t>Early Career Teachers of MFL</a:t>
            </a:r>
            <a:endParaRPr b="1">
              <a:solidFill>
                <a:schemeClr val="lt1"/>
              </a:solidFill>
            </a:endParaRPr>
          </a:p>
        </p:txBody>
      </p:sp>
      <p:pic>
        <p:nvPicPr>
          <p:cNvPr id="149" name="Google Shape;149;p1" descr="https://lh4.googleusercontent.com/eQOTyl4PTsY8BuZScnZpvwiVO-2c9JY5Pe6T0h2386QkW9CK7DqP4hBanznaPVf9KzLzfaIUmAYjBmv_RloUuv7cbsrnoZwIsS8cW37qKWkTb4dJL7VHKuaTp9LRLMMz-f9Lmp60qVqkdvz68w"/>
          <p:cNvPicPr preferRelativeResize="0"/>
          <p:nvPr/>
        </p:nvPicPr>
        <p:blipFill rotWithShape="1">
          <a:blip r:embed="rId3">
            <a:alphaModFix/>
          </a:blip>
          <a:srcRect b="20297"/>
          <a:stretch/>
        </p:blipFill>
        <p:spPr>
          <a:xfrm>
            <a:off x="8313" y="0"/>
            <a:ext cx="12192000" cy="37933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0"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37" name="Google Shape;237;p10"/>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Pillars of progression</a:t>
            </a:r>
            <a:endParaRPr/>
          </a:p>
        </p:txBody>
      </p:sp>
      <p:sp>
        <p:nvSpPr>
          <p:cNvPr id="238" name="Google Shape;238;p10"/>
          <p:cNvSpPr txBox="1">
            <a:spLocks noGrp="1"/>
          </p:cNvSpPr>
          <p:nvPr>
            <p:ph type="body" idx="1"/>
          </p:nvPr>
        </p:nvSpPr>
        <p:spPr>
          <a:xfrm>
            <a:off x="82286" y="1622426"/>
            <a:ext cx="11732821" cy="465674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04F75"/>
              </a:buClr>
              <a:buSzPts val="2200"/>
              <a:buNone/>
            </a:pPr>
            <a:r>
              <a:rPr lang="en-GB" sz="2200" dirty="0">
                <a:solidFill>
                  <a:srgbClr val="104F75"/>
                </a:solidFill>
              </a:rPr>
              <a:t>Typically, language assessment systems incorporate these three ‘pillars’:</a:t>
            </a:r>
            <a:endParaRPr dirty="0"/>
          </a:p>
          <a:p>
            <a:pPr marL="228600" lvl="0" indent="-228600" algn="l" rtl="0">
              <a:lnSpc>
                <a:spcPct val="150000"/>
              </a:lnSpc>
              <a:spcBef>
                <a:spcPts val="1000"/>
              </a:spcBef>
              <a:spcAft>
                <a:spcPts val="0"/>
              </a:spcAft>
              <a:buClr>
                <a:srgbClr val="104F75"/>
              </a:buClr>
              <a:buSzPts val="2200"/>
              <a:buChar char="•"/>
            </a:pPr>
            <a:r>
              <a:rPr lang="en-GB" sz="2200" dirty="0">
                <a:solidFill>
                  <a:srgbClr val="104F75"/>
                </a:solidFill>
              </a:rPr>
              <a:t>the system of the sounds of a language and how these are represented in written words (or scripts other than Roman),</a:t>
            </a:r>
            <a:endParaRPr dirty="0"/>
          </a:p>
          <a:p>
            <a:pPr marL="228600" lvl="0" indent="-228600" algn="l" rtl="0">
              <a:lnSpc>
                <a:spcPct val="150000"/>
              </a:lnSpc>
              <a:spcBef>
                <a:spcPts val="1000"/>
              </a:spcBef>
              <a:spcAft>
                <a:spcPts val="0"/>
              </a:spcAft>
              <a:buClr>
                <a:srgbClr val="104F75"/>
              </a:buClr>
              <a:buSzPts val="2200"/>
              <a:buChar char="•"/>
            </a:pPr>
            <a:r>
              <a:rPr lang="en-GB" sz="2200" dirty="0">
                <a:solidFill>
                  <a:srgbClr val="104F75"/>
                </a:solidFill>
              </a:rPr>
              <a:t>vocabulary, and</a:t>
            </a:r>
            <a:endParaRPr dirty="0"/>
          </a:p>
          <a:p>
            <a:pPr marL="228600" lvl="0" indent="-228600" algn="l" rtl="0">
              <a:lnSpc>
                <a:spcPct val="150000"/>
              </a:lnSpc>
              <a:spcBef>
                <a:spcPts val="1000"/>
              </a:spcBef>
              <a:spcAft>
                <a:spcPts val="0"/>
              </a:spcAft>
              <a:buClr>
                <a:srgbClr val="104F75"/>
              </a:buClr>
              <a:buSzPts val="2200"/>
              <a:buChar char="•"/>
            </a:pPr>
            <a:r>
              <a:rPr lang="en-GB" sz="2200" dirty="0">
                <a:solidFill>
                  <a:srgbClr val="104F75"/>
                </a:solidFill>
              </a:rPr>
              <a:t>grammar, including inflectional and/or derivational features (the systems for changing the form of a word and for creating new words, respectively) and syntax.</a:t>
            </a:r>
            <a:endParaRPr dirty="0"/>
          </a:p>
          <a:p>
            <a:pPr marL="0" lvl="0" indent="0" algn="l" rtl="0">
              <a:lnSpc>
                <a:spcPct val="150000"/>
              </a:lnSpc>
              <a:spcBef>
                <a:spcPts val="1000"/>
              </a:spcBef>
              <a:spcAft>
                <a:spcPts val="0"/>
              </a:spcAft>
              <a:buClr>
                <a:srgbClr val="104F75"/>
              </a:buClr>
              <a:buSzPts val="2200"/>
              <a:buNone/>
            </a:pPr>
            <a:r>
              <a:rPr lang="en-GB" sz="2200" dirty="0">
                <a:solidFill>
                  <a:srgbClr val="104F75"/>
                </a:solidFill>
              </a:rPr>
              <a:t>We refer to these three pillars as phonics, vocabulary and grammar throughout this review.</a:t>
            </a:r>
            <a:endParaRPr dirty="0"/>
          </a:p>
          <a:p>
            <a:pPr marL="228600" lvl="0" indent="-88900" algn="l" rtl="0">
              <a:lnSpc>
                <a:spcPct val="150000"/>
              </a:lnSpc>
              <a:spcBef>
                <a:spcPts val="1000"/>
              </a:spcBef>
              <a:spcAft>
                <a:spcPts val="0"/>
              </a:spcAft>
              <a:buClr>
                <a:srgbClr val="1F3864"/>
              </a:buClr>
              <a:buSzPts val="2200"/>
              <a:buNone/>
            </a:pPr>
            <a:endParaRPr sz="2200" dirty="0">
              <a:solidFill>
                <a:srgbClr val="104F75"/>
              </a:solidFill>
            </a:endParaRPr>
          </a:p>
        </p:txBody>
      </p:sp>
      <p:pic>
        <p:nvPicPr>
          <p:cNvPr id="239" name="Google Shape;239;p10" descr="Braided stands of phonics, vocabulary, and grammar"/>
          <p:cNvPicPr preferRelativeResize="0"/>
          <p:nvPr/>
        </p:nvPicPr>
        <p:blipFill rotWithShape="1">
          <a:blip r:embed="rId4">
            <a:alphaModFix/>
          </a:blip>
          <a:srcRect/>
          <a:stretch/>
        </p:blipFill>
        <p:spPr>
          <a:xfrm rot="-5400000">
            <a:off x="10363974" y="245938"/>
            <a:ext cx="1809131" cy="1317255"/>
          </a:xfrm>
          <a:prstGeom prst="rect">
            <a:avLst/>
          </a:prstGeom>
          <a:noFill/>
          <a:ln>
            <a:noFill/>
          </a:ln>
        </p:spPr>
      </p:pic>
      <p:pic>
        <p:nvPicPr>
          <p:cNvPr id="240" name="Google Shape;240;p10"/>
          <p:cNvPicPr preferRelativeResize="0"/>
          <p:nvPr/>
        </p:nvPicPr>
        <p:blipFill rotWithShape="1">
          <a:blip r:embed="rId5">
            <a:alphaModFix/>
          </a:blip>
          <a:srcRect l="23599" t="25703" r="25050" b="31455"/>
          <a:stretch/>
        </p:blipFill>
        <p:spPr>
          <a:xfrm>
            <a:off x="6596261" y="45255"/>
            <a:ext cx="3984259" cy="15319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1" descr="background rectangle"/>
          <p:cNvPicPr preferRelativeResize="0"/>
          <p:nvPr/>
        </p:nvPicPr>
        <p:blipFill rotWithShape="1">
          <a:blip r:embed="rId3">
            <a:alphaModFix/>
          </a:blip>
          <a:srcRect/>
          <a:stretch/>
        </p:blipFill>
        <p:spPr>
          <a:xfrm>
            <a:off x="0" y="296863"/>
            <a:ext cx="3889094" cy="867128"/>
          </a:xfrm>
          <a:prstGeom prst="rect">
            <a:avLst/>
          </a:prstGeom>
          <a:noFill/>
          <a:ln>
            <a:noFill/>
          </a:ln>
        </p:spPr>
      </p:pic>
      <p:sp>
        <p:nvSpPr>
          <p:cNvPr id="247" name="Google Shape;247;p11"/>
          <p:cNvSpPr txBox="1">
            <a:spLocks noGrp="1"/>
          </p:cNvSpPr>
          <p:nvPr>
            <p:ph type="title"/>
          </p:nvPr>
        </p:nvSpPr>
        <p:spPr>
          <a:xfrm>
            <a:off x="0" y="0"/>
            <a:ext cx="32061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GCSE briefings</a:t>
            </a:r>
            <a:endParaRPr/>
          </a:p>
        </p:txBody>
      </p:sp>
      <p:sp>
        <p:nvSpPr>
          <p:cNvPr id="248" name="Google Shape;248;p11"/>
          <p:cNvSpPr txBox="1">
            <a:spLocks noGrp="1"/>
          </p:cNvSpPr>
          <p:nvPr>
            <p:ph type="body" idx="1"/>
          </p:nvPr>
        </p:nvSpPr>
        <p:spPr>
          <a:xfrm>
            <a:off x="227739" y="1487006"/>
            <a:ext cx="6652315" cy="4351338"/>
          </a:xfrm>
          <a:prstGeom prst="rect">
            <a:avLst/>
          </a:prstGeom>
          <a:noFill/>
          <a:ln>
            <a:noFill/>
          </a:ln>
        </p:spPr>
        <p:txBody>
          <a:bodyPr spcFirstLastPara="1" wrap="square" lIns="91425" tIns="45700" rIns="91425" bIns="45700" anchor="t" anchorCtr="0">
            <a:normAutofit/>
          </a:bodyPr>
          <a:lstStyle/>
          <a:p>
            <a:pPr marL="228600" lvl="0" indent="-87629" algn="l" rtl="0">
              <a:lnSpc>
                <a:spcPct val="90000"/>
              </a:lnSpc>
              <a:spcBef>
                <a:spcPts val="1000"/>
              </a:spcBef>
              <a:spcAft>
                <a:spcPts val="0"/>
              </a:spcAft>
              <a:buClr>
                <a:srgbClr val="1F3864"/>
              </a:buClr>
              <a:buSzPts val="2400"/>
              <a:buNone/>
            </a:pPr>
            <a:endParaRPr sz="2400"/>
          </a:p>
          <a:p>
            <a:pPr marL="228600" lvl="0" indent="-87629" algn="l" rtl="0">
              <a:lnSpc>
                <a:spcPct val="90000"/>
              </a:lnSpc>
              <a:spcBef>
                <a:spcPts val="1000"/>
              </a:spcBef>
              <a:spcAft>
                <a:spcPts val="0"/>
              </a:spcAft>
              <a:buClr>
                <a:srgbClr val="1F3864"/>
              </a:buClr>
              <a:buSzPts val="2400"/>
              <a:buNone/>
            </a:pPr>
            <a:endParaRPr sz="2400"/>
          </a:p>
        </p:txBody>
      </p:sp>
      <p:pic>
        <p:nvPicPr>
          <p:cNvPr id="249" name="Google Shape;249;p11"/>
          <p:cNvPicPr preferRelativeResize="0"/>
          <p:nvPr/>
        </p:nvPicPr>
        <p:blipFill rotWithShape="1">
          <a:blip r:embed="rId4">
            <a:alphaModFix/>
          </a:blip>
          <a:srcRect l="16403" t="47160" r="15855" b="18375"/>
          <a:stretch/>
        </p:blipFill>
        <p:spPr>
          <a:xfrm>
            <a:off x="1428984" y="1163991"/>
            <a:ext cx="9729246" cy="2784400"/>
          </a:xfrm>
          <a:prstGeom prst="rect">
            <a:avLst/>
          </a:prstGeom>
          <a:noFill/>
          <a:ln>
            <a:noFill/>
          </a:ln>
        </p:spPr>
      </p:pic>
      <p:sp>
        <p:nvSpPr>
          <p:cNvPr id="250" name="Google Shape;250;p11"/>
          <p:cNvSpPr txBox="1"/>
          <p:nvPr/>
        </p:nvSpPr>
        <p:spPr>
          <a:xfrm>
            <a:off x="942392" y="3887914"/>
            <a:ext cx="990911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rgbClr val="FF6600"/>
                </a:solidFill>
                <a:latin typeface="Century Gothic"/>
                <a:ea typeface="Century Gothic"/>
                <a:cs typeface="Century Gothic"/>
                <a:sym typeface="Century Gothic"/>
              </a:rPr>
              <a:t>Understanding the new GCSE Subject Content for GCSE French, German and Spanish</a:t>
            </a:r>
            <a:endParaRPr/>
          </a:p>
        </p:txBody>
      </p:sp>
      <p:sp>
        <p:nvSpPr>
          <p:cNvPr id="251" name="Google Shape;251;p11"/>
          <p:cNvSpPr txBox="1">
            <a:spLocks noGrp="1"/>
          </p:cNvSpPr>
          <p:nvPr>
            <p:ph type="body" idx="1"/>
          </p:nvPr>
        </p:nvSpPr>
        <p:spPr>
          <a:xfrm>
            <a:off x="669616" y="4842021"/>
            <a:ext cx="11247981" cy="152358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1F3864"/>
              </a:buClr>
              <a:buSzPct val="100000"/>
              <a:buChar char="•"/>
            </a:pPr>
            <a:r>
              <a:rPr lang="en-GB" sz="2400"/>
              <a:t>Running on various dates  from either 3.30-4.30pm / 4.00-5.00pm during the summer term.</a:t>
            </a:r>
            <a:endParaRPr/>
          </a:p>
          <a:p>
            <a:pPr marL="228600" lvl="0" indent="-228600" algn="l" rtl="0">
              <a:lnSpc>
                <a:spcPct val="90000"/>
              </a:lnSpc>
              <a:spcBef>
                <a:spcPts val="1000"/>
              </a:spcBef>
              <a:spcAft>
                <a:spcPts val="0"/>
              </a:spcAft>
              <a:buClr>
                <a:srgbClr val="1F3864"/>
              </a:buClr>
              <a:buSzPct val="100000"/>
              <a:buChar char="•"/>
            </a:pPr>
            <a:r>
              <a:rPr lang="en-GB" sz="2400"/>
              <a:t>Click on the link to see the outline, schedule and how to register:</a:t>
            </a:r>
            <a:endParaRPr sz="2400"/>
          </a:p>
          <a:p>
            <a:pPr marL="228600" lvl="0" indent="-87629" algn="l" rtl="0">
              <a:lnSpc>
                <a:spcPct val="90000"/>
              </a:lnSpc>
              <a:spcBef>
                <a:spcPts val="1000"/>
              </a:spcBef>
              <a:spcAft>
                <a:spcPts val="0"/>
              </a:spcAft>
              <a:buClr>
                <a:srgbClr val="1F3864"/>
              </a:buClr>
              <a:buSzPct val="100000"/>
              <a:buNone/>
            </a:pPr>
            <a:r>
              <a:rPr lang="en-GB" sz="2400" u="sng">
                <a:solidFill>
                  <a:schemeClr val="hlink"/>
                </a:solidFill>
                <a:hlinkClick r:id="rId5"/>
              </a:rPr>
              <a:t>https://ncelp.org/summer-briefings-on-the-new-gcse-subject-content/</a:t>
            </a:r>
            <a:r>
              <a:rPr lang="en-GB" sz="2400"/>
              <a:t>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2"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58" name="Google Shape;258;p12"/>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Overview</a:t>
            </a:r>
            <a:endParaRPr/>
          </a:p>
        </p:txBody>
      </p:sp>
      <p:sp>
        <p:nvSpPr>
          <p:cNvPr id="259" name="Google Shape;259;p12"/>
          <p:cNvSpPr txBox="1"/>
          <p:nvPr/>
        </p:nvSpPr>
        <p:spPr>
          <a:xfrm>
            <a:off x="225630" y="1477101"/>
            <a:ext cx="11314097" cy="69865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NCELP training opportunities</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Century Gothic"/>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Century Gothic"/>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A closer look at the NCELP Schemes of Work</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4. Further training opportunities and next steps</a:t>
            </a:r>
            <a:endParaRPr/>
          </a:p>
        </p:txBody>
      </p:sp>
      <p:pic>
        <p:nvPicPr>
          <p:cNvPr id="260" name="Google Shape;260;p12" descr="Image of a green tick "/>
          <p:cNvPicPr preferRelativeResize="0"/>
          <p:nvPr/>
        </p:nvPicPr>
        <p:blipFill rotWithShape="1">
          <a:blip r:embed="rId4">
            <a:alphaModFix/>
          </a:blip>
          <a:srcRect/>
          <a:stretch/>
        </p:blipFill>
        <p:spPr>
          <a:xfrm>
            <a:off x="10556562" y="1477101"/>
            <a:ext cx="371910" cy="3874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3"/>
          <p:cNvSpPr txBox="1">
            <a:spLocks noGrp="1"/>
          </p:cNvSpPr>
          <p:nvPr>
            <p:ph type="title"/>
          </p:nvPr>
        </p:nvSpPr>
        <p:spPr>
          <a:xfrm>
            <a:off x="0" y="4647098"/>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Overview</a:t>
            </a:r>
            <a:endParaRPr/>
          </a:p>
        </p:txBody>
      </p:sp>
      <p:sp>
        <p:nvSpPr>
          <p:cNvPr id="267" name="Google Shape;267;p13"/>
          <p:cNvSpPr/>
          <p:nvPr/>
        </p:nvSpPr>
        <p:spPr>
          <a:xfrm>
            <a:off x="0" y="65435"/>
            <a:ext cx="12192000" cy="820616"/>
          </a:xfrm>
          <a:prstGeom prst="rect">
            <a:avLst/>
          </a:prstGeom>
          <a:solidFill>
            <a:srgbClr val="E56700"/>
          </a:solidFill>
          <a:ln w="12700" cap="flat" cmpd="sng">
            <a:solidFill>
              <a:srgbClr val="E56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8" name="Google Shape;268;p13"/>
          <p:cNvPicPr preferRelativeResize="0"/>
          <p:nvPr/>
        </p:nvPicPr>
        <p:blipFill rotWithShape="1">
          <a:blip r:embed="rId3">
            <a:alphaModFix/>
          </a:blip>
          <a:srcRect/>
          <a:stretch/>
        </p:blipFill>
        <p:spPr>
          <a:xfrm>
            <a:off x="681874" y="1746587"/>
            <a:ext cx="10828252" cy="4226074"/>
          </a:xfrm>
          <a:prstGeom prst="rect">
            <a:avLst/>
          </a:prstGeom>
          <a:noFill/>
          <a:ln>
            <a:noFill/>
          </a:ln>
        </p:spPr>
      </p:pic>
      <p:sp>
        <p:nvSpPr>
          <p:cNvPr id="269" name="Google Shape;269;p13"/>
          <p:cNvSpPr txBox="1"/>
          <p:nvPr/>
        </p:nvSpPr>
        <p:spPr>
          <a:xfrm>
            <a:off x="350520" y="1396959"/>
            <a:ext cx="116128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1. High expectations </a:t>
            </a:r>
            <a:endParaRPr sz="2800">
              <a:solidFill>
                <a:srgbClr val="1F3864"/>
              </a:solidFill>
              <a:latin typeface="Century Gothic"/>
              <a:ea typeface="Century Gothic"/>
              <a:cs typeface="Century Gothic"/>
              <a:sym typeface="Century Gothic"/>
            </a:endParaRPr>
          </a:p>
        </p:txBody>
      </p:sp>
      <p:sp>
        <p:nvSpPr>
          <p:cNvPr id="270" name="Google Shape;270;p13"/>
          <p:cNvSpPr txBox="1"/>
          <p:nvPr/>
        </p:nvSpPr>
        <p:spPr>
          <a:xfrm>
            <a:off x="350520" y="2161739"/>
            <a:ext cx="116128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2. How pupils learn</a:t>
            </a:r>
            <a:endParaRPr sz="2800">
              <a:solidFill>
                <a:srgbClr val="1F3864"/>
              </a:solidFill>
              <a:latin typeface="Century Gothic"/>
              <a:ea typeface="Century Gothic"/>
              <a:cs typeface="Century Gothic"/>
              <a:sym typeface="Century Gothic"/>
            </a:endParaRPr>
          </a:p>
        </p:txBody>
      </p:sp>
      <p:sp>
        <p:nvSpPr>
          <p:cNvPr id="271" name="Google Shape;271;p13"/>
          <p:cNvSpPr txBox="1"/>
          <p:nvPr/>
        </p:nvSpPr>
        <p:spPr>
          <a:xfrm>
            <a:off x="350520" y="2901248"/>
            <a:ext cx="116128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Subject and curriculum</a:t>
            </a:r>
            <a:endParaRPr sz="2800">
              <a:solidFill>
                <a:srgbClr val="1F3864"/>
              </a:solidFill>
              <a:latin typeface="Century Gothic"/>
              <a:ea typeface="Century Gothic"/>
              <a:cs typeface="Century Gothic"/>
              <a:sym typeface="Century Gothic"/>
            </a:endParaRPr>
          </a:p>
        </p:txBody>
      </p:sp>
      <p:sp>
        <p:nvSpPr>
          <p:cNvPr id="272" name="Google Shape;272;p13"/>
          <p:cNvSpPr txBox="1"/>
          <p:nvPr/>
        </p:nvSpPr>
        <p:spPr>
          <a:xfrm>
            <a:off x="350520" y="3695142"/>
            <a:ext cx="116128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4. Classroom practice</a:t>
            </a:r>
            <a:endParaRPr sz="2800">
              <a:solidFill>
                <a:srgbClr val="1F3864"/>
              </a:solidFill>
              <a:latin typeface="Century Gothic"/>
              <a:ea typeface="Century Gothic"/>
              <a:cs typeface="Century Gothic"/>
              <a:sym typeface="Century Gothic"/>
            </a:endParaRPr>
          </a:p>
        </p:txBody>
      </p:sp>
      <p:sp>
        <p:nvSpPr>
          <p:cNvPr id="273" name="Google Shape;273;p13"/>
          <p:cNvSpPr txBox="1"/>
          <p:nvPr/>
        </p:nvSpPr>
        <p:spPr>
          <a:xfrm>
            <a:off x="350520" y="4340167"/>
            <a:ext cx="116128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5. Adaptive teaching</a:t>
            </a:r>
            <a:endParaRPr sz="2800">
              <a:solidFill>
                <a:srgbClr val="1F3864"/>
              </a:solidFill>
              <a:latin typeface="Century Gothic"/>
              <a:ea typeface="Century Gothic"/>
              <a:cs typeface="Century Gothic"/>
              <a:sym typeface="Century Gothic"/>
            </a:endParaRPr>
          </a:p>
        </p:txBody>
      </p:sp>
      <p:sp>
        <p:nvSpPr>
          <p:cNvPr id="274" name="Google Shape;274;p13"/>
          <p:cNvSpPr txBox="1"/>
          <p:nvPr/>
        </p:nvSpPr>
        <p:spPr>
          <a:xfrm>
            <a:off x="350520" y="5048269"/>
            <a:ext cx="116128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6. Assessment</a:t>
            </a:r>
            <a:endParaRPr sz="2800">
              <a:solidFill>
                <a:srgbClr val="1F3864"/>
              </a:solidFill>
              <a:latin typeface="Century Gothic"/>
              <a:ea typeface="Century Gothic"/>
              <a:cs typeface="Century Gothic"/>
              <a:sym typeface="Century Gothic"/>
            </a:endParaRPr>
          </a:p>
        </p:txBody>
      </p:sp>
      <p:sp>
        <p:nvSpPr>
          <p:cNvPr id="275" name="Google Shape;275;p13"/>
          <p:cNvSpPr txBox="1"/>
          <p:nvPr/>
        </p:nvSpPr>
        <p:spPr>
          <a:xfrm>
            <a:off x="0" y="168811"/>
            <a:ext cx="12192000" cy="584775"/>
          </a:xfrm>
          <a:prstGeom prst="rect">
            <a:avLst/>
          </a:prstGeom>
          <a:solidFill>
            <a:srgbClr val="E56700"/>
          </a:solidFill>
          <a:ln w="9525" cap="flat" cmpd="sng">
            <a:solidFill>
              <a:srgbClr val="E567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lt1"/>
                </a:solidFill>
                <a:latin typeface="Century Gothic"/>
                <a:ea typeface="Century Gothic"/>
                <a:cs typeface="Century Gothic"/>
                <a:sym typeface="Century Gothic"/>
              </a:rPr>
              <a:t>NCELP alignment with the Early Career Framework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6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4"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82" name="Google Shape;282;p14"/>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ECF 1: High expectations</a:t>
            </a:r>
            <a:endParaRPr/>
          </a:p>
        </p:txBody>
      </p:sp>
      <p:sp>
        <p:nvSpPr>
          <p:cNvPr id="283" name="Google Shape;283;p14"/>
          <p:cNvSpPr txBox="1"/>
          <p:nvPr/>
        </p:nvSpPr>
        <p:spPr>
          <a:xfrm>
            <a:off x="169545" y="1095539"/>
            <a:ext cx="1141476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a:solidFill>
                  <a:srgbClr val="1F3864"/>
                </a:solidFill>
                <a:latin typeface="Century Gothic"/>
                <a:ea typeface="Century Gothic"/>
                <a:cs typeface="Century Gothic"/>
                <a:sym typeface="Century Gothic"/>
              </a:rPr>
              <a:t>NCELP’s SOW and resources develop pedagogy that is research informed and practice informed.</a:t>
            </a:r>
            <a:endParaRPr sz="2200" dirty="0">
              <a:solidFill>
                <a:srgbClr val="1F3864"/>
              </a:solidFill>
              <a:latin typeface="Century Gothic"/>
              <a:ea typeface="Century Gothic"/>
              <a:cs typeface="Century Gothic"/>
              <a:sym typeface="Century Gothic"/>
            </a:endParaRPr>
          </a:p>
        </p:txBody>
      </p:sp>
      <p:sp>
        <p:nvSpPr>
          <p:cNvPr id="284" name="Google Shape;284;p14"/>
          <p:cNvSpPr txBox="1"/>
          <p:nvPr/>
        </p:nvSpPr>
        <p:spPr>
          <a:xfrm>
            <a:off x="169545" y="1920197"/>
            <a:ext cx="1141476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rgbClr val="002060"/>
                </a:solidFill>
                <a:latin typeface="Century Gothic"/>
                <a:ea typeface="Century Gothic"/>
                <a:cs typeface="Century Gothic"/>
                <a:sym typeface="Century Gothic"/>
              </a:rPr>
              <a:t>Practice in phonics, vocabulary and grammar is:</a:t>
            </a:r>
            <a:endParaRPr dirty="0"/>
          </a:p>
          <a:p>
            <a:pPr marL="342900" marR="0" lvl="0" indent="-342900" algn="l" rtl="0">
              <a:spcBef>
                <a:spcPts val="0"/>
              </a:spcBef>
              <a:spcAft>
                <a:spcPts val="0"/>
              </a:spcAft>
              <a:buClr>
                <a:srgbClr val="1F3864"/>
              </a:buClr>
              <a:buSzPts val="2200"/>
              <a:buFont typeface="Arial"/>
              <a:buChar char="•"/>
            </a:pPr>
            <a:r>
              <a:rPr lang="en-GB" sz="2200" dirty="0">
                <a:solidFill>
                  <a:srgbClr val="1F3864"/>
                </a:solidFill>
                <a:latin typeface="Century Gothic"/>
                <a:ea typeface="Century Gothic"/>
                <a:cs typeface="Century Gothic"/>
                <a:sym typeface="Century Gothic"/>
              </a:rPr>
              <a:t>frequent</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spaced</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meaning and form-focused</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involves a desired degree of difficulty and challenge </a:t>
            </a:r>
            <a:endParaRPr dirty="0"/>
          </a:p>
        </p:txBody>
      </p:sp>
      <p:sp>
        <p:nvSpPr>
          <p:cNvPr id="285" name="Google Shape;285;p14"/>
          <p:cNvSpPr txBox="1"/>
          <p:nvPr/>
        </p:nvSpPr>
        <p:spPr>
          <a:xfrm>
            <a:off x="169545" y="3683174"/>
            <a:ext cx="1141476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rgbClr val="002060"/>
                </a:solidFill>
                <a:latin typeface="Century Gothic"/>
                <a:ea typeface="Century Gothic"/>
                <a:cs typeface="Century Gothic"/>
                <a:sym typeface="Century Gothic"/>
              </a:rPr>
              <a:t>The SOW avoid introducing too much material too fast to:</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facilitate initial practice followed by regular and spaced revisiting of material</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allow for ‘overlearning’ and ‘automaticity to occur</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reduce perception of difficulty, increase success and aid students’ motivation</a:t>
            </a:r>
            <a:endParaRPr dirty="0"/>
          </a:p>
        </p:txBody>
      </p:sp>
      <p:sp>
        <p:nvSpPr>
          <p:cNvPr id="286" name="Google Shape;286;p14"/>
          <p:cNvSpPr txBox="1"/>
          <p:nvPr/>
        </p:nvSpPr>
        <p:spPr>
          <a:xfrm>
            <a:off x="169545" y="5118962"/>
            <a:ext cx="1141476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rgbClr val="002060"/>
                </a:solidFill>
                <a:latin typeface="Century Gothic"/>
                <a:ea typeface="Century Gothic"/>
                <a:cs typeface="Century Gothic"/>
                <a:sym typeface="Century Gothic"/>
              </a:rPr>
              <a:t>Imaginative use of literary and authentic texts and the interweaving of cultural aspects </a:t>
            </a:r>
            <a:r>
              <a:rPr lang="en-GB" sz="2200" dirty="0">
                <a:solidFill>
                  <a:srgbClr val="1F3864"/>
                </a:solidFill>
                <a:latin typeface="Century Gothic"/>
                <a:ea typeface="Century Gothic"/>
                <a:cs typeface="Century Gothic"/>
                <a:sym typeface="Century Gothic"/>
              </a:rPr>
              <a:t>in language lessons promotes</a:t>
            </a:r>
            <a:r>
              <a:rPr lang="en-GB" dirty="0">
                <a:ea typeface="Century Gothic"/>
              </a:rPr>
              <a:t> </a:t>
            </a:r>
            <a:r>
              <a:rPr lang="en-GB" sz="2000" dirty="0">
                <a:solidFill>
                  <a:srgbClr val="1F3864"/>
                </a:solidFill>
                <a:latin typeface="Century Gothic"/>
                <a:ea typeface="Century Gothic"/>
                <a:cs typeface="Century Gothic"/>
                <a:sym typeface="Century Gothic"/>
              </a:rPr>
              <a:t>character development, global citizenship, understanding and appreciation of diversity.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5"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93" name="Google Shape;293;p15"/>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ECF 2: How pupils learn</a:t>
            </a:r>
            <a:endParaRPr/>
          </a:p>
        </p:txBody>
      </p:sp>
      <p:sp>
        <p:nvSpPr>
          <p:cNvPr id="294" name="Google Shape;294;p15"/>
          <p:cNvSpPr txBox="1"/>
          <p:nvPr/>
        </p:nvSpPr>
        <p:spPr>
          <a:xfrm>
            <a:off x="594360" y="1645920"/>
            <a:ext cx="1065276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Learning is carefully planned to support progression</a:t>
            </a:r>
            <a:r>
              <a:rPr lang="en-GB" sz="2400" dirty="0">
                <a:solidFill>
                  <a:srgbClr val="1F3864"/>
                </a:solidFill>
                <a:latin typeface="Century Gothic"/>
                <a:ea typeface="Century Gothic"/>
                <a:cs typeface="Century Gothic"/>
                <a:sym typeface="Century Gothic"/>
              </a:rPr>
              <a:t> for the vast majority of learners at KS3 within our low exposure foreign language setting.</a:t>
            </a:r>
            <a:endParaRPr sz="2400" dirty="0">
              <a:solidFill>
                <a:srgbClr val="1F3864"/>
              </a:solidFill>
              <a:latin typeface="Century Gothic"/>
              <a:ea typeface="Century Gothic"/>
              <a:cs typeface="Century Gothic"/>
              <a:sym typeface="Century Gothic"/>
            </a:endParaRPr>
          </a:p>
        </p:txBody>
      </p:sp>
      <p:sp>
        <p:nvSpPr>
          <p:cNvPr id="295" name="Google Shape;295;p15"/>
          <p:cNvSpPr txBox="1"/>
          <p:nvPr/>
        </p:nvSpPr>
        <p:spPr>
          <a:xfrm>
            <a:off x="594360" y="3156781"/>
            <a:ext cx="1065276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The SOW are examples of how languages knowledge and practice can be sequenced </a:t>
            </a:r>
            <a:r>
              <a:rPr lang="en-GB" sz="2400" dirty="0">
                <a:solidFill>
                  <a:srgbClr val="1F3864"/>
                </a:solidFill>
                <a:latin typeface="Century Gothic"/>
                <a:ea typeface="Century Gothic"/>
                <a:cs typeface="Century Gothic"/>
                <a:sym typeface="Century Gothic"/>
              </a:rPr>
              <a:t>and revisited systematically to support progression.</a:t>
            </a:r>
            <a:endParaRPr sz="2400" dirty="0">
              <a:solidFill>
                <a:srgbClr val="1F3864"/>
              </a:solidFill>
              <a:latin typeface="Century Gothic"/>
              <a:ea typeface="Century Gothic"/>
              <a:cs typeface="Century Gothic"/>
              <a:sym typeface="Century Gothic"/>
            </a:endParaRPr>
          </a:p>
        </p:txBody>
      </p:sp>
      <p:sp>
        <p:nvSpPr>
          <p:cNvPr id="296" name="Google Shape;296;p15"/>
          <p:cNvSpPr txBox="1"/>
          <p:nvPr/>
        </p:nvSpPr>
        <p:spPr>
          <a:xfrm>
            <a:off x="594360" y="4381084"/>
            <a:ext cx="10408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Systematic revisiting and recycling of language in different contexts with progressive levels of challenge over KS3 </a:t>
            </a:r>
            <a:r>
              <a:rPr lang="en-GB" sz="2400" b="1" dirty="0">
                <a:solidFill>
                  <a:srgbClr val="1F3864"/>
                </a:solidFill>
                <a:latin typeface="Century Gothic"/>
                <a:ea typeface="Century Gothic"/>
                <a:cs typeface="Century Gothic"/>
                <a:sym typeface="Century Gothic"/>
              </a:rPr>
              <a:t>helps students to know more, remember more and do more.</a:t>
            </a:r>
            <a:endParaRPr sz="2400" b="1" dirty="0">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6"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303" name="Google Shape;303;p16"/>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ECF 3: Subject and curriculum</a:t>
            </a:r>
            <a:endParaRPr/>
          </a:p>
        </p:txBody>
      </p:sp>
      <p:sp>
        <p:nvSpPr>
          <p:cNvPr id="304" name="Google Shape;304;p16"/>
          <p:cNvSpPr txBox="1"/>
          <p:nvPr/>
        </p:nvSpPr>
        <p:spPr>
          <a:xfrm>
            <a:off x="457200" y="1515166"/>
            <a:ext cx="10363200"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There is a </a:t>
            </a:r>
            <a:r>
              <a:rPr lang="en-GB" sz="2400" b="1" dirty="0">
                <a:solidFill>
                  <a:srgbClr val="1F3864"/>
                </a:solidFill>
                <a:latin typeface="Century Gothic"/>
                <a:ea typeface="Century Gothic"/>
                <a:cs typeface="Century Gothic"/>
                <a:sym typeface="Century Gothic"/>
              </a:rPr>
              <a:t>clearly defined body of knowledge</a:t>
            </a:r>
            <a:r>
              <a:rPr lang="en-GB" sz="2400" dirty="0">
                <a:solidFill>
                  <a:srgbClr val="1F3864"/>
                </a:solidFill>
                <a:latin typeface="Century Gothic"/>
                <a:ea typeface="Century Gothic"/>
                <a:cs typeface="Century Gothic"/>
                <a:sym typeface="Century Gothic"/>
              </a:rPr>
              <a:t> to be learnt, explicitly detailing phonics, vocabulary and grammar that:</a:t>
            </a:r>
            <a:endParaRPr sz="2400" dirty="0">
              <a:solidFill>
                <a:srgbClr val="1F3864"/>
              </a:solidFill>
              <a:latin typeface="Century Gothic"/>
              <a:ea typeface="Century Gothic"/>
              <a:cs typeface="Century Gothic"/>
              <a:sym typeface="Century Gothic"/>
            </a:endParaRPr>
          </a:p>
          <a:p>
            <a:pPr marL="342900" marR="0" lvl="0" indent="-342900" algn="l" rtl="0">
              <a:spcBef>
                <a:spcPts val="0"/>
              </a:spcBef>
              <a:spcAft>
                <a:spcPts val="0"/>
              </a:spcAft>
              <a:buClr>
                <a:srgbClr val="1F3864"/>
              </a:buClr>
              <a:buSzPts val="2200"/>
              <a:buFont typeface="Arial"/>
              <a:buChar char="•"/>
            </a:pPr>
            <a:r>
              <a:rPr lang="en-GB" sz="2200" dirty="0">
                <a:solidFill>
                  <a:srgbClr val="1F3864"/>
                </a:solidFill>
                <a:latin typeface="Century Gothic"/>
                <a:ea typeface="Century Gothic"/>
                <a:cs typeface="Century Gothic"/>
                <a:sym typeface="Century Gothic"/>
              </a:rPr>
              <a:t>builds on KS2 learning,</a:t>
            </a:r>
          </a:p>
          <a:p>
            <a:pPr marL="342900" marR="0" lvl="0" indent="-342900" algn="l" rtl="0">
              <a:spcBef>
                <a:spcPts val="0"/>
              </a:spcBef>
              <a:spcAft>
                <a:spcPts val="0"/>
              </a:spcAft>
              <a:buClr>
                <a:srgbClr val="1F3864"/>
              </a:buClr>
              <a:buSzPts val="2200"/>
              <a:buFont typeface="Arial"/>
              <a:buChar char="•"/>
            </a:pPr>
            <a:r>
              <a:rPr lang="en-GB" sz="2200" dirty="0">
                <a:solidFill>
                  <a:srgbClr val="1F3864"/>
                </a:solidFill>
                <a:latin typeface="Century Gothic"/>
                <a:ea typeface="Century Gothic"/>
                <a:cs typeface="Century Gothic"/>
                <a:sym typeface="Century Gothic"/>
              </a:rPr>
              <a:t>fulfils KS3 National Curriculum </a:t>
            </a:r>
            <a:r>
              <a:rPr lang="en-GB" sz="2200" dirty="0" err="1">
                <a:solidFill>
                  <a:srgbClr val="1F3864"/>
                </a:solidFill>
                <a:latin typeface="Century Gothic"/>
                <a:ea typeface="Century Gothic"/>
                <a:cs typeface="Century Gothic"/>
                <a:sym typeface="Century Gothic"/>
              </a:rPr>
              <a:t>PoS</a:t>
            </a:r>
            <a:r>
              <a:rPr lang="en-GB" sz="2200" dirty="0">
                <a:solidFill>
                  <a:srgbClr val="1F3864"/>
                </a:solidFill>
                <a:latin typeface="Century Gothic"/>
                <a:ea typeface="Century Gothic"/>
                <a:cs typeface="Century Gothic"/>
                <a:sym typeface="Century Gothic"/>
              </a:rPr>
              <a:t> requirements, and </a:t>
            </a:r>
          </a:p>
          <a:p>
            <a:pPr marL="342900" marR="0" lvl="0" indent="-342900" algn="l" rtl="0">
              <a:spcBef>
                <a:spcPts val="0"/>
              </a:spcBef>
              <a:spcAft>
                <a:spcPts val="0"/>
              </a:spcAft>
              <a:buClr>
                <a:srgbClr val="1F3864"/>
              </a:buClr>
              <a:buSzPts val="2200"/>
              <a:buFont typeface="Arial"/>
              <a:buChar char="•"/>
            </a:pPr>
            <a:r>
              <a:rPr lang="en-GB" sz="2200" dirty="0">
                <a:solidFill>
                  <a:srgbClr val="1F3864"/>
                </a:solidFill>
                <a:latin typeface="Century Gothic"/>
                <a:ea typeface="Century Gothic"/>
                <a:cs typeface="Century Gothic"/>
                <a:sym typeface="Century Gothic"/>
              </a:rPr>
              <a:t>leads to KS4 new GCSE subject content.</a:t>
            </a:r>
            <a:endParaRPr sz="2200" dirty="0">
              <a:solidFill>
                <a:srgbClr val="1F3864"/>
              </a:solidFill>
              <a:latin typeface="Century Gothic"/>
              <a:ea typeface="Century Gothic"/>
              <a:cs typeface="Century Gothic"/>
              <a:sym typeface="Century Gothic"/>
            </a:endParaRPr>
          </a:p>
        </p:txBody>
      </p:sp>
      <p:sp>
        <p:nvSpPr>
          <p:cNvPr id="305" name="Google Shape;305;p16"/>
          <p:cNvSpPr txBox="1"/>
          <p:nvPr/>
        </p:nvSpPr>
        <p:spPr>
          <a:xfrm>
            <a:off x="457200" y="3541604"/>
            <a:ext cx="10591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Resources support teachers in delivering high quality lessons </a:t>
            </a:r>
            <a:r>
              <a:rPr lang="en-GB" sz="2400" dirty="0">
                <a:solidFill>
                  <a:srgbClr val="1F3864"/>
                </a:solidFill>
                <a:latin typeface="Century Gothic"/>
                <a:ea typeface="Century Gothic"/>
                <a:cs typeface="Century Gothic"/>
                <a:sym typeface="Century Gothic"/>
              </a:rPr>
              <a:t>– and developing/enhancing teaching methods.</a:t>
            </a:r>
            <a:endParaRPr sz="2400" dirty="0">
              <a:solidFill>
                <a:srgbClr val="1F3864"/>
              </a:solidFill>
              <a:latin typeface="Century Gothic"/>
              <a:ea typeface="Century Gothic"/>
              <a:cs typeface="Century Gothic"/>
              <a:sym typeface="Century Gothic"/>
            </a:endParaRPr>
          </a:p>
        </p:txBody>
      </p:sp>
      <p:sp>
        <p:nvSpPr>
          <p:cNvPr id="306" name="Google Shape;306;p16"/>
          <p:cNvSpPr txBox="1"/>
          <p:nvPr/>
        </p:nvSpPr>
        <p:spPr>
          <a:xfrm>
            <a:off x="457200" y="4510406"/>
            <a:ext cx="107137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1F3864"/>
                </a:solidFill>
                <a:latin typeface="Century Gothic"/>
                <a:ea typeface="Century Gothic"/>
                <a:cs typeface="Century Gothic"/>
                <a:sym typeface="Century Gothic"/>
              </a:rPr>
              <a:t>Lesson content and teacher notes support teachers’ subject knowledge</a:t>
            </a:r>
            <a:r>
              <a:rPr lang="en-GB" sz="2400">
                <a:solidFill>
                  <a:srgbClr val="1F3864"/>
                </a:solidFill>
                <a:latin typeface="Century Gothic"/>
                <a:ea typeface="Century Gothic"/>
                <a:cs typeface="Century Gothic"/>
                <a:sym typeface="Century Gothic"/>
              </a:rPr>
              <a:t> together with CPD powerpoints and screencasts on the  Resource Portal.</a:t>
            </a:r>
            <a:endParaRPr sz="2400">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7"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313" name="Google Shape;313;p17"/>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Overview</a:t>
            </a:r>
            <a:endParaRPr/>
          </a:p>
        </p:txBody>
      </p:sp>
      <p:sp>
        <p:nvSpPr>
          <p:cNvPr id="314" name="Google Shape;314;p17"/>
          <p:cNvSpPr txBox="1"/>
          <p:nvPr/>
        </p:nvSpPr>
        <p:spPr>
          <a:xfrm>
            <a:off x="225630" y="1477101"/>
            <a:ext cx="11461545" cy="69865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     )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training opportunities</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Century Gothic"/>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Century Gothic"/>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A closer look at the NCELP Schemes of Work</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4. Further training opportunities and next steps</a:t>
            </a:r>
            <a:endParaRPr/>
          </a:p>
        </p:txBody>
      </p:sp>
      <p:pic>
        <p:nvPicPr>
          <p:cNvPr id="315" name="Google Shape;315;p17" descr="Image of a green tick "/>
          <p:cNvPicPr preferRelativeResize="0"/>
          <p:nvPr/>
        </p:nvPicPr>
        <p:blipFill rotWithShape="1">
          <a:blip r:embed="rId4">
            <a:alphaModFix/>
          </a:blip>
          <a:srcRect/>
          <a:stretch/>
        </p:blipFill>
        <p:spPr>
          <a:xfrm>
            <a:off x="10629914" y="1563209"/>
            <a:ext cx="371910" cy="387406"/>
          </a:xfrm>
          <a:prstGeom prst="rect">
            <a:avLst/>
          </a:prstGeom>
          <a:noFill/>
          <a:ln>
            <a:noFill/>
          </a:ln>
        </p:spPr>
      </p:pic>
      <p:pic>
        <p:nvPicPr>
          <p:cNvPr id="316" name="Google Shape;316;p17" descr="Image of a green tick "/>
          <p:cNvPicPr preferRelativeResize="0"/>
          <p:nvPr/>
        </p:nvPicPr>
        <p:blipFill rotWithShape="1">
          <a:blip r:embed="rId4">
            <a:alphaModFix/>
          </a:blip>
          <a:srcRect/>
          <a:stretch/>
        </p:blipFill>
        <p:spPr>
          <a:xfrm>
            <a:off x="11001824" y="2424129"/>
            <a:ext cx="371910" cy="3874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8" descr="background rectangle"/>
          <p:cNvPicPr preferRelativeResize="0"/>
          <p:nvPr/>
        </p:nvPicPr>
        <p:blipFill rotWithShape="1">
          <a:blip r:embed="rId3">
            <a:alphaModFix/>
          </a:blip>
          <a:srcRect/>
          <a:stretch/>
        </p:blipFill>
        <p:spPr>
          <a:xfrm>
            <a:off x="-1" y="296863"/>
            <a:ext cx="5936105" cy="867128"/>
          </a:xfrm>
          <a:prstGeom prst="rect">
            <a:avLst/>
          </a:prstGeom>
          <a:noFill/>
          <a:ln>
            <a:noFill/>
          </a:ln>
        </p:spPr>
      </p:pic>
      <p:sp>
        <p:nvSpPr>
          <p:cNvPr id="323" name="Google Shape;323;p18"/>
          <p:cNvSpPr txBox="1">
            <a:spLocks noGrp="1"/>
          </p:cNvSpPr>
          <p:nvPr>
            <p:ph type="title"/>
          </p:nvPr>
        </p:nvSpPr>
        <p:spPr>
          <a:xfrm>
            <a:off x="-2147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Explore one SOW in detail</a:t>
            </a:r>
            <a:endParaRPr/>
          </a:p>
        </p:txBody>
      </p:sp>
      <p:sp>
        <p:nvSpPr>
          <p:cNvPr id="324" name="Google Shape;324;p18" descr="A rectangle speech bubble"/>
          <p:cNvSpPr/>
          <p:nvPr/>
        </p:nvSpPr>
        <p:spPr>
          <a:xfrm>
            <a:off x="2694416" y="1212586"/>
            <a:ext cx="6803168" cy="1687722"/>
          </a:xfrm>
          <a:prstGeom prst="wedgeRoundRectCallout">
            <a:avLst>
              <a:gd name="adj1" fmla="val -20833"/>
              <a:gd name="adj2" fmla="val 62500"/>
              <a:gd name="adj3" fmla="val 0"/>
            </a:avLst>
          </a:prstGeom>
          <a:solidFill>
            <a:srgbClr val="11507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endParaRPr sz="2400" b="0" i="0" u="none" strike="noStrike" cap="none">
              <a:solidFill>
                <a:srgbClr val="FFFFFF"/>
              </a:solidFill>
              <a:latin typeface="Century Gothic"/>
              <a:ea typeface="Century Gothic"/>
              <a:cs typeface="Century Gothic"/>
              <a:sym typeface="Century Gothic"/>
            </a:endParaRPr>
          </a:p>
        </p:txBody>
      </p:sp>
      <p:sp>
        <p:nvSpPr>
          <p:cNvPr id="325" name="Google Shape;325;p18"/>
          <p:cNvSpPr/>
          <p:nvPr/>
        </p:nvSpPr>
        <p:spPr>
          <a:xfrm>
            <a:off x="3141005" y="1240839"/>
            <a:ext cx="6696488"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“an </a:t>
            </a:r>
            <a:r>
              <a:rPr lang="en-GB" sz="2000" b="1" i="0" u="none" strike="noStrike" cap="none">
                <a:solidFill>
                  <a:srgbClr val="FFFFFF"/>
                </a:solidFill>
                <a:latin typeface="Century Gothic"/>
                <a:ea typeface="Century Gothic"/>
                <a:cs typeface="Century Gothic"/>
                <a:sym typeface="Century Gothic"/>
              </a:rPr>
              <a:t>example</a:t>
            </a:r>
            <a:r>
              <a:rPr lang="en-GB" sz="2000" b="0" i="0" u="none" strike="noStrike" cap="none">
                <a:solidFill>
                  <a:srgbClr val="FFFFFF"/>
                </a:solidFill>
                <a:latin typeface="Century Gothic"/>
                <a:ea typeface="Century Gothic"/>
                <a:cs typeface="Century Gothic"/>
                <a:sym typeface="Century Gothic"/>
              </a:rPr>
              <a:t> of how language knowledge and practice can be sequenced and re-visited systematically to support progression in the early stages of language development within a low exposure foreign language setting.” </a:t>
            </a:r>
            <a:endParaRPr/>
          </a:p>
        </p:txBody>
      </p:sp>
      <p:sp>
        <p:nvSpPr>
          <p:cNvPr id="326" name="Google Shape;326;p18"/>
          <p:cNvSpPr txBox="1">
            <a:spLocks noGrp="1"/>
          </p:cNvSpPr>
          <p:nvPr>
            <p:ph type="body" idx="1"/>
          </p:nvPr>
        </p:nvSpPr>
        <p:spPr>
          <a:xfrm>
            <a:off x="668079" y="323171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accent2"/>
              </a:buClr>
              <a:buSzPts val="2800"/>
              <a:buChar char="•"/>
            </a:pPr>
            <a:r>
              <a:rPr lang="en-GB">
                <a:solidFill>
                  <a:srgbClr val="002060"/>
                </a:solidFill>
              </a:rPr>
              <a:t>Teaching is carefully planned…</a:t>
            </a:r>
            <a:endParaRPr/>
          </a:p>
          <a:p>
            <a:pPr marL="228600" lvl="0" indent="-228600" algn="l" rtl="0">
              <a:lnSpc>
                <a:spcPct val="150000"/>
              </a:lnSpc>
              <a:spcBef>
                <a:spcPts val="1000"/>
              </a:spcBef>
              <a:spcAft>
                <a:spcPts val="0"/>
              </a:spcAft>
              <a:buClr>
                <a:schemeClr val="accent2"/>
              </a:buClr>
              <a:buSzPts val="2800"/>
              <a:buChar char="•"/>
            </a:pPr>
            <a:r>
              <a:rPr lang="en-GB">
                <a:solidFill>
                  <a:srgbClr val="002060"/>
                </a:solidFill>
              </a:rPr>
              <a:t>…to compel thinking,</a:t>
            </a:r>
            <a:endParaRPr/>
          </a:p>
          <a:p>
            <a:pPr marL="228600" lvl="0" indent="-228600" algn="l" rtl="0">
              <a:lnSpc>
                <a:spcPct val="150000"/>
              </a:lnSpc>
              <a:spcBef>
                <a:spcPts val="1000"/>
              </a:spcBef>
              <a:spcAft>
                <a:spcPts val="0"/>
              </a:spcAft>
              <a:buClr>
                <a:schemeClr val="accent2"/>
              </a:buClr>
              <a:buSzPts val="2800"/>
              <a:buChar char="•"/>
            </a:pPr>
            <a:r>
              <a:rPr lang="en-GB">
                <a:solidFill>
                  <a:srgbClr val="002060"/>
                </a:solidFill>
              </a:rPr>
              <a:t>thinking drives learning, and…</a:t>
            </a:r>
            <a:endParaRPr/>
          </a:p>
          <a:p>
            <a:pPr marL="228600" lvl="0" indent="-228600" algn="l" rtl="0">
              <a:lnSpc>
                <a:spcPct val="150000"/>
              </a:lnSpc>
              <a:spcBef>
                <a:spcPts val="1000"/>
              </a:spcBef>
              <a:spcAft>
                <a:spcPts val="0"/>
              </a:spcAft>
              <a:buClr>
                <a:schemeClr val="accent2"/>
              </a:buClr>
              <a:buSzPts val="2800"/>
              <a:buChar char="•"/>
            </a:pPr>
            <a:r>
              <a:rPr lang="en-GB">
                <a:solidFill>
                  <a:srgbClr val="002060"/>
                </a:solidFill>
              </a:rPr>
              <a:t>success in learning is motivational.</a:t>
            </a:r>
            <a:endParaRPr/>
          </a:p>
        </p:txBody>
      </p:sp>
      <p:sp>
        <p:nvSpPr>
          <p:cNvPr id="327" name="Google Shape;327;p18"/>
          <p:cNvSpPr/>
          <p:nvPr/>
        </p:nvSpPr>
        <p:spPr>
          <a:xfrm>
            <a:off x="8359030" y="4693478"/>
            <a:ext cx="3611561" cy="1418924"/>
          </a:xfrm>
          <a:prstGeom prst="wedgeRoundRectCallout">
            <a:avLst>
              <a:gd name="adj1" fmla="val -59105"/>
              <a:gd name="adj2" fmla="val 22036"/>
              <a:gd name="adj3" fmla="val 16667"/>
            </a:avLst>
          </a:prstGeom>
          <a:solidFill>
            <a:srgbClr val="11507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entury Gothic"/>
              <a:buNone/>
            </a:pPr>
            <a:r>
              <a:rPr lang="en-GB" sz="2400" b="0" i="0" u="none" strike="noStrike" cap="none">
                <a:solidFill>
                  <a:srgbClr val="FFFFFF"/>
                </a:solidFill>
                <a:latin typeface="Century Gothic"/>
                <a:ea typeface="Century Gothic"/>
                <a:cs typeface="Century Gothic"/>
                <a:sym typeface="Century Gothic"/>
              </a:rPr>
              <a:t>A teacher described the approach as ‘</a:t>
            </a:r>
            <a:r>
              <a:rPr lang="en-GB" sz="2400" b="1" i="0" u="none" strike="noStrike" cap="none">
                <a:solidFill>
                  <a:srgbClr val="FFFFFF"/>
                </a:solidFill>
                <a:latin typeface="Century Gothic"/>
                <a:ea typeface="Century Gothic"/>
                <a:cs typeface="Century Gothic"/>
                <a:sym typeface="Century Gothic"/>
              </a:rPr>
              <a:t>empowering</a:t>
            </a:r>
            <a:r>
              <a:rPr lang="en-GB" sz="2400" b="0" i="0" u="none" strike="noStrike" cap="none">
                <a:solidFill>
                  <a:srgbClr val="FFFFFF"/>
                </a:solidFill>
                <a:latin typeface="Century Gothic"/>
                <a:ea typeface="Century Gothic"/>
                <a:cs typeface="Century Gothic"/>
                <a:sym typeface="Century Gothic"/>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9" descr="background rectangle"/>
          <p:cNvPicPr preferRelativeResize="0"/>
          <p:nvPr/>
        </p:nvPicPr>
        <p:blipFill rotWithShape="1">
          <a:blip r:embed="rId3">
            <a:alphaModFix/>
          </a:blip>
          <a:srcRect/>
          <a:stretch/>
        </p:blipFill>
        <p:spPr>
          <a:xfrm>
            <a:off x="0" y="296863"/>
            <a:ext cx="6096000" cy="867128"/>
          </a:xfrm>
          <a:prstGeom prst="rect">
            <a:avLst/>
          </a:prstGeom>
          <a:noFill/>
          <a:ln>
            <a:noFill/>
          </a:ln>
        </p:spPr>
      </p:pic>
      <p:sp>
        <p:nvSpPr>
          <p:cNvPr id="334" name="Google Shape;334;p19"/>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Explore one SOW in detail</a:t>
            </a:r>
            <a:endParaRPr/>
          </a:p>
        </p:txBody>
      </p:sp>
      <p:sp>
        <p:nvSpPr>
          <p:cNvPr id="335" name="Google Shape;335;p19"/>
          <p:cNvSpPr txBox="1">
            <a:spLocks noGrp="1"/>
          </p:cNvSpPr>
          <p:nvPr>
            <p:ph type="body" idx="1"/>
          </p:nvPr>
        </p:nvSpPr>
        <p:spPr>
          <a:xfrm>
            <a:off x="599253" y="1163991"/>
            <a:ext cx="10515600" cy="65585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accent2"/>
              </a:buClr>
              <a:buSzPct val="100000"/>
              <a:buNone/>
            </a:pPr>
            <a:r>
              <a:rPr lang="en-GB">
                <a:solidFill>
                  <a:srgbClr val="002060"/>
                </a:solidFill>
              </a:rPr>
              <a:t>Think of a SOW you are currently using…</a:t>
            </a:r>
            <a:endParaRPr/>
          </a:p>
        </p:txBody>
      </p:sp>
      <p:pic>
        <p:nvPicPr>
          <p:cNvPr id="336" name="Google Shape;336;p19"/>
          <p:cNvPicPr preferRelativeResize="0"/>
          <p:nvPr/>
        </p:nvPicPr>
        <p:blipFill rotWithShape="1">
          <a:blip r:embed="rId4">
            <a:alphaModFix/>
          </a:blip>
          <a:srcRect/>
          <a:stretch/>
        </p:blipFill>
        <p:spPr>
          <a:xfrm>
            <a:off x="10417321" y="-53281"/>
            <a:ext cx="1567416" cy="1567416"/>
          </a:xfrm>
          <a:prstGeom prst="rect">
            <a:avLst/>
          </a:prstGeom>
          <a:noFill/>
          <a:ln>
            <a:noFill/>
          </a:ln>
        </p:spPr>
      </p:pic>
      <p:sp>
        <p:nvSpPr>
          <p:cNvPr id="337" name="Google Shape;337;p19"/>
          <p:cNvSpPr txBox="1"/>
          <p:nvPr/>
        </p:nvSpPr>
        <p:spPr>
          <a:xfrm>
            <a:off x="476501" y="1949731"/>
            <a:ext cx="3279648" cy="1077218"/>
          </a:xfrm>
          <a:prstGeom prst="rect">
            <a:avLst/>
          </a:prstGeom>
          <a:noFill/>
          <a:ln w="38100"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3200"/>
              <a:buFont typeface="Century Gothic"/>
              <a:buNone/>
            </a:pPr>
            <a:r>
              <a:rPr lang="en-GB" sz="3200" b="0" i="0" u="none" strike="noStrike" cap="none">
                <a:solidFill>
                  <a:srgbClr val="1F3864"/>
                </a:solidFill>
                <a:latin typeface="Century Gothic"/>
                <a:ea typeface="Century Gothic"/>
                <a:cs typeface="Century Gothic"/>
                <a:sym typeface="Century Gothic"/>
              </a:rPr>
              <a:t>Layout?</a:t>
            </a:r>
            <a:endParaRPr/>
          </a:p>
          <a:p>
            <a:pPr marL="0" marR="0" lvl="0" indent="0" algn="ctr" rtl="0">
              <a:lnSpc>
                <a:spcPct val="100000"/>
              </a:lnSpc>
              <a:spcBef>
                <a:spcPts val="0"/>
              </a:spcBef>
              <a:spcAft>
                <a:spcPts val="0"/>
              </a:spcAft>
              <a:buClr>
                <a:schemeClr val="dk1"/>
              </a:buClr>
              <a:buSzPts val="3200"/>
              <a:buFont typeface="Century Gothic"/>
              <a:buNone/>
            </a:pPr>
            <a:endParaRPr sz="3200" b="0" i="0" u="none" strike="noStrike" cap="none">
              <a:solidFill>
                <a:srgbClr val="1F3864"/>
              </a:solidFill>
              <a:latin typeface="Century Gothic"/>
              <a:ea typeface="Century Gothic"/>
              <a:cs typeface="Century Gothic"/>
              <a:sym typeface="Century Gothic"/>
            </a:endParaRPr>
          </a:p>
        </p:txBody>
      </p:sp>
      <p:sp>
        <p:nvSpPr>
          <p:cNvPr id="338" name="Google Shape;338;p19"/>
          <p:cNvSpPr txBox="1"/>
          <p:nvPr/>
        </p:nvSpPr>
        <p:spPr>
          <a:xfrm>
            <a:off x="4563060" y="1949731"/>
            <a:ext cx="3279648" cy="1077218"/>
          </a:xfrm>
          <a:prstGeom prst="rect">
            <a:avLst/>
          </a:prstGeom>
          <a:noFill/>
          <a:ln w="38100"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3200"/>
              <a:buFont typeface="Century Gothic"/>
              <a:buNone/>
            </a:pPr>
            <a:r>
              <a:rPr lang="en-GB" sz="3200" b="0" i="0" u="none" strike="noStrike" cap="none">
                <a:solidFill>
                  <a:srgbClr val="1F3864"/>
                </a:solidFill>
                <a:latin typeface="Century Gothic"/>
                <a:ea typeface="Century Gothic"/>
                <a:cs typeface="Century Gothic"/>
                <a:sym typeface="Century Gothic"/>
              </a:rPr>
              <a:t>Column headings?</a:t>
            </a:r>
            <a:endParaRPr/>
          </a:p>
        </p:txBody>
      </p:sp>
      <p:sp>
        <p:nvSpPr>
          <p:cNvPr id="339" name="Google Shape;339;p19"/>
          <p:cNvSpPr txBox="1"/>
          <p:nvPr/>
        </p:nvSpPr>
        <p:spPr>
          <a:xfrm>
            <a:off x="8649619" y="1950945"/>
            <a:ext cx="3279648" cy="1077218"/>
          </a:xfrm>
          <a:prstGeom prst="rect">
            <a:avLst/>
          </a:prstGeom>
          <a:noFill/>
          <a:ln w="38100"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3200"/>
              <a:buFont typeface="Century Gothic"/>
              <a:buNone/>
            </a:pPr>
            <a:r>
              <a:rPr lang="en-GB" sz="3200" b="0" i="0" u="none" strike="noStrike" cap="none">
                <a:solidFill>
                  <a:srgbClr val="1F3864"/>
                </a:solidFill>
                <a:latin typeface="Century Gothic"/>
                <a:ea typeface="Century Gothic"/>
                <a:cs typeface="Century Gothic"/>
                <a:sym typeface="Century Gothic"/>
              </a:rPr>
              <a:t>Language content?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56" name="Google Shape;156;p2"/>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Overview</a:t>
            </a:r>
            <a:endParaRPr/>
          </a:p>
        </p:txBody>
      </p:sp>
      <p:sp>
        <p:nvSpPr>
          <p:cNvPr id="157" name="Google Shape;157;p2"/>
          <p:cNvSpPr txBox="1"/>
          <p:nvPr/>
        </p:nvSpPr>
        <p:spPr>
          <a:xfrm>
            <a:off x="225630" y="1477101"/>
            <a:ext cx="11314097"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rgbClr val="1F3864"/>
                </a:solidFill>
                <a:latin typeface="Century Gothic"/>
                <a:ea typeface="Century Gothic"/>
                <a:cs typeface="Century Gothic"/>
                <a:sym typeface="Century Gothic"/>
              </a:rPr>
              <a:t>1</a:t>
            </a:r>
            <a:r>
              <a:rPr lang="en-GB" sz="2800" b="0" i="0" u="none" strike="noStrike" cap="none" dirty="0">
                <a:solidFill>
                  <a:srgbClr val="1F3864"/>
                </a:solidFill>
                <a:latin typeface="Century Gothic"/>
                <a:ea typeface="Century Gothic"/>
                <a:cs typeface="Century Gothic"/>
                <a:sym typeface="Century Gothic"/>
              </a:rPr>
              <a:t>. NCELP – pedagogy and the new GCSE Subject Content</a:t>
            </a:r>
            <a:endParaRPr dirty="0"/>
          </a:p>
          <a:p>
            <a:pPr marL="0" marR="0" lvl="0" indent="0" algn="l" rtl="0">
              <a:spcBef>
                <a:spcPts val="0"/>
              </a:spcBef>
              <a:spcAft>
                <a:spcPts val="0"/>
              </a:spcAft>
              <a:buNone/>
            </a:pPr>
            <a:endParaRPr sz="2800" dirty="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dirty="0">
                <a:solidFill>
                  <a:srgbClr val="1F3864"/>
                </a:solidFill>
                <a:latin typeface="Century Gothic"/>
                <a:ea typeface="Century Gothic"/>
                <a:cs typeface="Century Gothic"/>
                <a:sym typeface="Century Gothic"/>
              </a:rPr>
              <a:t>NCELP alignment with the 6 standards of the Early Career Framework to include</a:t>
            </a:r>
            <a:endParaRPr dirty="0"/>
          </a:p>
          <a:p>
            <a:pPr marL="914400" marR="0" lvl="1" indent="-457200" algn="l" rtl="0">
              <a:spcBef>
                <a:spcPts val="0"/>
              </a:spcBef>
              <a:spcAft>
                <a:spcPts val="0"/>
              </a:spcAft>
              <a:buClr>
                <a:srgbClr val="1F3864"/>
              </a:buClr>
              <a:buSzPts val="2800"/>
              <a:buFont typeface="Arial"/>
              <a:buChar char="•"/>
            </a:pPr>
            <a:r>
              <a:rPr lang="en-GB" sz="2800" b="0" i="0" u="none" strike="noStrike" cap="none" dirty="0">
                <a:solidFill>
                  <a:srgbClr val="1F3864"/>
                </a:solidFill>
                <a:latin typeface="Century Gothic"/>
                <a:ea typeface="Century Gothic"/>
                <a:cs typeface="Century Gothic"/>
                <a:sym typeface="Century Gothic"/>
              </a:rPr>
              <a:t>    a closer look at the NCELP Schemes of work</a:t>
            </a:r>
            <a:endParaRPr dirty="0"/>
          </a:p>
          <a:p>
            <a:pPr marL="914400" marR="0" lvl="1" indent="-457200" algn="l" rtl="0">
              <a:spcBef>
                <a:spcPts val="0"/>
              </a:spcBef>
              <a:spcAft>
                <a:spcPts val="0"/>
              </a:spcAft>
              <a:buClr>
                <a:srgbClr val="1F3864"/>
              </a:buClr>
              <a:buSzPts val="2800"/>
              <a:buFont typeface="Arial"/>
              <a:buChar char="•"/>
            </a:pPr>
            <a:r>
              <a:rPr lang="en-GB" sz="2800" b="0" i="0" u="none" strike="noStrike" cap="none" dirty="0">
                <a:solidFill>
                  <a:srgbClr val="1F3864"/>
                </a:solidFill>
                <a:latin typeface="Century Gothic"/>
                <a:ea typeface="Century Gothic"/>
                <a:cs typeface="Century Gothic"/>
                <a:sym typeface="Century Gothic"/>
              </a:rPr>
              <a:t>    a review of individual lesson resources</a:t>
            </a:r>
            <a:endParaRPr dirty="0"/>
          </a:p>
          <a:p>
            <a:pPr marL="914400" marR="0" lvl="1" indent="-457200" algn="l" rtl="0">
              <a:spcBef>
                <a:spcPts val="0"/>
              </a:spcBef>
              <a:spcAft>
                <a:spcPts val="0"/>
              </a:spcAft>
              <a:buClr>
                <a:srgbClr val="1F3864"/>
              </a:buClr>
              <a:buSzPts val="2800"/>
              <a:buFont typeface="Arial"/>
              <a:buChar char="•"/>
            </a:pPr>
            <a:r>
              <a:rPr lang="en-GB" sz="2800" b="0" i="0" u="none" strike="noStrike" cap="none" dirty="0">
                <a:solidFill>
                  <a:srgbClr val="1F3864"/>
                </a:solidFill>
                <a:latin typeface="Century Gothic"/>
                <a:ea typeface="Century Gothic"/>
                <a:cs typeface="Century Gothic"/>
                <a:sym typeface="Century Gothic"/>
              </a:rPr>
              <a:t>    examples of adaptive teaching</a:t>
            </a:r>
            <a:endParaRPr dirty="0"/>
          </a:p>
          <a:p>
            <a:pPr marL="914400" marR="0" lvl="1" indent="-457200" algn="l" rtl="0">
              <a:spcBef>
                <a:spcPts val="0"/>
              </a:spcBef>
              <a:spcAft>
                <a:spcPts val="0"/>
              </a:spcAft>
              <a:buClr>
                <a:srgbClr val="1F3864"/>
              </a:buClr>
              <a:buSzPts val="2800"/>
              <a:buFont typeface="Arial"/>
              <a:buChar char="•"/>
            </a:pPr>
            <a:r>
              <a:rPr lang="en-GB" sz="2800" b="0" i="0" u="none" strike="noStrike" cap="none" dirty="0">
                <a:solidFill>
                  <a:srgbClr val="1F3864"/>
                </a:solidFill>
                <a:latin typeface="Century Gothic"/>
                <a:ea typeface="Century Gothic"/>
                <a:cs typeface="Century Gothic"/>
                <a:sym typeface="Century Gothic"/>
              </a:rPr>
              <a:t>    NCELP approach to assessment</a:t>
            </a:r>
            <a:endParaRPr dirty="0"/>
          </a:p>
          <a:p>
            <a:pPr marL="0" marR="0" lvl="0" indent="0" algn="l" rtl="0">
              <a:spcBef>
                <a:spcPts val="0"/>
              </a:spcBef>
              <a:spcAft>
                <a:spcPts val="0"/>
              </a:spcAft>
              <a:buNone/>
            </a:pPr>
            <a:endParaRPr sz="2800" dirty="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dirty="0">
                <a:solidFill>
                  <a:srgbClr val="1F3864"/>
                </a:solidFill>
                <a:latin typeface="Century Gothic"/>
                <a:ea typeface="Century Gothic"/>
                <a:cs typeface="Century Gothic"/>
                <a:sym typeface="Century Gothic"/>
              </a:rPr>
              <a:t>3. Next steps and further NCELP training opportunities</a:t>
            </a:r>
            <a:endParaRPr dirty="0"/>
          </a:p>
        </p:txBody>
      </p:sp>
      <p:sp>
        <p:nvSpPr>
          <p:cNvPr id="158" name="Google Shape;158;p2"/>
          <p:cNvSpPr txBox="1"/>
          <p:nvPr/>
        </p:nvSpPr>
        <p:spPr>
          <a:xfrm>
            <a:off x="8830962" y="312730"/>
            <a:ext cx="33610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rgbClr val="00206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NCELP alignment with wider policy</a:t>
            </a:r>
            <a:endParaRPr sz="2400">
              <a:solidFill>
                <a:srgbClr val="00206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0"/>
          <p:cNvSpPr txBox="1">
            <a:spLocks noGrp="1"/>
          </p:cNvSpPr>
          <p:nvPr>
            <p:ph type="title"/>
          </p:nvPr>
        </p:nvSpPr>
        <p:spPr>
          <a:xfrm>
            <a:off x="196310" y="2805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latin typeface="Century Gothic"/>
                <a:ea typeface="Century Gothic"/>
                <a:cs typeface="Century Gothic"/>
                <a:sym typeface="Century Gothic"/>
              </a:rPr>
              <a:t>Tabs in the NCELP SOW</a:t>
            </a:r>
            <a:endParaRPr>
              <a:latin typeface="Century Gothic"/>
              <a:ea typeface="Century Gothic"/>
              <a:cs typeface="Century Gothic"/>
              <a:sym typeface="Century Gothic"/>
            </a:endParaRPr>
          </a:p>
        </p:txBody>
      </p:sp>
      <p:sp>
        <p:nvSpPr>
          <p:cNvPr id="346" name="Google Shape;346;p20" descr="Speech bubble pointing to 'Y8 grammar tracking' tab of the NCELP SOW tabs"/>
          <p:cNvSpPr txBox="1"/>
          <p:nvPr/>
        </p:nvSpPr>
        <p:spPr>
          <a:xfrm>
            <a:off x="733624" y="1146238"/>
            <a:ext cx="10724751" cy="513873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ED7D31"/>
              </a:buClr>
              <a:buSzPts val="2800"/>
              <a:buFont typeface="Arial"/>
              <a:buNone/>
            </a:pPr>
            <a:r>
              <a:rPr lang="en-GB" sz="2800" b="0" i="0" u="none" strike="noStrike" cap="none">
                <a:solidFill>
                  <a:srgbClr val="2F5496"/>
                </a:solidFill>
                <a:latin typeface="Century Gothic"/>
                <a:ea typeface="Century Gothic"/>
                <a:cs typeface="Century Gothic"/>
                <a:sym typeface="Century Gothic"/>
              </a:rPr>
              <a:t> </a:t>
            </a:r>
            <a:endParaRPr sz="2800" b="0" i="0" u="none" strike="noStrike" cap="none">
              <a:solidFill>
                <a:srgbClr val="2F5496"/>
              </a:solidFill>
              <a:latin typeface="Century Gothic"/>
              <a:ea typeface="Century Gothic"/>
              <a:cs typeface="Century Gothic"/>
              <a:sym typeface="Century Gothic"/>
            </a:endParaRPr>
          </a:p>
        </p:txBody>
      </p:sp>
      <p:sp>
        <p:nvSpPr>
          <p:cNvPr id="347" name="Google Shape;347;p20"/>
          <p:cNvSpPr/>
          <p:nvPr/>
        </p:nvSpPr>
        <p:spPr>
          <a:xfrm>
            <a:off x="1266092" y="3076173"/>
            <a:ext cx="7007950" cy="2348089"/>
          </a:xfrm>
          <a:prstGeom prst="wedgeEllipseCallout">
            <a:avLst>
              <a:gd name="adj1" fmla="val -36488"/>
              <a:gd name="adj2" fmla="val -94065"/>
            </a:avLst>
          </a:prstGeom>
          <a:solidFill>
            <a:srgbClr val="115076"/>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The grammar tracking tab is a week-by-week overview of the grammar spine, listing the new and revisited grammar features.</a:t>
            </a:r>
            <a:endParaRPr sz="2400" b="0" i="0" u="none" strike="noStrike" cap="none">
              <a:solidFill>
                <a:srgbClr val="FFFFFF"/>
              </a:solidFill>
              <a:latin typeface="Arial"/>
              <a:ea typeface="Arial"/>
              <a:cs typeface="Arial"/>
              <a:sym typeface="Arial"/>
            </a:endParaRPr>
          </a:p>
        </p:txBody>
      </p:sp>
      <p:pic>
        <p:nvPicPr>
          <p:cNvPr id="348" name="Google Shape;348;p20" descr="Image of the NCELP SOW Tabs including: Y8 grammar tracking, Y8 SOW, Resources, Y8 NCELP Vocabulary list, Multiple senses. "/>
          <p:cNvPicPr preferRelativeResize="0"/>
          <p:nvPr/>
        </p:nvPicPr>
        <p:blipFill rotWithShape="1">
          <a:blip r:embed="rId3">
            <a:alphaModFix/>
          </a:blip>
          <a:srcRect l="20329" t="88440" r="34671" b="8335"/>
          <a:stretch/>
        </p:blipFill>
        <p:spPr>
          <a:xfrm>
            <a:off x="350399" y="1433738"/>
            <a:ext cx="11491200" cy="4630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1"/>
          <p:cNvSpPr txBox="1"/>
          <p:nvPr/>
        </p:nvSpPr>
        <p:spPr>
          <a:xfrm>
            <a:off x="112542" y="70338"/>
            <a:ext cx="3629464" cy="506436"/>
          </a:xfrm>
          <a:prstGeom prst="rect">
            <a:avLst/>
          </a:prstGeom>
          <a:solidFill>
            <a:srgbClr val="F77819"/>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355" name="Google Shape;355;p21"/>
          <p:cNvSpPr txBox="1">
            <a:spLocks noGrp="1"/>
          </p:cNvSpPr>
          <p:nvPr>
            <p:ph type="title"/>
          </p:nvPr>
        </p:nvSpPr>
        <p:spPr>
          <a:xfrm>
            <a:off x="112542" y="111153"/>
            <a:ext cx="3629464" cy="4656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Grammar tracking tab</a:t>
            </a:r>
            <a:endParaRPr/>
          </a:p>
        </p:txBody>
      </p:sp>
      <p:grpSp>
        <p:nvGrpSpPr>
          <p:cNvPr id="356" name="Google Shape;356;p21" descr="Image of the Grammar tracking tab in the SOW"/>
          <p:cNvGrpSpPr/>
          <p:nvPr/>
        </p:nvGrpSpPr>
        <p:grpSpPr>
          <a:xfrm>
            <a:off x="189554" y="1340182"/>
            <a:ext cx="11581778" cy="4739558"/>
            <a:chOff x="189554" y="915819"/>
            <a:chExt cx="11581778" cy="4739558"/>
          </a:xfrm>
        </p:grpSpPr>
        <p:pic>
          <p:nvPicPr>
            <p:cNvPr id="357" name="Google Shape;357;p21" descr="Image of the Grammar tracking tab in the SOW"/>
            <p:cNvPicPr preferRelativeResize="0"/>
            <p:nvPr/>
          </p:nvPicPr>
          <p:blipFill rotWithShape="1">
            <a:blip r:embed="rId3">
              <a:alphaModFix/>
            </a:blip>
            <a:srcRect/>
            <a:stretch/>
          </p:blipFill>
          <p:spPr>
            <a:xfrm>
              <a:off x="189554" y="915819"/>
              <a:ext cx="11581778" cy="4416197"/>
            </a:xfrm>
            <a:prstGeom prst="rect">
              <a:avLst/>
            </a:prstGeom>
            <a:noFill/>
            <a:ln>
              <a:noFill/>
            </a:ln>
          </p:spPr>
        </p:pic>
        <p:pic>
          <p:nvPicPr>
            <p:cNvPr id="358" name="Google Shape;358;p21" descr="Image of the Grammar tracking tab in the SOW"/>
            <p:cNvPicPr preferRelativeResize="0"/>
            <p:nvPr/>
          </p:nvPicPr>
          <p:blipFill rotWithShape="1">
            <a:blip r:embed="rId4">
              <a:alphaModFix/>
            </a:blip>
            <a:srcRect/>
            <a:stretch/>
          </p:blipFill>
          <p:spPr>
            <a:xfrm>
              <a:off x="189554" y="5311704"/>
              <a:ext cx="11581778" cy="343673"/>
            </a:xfrm>
            <a:prstGeom prst="rect">
              <a:avLst/>
            </a:prstGeom>
            <a:noFill/>
            <a:ln>
              <a:noFill/>
            </a:ln>
          </p:spPr>
        </p:pic>
      </p:grpSp>
      <p:sp>
        <p:nvSpPr>
          <p:cNvPr id="359" name="Google Shape;359;p21"/>
          <p:cNvSpPr/>
          <p:nvPr/>
        </p:nvSpPr>
        <p:spPr>
          <a:xfrm>
            <a:off x="611257" y="480241"/>
            <a:ext cx="4089344" cy="1251857"/>
          </a:xfrm>
          <a:prstGeom prst="wedgeRoundRectCallout">
            <a:avLst>
              <a:gd name="adj1" fmla="val -21591"/>
              <a:gd name="adj2" fmla="val 71288"/>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 consolidation week revises vocabulary from Y7 and grammar features from either Y7 or Y8.</a:t>
            </a:r>
            <a:endParaRPr/>
          </a:p>
        </p:txBody>
      </p:sp>
      <p:sp>
        <p:nvSpPr>
          <p:cNvPr id="360" name="Google Shape;360;p21"/>
          <p:cNvSpPr/>
          <p:nvPr/>
        </p:nvSpPr>
        <p:spPr>
          <a:xfrm>
            <a:off x="5380971" y="145518"/>
            <a:ext cx="2842682" cy="1075509"/>
          </a:xfrm>
          <a:prstGeom prst="wedgeRoundRectCallout">
            <a:avLst>
              <a:gd name="adj1" fmla="val 33061"/>
              <a:gd name="adj2" fmla="val 79905"/>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denotes the focus tense for that week.</a:t>
            </a:r>
            <a:endParaRPr/>
          </a:p>
        </p:txBody>
      </p:sp>
      <p:sp>
        <p:nvSpPr>
          <p:cNvPr id="361" name="Google Shape;361;p21"/>
          <p:cNvSpPr/>
          <p:nvPr/>
        </p:nvSpPr>
        <p:spPr>
          <a:xfrm>
            <a:off x="9182248" y="149938"/>
            <a:ext cx="2399530" cy="1075509"/>
          </a:xfrm>
          <a:prstGeom prst="wedgeRoundRectCallout">
            <a:avLst>
              <a:gd name="adj1" fmla="val -7961"/>
              <a:gd name="adj2" fmla="val 73091"/>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gives the learning context.</a:t>
            </a:r>
            <a:endParaRPr/>
          </a:p>
        </p:txBody>
      </p:sp>
      <p:sp>
        <p:nvSpPr>
          <p:cNvPr id="362" name="Google Shape;362;p21"/>
          <p:cNvSpPr/>
          <p:nvPr/>
        </p:nvSpPr>
        <p:spPr>
          <a:xfrm>
            <a:off x="4178122" y="2353491"/>
            <a:ext cx="2177675" cy="1075509"/>
          </a:xfrm>
          <a:prstGeom prst="wedgeRoundRectCallout">
            <a:avLst>
              <a:gd name="adj1" fmla="val -64117"/>
              <a:gd name="adj2" fmla="val 39598"/>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New grammar features are in bold type.</a:t>
            </a:r>
            <a:endParaRPr/>
          </a:p>
        </p:txBody>
      </p:sp>
      <p:sp>
        <p:nvSpPr>
          <p:cNvPr id="363" name="Google Shape;363;p21"/>
          <p:cNvSpPr/>
          <p:nvPr/>
        </p:nvSpPr>
        <p:spPr>
          <a:xfrm>
            <a:off x="4600907" y="3525063"/>
            <a:ext cx="2490652" cy="1075509"/>
          </a:xfrm>
          <a:prstGeom prst="wedgeRoundRectCallout">
            <a:avLst>
              <a:gd name="adj1" fmla="val -143505"/>
              <a:gd name="adj2" fmla="val -32995"/>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Features for 1</a:t>
            </a:r>
            <a:r>
              <a:rPr lang="en-GB" sz="2000" b="0" i="0" u="none" strike="noStrike" cap="none" baseline="30000">
                <a:solidFill>
                  <a:srgbClr val="FFFFFF"/>
                </a:solidFill>
                <a:latin typeface="Century Gothic"/>
                <a:ea typeface="Century Gothic"/>
                <a:cs typeface="Century Gothic"/>
                <a:sym typeface="Century Gothic"/>
              </a:rPr>
              <a:t>st</a:t>
            </a:r>
            <a:r>
              <a:rPr lang="en-GB" sz="2000" b="0" i="0" u="none" strike="noStrike" cap="none">
                <a:solidFill>
                  <a:srgbClr val="FFFFFF"/>
                </a:solidFill>
                <a:latin typeface="Century Gothic"/>
                <a:ea typeface="Century Gothic"/>
                <a:cs typeface="Century Gothic"/>
                <a:sym typeface="Century Gothic"/>
              </a:rPr>
              <a:t> time revisiting are in normal type.</a:t>
            </a:r>
            <a:endParaRPr/>
          </a:p>
        </p:txBody>
      </p:sp>
      <p:sp>
        <p:nvSpPr>
          <p:cNvPr id="364" name="Google Shape;364;p21"/>
          <p:cNvSpPr/>
          <p:nvPr/>
        </p:nvSpPr>
        <p:spPr>
          <a:xfrm>
            <a:off x="3742006" y="4808280"/>
            <a:ext cx="2803200" cy="1075509"/>
          </a:xfrm>
          <a:prstGeom prst="wedgeRoundRectCallout">
            <a:avLst>
              <a:gd name="adj1" fmla="val -52105"/>
              <a:gd name="adj2" fmla="val -76623"/>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2</a:t>
            </a:r>
            <a:r>
              <a:rPr lang="en-GB" sz="2000" b="0" i="0" u="none" strike="noStrike" cap="none" baseline="30000">
                <a:solidFill>
                  <a:srgbClr val="FFFFFF"/>
                </a:solidFill>
                <a:latin typeface="Century Gothic"/>
                <a:ea typeface="Century Gothic"/>
                <a:cs typeface="Century Gothic"/>
                <a:sym typeface="Century Gothic"/>
              </a:rPr>
              <a:t>nd</a:t>
            </a:r>
            <a:r>
              <a:rPr lang="en-GB" sz="2000" b="0" i="0" u="none" strike="noStrike" cap="none">
                <a:solidFill>
                  <a:srgbClr val="FFFFFF"/>
                </a:solidFill>
                <a:latin typeface="Century Gothic"/>
                <a:ea typeface="Century Gothic"/>
                <a:cs typeface="Century Gothic"/>
                <a:sym typeface="Century Gothic"/>
              </a:rPr>
              <a:t> and subsequent revisits are in italics.</a:t>
            </a:r>
            <a:endParaRPr/>
          </a:p>
        </p:txBody>
      </p:sp>
      <p:sp>
        <p:nvSpPr>
          <p:cNvPr id="365" name="Google Shape;365;p21"/>
          <p:cNvSpPr/>
          <p:nvPr/>
        </p:nvSpPr>
        <p:spPr>
          <a:xfrm>
            <a:off x="1900770" y="6049754"/>
            <a:ext cx="3744313" cy="658445"/>
          </a:xfrm>
          <a:prstGeom prst="wedgeRoundRectCallout">
            <a:avLst>
              <a:gd name="adj1" fmla="val -55525"/>
              <a:gd name="adj2" fmla="val -50504"/>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Extended text exploitation weeks are in blue type.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a:spLocks noGrp="1"/>
          </p:cNvSpPr>
          <p:nvPr>
            <p:ph type="title"/>
          </p:nvPr>
        </p:nvSpPr>
        <p:spPr>
          <a:xfrm>
            <a:off x="196310" y="2805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latin typeface="Century Gothic"/>
                <a:ea typeface="Century Gothic"/>
                <a:cs typeface="Century Gothic"/>
                <a:sym typeface="Century Gothic"/>
              </a:rPr>
              <a:t>Tabs in the NCELP SOW</a:t>
            </a:r>
            <a:endParaRPr>
              <a:latin typeface="Century Gothic"/>
              <a:ea typeface="Century Gothic"/>
              <a:cs typeface="Century Gothic"/>
              <a:sym typeface="Century Gothic"/>
            </a:endParaRPr>
          </a:p>
        </p:txBody>
      </p:sp>
      <p:sp>
        <p:nvSpPr>
          <p:cNvPr id="372" name="Google Shape;372;p22" descr="Blue speech bubble pointing to 'Y8 SOW' tab of the NCELP SOW tabs"/>
          <p:cNvSpPr txBox="1"/>
          <p:nvPr/>
        </p:nvSpPr>
        <p:spPr>
          <a:xfrm>
            <a:off x="733624" y="1146238"/>
            <a:ext cx="10724751" cy="513873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ED7D31"/>
              </a:buClr>
              <a:buSzPts val="2800"/>
              <a:buFont typeface="Arial"/>
              <a:buNone/>
            </a:pPr>
            <a:r>
              <a:rPr lang="en-GB" sz="2800" b="0" i="0" u="none" strike="noStrike" cap="none">
                <a:solidFill>
                  <a:srgbClr val="2F5496"/>
                </a:solidFill>
                <a:latin typeface="Century Gothic"/>
                <a:ea typeface="Century Gothic"/>
                <a:cs typeface="Century Gothic"/>
                <a:sym typeface="Century Gothic"/>
              </a:rPr>
              <a:t> </a:t>
            </a:r>
            <a:endParaRPr sz="2800" b="0" i="0" u="none" strike="noStrike" cap="none">
              <a:solidFill>
                <a:srgbClr val="2F5496"/>
              </a:solidFill>
              <a:latin typeface="Century Gothic"/>
              <a:ea typeface="Century Gothic"/>
              <a:cs typeface="Century Gothic"/>
              <a:sym typeface="Century Gothic"/>
            </a:endParaRPr>
          </a:p>
        </p:txBody>
      </p:sp>
      <p:pic>
        <p:nvPicPr>
          <p:cNvPr id="373" name="Google Shape;373;p22" descr="Image of the NCELP SOW tabs including: Y8 grammar tracking, Y8 SOW, Resources, Y8 NCELP vocabulary list, Multiple senses. "/>
          <p:cNvPicPr preferRelativeResize="0"/>
          <p:nvPr/>
        </p:nvPicPr>
        <p:blipFill rotWithShape="1">
          <a:blip r:embed="rId3">
            <a:alphaModFix/>
          </a:blip>
          <a:srcRect l="20329" t="88440" r="34671" b="8335"/>
          <a:stretch/>
        </p:blipFill>
        <p:spPr>
          <a:xfrm>
            <a:off x="350399" y="1433738"/>
            <a:ext cx="11491200" cy="463008"/>
          </a:xfrm>
          <a:prstGeom prst="rect">
            <a:avLst/>
          </a:prstGeom>
          <a:noFill/>
          <a:ln>
            <a:noFill/>
          </a:ln>
        </p:spPr>
      </p:pic>
      <p:sp>
        <p:nvSpPr>
          <p:cNvPr id="374" name="Google Shape;374;p22"/>
          <p:cNvSpPr/>
          <p:nvPr/>
        </p:nvSpPr>
        <p:spPr>
          <a:xfrm>
            <a:off x="1266092" y="3076173"/>
            <a:ext cx="7395308" cy="2765827"/>
          </a:xfrm>
          <a:prstGeom prst="wedgeEllipseCallout">
            <a:avLst>
              <a:gd name="adj1" fmla="val -11189"/>
              <a:gd name="adj2" fmla="val -91697"/>
            </a:avLst>
          </a:prstGeom>
          <a:solidFill>
            <a:srgbClr val="115076"/>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The Y8 SOW tab is the detailed planning document for each week, with grammar, vocabulary, sounds of the language, and lesson overviews.</a:t>
            </a:r>
            <a:endParaRPr sz="24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p:nvPr/>
        </p:nvSpPr>
        <p:spPr>
          <a:xfrm>
            <a:off x="112542" y="70338"/>
            <a:ext cx="1392701"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381" name="Google Shape;381;p23"/>
          <p:cNvSpPr txBox="1">
            <a:spLocks noGrp="1"/>
          </p:cNvSpPr>
          <p:nvPr>
            <p:ph type="title"/>
          </p:nvPr>
        </p:nvSpPr>
        <p:spPr>
          <a:xfrm>
            <a:off x="112542" y="136797"/>
            <a:ext cx="1392701" cy="4399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Y8 SOW</a:t>
            </a:r>
            <a:endParaRPr/>
          </a:p>
        </p:txBody>
      </p:sp>
      <p:graphicFrame>
        <p:nvGraphicFramePr>
          <p:cNvPr id="382" name="Google Shape;382;p23"/>
          <p:cNvGraphicFramePr/>
          <p:nvPr/>
        </p:nvGraphicFramePr>
        <p:xfrm>
          <a:off x="2715569" y="3614520"/>
          <a:ext cx="5661225" cy="2481475"/>
        </p:xfrm>
        <a:graphic>
          <a:graphicData uri="http://schemas.openxmlformats.org/drawingml/2006/table">
            <a:tbl>
              <a:tblPr>
                <a:noFill/>
                <a:tableStyleId>{BF6E8EC8-92AB-4062-BEA7-A405EBC48DF8}</a:tableStyleId>
              </a:tblPr>
              <a:tblGrid>
                <a:gridCol w="2482075">
                  <a:extLst>
                    <a:ext uri="{9D8B030D-6E8A-4147-A177-3AD203B41FA5}">
                      <a16:colId xmlns:a16="http://schemas.microsoft.com/office/drawing/2014/main" val="20000"/>
                    </a:ext>
                  </a:extLst>
                </a:gridCol>
                <a:gridCol w="1576125">
                  <a:extLst>
                    <a:ext uri="{9D8B030D-6E8A-4147-A177-3AD203B41FA5}">
                      <a16:colId xmlns:a16="http://schemas.microsoft.com/office/drawing/2014/main" val="20001"/>
                    </a:ext>
                  </a:extLst>
                </a:gridCol>
                <a:gridCol w="1603025">
                  <a:extLst>
                    <a:ext uri="{9D8B030D-6E8A-4147-A177-3AD203B41FA5}">
                      <a16:colId xmlns:a16="http://schemas.microsoft.com/office/drawing/2014/main" val="20002"/>
                    </a:ext>
                  </a:extLst>
                </a:gridCol>
              </a:tblGrid>
              <a:tr h="2481475">
                <a:tc>
                  <a:txBody>
                    <a:bodyPr/>
                    <a:lstStyle/>
                    <a:p>
                      <a:pPr marL="0" marR="0" lvl="0" indent="0" algn="ctr" rtl="0">
                        <a:spcBef>
                          <a:spcPts val="0"/>
                        </a:spcBef>
                        <a:spcAft>
                          <a:spcPts val="0"/>
                        </a:spcAft>
                        <a:buNone/>
                      </a:pPr>
                      <a:r>
                        <a:rPr lang="en-GB" sz="2400" b="1" u="none" strike="noStrike" cap="none">
                          <a:solidFill>
                            <a:srgbClr val="1F3864"/>
                          </a:solidFill>
                        </a:rPr>
                        <a:t>new</a:t>
                      </a:r>
                      <a:endParaRPr/>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u="none" strike="noStrike" cap="none">
                          <a:solidFill>
                            <a:srgbClr val="1F3864"/>
                          </a:solidFill>
                        </a:rPr>
                        <a:t>revisit</a:t>
                      </a:r>
                      <a:endParaRPr/>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u="none" strike="noStrike" cap="none">
                          <a:solidFill>
                            <a:srgbClr val="1F3864"/>
                          </a:solidFill>
                        </a:rPr>
                        <a:t>revisit</a:t>
                      </a:r>
                      <a:endParaRPr/>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83" name="Google Shape;383;p23" descr="Image of the Y8 SOW spreadsheet"/>
          <p:cNvPicPr preferRelativeResize="0"/>
          <p:nvPr/>
        </p:nvPicPr>
        <p:blipFill rotWithShape="1">
          <a:blip r:embed="rId3">
            <a:alphaModFix/>
          </a:blip>
          <a:srcRect/>
          <a:stretch/>
        </p:blipFill>
        <p:spPr>
          <a:xfrm>
            <a:off x="228600" y="692097"/>
            <a:ext cx="11734800" cy="5334000"/>
          </a:xfrm>
          <a:prstGeom prst="rect">
            <a:avLst/>
          </a:prstGeom>
          <a:noFill/>
          <a:ln>
            <a:noFill/>
          </a:ln>
        </p:spPr>
      </p:pic>
      <p:sp>
        <p:nvSpPr>
          <p:cNvPr id="384" name="Google Shape;384;p23"/>
          <p:cNvSpPr/>
          <p:nvPr/>
        </p:nvSpPr>
        <p:spPr>
          <a:xfrm>
            <a:off x="2402006" y="2676364"/>
            <a:ext cx="5131558" cy="1075509"/>
          </a:xfrm>
          <a:prstGeom prst="wedgeRoundRectCallout">
            <a:avLst>
              <a:gd name="adj1" fmla="val -20040"/>
              <a:gd name="adj2" fmla="val 90384"/>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a:solidFill>
                  <a:srgbClr val="FFFFFF"/>
                </a:solidFill>
                <a:latin typeface="Century Gothic"/>
                <a:ea typeface="Century Gothic"/>
                <a:cs typeface="Century Gothic"/>
                <a:sym typeface="Century Gothic"/>
              </a:rPr>
              <a:t>Mixed vocabulary sets introduced each week, vocabulary frequency shown in each case</a:t>
            </a:r>
            <a:r>
              <a:rPr lang="en-GB" sz="2000" b="0" i="0" u="none" strike="noStrike" cap="none">
                <a:solidFill>
                  <a:srgbClr val="FFFFFF"/>
                </a:solidFill>
                <a:latin typeface="Century Gothic"/>
                <a:ea typeface="Century Gothic"/>
                <a:cs typeface="Century Gothic"/>
                <a:sym typeface="Century Gothic"/>
              </a:rPr>
              <a:t>.</a:t>
            </a:r>
            <a:endParaRPr/>
          </a:p>
        </p:txBody>
      </p:sp>
      <p:sp>
        <p:nvSpPr>
          <p:cNvPr id="385" name="Google Shape;385;p23"/>
          <p:cNvSpPr/>
          <p:nvPr/>
        </p:nvSpPr>
        <p:spPr>
          <a:xfrm>
            <a:off x="5889841" y="154343"/>
            <a:ext cx="2648077" cy="1075509"/>
          </a:xfrm>
          <a:prstGeom prst="wedgeRoundRectCallout">
            <a:avLst>
              <a:gd name="adj1" fmla="val 51775"/>
              <a:gd name="adj2" fmla="val 66625"/>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Sounds of the language practice in every lesson.</a:t>
            </a:r>
            <a:endParaRPr/>
          </a:p>
        </p:txBody>
      </p:sp>
      <p:sp>
        <p:nvSpPr>
          <p:cNvPr id="386" name="Google Shape;386;p23"/>
          <p:cNvSpPr/>
          <p:nvPr/>
        </p:nvSpPr>
        <p:spPr>
          <a:xfrm>
            <a:off x="228600" y="1229851"/>
            <a:ext cx="5661241" cy="1075509"/>
          </a:xfrm>
          <a:prstGeom prst="wedgeRoundRectCallout">
            <a:avLst>
              <a:gd name="adj1" fmla="val -23150"/>
              <a:gd name="adj2" fmla="val 187124"/>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857250" marR="0" lvl="0" indent="-857250" algn="ctr"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The grammar column reproduces the</a:t>
            </a:r>
            <a:endParaRPr/>
          </a:p>
          <a:p>
            <a:pPr marL="857250" marR="0" lvl="0" indent="-857250" algn="l"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information from the grammar tracking tab.</a:t>
            </a:r>
            <a:endParaRPr/>
          </a:p>
        </p:txBody>
      </p:sp>
      <p:sp>
        <p:nvSpPr>
          <p:cNvPr id="387" name="Google Shape;387;p23"/>
          <p:cNvSpPr/>
          <p:nvPr/>
        </p:nvSpPr>
        <p:spPr>
          <a:xfrm>
            <a:off x="8211421" y="5253447"/>
            <a:ext cx="3209779" cy="1075509"/>
          </a:xfrm>
          <a:prstGeom prst="wedgeRoundRectCallout">
            <a:avLst>
              <a:gd name="adj1" fmla="val 37192"/>
              <a:gd name="adj2" fmla="val -71742"/>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Additional notes detailing the context of each lesson.</a:t>
            </a:r>
            <a:endParaRPr/>
          </a:p>
        </p:txBody>
      </p:sp>
      <p:sp>
        <p:nvSpPr>
          <p:cNvPr id="388" name="Google Shape;388;p23"/>
          <p:cNvSpPr/>
          <p:nvPr/>
        </p:nvSpPr>
        <p:spPr>
          <a:xfrm>
            <a:off x="4491110" y="5253447"/>
            <a:ext cx="3209779" cy="1075509"/>
          </a:xfrm>
          <a:prstGeom prst="wedgeRoundRectCallout">
            <a:avLst>
              <a:gd name="adj1" fmla="val 931"/>
              <a:gd name="adj2" fmla="val -68236"/>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Systematic revisiting of vocabulary every 3 weeks and 9 weeks.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4"/>
          <p:cNvSpPr txBox="1">
            <a:spLocks noGrp="1"/>
          </p:cNvSpPr>
          <p:nvPr>
            <p:ph type="title"/>
          </p:nvPr>
        </p:nvSpPr>
        <p:spPr>
          <a:xfrm>
            <a:off x="196310" y="2805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latin typeface="Century Gothic"/>
                <a:ea typeface="Century Gothic"/>
                <a:cs typeface="Century Gothic"/>
                <a:sym typeface="Century Gothic"/>
              </a:rPr>
              <a:t>Tabs in the NCELP SOW</a:t>
            </a:r>
            <a:endParaRPr>
              <a:latin typeface="Century Gothic"/>
              <a:ea typeface="Century Gothic"/>
              <a:cs typeface="Century Gothic"/>
              <a:sym typeface="Century Gothic"/>
            </a:endParaRPr>
          </a:p>
        </p:txBody>
      </p:sp>
      <p:pic>
        <p:nvPicPr>
          <p:cNvPr id="396" name="Google Shape;396;p24" descr="Image of the NCELP SOW tabs including: Y8 grammar tracking, Y8 SOW, Resources, Y8 NCELP vocabulary list, Multiple senses. "/>
          <p:cNvPicPr preferRelativeResize="0"/>
          <p:nvPr/>
        </p:nvPicPr>
        <p:blipFill rotWithShape="1">
          <a:blip r:embed="rId3">
            <a:alphaModFix/>
          </a:blip>
          <a:srcRect l="20329" t="88440" r="34671" b="8335"/>
          <a:stretch/>
        </p:blipFill>
        <p:spPr>
          <a:xfrm>
            <a:off x="350399" y="1433738"/>
            <a:ext cx="11491200" cy="463008"/>
          </a:xfrm>
          <a:prstGeom prst="rect">
            <a:avLst/>
          </a:prstGeom>
          <a:noFill/>
          <a:ln>
            <a:noFill/>
          </a:ln>
        </p:spPr>
      </p:pic>
      <p:sp>
        <p:nvSpPr>
          <p:cNvPr id="397" name="Google Shape;397;p24"/>
          <p:cNvSpPr/>
          <p:nvPr/>
        </p:nvSpPr>
        <p:spPr>
          <a:xfrm>
            <a:off x="2032000" y="3076173"/>
            <a:ext cx="6629400" cy="1889527"/>
          </a:xfrm>
          <a:prstGeom prst="wedgeEllipseCallout">
            <a:avLst>
              <a:gd name="adj1" fmla="val 2452"/>
              <a:gd name="adj2" fmla="val -112342"/>
            </a:avLst>
          </a:prstGeom>
          <a:solidFill>
            <a:srgbClr val="115076"/>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The RESOURCES tab is a page of individual links to each SOW resource.</a:t>
            </a:r>
            <a:endParaRPr sz="24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5"/>
          <p:cNvSpPr txBox="1">
            <a:spLocks noGrp="1"/>
          </p:cNvSpPr>
          <p:nvPr>
            <p:ph type="title"/>
          </p:nvPr>
        </p:nvSpPr>
        <p:spPr>
          <a:xfrm>
            <a:off x="112543" y="70338"/>
            <a:ext cx="1647677" cy="506436"/>
          </a:xfrm>
          <a:prstGeom prst="rect">
            <a:avLst/>
          </a:prstGeom>
          <a:solidFill>
            <a:srgbClr val="F7781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entury Gothic"/>
              <a:buNone/>
            </a:pPr>
            <a:r>
              <a:rPr lang="en-GB" sz="2400" b="1">
                <a:solidFill>
                  <a:schemeClr val="lt1"/>
                </a:solidFill>
                <a:latin typeface="Century Gothic"/>
                <a:ea typeface="Century Gothic"/>
                <a:cs typeface="Century Gothic"/>
                <a:sym typeface="Century Gothic"/>
              </a:rPr>
              <a:t>Resources</a:t>
            </a:r>
            <a:endParaRPr/>
          </a:p>
        </p:txBody>
      </p:sp>
      <p:pic>
        <p:nvPicPr>
          <p:cNvPr id="404" name="Google Shape;404;p25"/>
          <p:cNvPicPr preferRelativeResize="0"/>
          <p:nvPr/>
        </p:nvPicPr>
        <p:blipFill rotWithShape="1">
          <a:blip r:embed="rId3">
            <a:alphaModFix/>
          </a:blip>
          <a:srcRect l="1299" t="22132" r="31291" b="8343"/>
          <a:stretch/>
        </p:blipFill>
        <p:spPr>
          <a:xfrm>
            <a:off x="1785939" y="323556"/>
            <a:ext cx="10190162" cy="5911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6"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11" name="Google Shape;411;p26"/>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Overview</a:t>
            </a:r>
            <a:endParaRPr/>
          </a:p>
        </p:txBody>
      </p:sp>
      <p:sp>
        <p:nvSpPr>
          <p:cNvPr id="412" name="Google Shape;412;p26"/>
          <p:cNvSpPr txBox="1"/>
          <p:nvPr/>
        </p:nvSpPr>
        <p:spPr>
          <a:xfrm>
            <a:off x="225630" y="1477101"/>
            <a:ext cx="11504408"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    )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training opportunities</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p:txBody>
      </p:sp>
      <p:pic>
        <p:nvPicPr>
          <p:cNvPr id="413" name="Google Shape;413;p26" descr="Image of a green tick "/>
          <p:cNvPicPr preferRelativeResize="0"/>
          <p:nvPr/>
        </p:nvPicPr>
        <p:blipFill rotWithShape="1">
          <a:blip r:embed="rId4">
            <a:alphaModFix/>
          </a:blip>
          <a:srcRect/>
          <a:stretch/>
        </p:blipFill>
        <p:spPr>
          <a:xfrm>
            <a:off x="10682968" y="1586326"/>
            <a:ext cx="371910" cy="387406"/>
          </a:xfrm>
          <a:prstGeom prst="rect">
            <a:avLst/>
          </a:prstGeom>
          <a:noFill/>
          <a:ln>
            <a:noFill/>
          </a:ln>
        </p:spPr>
      </p:pic>
      <p:pic>
        <p:nvPicPr>
          <p:cNvPr id="414" name="Google Shape;414;p26" descr="Image of a green tick "/>
          <p:cNvPicPr preferRelativeResize="0"/>
          <p:nvPr/>
        </p:nvPicPr>
        <p:blipFill rotWithShape="1">
          <a:blip r:embed="rId4">
            <a:alphaModFix/>
          </a:blip>
          <a:srcRect/>
          <a:stretch/>
        </p:blipFill>
        <p:spPr>
          <a:xfrm>
            <a:off x="9315654" y="3220927"/>
            <a:ext cx="371910" cy="387406"/>
          </a:xfrm>
          <a:prstGeom prst="rect">
            <a:avLst/>
          </a:prstGeom>
          <a:noFill/>
          <a:ln>
            <a:noFill/>
          </a:ln>
        </p:spPr>
      </p:pic>
      <p:pic>
        <p:nvPicPr>
          <p:cNvPr id="415" name="Google Shape;415;p26" descr="Image of a green tick "/>
          <p:cNvPicPr preferRelativeResize="0"/>
          <p:nvPr/>
        </p:nvPicPr>
        <p:blipFill rotWithShape="1">
          <a:blip r:embed="rId4">
            <a:alphaModFix/>
          </a:blip>
          <a:srcRect/>
          <a:stretch/>
        </p:blipFill>
        <p:spPr>
          <a:xfrm>
            <a:off x="10868923" y="2387572"/>
            <a:ext cx="371910" cy="387406"/>
          </a:xfrm>
          <a:prstGeom prst="rect">
            <a:avLst/>
          </a:prstGeom>
          <a:noFill/>
          <a:ln>
            <a:noFill/>
          </a:ln>
        </p:spPr>
      </p:pic>
      <p:sp>
        <p:nvSpPr>
          <p:cNvPr id="416" name="Google Shape;416;p26"/>
          <p:cNvSpPr txBox="1"/>
          <p:nvPr/>
        </p:nvSpPr>
        <p:spPr>
          <a:xfrm>
            <a:off x="8739841" y="131198"/>
            <a:ext cx="3361202" cy="544657"/>
          </a:xfrm>
          <a:prstGeom prst="rect">
            <a:avLst/>
          </a:prstGeom>
          <a:solidFill>
            <a:schemeClr val="lt1"/>
          </a:solidFill>
          <a:ln w="9525" cap="flat" cmpd="sng">
            <a:solidFill>
              <a:srgbClr val="1150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2060"/>
              </a:buClr>
              <a:buSzPts val="2400"/>
              <a:buFont typeface="Century Gothic"/>
              <a:buNone/>
            </a:pPr>
            <a:r>
              <a:rPr lang="en-GB" sz="2400" b="1">
                <a:solidFill>
                  <a:srgbClr val="002060"/>
                </a:solidFill>
                <a:latin typeface="Century Gothic"/>
                <a:ea typeface="Century Gothic"/>
                <a:cs typeface="Century Gothic"/>
                <a:sym typeface="Century Gothic"/>
              </a:rPr>
              <a:t>PAUSE FOR THOUGHT</a:t>
            </a:r>
            <a:endParaRPr sz="2400" b="1" i="0" u="none" strike="noStrike" cap="none">
              <a:solidFill>
                <a:srgbClr val="002060"/>
              </a:solidFill>
              <a:latin typeface="Century Gothic"/>
              <a:ea typeface="Century Gothic"/>
              <a:cs typeface="Century Gothic"/>
              <a:sym typeface="Century Gothic"/>
            </a:endParaRPr>
          </a:p>
        </p:txBody>
      </p:sp>
      <p:pic>
        <p:nvPicPr>
          <p:cNvPr id="417" name="Google Shape;417;p26"/>
          <p:cNvPicPr preferRelativeResize="0"/>
          <p:nvPr/>
        </p:nvPicPr>
        <p:blipFill rotWithShape="1">
          <a:blip r:embed="rId5">
            <a:alphaModFix/>
          </a:blip>
          <a:srcRect l="13704" t="20833" r="11482" b="54167"/>
          <a:stretch/>
        </p:blipFill>
        <p:spPr>
          <a:xfrm>
            <a:off x="9127304" y="730427"/>
            <a:ext cx="2712304" cy="604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27"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24" name="Google Shape;424;p27"/>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ECF 4: Classroom Practice</a:t>
            </a:r>
            <a:endParaRPr/>
          </a:p>
        </p:txBody>
      </p:sp>
      <p:sp>
        <p:nvSpPr>
          <p:cNvPr id="425" name="Google Shape;425;p27"/>
          <p:cNvSpPr txBox="1"/>
          <p:nvPr/>
        </p:nvSpPr>
        <p:spPr>
          <a:xfrm>
            <a:off x="314326" y="1107785"/>
            <a:ext cx="1137285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Fully resourced teaching materials at individual lesson level </a:t>
            </a:r>
            <a:r>
              <a:rPr lang="en-GB" sz="2400" dirty="0">
                <a:solidFill>
                  <a:srgbClr val="1F3864"/>
                </a:solidFill>
                <a:latin typeface="Century Gothic"/>
                <a:ea typeface="Century Gothic"/>
                <a:cs typeface="Century Gothic"/>
                <a:sym typeface="Century Gothic"/>
              </a:rPr>
              <a:t>enable the SOW aims to translate effectively into classroom practice. </a:t>
            </a:r>
            <a:endParaRPr dirty="0"/>
          </a:p>
          <a:p>
            <a:pPr marL="342900" lvl="3" indent="-342900">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The 3 strands of phonics, vocabulary and grammar are increasingly integrated.</a:t>
            </a:r>
            <a:endParaRPr dirty="0"/>
          </a:p>
          <a:p>
            <a:pPr marL="342900" lvl="3" indent="-342900">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Ample meaningful practice is provided.</a:t>
            </a:r>
            <a:endParaRPr dirty="0"/>
          </a:p>
          <a:p>
            <a:pPr marL="342900" lvl="3" indent="-342900">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Use of the target language is carefully planned and cumulative.</a:t>
            </a:r>
            <a:endParaRPr dirty="0"/>
          </a:p>
        </p:txBody>
      </p:sp>
      <p:sp>
        <p:nvSpPr>
          <p:cNvPr id="426" name="Google Shape;426;p27"/>
          <p:cNvSpPr txBox="1"/>
          <p:nvPr/>
        </p:nvSpPr>
        <p:spPr>
          <a:xfrm>
            <a:off x="264319" y="2977288"/>
            <a:ext cx="113585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Built-in planned revisiting of language (PVG</a:t>
            </a:r>
            <a:r>
              <a:rPr lang="en-GB" sz="2400" dirty="0">
                <a:solidFill>
                  <a:srgbClr val="1F3864"/>
                </a:solidFill>
                <a:latin typeface="Century Gothic"/>
                <a:ea typeface="Century Gothic"/>
                <a:cs typeface="Century Gothic"/>
                <a:sym typeface="Century Gothic"/>
              </a:rPr>
              <a:t>)</a:t>
            </a:r>
            <a:endParaRPr dirty="0"/>
          </a:p>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Each classroom resource aims to explicitly recognise the language required to undertake it, including the language:</a:t>
            </a:r>
            <a:endParaRPr sz="2400" dirty="0">
              <a:solidFill>
                <a:srgbClr val="1F3864"/>
              </a:solidFill>
              <a:latin typeface="Century Gothic"/>
              <a:ea typeface="Century Gothic"/>
              <a:cs typeface="Century Gothic"/>
              <a:sym typeface="Century Gothic"/>
            </a:endParaRPr>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which will/should be familiar</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which requires brief revisiting</a:t>
            </a:r>
            <a:endParaRPr dirty="0"/>
          </a:p>
          <a:p>
            <a:pPr marL="342900" marR="0" lvl="0" indent="-342900" algn="l" rtl="0">
              <a:spcBef>
                <a:spcPts val="0"/>
              </a:spcBef>
              <a:spcAft>
                <a:spcPts val="0"/>
              </a:spcAft>
              <a:buClr>
                <a:srgbClr val="1F3864"/>
              </a:buClr>
              <a:buSzPts val="2000"/>
              <a:buFont typeface="Arial"/>
              <a:buChar char="•"/>
            </a:pPr>
            <a:r>
              <a:rPr lang="en-GB" sz="2000" dirty="0">
                <a:solidFill>
                  <a:srgbClr val="1F3864"/>
                </a:solidFill>
                <a:latin typeface="Century Gothic"/>
                <a:ea typeface="Century Gothic"/>
                <a:cs typeface="Century Gothic"/>
                <a:sym typeface="Century Gothic"/>
              </a:rPr>
              <a:t>which is new, hence requiring thorough introduction and practice</a:t>
            </a:r>
            <a:endParaRPr dirty="0"/>
          </a:p>
        </p:txBody>
      </p:sp>
      <p:sp>
        <p:nvSpPr>
          <p:cNvPr id="427" name="Google Shape;427;p27"/>
          <p:cNvSpPr txBox="1"/>
          <p:nvPr/>
        </p:nvSpPr>
        <p:spPr>
          <a:xfrm>
            <a:off x="250032" y="5216123"/>
            <a:ext cx="1150143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Planned revisiting facilitates regular low-stakes knowledge checks, </a:t>
            </a:r>
            <a:r>
              <a:rPr lang="en-GB" sz="2400" dirty="0">
                <a:solidFill>
                  <a:srgbClr val="1F3864"/>
                </a:solidFill>
                <a:latin typeface="Century Gothic"/>
                <a:ea typeface="Century Gothic"/>
                <a:cs typeface="Century Gothic"/>
                <a:sym typeface="Century Gothic"/>
              </a:rPr>
              <a:t>supported by strategic use of Computer Assisted Language Learning (CALL) tools, pre- and post-lesson.</a:t>
            </a:r>
            <a:endParaRPr sz="2000" dirty="0">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28"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34" name="Google Shape;434;p28"/>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A full lesson resource</a:t>
            </a:r>
            <a:endParaRPr/>
          </a:p>
        </p:txBody>
      </p:sp>
      <p:sp>
        <p:nvSpPr>
          <p:cNvPr id="435" name="Google Shape;435;p28"/>
          <p:cNvSpPr txBox="1"/>
          <p:nvPr/>
        </p:nvSpPr>
        <p:spPr>
          <a:xfrm>
            <a:off x="371474" y="3111812"/>
            <a:ext cx="111156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A hands-on opportunity to see the SOW principles in action in a 2-lesson resource for French (with Spanish and German options for review after the session.</a:t>
            </a:r>
            <a:endParaRPr sz="2400" dirty="0">
              <a:solidFill>
                <a:srgbClr val="1F3864"/>
              </a:solidFill>
              <a:latin typeface="Century Gothic"/>
              <a:ea typeface="Century Gothic"/>
              <a:cs typeface="Century Gothic"/>
              <a:sym typeface="Century Gothic"/>
            </a:endParaRPr>
          </a:p>
        </p:txBody>
      </p:sp>
      <p:sp>
        <p:nvSpPr>
          <p:cNvPr id="436" name="Google Shape;436;p28"/>
          <p:cNvSpPr txBox="1"/>
          <p:nvPr/>
        </p:nvSpPr>
        <p:spPr>
          <a:xfrm>
            <a:off x="371474" y="4458666"/>
            <a:ext cx="11115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Examples are taken from Year 9 SOW for French.</a:t>
            </a:r>
            <a:endParaRPr dirty="0"/>
          </a:p>
        </p:txBody>
      </p:sp>
      <p:sp>
        <p:nvSpPr>
          <p:cNvPr id="437" name="Google Shape;437;p28"/>
          <p:cNvSpPr txBox="1"/>
          <p:nvPr/>
        </p:nvSpPr>
        <p:spPr>
          <a:xfrm>
            <a:off x="371474" y="5066856"/>
            <a:ext cx="1077277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By Year 9, the elements of PVG are becoming more integrated in terms of </a:t>
            </a:r>
            <a:r>
              <a:rPr lang="en-GB" sz="2400" b="1" dirty="0">
                <a:solidFill>
                  <a:srgbClr val="1F3864"/>
                </a:solidFill>
                <a:latin typeface="Century Gothic"/>
                <a:ea typeface="Century Gothic"/>
                <a:cs typeface="Century Gothic"/>
                <a:sym typeface="Century Gothic"/>
              </a:rPr>
              <a:t>meaningful practice </a:t>
            </a:r>
            <a:r>
              <a:rPr lang="en-GB" sz="2400" dirty="0">
                <a:solidFill>
                  <a:srgbClr val="1F3864"/>
                </a:solidFill>
                <a:latin typeface="Century Gothic"/>
                <a:ea typeface="Century Gothic"/>
                <a:cs typeface="Century Gothic"/>
                <a:sym typeface="Century Gothic"/>
              </a:rPr>
              <a:t>and </a:t>
            </a:r>
            <a:r>
              <a:rPr lang="en-GB" sz="2400" b="1" dirty="0">
                <a:solidFill>
                  <a:srgbClr val="1F3864"/>
                </a:solidFill>
                <a:latin typeface="Century Gothic"/>
                <a:ea typeface="Century Gothic"/>
                <a:cs typeface="Century Gothic"/>
                <a:sym typeface="Century Gothic"/>
              </a:rPr>
              <a:t>freer production opportunities.</a:t>
            </a:r>
            <a:endParaRPr dirty="0"/>
          </a:p>
        </p:txBody>
      </p:sp>
      <p:pic>
        <p:nvPicPr>
          <p:cNvPr id="438" name="Google Shape;438;p28"/>
          <p:cNvPicPr preferRelativeResize="0"/>
          <p:nvPr/>
        </p:nvPicPr>
        <p:blipFill rotWithShape="1">
          <a:blip r:embed="rId4">
            <a:alphaModFix/>
          </a:blip>
          <a:srcRect/>
          <a:stretch/>
        </p:blipFill>
        <p:spPr>
          <a:xfrm>
            <a:off x="7291984" y="125243"/>
            <a:ext cx="4589120" cy="2581380"/>
          </a:xfrm>
          <a:prstGeom prst="rect">
            <a:avLst/>
          </a:prstGeom>
          <a:noFill/>
          <a:ln w="9525" cap="flat" cmpd="sng">
            <a:solidFill>
              <a:srgbClr val="00206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29"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45" name="Google Shape;445;p29"/>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Grammar principles</a:t>
            </a:r>
            <a:endParaRPr/>
          </a:p>
        </p:txBody>
      </p:sp>
      <p:sp>
        <p:nvSpPr>
          <p:cNvPr id="446" name="Google Shape;446;p29"/>
          <p:cNvSpPr txBox="1"/>
          <p:nvPr/>
        </p:nvSpPr>
        <p:spPr>
          <a:xfrm>
            <a:off x="490691" y="1460854"/>
            <a:ext cx="12152357"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practise with</a:t>
            </a:r>
            <a:r>
              <a:rPr lang="en-GB" sz="2400" i="1" dirty="0">
                <a:solidFill>
                  <a:srgbClr val="002060"/>
                </a:solidFill>
                <a:latin typeface="Century Gothic"/>
                <a:ea typeface="Century Gothic"/>
                <a:cs typeface="Century Gothic"/>
                <a:sym typeface="Century Gothic"/>
              </a:rPr>
              <a:t> ‘pairs’ </a:t>
            </a:r>
            <a:r>
              <a:rPr lang="en-GB" sz="2400" dirty="0">
                <a:solidFill>
                  <a:srgbClr val="002060"/>
                </a:solidFill>
                <a:latin typeface="Century Gothic"/>
                <a:ea typeface="Century Gothic"/>
                <a:cs typeface="Century Gothic"/>
                <a:sym typeface="Century Gothic"/>
              </a:rPr>
              <a:t>of features (not whole paradigms)</a:t>
            </a:r>
            <a:endParaRPr dirty="0"/>
          </a:p>
          <a:p>
            <a:pPr marL="342900" marR="0" lvl="0" indent="-190500" algn="l" rtl="0">
              <a:lnSpc>
                <a:spcPct val="120000"/>
              </a:lnSpc>
              <a:spcBef>
                <a:spcPts val="0"/>
              </a:spcBef>
              <a:spcAft>
                <a:spcPts val="0"/>
              </a:spcAft>
              <a:buClr>
                <a:schemeClr val="dk1"/>
              </a:buClr>
              <a:buSzPts val="2400"/>
              <a:buFont typeface="Arial"/>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compel thinking about form </a:t>
            </a:r>
            <a:r>
              <a:rPr lang="en-GB" sz="2400" i="1" dirty="0">
                <a:solidFill>
                  <a:srgbClr val="002060"/>
                </a:solidFill>
                <a:latin typeface="Century Gothic"/>
                <a:ea typeface="Century Gothic"/>
                <a:cs typeface="Century Gothic"/>
                <a:sym typeface="Century Gothic"/>
              </a:rPr>
              <a:t>and </a:t>
            </a:r>
            <a:r>
              <a:rPr lang="en-GB" sz="2400" dirty="0">
                <a:solidFill>
                  <a:srgbClr val="002060"/>
                </a:solidFill>
                <a:latin typeface="Century Gothic"/>
                <a:ea typeface="Century Gothic"/>
                <a:cs typeface="Century Gothic"/>
                <a:sym typeface="Century Gothic"/>
              </a:rPr>
              <a:t>meaning</a:t>
            </a:r>
            <a:endParaRPr sz="2400" dirty="0">
              <a:solidFill>
                <a:srgbClr val="00206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include a brief explanation followed by input practice, then scaffolded production</a:t>
            </a:r>
            <a:endParaRPr dirty="0"/>
          </a:p>
          <a:p>
            <a:pPr marL="342900" marR="0" lvl="0" indent="-190500" algn="l" rtl="0">
              <a:lnSpc>
                <a:spcPct val="120000"/>
              </a:lnSpc>
              <a:spcBef>
                <a:spcPts val="0"/>
              </a:spcBef>
              <a:spcAft>
                <a:spcPts val="0"/>
              </a:spcAft>
              <a:buClr>
                <a:schemeClr val="dk1"/>
              </a:buClr>
              <a:buSzPts val="2400"/>
              <a:buFont typeface="Arial"/>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design revisiting that leads to freer production activities</a:t>
            </a:r>
            <a:endParaRPr dirty="0"/>
          </a:p>
          <a:p>
            <a:pPr marL="0" marR="0" lvl="0" indent="0" algn="l" rtl="0">
              <a:lnSpc>
                <a:spcPct val="120000"/>
              </a:lnSpc>
              <a:spcBef>
                <a:spcPts val="0"/>
              </a:spcBef>
              <a:spcAft>
                <a:spcPts val="0"/>
              </a:spcAft>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promote true manipulation of language</a:t>
            </a:r>
            <a:endParaRPr sz="2400" dirty="0">
              <a:solidFill>
                <a:srgbClr val="00206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title"/>
          </p:nvPr>
        </p:nvSpPr>
        <p:spPr>
          <a:xfrm>
            <a:off x="0" y="4647098"/>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600" b="1">
                <a:solidFill>
                  <a:schemeClr val="lt1"/>
                </a:solidFill>
              </a:rPr>
              <a:t>Overview</a:t>
            </a:r>
            <a:endParaRPr/>
          </a:p>
        </p:txBody>
      </p:sp>
      <p:grpSp>
        <p:nvGrpSpPr>
          <p:cNvPr id="165" name="Google Shape;165;p3"/>
          <p:cNvGrpSpPr/>
          <p:nvPr/>
        </p:nvGrpSpPr>
        <p:grpSpPr>
          <a:xfrm>
            <a:off x="0" y="5152045"/>
            <a:ext cx="12192000" cy="820616"/>
            <a:chOff x="-1" y="339969"/>
            <a:chExt cx="8721970" cy="820616"/>
          </a:xfrm>
        </p:grpSpPr>
        <p:sp>
          <p:nvSpPr>
            <p:cNvPr id="166" name="Google Shape;166;p3"/>
            <p:cNvSpPr/>
            <p:nvPr/>
          </p:nvSpPr>
          <p:spPr>
            <a:xfrm>
              <a:off x="-1" y="339969"/>
              <a:ext cx="8721970" cy="820616"/>
            </a:xfrm>
            <a:prstGeom prst="rect">
              <a:avLst/>
            </a:prstGeom>
            <a:solidFill>
              <a:srgbClr val="E56700"/>
            </a:solidFill>
            <a:ln w="25400" cap="flat" cmpd="sng">
              <a:solidFill>
                <a:srgbClr val="E567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3"/>
            <p:cNvSpPr txBox="1"/>
            <p:nvPr/>
          </p:nvSpPr>
          <p:spPr>
            <a:xfrm>
              <a:off x="-1" y="457889"/>
              <a:ext cx="8721970" cy="584775"/>
            </a:xfrm>
            <a:prstGeom prst="rect">
              <a:avLst/>
            </a:prstGeom>
            <a:solidFill>
              <a:srgbClr val="E56700"/>
            </a:solidFill>
            <a:ln w="9525" cap="flat" cmpd="sng">
              <a:solidFill>
                <a:srgbClr val="E567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lt1"/>
                  </a:solidFill>
                  <a:latin typeface="Century Gothic"/>
                  <a:ea typeface="Century Gothic"/>
                  <a:cs typeface="Century Gothic"/>
                  <a:sym typeface="Century Gothic"/>
                </a:rPr>
                <a:t>1. NCELP, pedagogy and the new GCSE Subject Content</a:t>
              </a:r>
              <a:endParaRPr/>
            </a:p>
          </p:txBody>
        </p:sp>
      </p:grpSp>
      <p:pic>
        <p:nvPicPr>
          <p:cNvPr id="168" name="Google Shape;168;p3" descr="Teaching – RiPL"/>
          <p:cNvPicPr preferRelativeResize="0"/>
          <p:nvPr/>
        </p:nvPicPr>
        <p:blipFill rotWithShape="1">
          <a:blip r:embed="rId3">
            <a:alphaModFix/>
          </a:blip>
          <a:srcRect/>
          <a:stretch/>
        </p:blipFill>
        <p:spPr>
          <a:xfrm>
            <a:off x="287622" y="216350"/>
            <a:ext cx="8522570" cy="1694348"/>
          </a:xfrm>
          <a:prstGeom prst="rect">
            <a:avLst/>
          </a:prstGeom>
          <a:noFill/>
          <a:ln>
            <a:noFill/>
          </a:ln>
        </p:spPr>
      </p:pic>
      <p:pic>
        <p:nvPicPr>
          <p:cNvPr id="169" name="Google Shape;169;p3" descr="Department for Education" title="Logo"/>
          <p:cNvPicPr preferRelativeResize="0"/>
          <p:nvPr/>
        </p:nvPicPr>
        <p:blipFill rotWithShape="1">
          <a:blip r:embed="rId4">
            <a:alphaModFix/>
          </a:blip>
          <a:srcRect r="38062"/>
          <a:stretch/>
        </p:blipFill>
        <p:spPr>
          <a:xfrm>
            <a:off x="378107" y="2150268"/>
            <a:ext cx="2661976" cy="2035165"/>
          </a:xfrm>
          <a:prstGeom prst="rect">
            <a:avLst/>
          </a:prstGeom>
          <a:noFill/>
          <a:ln>
            <a:noFill/>
          </a:ln>
        </p:spPr>
      </p:pic>
      <p:sp>
        <p:nvSpPr>
          <p:cNvPr id="170" name="Google Shape;170;p3"/>
          <p:cNvSpPr/>
          <p:nvPr/>
        </p:nvSpPr>
        <p:spPr>
          <a:xfrm>
            <a:off x="6774255" y="2427092"/>
            <a:ext cx="5128074" cy="2308324"/>
          </a:xfrm>
          <a:prstGeom prst="rect">
            <a:avLst/>
          </a:prstGeom>
          <a:no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Develops </a:t>
            </a:r>
            <a:r>
              <a:rPr lang="en-GB" sz="2400" b="1">
                <a:solidFill>
                  <a:srgbClr val="1F3864"/>
                </a:solidFill>
                <a:latin typeface="Century Gothic"/>
                <a:ea typeface="Century Gothic"/>
                <a:cs typeface="Century Gothic"/>
                <a:sym typeface="Century Gothic"/>
              </a:rPr>
              <a:t>CPD tools</a:t>
            </a:r>
            <a:r>
              <a:rPr lang="en-GB" sz="2400">
                <a:solidFill>
                  <a:srgbClr val="1F3864"/>
                </a:solidFill>
                <a:latin typeface="Century Gothic"/>
                <a:ea typeface="Century Gothic"/>
                <a:cs typeface="Century Gothic"/>
                <a:sym typeface="Century Gothic"/>
              </a:rPr>
              <a:t>, </a:t>
            </a:r>
            <a:r>
              <a:rPr lang="en-GB" sz="2400" b="1">
                <a:solidFill>
                  <a:srgbClr val="1F3864"/>
                </a:solidFill>
                <a:latin typeface="Century Gothic"/>
                <a:ea typeface="Century Gothic"/>
                <a:cs typeface="Century Gothic"/>
                <a:sym typeface="Century Gothic"/>
              </a:rPr>
              <a:t>teaching resources</a:t>
            </a:r>
            <a:r>
              <a:rPr lang="en-GB" sz="2400">
                <a:solidFill>
                  <a:srgbClr val="1F3864"/>
                </a:solidFill>
                <a:latin typeface="Century Gothic"/>
                <a:ea typeface="Century Gothic"/>
                <a:cs typeface="Century Gothic"/>
                <a:sym typeface="Century Gothic"/>
              </a:rPr>
              <a:t> and </a:t>
            </a:r>
            <a:r>
              <a:rPr lang="en-GB" sz="2400" b="1">
                <a:solidFill>
                  <a:srgbClr val="1F3864"/>
                </a:solidFill>
                <a:latin typeface="Century Gothic"/>
                <a:ea typeface="Century Gothic"/>
                <a:cs typeface="Century Gothic"/>
                <a:sym typeface="Century Gothic"/>
              </a:rPr>
              <a:t>workshops</a:t>
            </a:r>
            <a:r>
              <a:rPr lang="en-GB" sz="2400">
                <a:solidFill>
                  <a:srgbClr val="1F3864"/>
                </a:solidFill>
                <a:latin typeface="Century Gothic"/>
                <a:ea typeface="Century Gothic"/>
                <a:cs typeface="Century Gothic"/>
                <a:sym typeface="Century Gothic"/>
              </a:rPr>
              <a:t> to improve language pedagogy at KS3 and now to support the implementation of the new GCSE Subject Content (DfE, 2022)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30"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53" name="Google Shape;453;p30"/>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Vocabulary principles</a:t>
            </a:r>
            <a:endParaRPr/>
          </a:p>
        </p:txBody>
      </p:sp>
      <p:sp>
        <p:nvSpPr>
          <p:cNvPr id="454" name="Google Shape;454;p30"/>
          <p:cNvSpPr txBox="1"/>
          <p:nvPr/>
        </p:nvSpPr>
        <p:spPr>
          <a:xfrm>
            <a:off x="490691" y="1622426"/>
            <a:ext cx="12152357" cy="40811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use frequency to inform vocabulary selection</a:t>
            </a:r>
            <a:endParaRPr dirty="0"/>
          </a:p>
          <a:p>
            <a:pPr marL="342900" marR="0" lvl="0" indent="-190500" algn="l" rtl="0">
              <a:lnSpc>
                <a:spcPct val="120000"/>
              </a:lnSpc>
              <a:spcBef>
                <a:spcPts val="0"/>
              </a:spcBef>
              <a:spcAft>
                <a:spcPts val="0"/>
              </a:spcAft>
              <a:buClr>
                <a:schemeClr val="dk1"/>
              </a:buClr>
              <a:buSzPts val="2400"/>
              <a:buFont typeface="Arial"/>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create mixed word class vocabulary sets – allowing for sentence creation</a:t>
            </a:r>
            <a:endParaRPr dirty="0"/>
          </a:p>
          <a:p>
            <a:pPr marL="342900" marR="0" lvl="0" indent="-190500" algn="l" rtl="0">
              <a:lnSpc>
                <a:spcPct val="120000"/>
              </a:lnSpc>
              <a:spcBef>
                <a:spcPts val="0"/>
              </a:spcBef>
              <a:spcAft>
                <a:spcPts val="0"/>
              </a:spcAft>
              <a:buClr>
                <a:schemeClr val="dk1"/>
              </a:buClr>
              <a:buSzPts val="2400"/>
              <a:buFont typeface="Arial"/>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use word selection to support grammar practice</a:t>
            </a:r>
            <a:endParaRPr dirty="0"/>
          </a:p>
          <a:p>
            <a:pPr marL="342900" marR="0" lvl="0" indent="-190500" algn="l" rtl="0">
              <a:lnSpc>
                <a:spcPct val="120000"/>
              </a:lnSpc>
              <a:spcBef>
                <a:spcPts val="0"/>
              </a:spcBef>
              <a:spcAft>
                <a:spcPts val="0"/>
              </a:spcAft>
              <a:buClr>
                <a:schemeClr val="dk1"/>
              </a:buClr>
              <a:buSzPts val="2400"/>
              <a:buFont typeface="Arial"/>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teach one new meaning at a time (e.g., </a:t>
            </a:r>
            <a:r>
              <a:rPr lang="en-GB" sz="2400" dirty="0" err="1">
                <a:solidFill>
                  <a:srgbClr val="002060"/>
                </a:solidFill>
                <a:latin typeface="Century Gothic"/>
                <a:ea typeface="Century Gothic"/>
                <a:cs typeface="Century Gothic"/>
                <a:sym typeface="Century Gothic"/>
              </a:rPr>
              <a:t>rico</a:t>
            </a:r>
            <a:r>
              <a:rPr lang="en-GB" sz="2400" dirty="0">
                <a:solidFill>
                  <a:srgbClr val="002060"/>
                </a:solidFill>
                <a:latin typeface="Century Gothic"/>
                <a:ea typeface="Century Gothic"/>
                <a:cs typeface="Century Gothic"/>
                <a:sym typeface="Century Gothic"/>
              </a:rPr>
              <a:t> – rich, tasty)</a:t>
            </a:r>
            <a:endParaRPr dirty="0"/>
          </a:p>
          <a:p>
            <a:pPr marL="342900" marR="0" lvl="0" indent="-190500" algn="l" rtl="0">
              <a:lnSpc>
                <a:spcPct val="120000"/>
              </a:lnSpc>
              <a:spcBef>
                <a:spcPts val="0"/>
              </a:spcBef>
              <a:spcAft>
                <a:spcPts val="0"/>
              </a:spcAft>
              <a:buClr>
                <a:schemeClr val="dk1"/>
              </a:buClr>
              <a:buSzPts val="2400"/>
              <a:buFont typeface="Arial"/>
              <a:buNone/>
            </a:pPr>
            <a:endParaRPr sz="2400" dirty="0">
              <a:solidFill>
                <a:srgbClr val="002060"/>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rgbClr val="002060"/>
              </a:buClr>
              <a:buSzPts val="2400"/>
              <a:buFont typeface="Arial"/>
              <a:buChar char="•"/>
            </a:pPr>
            <a:r>
              <a:rPr lang="en-GB" sz="2400" dirty="0">
                <a:solidFill>
                  <a:srgbClr val="002060"/>
                </a:solidFill>
                <a:latin typeface="Century Gothic"/>
                <a:ea typeface="Century Gothic"/>
                <a:cs typeface="Century Gothic"/>
                <a:sym typeface="Century Gothic"/>
              </a:rPr>
              <a:t>build in systematic revisiting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31"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61" name="Google Shape;461;p31"/>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entury Gothic"/>
              <a:buNone/>
            </a:pPr>
            <a:r>
              <a:rPr lang="en-GB" sz="2800" b="1">
                <a:solidFill>
                  <a:schemeClr val="lt1"/>
                </a:solidFill>
              </a:rPr>
              <a:t>Phonics principles</a:t>
            </a:r>
            <a:endParaRPr/>
          </a:p>
        </p:txBody>
      </p:sp>
      <p:sp>
        <p:nvSpPr>
          <p:cNvPr id="462" name="Google Shape;462;p31"/>
          <p:cNvSpPr txBox="1"/>
          <p:nvPr/>
        </p:nvSpPr>
        <p:spPr>
          <a:xfrm>
            <a:off x="521815" y="1460854"/>
            <a:ext cx="11670185" cy="433960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2060"/>
              </a:buClr>
              <a:buSzPts val="2800"/>
              <a:buFont typeface="Arial"/>
              <a:buChar char="•"/>
            </a:pPr>
            <a:r>
              <a:rPr lang="en-GB" sz="2400" dirty="0">
                <a:solidFill>
                  <a:srgbClr val="002060"/>
                </a:solidFill>
                <a:latin typeface="Century Gothic"/>
                <a:ea typeface="Century Gothic"/>
                <a:cs typeface="Century Gothic"/>
                <a:sym typeface="Century Gothic"/>
              </a:rPr>
              <a:t>explicitly teach the key sound-spelling correspondences (SSCs)</a:t>
            </a:r>
            <a:endParaRPr sz="2400" b="0" i="0" u="none" strike="noStrike" cap="none" dirty="0">
              <a:solidFill>
                <a:srgbClr val="1F3864"/>
              </a:solidFill>
              <a:latin typeface="Century Gothic"/>
              <a:ea typeface="Century Gothic"/>
              <a:cs typeface="Century Gothic"/>
              <a:sym typeface="Century Gothic"/>
            </a:endParaRPr>
          </a:p>
          <a:p>
            <a:pPr marL="342900" marR="0" lvl="0" indent="-342900" algn="l" rtl="0">
              <a:lnSpc>
                <a:spcPct val="100000"/>
              </a:lnSpc>
              <a:spcBef>
                <a:spcPts val="1200"/>
              </a:spcBef>
              <a:spcAft>
                <a:spcPts val="0"/>
              </a:spcAft>
              <a:buClr>
                <a:srgbClr val="1F3864"/>
              </a:buClr>
              <a:buSzPts val="2800"/>
              <a:buFont typeface="Arial"/>
              <a:buChar char="•"/>
            </a:pPr>
            <a:r>
              <a:rPr lang="en-GB" sz="2400" i="0" u="none" strike="noStrike" cap="none" dirty="0">
                <a:solidFill>
                  <a:srgbClr val="1F3864"/>
                </a:solidFill>
                <a:latin typeface="Century Gothic"/>
                <a:ea typeface="Century Gothic"/>
                <a:cs typeface="Century Gothic"/>
                <a:sym typeface="Century Gothic"/>
              </a:rPr>
              <a:t>include transcription and read aloud </a:t>
            </a:r>
            <a:r>
              <a:rPr lang="en-GB" sz="2400" b="0" i="0" u="none" strike="noStrike" cap="none" dirty="0">
                <a:solidFill>
                  <a:srgbClr val="1F3864"/>
                </a:solidFill>
                <a:latin typeface="Century Gothic"/>
                <a:ea typeface="Century Gothic"/>
                <a:cs typeface="Century Gothic"/>
                <a:sym typeface="Century Gothic"/>
              </a:rPr>
              <a:t>activities at SSC level, word level, sentence level and paragraph level</a:t>
            </a:r>
            <a:endParaRPr sz="2400" dirty="0"/>
          </a:p>
          <a:p>
            <a:pPr marL="342900" marR="0" lvl="0" indent="-342900" algn="l" rtl="0">
              <a:lnSpc>
                <a:spcPct val="100000"/>
              </a:lnSpc>
              <a:spcBef>
                <a:spcPts val="1200"/>
              </a:spcBef>
              <a:spcAft>
                <a:spcPts val="0"/>
              </a:spcAft>
              <a:buClr>
                <a:srgbClr val="1F3864"/>
              </a:buClr>
              <a:buSzPts val="2800"/>
              <a:buFont typeface="Arial"/>
              <a:buChar char="•"/>
            </a:pPr>
            <a:r>
              <a:rPr lang="en-GB" sz="2400" dirty="0">
                <a:solidFill>
                  <a:srgbClr val="1F3864"/>
                </a:solidFill>
                <a:latin typeface="Century Gothic"/>
                <a:ea typeface="Century Gothic"/>
                <a:cs typeface="Century Gothic"/>
                <a:sym typeface="Century Gothic"/>
              </a:rPr>
              <a:t>c</a:t>
            </a:r>
            <a:r>
              <a:rPr lang="en-GB" sz="2400" b="0" i="0" u="none" strike="noStrike" cap="none" dirty="0">
                <a:solidFill>
                  <a:srgbClr val="1F3864"/>
                </a:solidFill>
                <a:latin typeface="Century Gothic"/>
                <a:ea typeface="Century Gothic"/>
                <a:cs typeface="Century Gothic"/>
                <a:sym typeface="Century Gothic"/>
              </a:rPr>
              <a:t>ombine two</a:t>
            </a:r>
            <a:r>
              <a:rPr lang="en-GB" sz="2400" dirty="0">
                <a:solidFill>
                  <a:srgbClr val="1F3864"/>
                </a:solidFill>
                <a:latin typeface="Century Gothic"/>
                <a:ea typeface="Century Gothic"/>
                <a:cs typeface="Century Gothic"/>
                <a:sym typeface="Century Gothic"/>
              </a:rPr>
              <a:t>/</a:t>
            </a:r>
            <a:r>
              <a:rPr lang="en-GB" sz="2400" b="0" i="0" u="none" strike="noStrike" cap="none" dirty="0">
                <a:solidFill>
                  <a:srgbClr val="1F3864"/>
                </a:solidFill>
                <a:latin typeface="Century Gothic"/>
                <a:ea typeface="Century Gothic"/>
                <a:cs typeface="Century Gothic"/>
                <a:sym typeface="Century Gothic"/>
              </a:rPr>
              <a:t>three SSCs in ‘minimal pairs’ activities</a:t>
            </a:r>
            <a:endParaRPr sz="2400" dirty="0"/>
          </a:p>
          <a:p>
            <a:pPr marL="342900" marR="0" lvl="0" indent="-342900" algn="l" rtl="0">
              <a:lnSpc>
                <a:spcPct val="100000"/>
              </a:lnSpc>
              <a:spcBef>
                <a:spcPts val="1200"/>
              </a:spcBef>
              <a:spcAft>
                <a:spcPts val="0"/>
              </a:spcAft>
              <a:buClr>
                <a:srgbClr val="1F3864"/>
              </a:buClr>
              <a:buSzPts val="2800"/>
              <a:buFont typeface="Arial"/>
              <a:buChar char="•"/>
            </a:pPr>
            <a:r>
              <a:rPr lang="en-GB" sz="2400" dirty="0">
                <a:solidFill>
                  <a:srgbClr val="1F3864"/>
                </a:solidFill>
                <a:latin typeface="Century Gothic"/>
                <a:ea typeface="Century Gothic"/>
                <a:cs typeface="Century Gothic"/>
                <a:sym typeface="Century Gothic"/>
              </a:rPr>
              <a:t>d</a:t>
            </a:r>
            <a:r>
              <a:rPr lang="en-GB" sz="2400" b="0" i="0" u="none" strike="noStrike" cap="none" dirty="0">
                <a:solidFill>
                  <a:srgbClr val="1F3864"/>
                </a:solidFill>
                <a:latin typeface="Century Gothic"/>
                <a:ea typeface="Century Gothic"/>
                <a:cs typeface="Century Gothic"/>
                <a:sym typeface="Century Gothic"/>
              </a:rPr>
              <a:t>evelop fluency with timed exercises</a:t>
            </a:r>
            <a:endParaRPr sz="2400" dirty="0"/>
          </a:p>
          <a:p>
            <a:pPr marL="342900" marR="0" lvl="0" indent="-342900" algn="l" rtl="0">
              <a:lnSpc>
                <a:spcPct val="100000"/>
              </a:lnSpc>
              <a:spcBef>
                <a:spcPts val="1200"/>
              </a:spcBef>
              <a:spcAft>
                <a:spcPts val="0"/>
              </a:spcAft>
              <a:buClr>
                <a:srgbClr val="1F3864"/>
              </a:buClr>
              <a:buSzPts val="2800"/>
              <a:buFont typeface="Arial"/>
              <a:buChar char="•"/>
            </a:pPr>
            <a:r>
              <a:rPr lang="en-GB" sz="2400" b="0" i="0" u="none" strike="noStrike" cap="none" dirty="0">
                <a:solidFill>
                  <a:srgbClr val="1F3864"/>
                </a:solidFill>
                <a:latin typeface="Century Gothic"/>
                <a:ea typeface="Century Gothic"/>
                <a:cs typeface="Century Gothic"/>
                <a:sym typeface="Century Gothic"/>
              </a:rPr>
              <a:t>integrate with vocabulary and grammar strands</a:t>
            </a:r>
            <a:endParaRPr sz="2400" dirty="0"/>
          </a:p>
          <a:p>
            <a:pPr marL="342900" marR="0" lvl="0" indent="-342900" algn="l" rtl="0">
              <a:lnSpc>
                <a:spcPct val="100000"/>
              </a:lnSpc>
              <a:spcBef>
                <a:spcPts val="1200"/>
              </a:spcBef>
              <a:spcAft>
                <a:spcPts val="0"/>
              </a:spcAft>
              <a:buClr>
                <a:srgbClr val="1F3864"/>
              </a:buClr>
              <a:buSzPts val="2800"/>
              <a:buFont typeface="Arial"/>
              <a:buChar char="•"/>
            </a:pPr>
            <a:r>
              <a:rPr lang="en-GB" sz="2400" b="0" i="0" u="none" strike="noStrike" cap="none" dirty="0">
                <a:solidFill>
                  <a:srgbClr val="1F3864"/>
                </a:solidFill>
                <a:latin typeface="Century Gothic"/>
                <a:ea typeface="Century Gothic"/>
                <a:cs typeface="Century Gothic"/>
                <a:sym typeface="Century Gothic"/>
              </a:rPr>
              <a:t>Interweave cultural aspects</a:t>
            </a:r>
            <a:endParaRPr sz="2400" dirty="0"/>
          </a:p>
          <a:p>
            <a:pPr marL="342900" marR="0" lvl="0" indent="-342900" algn="l" rtl="0">
              <a:lnSpc>
                <a:spcPct val="100000"/>
              </a:lnSpc>
              <a:spcBef>
                <a:spcPts val="1200"/>
              </a:spcBef>
              <a:spcAft>
                <a:spcPts val="0"/>
              </a:spcAft>
              <a:buClr>
                <a:srgbClr val="1F3864"/>
              </a:buClr>
              <a:buSzPts val="2800"/>
              <a:buFont typeface="Arial"/>
              <a:buChar char="•"/>
            </a:pPr>
            <a:r>
              <a:rPr lang="en-GB" sz="2400" b="0" i="0" u="none" strike="noStrike" cap="none" dirty="0">
                <a:solidFill>
                  <a:srgbClr val="1F3864"/>
                </a:solidFill>
                <a:latin typeface="Century Gothic"/>
                <a:ea typeface="Century Gothic"/>
                <a:cs typeface="Century Gothic"/>
                <a:sym typeface="Century Gothic"/>
              </a:rPr>
              <a:t>continue to practise single SSCs into Year 9 – this is key as phonics knowledge is prone to decay if not regularly revisited</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2"/>
          <p:cNvSpPr txBox="1">
            <a:spLocks noGrp="1"/>
          </p:cNvSpPr>
          <p:nvPr>
            <p:ph type="title"/>
          </p:nvPr>
        </p:nvSpPr>
        <p:spPr>
          <a:xfrm>
            <a:off x="0"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GB" sz="3400" b="1">
                <a:solidFill>
                  <a:schemeClr val="lt1"/>
                </a:solidFill>
              </a:rPr>
              <a:t>Full, integrated lesson</a:t>
            </a:r>
            <a:endParaRPr/>
          </a:p>
        </p:txBody>
      </p:sp>
      <p:sp>
        <p:nvSpPr>
          <p:cNvPr id="469" name="Google Shape;469;p32"/>
          <p:cNvSpPr txBox="1"/>
          <p:nvPr/>
        </p:nvSpPr>
        <p:spPr>
          <a:xfrm>
            <a:off x="839788" y="-172910"/>
            <a:ext cx="11352212" cy="1600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400"/>
              <a:buFont typeface="Century Gothic"/>
              <a:buNone/>
            </a:pPr>
            <a:r>
              <a:rPr lang="en-GB" sz="4400" b="1" i="0" u="none" strike="noStrike" cap="none">
                <a:solidFill>
                  <a:srgbClr val="1F3864"/>
                </a:solidFill>
                <a:latin typeface="Century Gothic"/>
                <a:ea typeface="Century Gothic"/>
                <a:cs typeface="Century Gothic"/>
                <a:sym typeface="Century Gothic"/>
              </a:rPr>
              <a:t>Compiling an integrated lesson</a:t>
            </a:r>
            <a:endParaRPr/>
          </a:p>
        </p:txBody>
      </p:sp>
      <p:pic>
        <p:nvPicPr>
          <p:cNvPr id="470" name="Google Shape;470;p32"/>
          <p:cNvPicPr preferRelativeResize="0"/>
          <p:nvPr/>
        </p:nvPicPr>
        <p:blipFill rotWithShape="1">
          <a:blip r:embed="rId3">
            <a:alphaModFix/>
          </a:blip>
          <a:srcRect/>
          <a:stretch/>
        </p:blipFill>
        <p:spPr>
          <a:xfrm>
            <a:off x="0" y="1716899"/>
            <a:ext cx="12192000" cy="4676805"/>
          </a:xfrm>
          <a:prstGeom prst="rect">
            <a:avLst/>
          </a:prstGeom>
          <a:noFill/>
          <a:ln>
            <a:noFill/>
          </a:ln>
        </p:spPr>
      </p:pic>
      <p:sp>
        <p:nvSpPr>
          <p:cNvPr id="471" name="Google Shape;471;p32"/>
          <p:cNvSpPr txBox="1"/>
          <p:nvPr/>
        </p:nvSpPr>
        <p:spPr>
          <a:xfrm>
            <a:off x="323850" y="1059566"/>
            <a:ext cx="115443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1" i="0" u="sng" strike="noStrike" cap="none">
                <a:solidFill>
                  <a:srgbClr val="00206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Year 9, Term 1.1, Week 1</a:t>
            </a:r>
            <a:endParaRPr sz="2400" b="1" i="0" u="none" strike="noStrike" cap="none">
              <a:solidFill>
                <a:srgbClr val="002060"/>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3"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478" name="Google Shape;478;p33"/>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Options for further review</a:t>
            </a:r>
            <a:endParaRPr/>
          </a:p>
        </p:txBody>
      </p:sp>
      <p:sp>
        <p:nvSpPr>
          <p:cNvPr id="479" name="Google Shape;479;p33"/>
          <p:cNvSpPr txBox="1"/>
          <p:nvPr/>
        </p:nvSpPr>
        <p:spPr>
          <a:xfrm>
            <a:off x="3324578" y="5636653"/>
            <a:ext cx="5029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1F3864"/>
                </a:solidFill>
                <a:latin typeface="Century Gothic"/>
                <a:ea typeface="Century Gothic"/>
                <a:cs typeface="Century Gothic"/>
                <a:sym typeface="Century Gothic"/>
              </a:rPr>
              <a:t>Year 9 French Term 1.1 week 1</a:t>
            </a:r>
            <a:r>
              <a:rPr lang="en-GB" sz="2200">
                <a:solidFill>
                  <a:srgbClr val="1F3864"/>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GB" sz="2200">
                <a:solidFill>
                  <a:srgbClr val="1F3864"/>
                </a:solidFill>
                <a:latin typeface="Century Gothic"/>
                <a:ea typeface="Century Gothic"/>
                <a:cs typeface="Century Gothic"/>
                <a:sym typeface="Century Gothic"/>
              </a:rPr>
              <a:t>Talking about identity</a:t>
            </a:r>
            <a:endParaRPr sz="2200" b="1">
              <a:solidFill>
                <a:srgbClr val="1F3864"/>
              </a:solidFill>
              <a:latin typeface="Century Gothic"/>
              <a:ea typeface="Century Gothic"/>
              <a:cs typeface="Century Gothic"/>
              <a:sym typeface="Century Gothic"/>
            </a:endParaRPr>
          </a:p>
        </p:txBody>
      </p:sp>
      <p:pic>
        <p:nvPicPr>
          <p:cNvPr id="480" name="Google Shape;480;p33"/>
          <p:cNvPicPr preferRelativeResize="0"/>
          <p:nvPr/>
        </p:nvPicPr>
        <p:blipFill rotWithShape="1">
          <a:blip r:embed="rId4">
            <a:alphaModFix/>
          </a:blip>
          <a:srcRect/>
          <a:stretch/>
        </p:blipFill>
        <p:spPr>
          <a:xfrm>
            <a:off x="1636940" y="1380755"/>
            <a:ext cx="7566042" cy="4255898"/>
          </a:xfrm>
          <a:prstGeom prst="rect">
            <a:avLst/>
          </a:prstGeom>
          <a:noFill/>
          <a:ln w="9525" cap="flat" cmpd="sng">
            <a:solidFill>
              <a:srgbClr val="002060"/>
            </a:solidFill>
            <a:prstDash val="solid"/>
            <a:round/>
            <a:headEnd type="none" w="sm" len="sm"/>
            <a:tailEnd type="none" w="sm" len="sm"/>
          </a:ln>
        </p:spPr>
      </p:pic>
      <p:sp>
        <p:nvSpPr>
          <p:cNvPr id="481" name="Google Shape;481;p33"/>
          <p:cNvSpPr txBox="1"/>
          <p:nvPr/>
        </p:nvSpPr>
        <p:spPr>
          <a:xfrm>
            <a:off x="8741241" y="273189"/>
            <a:ext cx="3361202" cy="544657"/>
          </a:xfrm>
          <a:prstGeom prst="rect">
            <a:avLst/>
          </a:prstGeom>
          <a:solidFill>
            <a:schemeClr val="lt1"/>
          </a:solidFill>
          <a:ln w="9525" cap="flat" cmpd="sng">
            <a:solidFill>
              <a:srgbClr val="1150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2060"/>
              </a:buClr>
              <a:buSzPts val="2400"/>
              <a:buFont typeface="Century Gothic"/>
              <a:buNone/>
            </a:pPr>
            <a:r>
              <a:rPr lang="en-GB" sz="2400" b="1">
                <a:solidFill>
                  <a:srgbClr val="002060"/>
                </a:solidFill>
                <a:latin typeface="Century Gothic"/>
                <a:ea typeface="Century Gothic"/>
                <a:cs typeface="Century Gothic"/>
                <a:sym typeface="Century Gothic"/>
              </a:rPr>
              <a:t>PAUSE FOR THOUGHT</a:t>
            </a:r>
            <a:endParaRPr sz="2400" b="1" i="0" u="none" strike="noStrike" cap="none">
              <a:solidFill>
                <a:srgbClr val="002060"/>
              </a:solidFill>
              <a:latin typeface="Century Gothic"/>
              <a:ea typeface="Century Gothic"/>
              <a:cs typeface="Century Gothic"/>
              <a:sym typeface="Century Gothic"/>
            </a:endParaRPr>
          </a:p>
        </p:txBody>
      </p:sp>
      <p:pic>
        <p:nvPicPr>
          <p:cNvPr id="482" name="Google Shape;482;p33"/>
          <p:cNvPicPr preferRelativeResize="0"/>
          <p:nvPr/>
        </p:nvPicPr>
        <p:blipFill rotWithShape="1">
          <a:blip r:embed="rId5">
            <a:alphaModFix/>
          </a:blip>
          <a:srcRect l="13704" t="20833" r="11482" b="54167"/>
          <a:stretch/>
        </p:blipFill>
        <p:spPr>
          <a:xfrm>
            <a:off x="9065690" y="863254"/>
            <a:ext cx="2712304" cy="604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34" descr="background rectangle"/>
          <p:cNvPicPr preferRelativeResize="0"/>
          <p:nvPr/>
        </p:nvPicPr>
        <p:blipFill rotWithShape="1">
          <a:blip r:embed="rId3">
            <a:alphaModFix/>
          </a:blip>
          <a:srcRect/>
          <a:stretch/>
        </p:blipFill>
        <p:spPr>
          <a:xfrm>
            <a:off x="0" y="199730"/>
            <a:ext cx="6649156" cy="867128"/>
          </a:xfrm>
          <a:prstGeom prst="rect">
            <a:avLst/>
          </a:prstGeom>
          <a:noFill/>
          <a:ln>
            <a:noFill/>
          </a:ln>
        </p:spPr>
      </p:pic>
      <p:sp>
        <p:nvSpPr>
          <p:cNvPr id="489" name="Google Shape;489;p34"/>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A full lesson resource- views</a:t>
            </a:r>
            <a:endParaRPr/>
          </a:p>
        </p:txBody>
      </p:sp>
      <p:sp>
        <p:nvSpPr>
          <p:cNvPr id="490" name="Google Shape;490;p34"/>
          <p:cNvSpPr txBox="1"/>
          <p:nvPr/>
        </p:nvSpPr>
        <p:spPr>
          <a:xfrm>
            <a:off x="7162800" y="2665840"/>
            <a:ext cx="5029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1F3864"/>
                </a:solidFill>
                <a:latin typeface="Century Gothic"/>
                <a:ea typeface="Century Gothic"/>
                <a:cs typeface="Century Gothic"/>
                <a:sym typeface="Century Gothic"/>
              </a:rPr>
              <a:t>Year 9 French Term 1.1 week 1</a:t>
            </a:r>
            <a:r>
              <a:rPr lang="en-GB" sz="2200">
                <a:solidFill>
                  <a:srgbClr val="1F3864"/>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GB" sz="2200">
                <a:solidFill>
                  <a:srgbClr val="1F3864"/>
                </a:solidFill>
                <a:latin typeface="Century Gothic"/>
                <a:ea typeface="Century Gothic"/>
                <a:cs typeface="Century Gothic"/>
                <a:sym typeface="Century Gothic"/>
              </a:rPr>
              <a:t>Talking about identity</a:t>
            </a:r>
            <a:endParaRPr sz="2200" b="1">
              <a:solidFill>
                <a:srgbClr val="1F3864"/>
              </a:solidFill>
              <a:latin typeface="Century Gothic"/>
              <a:ea typeface="Century Gothic"/>
              <a:cs typeface="Century Gothic"/>
              <a:sym typeface="Century Gothic"/>
            </a:endParaRPr>
          </a:p>
        </p:txBody>
      </p:sp>
      <p:sp>
        <p:nvSpPr>
          <p:cNvPr id="491" name="Google Shape;491;p34"/>
          <p:cNvSpPr txBox="1"/>
          <p:nvPr/>
        </p:nvSpPr>
        <p:spPr>
          <a:xfrm>
            <a:off x="3204210" y="5387179"/>
            <a:ext cx="578358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1F3864"/>
                </a:solidFill>
                <a:latin typeface="Century Gothic"/>
                <a:ea typeface="Century Gothic"/>
                <a:cs typeface="Century Gothic"/>
                <a:sym typeface="Century Gothic"/>
              </a:rPr>
              <a:t>Year 9 German Term 2.1 week 4</a:t>
            </a:r>
            <a:r>
              <a:rPr lang="en-GB" sz="2200">
                <a:solidFill>
                  <a:srgbClr val="1F3864"/>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GB" sz="2200">
                <a:solidFill>
                  <a:srgbClr val="1F3864"/>
                </a:solidFill>
                <a:latin typeface="Century Gothic"/>
                <a:ea typeface="Century Gothic"/>
                <a:cs typeface="Century Gothic"/>
                <a:sym typeface="Century Gothic"/>
              </a:rPr>
              <a:t>Berühmte Leute und ihre Sprachen</a:t>
            </a:r>
            <a:endParaRPr sz="2200">
              <a:solidFill>
                <a:srgbClr val="1F3864"/>
              </a:solidFill>
              <a:latin typeface="Century Gothic"/>
              <a:ea typeface="Century Gothic"/>
              <a:cs typeface="Century Gothic"/>
              <a:sym typeface="Century Gothic"/>
            </a:endParaRPr>
          </a:p>
        </p:txBody>
      </p:sp>
      <p:sp>
        <p:nvSpPr>
          <p:cNvPr id="492" name="Google Shape;492;p34"/>
          <p:cNvSpPr txBox="1"/>
          <p:nvPr/>
        </p:nvSpPr>
        <p:spPr>
          <a:xfrm>
            <a:off x="0" y="3671966"/>
            <a:ext cx="547878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1F3864"/>
                </a:solidFill>
                <a:latin typeface="Century Gothic"/>
                <a:ea typeface="Century Gothic"/>
                <a:cs typeface="Century Gothic"/>
                <a:sym typeface="Century Gothic"/>
              </a:rPr>
              <a:t>Year 9 Spanish Term 3.2 week 2</a:t>
            </a:r>
            <a:r>
              <a:rPr lang="en-GB" sz="2200">
                <a:solidFill>
                  <a:srgbClr val="1F3864"/>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GB" sz="2200">
                <a:solidFill>
                  <a:srgbClr val="1F3864"/>
                </a:solidFill>
                <a:latin typeface="Century Gothic"/>
                <a:ea typeface="Century Gothic"/>
                <a:cs typeface="Century Gothic"/>
                <a:sym typeface="Century Gothic"/>
              </a:rPr>
              <a:t> Talking about traits and states</a:t>
            </a:r>
            <a:endParaRPr sz="2200">
              <a:solidFill>
                <a:srgbClr val="1F3864"/>
              </a:solidFill>
              <a:latin typeface="Century Gothic"/>
              <a:ea typeface="Century Gothic"/>
              <a:cs typeface="Century Gothic"/>
              <a:sym typeface="Century Gothic"/>
            </a:endParaRPr>
          </a:p>
        </p:txBody>
      </p:sp>
      <p:pic>
        <p:nvPicPr>
          <p:cNvPr id="493" name="Google Shape;493;p34"/>
          <p:cNvPicPr preferRelativeResize="0"/>
          <p:nvPr/>
        </p:nvPicPr>
        <p:blipFill rotWithShape="1">
          <a:blip r:embed="rId4">
            <a:alphaModFix/>
          </a:blip>
          <a:srcRect/>
          <a:stretch/>
        </p:blipFill>
        <p:spPr>
          <a:xfrm>
            <a:off x="8085731" y="3931921"/>
            <a:ext cx="3969109" cy="2232624"/>
          </a:xfrm>
          <a:prstGeom prst="rect">
            <a:avLst/>
          </a:prstGeom>
          <a:noFill/>
          <a:ln w="9525" cap="flat" cmpd="sng">
            <a:solidFill>
              <a:srgbClr val="E56700"/>
            </a:solidFill>
            <a:prstDash val="solid"/>
            <a:round/>
            <a:headEnd type="none" w="sm" len="sm"/>
            <a:tailEnd type="none" w="sm" len="sm"/>
          </a:ln>
        </p:spPr>
      </p:pic>
      <p:pic>
        <p:nvPicPr>
          <p:cNvPr id="494" name="Google Shape;494;p34"/>
          <p:cNvPicPr preferRelativeResize="0"/>
          <p:nvPr/>
        </p:nvPicPr>
        <p:blipFill rotWithShape="1">
          <a:blip r:embed="rId5">
            <a:alphaModFix/>
          </a:blip>
          <a:srcRect/>
          <a:stretch/>
        </p:blipFill>
        <p:spPr>
          <a:xfrm>
            <a:off x="7849837" y="152690"/>
            <a:ext cx="4205003" cy="2365314"/>
          </a:xfrm>
          <a:prstGeom prst="rect">
            <a:avLst/>
          </a:prstGeom>
          <a:noFill/>
          <a:ln w="9525" cap="flat" cmpd="sng">
            <a:solidFill>
              <a:srgbClr val="002060"/>
            </a:solidFill>
            <a:prstDash val="solid"/>
            <a:round/>
            <a:headEnd type="none" w="sm" len="sm"/>
            <a:tailEnd type="none" w="sm" len="sm"/>
          </a:ln>
        </p:spPr>
      </p:pic>
      <p:pic>
        <p:nvPicPr>
          <p:cNvPr id="495" name="Google Shape;495;p34"/>
          <p:cNvPicPr preferRelativeResize="0"/>
          <p:nvPr/>
        </p:nvPicPr>
        <p:blipFill rotWithShape="1">
          <a:blip r:embed="rId6">
            <a:alphaModFix/>
          </a:blip>
          <a:srcRect/>
          <a:stretch/>
        </p:blipFill>
        <p:spPr>
          <a:xfrm>
            <a:off x="38745" y="1256804"/>
            <a:ext cx="4022716" cy="2262778"/>
          </a:xfrm>
          <a:prstGeom prst="rect">
            <a:avLst/>
          </a:prstGeom>
          <a:noFill/>
          <a:ln w="9525" cap="flat" cmpd="sng">
            <a:solidFill>
              <a:srgbClr val="E567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35"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02" name="Google Shape;502;p35"/>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Overview</a:t>
            </a:r>
            <a:endParaRPr/>
          </a:p>
        </p:txBody>
      </p:sp>
      <p:sp>
        <p:nvSpPr>
          <p:cNvPr id="503" name="Google Shape;503;p35"/>
          <p:cNvSpPr txBox="1"/>
          <p:nvPr/>
        </p:nvSpPr>
        <p:spPr>
          <a:xfrm>
            <a:off x="225630" y="1477101"/>
            <a:ext cx="11504408"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    )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NCELP training opportunities</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Century Gothic"/>
              <a:buNone/>
            </a:pPr>
            <a:endParaRPr sz="2800">
              <a:solidFill>
                <a:srgbClr val="1F3864"/>
              </a:solidFill>
              <a:latin typeface="Century Gothic"/>
              <a:ea typeface="Century Gothic"/>
              <a:cs typeface="Century Gothic"/>
              <a:sym typeface="Century Gothic"/>
            </a:endParaRPr>
          </a:p>
        </p:txBody>
      </p:sp>
      <p:pic>
        <p:nvPicPr>
          <p:cNvPr id="504" name="Google Shape;504;p35" descr="Image of a green tick "/>
          <p:cNvPicPr preferRelativeResize="0"/>
          <p:nvPr/>
        </p:nvPicPr>
        <p:blipFill rotWithShape="1">
          <a:blip r:embed="rId4">
            <a:alphaModFix/>
          </a:blip>
          <a:srcRect/>
          <a:stretch/>
        </p:blipFill>
        <p:spPr>
          <a:xfrm>
            <a:off x="10682968" y="1544931"/>
            <a:ext cx="371910" cy="387406"/>
          </a:xfrm>
          <a:prstGeom prst="rect">
            <a:avLst/>
          </a:prstGeom>
          <a:noFill/>
          <a:ln>
            <a:noFill/>
          </a:ln>
        </p:spPr>
      </p:pic>
      <p:pic>
        <p:nvPicPr>
          <p:cNvPr id="505" name="Google Shape;505;p35" descr="Image of a green tick "/>
          <p:cNvPicPr preferRelativeResize="0"/>
          <p:nvPr/>
        </p:nvPicPr>
        <p:blipFill rotWithShape="1">
          <a:blip r:embed="rId4">
            <a:alphaModFix/>
          </a:blip>
          <a:srcRect/>
          <a:stretch/>
        </p:blipFill>
        <p:spPr>
          <a:xfrm>
            <a:off x="9319682" y="3163824"/>
            <a:ext cx="371910" cy="387406"/>
          </a:xfrm>
          <a:prstGeom prst="rect">
            <a:avLst/>
          </a:prstGeom>
          <a:noFill/>
          <a:ln>
            <a:noFill/>
          </a:ln>
        </p:spPr>
      </p:pic>
      <p:pic>
        <p:nvPicPr>
          <p:cNvPr id="506" name="Google Shape;506;p35" descr="Image of a green tick "/>
          <p:cNvPicPr preferRelativeResize="0"/>
          <p:nvPr/>
        </p:nvPicPr>
        <p:blipFill rotWithShape="1">
          <a:blip r:embed="rId4">
            <a:alphaModFix/>
          </a:blip>
          <a:srcRect/>
          <a:stretch/>
        </p:blipFill>
        <p:spPr>
          <a:xfrm>
            <a:off x="10868923" y="2387572"/>
            <a:ext cx="371910" cy="387406"/>
          </a:xfrm>
          <a:prstGeom prst="rect">
            <a:avLst/>
          </a:prstGeom>
          <a:noFill/>
          <a:ln>
            <a:noFill/>
          </a:ln>
        </p:spPr>
      </p:pic>
      <p:pic>
        <p:nvPicPr>
          <p:cNvPr id="507" name="Google Shape;507;p35" descr="Image of a green tick "/>
          <p:cNvPicPr preferRelativeResize="0"/>
          <p:nvPr/>
        </p:nvPicPr>
        <p:blipFill rotWithShape="1">
          <a:blip r:embed="rId4">
            <a:alphaModFix/>
          </a:blip>
          <a:srcRect/>
          <a:stretch/>
        </p:blipFill>
        <p:spPr>
          <a:xfrm>
            <a:off x="8367931" y="3679246"/>
            <a:ext cx="371910" cy="3874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36"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14" name="Google Shape;514;p36"/>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ECF 5: Adaptive teaching</a:t>
            </a:r>
            <a:endParaRPr/>
          </a:p>
        </p:txBody>
      </p:sp>
      <p:sp>
        <p:nvSpPr>
          <p:cNvPr id="515" name="Google Shape;515;p36"/>
          <p:cNvSpPr txBox="1"/>
          <p:nvPr/>
        </p:nvSpPr>
        <p:spPr>
          <a:xfrm>
            <a:off x="749567" y="5623880"/>
            <a:ext cx="1157478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Individual examples from specific schools – language guides, knowledge organisers, vocabulary booklets, use of Google Classroom and equivalent</a:t>
            </a:r>
            <a:endParaRPr sz="2000" dirty="0">
              <a:solidFill>
                <a:srgbClr val="1F3864"/>
              </a:solidFill>
              <a:latin typeface="Century Gothic"/>
              <a:ea typeface="Century Gothic"/>
              <a:cs typeface="Century Gothic"/>
              <a:sym typeface="Century Gothic"/>
            </a:endParaRPr>
          </a:p>
        </p:txBody>
      </p:sp>
      <p:sp>
        <p:nvSpPr>
          <p:cNvPr id="516" name="Google Shape;516;p36"/>
          <p:cNvSpPr txBox="1"/>
          <p:nvPr/>
        </p:nvSpPr>
        <p:spPr>
          <a:xfrm>
            <a:off x="236621" y="4084447"/>
            <a:ext cx="120877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Further resources include: </a:t>
            </a:r>
          </a:p>
        </p:txBody>
      </p:sp>
      <p:sp>
        <p:nvSpPr>
          <p:cNvPr id="517" name="Google Shape;517;p36"/>
          <p:cNvSpPr txBox="1"/>
          <p:nvPr/>
        </p:nvSpPr>
        <p:spPr>
          <a:xfrm>
            <a:off x="198120" y="1234120"/>
            <a:ext cx="117652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NCELP provides lesson templates and exemplar activities that can be adapted by teachers to suit the learners in their classroom.</a:t>
            </a:r>
            <a:endParaRPr sz="2400" dirty="0">
              <a:solidFill>
                <a:srgbClr val="1F3864"/>
              </a:solidFill>
              <a:latin typeface="Century Gothic"/>
              <a:ea typeface="Century Gothic"/>
              <a:cs typeface="Century Gothic"/>
              <a:sym typeface="Century Gothic"/>
            </a:endParaRPr>
          </a:p>
        </p:txBody>
      </p:sp>
      <p:sp>
        <p:nvSpPr>
          <p:cNvPr id="518" name="Google Shape;518;p36"/>
          <p:cNvSpPr txBox="1"/>
          <p:nvPr/>
        </p:nvSpPr>
        <p:spPr>
          <a:xfrm>
            <a:off x="198120" y="2223748"/>
            <a:ext cx="116281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Different versions of individual activities are often provided  within resources.</a:t>
            </a:r>
            <a:endParaRPr sz="2400" dirty="0">
              <a:solidFill>
                <a:srgbClr val="1F3864"/>
              </a:solidFill>
              <a:latin typeface="Century Gothic"/>
              <a:ea typeface="Century Gothic"/>
              <a:cs typeface="Century Gothic"/>
              <a:sym typeface="Century Gothic"/>
            </a:endParaRPr>
          </a:p>
        </p:txBody>
      </p:sp>
      <p:sp>
        <p:nvSpPr>
          <p:cNvPr id="519" name="Google Shape;519;p36"/>
          <p:cNvSpPr txBox="1"/>
          <p:nvPr/>
        </p:nvSpPr>
        <p:spPr>
          <a:xfrm>
            <a:off x="198120" y="3515661"/>
            <a:ext cx="116281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Teacher notes on slides often suggest ways to adapt activities.</a:t>
            </a:r>
            <a:endParaRPr sz="2400" dirty="0">
              <a:solidFill>
                <a:srgbClr val="1F3864"/>
              </a:solidFill>
              <a:latin typeface="Century Gothic"/>
              <a:ea typeface="Century Gothic"/>
              <a:cs typeface="Century Gothic"/>
              <a:sym typeface="Century Gothic"/>
            </a:endParaRPr>
          </a:p>
        </p:txBody>
      </p:sp>
      <p:sp>
        <p:nvSpPr>
          <p:cNvPr id="520" name="Google Shape;520;p36"/>
          <p:cNvSpPr txBox="1"/>
          <p:nvPr/>
        </p:nvSpPr>
        <p:spPr>
          <a:xfrm>
            <a:off x="198120" y="2854992"/>
            <a:ext cx="10515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All resources are adaptable by all teachers.</a:t>
            </a:r>
            <a:endParaRPr sz="2400" dirty="0">
              <a:solidFill>
                <a:srgbClr val="1F3864"/>
              </a:solidFill>
              <a:latin typeface="Century Gothic"/>
              <a:ea typeface="Century Gothic"/>
              <a:cs typeface="Century Gothic"/>
              <a:sym typeface="Century Gothic"/>
            </a:endParaRPr>
          </a:p>
        </p:txBody>
      </p:sp>
      <p:sp>
        <p:nvSpPr>
          <p:cNvPr id="521" name="Google Shape;521;p36"/>
          <p:cNvSpPr txBox="1"/>
          <p:nvPr/>
        </p:nvSpPr>
        <p:spPr>
          <a:xfrm>
            <a:off x="807720" y="4915390"/>
            <a:ext cx="110185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a differentiation collection with examples of differentiation for lower and higher proficiency learners</a:t>
            </a:r>
            <a:endParaRPr sz="2000" dirty="0">
              <a:solidFill>
                <a:srgbClr val="1F3864"/>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3D1F4804-4389-4591-B4A8-483241CA0E89}"/>
              </a:ext>
            </a:extLst>
          </p:cNvPr>
          <p:cNvSpPr txBox="1"/>
          <p:nvPr/>
        </p:nvSpPr>
        <p:spPr>
          <a:xfrm>
            <a:off x="807720" y="4485132"/>
            <a:ext cx="1129765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CALL examples:  Quizlet, </a:t>
            </a:r>
            <a:r>
              <a:rPr kumimoji="0" lang="en-US" sz="20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Vocaroo</a:t>
            </a:r>
            <a:r>
              <a:rPr kumimoji="0" lang="en-US" sz="20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homework support 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37"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28" name="Google Shape;528;p37"/>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Adaptive teaching examples</a:t>
            </a:r>
            <a:endParaRPr/>
          </a:p>
        </p:txBody>
      </p:sp>
      <p:sp>
        <p:nvSpPr>
          <p:cNvPr id="529" name="Google Shape;529;p37"/>
          <p:cNvSpPr txBox="1"/>
          <p:nvPr/>
        </p:nvSpPr>
        <p:spPr>
          <a:xfrm>
            <a:off x="209550" y="4141945"/>
            <a:ext cx="1157478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F3864"/>
              </a:buClr>
              <a:buSzPts val="2400"/>
              <a:buFont typeface="Arial"/>
              <a:buChar char="•"/>
            </a:pPr>
            <a:r>
              <a:rPr lang="en-GB" sz="2400">
                <a:solidFill>
                  <a:srgbClr val="1F3864"/>
                </a:solidFill>
                <a:latin typeface="Century Gothic"/>
                <a:ea typeface="Century Gothic"/>
                <a:cs typeface="Century Gothic"/>
                <a:sym typeface="Century Gothic"/>
              </a:rPr>
              <a:t>Quizlet, Vocaroo and homework support sheets plus Individual examples from specific schools</a:t>
            </a:r>
            <a:endParaRPr sz="2400">
              <a:solidFill>
                <a:srgbClr val="1F3864"/>
              </a:solidFill>
              <a:latin typeface="Century Gothic"/>
              <a:ea typeface="Century Gothic"/>
              <a:cs typeface="Century Gothic"/>
              <a:sym typeface="Century Gothic"/>
            </a:endParaRPr>
          </a:p>
        </p:txBody>
      </p:sp>
      <p:sp>
        <p:nvSpPr>
          <p:cNvPr id="530" name="Google Shape;530;p37"/>
          <p:cNvSpPr txBox="1"/>
          <p:nvPr/>
        </p:nvSpPr>
        <p:spPr>
          <a:xfrm>
            <a:off x="251460" y="2823825"/>
            <a:ext cx="11689080"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F3864"/>
              </a:buClr>
              <a:buSzPts val="2400"/>
              <a:buFont typeface="Arial"/>
              <a:buChar char="•"/>
            </a:pPr>
            <a:r>
              <a:rPr lang="en-GB" sz="2400">
                <a:solidFill>
                  <a:srgbClr val="1F3864"/>
                </a:solidFill>
                <a:latin typeface="Century Gothic"/>
                <a:ea typeface="Century Gothic"/>
                <a:cs typeface="Century Gothic"/>
                <a:sym typeface="Century Gothic"/>
              </a:rPr>
              <a:t>Exemplar collections for phonics, vocabulary and grammar</a:t>
            </a:r>
            <a:endParaRPr sz="2400">
              <a:solidFill>
                <a:srgbClr val="1F3864"/>
              </a:solidFill>
              <a:latin typeface="Century Gothic"/>
              <a:ea typeface="Century Gothic"/>
              <a:cs typeface="Century Gothic"/>
              <a:sym typeface="Century Gothic"/>
            </a:endParaRPr>
          </a:p>
        </p:txBody>
      </p:sp>
      <p:sp>
        <p:nvSpPr>
          <p:cNvPr id="531" name="Google Shape;531;p37"/>
          <p:cNvSpPr txBox="1"/>
          <p:nvPr/>
        </p:nvSpPr>
        <p:spPr>
          <a:xfrm>
            <a:off x="251460" y="1688763"/>
            <a:ext cx="11018520"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F3864"/>
              </a:buClr>
              <a:buSzPts val="2400"/>
              <a:buFont typeface="Arial"/>
              <a:buChar char="•"/>
            </a:pPr>
            <a:r>
              <a:rPr lang="en-GB" sz="2400">
                <a:solidFill>
                  <a:srgbClr val="1F3864"/>
                </a:solidFill>
                <a:latin typeface="Century Gothic"/>
                <a:ea typeface="Century Gothic"/>
                <a:cs typeface="Century Gothic"/>
                <a:sym typeface="Century Gothic"/>
              </a:rPr>
              <a:t>Examples of differentiation for lower and higher proficiency learners</a:t>
            </a:r>
            <a:endParaRPr sz="2400">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38"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38" name="Google Shape;538;p38"/>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Overview</a:t>
            </a:r>
            <a:endParaRPr/>
          </a:p>
        </p:txBody>
      </p:sp>
      <p:sp>
        <p:nvSpPr>
          <p:cNvPr id="539" name="Google Shape;539;p38"/>
          <p:cNvSpPr txBox="1"/>
          <p:nvPr/>
        </p:nvSpPr>
        <p:spPr>
          <a:xfrm>
            <a:off x="225630" y="1477101"/>
            <a:ext cx="11504408"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    )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training opportunities</a:t>
            </a: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p:txBody>
      </p:sp>
      <p:pic>
        <p:nvPicPr>
          <p:cNvPr id="540" name="Google Shape;540;p38" descr="Image of a green tick "/>
          <p:cNvPicPr preferRelativeResize="0"/>
          <p:nvPr/>
        </p:nvPicPr>
        <p:blipFill rotWithShape="1">
          <a:blip r:embed="rId4">
            <a:alphaModFix/>
          </a:blip>
          <a:srcRect/>
          <a:stretch/>
        </p:blipFill>
        <p:spPr>
          <a:xfrm>
            <a:off x="10682968" y="1558029"/>
            <a:ext cx="371910" cy="387406"/>
          </a:xfrm>
          <a:prstGeom prst="rect">
            <a:avLst/>
          </a:prstGeom>
          <a:noFill/>
          <a:ln>
            <a:noFill/>
          </a:ln>
        </p:spPr>
      </p:pic>
      <p:pic>
        <p:nvPicPr>
          <p:cNvPr id="541" name="Google Shape;541;p38" descr="Image of a green tick "/>
          <p:cNvPicPr preferRelativeResize="0"/>
          <p:nvPr/>
        </p:nvPicPr>
        <p:blipFill rotWithShape="1">
          <a:blip r:embed="rId4">
            <a:alphaModFix/>
          </a:blip>
          <a:srcRect/>
          <a:stretch/>
        </p:blipFill>
        <p:spPr>
          <a:xfrm>
            <a:off x="9387500" y="3291840"/>
            <a:ext cx="371910" cy="387406"/>
          </a:xfrm>
          <a:prstGeom prst="rect">
            <a:avLst/>
          </a:prstGeom>
          <a:noFill/>
          <a:ln>
            <a:noFill/>
          </a:ln>
        </p:spPr>
      </p:pic>
      <p:pic>
        <p:nvPicPr>
          <p:cNvPr id="542" name="Google Shape;542;p38" descr="Image of a green tick "/>
          <p:cNvPicPr preferRelativeResize="0"/>
          <p:nvPr/>
        </p:nvPicPr>
        <p:blipFill rotWithShape="1">
          <a:blip r:embed="rId4">
            <a:alphaModFix/>
          </a:blip>
          <a:srcRect/>
          <a:stretch/>
        </p:blipFill>
        <p:spPr>
          <a:xfrm>
            <a:off x="10868923" y="2387572"/>
            <a:ext cx="371910" cy="387406"/>
          </a:xfrm>
          <a:prstGeom prst="rect">
            <a:avLst/>
          </a:prstGeom>
          <a:noFill/>
          <a:ln>
            <a:noFill/>
          </a:ln>
        </p:spPr>
      </p:pic>
      <p:pic>
        <p:nvPicPr>
          <p:cNvPr id="543" name="Google Shape;543;p38" descr="Image of a green tick "/>
          <p:cNvPicPr preferRelativeResize="0"/>
          <p:nvPr/>
        </p:nvPicPr>
        <p:blipFill rotWithShape="1">
          <a:blip r:embed="rId4">
            <a:alphaModFix/>
          </a:blip>
          <a:srcRect/>
          <a:stretch/>
        </p:blipFill>
        <p:spPr>
          <a:xfrm>
            <a:off x="8367931" y="3679246"/>
            <a:ext cx="371910" cy="387406"/>
          </a:xfrm>
          <a:prstGeom prst="rect">
            <a:avLst/>
          </a:prstGeom>
          <a:noFill/>
          <a:ln>
            <a:noFill/>
          </a:ln>
        </p:spPr>
      </p:pic>
      <p:pic>
        <p:nvPicPr>
          <p:cNvPr id="544" name="Google Shape;544;p38" descr="Image of a green tick "/>
          <p:cNvPicPr preferRelativeResize="0"/>
          <p:nvPr/>
        </p:nvPicPr>
        <p:blipFill rotWithShape="1">
          <a:blip r:embed="rId4">
            <a:alphaModFix/>
          </a:blip>
          <a:srcRect/>
          <a:stretch/>
        </p:blipFill>
        <p:spPr>
          <a:xfrm>
            <a:off x="7590691" y="4066652"/>
            <a:ext cx="371910" cy="3874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39"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51" name="Google Shape;551;p39"/>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ECF 6: Assessment</a:t>
            </a:r>
            <a:endParaRPr/>
          </a:p>
        </p:txBody>
      </p:sp>
      <p:sp>
        <p:nvSpPr>
          <p:cNvPr id="552" name="Google Shape;552;p39"/>
          <p:cNvSpPr txBox="1"/>
          <p:nvPr/>
        </p:nvSpPr>
        <p:spPr>
          <a:xfrm>
            <a:off x="280987" y="1253331"/>
            <a:ext cx="11445875" cy="493410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chemeClr val="accent2"/>
              </a:buClr>
              <a:buSzPts val="2800"/>
              <a:buFont typeface="Arial"/>
              <a:buChar char="•"/>
            </a:pPr>
            <a:r>
              <a:rPr lang="en-GB" sz="2800">
                <a:solidFill>
                  <a:srgbClr val="1F3864"/>
                </a:solidFill>
                <a:latin typeface="Century Gothic"/>
                <a:ea typeface="Century Gothic"/>
                <a:cs typeface="Century Gothic"/>
                <a:sym typeface="Century Gothic"/>
              </a:rPr>
              <a:t>For all years at KS3 there are two assessment weeks</a:t>
            </a:r>
            <a:endParaRPr/>
          </a:p>
          <a:p>
            <a:pPr marL="228600" marR="0" lvl="0" indent="-228600" algn="l" rtl="0">
              <a:lnSpc>
                <a:spcPct val="150000"/>
              </a:lnSpc>
              <a:spcBef>
                <a:spcPts val="1000"/>
              </a:spcBef>
              <a:spcAft>
                <a:spcPts val="0"/>
              </a:spcAft>
              <a:buClr>
                <a:schemeClr val="accent2"/>
              </a:buClr>
              <a:buSzPts val="2800"/>
              <a:buFont typeface="Arial"/>
              <a:buChar char="•"/>
            </a:pPr>
            <a:r>
              <a:rPr lang="en-GB" sz="2800">
                <a:solidFill>
                  <a:srgbClr val="1F3864"/>
                </a:solidFill>
                <a:latin typeface="Century Gothic"/>
                <a:ea typeface="Century Gothic"/>
                <a:cs typeface="Century Gothic"/>
                <a:sym typeface="Century Gothic"/>
              </a:rPr>
              <a:t>Achievement (two) and Applying your knowledge tests (one only)</a:t>
            </a:r>
            <a:endParaRPr/>
          </a:p>
          <a:p>
            <a:pPr marL="228600" marR="0" lvl="0" indent="-228600" algn="l" rtl="0">
              <a:lnSpc>
                <a:spcPct val="150000"/>
              </a:lnSpc>
              <a:spcBef>
                <a:spcPts val="1000"/>
              </a:spcBef>
              <a:spcAft>
                <a:spcPts val="0"/>
              </a:spcAft>
              <a:buClr>
                <a:schemeClr val="accent2"/>
              </a:buClr>
              <a:buSzPts val="2800"/>
              <a:buFont typeface="Arial"/>
              <a:buChar char="•"/>
            </a:pPr>
            <a:r>
              <a:rPr lang="en-GB" sz="2800">
                <a:solidFill>
                  <a:srgbClr val="1F3864"/>
                </a:solidFill>
                <a:latin typeface="Century Gothic"/>
                <a:ea typeface="Century Gothic"/>
                <a:cs typeface="Century Gothic"/>
                <a:sym typeface="Century Gothic"/>
              </a:rPr>
              <a:t>Filmed assessment lessons work through two examples of each question type </a:t>
            </a:r>
            <a:endParaRPr/>
          </a:p>
          <a:p>
            <a:pPr marL="228600" marR="0" lvl="0" indent="-228600" algn="l" rtl="0">
              <a:lnSpc>
                <a:spcPct val="150000"/>
              </a:lnSpc>
              <a:spcBef>
                <a:spcPts val="1000"/>
              </a:spcBef>
              <a:spcAft>
                <a:spcPts val="0"/>
              </a:spcAft>
              <a:buClr>
                <a:schemeClr val="accent2"/>
              </a:buClr>
              <a:buSzPts val="2800"/>
              <a:buFont typeface="Arial"/>
              <a:buChar char="•"/>
            </a:pPr>
            <a:r>
              <a:rPr lang="en-GB" sz="2800">
                <a:solidFill>
                  <a:srgbClr val="1F3864"/>
                </a:solidFill>
                <a:latin typeface="Century Gothic"/>
                <a:ea typeface="Century Gothic"/>
                <a:cs typeface="Century Gothic"/>
                <a:sym typeface="Century Gothic"/>
              </a:rPr>
              <a:t>More detail on assessment principles available here: </a:t>
            </a:r>
            <a:r>
              <a:rPr lang="en-GB" sz="2800" u="sng">
                <a:solidFill>
                  <a:srgbClr val="1F3864"/>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Phonics</a:t>
            </a:r>
            <a:r>
              <a:rPr lang="en-GB" sz="2800">
                <a:solidFill>
                  <a:srgbClr val="1F3864"/>
                </a:solidFill>
                <a:latin typeface="Century Gothic"/>
                <a:ea typeface="Century Gothic"/>
                <a:cs typeface="Century Gothic"/>
                <a:sym typeface="Century Gothic"/>
              </a:rPr>
              <a:t>, </a:t>
            </a:r>
            <a:r>
              <a:rPr lang="en-GB" sz="2800" u="sng">
                <a:solidFill>
                  <a:srgbClr val="1F3864"/>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Vocabulary</a:t>
            </a:r>
            <a:r>
              <a:rPr lang="en-GB" sz="2800">
                <a:solidFill>
                  <a:srgbClr val="1F3864"/>
                </a:solidFill>
                <a:latin typeface="Century Gothic"/>
                <a:ea typeface="Century Gothic"/>
                <a:cs typeface="Century Gothic"/>
                <a:sym typeface="Century Gothic"/>
              </a:rPr>
              <a:t>, </a:t>
            </a:r>
            <a:r>
              <a:rPr lang="en-GB" sz="2800" u="sng">
                <a:solidFill>
                  <a:srgbClr val="1F3864"/>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Grammar</a:t>
            </a:r>
            <a:endParaRPr sz="2800">
              <a:solidFill>
                <a:srgbClr val="1F3864"/>
              </a:solidFill>
              <a:latin typeface="Century Gothic"/>
              <a:ea typeface="Century Gothic"/>
              <a:cs typeface="Century Gothic"/>
              <a:sym typeface="Century Gothic"/>
            </a:endParaRPr>
          </a:p>
          <a:p>
            <a:pPr marL="228600" marR="0" lvl="0" indent="-50800" algn="l" rtl="0">
              <a:lnSpc>
                <a:spcPct val="150000"/>
              </a:lnSpc>
              <a:spcBef>
                <a:spcPts val="1000"/>
              </a:spcBef>
              <a:spcAft>
                <a:spcPts val="0"/>
              </a:spcAft>
              <a:buClr>
                <a:schemeClr val="accent2"/>
              </a:buClr>
              <a:buSzPts val="2800"/>
              <a:buFont typeface="Arial"/>
              <a:buNone/>
            </a:pPr>
            <a:endParaRPr sz="2800">
              <a:solidFill>
                <a:srgbClr val="1F3864"/>
              </a:solidFill>
              <a:latin typeface="Century Gothic"/>
              <a:ea typeface="Century Gothic"/>
              <a:cs typeface="Century Gothic"/>
              <a:sym typeface="Century Gothic"/>
            </a:endParaRPr>
          </a:p>
        </p:txBody>
      </p:sp>
      <p:pic>
        <p:nvPicPr>
          <p:cNvPr id="553" name="Google Shape;553;p39" descr="Image of the Oak National Academy 'acorn' logo. "/>
          <p:cNvPicPr preferRelativeResize="0"/>
          <p:nvPr/>
        </p:nvPicPr>
        <p:blipFill rotWithShape="1">
          <a:blip r:embed="rId7">
            <a:alphaModFix/>
          </a:blip>
          <a:srcRect/>
          <a:stretch/>
        </p:blipFill>
        <p:spPr>
          <a:xfrm>
            <a:off x="3154206" y="4079631"/>
            <a:ext cx="651024" cy="8961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a:t>Key background</a:t>
            </a:r>
            <a:endParaRPr/>
          </a:p>
        </p:txBody>
      </p:sp>
      <p:pic>
        <p:nvPicPr>
          <p:cNvPr id="177" name="Google Shape;177;p4"/>
          <p:cNvPicPr preferRelativeResize="0"/>
          <p:nvPr/>
        </p:nvPicPr>
        <p:blipFill rotWithShape="1">
          <a:blip r:embed="rId3">
            <a:alphaModFix/>
          </a:blip>
          <a:srcRect/>
          <a:stretch/>
        </p:blipFill>
        <p:spPr>
          <a:xfrm>
            <a:off x="499534" y="1562628"/>
            <a:ext cx="3553853" cy="4510299"/>
          </a:xfrm>
          <a:prstGeom prst="rect">
            <a:avLst/>
          </a:prstGeom>
          <a:noFill/>
          <a:ln w="9525" cap="flat" cmpd="sng">
            <a:solidFill>
              <a:schemeClr val="lt2"/>
            </a:solidFill>
            <a:prstDash val="solid"/>
            <a:round/>
            <a:headEnd type="none" w="sm" len="sm"/>
            <a:tailEnd type="none" w="sm" len="sm"/>
          </a:ln>
          <a:effectLst>
            <a:outerShdw blurRad="292100" dist="139700" dir="2700000" algn="tl" rotWithShape="0">
              <a:srgbClr val="333333">
                <a:alpha val="64705"/>
              </a:srgbClr>
            </a:outerShdw>
          </a:effectLst>
        </p:spPr>
      </p:pic>
      <p:pic>
        <p:nvPicPr>
          <p:cNvPr id="178" name="Google Shape;178;p4"/>
          <p:cNvPicPr preferRelativeResize="0"/>
          <p:nvPr/>
        </p:nvPicPr>
        <p:blipFill rotWithShape="1">
          <a:blip r:embed="rId4">
            <a:alphaModFix/>
          </a:blip>
          <a:srcRect l="23599" t="25703" r="25050" b="31455"/>
          <a:stretch/>
        </p:blipFill>
        <p:spPr>
          <a:xfrm>
            <a:off x="4364549" y="2099009"/>
            <a:ext cx="7827451" cy="34375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40" descr="background rectangle"/>
          <p:cNvPicPr preferRelativeResize="0"/>
          <p:nvPr/>
        </p:nvPicPr>
        <p:blipFill rotWithShape="1">
          <a:blip r:embed="rId3">
            <a:alphaModFix/>
          </a:blip>
          <a:srcRect/>
          <a:stretch/>
        </p:blipFill>
        <p:spPr>
          <a:xfrm>
            <a:off x="0" y="296863"/>
            <a:ext cx="5181601" cy="867128"/>
          </a:xfrm>
          <a:prstGeom prst="rect">
            <a:avLst/>
          </a:prstGeom>
          <a:noFill/>
          <a:ln>
            <a:noFill/>
          </a:ln>
        </p:spPr>
      </p:pic>
      <p:sp>
        <p:nvSpPr>
          <p:cNvPr id="560" name="Google Shape;560;p40"/>
          <p:cNvSpPr txBox="1">
            <a:spLocks noGrp="1"/>
          </p:cNvSpPr>
          <p:nvPr>
            <p:ph type="title"/>
          </p:nvPr>
        </p:nvSpPr>
        <p:spPr>
          <a:xfrm>
            <a:off x="-2970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NCELP Assessment</a:t>
            </a:r>
            <a:endParaRPr/>
          </a:p>
        </p:txBody>
      </p:sp>
      <p:pic>
        <p:nvPicPr>
          <p:cNvPr id="561" name="Google Shape;561;p40"/>
          <p:cNvPicPr preferRelativeResize="0"/>
          <p:nvPr/>
        </p:nvPicPr>
        <p:blipFill rotWithShape="1">
          <a:blip r:embed="rId4">
            <a:alphaModFix/>
          </a:blip>
          <a:srcRect l="22569" t="28430" r="44045" b="41732"/>
          <a:stretch/>
        </p:blipFill>
        <p:spPr>
          <a:xfrm>
            <a:off x="-29706" y="1163991"/>
            <a:ext cx="7385708" cy="3712526"/>
          </a:xfrm>
          <a:prstGeom prst="rect">
            <a:avLst/>
          </a:prstGeom>
          <a:noFill/>
          <a:ln>
            <a:noFill/>
          </a:ln>
        </p:spPr>
      </p:pic>
      <p:pic>
        <p:nvPicPr>
          <p:cNvPr id="562" name="Google Shape;562;p40"/>
          <p:cNvPicPr preferRelativeResize="0"/>
          <p:nvPr/>
        </p:nvPicPr>
        <p:blipFill rotWithShape="1">
          <a:blip r:embed="rId5">
            <a:alphaModFix/>
          </a:blip>
          <a:srcRect l="21104" t="29143" r="40896" b="40575"/>
          <a:stretch/>
        </p:blipFill>
        <p:spPr>
          <a:xfrm>
            <a:off x="3178119" y="2031119"/>
            <a:ext cx="8194496" cy="3673023"/>
          </a:xfrm>
          <a:prstGeom prst="rect">
            <a:avLst/>
          </a:prstGeom>
          <a:noFill/>
          <a:ln>
            <a:noFill/>
          </a:ln>
        </p:spPr>
      </p:pic>
      <p:pic>
        <p:nvPicPr>
          <p:cNvPr id="563" name="Google Shape;563;p40"/>
          <p:cNvPicPr preferRelativeResize="0"/>
          <p:nvPr/>
        </p:nvPicPr>
        <p:blipFill rotWithShape="1">
          <a:blip r:embed="rId4">
            <a:alphaModFix/>
          </a:blip>
          <a:srcRect l="20049" t="9363" r="21643" b="71028"/>
          <a:stretch/>
        </p:blipFill>
        <p:spPr>
          <a:xfrm>
            <a:off x="5553041" y="30359"/>
            <a:ext cx="6638959" cy="1255835"/>
          </a:xfrm>
          <a:prstGeom prst="rect">
            <a:avLst/>
          </a:prstGeom>
          <a:noFill/>
          <a:ln>
            <a:noFill/>
          </a:ln>
        </p:spPr>
      </p:pic>
      <p:pic>
        <p:nvPicPr>
          <p:cNvPr id="564" name="Google Shape;564;p40"/>
          <p:cNvPicPr preferRelativeResize="0"/>
          <p:nvPr/>
        </p:nvPicPr>
        <p:blipFill rotWithShape="1">
          <a:blip r:embed="rId6">
            <a:alphaModFix/>
          </a:blip>
          <a:srcRect l="22267" t="28281" r="54470" b="41775"/>
          <a:stretch/>
        </p:blipFill>
        <p:spPr>
          <a:xfrm>
            <a:off x="7275367" y="2694431"/>
            <a:ext cx="4965009" cy="359487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41" descr="background rectangle"/>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571" name="Google Shape;571;p41"/>
          <p:cNvSpPr txBox="1">
            <a:spLocks noGrp="1"/>
          </p:cNvSpPr>
          <p:nvPr>
            <p:ph type="title"/>
          </p:nvPr>
        </p:nvSpPr>
        <p:spPr>
          <a:xfrm>
            <a:off x="-72086" y="280417"/>
            <a:ext cx="6503366" cy="7214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600"/>
              <a:buFont typeface="Century Gothic"/>
              <a:buNone/>
            </a:pPr>
            <a:r>
              <a:rPr lang="en-GB" sz="2600" b="1">
                <a:solidFill>
                  <a:schemeClr val="lt1"/>
                </a:solidFill>
              </a:rPr>
              <a:t>Y8 French Applying your knowledge</a:t>
            </a:r>
            <a:endParaRPr/>
          </a:p>
        </p:txBody>
      </p:sp>
      <p:sp>
        <p:nvSpPr>
          <p:cNvPr id="572" name="Google Shape;572;p41"/>
          <p:cNvSpPr/>
          <p:nvPr/>
        </p:nvSpPr>
        <p:spPr>
          <a:xfrm>
            <a:off x="150125" y="1163991"/>
            <a:ext cx="11928144" cy="10546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1F4E79"/>
              </a:buClr>
              <a:buSzPts val="2000"/>
              <a:buFont typeface="Century Gothic"/>
              <a:buNone/>
            </a:pPr>
            <a:r>
              <a:rPr lang="en-GB" sz="2000" b="1" i="0" u="none" strike="noStrike" cap="none">
                <a:solidFill>
                  <a:srgbClr val="1F4E79"/>
                </a:solidFill>
                <a:latin typeface="Century Gothic"/>
                <a:ea typeface="Century Gothic"/>
                <a:cs typeface="Century Gothic"/>
                <a:sym typeface="Century Gothic"/>
              </a:rPr>
              <a:t>Read</a:t>
            </a:r>
            <a:r>
              <a:rPr lang="en-GB" sz="2000" b="0" i="0" u="none" strike="noStrike" cap="none">
                <a:solidFill>
                  <a:srgbClr val="1F4E79"/>
                </a:solidFill>
                <a:latin typeface="Century Gothic"/>
                <a:ea typeface="Century Gothic"/>
                <a:cs typeface="Century Gothic"/>
                <a:sym typeface="Century Gothic"/>
              </a:rPr>
              <a:t> the following text </a:t>
            </a:r>
            <a:r>
              <a:rPr lang="en-GB" sz="2000" b="1" i="0" u="none" strike="noStrike" cap="none">
                <a:solidFill>
                  <a:srgbClr val="1F4E79"/>
                </a:solidFill>
                <a:latin typeface="Century Gothic"/>
                <a:ea typeface="Century Gothic"/>
                <a:cs typeface="Century Gothic"/>
                <a:sym typeface="Century Gothic"/>
              </a:rPr>
              <a:t>aloud</a:t>
            </a:r>
            <a:r>
              <a:rPr lang="en-GB" sz="2000" b="0" i="0" u="none" strike="noStrike" cap="none">
                <a:solidFill>
                  <a:srgbClr val="1F4E79"/>
                </a:solidFill>
                <a:latin typeface="Century Gothic"/>
                <a:ea typeface="Century Gothic"/>
                <a:cs typeface="Century Gothic"/>
                <a:sym typeface="Century Gothic"/>
              </a:rPr>
              <a:t>. You won’t know some of the words – don’t worry! Just do  your best to read them aloud as you think they should sound in French. </a:t>
            </a:r>
            <a:endParaRPr/>
          </a:p>
          <a:p>
            <a:pPr marL="0" marR="0" lvl="0" indent="0" algn="l" rtl="0">
              <a:lnSpc>
                <a:spcPct val="107000"/>
              </a:lnSpc>
              <a:spcBef>
                <a:spcPts val="0"/>
              </a:spcBef>
              <a:spcAft>
                <a:spcPts val="0"/>
              </a:spcAft>
              <a:buClr>
                <a:srgbClr val="1F4E79"/>
              </a:buClr>
              <a:buSzPts val="2000"/>
              <a:buFont typeface="Century Gothic"/>
              <a:buNone/>
            </a:pPr>
            <a:r>
              <a:rPr lang="en-GB" sz="2000" b="0" i="0" u="none" strike="noStrike" cap="none">
                <a:solidFill>
                  <a:srgbClr val="1F4E79"/>
                </a:solidFill>
                <a:latin typeface="Century Gothic"/>
                <a:ea typeface="Century Gothic"/>
                <a:cs typeface="Century Gothic"/>
                <a:sym typeface="Century Gothic"/>
              </a:rPr>
              <a:t>You will get marks for </a:t>
            </a:r>
            <a:r>
              <a:rPr lang="en-GB" sz="2000" b="1" i="0" u="none" strike="noStrike" cap="none">
                <a:solidFill>
                  <a:srgbClr val="1F4E79"/>
                </a:solidFill>
                <a:latin typeface="Century Gothic"/>
                <a:ea typeface="Century Gothic"/>
                <a:cs typeface="Century Gothic"/>
                <a:sym typeface="Century Gothic"/>
              </a:rPr>
              <a:t>understandable </a:t>
            </a:r>
            <a:r>
              <a:rPr lang="en-GB" sz="2000" b="0" i="0" u="none" strike="noStrike" cap="none">
                <a:solidFill>
                  <a:srgbClr val="1F4E79"/>
                </a:solidFill>
                <a:latin typeface="Century Gothic"/>
                <a:ea typeface="Century Gothic"/>
                <a:cs typeface="Century Gothic"/>
                <a:sym typeface="Century Gothic"/>
              </a:rPr>
              <a:t>and </a:t>
            </a:r>
            <a:r>
              <a:rPr lang="en-GB" sz="2000" b="1" i="0" u="none" strike="noStrike" cap="none">
                <a:solidFill>
                  <a:srgbClr val="1F4E79"/>
                </a:solidFill>
                <a:latin typeface="Century Gothic"/>
                <a:ea typeface="Century Gothic"/>
                <a:cs typeface="Century Gothic"/>
                <a:sym typeface="Century Gothic"/>
              </a:rPr>
              <a:t>fluent </a:t>
            </a:r>
            <a:r>
              <a:rPr lang="en-GB" sz="2000" b="0" i="0" u="none" strike="noStrike" cap="none">
                <a:solidFill>
                  <a:srgbClr val="1F4E79"/>
                </a:solidFill>
                <a:latin typeface="Century Gothic"/>
                <a:ea typeface="Century Gothic"/>
                <a:cs typeface="Century Gothic"/>
                <a:sym typeface="Century Gothic"/>
              </a:rPr>
              <a:t>pronunciation.</a:t>
            </a:r>
            <a:endParaRPr/>
          </a:p>
        </p:txBody>
      </p:sp>
      <p:sp>
        <p:nvSpPr>
          <p:cNvPr id="573" name="Google Shape;573;p41"/>
          <p:cNvSpPr txBox="1"/>
          <p:nvPr/>
        </p:nvSpPr>
        <p:spPr>
          <a:xfrm>
            <a:off x="5576868" y="2229388"/>
            <a:ext cx="4904095" cy="3851567"/>
          </a:xfrm>
          <a:prstGeom prst="rect">
            <a:avLst/>
          </a:prstGeom>
          <a:solidFill>
            <a:srgbClr val="FFFFFF"/>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1F4E79"/>
              </a:buClr>
              <a:buSzPts val="2000"/>
              <a:buFont typeface="Century Gothic"/>
              <a:buNone/>
            </a:pPr>
            <a:r>
              <a:rPr lang="en-GB" sz="2000" b="0" i="0" u="none" strike="noStrike" cap="none">
                <a:solidFill>
                  <a:srgbClr val="1F4E79"/>
                </a:solidFill>
                <a:latin typeface="Century Gothic"/>
                <a:ea typeface="Century Gothic"/>
                <a:cs typeface="Century Gothic"/>
                <a:sym typeface="Century Gothic"/>
              </a:rPr>
              <a:t> Louis Pasteur est un scientifique français très important dans l'histoire.</a:t>
            </a:r>
            <a:endParaRPr sz="2000" b="0" i="0" u="none" strike="noStrike" cap="none">
              <a:solidFill>
                <a:srgbClr val="1F4E79"/>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1F4E79"/>
              </a:buClr>
              <a:buSzPts val="2000"/>
              <a:buFont typeface="Century Gothic"/>
              <a:buNone/>
            </a:pPr>
            <a:r>
              <a:rPr lang="en-GB" sz="2000" b="0" i="0" u="none" strike="noStrike" cap="none">
                <a:solidFill>
                  <a:srgbClr val="1F4E79"/>
                </a:solidFill>
                <a:latin typeface="Century Gothic"/>
                <a:ea typeface="Century Gothic"/>
                <a:cs typeface="Century Gothic"/>
                <a:sym typeface="Century Gothic"/>
              </a:rPr>
              <a:t>Il trouve une solution pour conserver des produits périssables.</a:t>
            </a:r>
            <a:endParaRPr sz="2000" b="0" i="0" u="none" strike="noStrike" cap="none">
              <a:solidFill>
                <a:srgbClr val="1F4E79"/>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1F4E79"/>
              </a:buClr>
              <a:buSzPts val="2000"/>
              <a:buFont typeface="Century Gothic"/>
              <a:buNone/>
            </a:pPr>
            <a:r>
              <a:rPr lang="en-GB" sz="2000" b="0" i="0" u="none" strike="noStrike" cap="none">
                <a:solidFill>
                  <a:srgbClr val="1F4E79"/>
                </a:solidFill>
                <a:latin typeface="Century Gothic"/>
                <a:ea typeface="Century Gothic"/>
                <a:cs typeface="Century Gothic"/>
                <a:sym typeface="Century Gothic"/>
              </a:rPr>
              <a:t>Comme résultat, on achète le lait ‘pasteurisé’ au magasin aujourd’hui.</a:t>
            </a:r>
            <a:endParaRPr sz="2000" b="0" i="0" u="none" strike="noStrike" cap="none">
              <a:solidFill>
                <a:srgbClr val="1F4E79"/>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1F4E79"/>
              </a:buClr>
              <a:buSzPts val="2000"/>
              <a:buFont typeface="Century Gothic"/>
              <a:buNone/>
            </a:pPr>
            <a:r>
              <a:rPr lang="en-GB" sz="2000" b="0" i="0" u="none" strike="noStrike" cap="none">
                <a:solidFill>
                  <a:srgbClr val="1F4E79"/>
                </a:solidFill>
                <a:latin typeface="Century Gothic"/>
                <a:ea typeface="Century Gothic"/>
                <a:cs typeface="Century Gothic"/>
                <a:sym typeface="Century Gothic"/>
              </a:rPr>
              <a:t>Il crée aussi le premier vaccin contre une maladie dangereuse.</a:t>
            </a:r>
            <a:endParaRPr sz="2000" b="0" i="0" u="none" strike="noStrike" cap="none">
              <a:solidFill>
                <a:srgbClr val="1F4E79"/>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1F4E79"/>
              </a:buClr>
              <a:buSzPts val="2000"/>
              <a:buFont typeface="Century Gothic"/>
              <a:buNone/>
            </a:pPr>
            <a:r>
              <a:rPr lang="en-GB" sz="2000" b="0" i="0" u="none" strike="noStrike" cap="none">
                <a:solidFill>
                  <a:srgbClr val="1F4E79"/>
                </a:solidFill>
                <a:latin typeface="Century Gothic"/>
                <a:ea typeface="Century Gothic"/>
                <a:cs typeface="Century Gothic"/>
                <a:sym typeface="Century Gothic"/>
              </a:rPr>
              <a:t>C'est pourquoi on dit qu'il est ‘le père de la médecine moderne’.</a:t>
            </a:r>
            <a:endParaRPr sz="2000" b="0" i="0" u="none" strike="noStrike" cap="none">
              <a:solidFill>
                <a:srgbClr val="1F4E79"/>
              </a:solidFill>
              <a:latin typeface="Century Gothic"/>
              <a:ea typeface="Century Gothic"/>
              <a:cs typeface="Century Gothic"/>
              <a:sym typeface="Century Gothic"/>
            </a:endParaRPr>
          </a:p>
        </p:txBody>
      </p:sp>
      <p:pic>
        <p:nvPicPr>
          <p:cNvPr id="574" name="Google Shape;574;p41"/>
          <p:cNvPicPr preferRelativeResize="0"/>
          <p:nvPr/>
        </p:nvPicPr>
        <p:blipFill rotWithShape="1">
          <a:blip r:embed="rId4">
            <a:alphaModFix/>
          </a:blip>
          <a:srcRect/>
          <a:stretch/>
        </p:blipFill>
        <p:spPr>
          <a:xfrm>
            <a:off x="1240811" y="2342523"/>
            <a:ext cx="3581400" cy="3371850"/>
          </a:xfrm>
          <a:prstGeom prst="rect">
            <a:avLst/>
          </a:prstGeom>
          <a:noFill/>
          <a:ln>
            <a:noFill/>
          </a:ln>
        </p:spPr>
      </p:pic>
      <p:sp>
        <p:nvSpPr>
          <p:cNvPr id="575" name="Google Shape;575;p41"/>
          <p:cNvSpPr/>
          <p:nvPr/>
        </p:nvSpPr>
        <p:spPr>
          <a:xfrm>
            <a:off x="280225" y="5838257"/>
            <a:ext cx="52966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0" i="0" u="none" strike="noStrike" cap="none">
                <a:solidFill>
                  <a:srgbClr val="1F3864"/>
                </a:solidFill>
                <a:latin typeface="Century Gothic"/>
                <a:ea typeface="Century Gothic"/>
                <a:cs typeface="Century Gothic"/>
                <a:sym typeface="Century Gothic"/>
              </a:rPr>
              <a:t>Louis Pasteur (1822-1895) dans son laboratoire</a:t>
            </a:r>
            <a:endParaRPr sz="1100" b="0" i="1" u="none" strike="noStrike" cap="none">
              <a:solidFill>
                <a:srgbClr val="44546A"/>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42" descr="background rectangle"/>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582" name="Google Shape;582;p42"/>
          <p:cNvSpPr txBox="1">
            <a:spLocks noGrp="1"/>
          </p:cNvSpPr>
          <p:nvPr>
            <p:ph type="title"/>
          </p:nvPr>
        </p:nvSpPr>
        <p:spPr>
          <a:xfrm>
            <a:off x="-72086" y="280417"/>
            <a:ext cx="6503366" cy="7214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600"/>
              <a:buFont typeface="Century Gothic"/>
              <a:buNone/>
            </a:pPr>
            <a:r>
              <a:rPr lang="en-GB" sz="2600" b="1">
                <a:solidFill>
                  <a:schemeClr val="lt1"/>
                </a:solidFill>
              </a:rPr>
              <a:t>Y8 French Applying your knowledge</a:t>
            </a:r>
            <a:endParaRPr/>
          </a:p>
        </p:txBody>
      </p:sp>
      <p:pic>
        <p:nvPicPr>
          <p:cNvPr id="583" name="Google Shape;583;p42"/>
          <p:cNvPicPr preferRelativeResize="0"/>
          <p:nvPr/>
        </p:nvPicPr>
        <p:blipFill rotWithShape="1">
          <a:blip r:embed="rId4">
            <a:alphaModFix/>
          </a:blip>
          <a:srcRect/>
          <a:stretch/>
        </p:blipFill>
        <p:spPr>
          <a:xfrm>
            <a:off x="10746285" y="109760"/>
            <a:ext cx="1331984" cy="1054231"/>
          </a:xfrm>
          <a:prstGeom prst="rect">
            <a:avLst/>
          </a:prstGeom>
          <a:noFill/>
          <a:ln>
            <a:noFill/>
          </a:ln>
        </p:spPr>
      </p:pic>
      <p:sp>
        <p:nvSpPr>
          <p:cNvPr id="584" name="Google Shape;584;p42"/>
          <p:cNvSpPr txBox="1"/>
          <p:nvPr/>
        </p:nvSpPr>
        <p:spPr>
          <a:xfrm>
            <a:off x="150125" y="1201150"/>
            <a:ext cx="11928144" cy="4934180"/>
          </a:xfrm>
          <a:prstGeom prst="rect">
            <a:avLst/>
          </a:prstGeom>
          <a:solidFill>
            <a:srgbClr val="FFFFFF"/>
          </a:solidFill>
          <a:ln w="9525"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entury Gothic"/>
              <a:buNone/>
            </a:pPr>
            <a:endParaRPr sz="2000" b="1" i="0" u="none" strike="noStrike" cap="none">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1 mark</a:t>
            </a:r>
            <a:r>
              <a:rPr lang="en-GB" sz="2000" b="0" i="0" u="none" strike="noStrike" cap="none">
                <a:solidFill>
                  <a:srgbClr val="1F3864"/>
                </a:solidFill>
                <a:latin typeface="Century Gothic"/>
                <a:ea typeface="Century Gothic"/>
                <a:cs typeface="Century Gothic"/>
                <a:sym typeface="Century Gothic"/>
              </a:rPr>
              <a:t> awarded where words are pronounced very clearly and comprehensibly, with all or most of the features (SSCs, liaison, stress patterns) accurately produced.</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Plus 1 </a:t>
            </a:r>
            <a:r>
              <a:rPr lang="en-GB" sz="2000" b="0" i="0" u="none" strike="noStrike" cap="none">
                <a:solidFill>
                  <a:srgbClr val="1F3864"/>
                </a:solidFill>
                <a:latin typeface="Century Gothic"/>
                <a:ea typeface="Century Gothic"/>
                <a:cs typeface="Century Gothic"/>
                <a:sym typeface="Century Gothic"/>
              </a:rPr>
              <a:t>mark awarded where the sentence is read very fluently (with few hesitations </a:t>
            </a:r>
            <a:br>
              <a:rPr lang="en-GB" sz="2000" b="0" i="0" u="none" strike="noStrike" cap="none">
                <a:solidFill>
                  <a:srgbClr val="1F3864"/>
                </a:solidFill>
                <a:latin typeface="Century Gothic"/>
                <a:ea typeface="Century Gothic"/>
                <a:cs typeface="Century Gothic"/>
                <a:sym typeface="Century Gothic"/>
              </a:rPr>
            </a:br>
            <a:r>
              <a:rPr lang="en-GB" sz="2000" b="0" i="0" u="none" strike="noStrike" cap="none">
                <a:solidFill>
                  <a:srgbClr val="1F3864"/>
                </a:solidFill>
                <a:latin typeface="Century Gothic"/>
                <a:ea typeface="Century Gothic"/>
                <a:cs typeface="Century Gothic"/>
                <a:sym typeface="Century Gothic"/>
              </a:rPr>
              <a:t>and/or self-corrections)</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Plus 0.5 </a:t>
            </a:r>
            <a:r>
              <a:rPr lang="en-GB" sz="2000" b="0" i="0" u="none" strike="noStrike" cap="none">
                <a:solidFill>
                  <a:srgbClr val="1F3864"/>
                </a:solidFill>
                <a:latin typeface="Century Gothic"/>
                <a:ea typeface="Century Gothic"/>
                <a:cs typeface="Century Gothic"/>
                <a:sym typeface="Century Gothic"/>
              </a:rPr>
              <a:t>mark awarded where the sentence is read quite fluently (with some  hesitations and/or self-corrections).</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0.5 mark </a:t>
            </a:r>
            <a:r>
              <a:rPr lang="en-GB" sz="2000" b="0" i="0" u="none" strike="noStrike" cap="none">
                <a:solidFill>
                  <a:srgbClr val="1F3864"/>
                </a:solidFill>
                <a:latin typeface="Century Gothic"/>
                <a:ea typeface="Century Gothic"/>
                <a:cs typeface="Century Gothic"/>
                <a:sym typeface="Century Gothic"/>
              </a:rPr>
              <a:t>awarded where words are pronounced quite clearly and comprehensibly, with most of the features (SSCs, liaison, stress patterns) accurately produced.</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Plus 1 </a:t>
            </a:r>
            <a:r>
              <a:rPr lang="en-GB" sz="2000" b="0" i="0" u="none" strike="noStrike" cap="none">
                <a:solidFill>
                  <a:srgbClr val="1F3864"/>
                </a:solidFill>
                <a:latin typeface="Century Gothic"/>
                <a:ea typeface="Century Gothic"/>
                <a:cs typeface="Century Gothic"/>
                <a:sym typeface="Century Gothic"/>
              </a:rPr>
              <a:t>mark awarded where the sentence is read very fluently (with few hesitations </a:t>
            </a:r>
            <a:br>
              <a:rPr lang="en-GB" sz="2000" b="0" i="0" u="none" strike="noStrike" cap="none">
                <a:solidFill>
                  <a:srgbClr val="1F3864"/>
                </a:solidFill>
                <a:latin typeface="Century Gothic"/>
                <a:ea typeface="Century Gothic"/>
                <a:cs typeface="Century Gothic"/>
                <a:sym typeface="Century Gothic"/>
              </a:rPr>
            </a:br>
            <a:r>
              <a:rPr lang="en-GB" sz="2000" b="0" i="0" u="none" strike="noStrike" cap="none">
                <a:solidFill>
                  <a:srgbClr val="1F3864"/>
                </a:solidFill>
                <a:latin typeface="Century Gothic"/>
                <a:ea typeface="Century Gothic"/>
                <a:cs typeface="Century Gothic"/>
                <a:sym typeface="Century Gothic"/>
              </a:rPr>
              <a:t>and/or self-corrections).</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Plus 0.5 </a:t>
            </a:r>
            <a:r>
              <a:rPr lang="en-GB" sz="2000" b="0" i="0" u="none" strike="noStrike" cap="none">
                <a:solidFill>
                  <a:srgbClr val="1F3864"/>
                </a:solidFill>
                <a:latin typeface="Century Gothic"/>
                <a:ea typeface="Century Gothic"/>
                <a:cs typeface="Century Gothic"/>
                <a:sym typeface="Century Gothic"/>
              </a:rPr>
              <a:t>mark awarded where the sentence is read quite fluently (with some </a:t>
            </a:r>
            <a:br>
              <a:rPr lang="en-GB" sz="2000" b="0" i="0" u="none" strike="noStrike" cap="none">
                <a:solidFill>
                  <a:srgbClr val="1F3864"/>
                </a:solidFill>
                <a:latin typeface="Century Gothic"/>
                <a:ea typeface="Century Gothic"/>
                <a:cs typeface="Century Gothic"/>
                <a:sym typeface="Century Gothic"/>
              </a:rPr>
            </a:br>
            <a:r>
              <a:rPr lang="en-GB" sz="2000" b="0" i="0" u="none" strike="noStrike" cap="none">
                <a:solidFill>
                  <a:srgbClr val="1F3864"/>
                </a:solidFill>
                <a:latin typeface="Century Gothic"/>
                <a:ea typeface="Century Gothic"/>
                <a:cs typeface="Century Gothic"/>
                <a:sym typeface="Century Gothic"/>
              </a:rPr>
              <a:t>hesitations and/or self-corrections).</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0 marks</a:t>
            </a:r>
            <a:r>
              <a:rPr lang="en-GB" sz="2000" b="0" i="0" u="none" strike="noStrike" cap="none">
                <a:solidFill>
                  <a:srgbClr val="1F3864"/>
                </a:solidFill>
                <a:latin typeface="Century Gothic"/>
                <a:ea typeface="Century Gothic"/>
                <a:cs typeface="Century Gothic"/>
                <a:sym typeface="Century Gothic"/>
              </a:rPr>
              <a:t> awarded where words are pronounced neither clearly nor comprehensibly, with few of the features (SSCs, liaison, stress patterns) accurately produced.</a:t>
            </a:r>
            <a:endParaRPr/>
          </a:p>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a:solidFill>
                  <a:srgbClr val="1F3864"/>
                </a:solidFill>
                <a:latin typeface="Century Gothic"/>
                <a:ea typeface="Century Gothic"/>
                <a:cs typeface="Century Gothic"/>
                <a:sym typeface="Century Gothic"/>
              </a:rPr>
              <a:t>0 </a:t>
            </a:r>
            <a:r>
              <a:rPr lang="en-GB" sz="2000" b="0" i="0" u="none" strike="noStrike" cap="none">
                <a:solidFill>
                  <a:srgbClr val="1F3864"/>
                </a:solidFill>
                <a:latin typeface="Century Gothic"/>
                <a:ea typeface="Century Gothic"/>
                <a:cs typeface="Century Gothic"/>
                <a:sym typeface="Century Gothic"/>
              </a:rPr>
              <a:t>marks awarded for fluency where the unit is not awarded any marks for comprehensibility.</a:t>
            </a:r>
            <a:endParaRPr/>
          </a:p>
          <a:p>
            <a:pPr marL="0" marR="0" lvl="0" indent="0" algn="ctr" rtl="0">
              <a:lnSpc>
                <a:spcPct val="107000"/>
              </a:lnSpc>
              <a:spcBef>
                <a:spcPts val="0"/>
              </a:spcBef>
              <a:spcAft>
                <a:spcPts val="0"/>
              </a:spcAft>
              <a:buClr>
                <a:schemeClr val="dk1"/>
              </a:buClr>
              <a:buSzPts val="2000"/>
              <a:buFont typeface="Century Gothic"/>
              <a:buNone/>
            </a:pPr>
            <a:endParaRPr sz="2000" b="0" i="0" u="none" strike="noStrike" cap="none">
              <a:solidFill>
                <a:srgbClr val="1F4E79"/>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43"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91" name="Google Shape;591;p43"/>
          <p:cNvSpPr txBox="1">
            <a:spLocks noGrp="1"/>
          </p:cNvSpPr>
          <p:nvPr>
            <p:ph type="title"/>
          </p:nvPr>
        </p:nvSpPr>
        <p:spPr>
          <a:xfrm>
            <a:off x="0" y="9784"/>
            <a:ext cx="68732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Assessment examples</a:t>
            </a:r>
            <a:endParaRPr/>
          </a:p>
        </p:txBody>
      </p:sp>
      <p:sp>
        <p:nvSpPr>
          <p:cNvPr id="592" name="Google Shape;592;p43"/>
          <p:cNvSpPr txBox="1"/>
          <p:nvPr/>
        </p:nvSpPr>
        <p:spPr>
          <a:xfrm>
            <a:off x="280987" y="1253331"/>
            <a:ext cx="11445875" cy="493410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ED7D31"/>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A self-study opportunity to reflect on </a:t>
            </a:r>
            <a:r>
              <a:rPr lang="en-GB" sz="2800">
                <a:solidFill>
                  <a:srgbClr val="1F3864"/>
                </a:solidFill>
                <a:latin typeface="Century Gothic"/>
                <a:ea typeface="Century Gothic"/>
                <a:cs typeface="Century Gothic"/>
                <a:sym typeface="Century Gothic"/>
              </a:rPr>
              <a:t>a</a:t>
            </a:r>
            <a:r>
              <a:rPr lang="en-GB" sz="2800" b="0" i="0" u="none" strike="noStrike" cap="none">
                <a:solidFill>
                  <a:srgbClr val="1F3864"/>
                </a:solidFill>
                <a:latin typeface="Century Gothic"/>
                <a:ea typeface="Century Gothic"/>
                <a:cs typeface="Century Gothic"/>
                <a:sym typeface="Century Gothic"/>
              </a:rPr>
              <a:t>chievement tests</a:t>
            </a:r>
            <a:endParaRPr sz="2800" b="0" i="0" u="none" strike="noStrike" cap="none">
              <a:solidFill>
                <a:srgbClr val="1F3864"/>
              </a:solidFill>
              <a:latin typeface="Century Gothic"/>
              <a:ea typeface="Century Gothic"/>
              <a:cs typeface="Century Gothic"/>
              <a:sym typeface="Century Gothic"/>
            </a:endParaRPr>
          </a:p>
          <a:p>
            <a:pPr marL="228600" marR="0" lvl="0" indent="-228600" algn="l" rtl="0">
              <a:lnSpc>
                <a:spcPct val="150000"/>
              </a:lnSpc>
              <a:spcBef>
                <a:spcPts val="1000"/>
              </a:spcBef>
              <a:spcAft>
                <a:spcPts val="0"/>
              </a:spcAft>
              <a:buClr>
                <a:srgbClr val="ED7D31"/>
              </a:buClr>
              <a:buSzPts val="2800"/>
              <a:buFont typeface="Arial"/>
              <a:buChar char="•"/>
            </a:pPr>
            <a:r>
              <a:rPr lang="en-GB" sz="2800">
                <a:solidFill>
                  <a:srgbClr val="1F3864"/>
                </a:solidFill>
                <a:latin typeface="Century Gothic"/>
                <a:ea typeface="Century Gothic"/>
                <a:cs typeface="Century Gothic"/>
                <a:sym typeface="Century Gothic"/>
              </a:rPr>
              <a:t>A reminder of more</a:t>
            </a:r>
            <a:r>
              <a:rPr lang="en-GB" sz="2800" b="0" i="0" u="none" strike="noStrike" cap="none">
                <a:solidFill>
                  <a:srgbClr val="1F3864"/>
                </a:solidFill>
                <a:latin typeface="Century Gothic"/>
                <a:ea typeface="Century Gothic"/>
                <a:cs typeface="Century Gothic"/>
                <a:sym typeface="Century Gothic"/>
              </a:rPr>
              <a:t> detail on assessment principles available here: </a:t>
            </a:r>
            <a:r>
              <a:rPr lang="en-GB" sz="2800" b="0" i="0" u="sng" strike="noStrike" cap="none">
                <a:solidFill>
                  <a:srgbClr val="1F3864"/>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Phonics</a:t>
            </a:r>
            <a:r>
              <a:rPr lang="en-GB" sz="2800" b="0" i="0" u="none" strike="noStrike" cap="none">
                <a:solidFill>
                  <a:srgbClr val="1F3864"/>
                </a:solidFill>
                <a:latin typeface="Century Gothic"/>
                <a:ea typeface="Century Gothic"/>
                <a:cs typeface="Century Gothic"/>
                <a:sym typeface="Century Gothic"/>
              </a:rPr>
              <a:t>, </a:t>
            </a:r>
            <a:r>
              <a:rPr lang="en-GB" sz="2800" b="0" i="0" u="sng" strike="noStrike" cap="none">
                <a:solidFill>
                  <a:srgbClr val="1F3864"/>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Vocabulary</a:t>
            </a:r>
            <a:r>
              <a:rPr lang="en-GB" sz="2800" b="0" i="0" u="none" strike="noStrike" cap="none">
                <a:solidFill>
                  <a:srgbClr val="1F3864"/>
                </a:solidFill>
                <a:latin typeface="Century Gothic"/>
                <a:ea typeface="Century Gothic"/>
                <a:cs typeface="Century Gothic"/>
                <a:sym typeface="Century Gothic"/>
              </a:rPr>
              <a:t>, </a:t>
            </a:r>
            <a:r>
              <a:rPr lang="en-GB" sz="2800" b="0" i="0" u="sng" strike="noStrike" cap="none">
                <a:solidFill>
                  <a:srgbClr val="1F3864"/>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Grammar</a:t>
            </a:r>
            <a:endParaRPr sz="2800" b="0" i="0" u="none" strike="noStrike" cap="none">
              <a:solidFill>
                <a:srgbClr val="1F3864"/>
              </a:solidFill>
              <a:latin typeface="Century Gothic"/>
              <a:ea typeface="Century Gothic"/>
              <a:cs typeface="Century Gothic"/>
              <a:sym typeface="Century Gothic"/>
            </a:endParaRPr>
          </a:p>
          <a:p>
            <a:pPr marL="228600" marR="0" lvl="0" indent="-50800" algn="l" rtl="0">
              <a:lnSpc>
                <a:spcPct val="150000"/>
              </a:lnSpc>
              <a:spcBef>
                <a:spcPts val="1000"/>
              </a:spcBef>
              <a:spcAft>
                <a:spcPts val="0"/>
              </a:spcAft>
              <a:buClr>
                <a:srgbClr val="ED7D31"/>
              </a:buClr>
              <a:buSzPts val="2800"/>
              <a:buFont typeface="Arial"/>
              <a:buNone/>
            </a:pPr>
            <a:endParaRPr sz="2800" b="0" i="0" u="none" strike="noStrike" cap="none">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44"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599" name="Google Shape;599;p44"/>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Overview</a:t>
            </a:r>
            <a:endParaRPr/>
          </a:p>
        </p:txBody>
      </p:sp>
      <p:sp>
        <p:nvSpPr>
          <p:cNvPr id="600" name="Google Shape;600;p44"/>
          <p:cNvSpPr txBox="1"/>
          <p:nvPr/>
        </p:nvSpPr>
        <p:spPr>
          <a:xfrm>
            <a:off x="225630" y="1477101"/>
            <a:ext cx="11504408"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    )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NCELP training opportunities</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p:txBody>
      </p:sp>
      <p:pic>
        <p:nvPicPr>
          <p:cNvPr id="601" name="Google Shape;601;p44" descr="Image of a green tick "/>
          <p:cNvPicPr preferRelativeResize="0"/>
          <p:nvPr/>
        </p:nvPicPr>
        <p:blipFill rotWithShape="1">
          <a:blip r:embed="rId4">
            <a:alphaModFix/>
          </a:blip>
          <a:srcRect/>
          <a:stretch/>
        </p:blipFill>
        <p:spPr>
          <a:xfrm>
            <a:off x="10579091" y="1544931"/>
            <a:ext cx="371910" cy="387406"/>
          </a:xfrm>
          <a:prstGeom prst="rect">
            <a:avLst/>
          </a:prstGeom>
          <a:noFill/>
          <a:ln>
            <a:noFill/>
          </a:ln>
        </p:spPr>
      </p:pic>
      <p:pic>
        <p:nvPicPr>
          <p:cNvPr id="602" name="Google Shape;602;p44" descr="Image of a green tick "/>
          <p:cNvPicPr preferRelativeResize="0"/>
          <p:nvPr/>
        </p:nvPicPr>
        <p:blipFill rotWithShape="1">
          <a:blip r:embed="rId4">
            <a:alphaModFix/>
          </a:blip>
          <a:srcRect/>
          <a:stretch/>
        </p:blipFill>
        <p:spPr>
          <a:xfrm>
            <a:off x="9382396" y="3202686"/>
            <a:ext cx="371910" cy="387406"/>
          </a:xfrm>
          <a:prstGeom prst="rect">
            <a:avLst/>
          </a:prstGeom>
          <a:noFill/>
          <a:ln>
            <a:noFill/>
          </a:ln>
        </p:spPr>
      </p:pic>
      <p:pic>
        <p:nvPicPr>
          <p:cNvPr id="603" name="Google Shape;603;p44" descr="Image of a green tick "/>
          <p:cNvPicPr preferRelativeResize="0"/>
          <p:nvPr/>
        </p:nvPicPr>
        <p:blipFill rotWithShape="1">
          <a:blip r:embed="rId4">
            <a:alphaModFix/>
          </a:blip>
          <a:srcRect/>
          <a:stretch/>
        </p:blipFill>
        <p:spPr>
          <a:xfrm>
            <a:off x="10868923" y="2387572"/>
            <a:ext cx="371910" cy="387406"/>
          </a:xfrm>
          <a:prstGeom prst="rect">
            <a:avLst/>
          </a:prstGeom>
          <a:noFill/>
          <a:ln>
            <a:noFill/>
          </a:ln>
        </p:spPr>
      </p:pic>
      <p:pic>
        <p:nvPicPr>
          <p:cNvPr id="604" name="Google Shape;604;p44" descr="Image of a green tick "/>
          <p:cNvPicPr preferRelativeResize="0"/>
          <p:nvPr/>
        </p:nvPicPr>
        <p:blipFill rotWithShape="1">
          <a:blip r:embed="rId4">
            <a:alphaModFix/>
          </a:blip>
          <a:srcRect/>
          <a:stretch/>
        </p:blipFill>
        <p:spPr>
          <a:xfrm>
            <a:off x="8367931" y="3679246"/>
            <a:ext cx="371910" cy="387406"/>
          </a:xfrm>
          <a:prstGeom prst="rect">
            <a:avLst/>
          </a:prstGeom>
          <a:noFill/>
          <a:ln>
            <a:noFill/>
          </a:ln>
        </p:spPr>
      </p:pic>
      <p:pic>
        <p:nvPicPr>
          <p:cNvPr id="605" name="Google Shape;605;p44" descr="Image of a green tick "/>
          <p:cNvPicPr preferRelativeResize="0"/>
          <p:nvPr/>
        </p:nvPicPr>
        <p:blipFill rotWithShape="1">
          <a:blip r:embed="rId4">
            <a:alphaModFix/>
          </a:blip>
          <a:srcRect/>
          <a:stretch/>
        </p:blipFill>
        <p:spPr>
          <a:xfrm>
            <a:off x="7590691" y="4066652"/>
            <a:ext cx="371910" cy="387406"/>
          </a:xfrm>
          <a:prstGeom prst="rect">
            <a:avLst/>
          </a:prstGeom>
          <a:noFill/>
          <a:ln>
            <a:noFill/>
          </a:ln>
        </p:spPr>
      </p:pic>
      <p:pic>
        <p:nvPicPr>
          <p:cNvPr id="606" name="Google Shape;606;p44" descr="Image of a green tick "/>
          <p:cNvPicPr preferRelativeResize="0"/>
          <p:nvPr/>
        </p:nvPicPr>
        <p:blipFill rotWithShape="1">
          <a:blip r:embed="rId4">
            <a:alphaModFix/>
          </a:blip>
          <a:srcRect/>
          <a:stretch/>
        </p:blipFill>
        <p:spPr>
          <a:xfrm>
            <a:off x="7404736" y="4595812"/>
            <a:ext cx="371910" cy="38740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45"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613" name="Google Shape;613;p45"/>
          <p:cNvSpPr txBox="1">
            <a:spLocks noGrp="1"/>
          </p:cNvSpPr>
          <p:nvPr>
            <p:ph type="title"/>
          </p:nvPr>
        </p:nvSpPr>
        <p:spPr>
          <a:xfrm>
            <a:off x="0"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600" b="1">
                <a:solidFill>
                  <a:schemeClr val="lt1"/>
                </a:solidFill>
              </a:rPr>
              <a:t>Next steps</a:t>
            </a:r>
            <a:endParaRPr/>
          </a:p>
        </p:txBody>
      </p:sp>
      <p:sp>
        <p:nvSpPr>
          <p:cNvPr id="614" name="Google Shape;614;p45"/>
          <p:cNvSpPr txBox="1"/>
          <p:nvPr/>
        </p:nvSpPr>
        <p:spPr>
          <a:xfrm>
            <a:off x="367900" y="2546435"/>
            <a:ext cx="11210544"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2060"/>
              </a:buClr>
              <a:buSzPts val="2400"/>
              <a:buFont typeface="Arial"/>
              <a:buChar char="•"/>
            </a:pPr>
            <a:r>
              <a:rPr lang="en-GB" sz="2400">
                <a:solidFill>
                  <a:srgbClr val="002060"/>
                </a:solidFill>
                <a:latin typeface="Century Gothic"/>
                <a:ea typeface="Century Gothic"/>
                <a:cs typeface="Century Gothic"/>
                <a:sym typeface="Century Gothic"/>
              </a:rPr>
              <a:t>Take a closer look at the Schemes of Work for the language(s) you teach</a:t>
            </a:r>
            <a:endParaRPr/>
          </a:p>
          <a:p>
            <a:pPr marL="342900" marR="0" lvl="0" indent="-190500" algn="l" rtl="0">
              <a:spcBef>
                <a:spcPts val="0"/>
              </a:spcBef>
              <a:spcAft>
                <a:spcPts val="0"/>
              </a:spcAft>
              <a:buClr>
                <a:schemeClr val="dk1"/>
              </a:buClr>
              <a:buSzPts val="2400"/>
              <a:buFont typeface="Arial"/>
              <a:buNone/>
            </a:pPr>
            <a:endParaRPr sz="2400">
              <a:solidFill>
                <a:srgbClr val="002060"/>
              </a:solidFill>
              <a:latin typeface="Century Gothic"/>
              <a:ea typeface="Century Gothic"/>
              <a:cs typeface="Century Gothic"/>
              <a:sym typeface="Century Gothic"/>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5" name="Google Shape;615;p45"/>
          <p:cNvSpPr txBox="1"/>
          <p:nvPr/>
        </p:nvSpPr>
        <p:spPr>
          <a:xfrm>
            <a:off x="367900" y="3622933"/>
            <a:ext cx="10984992"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60"/>
              </a:buClr>
              <a:buSzPts val="2400"/>
              <a:buFont typeface="Arial"/>
              <a:buChar char="•"/>
            </a:pPr>
            <a:r>
              <a:rPr lang="en-GB" sz="2400">
                <a:solidFill>
                  <a:srgbClr val="002060"/>
                </a:solidFill>
                <a:latin typeface="Century Gothic"/>
                <a:ea typeface="Century Gothic"/>
                <a:cs typeface="Century Gothic"/>
                <a:sym typeface="Century Gothic"/>
              </a:rPr>
              <a:t>Reflect on this session and your review of NCELP resources in the light of both the new GCSE subject content and the ‘learn that’ and ‘learn how to’ elements of ECF</a:t>
            </a:r>
            <a:endParaRPr/>
          </a:p>
          <a:p>
            <a:pPr marL="0" marR="0" lvl="0" indent="0" algn="l" rtl="0">
              <a:spcBef>
                <a:spcPts val="0"/>
              </a:spcBef>
              <a:spcAft>
                <a:spcPts val="0"/>
              </a:spcAft>
              <a:buClr>
                <a:schemeClr val="dk1"/>
              </a:buClr>
              <a:buSzPts val="1800"/>
              <a:buFont typeface="Arial"/>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45"/>
          <p:cNvSpPr txBox="1"/>
          <p:nvPr/>
        </p:nvSpPr>
        <p:spPr>
          <a:xfrm>
            <a:off x="0" y="5146426"/>
            <a:ext cx="11456200" cy="461665"/>
          </a:xfrm>
          <a:prstGeom prst="rect">
            <a:avLst/>
          </a:prstGeom>
          <a:noFill/>
          <a:ln>
            <a:noFill/>
          </a:ln>
        </p:spPr>
        <p:txBody>
          <a:bodyPr spcFirstLastPara="1" wrap="square" lIns="91425" tIns="45700" rIns="91425" bIns="45700" anchor="t" anchorCtr="0">
            <a:spAutoFit/>
          </a:bodyPr>
          <a:lstStyle/>
          <a:p>
            <a:pPr marL="685800" marR="0" lvl="0" indent="-342900" algn="l" rtl="0">
              <a:spcBef>
                <a:spcPts val="0"/>
              </a:spcBef>
              <a:spcAft>
                <a:spcPts val="0"/>
              </a:spcAft>
              <a:buClr>
                <a:srgbClr val="002060"/>
              </a:buClr>
              <a:buSzPts val="2400"/>
              <a:buFont typeface="Arial"/>
              <a:buChar char="•"/>
            </a:pPr>
            <a:r>
              <a:rPr lang="en-GB" sz="2400">
                <a:solidFill>
                  <a:srgbClr val="002060"/>
                </a:solidFill>
                <a:latin typeface="Century Gothic"/>
                <a:ea typeface="Century Gothic"/>
                <a:cs typeface="Century Gothic"/>
                <a:sym typeface="Century Gothic"/>
              </a:rPr>
              <a:t>Sign up for NCELP CPD</a:t>
            </a:r>
            <a:endParaRPr/>
          </a:p>
        </p:txBody>
      </p:sp>
      <p:sp>
        <p:nvSpPr>
          <p:cNvPr id="617" name="Google Shape;617;p45"/>
          <p:cNvSpPr txBox="1"/>
          <p:nvPr/>
        </p:nvSpPr>
        <p:spPr>
          <a:xfrm>
            <a:off x="367900" y="1422727"/>
            <a:ext cx="11210544"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2060"/>
              </a:buClr>
              <a:buSzPts val="2400"/>
              <a:buFont typeface="Arial"/>
              <a:buChar char="•"/>
            </a:pPr>
            <a:r>
              <a:rPr lang="en-GB" sz="2400">
                <a:solidFill>
                  <a:srgbClr val="002060"/>
                </a:solidFill>
                <a:latin typeface="Century Gothic"/>
                <a:ea typeface="Century Gothic"/>
                <a:cs typeface="Century Gothic"/>
                <a:sym typeface="Century Gothic"/>
              </a:rPr>
              <a:t>Explore the resources on the portal, those mentioned so far, and a more general look at the resource collections</a:t>
            </a:r>
            <a:endParaRPr/>
          </a:p>
          <a:p>
            <a:pPr marL="342900" marR="0" lvl="0" indent="-190500" algn="l" rtl="0">
              <a:spcBef>
                <a:spcPts val="0"/>
              </a:spcBef>
              <a:spcAft>
                <a:spcPts val="0"/>
              </a:spcAft>
              <a:buClr>
                <a:schemeClr val="dk1"/>
              </a:buClr>
              <a:buSzPts val="2400"/>
              <a:buFont typeface="Arial"/>
              <a:buNone/>
            </a:pPr>
            <a:endParaRPr sz="2400">
              <a:solidFill>
                <a:srgbClr val="002060"/>
              </a:solidFill>
              <a:latin typeface="Century Gothic"/>
              <a:ea typeface="Century Gothic"/>
              <a:cs typeface="Century Gothic"/>
              <a:sym typeface="Century Gothic"/>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46" descr="background rectangle"/>
          <p:cNvPicPr preferRelativeResize="0"/>
          <p:nvPr/>
        </p:nvPicPr>
        <p:blipFill rotWithShape="1">
          <a:blip r:embed="rId3">
            <a:alphaModFix/>
          </a:blip>
          <a:srcRect/>
          <a:stretch/>
        </p:blipFill>
        <p:spPr>
          <a:xfrm>
            <a:off x="0" y="296863"/>
            <a:ext cx="2670048" cy="867128"/>
          </a:xfrm>
          <a:prstGeom prst="rect">
            <a:avLst/>
          </a:prstGeom>
          <a:noFill/>
          <a:ln>
            <a:noFill/>
          </a:ln>
        </p:spPr>
      </p:pic>
      <p:sp>
        <p:nvSpPr>
          <p:cNvPr id="624" name="Google Shape;624;p46"/>
          <p:cNvSpPr txBox="1">
            <a:spLocks noGrp="1"/>
          </p:cNvSpPr>
          <p:nvPr>
            <p:ph type="title"/>
          </p:nvPr>
        </p:nvSpPr>
        <p:spPr>
          <a:xfrm>
            <a:off x="0" y="0"/>
            <a:ext cx="344905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CPD offer</a:t>
            </a:r>
            <a:endParaRPr/>
          </a:p>
        </p:txBody>
      </p:sp>
      <p:sp>
        <p:nvSpPr>
          <p:cNvPr id="625" name="Google Shape;625;p46"/>
          <p:cNvSpPr txBox="1">
            <a:spLocks noGrp="1"/>
          </p:cNvSpPr>
          <p:nvPr>
            <p:ph type="body" idx="1"/>
          </p:nvPr>
        </p:nvSpPr>
        <p:spPr>
          <a:xfrm>
            <a:off x="227739" y="1487006"/>
            <a:ext cx="6652315"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1F3864"/>
              </a:buClr>
              <a:buSzPct val="100000"/>
              <a:buChar char="•"/>
            </a:pPr>
            <a:r>
              <a:rPr lang="en-GB" sz="2400"/>
              <a:t>CPD course is </a:t>
            </a:r>
            <a:r>
              <a:rPr lang="en-GB" sz="2400" b="1"/>
              <a:t>free</a:t>
            </a:r>
            <a:endParaRPr/>
          </a:p>
          <a:p>
            <a:pPr marL="228600" lvl="0" indent="-228600" algn="l" rtl="0">
              <a:lnSpc>
                <a:spcPct val="90000"/>
              </a:lnSpc>
              <a:spcBef>
                <a:spcPts val="1000"/>
              </a:spcBef>
              <a:spcAft>
                <a:spcPts val="0"/>
              </a:spcAft>
              <a:buClr>
                <a:srgbClr val="1F3864"/>
              </a:buClr>
              <a:buSzPct val="100000"/>
              <a:buChar char="•"/>
            </a:pPr>
            <a:r>
              <a:rPr lang="en-GB" sz="2400"/>
              <a:t>Content is research-informed languages teaching at KS3 and KS4</a:t>
            </a:r>
            <a:endParaRPr/>
          </a:p>
          <a:p>
            <a:pPr marL="228600" lvl="0" indent="-228600" algn="l" rtl="0">
              <a:lnSpc>
                <a:spcPct val="90000"/>
              </a:lnSpc>
              <a:spcBef>
                <a:spcPts val="1000"/>
              </a:spcBef>
              <a:spcAft>
                <a:spcPts val="0"/>
              </a:spcAft>
              <a:buClr>
                <a:srgbClr val="1F3864"/>
              </a:buClr>
              <a:buSzPct val="100000"/>
              <a:buChar char="•"/>
            </a:pPr>
            <a:r>
              <a:rPr lang="en-GB" sz="2400"/>
              <a:t>5 remote learning sessions of 2.5 hours</a:t>
            </a:r>
            <a:endParaRPr/>
          </a:p>
          <a:p>
            <a:pPr marL="228600" lvl="0" indent="-228600" algn="l" rtl="0">
              <a:lnSpc>
                <a:spcPct val="90000"/>
              </a:lnSpc>
              <a:spcBef>
                <a:spcPts val="1000"/>
              </a:spcBef>
              <a:spcAft>
                <a:spcPts val="0"/>
              </a:spcAft>
              <a:buClr>
                <a:srgbClr val="1F3864"/>
              </a:buClr>
              <a:buSzPct val="100000"/>
              <a:buChar char="•"/>
            </a:pPr>
            <a:r>
              <a:rPr lang="en-GB" sz="2400"/>
              <a:t>Course leaders are NCELP Specialist Teachers</a:t>
            </a:r>
            <a:endParaRPr/>
          </a:p>
          <a:p>
            <a:pPr marL="228600" lvl="0" indent="-228600" algn="l" rtl="0">
              <a:lnSpc>
                <a:spcPct val="90000"/>
              </a:lnSpc>
              <a:spcBef>
                <a:spcPts val="1000"/>
              </a:spcBef>
              <a:spcAft>
                <a:spcPts val="0"/>
              </a:spcAft>
              <a:buClr>
                <a:srgbClr val="1F3864"/>
              </a:buClr>
              <a:buSzPct val="100000"/>
              <a:buChar char="•"/>
            </a:pPr>
            <a:r>
              <a:rPr lang="en-GB" sz="2400"/>
              <a:t>Additional online peer and instructor support</a:t>
            </a:r>
            <a:endParaRPr/>
          </a:p>
          <a:p>
            <a:pPr marL="228600" lvl="0" indent="-228600" algn="l" rtl="0">
              <a:lnSpc>
                <a:spcPct val="90000"/>
              </a:lnSpc>
              <a:spcBef>
                <a:spcPts val="1000"/>
              </a:spcBef>
              <a:spcAft>
                <a:spcPts val="0"/>
              </a:spcAft>
              <a:buClr>
                <a:srgbClr val="1F3864"/>
              </a:buClr>
              <a:buSzPct val="100000"/>
              <a:buChar char="•"/>
            </a:pPr>
            <a:r>
              <a:rPr lang="en-GB" sz="2400"/>
              <a:t>An online self-study version of the course is available for anyone to access for free (and to facilitate a cascade model)</a:t>
            </a:r>
            <a:endParaRPr/>
          </a:p>
          <a:p>
            <a:pPr marL="228600" lvl="0" indent="-228600" algn="l" rtl="0">
              <a:lnSpc>
                <a:spcPct val="90000"/>
              </a:lnSpc>
              <a:spcBef>
                <a:spcPts val="1000"/>
              </a:spcBef>
              <a:spcAft>
                <a:spcPts val="0"/>
              </a:spcAft>
              <a:buClr>
                <a:srgbClr val="1F3864"/>
              </a:buClr>
              <a:buSzPct val="100000"/>
              <a:buChar char="•"/>
            </a:pPr>
            <a:r>
              <a:rPr lang="en-GB" sz="2400"/>
              <a:t>There is a link to register for the course here: </a:t>
            </a:r>
            <a:r>
              <a:rPr lang="en-GB" sz="2400" u="sng">
                <a:solidFill>
                  <a:schemeClr val="dk1"/>
                </a:solidFill>
                <a:hlinkClick r:id="rId4">
                  <a:extLst>
                    <a:ext uri="{A12FA001-AC4F-418D-AE19-62706E023703}">
                      <ahyp:hlinkClr xmlns:ahyp="http://schemas.microsoft.com/office/drawing/2018/hyperlinkcolor" val="tx"/>
                    </a:ext>
                  </a:extLst>
                </a:hlinkClick>
              </a:rPr>
              <a:t>www.ncelp.org/cpd</a:t>
            </a:r>
            <a:endParaRPr sz="2400"/>
          </a:p>
          <a:p>
            <a:pPr marL="228600" lvl="0" indent="-87629" algn="l" rtl="0">
              <a:lnSpc>
                <a:spcPct val="90000"/>
              </a:lnSpc>
              <a:spcBef>
                <a:spcPts val="1000"/>
              </a:spcBef>
              <a:spcAft>
                <a:spcPts val="0"/>
              </a:spcAft>
              <a:buClr>
                <a:srgbClr val="1F3864"/>
              </a:buClr>
              <a:buSzPct val="100000"/>
              <a:buNone/>
            </a:pPr>
            <a:endParaRPr sz="2400"/>
          </a:p>
          <a:p>
            <a:pPr marL="228600" lvl="0" indent="-87629" algn="l" rtl="0">
              <a:lnSpc>
                <a:spcPct val="90000"/>
              </a:lnSpc>
              <a:spcBef>
                <a:spcPts val="1000"/>
              </a:spcBef>
              <a:spcAft>
                <a:spcPts val="0"/>
              </a:spcAft>
              <a:buClr>
                <a:srgbClr val="1F3864"/>
              </a:buClr>
              <a:buSzPct val="100000"/>
              <a:buNone/>
            </a:pPr>
            <a:endParaRPr sz="2400"/>
          </a:p>
        </p:txBody>
      </p:sp>
      <p:grpSp>
        <p:nvGrpSpPr>
          <p:cNvPr id="626" name="Google Shape;626;p46"/>
          <p:cNvGrpSpPr/>
          <p:nvPr/>
        </p:nvGrpSpPr>
        <p:grpSpPr>
          <a:xfrm>
            <a:off x="6880054" y="296864"/>
            <a:ext cx="5074878" cy="5898051"/>
            <a:chOff x="6880054" y="296864"/>
            <a:chExt cx="5074878" cy="5898051"/>
          </a:xfrm>
        </p:grpSpPr>
        <p:pic>
          <p:nvPicPr>
            <p:cNvPr id="627" name="Google Shape;627;p46"/>
            <p:cNvPicPr preferRelativeResize="0"/>
            <p:nvPr/>
          </p:nvPicPr>
          <p:blipFill rotWithShape="1">
            <a:blip r:embed="rId5">
              <a:alphaModFix/>
            </a:blip>
            <a:srcRect b="66178"/>
            <a:stretch/>
          </p:blipFill>
          <p:spPr>
            <a:xfrm>
              <a:off x="6880054" y="296864"/>
              <a:ext cx="4953861" cy="1925832"/>
            </a:xfrm>
            <a:prstGeom prst="rect">
              <a:avLst/>
            </a:prstGeom>
            <a:noFill/>
            <a:ln>
              <a:noFill/>
            </a:ln>
          </p:spPr>
        </p:pic>
        <p:pic>
          <p:nvPicPr>
            <p:cNvPr id="628" name="Google Shape;628;p46"/>
            <p:cNvPicPr preferRelativeResize="0"/>
            <p:nvPr/>
          </p:nvPicPr>
          <p:blipFill rotWithShape="1">
            <a:blip r:embed="rId5">
              <a:alphaModFix/>
            </a:blip>
            <a:srcRect t="87476"/>
            <a:stretch/>
          </p:blipFill>
          <p:spPr>
            <a:xfrm>
              <a:off x="6880054" y="5481772"/>
              <a:ext cx="4953861" cy="713143"/>
            </a:xfrm>
            <a:prstGeom prst="rect">
              <a:avLst/>
            </a:prstGeom>
            <a:noFill/>
            <a:ln>
              <a:noFill/>
            </a:ln>
          </p:spPr>
        </p:pic>
        <p:pic>
          <p:nvPicPr>
            <p:cNvPr id="629" name="Google Shape;629;p46" descr="https://ncelp.org/wp-content/uploads/2021/12/CPD-modules-4.png"/>
            <p:cNvPicPr preferRelativeResize="0"/>
            <p:nvPr/>
          </p:nvPicPr>
          <p:blipFill rotWithShape="1">
            <a:blip r:embed="rId6">
              <a:alphaModFix/>
            </a:blip>
            <a:srcRect/>
            <a:stretch/>
          </p:blipFill>
          <p:spPr>
            <a:xfrm>
              <a:off x="7061683" y="2222696"/>
              <a:ext cx="4893249" cy="3262166"/>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47"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636" name="Google Shape;636;p47"/>
          <p:cNvSpPr txBox="1">
            <a:spLocks noGrp="1"/>
          </p:cNvSpPr>
          <p:nvPr>
            <p:ph type="title"/>
          </p:nvPr>
        </p:nvSpPr>
        <p:spPr>
          <a:xfrm>
            <a:off x="0" y="9784"/>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Overview</a:t>
            </a:r>
            <a:endParaRPr/>
          </a:p>
        </p:txBody>
      </p:sp>
      <p:sp>
        <p:nvSpPr>
          <p:cNvPr id="637" name="Google Shape;637;p47"/>
          <p:cNvSpPr txBox="1"/>
          <p:nvPr/>
        </p:nvSpPr>
        <p:spPr>
          <a:xfrm>
            <a:off x="225630" y="1477101"/>
            <a:ext cx="11504408" cy="69865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1</a:t>
            </a:r>
            <a:r>
              <a:rPr lang="en-GB" sz="2800">
                <a:solidFill>
                  <a:srgbClr val="1F3864"/>
                </a:solidFill>
                <a:latin typeface="Century Gothic"/>
                <a:ea typeface="Century Gothic"/>
                <a:cs typeface="Century Gothic"/>
                <a:sym typeface="Century Gothic"/>
              </a:rPr>
              <a:t>. NCELP –  pedagogy and the new GCSE Subject Content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457200" algn="l" rtl="0">
              <a:spcBef>
                <a:spcPts val="0"/>
              </a:spcBef>
              <a:spcAft>
                <a:spcPts val="0"/>
              </a:spcAft>
              <a:buClr>
                <a:srgbClr val="1F3864"/>
              </a:buClr>
              <a:buSzPts val="2800"/>
              <a:buFont typeface="Century Gothic"/>
              <a:buAutoNum type="arabicPeriod" startAt="2"/>
            </a:pPr>
            <a:r>
              <a:rPr lang="en-GB" sz="2800">
                <a:solidFill>
                  <a:srgbClr val="1F3864"/>
                </a:solidFill>
                <a:latin typeface="Century Gothic"/>
                <a:ea typeface="Century Gothic"/>
                <a:cs typeface="Century Gothic"/>
                <a:sym typeface="Century Gothic"/>
              </a:rPr>
              <a:t>NCELP alignment with the 6 standards of the Early Career (    ) Framework to include</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closer look at the NCELP Schemes of work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a review of individual lesson resources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examples of adaptive teaching </a:t>
            </a:r>
            <a:endParaRPr/>
          </a:p>
          <a:p>
            <a:pPr marL="914400" marR="0" lvl="1" indent="-457200" algn="l" rtl="0">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    NCELP approach to assessment</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Next steps and further training opportunities </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Arial"/>
              <a:buNone/>
            </a:pPr>
            <a:endParaRPr sz="2800">
              <a:solidFill>
                <a:srgbClr val="1F3864"/>
              </a:solidFill>
              <a:latin typeface="Century Gothic"/>
              <a:ea typeface="Century Gothic"/>
              <a:cs typeface="Century Gothic"/>
              <a:sym typeface="Century Gothic"/>
            </a:endParaRPr>
          </a:p>
          <a:p>
            <a:pPr marL="457200" marR="0" lvl="0" indent="-279400" algn="l" rtl="0">
              <a:spcBef>
                <a:spcPts val="0"/>
              </a:spcBef>
              <a:spcAft>
                <a:spcPts val="0"/>
              </a:spcAft>
              <a:buClr>
                <a:schemeClr val="dk1"/>
              </a:buClr>
              <a:buSzPts val="2800"/>
              <a:buFont typeface="Arial"/>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3. A closer look at the NCELP Schemes of Work</a:t>
            </a:r>
            <a:endParaRPr/>
          </a:p>
          <a:p>
            <a:pPr marL="0" marR="0" lvl="0" indent="0" algn="l" rtl="0">
              <a:spcBef>
                <a:spcPts val="0"/>
              </a:spcBef>
              <a:spcAft>
                <a:spcPts val="0"/>
              </a:spcAft>
              <a:buNone/>
            </a:pPr>
            <a:endParaRPr sz="280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800">
                <a:solidFill>
                  <a:srgbClr val="1F3864"/>
                </a:solidFill>
                <a:latin typeface="Century Gothic"/>
                <a:ea typeface="Century Gothic"/>
                <a:cs typeface="Century Gothic"/>
                <a:sym typeface="Century Gothic"/>
              </a:rPr>
              <a:t>4. Further training opportunities and next steps</a:t>
            </a:r>
            <a:endParaRPr/>
          </a:p>
        </p:txBody>
      </p:sp>
      <p:pic>
        <p:nvPicPr>
          <p:cNvPr id="638" name="Google Shape;638;p47" descr="Image of a green tick "/>
          <p:cNvPicPr preferRelativeResize="0"/>
          <p:nvPr/>
        </p:nvPicPr>
        <p:blipFill rotWithShape="1">
          <a:blip r:embed="rId4">
            <a:alphaModFix/>
          </a:blip>
          <a:srcRect/>
          <a:stretch/>
        </p:blipFill>
        <p:spPr>
          <a:xfrm>
            <a:off x="10579091" y="1590686"/>
            <a:ext cx="371910" cy="387406"/>
          </a:xfrm>
          <a:prstGeom prst="rect">
            <a:avLst/>
          </a:prstGeom>
          <a:noFill/>
          <a:ln>
            <a:noFill/>
          </a:ln>
        </p:spPr>
      </p:pic>
      <p:pic>
        <p:nvPicPr>
          <p:cNvPr id="639" name="Google Shape;639;p47" descr="Image of a green tick "/>
          <p:cNvPicPr preferRelativeResize="0"/>
          <p:nvPr/>
        </p:nvPicPr>
        <p:blipFill rotWithShape="1">
          <a:blip r:embed="rId4">
            <a:alphaModFix/>
          </a:blip>
          <a:srcRect/>
          <a:stretch/>
        </p:blipFill>
        <p:spPr>
          <a:xfrm>
            <a:off x="9329316" y="3215640"/>
            <a:ext cx="371910" cy="387406"/>
          </a:xfrm>
          <a:prstGeom prst="rect">
            <a:avLst/>
          </a:prstGeom>
          <a:noFill/>
          <a:ln>
            <a:noFill/>
          </a:ln>
        </p:spPr>
      </p:pic>
      <p:pic>
        <p:nvPicPr>
          <p:cNvPr id="640" name="Google Shape;640;p47" descr="Image of a green tick "/>
          <p:cNvPicPr preferRelativeResize="0"/>
          <p:nvPr/>
        </p:nvPicPr>
        <p:blipFill rotWithShape="1">
          <a:blip r:embed="rId4">
            <a:alphaModFix/>
          </a:blip>
          <a:srcRect/>
          <a:stretch/>
        </p:blipFill>
        <p:spPr>
          <a:xfrm>
            <a:off x="10868923" y="2387572"/>
            <a:ext cx="371910" cy="387406"/>
          </a:xfrm>
          <a:prstGeom prst="rect">
            <a:avLst/>
          </a:prstGeom>
          <a:noFill/>
          <a:ln>
            <a:noFill/>
          </a:ln>
        </p:spPr>
      </p:pic>
      <p:pic>
        <p:nvPicPr>
          <p:cNvPr id="641" name="Google Shape;641;p47" descr="Image of a green tick "/>
          <p:cNvPicPr preferRelativeResize="0"/>
          <p:nvPr/>
        </p:nvPicPr>
        <p:blipFill rotWithShape="1">
          <a:blip r:embed="rId4">
            <a:alphaModFix/>
          </a:blip>
          <a:srcRect/>
          <a:stretch/>
        </p:blipFill>
        <p:spPr>
          <a:xfrm>
            <a:off x="8367931" y="3679246"/>
            <a:ext cx="371910" cy="387406"/>
          </a:xfrm>
          <a:prstGeom prst="rect">
            <a:avLst/>
          </a:prstGeom>
          <a:noFill/>
          <a:ln>
            <a:noFill/>
          </a:ln>
        </p:spPr>
      </p:pic>
      <p:pic>
        <p:nvPicPr>
          <p:cNvPr id="642" name="Google Shape;642;p47" descr="Image of a green tick "/>
          <p:cNvPicPr preferRelativeResize="0"/>
          <p:nvPr/>
        </p:nvPicPr>
        <p:blipFill rotWithShape="1">
          <a:blip r:embed="rId4">
            <a:alphaModFix/>
          </a:blip>
          <a:srcRect/>
          <a:stretch/>
        </p:blipFill>
        <p:spPr>
          <a:xfrm>
            <a:off x="7590691" y="4066652"/>
            <a:ext cx="371910" cy="387406"/>
          </a:xfrm>
          <a:prstGeom prst="rect">
            <a:avLst/>
          </a:prstGeom>
          <a:noFill/>
          <a:ln>
            <a:noFill/>
          </a:ln>
        </p:spPr>
      </p:pic>
      <p:pic>
        <p:nvPicPr>
          <p:cNvPr id="643" name="Google Shape;643;p47" descr="Image of a green tick "/>
          <p:cNvPicPr preferRelativeResize="0"/>
          <p:nvPr/>
        </p:nvPicPr>
        <p:blipFill rotWithShape="1">
          <a:blip r:embed="rId4">
            <a:alphaModFix/>
          </a:blip>
          <a:srcRect/>
          <a:stretch/>
        </p:blipFill>
        <p:spPr>
          <a:xfrm>
            <a:off x="7404736" y="4595812"/>
            <a:ext cx="371910" cy="387406"/>
          </a:xfrm>
          <a:prstGeom prst="rect">
            <a:avLst/>
          </a:prstGeom>
          <a:noFill/>
          <a:ln>
            <a:noFill/>
          </a:ln>
        </p:spPr>
      </p:pic>
      <p:pic>
        <p:nvPicPr>
          <p:cNvPr id="644" name="Google Shape;644;p47" descr="Image of a green tick "/>
          <p:cNvPicPr preferRelativeResize="0"/>
          <p:nvPr/>
        </p:nvPicPr>
        <p:blipFill rotWithShape="1">
          <a:blip r:embed="rId4">
            <a:alphaModFix/>
          </a:blip>
          <a:srcRect/>
          <a:stretch/>
        </p:blipFill>
        <p:spPr>
          <a:xfrm>
            <a:off x="8367931" y="5417213"/>
            <a:ext cx="371910" cy="38740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8" descr="background rectangle"/>
          <p:cNvSpPr/>
          <p:nvPr/>
        </p:nvSpPr>
        <p:spPr>
          <a:xfrm>
            <a:off x="-27340" y="0"/>
            <a:ext cx="4350984" cy="6858000"/>
          </a:xfrm>
          <a:prstGeom prst="rect">
            <a:avLst/>
          </a:prstGeom>
          <a:solidFill>
            <a:srgbClr val="E56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651" name="Google Shape;651;p48"/>
          <p:cNvSpPr txBox="1">
            <a:spLocks noGrp="1"/>
          </p:cNvSpPr>
          <p:nvPr>
            <p:ph type="ctrTitle"/>
          </p:nvPr>
        </p:nvSpPr>
        <p:spPr>
          <a:xfrm>
            <a:off x="95073" y="2009743"/>
            <a:ext cx="11928001" cy="2247138"/>
          </a:xfrm>
          <a:prstGeom prst="rect">
            <a:avLst/>
          </a:prstGeom>
          <a:solidFill>
            <a:schemeClr val="lt1"/>
          </a:solidFill>
          <a:ln w="9525" cap="flat" cmpd="sng">
            <a:solidFill>
              <a:srgbClr val="115076"/>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sz="9600" b="1">
                <a:solidFill>
                  <a:srgbClr val="002060"/>
                </a:solidFill>
              </a:rPr>
              <a:t>QUESTIONS?</a:t>
            </a:r>
            <a:endParaRPr sz="19900">
              <a:solidFill>
                <a:srgbClr val="00206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49"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658" name="Google Shape;658;p49"/>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600" b="1">
                <a:solidFill>
                  <a:schemeClr val="lt1"/>
                </a:solidFill>
              </a:rPr>
              <a:t>Evaluation </a:t>
            </a:r>
            <a:endParaRPr/>
          </a:p>
        </p:txBody>
      </p:sp>
      <p:sp>
        <p:nvSpPr>
          <p:cNvPr id="659" name="Google Shape;659;p49"/>
          <p:cNvSpPr txBox="1"/>
          <p:nvPr/>
        </p:nvSpPr>
        <p:spPr>
          <a:xfrm>
            <a:off x="300038" y="1622426"/>
            <a:ext cx="5014912" cy="35563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1F3864"/>
              </a:buClr>
              <a:buSzPts val="2600"/>
              <a:buFont typeface="Arial"/>
              <a:buNone/>
            </a:pPr>
            <a:r>
              <a:rPr lang="en-GB" sz="2600" b="0" i="0" u="none" strike="noStrike" cap="none">
                <a:solidFill>
                  <a:srgbClr val="1F3864"/>
                </a:solidFill>
                <a:latin typeface="Century Gothic"/>
                <a:ea typeface="Century Gothic"/>
                <a:cs typeface="Century Gothic"/>
                <a:sym typeface="Century Gothic"/>
              </a:rPr>
              <a:t>Thank you for your participation this afternoon.  Just before you go…</a:t>
            </a:r>
            <a:endParaRPr/>
          </a:p>
          <a:p>
            <a:pPr marL="0" marR="0" lvl="0" indent="0" algn="l" rtl="0">
              <a:lnSpc>
                <a:spcPct val="120000"/>
              </a:lnSpc>
              <a:spcBef>
                <a:spcPts val="1000"/>
              </a:spcBef>
              <a:spcAft>
                <a:spcPts val="0"/>
              </a:spcAft>
              <a:buClr>
                <a:srgbClr val="1F3864"/>
              </a:buClr>
              <a:buSzPts val="2600"/>
              <a:buFont typeface="Arial"/>
              <a:buNone/>
            </a:pPr>
            <a:endParaRPr sz="2600" b="0" i="0" u="none" strike="noStrike" cap="none">
              <a:solidFill>
                <a:srgbClr val="1F3864"/>
              </a:solidFill>
              <a:latin typeface="Century Gothic"/>
              <a:ea typeface="Century Gothic"/>
              <a:cs typeface="Century Gothic"/>
              <a:sym typeface="Century Gothic"/>
            </a:endParaRPr>
          </a:p>
          <a:p>
            <a:pPr marL="0" marR="0" lvl="0" indent="0" algn="l" rtl="0">
              <a:lnSpc>
                <a:spcPct val="120000"/>
              </a:lnSpc>
              <a:spcBef>
                <a:spcPts val="1000"/>
              </a:spcBef>
              <a:spcAft>
                <a:spcPts val="0"/>
              </a:spcAft>
              <a:buClr>
                <a:srgbClr val="1F3864"/>
              </a:buClr>
              <a:buSzPts val="2600"/>
              <a:buFont typeface="Arial"/>
              <a:buNone/>
            </a:pPr>
            <a:r>
              <a:rPr lang="en-GB" sz="2600" b="0" i="0" u="none" strike="noStrike" cap="none">
                <a:solidFill>
                  <a:srgbClr val="1F3864"/>
                </a:solidFill>
                <a:latin typeface="Century Gothic"/>
                <a:ea typeface="Century Gothic"/>
                <a:cs typeface="Century Gothic"/>
                <a:sym typeface="Century Gothic"/>
              </a:rPr>
              <a:t>Kindly take a few moments to complete the short evaluation which is linked in the Chat.</a:t>
            </a:r>
            <a:endParaRPr/>
          </a:p>
        </p:txBody>
      </p:sp>
      <p:pic>
        <p:nvPicPr>
          <p:cNvPr id="660" name="Google Shape;660;p49"/>
          <p:cNvPicPr preferRelativeResize="0"/>
          <p:nvPr/>
        </p:nvPicPr>
        <p:blipFill rotWithShape="1">
          <a:blip r:embed="rId4">
            <a:alphaModFix/>
          </a:blip>
          <a:srcRect/>
          <a:stretch/>
        </p:blipFill>
        <p:spPr>
          <a:xfrm>
            <a:off x="6178711" y="1758848"/>
            <a:ext cx="5591327" cy="3727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body" idx="1"/>
          </p:nvPr>
        </p:nvSpPr>
        <p:spPr>
          <a:xfrm>
            <a:off x="82286" y="1325563"/>
            <a:ext cx="10419027" cy="502249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2000"/>
              <a:buNone/>
            </a:pPr>
            <a:r>
              <a:rPr lang="en-GB" sz="2000"/>
              <a:t>1) vast majority should take GCSE (75% in Y10 by 2022, 90% by 2025; now in Ofsted framework) </a:t>
            </a:r>
            <a:endParaRPr/>
          </a:p>
          <a:p>
            <a:pPr marL="0" lvl="0" indent="0" algn="l" rtl="0">
              <a:lnSpc>
                <a:spcPct val="150000"/>
              </a:lnSpc>
              <a:spcBef>
                <a:spcPts val="1000"/>
              </a:spcBef>
              <a:spcAft>
                <a:spcPts val="0"/>
              </a:spcAft>
              <a:buClr>
                <a:srgbClr val="1F3864"/>
              </a:buClr>
              <a:buSzPts val="2000"/>
              <a:buNone/>
            </a:pPr>
            <a:r>
              <a:rPr lang="en-GB" sz="2000"/>
              <a:t>2) phonics, vocabulary, grammar taught systematically, with extensive practice</a:t>
            </a:r>
            <a:endParaRPr/>
          </a:p>
          <a:p>
            <a:pPr marL="0" lvl="0" indent="0" algn="l" rtl="0">
              <a:lnSpc>
                <a:spcPct val="150000"/>
              </a:lnSpc>
              <a:spcBef>
                <a:spcPts val="1000"/>
              </a:spcBef>
              <a:spcAft>
                <a:spcPts val="0"/>
              </a:spcAft>
              <a:buClr>
                <a:srgbClr val="1F3864"/>
              </a:buClr>
              <a:buSzPts val="2000"/>
              <a:buNone/>
            </a:pPr>
            <a:r>
              <a:rPr lang="en-GB" sz="2000"/>
              <a:t>3) stimulating content without compromising vocab and grammar</a:t>
            </a:r>
            <a:endParaRPr/>
          </a:p>
          <a:p>
            <a:pPr marL="0" lvl="0" indent="0" algn="l" rtl="0">
              <a:lnSpc>
                <a:spcPct val="150000"/>
              </a:lnSpc>
              <a:spcBef>
                <a:spcPts val="1000"/>
              </a:spcBef>
              <a:spcAft>
                <a:spcPts val="0"/>
              </a:spcAft>
              <a:buClr>
                <a:srgbClr val="1F3864"/>
              </a:buClr>
              <a:buSzPts val="2000"/>
              <a:buNone/>
            </a:pPr>
            <a:r>
              <a:rPr lang="en-GB" sz="2000"/>
              <a:t>4) materials selected for how well they support a planned teaching of phonics, vocab and grammar</a:t>
            </a:r>
            <a:endParaRPr/>
          </a:p>
          <a:p>
            <a:pPr marL="0" lvl="0" indent="0" algn="l" rtl="0">
              <a:lnSpc>
                <a:spcPct val="150000"/>
              </a:lnSpc>
              <a:spcBef>
                <a:spcPts val="1000"/>
              </a:spcBef>
              <a:spcAft>
                <a:spcPts val="0"/>
              </a:spcAft>
              <a:buClr>
                <a:srgbClr val="1F3864"/>
              </a:buClr>
              <a:buSzPts val="2000"/>
              <a:buNone/>
            </a:pPr>
            <a:r>
              <a:rPr lang="en-GB" sz="2000"/>
              <a:t>5) focus on detail through translation, extend vocabulary through short texts and literature, interact with native speakers</a:t>
            </a:r>
            <a:endParaRPr/>
          </a:p>
          <a:p>
            <a:pPr marL="0" lvl="0" indent="0" algn="l" rtl="0">
              <a:lnSpc>
                <a:spcPct val="150000"/>
              </a:lnSpc>
              <a:spcBef>
                <a:spcPts val="1000"/>
              </a:spcBef>
              <a:spcAft>
                <a:spcPts val="0"/>
              </a:spcAft>
              <a:buClr>
                <a:srgbClr val="1F3864"/>
              </a:buClr>
              <a:buSzPts val="2000"/>
              <a:buNone/>
            </a:pPr>
            <a:r>
              <a:rPr lang="en-GB" sz="2000"/>
              <a:t>6) know and build on KS2 grammar</a:t>
            </a:r>
            <a:endParaRPr/>
          </a:p>
        </p:txBody>
      </p:sp>
      <p:pic>
        <p:nvPicPr>
          <p:cNvPr id="185" name="Google Shape;185;p5"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86" name="Google Shape;186;p5"/>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Key Recommendations</a:t>
            </a:r>
            <a:endParaRPr/>
          </a:p>
        </p:txBody>
      </p:sp>
      <p:pic>
        <p:nvPicPr>
          <p:cNvPr id="187" name="Google Shape;187;p5"/>
          <p:cNvPicPr preferRelativeResize="0"/>
          <p:nvPr/>
        </p:nvPicPr>
        <p:blipFill rotWithShape="1">
          <a:blip r:embed="rId4">
            <a:alphaModFix/>
          </a:blip>
          <a:srcRect/>
          <a:stretch/>
        </p:blipFill>
        <p:spPr>
          <a:xfrm>
            <a:off x="10393569" y="296863"/>
            <a:ext cx="1540780" cy="1955449"/>
          </a:xfrm>
          <a:prstGeom prst="rect">
            <a:avLst/>
          </a:prstGeom>
          <a:noFill/>
          <a:ln w="9525" cap="flat" cmpd="sng">
            <a:solidFill>
              <a:schemeClr val="dk2"/>
            </a:solidFill>
            <a:prstDash val="solid"/>
            <a:round/>
            <a:headEnd type="none" w="sm" len="sm"/>
            <a:tailEnd type="none" w="sm" len="sm"/>
          </a:ln>
          <a:effectLst>
            <a:outerShdw blurRad="292100" dist="139700" dir="2700000" algn="tl" rotWithShape="0">
              <a:srgbClr val="333333">
                <a:alpha val="64705"/>
              </a:srgbClr>
            </a:outerShdw>
          </a:effectLst>
        </p:spPr>
      </p:pic>
      <p:sp>
        <p:nvSpPr>
          <p:cNvPr id="188" name="Google Shape;188;p5"/>
          <p:cNvSpPr txBox="1"/>
          <p:nvPr/>
        </p:nvSpPr>
        <p:spPr>
          <a:xfrm>
            <a:off x="5506462" y="4758644"/>
            <a:ext cx="627607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04F75"/>
              </a:buClr>
              <a:buSzPts val="3200"/>
              <a:buFont typeface="Century Gothic"/>
              <a:buNone/>
            </a:pPr>
            <a:r>
              <a:rPr lang="en-GB" sz="32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Teaching Schools Council </a:t>
            </a:r>
            <a:br>
              <a:rPr lang="en-GB" sz="32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br>
            <a:r>
              <a:rPr lang="en-GB" sz="32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(2016), MFL Pedagogy Review.</a:t>
            </a:r>
            <a:endParaRPr sz="3200" b="0" i="0" u="none" strike="noStrike" cap="none">
              <a:solidFill>
                <a:srgbClr val="104F75"/>
              </a:solidFill>
              <a:latin typeface="Century Gothic"/>
              <a:ea typeface="Century Gothic"/>
              <a:cs typeface="Century Gothic"/>
              <a:sym typeface="Century Gothic"/>
            </a:endParaRPr>
          </a:p>
        </p:txBody>
      </p:sp>
      <p:pic>
        <p:nvPicPr>
          <p:cNvPr id="189" name="Google Shape;189;p5"/>
          <p:cNvPicPr preferRelativeResize="0"/>
          <p:nvPr/>
        </p:nvPicPr>
        <p:blipFill rotWithShape="1">
          <a:blip r:embed="rId4">
            <a:alphaModFix/>
          </a:blip>
          <a:srcRect/>
          <a:stretch/>
        </p:blipFill>
        <p:spPr>
          <a:xfrm>
            <a:off x="1816186" y="1325563"/>
            <a:ext cx="3553853" cy="4510299"/>
          </a:xfrm>
          <a:prstGeom prst="rect">
            <a:avLst/>
          </a:prstGeom>
          <a:noFill/>
          <a:ln w="9525" cap="flat" cmpd="sng">
            <a:solidFill>
              <a:schemeClr val="dk2"/>
            </a:solidFill>
            <a:prstDash val="solid"/>
            <a:round/>
            <a:headEnd type="none" w="sm" len="sm"/>
            <a:tailEnd type="none" w="sm" len="sm"/>
          </a:ln>
          <a:effectLst>
            <a:outerShdw blurRad="292100" dist="139700" dir="2700000" algn="tl" rotWithShape="0">
              <a:srgbClr val="333333">
                <a:alpha val="64705"/>
              </a:srgbClr>
            </a:outerShdw>
          </a:effectLst>
        </p:spPr>
      </p:pic>
      <p:sp>
        <p:nvSpPr>
          <p:cNvPr id="190" name="Google Shape;190;p5"/>
          <p:cNvSpPr txBox="1"/>
          <p:nvPr/>
        </p:nvSpPr>
        <p:spPr>
          <a:xfrm>
            <a:off x="6398566" y="182948"/>
            <a:ext cx="39950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04F75"/>
              </a:buClr>
              <a:buSzPts val="2000"/>
              <a:buFont typeface="Century Gothic"/>
              <a:buNone/>
            </a:pPr>
            <a:r>
              <a:rPr lang="en-GB" sz="20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Teaching Schools Council </a:t>
            </a:r>
            <a:br>
              <a:rPr lang="en-GB" sz="20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br>
            <a:r>
              <a:rPr lang="en-GB" sz="20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(2016), MFL Pedagogy Review.</a:t>
            </a:r>
            <a:endParaRPr sz="2000" b="0" i="0" u="none" strike="noStrike" cap="none">
              <a:solidFill>
                <a:srgbClr val="104F75"/>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8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18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4">
                                            <p:txEl>
                                              <p:pRg st="0" end="0"/>
                                            </p:txEl>
                                          </p:spTgt>
                                        </p:tgtEl>
                                        <p:attrNameLst>
                                          <p:attrName>style.visibility</p:attrName>
                                        </p:attrNameLst>
                                      </p:cBhvr>
                                      <p:to>
                                        <p:strVal val="visible"/>
                                      </p:to>
                                    </p:set>
                                    <p:animEffect transition="in" filter="fade">
                                      <p:cBhvr>
                                        <p:cTn id="23" dur="500"/>
                                        <p:tgtEl>
                                          <p:spTgt spid="18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
                                            <p:txEl>
                                              <p:pRg st="1" end="1"/>
                                            </p:txEl>
                                          </p:spTgt>
                                        </p:tgtEl>
                                        <p:attrNameLst>
                                          <p:attrName>style.visibility</p:attrName>
                                        </p:attrNameLst>
                                      </p:cBhvr>
                                      <p:to>
                                        <p:strVal val="visible"/>
                                      </p:to>
                                    </p:set>
                                    <p:animEffect transition="in" filter="fade">
                                      <p:cBhvr>
                                        <p:cTn id="28" dur="500"/>
                                        <p:tgtEl>
                                          <p:spTgt spid="18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4">
                                            <p:txEl>
                                              <p:pRg st="2" end="2"/>
                                            </p:txEl>
                                          </p:spTgt>
                                        </p:tgtEl>
                                        <p:attrNameLst>
                                          <p:attrName>style.visibility</p:attrName>
                                        </p:attrNameLst>
                                      </p:cBhvr>
                                      <p:to>
                                        <p:strVal val="visible"/>
                                      </p:to>
                                    </p:set>
                                    <p:animEffect transition="in" filter="fade">
                                      <p:cBhvr>
                                        <p:cTn id="33" dur="500"/>
                                        <p:tgtEl>
                                          <p:spTgt spid="18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4">
                                            <p:txEl>
                                              <p:pRg st="3" end="3"/>
                                            </p:txEl>
                                          </p:spTgt>
                                        </p:tgtEl>
                                        <p:attrNameLst>
                                          <p:attrName>style.visibility</p:attrName>
                                        </p:attrNameLst>
                                      </p:cBhvr>
                                      <p:to>
                                        <p:strVal val="visible"/>
                                      </p:to>
                                    </p:set>
                                    <p:animEffect transition="in" filter="fade">
                                      <p:cBhvr>
                                        <p:cTn id="38" dur="500"/>
                                        <p:tgtEl>
                                          <p:spTgt spid="18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4">
                                            <p:txEl>
                                              <p:pRg st="4" end="4"/>
                                            </p:txEl>
                                          </p:spTgt>
                                        </p:tgtEl>
                                        <p:attrNameLst>
                                          <p:attrName>style.visibility</p:attrName>
                                        </p:attrNameLst>
                                      </p:cBhvr>
                                      <p:to>
                                        <p:strVal val="visible"/>
                                      </p:to>
                                    </p:set>
                                    <p:animEffect transition="in" filter="fade">
                                      <p:cBhvr>
                                        <p:cTn id="43" dur="500"/>
                                        <p:tgtEl>
                                          <p:spTgt spid="18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4">
                                            <p:txEl>
                                              <p:pRg st="5" end="5"/>
                                            </p:txEl>
                                          </p:spTgt>
                                        </p:tgtEl>
                                        <p:attrNameLst>
                                          <p:attrName>style.visibility</p:attrName>
                                        </p:attrNameLst>
                                      </p:cBhvr>
                                      <p:to>
                                        <p:strVal val="visible"/>
                                      </p:to>
                                    </p:set>
                                    <p:animEffect transition="in" filter="fade">
                                      <p:cBhvr>
                                        <p:cTn id="48" dur="500"/>
                                        <p:tgtEl>
                                          <p:spTgt spid="1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6"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97" name="Google Shape;197;p6"/>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Key Recommendations</a:t>
            </a:r>
            <a:endParaRPr/>
          </a:p>
        </p:txBody>
      </p:sp>
      <p:pic>
        <p:nvPicPr>
          <p:cNvPr id="198" name="Google Shape;198;p6"/>
          <p:cNvPicPr preferRelativeResize="0"/>
          <p:nvPr/>
        </p:nvPicPr>
        <p:blipFill rotWithShape="1">
          <a:blip r:embed="rId4">
            <a:alphaModFix/>
          </a:blip>
          <a:srcRect/>
          <a:stretch/>
        </p:blipFill>
        <p:spPr>
          <a:xfrm>
            <a:off x="10393569" y="296863"/>
            <a:ext cx="1540780" cy="1955449"/>
          </a:xfrm>
          <a:prstGeom prst="rect">
            <a:avLst/>
          </a:prstGeom>
          <a:noFill/>
          <a:ln w="9525" cap="flat" cmpd="sng">
            <a:solidFill>
              <a:schemeClr val="dk2"/>
            </a:solidFill>
            <a:prstDash val="solid"/>
            <a:round/>
            <a:headEnd type="none" w="sm" len="sm"/>
            <a:tailEnd type="none" w="sm" len="sm"/>
          </a:ln>
          <a:effectLst>
            <a:outerShdw blurRad="292100" dist="139700" dir="2700000" algn="tl" rotWithShape="0">
              <a:srgbClr val="333333">
                <a:alpha val="64705"/>
              </a:srgbClr>
            </a:outerShdw>
          </a:effectLst>
        </p:spPr>
      </p:pic>
      <p:sp>
        <p:nvSpPr>
          <p:cNvPr id="199" name="Google Shape;199;p6"/>
          <p:cNvSpPr txBox="1"/>
          <p:nvPr/>
        </p:nvSpPr>
        <p:spPr>
          <a:xfrm>
            <a:off x="7166404" y="370393"/>
            <a:ext cx="322716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04F75"/>
              </a:buClr>
              <a:buSzPts val="1600"/>
              <a:buFont typeface="Century Gothic"/>
              <a:buNone/>
            </a:pPr>
            <a:r>
              <a:rPr lang="en-GB" sz="16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Teaching Schools Council </a:t>
            </a:r>
            <a:br>
              <a:rPr lang="en-GB" sz="16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br>
            <a:r>
              <a:rPr lang="en-GB" sz="1600" b="0" i="0" u="sng" strike="noStrike" cap="none">
                <a:solidFill>
                  <a:srgbClr val="104F7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(2016), MFL Pedagogy Review.</a:t>
            </a:r>
            <a:endParaRPr sz="1600" b="0" i="0" u="none" strike="noStrike" cap="none">
              <a:solidFill>
                <a:srgbClr val="104F75"/>
              </a:solidFill>
              <a:latin typeface="Century Gothic"/>
              <a:ea typeface="Century Gothic"/>
              <a:cs typeface="Century Gothic"/>
              <a:sym typeface="Century Gothic"/>
            </a:endParaRPr>
          </a:p>
        </p:txBody>
      </p:sp>
      <p:sp>
        <p:nvSpPr>
          <p:cNvPr id="200" name="Google Shape;200;p6"/>
          <p:cNvSpPr txBox="1">
            <a:spLocks noGrp="1"/>
          </p:cNvSpPr>
          <p:nvPr>
            <p:ph type="body" idx="1"/>
          </p:nvPr>
        </p:nvSpPr>
        <p:spPr>
          <a:xfrm>
            <a:off x="82286" y="1325563"/>
            <a:ext cx="10419027" cy="502249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F3864"/>
              </a:buClr>
              <a:buSzPts val="2000"/>
              <a:buNone/>
            </a:pPr>
            <a:r>
              <a:rPr lang="en-GB" sz="2000"/>
              <a:t>7. know and build on the KS2 languages teaching in feeder schools</a:t>
            </a:r>
            <a:endParaRPr/>
          </a:p>
          <a:p>
            <a:pPr marL="0" lvl="0" indent="0" algn="l" rtl="0">
              <a:lnSpc>
                <a:spcPct val="150000"/>
              </a:lnSpc>
              <a:spcBef>
                <a:spcPts val="1000"/>
              </a:spcBef>
              <a:spcAft>
                <a:spcPts val="0"/>
              </a:spcAft>
              <a:buClr>
                <a:srgbClr val="1F3864"/>
              </a:buClr>
              <a:buSzPts val="2000"/>
              <a:buNone/>
            </a:pPr>
            <a:r>
              <a:rPr lang="en-GB" sz="2000"/>
              <a:t>8. plan own and students’ TL use carefully, to reinforce taught language</a:t>
            </a:r>
            <a:endParaRPr/>
          </a:p>
          <a:p>
            <a:pPr marL="0" lvl="0" indent="0" algn="l" rtl="0">
              <a:lnSpc>
                <a:spcPct val="150000"/>
              </a:lnSpc>
              <a:spcBef>
                <a:spcPts val="1000"/>
              </a:spcBef>
              <a:spcAft>
                <a:spcPts val="0"/>
              </a:spcAft>
              <a:buClr>
                <a:srgbClr val="1F3864"/>
              </a:buClr>
              <a:buSzPts val="2000"/>
              <a:buNone/>
            </a:pPr>
            <a:r>
              <a:rPr lang="en-GB" sz="2000"/>
              <a:t>9. use errors to inform teaching, without discouragement</a:t>
            </a:r>
            <a:endParaRPr/>
          </a:p>
          <a:p>
            <a:pPr marL="0" lvl="0" indent="0" algn="l" rtl="0">
              <a:lnSpc>
                <a:spcPct val="150000"/>
              </a:lnSpc>
              <a:spcBef>
                <a:spcPts val="1000"/>
              </a:spcBef>
              <a:spcAft>
                <a:spcPts val="0"/>
              </a:spcAft>
              <a:buClr>
                <a:srgbClr val="1F3864"/>
              </a:buClr>
              <a:buSzPts val="2000"/>
              <a:buNone/>
            </a:pPr>
            <a:r>
              <a:rPr lang="en-GB" sz="2000"/>
              <a:t>10. integrated teaching of L, S, R, W (they share common knowledge)</a:t>
            </a:r>
            <a:endParaRPr/>
          </a:p>
          <a:p>
            <a:pPr marL="0" lvl="0" indent="0" algn="l" rtl="0">
              <a:lnSpc>
                <a:spcPct val="150000"/>
              </a:lnSpc>
              <a:spcBef>
                <a:spcPts val="1000"/>
              </a:spcBef>
              <a:spcAft>
                <a:spcPts val="0"/>
              </a:spcAft>
              <a:buClr>
                <a:srgbClr val="1F3864"/>
              </a:buClr>
              <a:buSzPts val="2000"/>
              <a:buNone/>
            </a:pPr>
            <a:r>
              <a:rPr lang="en-GB" sz="2000"/>
              <a:t>11. 2-3 hrs teaching time, in lessons of 40-60 minutes (GCSE = 10% curriculum time)</a:t>
            </a:r>
            <a:endParaRPr/>
          </a:p>
          <a:p>
            <a:pPr marL="0" lvl="0" indent="0" algn="l" rtl="0">
              <a:lnSpc>
                <a:spcPct val="150000"/>
              </a:lnSpc>
              <a:spcBef>
                <a:spcPts val="1000"/>
              </a:spcBef>
              <a:spcAft>
                <a:spcPts val="0"/>
              </a:spcAft>
              <a:buClr>
                <a:srgbClr val="1F3864"/>
              </a:buClr>
              <a:buSzPts val="2000"/>
              <a:buNone/>
            </a:pPr>
            <a:r>
              <a:rPr lang="en-GB" sz="2000"/>
              <a:t>12. meet needs of all learners across the ability range</a:t>
            </a:r>
            <a:endParaRPr/>
          </a:p>
          <a:p>
            <a:pPr marL="0" lvl="0" indent="0" algn="l" rtl="0">
              <a:lnSpc>
                <a:spcPct val="150000"/>
              </a:lnSpc>
              <a:spcBef>
                <a:spcPts val="1000"/>
              </a:spcBef>
              <a:spcAft>
                <a:spcPts val="0"/>
              </a:spcAft>
              <a:buClr>
                <a:srgbClr val="1F3864"/>
              </a:buClr>
              <a:buSzPts val="2000"/>
              <a:buNone/>
            </a:pPr>
            <a:r>
              <a:rPr lang="en-GB" sz="2000"/>
              <a:t>13. assessment should focus specifically on Phonics, Vocabulary, Grammar taught (achievement tests), with some tasks to compose own sentences and give own oral presentations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7"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07" name="Google Shape;207;p7"/>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Pillars of progression</a:t>
            </a:r>
            <a:endParaRPr/>
          </a:p>
        </p:txBody>
      </p:sp>
      <p:sp>
        <p:nvSpPr>
          <p:cNvPr id="208" name="Google Shape;208;p7"/>
          <p:cNvSpPr txBox="1"/>
          <p:nvPr/>
        </p:nvSpPr>
        <p:spPr>
          <a:xfrm>
            <a:off x="364706" y="5750249"/>
            <a:ext cx="59197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04F75"/>
              </a:buClr>
              <a:buSzPts val="2000"/>
              <a:buFont typeface="Century Gothic"/>
              <a:buNone/>
            </a:pPr>
            <a:r>
              <a:rPr lang="en-GB" sz="2000" b="1" i="0" u="sng" strike="noStrike" cap="none">
                <a:solidFill>
                  <a:srgbClr val="104F75"/>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Curriculum research review series: languages</a:t>
            </a:r>
            <a:endParaRPr sz="2000" b="1" i="0" u="none" strike="noStrike" cap="none">
              <a:solidFill>
                <a:srgbClr val="104F75"/>
              </a:solidFill>
              <a:latin typeface="Century Gothic"/>
              <a:ea typeface="Century Gothic"/>
              <a:cs typeface="Century Gothic"/>
              <a:sym typeface="Century Gothic"/>
            </a:endParaRPr>
          </a:p>
        </p:txBody>
      </p:sp>
      <p:pic>
        <p:nvPicPr>
          <p:cNvPr id="209" name="Google Shape;209;p7"/>
          <p:cNvPicPr preferRelativeResize="0"/>
          <p:nvPr/>
        </p:nvPicPr>
        <p:blipFill rotWithShape="1">
          <a:blip r:embed="rId5">
            <a:alphaModFix/>
          </a:blip>
          <a:srcRect l="23599" t="25703" r="25050" b="31455"/>
          <a:stretch/>
        </p:blipFill>
        <p:spPr>
          <a:xfrm>
            <a:off x="252456" y="1396090"/>
            <a:ext cx="8749039" cy="4192587"/>
          </a:xfrm>
          <a:prstGeom prst="rect">
            <a:avLst/>
          </a:prstGeom>
          <a:noFill/>
          <a:ln>
            <a:noFill/>
          </a:ln>
        </p:spPr>
      </p:pic>
      <p:pic>
        <p:nvPicPr>
          <p:cNvPr id="210" name="Google Shape;210;p7" descr="Braided stands of phonics, vocabulary, and grammar"/>
          <p:cNvPicPr preferRelativeResize="0"/>
          <p:nvPr/>
        </p:nvPicPr>
        <p:blipFill rotWithShape="1">
          <a:blip r:embed="rId6">
            <a:alphaModFix/>
          </a:blip>
          <a:srcRect/>
          <a:stretch/>
        </p:blipFill>
        <p:spPr>
          <a:xfrm>
            <a:off x="8893529" y="0"/>
            <a:ext cx="3298471" cy="24016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8"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17" name="Google Shape;217;p8"/>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Pillars of progression</a:t>
            </a:r>
            <a:endParaRPr/>
          </a:p>
        </p:txBody>
      </p:sp>
      <p:pic>
        <p:nvPicPr>
          <p:cNvPr id="218" name="Google Shape;218;p8"/>
          <p:cNvPicPr preferRelativeResize="0"/>
          <p:nvPr/>
        </p:nvPicPr>
        <p:blipFill rotWithShape="1">
          <a:blip r:embed="rId4">
            <a:alphaModFix/>
          </a:blip>
          <a:srcRect l="23599" t="25703" r="25050" b="31455"/>
          <a:stretch/>
        </p:blipFill>
        <p:spPr>
          <a:xfrm>
            <a:off x="0" y="1163991"/>
            <a:ext cx="6126009" cy="2514252"/>
          </a:xfrm>
          <a:prstGeom prst="rect">
            <a:avLst/>
          </a:prstGeom>
          <a:noFill/>
          <a:ln>
            <a:noFill/>
          </a:ln>
        </p:spPr>
      </p:pic>
      <p:sp>
        <p:nvSpPr>
          <p:cNvPr id="219" name="Google Shape;219;p8"/>
          <p:cNvSpPr txBox="1">
            <a:spLocks noGrp="1"/>
          </p:cNvSpPr>
          <p:nvPr>
            <p:ph type="body" idx="1"/>
          </p:nvPr>
        </p:nvSpPr>
        <p:spPr>
          <a:xfrm>
            <a:off x="82286" y="3725497"/>
            <a:ext cx="11891541" cy="204122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04F75"/>
              </a:buClr>
              <a:buSzPts val="2400"/>
              <a:buNone/>
            </a:pPr>
            <a:r>
              <a:rPr lang="en-GB" sz="2400" dirty="0">
                <a:solidFill>
                  <a:srgbClr val="104F75"/>
                </a:solidFill>
              </a:rPr>
              <a:t>A language curriculum needs to be planned carefully for pupils’ progress by considering the building blocks of the subject (in languages, the sounds, words and rules about how these connect to create sentences and meanings) and the sequence of these blocks.</a:t>
            </a:r>
            <a:endParaRPr dirty="0"/>
          </a:p>
        </p:txBody>
      </p:sp>
      <p:pic>
        <p:nvPicPr>
          <p:cNvPr id="220" name="Google Shape;220;p8" descr="Braided stands of phonics, vocabulary, and grammar"/>
          <p:cNvPicPr preferRelativeResize="0"/>
          <p:nvPr/>
        </p:nvPicPr>
        <p:blipFill rotWithShape="1">
          <a:blip r:embed="rId5">
            <a:alphaModFix/>
          </a:blip>
          <a:srcRect/>
          <a:stretch/>
        </p:blipFill>
        <p:spPr>
          <a:xfrm rot="-5400000">
            <a:off x="7663940" y="527317"/>
            <a:ext cx="3878982" cy="28243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9"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227" name="Google Shape;227;p9"/>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Pillars of progression</a:t>
            </a:r>
            <a:endParaRPr/>
          </a:p>
        </p:txBody>
      </p:sp>
      <p:sp>
        <p:nvSpPr>
          <p:cNvPr id="228" name="Google Shape;228;p9"/>
          <p:cNvSpPr txBox="1">
            <a:spLocks noGrp="1"/>
          </p:cNvSpPr>
          <p:nvPr>
            <p:ph type="body" idx="1"/>
          </p:nvPr>
        </p:nvSpPr>
        <p:spPr>
          <a:xfrm>
            <a:off x="264833" y="1622426"/>
            <a:ext cx="11519065" cy="465674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04F75"/>
              </a:buClr>
              <a:buSzPts val="2200"/>
              <a:buNone/>
            </a:pPr>
            <a:r>
              <a:rPr lang="en-GB" sz="2200" dirty="0">
                <a:solidFill>
                  <a:srgbClr val="104F75"/>
                </a:solidFill>
              </a:rPr>
              <a:t>This is not a reductive approach. The goals of having pupils broaden their horizons, converse fluently with others, fully explore cultures and strengthen their economic prospects can only be reached if we build firm foundations of language learning. Only by mastering the basics can pupils engage fully in the process of language learning, which they can then use to communicate about an increasingly wide range of themes. With increasing linguistic ability, cultural awareness can become ever more refined. To improve learners’ understanding and production of language, a steady development in understanding of </a:t>
            </a:r>
            <a:r>
              <a:rPr lang="en-GB" sz="2200" b="1" dirty="0">
                <a:solidFill>
                  <a:srgbClr val="104F75"/>
                </a:solidFill>
              </a:rPr>
              <a:t>phonics</a:t>
            </a:r>
            <a:r>
              <a:rPr lang="en-GB" sz="2200" dirty="0">
                <a:solidFill>
                  <a:srgbClr val="104F75"/>
                </a:solidFill>
              </a:rPr>
              <a:t>, </a:t>
            </a:r>
            <a:r>
              <a:rPr lang="en-GB" sz="2200" b="1" dirty="0">
                <a:solidFill>
                  <a:srgbClr val="104F75"/>
                </a:solidFill>
              </a:rPr>
              <a:t>vocabulary</a:t>
            </a:r>
            <a:r>
              <a:rPr lang="en-GB" sz="2200" dirty="0">
                <a:solidFill>
                  <a:srgbClr val="104F75"/>
                </a:solidFill>
              </a:rPr>
              <a:t>, </a:t>
            </a:r>
            <a:r>
              <a:rPr lang="en-GB" sz="2200" b="1" dirty="0">
                <a:solidFill>
                  <a:srgbClr val="104F75"/>
                </a:solidFill>
              </a:rPr>
              <a:t>grammar</a:t>
            </a:r>
            <a:r>
              <a:rPr lang="en-GB" sz="2200" dirty="0">
                <a:solidFill>
                  <a:srgbClr val="104F75"/>
                </a:solidFill>
              </a:rPr>
              <a:t> and their interplay is needed.</a:t>
            </a:r>
            <a:endParaRPr dirty="0"/>
          </a:p>
        </p:txBody>
      </p:sp>
      <p:pic>
        <p:nvPicPr>
          <p:cNvPr id="229" name="Google Shape;229;p9" descr="Braided stands of phonics, vocabulary, and grammar"/>
          <p:cNvPicPr preferRelativeResize="0"/>
          <p:nvPr/>
        </p:nvPicPr>
        <p:blipFill rotWithShape="1">
          <a:blip r:embed="rId4">
            <a:alphaModFix/>
          </a:blip>
          <a:srcRect/>
          <a:stretch/>
        </p:blipFill>
        <p:spPr>
          <a:xfrm rot="-5400000">
            <a:off x="10363974" y="245938"/>
            <a:ext cx="1809131" cy="1317255"/>
          </a:xfrm>
          <a:prstGeom prst="rect">
            <a:avLst/>
          </a:prstGeom>
          <a:noFill/>
          <a:ln>
            <a:noFill/>
          </a:ln>
        </p:spPr>
      </p:pic>
      <p:pic>
        <p:nvPicPr>
          <p:cNvPr id="230" name="Google Shape;230;p9"/>
          <p:cNvPicPr preferRelativeResize="0"/>
          <p:nvPr/>
        </p:nvPicPr>
        <p:blipFill rotWithShape="1">
          <a:blip r:embed="rId5">
            <a:alphaModFix/>
          </a:blip>
          <a:srcRect l="23599" t="25703" r="25050" b="31455"/>
          <a:stretch/>
        </p:blipFill>
        <p:spPr>
          <a:xfrm>
            <a:off x="6596261" y="45255"/>
            <a:ext cx="3984259" cy="1531917"/>
          </a:xfrm>
          <a:prstGeom prst="rect">
            <a:avLst/>
          </a:prstGeom>
          <a:noFill/>
          <a:ln>
            <a:noFill/>
          </a:ln>
        </p:spPr>
      </p:pic>
    </p:spTree>
  </p:cSld>
  <p:clrMapOvr>
    <a:masterClrMapping/>
  </p:clrMapOvr>
</p:sld>
</file>

<file path=ppt/theme/theme1.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10870</Words>
  <Application>Microsoft Office PowerPoint</Application>
  <PresentationFormat>Widescreen</PresentationFormat>
  <Paragraphs>765</Paragraphs>
  <Slides>49</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Poppins</vt:lpstr>
      <vt:lpstr>Noto Sans Symbols</vt:lpstr>
      <vt:lpstr>Georgia</vt:lpstr>
      <vt:lpstr>Century Gothic</vt:lpstr>
      <vt:lpstr>Twentieth Century</vt:lpstr>
      <vt:lpstr>Arial</vt:lpstr>
      <vt:lpstr>Calibri</vt:lpstr>
      <vt:lpstr>3_Office Theme</vt:lpstr>
      <vt:lpstr>1_Office Theme</vt:lpstr>
      <vt:lpstr>2_Office Theme</vt:lpstr>
      <vt:lpstr>Introduction to NCELP for  Early Career Teachers of MFL</vt:lpstr>
      <vt:lpstr>Overview</vt:lpstr>
      <vt:lpstr>Overview</vt:lpstr>
      <vt:lpstr>Key background</vt:lpstr>
      <vt:lpstr>Key Recommendations</vt:lpstr>
      <vt:lpstr>Key Recommendations</vt:lpstr>
      <vt:lpstr>Pillars of progression</vt:lpstr>
      <vt:lpstr>Pillars of progression</vt:lpstr>
      <vt:lpstr>Pillars of progression</vt:lpstr>
      <vt:lpstr>Pillars of progression</vt:lpstr>
      <vt:lpstr>GCSE briefings</vt:lpstr>
      <vt:lpstr>Overview</vt:lpstr>
      <vt:lpstr>Overview</vt:lpstr>
      <vt:lpstr>ECF 1: High expectations</vt:lpstr>
      <vt:lpstr>ECF 2: How pupils learn</vt:lpstr>
      <vt:lpstr>ECF 3: Subject and curriculum</vt:lpstr>
      <vt:lpstr>Overview</vt:lpstr>
      <vt:lpstr>Explore one SOW in detail</vt:lpstr>
      <vt:lpstr>Explore one SOW in detail</vt:lpstr>
      <vt:lpstr>Tabs in the NCELP SOW</vt:lpstr>
      <vt:lpstr>Grammar tracking tab</vt:lpstr>
      <vt:lpstr>Tabs in the NCELP SOW</vt:lpstr>
      <vt:lpstr>Y8 SOW</vt:lpstr>
      <vt:lpstr>Tabs in the NCELP SOW</vt:lpstr>
      <vt:lpstr>Resources</vt:lpstr>
      <vt:lpstr>Overview</vt:lpstr>
      <vt:lpstr>ECF 4: Classroom Practice</vt:lpstr>
      <vt:lpstr>A full lesson resource</vt:lpstr>
      <vt:lpstr>Grammar principles</vt:lpstr>
      <vt:lpstr>Vocabulary principles</vt:lpstr>
      <vt:lpstr>Phonics principles</vt:lpstr>
      <vt:lpstr>Full, integrated lesson</vt:lpstr>
      <vt:lpstr>Options for further review</vt:lpstr>
      <vt:lpstr>A full lesson resource- views</vt:lpstr>
      <vt:lpstr>Overview</vt:lpstr>
      <vt:lpstr>ECF 5: Adaptive teaching</vt:lpstr>
      <vt:lpstr>Adaptive teaching examples</vt:lpstr>
      <vt:lpstr>Overview</vt:lpstr>
      <vt:lpstr>ECF 6: Assessment</vt:lpstr>
      <vt:lpstr>NCELP Assessment</vt:lpstr>
      <vt:lpstr>Y8 French Applying your knowledge</vt:lpstr>
      <vt:lpstr>Y8 French Applying your knowledge</vt:lpstr>
      <vt:lpstr>Assessment examples</vt:lpstr>
      <vt:lpstr>Overview</vt:lpstr>
      <vt:lpstr>Next steps</vt:lpstr>
      <vt:lpstr>CPD offer</vt:lpstr>
      <vt:lpstr>Overview</vt:lpstr>
      <vt:lpstr>QUESTIONS?</vt:lpstr>
      <vt:lpstr>Evaluation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NCELP for  Early Career Teachers of MFL</dc:title>
  <dc:creator>Jenny Hopper</dc:creator>
  <cp:lastModifiedBy>Jenny Hopper</cp:lastModifiedBy>
  <cp:revision>17</cp:revision>
  <dcterms:created xsi:type="dcterms:W3CDTF">2022-06-07T19:31:27Z</dcterms:created>
  <dcterms:modified xsi:type="dcterms:W3CDTF">2022-06-20T10:20:49Z</dcterms:modified>
</cp:coreProperties>
</file>