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 id="2147483755" r:id="rId5"/>
  </p:sldMasterIdLst>
  <p:notesMasterIdLst>
    <p:notesMasterId r:id="rId35"/>
  </p:notesMasterIdLst>
  <p:sldIdLst>
    <p:sldId id="754" r:id="rId6"/>
    <p:sldId id="460" r:id="rId7"/>
    <p:sldId id="461" r:id="rId8"/>
    <p:sldId id="526" r:id="rId9"/>
    <p:sldId id="262" r:id="rId10"/>
    <p:sldId id="404" r:id="rId11"/>
    <p:sldId id="407" r:id="rId12"/>
    <p:sldId id="774" r:id="rId13"/>
    <p:sldId id="513" r:id="rId14"/>
    <p:sldId id="316" r:id="rId15"/>
    <p:sldId id="324" r:id="rId16"/>
    <p:sldId id="331" r:id="rId17"/>
    <p:sldId id="765" r:id="rId18"/>
    <p:sldId id="330" r:id="rId19"/>
    <p:sldId id="771" r:id="rId20"/>
    <p:sldId id="323" r:id="rId21"/>
    <p:sldId id="769" r:id="rId22"/>
    <p:sldId id="764" r:id="rId23"/>
    <p:sldId id="763" r:id="rId24"/>
    <p:sldId id="515" r:id="rId25"/>
    <p:sldId id="714" r:id="rId26"/>
    <p:sldId id="533" r:id="rId27"/>
    <p:sldId id="766" r:id="rId28"/>
    <p:sldId id="767" r:id="rId29"/>
    <p:sldId id="773" r:id="rId30"/>
    <p:sldId id="768" r:id="rId31"/>
    <p:sldId id="770" r:id="rId32"/>
    <p:sldId id="322" r:id="rId33"/>
    <p:sldId id="71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115076"/>
    <a:srgbClr val="FCECE8"/>
    <a:srgbClr val="FBF0D5"/>
    <a:srgbClr val="F8D7CD"/>
    <a:srgbClr val="DEEBF7"/>
    <a:srgbClr val="EE6000"/>
    <a:srgbClr val="E3EA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4737" autoAdjust="0"/>
  </p:normalViewPr>
  <p:slideViewPr>
    <p:cSldViewPr snapToGrid="0">
      <p:cViewPr varScale="1">
        <p:scale>
          <a:sx n="78" d="100"/>
          <a:sy n="78" d="100"/>
        </p:scale>
        <p:origin x="922"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6" d="100"/>
          <a:sy n="86" d="100"/>
        </p:scale>
        <p:origin x="3786" y="7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08/08/2022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sources.ncelp.org/concern/resources/k3569658b?locale=e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Stéphanie Schmitt.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noProof="0" dirty="0">
                <a:solidFill>
                  <a:srgbClr val="000000"/>
                </a:solidFill>
                <a:effectLst/>
                <a:latin typeface="Calibri" panose="020F0502020204030204" pitchFamily="34" charset="0"/>
                <a:ea typeface="+mn-ea"/>
                <a:cs typeface="+mn-cs"/>
              </a:rPr>
              <a:t>With thanks to Rachel Hawkes for her input on the lesson material.</a:t>
            </a:r>
            <a:endParaRPr lang="en-GB" sz="1200" b="0" i="0" u="none" strike="noStrike" kern="1200" noProof="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SSCs closed [o/</a:t>
            </a:r>
            <a:r>
              <a:rPr lang="en-GB" sz="1200" b="0" i="0" dirty="0">
                <a:solidFill>
                  <a:prstClr val="white"/>
                </a:solidFill>
                <a:latin typeface="Century Gothic" panose="020B0502020202020204" pitchFamily="34" charset="0"/>
                <a:cs typeface="Calibri" panose="020F0502020204030204" pitchFamily="34" charset="0"/>
              </a:rPr>
              <a:t>ô], open [o], and [au]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entury Gothic" panose="020B0502020202020204" pitchFamily="34" charset="0"/>
                <a:cs typeface="Calibri" panose="020F0502020204030204" pitchFamily="34" charset="0"/>
              </a:rPr>
              <a:t>Introduction of reflexive pronoun </a:t>
            </a:r>
            <a:r>
              <a:rPr lang="en-GB" sz="1200" b="0" i="1" dirty="0">
                <a:solidFill>
                  <a:prstClr val="white"/>
                </a:solidFill>
                <a:latin typeface="Century Gothic" panose="020B0502020202020204" pitchFamily="34" charset="0"/>
                <a:cs typeface="Calibri" panose="020F0502020204030204" pitchFamily="34" charset="0"/>
              </a:rPr>
              <a:t>se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noProof="0" dirty="0">
                <a:solidFill>
                  <a:schemeClr val="tx1"/>
                </a:solidFill>
                <a:effectLst/>
                <a:latin typeface="+mn-lt"/>
                <a:ea typeface="Calibri"/>
                <a:cs typeface="Calibri"/>
                <a:sym typeface="Calibri"/>
              </a:rPr>
              <a:t>9.3.2.4: </a:t>
            </a:r>
            <a:r>
              <a:rPr lang="fr-FR" sz="1200" b="0" i="0" u="none" strike="noStrike" kern="1200" cap="none" noProof="0" dirty="0">
                <a:solidFill>
                  <a:schemeClr val="tx1"/>
                </a:solidFill>
                <a:effectLst/>
                <a:latin typeface="+mn-lt"/>
                <a:ea typeface="Calibri"/>
                <a:cs typeface="Calibri"/>
                <a:sym typeface="Calibri"/>
              </a:rPr>
              <a:t>(se) laver [3503], (s’)appeler [157], (se) présenter [209], (se) réveiller [2199], accord [496], journée [587], membre [390], paix [579], efficace [1243], fier [1331], officiel [996]</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noProof="0" dirty="0">
                <a:solidFill>
                  <a:schemeClr val="tx1"/>
                </a:solidFill>
                <a:effectLst/>
                <a:latin typeface="+mn-lt"/>
                <a:ea typeface="Calibri"/>
                <a:cs typeface="Calibri"/>
                <a:sym typeface="Calibri"/>
              </a:rPr>
              <a:t>9.3.2.1 (</a:t>
            </a:r>
            <a:r>
              <a:rPr lang="en-GB" sz="1200" b="1" i="0" u="none" strike="noStrike" kern="1200" cap="none" noProof="0" dirty="0">
                <a:solidFill>
                  <a:schemeClr val="tx1"/>
                </a:solidFill>
                <a:effectLst/>
                <a:latin typeface="+mn-lt"/>
                <a:ea typeface="Calibri"/>
                <a:cs typeface="Calibri"/>
                <a:sym typeface="Calibri"/>
              </a:rPr>
              <a:t>revisit)</a:t>
            </a:r>
            <a:r>
              <a:rPr lang="fr-FR" sz="1200" b="1" i="0" u="none" strike="noStrike" kern="1200" cap="none" noProof="0" dirty="0">
                <a:solidFill>
                  <a:schemeClr val="tx1"/>
                </a:solidFill>
                <a:effectLst/>
                <a:latin typeface="+mn-lt"/>
                <a:ea typeface="Calibri"/>
                <a:cs typeface="Calibri"/>
                <a:sym typeface="Calibri"/>
              </a:rPr>
              <a:t>: </a:t>
            </a:r>
            <a:r>
              <a:rPr lang="fr-FR" sz="1200" b="0" i="0" u="none" strike="noStrike" kern="1200" cap="none" noProof="0" dirty="0">
                <a:solidFill>
                  <a:schemeClr val="tx1"/>
                </a:solidFill>
                <a:effectLst/>
                <a:latin typeface="+mn-lt"/>
                <a:ea typeface="Calibri"/>
                <a:cs typeface="Calibri"/>
                <a:sym typeface="Calibri"/>
              </a:rPr>
              <a:t>établir [529], fournir [731], grandir [1936], réussir2 (à) [279], ressentir [1593], servir [177], armée [1011], début [364], état/État [333], fin [111], gouvernement [160], est [4603], nord [1090], ouest [1690], soldat [1098], sud [1242]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noProof="0" dirty="0">
                <a:solidFill>
                  <a:schemeClr val="tx1"/>
                </a:solidFill>
                <a:effectLst/>
                <a:latin typeface="+mn-lt"/>
                <a:ea typeface="Calibri"/>
                <a:cs typeface="Calibri"/>
                <a:sym typeface="Calibri"/>
              </a:rPr>
              <a:t>9.2.2.2 (</a:t>
            </a:r>
            <a:r>
              <a:rPr lang="en-GB" sz="1200" b="1" i="0" u="none" strike="noStrike" kern="1200" cap="none" noProof="0" dirty="0">
                <a:solidFill>
                  <a:schemeClr val="tx1"/>
                </a:solidFill>
                <a:effectLst/>
                <a:latin typeface="+mn-lt"/>
                <a:ea typeface="Calibri"/>
                <a:cs typeface="Calibri"/>
                <a:sym typeface="Calibri"/>
              </a:rPr>
              <a:t>revisit</a:t>
            </a:r>
            <a:r>
              <a:rPr lang="fr-FR" sz="1200" b="1" i="0" u="none" strike="noStrike" kern="1200" cap="none" noProof="0" dirty="0">
                <a:solidFill>
                  <a:schemeClr val="tx1"/>
                </a:solidFill>
                <a:effectLst/>
                <a:latin typeface="+mn-lt"/>
                <a:ea typeface="Calibri"/>
                <a:cs typeface="Calibri"/>
                <a:sym typeface="Calibri"/>
              </a:rPr>
              <a:t>): </a:t>
            </a:r>
            <a:r>
              <a:rPr lang="fr-FR" sz="1200" b="0" i="0" u="none" strike="noStrike" kern="1200" cap="none" noProof="0" dirty="0">
                <a:solidFill>
                  <a:schemeClr val="tx1"/>
                </a:solidFill>
                <a:effectLst/>
                <a:latin typeface="+mn-lt"/>
                <a:ea typeface="Calibri"/>
                <a:cs typeface="Calibri"/>
                <a:sym typeface="Calibri"/>
              </a:rPr>
              <a:t>construire [793], réagir (à) [1052], réfléchir (à) [1058], an [76], clé [1200], club [1860], comportement [1489], enfance [2207], habitude [1221], ancien [392], familial [1622], libre [344], quotidien [1318], responsable [511],  il y a2 [13/36/8]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sz="1200"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GB" sz="1800" b="0" i="0" u="none" strike="noStrike" dirty="0" err="1">
                <a:solidFill>
                  <a:srgbClr val="000000"/>
                </a:solidFill>
                <a:effectLst/>
                <a:latin typeface="Century Gothic" panose="020B0502020202020204" pitchFamily="34" charset="0"/>
              </a:rPr>
              <a:t>efficace</a:t>
            </a:r>
            <a:r>
              <a:rPr lang="en-GB" sz="1050" dirty="0"/>
              <a:t> – effective, </a:t>
            </a:r>
            <a:r>
              <a:rPr lang="en-GB" sz="1800" b="0" i="1" u="none" strike="noStrike" dirty="0">
                <a:solidFill>
                  <a:srgbClr val="4472C4"/>
                </a:solidFill>
                <a:effectLst/>
                <a:latin typeface="Century Gothic" panose="020B0502020202020204" pitchFamily="34" charset="0"/>
              </a:rPr>
              <a:t>efficient</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742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 8 minutes</a:t>
            </a:r>
            <a:endParaRPr lang="en-US" b="1" dirty="0"/>
          </a:p>
          <a:p>
            <a:endParaRPr lang="en-US" b="1" dirty="0"/>
          </a:p>
          <a:p>
            <a:r>
              <a:rPr lang="en-US" b="1" dirty="0"/>
              <a:t>Aim: </a:t>
            </a:r>
            <a:r>
              <a:rPr lang="en-US" b="0" dirty="0"/>
              <a:t>Written comprehension of new and revisited vocabulary in context</a:t>
            </a:r>
            <a:endParaRPr lang="en-US" b="1" dirty="0"/>
          </a:p>
          <a:p>
            <a:endParaRPr lang="en-US" b="1" dirty="0"/>
          </a:p>
          <a:p>
            <a:r>
              <a:rPr lang="en-US" b="1" dirty="0"/>
              <a:t>Procedure:</a:t>
            </a:r>
          </a:p>
          <a:p>
            <a:r>
              <a:rPr lang="en-US" b="0" dirty="0"/>
              <a:t>1. Students read the text and answer the comprehension questions in English.</a:t>
            </a:r>
          </a:p>
          <a:p>
            <a:r>
              <a:rPr lang="en-US" b="0" dirty="0"/>
              <a:t>2. Click to check answers.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minoritaire [4271]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a:t>violent [1119], Taliban [&gt;5000], société [295], régime [543], éducation [995]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of direct object pronouns </a:t>
            </a:r>
            <a:r>
              <a:rPr lang="en-US" b="0" i="1" dirty="0"/>
              <a:t>le</a:t>
            </a:r>
            <a:r>
              <a:rPr lang="en-US" b="0" i="0" dirty="0"/>
              <a:t> and </a:t>
            </a:r>
            <a:r>
              <a:rPr lang="en-US" b="0" i="1" dirty="0"/>
              <a:t>la</a:t>
            </a:r>
            <a:endParaRPr lang="en-US" b="1" dirty="0"/>
          </a:p>
          <a:p>
            <a:endParaRPr lang="en-US" b="1" dirty="0"/>
          </a:p>
          <a:p>
            <a:r>
              <a:rPr lang="en-US" b="1" dirty="0"/>
              <a:t>Procedure:</a:t>
            </a:r>
          </a:p>
          <a:p>
            <a:r>
              <a:rPr lang="en-US" b="0" dirty="0"/>
              <a:t>1. Click to reveal explanations and examples. Elicit English where possible.</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endParaRPr lang="en-US" b="1" dirty="0"/>
          </a:p>
          <a:p>
            <a:endParaRPr lang="en-US" b="1" dirty="0"/>
          </a:p>
          <a:p>
            <a:r>
              <a:rPr lang="en-US" b="1" dirty="0"/>
              <a:t>Aim: </a:t>
            </a:r>
            <a:r>
              <a:rPr lang="en-US" b="0" dirty="0"/>
              <a:t>Written recognition of direct object pronouns </a:t>
            </a:r>
            <a:r>
              <a:rPr lang="en-US" b="0" i="1" dirty="0"/>
              <a:t>le</a:t>
            </a:r>
            <a:r>
              <a:rPr lang="en-US" b="0" i="0" dirty="0"/>
              <a:t> and </a:t>
            </a:r>
            <a:r>
              <a:rPr lang="en-US" b="0" i="1" dirty="0"/>
              <a:t>la</a:t>
            </a:r>
            <a:r>
              <a:rPr lang="en-US" b="0" i="0" dirty="0"/>
              <a:t>, and connecting these with meaning.</a:t>
            </a:r>
            <a:endParaRPr lang="en-US" b="1" dirty="0"/>
          </a:p>
          <a:p>
            <a:endParaRPr lang="en-US" b="1" dirty="0"/>
          </a:p>
          <a:p>
            <a:r>
              <a:rPr lang="en-US" b="1" dirty="0"/>
              <a:t>Procedure:</a:t>
            </a:r>
          </a:p>
          <a:p>
            <a:r>
              <a:rPr lang="en-US" b="0" dirty="0"/>
              <a:t>1. Students read the messages and decide whether each refers to Max or Nina.</a:t>
            </a:r>
          </a:p>
          <a:p>
            <a:r>
              <a:rPr lang="en-US" b="0" dirty="0"/>
              <a:t>2. Click to reveal answers.</a:t>
            </a:r>
          </a:p>
          <a:p>
            <a:r>
              <a:rPr lang="en-US" b="0" dirty="0"/>
              <a:t>3. Students list in English what Stéphanie does to Max and Nina.</a:t>
            </a:r>
          </a:p>
          <a:p>
            <a:r>
              <a:rPr lang="en-US" b="0" dirty="0"/>
              <a:t>4. Click to check answers.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Recap of reflexive pronouns </a:t>
            </a:r>
            <a:r>
              <a:rPr lang="en-US" b="0" i="1" dirty="0"/>
              <a:t>me</a:t>
            </a:r>
            <a:r>
              <a:rPr lang="en-US" b="0" i="0" dirty="0"/>
              <a:t> and </a:t>
            </a:r>
            <a:r>
              <a:rPr lang="en-US" b="0" i="1" dirty="0"/>
              <a:t>te</a:t>
            </a:r>
            <a:r>
              <a:rPr lang="en-US" b="0" i="0" dirty="0"/>
              <a:t> and introduction of reflexive pronoun </a:t>
            </a:r>
            <a:r>
              <a:rPr lang="en-US" b="0" i="1" dirty="0"/>
              <a:t>se</a:t>
            </a:r>
            <a:endParaRPr lang="en-US" b="1" dirty="0"/>
          </a:p>
          <a:p>
            <a:endParaRPr lang="en-US" b="1" dirty="0"/>
          </a:p>
          <a:p>
            <a:r>
              <a:rPr lang="en-US" b="1" dirty="0"/>
              <a:t>Procedure:</a:t>
            </a:r>
          </a:p>
          <a:p>
            <a:r>
              <a:rPr lang="en-US" b="0" dirty="0"/>
              <a:t>1. Click to reveal explanations and examples. Elicit English where possible.</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566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Aural recognition of reflexive pronoun </a:t>
            </a:r>
            <a:r>
              <a:rPr lang="en-US" b="0" i="1" dirty="0"/>
              <a:t>se</a:t>
            </a:r>
            <a:endParaRPr lang="en-US" b="1" dirty="0"/>
          </a:p>
          <a:p>
            <a:endParaRPr lang="en-US" b="1" dirty="0"/>
          </a:p>
          <a:p>
            <a:r>
              <a:rPr lang="en-US" b="1" dirty="0"/>
              <a:t>Procedure:</a:t>
            </a:r>
          </a:p>
          <a:p>
            <a:r>
              <a:rPr lang="en-US" b="0" dirty="0"/>
              <a:t>1. Click buttons on the left to play audio.</a:t>
            </a:r>
          </a:p>
          <a:p>
            <a:r>
              <a:rPr lang="en-US" b="0" dirty="0"/>
              <a:t>2. Students listen and decide which phrase the beep is covering.</a:t>
            </a:r>
          </a:p>
          <a:p>
            <a:r>
              <a:rPr lang="en-US" b="0" dirty="0"/>
              <a:t>3. Click to reveal answers.</a:t>
            </a:r>
          </a:p>
          <a:p>
            <a:r>
              <a:rPr lang="en-US" b="0" dirty="0"/>
              <a:t>4. Click buttons on the right to play full audio.</a:t>
            </a:r>
          </a:p>
          <a:p>
            <a:r>
              <a:rPr lang="en-US" b="0" dirty="0"/>
              <a:t>5. Students listen again and note the verb in English.</a:t>
            </a:r>
          </a:p>
          <a:p>
            <a:r>
              <a:rPr lang="en-US" b="0" dirty="0"/>
              <a:t>6. Click to check answers.</a:t>
            </a:r>
          </a:p>
          <a:p>
            <a:endParaRPr lang="en-US" b="0" dirty="0"/>
          </a:p>
          <a:p>
            <a:r>
              <a:rPr lang="en-US" b="1" dirty="0"/>
              <a:t>Transcript: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Il se lève [tôt].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Il réveille [Nina].</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Il se lave [vite].</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Il appelle [Nina du jardin].</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Il prépare [Nina pour aller au parc].</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Il s’organise [pour un jeu de foot].</a:t>
            </a:r>
          </a:p>
          <a:p>
            <a:pPr rtl="0" fontAlgn="base">
              <a:spcBef>
                <a:spcPts val="0"/>
              </a:spcBef>
              <a:spcAft>
                <a:spcPts val="0"/>
              </a:spcAft>
              <a:buFont typeface="+mj-lt"/>
              <a:buAutoNum type="arabicPeriod"/>
            </a:pPr>
            <a:r>
              <a:rPr lang="fr-FR" sz="1800" b="0" i="0" u="none" strike="noStrike" dirty="0">
                <a:solidFill>
                  <a:srgbClr val="1F4E79"/>
                </a:solidFill>
                <a:effectLst/>
                <a:latin typeface="Century Gothic" panose="020B0502020202020204" pitchFamily="34" charset="0"/>
              </a:rPr>
              <a:t>Il se demande [s’il a besoin d’un manteau].</a:t>
            </a:r>
          </a:p>
          <a:p>
            <a:pPr rtl="0" fontAlgn="base">
              <a:spcBef>
                <a:spcPts val="0"/>
              </a:spcBef>
              <a:spcAft>
                <a:spcPts val="800"/>
              </a:spcAft>
              <a:buFont typeface="+mj-lt"/>
              <a:buAutoNum type="arabicPeriod"/>
            </a:pPr>
            <a:r>
              <a:rPr lang="fr-FR" sz="1800" b="0" i="0" u="none" strike="noStrike" dirty="0">
                <a:solidFill>
                  <a:srgbClr val="1F4E79"/>
                </a:solidFill>
                <a:effectLst/>
                <a:latin typeface="Century Gothic" panose="020B0502020202020204" pitchFamily="34" charset="0"/>
              </a:rPr>
              <a:t>Il se parle en français [pour pratiquer].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Oral production of reflexive pronouns </a:t>
            </a:r>
            <a:r>
              <a:rPr lang="en-US" b="0" i="1" dirty="0"/>
              <a:t>me, te</a:t>
            </a:r>
            <a:r>
              <a:rPr lang="en-US" b="0" i="0" dirty="0"/>
              <a:t>, and </a:t>
            </a:r>
            <a:r>
              <a:rPr lang="en-US" b="0" i="1" dirty="0"/>
              <a:t>se</a:t>
            </a:r>
            <a:endParaRPr lang="en-US" b="1" dirty="0"/>
          </a:p>
          <a:p>
            <a:endParaRPr lang="en-US" b="1" dirty="0"/>
          </a:p>
          <a:p>
            <a:r>
              <a:rPr lang="en-US" b="1" dirty="0"/>
              <a:t>Procedure:</a:t>
            </a:r>
          </a:p>
          <a:p>
            <a:r>
              <a:rPr lang="en-US" b="0" dirty="0"/>
              <a:t>1. Print role cards. </a:t>
            </a:r>
          </a:p>
          <a:p>
            <a:r>
              <a:rPr lang="en-US" b="0" dirty="0"/>
              <a:t>2. Partner A takes the role of Max. Partner B asks Max about how he and Nina are settling in. (Students will use intonation questions, as inversion questions with reflexive verbs haven’t been covered.)</a:t>
            </a:r>
          </a:p>
          <a:p>
            <a:r>
              <a:rPr lang="en-US" b="0" dirty="0"/>
              <a:t>3. Partners swop roles.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209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Oral production of reflexive pronouns </a:t>
            </a:r>
            <a:r>
              <a:rPr lang="en-US" b="0" i="1" dirty="0"/>
              <a:t>me, te</a:t>
            </a:r>
            <a:r>
              <a:rPr lang="en-US" b="0" i="0" dirty="0"/>
              <a:t>, and </a:t>
            </a:r>
            <a:r>
              <a:rPr lang="en-US" b="0" i="1" dirty="0"/>
              <a:t>se</a:t>
            </a:r>
            <a:endParaRPr lang="en-US" b="1" dirty="0"/>
          </a:p>
          <a:p>
            <a:endParaRPr lang="en-US" b="1" dirty="0"/>
          </a:p>
          <a:p>
            <a:r>
              <a:rPr lang="en-US" b="1" dirty="0"/>
              <a:t>Procedure:</a:t>
            </a:r>
          </a:p>
          <a:p>
            <a:r>
              <a:rPr lang="en-US" b="0" dirty="0"/>
              <a:t>1. Print role cards. </a:t>
            </a:r>
          </a:p>
          <a:p>
            <a:r>
              <a:rPr lang="en-US" b="0" dirty="0"/>
              <a:t>2. Partner A takes the role of Max. Partner B asks Max about how he and Nina are settling in. (Students will use intonation questions, as inversion questions with reflexive verbs haven’t been covered.)</a:t>
            </a:r>
          </a:p>
          <a:p>
            <a:r>
              <a:rPr lang="en-US" b="0" dirty="0"/>
              <a:t>3. Partners swop roles.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21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Stéphanie Schmitt.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u="none" strike="noStrike" kern="1200" dirty="0">
                <a:solidFill>
                  <a:srgbClr val="000000"/>
                </a:solidFill>
                <a:effectLst/>
                <a:latin typeface="Calibri" panose="020F0502020204030204" pitchFamily="34" charset="0"/>
                <a:ea typeface="+mn-ea"/>
                <a:cs typeface="+mn-cs"/>
              </a:rPr>
              <a:t>With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SSCs closed [o/</a:t>
            </a:r>
            <a:r>
              <a:rPr lang="en-GB" sz="1200" b="0" i="0" dirty="0">
                <a:solidFill>
                  <a:prstClr val="white"/>
                </a:solidFill>
                <a:latin typeface="Century Gothic" panose="020B0502020202020204" pitchFamily="34" charset="0"/>
                <a:cs typeface="Calibri" panose="020F0502020204030204" pitchFamily="34" charset="0"/>
              </a:rPr>
              <a:t>ô], open [o], [au]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prstClr val="white"/>
                </a:solidFill>
                <a:latin typeface="Century Gothic" panose="020B0502020202020204" pitchFamily="34" charset="0"/>
                <a:cs typeface="Calibri" panose="020F0502020204030204" pitchFamily="34" charset="0"/>
              </a:rPr>
              <a:t>Consolidation of reflexive pronoun </a:t>
            </a:r>
            <a:r>
              <a:rPr lang="en-GB" sz="1200" b="0" i="1" dirty="0">
                <a:solidFill>
                  <a:prstClr val="white"/>
                </a:solidFill>
                <a:latin typeface="Century Gothic" panose="020B0502020202020204" pitchFamily="34" charset="0"/>
                <a:cs typeface="Calibri" panose="020F0502020204030204" pitchFamily="34" charset="0"/>
              </a:rPr>
              <a:t>se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9.3.2.4: </a:t>
            </a:r>
            <a:r>
              <a:rPr lang="en-GB" sz="1200" b="0" i="0" u="none" strike="noStrike" kern="1200" cap="none" dirty="0">
                <a:solidFill>
                  <a:schemeClr val="tx1"/>
                </a:solidFill>
                <a:effectLst/>
                <a:latin typeface="+mn-lt"/>
                <a:ea typeface="Calibri"/>
                <a:cs typeface="Calibri"/>
                <a:sym typeface="Calibri"/>
              </a:rPr>
              <a:t>(se) laver [3503], (s’)appeler [157], (se) presenter [209], (se) réveiller [2199], accord [496], journée [587], membre [390], paix [579], efficace [1243], fier [1331], officiel [996]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9.3.2.1 (revisit): </a:t>
            </a:r>
            <a:r>
              <a:rPr lang="fr-FR" sz="1200" b="0" i="0" u="none" strike="noStrike" kern="1200" cap="none" dirty="0">
                <a:solidFill>
                  <a:schemeClr val="tx1"/>
                </a:solidFill>
                <a:effectLst/>
                <a:latin typeface="+mn-lt"/>
                <a:ea typeface="Calibri"/>
                <a:cs typeface="Calibri"/>
                <a:sym typeface="Calibri"/>
              </a:rPr>
              <a:t>établir [529], fournir [731], grandir [1936], réussir2 (à) [279], ressentir [1593], servir [177], armée [1011], début [364], état/État [333], fin [111], gouvernement [160], est [4603], nord [1090], ouest [1690], soldat [1098], sud [1242]</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9.2.2.2 (revisit): </a:t>
            </a:r>
            <a:r>
              <a:rPr lang="fr-FR" sz="1200" b="0" i="0" u="none" strike="noStrike" kern="1200" cap="none" dirty="0">
                <a:solidFill>
                  <a:schemeClr val="tx1"/>
                </a:solidFill>
                <a:effectLst/>
                <a:latin typeface="+mn-lt"/>
                <a:ea typeface="Calibri"/>
                <a:cs typeface="Calibri"/>
                <a:sym typeface="Calibri"/>
              </a:rPr>
              <a:t>construire [793], réagir (à) [1052], réfléchir (à) [1058], an [76], clé [1200], club [1860], comportement [1489], enfance [2207], habitude [1221], ancien [392], familial [1622], libre [344], quotidien [1318], responsable [511],  il y a2 [13/36/8]</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sz="1200" b="0" i="0" dirty="0">
                <a:solidFill>
                  <a:srgbClr val="000000"/>
                </a:solidFill>
                <a:effectLst/>
                <a:latin typeface="Arial" panose="020B0604020202020204" pitchFamily="34" charset="0"/>
              </a:rPr>
              <a:t>The additional English meanings of the following words have been added to Quizlet since the creation of this resource:</a:t>
            </a:r>
          </a:p>
          <a:p>
            <a:r>
              <a:rPr lang="en-GB" sz="1800" b="0" i="0" u="none" strike="noStrike" dirty="0" err="1">
                <a:solidFill>
                  <a:srgbClr val="000000"/>
                </a:solidFill>
                <a:effectLst/>
                <a:latin typeface="Century Gothic" panose="020B0502020202020204" pitchFamily="34" charset="0"/>
              </a:rPr>
              <a:t>efficace</a:t>
            </a:r>
            <a:r>
              <a:rPr lang="en-GB" sz="1050" dirty="0"/>
              <a:t> – effective, </a:t>
            </a:r>
            <a:r>
              <a:rPr lang="en-GB" sz="1800" b="0" i="1" u="none" strike="noStrike" dirty="0">
                <a:solidFill>
                  <a:srgbClr val="4472C4"/>
                </a:solidFill>
                <a:effectLst/>
                <a:latin typeface="Century Gothic" panose="020B0502020202020204" pitchFamily="34" charset="0"/>
              </a:rPr>
              <a:t>efficient</a:t>
            </a:r>
            <a:endParaRPr lang="en-CA" sz="1200" b="0" i="1"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050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practise identifying words with </a:t>
            </a:r>
            <a:r>
              <a:rPr lang="pt-BR" b="0" dirty="0"/>
              <a:t>open [o], </a:t>
            </a:r>
            <a:r>
              <a:rPr lang="pt-BR" b="0" dirty="0" err="1"/>
              <a:t>closed</a:t>
            </a:r>
            <a:r>
              <a:rPr lang="pt-BR" b="0" dirty="0"/>
              <a:t> [o/ô] [(e)</a:t>
            </a:r>
            <a:r>
              <a:rPr lang="pt-BR" b="0" dirty="0" err="1"/>
              <a:t>au</a:t>
            </a:r>
            <a:r>
              <a:rPr lang="pt-BR" b="0" dirty="0"/>
              <a:t>]</a:t>
            </a:r>
            <a:r>
              <a:rPr lang="en-US" b="0" dirty="0"/>
              <a:t> through reading/speaking.</a:t>
            </a:r>
          </a:p>
          <a:p>
            <a:endParaRPr lang="en-US" b="1" dirty="0"/>
          </a:p>
          <a:p>
            <a:r>
              <a:rPr lang="en-US" b="1" dirty="0"/>
              <a:t>Procedure:</a:t>
            </a:r>
          </a:p>
          <a:p>
            <a:pPr marL="228600" indent="-228600">
              <a:buAutoNum type="arabicPeriod"/>
            </a:pPr>
            <a:r>
              <a:rPr lang="en-US" b="0" dirty="0"/>
              <a:t>Click to reveal each sentence with its translation.</a:t>
            </a:r>
          </a:p>
          <a:p>
            <a:pPr marL="228600" indent="-228600">
              <a:buAutoNum type="arabicPeriod"/>
            </a:pPr>
            <a:r>
              <a:rPr lang="en-US" b="0" dirty="0"/>
              <a:t>Ask individual students to read a sentence, focusing on the correct pronunciation of the </a:t>
            </a:r>
            <a:r>
              <a:rPr lang="en-GB" b="0" dirty="0"/>
              <a:t>closed [o/ô], open [o], [au]</a:t>
            </a:r>
          </a:p>
          <a:p>
            <a:pPr marL="228600" indent="-228600">
              <a:buAutoNum type="arabicPeriod"/>
            </a:pPr>
            <a:r>
              <a:rPr lang="en-US" b="0" dirty="0"/>
              <a:t>Click on the numbers to hear the sentences spoken by a native speaker to verify pronunciation.</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04F75"/>
                </a:solidFill>
              </a:rPr>
              <a:t>Le nombre de réfugiés </a:t>
            </a:r>
            <a:r>
              <a:rPr lang="fr-FR" sz="1200" b="1" dirty="0">
                <a:solidFill>
                  <a:srgbClr val="EE6000"/>
                </a:solidFill>
              </a:rPr>
              <a:t>au</a:t>
            </a:r>
            <a:r>
              <a:rPr lang="fr-FR" sz="1200" dirty="0">
                <a:solidFill>
                  <a:srgbClr val="104F75"/>
                </a:solidFill>
              </a:rPr>
              <a:t>gmente en raison de la guerre en cours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04F75"/>
                </a:solidFill>
              </a:rPr>
              <a:t>Leur réalité devient un c</a:t>
            </a:r>
            <a:r>
              <a:rPr lang="fr-FR" sz="1200" b="1" dirty="0">
                <a:solidFill>
                  <a:srgbClr val="EE6000"/>
                </a:solidFill>
              </a:rPr>
              <a:t>au</a:t>
            </a:r>
            <a:r>
              <a:rPr lang="fr-FR" sz="1200" dirty="0">
                <a:solidFill>
                  <a:srgbClr val="104F75"/>
                </a:solidFill>
              </a:rPr>
              <a:t>chemar car leur vie change du jour </a:t>
            </a:r>
            <a:r>
              <a:rPr lang="fr-FR" sz="1200" b="1" dirty="0">
                <a:solidFill>
                  <a:srgbClr val="EE6000"/>
                </a:solidFill>
              </a:rPr>
              <a:t>au</a:t>
            </a:r>
            <a:r>
              <a:rPr lang="fr-FR" sz="1200" dirty="0">
                <a:solidFill>
                  <a:srgbClr val="104F75"/>
                </a:solidFill>
              </a:rPr>
              <a:t> lendemain</a:t>
            </a:r>
          </a:p>
          <a:p>
            <a:pPr lvl="0">
              <a:defRPr/>
            </a:pPr>
            <a:r>
              <a:rPr lang="fr-FR" sz="1200" dirty="0">
                <a:solidFill>
                  <a:srgbClr val="104F75"/>
                </a:solidFill>
              </a:rPr>
              <a:t>3. Les h</a:t>
            </a:r>
            <a:r>
              <a:rPr lang="fr-FR" sz="1200" b="1" dirty="0">
                <a:solidFill>
                  <a:srgbClr val="EE6000"/>
                </a:solidFill>
              </a:rPr>
              <a:t>ô</a:t>
            </a:r>
            <a:r>
              <a:rPr lang="fr-FR" sz="1200" dirty="0">
                <a:solidFill>
                  <a:srgbClr val="104F75"/>
                </a:solidFill>
              </a:rPr>
              <a:t>pitaux des z</a:t>
            </a:r>
            <a:r>
              <a:rPr lang="fr-FR" sz="1200" b="1" dirty="0">
                <a:solidFill>
                  <a:srgbClr val="EE6000"/>
                </a:solidFill>
              </a:rPr>
              <a:t>o</a:t>
            </a:r>
            <a:r>
              <a:rPr lang="fr-FR" sz="1200" dirty="0">
                <a:solidFill>
                  <a:srgbClr val="104F75"/>
                </a:solidFill>
              </a:rPr>
              <a:t>nes de guerre </a:t>
            </a:r>
            <a:r>
              <a:rPr lang="fr-FR" sz="1200" b="1" dirty="0">
                <a:solidFill>
                  <a:srgbClr val="EE6000"/>
                </a:solidFill>
              </a:rPr>
              <a:t>o</a:t>
            </a:r>
            <a:r>
              <a:rPr lang="fr-FR" sz="1200" dirty="0">
                <a:solidFill>
                  <a:srgbClr val="104F75"/>
                </a:solidFill>
              </a:rPr>
              <a:t>ffrent soins et pr</a:t>
            </a:r>
            <a:r>
              <a:rPr lang="fr-FR" sz="1200" b="1" dirty="0">
                <a:solidFill>
                  <a:srgbClr val="EE6000"/>
                </a:solidFill>
              </a:rPr>
              <a:t>o</a:t>
            </a:r>
            <a:r>
              <a:rPr lang="fr-FR" sz="1200" dirty="0">
                <a:solidFill>
                  <a:srgbClr val="104F75"/>
                </a:solidFill>
              </a:rPr>
              <a:t>tection même dans des circonstances difficiles.</a:t>
            </a:r>
          </a:p>
          <a:p>
            <a:pPr lvl="0">
              <a:defRPr/>
            </a:pPr>
            <a:r>
              <a:rPr lang="fr-FR" sz="1200" dirty="0">
                <a:solidFill>
                  <a:srgbClr val="104F75"/>
                </a:solidFill>
              </a:rPr>
              <a:t>4. Les réfugiés doivent parfois rester à long terme dans des l</a:t>
            </a:r>
            <a:r>
              <a:rPr lang="fr-FR" sz="1200" b="1" dirty="0">
                <a:solidFill>
                  <a:srgbClr val="EE6000"/>
                </a:solidFill>
              </a:rPr>
              <a:t>o</a:t>
            </a:r>
            <a:r>
              <a:rPr lang="fr-FR" sz="1200" dirty="0">
                <a:solidFill>
                  <a:srgbClr val="104F75"/>
                </a:solidFill>
              </a:rPr>
              <a:t>gements temp</a:t>
            </a:r>
            <a:r>
              <a:rPr lang="fr-FR" sz="1200" b="1" dirty="0">
                <a:solidFill>
                  <a:srgbClr val="EE6000"/>
                </a:solidFill>
              </a:rPr>
              <a:t>o</a:t>
            </a:r>
            <a:r>
              <a:rPr lang="fr-FR" sz="1200" dirty="0">
                <a:solidFill>
                  <a:srgbClr val="104F75"/>
                </a:solidFill>
              </a:rPr>
              <a:t>raires. </a:t>
            </a:r>
          </a:p>
          <a:p>
            <a:pPr marL="228600" indent="-228600">
              <a:buFont typeface="+mj-lt"/>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1" baseline="0" dirty="0"/>
            </a:br>
            <a:r>
              <a:rPr lang="en-GB" b="0" baseline="0" dirty="0"/>
              <a:t>nombre [249], augmenter [823], cauchemar [3689], car [176], lendemain [1258], offrir [224], circonstance [1054], logement [1849], temporaire [2885]</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a:t>réfugié [&gt;5000], réalité [532], zone [860], protection [953], terme [311]</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39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closed [o</a:t>
            </a:r>
            <a:r>
              <a:rPr lang="en-GB" sz="96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closed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photo</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baseline="0" dirty="0"/>
              <a:t>cl</a:t>
            </a:r>
            <a:r>
              <a:rPr lang="en-GB" b="1" dirty="0"/>
              <a:t>osed</a:t>
            </a:r>
            <a:r>
              <a:rPr lang="en-GB" b="0" dirty="0"/>
              <a:t> </a:t>
            </a:r>
            <a:r>
              <a:rPr lang="en-GB" b="1" dirty="0"/>
              <a:t>[</a:t>
            </a:r>
            <a:r>
              <a:rPr lang="en-GB" b="1" baseline="0" dirty="0"/>
              <a:t>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dirty="0"/>
              <a:t>] </a:t>
            </a:r>
            <a:r>
              <a:rPr lang="en-GB" baseline="0" dirty="0"/>
              <a:t>sound, pronouncing </a:t>
            </a:r>
            <a:r>
              <a:rPr lang="en-GB" b="0" baseline="0" dirty="0"/>
              <a:t>”</a:t>
            </a:r>
            <a:r>
              <a:rPr lang="en-GB" b="1" baseline="0" dirty="0"/>
              <a:t>photo</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photo </a:t>
            </a:r>
            <a:r>
              <a:rPr lang="en-GB" baseline="0" dirty="0"/>
              <a:t>[1412]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539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GB" b="1" noProof="0" dirty="0"/>
          </a:p>
          <a:p>
            <a:r>
              <a:rPr lang="en-GB" b="1" noProof="0" dirty="0"/>
              <a:t>Aim: </a:t>
            </a:r>
            <a:r>
              <a:rPr lang="en-GB" b="0" noProof="0" dirty="0"/>
              <a:t>Written production of new vocabulary</a:t>
            </a:r>
            <a:endParaRPr lang="en-GB" b="1" noProof="0" dirty="0"/>
          </a:p>
          <a:p>
            <a:endParaRPr lang="en-GB" b="1" noProof="0" dirty="0"/>
          </a:p>
          <a:p>
            <a:r>
              <a:rPr lang="en-GB" b="1" noProof="0" dirty="0"/>
              <a:t>Procedure:</a:t>
            </a:r>
          </a:p>
          <a:p>
            <a:pPr marL="228600" indent="-228600">
              <a:buAutoNum type="arabicPeriod"/>
            </a:pPr>
            <a:r>
              <a:rPr lang="en-GB" b="0" noProof="0" dirty="0"/>
              <a:t>Students write the correct French translations for the English in each sentence.</a:t>
            </a:r>
          </a:p>
          <a:p>
            <a:pPr marL="228600" indent="-228600">
              <a:buAutoNum type="arabicPeriod"/>
            </a:pPr>
            <a:r>
              <a:rPr lang="en-GB" b="0" noProof="0" dirty="0"/>
              <a:t>This can be done on mini whiteboards.</a:t>
            </a:r>
          </a:p>
          <a:p>
            <a:pPr marL="228600" indent="-228600">
              <a:buAutoNum type="arabicPeriod"/>
            </a:pPr>
            <a:r>
              <a:rPr lang="en-GB" b="0" noProof="0" dirty="0"/>
              <a:t>Point out that forms of verbs, nouns and adjectives may have to be changed to fit the English.</a:t>
            </a:r>
          </a:p>
          <a:p>
            <a:pPr marL="228600" indent="-228600">
              <a:buAutoNum type="arabicPeriod"/>
            </a:pPr>
            <a:r>
              <a:rPr lang="en-GB" b="0" noProof="0" dirty="0"/>
              <a:t>Click to reveal answers.</a:t>
            </a:r>
          </a:p>
          <a:p>
            <a:pPr marL="228600" indent="-228600">
              <a:buAutoNum type="arabicPeriod"/>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passeport [3507], taliban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28600" indent="-228600">
              <a:buAutoNum type="arabicPeriod"/>
            </a:pPr>
            <a:endParaRPr lang="en-GB"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Oral</a:t>
            </a:r>
            <a:r>
              <a:rPr lang="en-US" b="0" baseline="0" dirty="0"/>
              <a:t> speed</a:t>
            </a:r>
            <a:r>
              <a:rPr lang="en-US" b="0" dirty="0"/>
              <a:t> recall of this </a:t>
            </a:r>
            <a:r>
              <a:rPr lang="en-US" b="0"/>
              <a:t>week’s revisited </a:t>
            </a:r>
            <a:r>
              <a:rPr lang="en-US" b="0" dirty="0"/>
              <a:t>vocabulary.</a:t>
            </a:r>
          </a:p>
          <a:p>
            <a:endParaRPr lang="en-US" b="1" dirty="0"/>
          </a:p>
          <a:p>
            <a:r>
              <a:rPr lang="en-US" b="1" dirty="0"/>
              <a:t>Procedure:</a:t>
            </a:r>
          </a:p>
          <a:p>
            <a:r>
              <a:rPr lang="en-US" b="0" dirty="0"/>
              <a:t>1. Students compete</a:t>
            </a:r>
            <a:r>
              <a:rPr lang="en-US" b="0" baseline="0" dirty="0"/>
              <a:t> against a partner to be the quickest to recall the words in this week’s vocabulary set.</a:t>
            </a:r>
            <a:endParaRPr lang="en-US" b="0" dirty="0"/>
          </a:p>
          <a:p>
            <a:r>
              <a:rPr lang="en-US" b="0" dirty="0"/>
              <a:t>2. Students time each other </a:t>
            </a:r>
            <a:r>
              <a:rPr lang="en-US" b="0" baseline="0" dirty="0"/>
              <a:t>and check their partner’s translations. If they spot a mistake, the partner must repeat the correct translation three times, thereby incurring a time penalty!</a:t>
            </a:r>
          </a:p>
          <a:p>
            <a:r>
              <a:rPr lang="en-US" b="0" baseline="0" dirty="0"/>
              <a:t>3. The student who completes the track in the fastest time (or gets furthest along the track in the available time) is the winner.</a:t>
            </a:r>
            <a:endParaRPr lang="en-US" b="0" dirty="0"/>
          </a:p>
        </p:txBody>
      </p:sp>
      <p:sp>
        <p:nvSpPr>
          <p:cNvPr id="4" name="Slide Number Placeholder 3"/>
          <p:cNvSpPr>
            <a:spLocks noGrp="1"/>
          </p:cNvSpPr>
          <p:nvPr>
            <p:ph type="sldNum" sz="quarter" idx="5"/>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consolidate understanding of the difference between </a:t>
            </a:r>
            <a:r>
              <a:rPr lang="fr-FR" b="1" noProof="0" dirty="0"/>
              <a:t>un an </a:t>
            </a:r>
            <a:r>
              <a:rPr lang="en-US" b="0"/>
              <a:t>and </a:t>
            </a:r>
            <a:r>
              <a:rPr lang="fr-FR" b="1" noProof="0"/>
              <a:t>une </a:t>
            </a:r>
            <a:r>
              <a:rPr lang="fr-FR" b="1" noProof="0" dirty="0"/>
              <a:t>année</a:t>
            </a:r>
            <a:r>
              <a:rPr lang="en-US" b="0" dirty="0"/>
              <a:t> and introduce other time periods which follow the same pattern (</a:t>
            </a:r>
            <a:r>
              <a:rPr lang="fr-FR" b="0" noProof="0" dirty="0"/>
              <a:t>une journée </a:t>
            </a:r>
            <a:r>
              <a:rPr lang="en-US" b="0" dirty="0"/>
              <a:t>is new vocabulary this week).</a:t>
            </a:r>
            <a:endParaRPr lang="en-US" b="1" dirty="0"/>
          </a:p>
          <a:p>
            <a:endParaRPr lang="en-US" b="1" dirty="0"/>
          </a:p>
          <a:p>
            <a:r>
              <a:rPr lang="en-US" b="1" dirty="0"/>
              <a:t>Procedure:</a:t>
            </a:r>
          </a:p>
          <a:p>
            <a:r>
              <a:rPr lang="en-US" b="0" dirty="0"/>
              <a:t>1. Click to bring up information and examples.</a:t>
            </a:r>
          </a:p>
          <a:p>
            <a:r>
              <a:rPr lang="en-US" b="0" dirty="0"/>
              <a:t>2. Check students’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87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endParaRPr lang="en-US" b="1" dirty="0"/>
          </a:p>
          <a:p>
            <a:endParaRPr lang="en-US" b="1" dirty="0"/>
          </a:p>
          <a:p>
            <a:r>
              <a:rPr lang="en-US" b="1" dirty="0"/>
              <a:t>Aim: </a:t>
            </a:r>
            <a:r>
              <a:rPr lang="en-US" b="0" dirty="0"/>
              <a:t>Explanation of reflexive pronouns vs direct object pronouns</a:t>
            </a:r>
            <a:endParaRPr lang="en-US" b="1" dirty="0"/>
          </a:p>
          <a:p>
            <a:endParaRPr lang="en-US" b="1" dirty="0"/>
          </a:p>
          <a:p>
            <a:r>
              <a:rPr lang="en-US" b="1" dirty="0"/>
              <a:t>Procedure:</a:t>
            </a:r>
          </a:p>
          <a:p>
            <a:r>
              <a:rPr lang="en-US" b="0" dirty="0"/>
              <a:t>1. Click to reveal explanations and examples.</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278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endParaRPr lang="en-US" b="1" dirty="0"/>
          </a:p>
          <a:p>
            <a:endParaRPr lang="en-US" b="1" dirty="0"/>
          </a:p>
          <a:p>
            <a:r>
              <a:rPr lang="en-US" b="1" dirty="0"/>
              <a:t>Aim: </a:t>
            </a:r>
            <a:r>
              <a:rPr lang="en-US" b="0" dirty="0"/>
              <a:t>Written recognition of reflexive pronouns </a:t>
            </a:r>
            <a:r>
              <a:rPr lang="en-US" b="0" i="1" dirty="0"/>
              <a:t>se</a:t>
            </a:r>
            <a:r>
              <a:rPr lang="en-US" b="0" i="0" dirty="0"/>
              <a:t> vs direct object pronouns </a:t>
            </a:r>
            <a:r>
              <a:rPr lang="en-US" b="0" i="1" dirty="0"/>
              <a:t>le</a:t>
            </a:r>
            <a:r>
              <a:rPr lang="en-US" b="0" i="0" dirty="0"/>
              <a:t> and </a:t>
            </a:r>
            <a:r>
              <a:rPr lang="en-US" b="0" i="1" dirty="0"/>
              <a:t>la</a:t>
            </a:r>
            <a:r>
              <a:rPr lang="en-US" b="0" i="0" dirty="0"/>
              <a:t> and connecting these with meaning</a:t>
            </a:r>
            <a:endParaRPr lang="en-US" b="1" dirty="0"/>
          </a:p>
          <a:p>
            <a:endParaRPr lang="en-US" b="1" dirty="0"/>
          </a:p>
          <a:p>
            <a:r>
              <a:rPr lang="en-US" b="1" dirty="0"/>
              <a:t>Procedure:</a:t>
            </a:r>
          </a:p>
          <a:p>
            <a:r>
              <a:rPr lang="en-US" b="0" dirty="0"/>
              <a:t>1. Students read the text and decide whether each verb is done to himself/herself or somebody else.</a:t>
            </a:r>
          </a:p>
          <a:p>
            <a:r>
              <a:rPr lang="en-US" b="0" dirty="0"/>
              <a:t>2. Click to reveal answers.</a:t>
            </a:r>
          </a:p>
          <a:p>
            <a:r>
              <a:rPr lang="en-US" b="0" dirty="0"/>
              <a:t>3. Translate the phrases with reflexive pronouns and direct object pronouns.</a:t>
            </a:r>
          </a:p>
          <a:p>
            <a:r>
              <a:rPr lang="en-US" b="0" dirty="0"/>
              <a:t>4. Click to check answers.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Oral production of reflexive pronouns </a:t>
            </a:r>
            <a:r>
              <a:rPr lang="en-US" b="0" i="1" dirty="0"/>
              <a:t>me</a:t>
            </a:r>
            <a:r>
              <a:rPr lang="en-US" b="0" i="0" dirty="0"/>
              <a:t>, </a:t>
            </a:r>
            <a:r>
              <a:rPr lang="en-US" b="0" i="1" dirty="0"/>
              <a:t>te, </a:t>
            </a:r>
            <a:r>
              <a:rPr lang="en-US" b="0" i="0" dirty="0"/>
              <a:t>and </a:t>
            </a:r>
            <a:r>
              <a:rPr lang="en-US" b="0" i="1" dirty="0"/>
              <a:t>se</a:t>
            </a:r>
            <a:r>
              <a:rPr lang="en-US" b="0" i="0" dirty="0"/>
              <a:t> and direct object pronouns </a:t>
            </a:r>
            <a:r>
              <a:rPr lang="en-US" b="0" i="1" dirty="0"/>
              <a:t>me</a:t>
            </a:r>
            <a:r>
              <a:rPr lang="en-US" b="0" i="0" dirty="0"/>
              <a:t>, </a:t>
            </a:r>
            <a:r>
              <a:rPr lang="en-US" b="0" i="1" dirty="0"/>
              <a:t>te, le</a:t>
            </a:r>
            <a:r>
              <a:rPr lang="en-US" b="0" i="0" dirty="0"/>
              <a:t>, and </a:t>
            </a:r>
            <a:r>
              <a:rPr lang="en-US" b="0" i="1" dirty="0"/>
              <a:t>la</a:t>
            </a:r>
            <a:endParaRPr lang="en-US" b="1" dirty="0"/>
          </a:p>
          <a:p>
            <a:endParaRPr lang="en-US" b="1" dirty="0"/>
          </a:p>
          <a:p>
            <a:r>
              <a:rPr lang="en-US" b="1" dirty="0"/>
              <a:t>Procedure:</a:t>
            </a:r>
          </a:p>
          <a:p>
            <a:r>
              <a:rPr lang="en-US" b="0" dirty="0"/>
              <a:t>1. Print the role cards.</a:t>
            </a:r>
          </a:p>
          <a:p>
            <a:r>
              <a:rPr lang="en-US" b="0" dirty="0"/>
              <a:t>2. Partner A takes the role of Max, who is on the phone to his mother in Ukraine. Partner B is Max’s mother. Partner A asks questions to find out the information on the card, and Partner B answers accordingly.</a:t>
            </a:r>
          </a:p>
          <a:p>
            <a:r>
              <a:rPr lang="en-US" b="0" dirty="0"/>
              <a:t>3. Partners swap roles.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096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Oral production of reflexive pronouns </a:t>
            </a:r>
            <a:r>
              <a:rPr lang="en-US" b="0" i="1" dirty="0"/>
              <a:t>me</a:t>
            </a:r>
            <a:r>
              <a:rPr lang="en-US" b="0" i="0" dirty="0"/>
              <a:t>, </a:t>
            </a:r>
            <a:r>
              <a:rPr lang="en-US" b="0" i="1" dirty="0"/>
              <a:t>te, </a:t>
            </a:r>
            <a:r>
              <a:rPr lang="en-US" b="0" i="0" dirty="0"/>
              <a:t>and </a:t>
            </a:r>
            <a:r>
              <a:rPr lang="en-US" b="0" i="1" dirty="0"/>
              <a:t>se</a:t>
            </a:r>
            <a:r>
              <a:rPr lang="en-US" b="0" i="0" dirty="0"/>
              <a:t> and direct object pronouns </a:t>
            </a:r>
            <a:r>
              <a:rPr lang="en-US" b="0" i="1" dirty="0"/>
              <a:t>me</a:t>
            </a:r>
            <a:r>
              <a:rPr lang="en-US" b="0" i="0" dirty="0"/>
              <a:t>, </a:t>
            </a:r>
            <a:r>
              <a:rPr lang="en-US" b="0" i="1" dirty="0"/>
              <a:t>te, le</a:t>
            </a:r>
            <a:r>
              <a:rPr lang="en-US" b="0" i="0" dirty="0"/>
              <a:t>, and </a:t>
            </a:r>
            <a:r>
              <a:rPr lang="en-US" b="0" i="1" dirty="0"/>
              <a:t>la</a:t>
            </a:r>
            <a:endParaRPr lang="en-US" b="1" dirty="0"/>
          </a:p>
          <a:p>
            <a:endParaRPr lang="en-US" b="1" dirty="0"/>
          </a:p>
          <a:p>
            <a:r>
              <a:rPr lang="en-US" b="1" dirty="0"/>
              <a:t>Procedure:</a:t>
            </a:r>
          </a:p>
          <a:p>
            <a:r>
              <a:rPr lang="en-US" b="0" dirty="0"/>
              <a:t>1. Print the role cards.</a:t>
            </a:r>
          </a:p>
          <a:p>
            <a:r>
              <a:rPr lang="en-US" b="0" dirty="0"/>
              <a:t>2. Partner A takes the role of Max, who is on the phone to his mother in Ukraine. Partner B is Max’s mother. Partner A asks questions to find out the information on the card, and Partner B answers accordingly.</a:t>
            </a:r>
          </a:p>
          <a:p>
            <a:r>
              <a:rPr lang="en-US" b="0" dirty="0"/>
              <a:t>3. Partners swap roles.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872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571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12 minutes</a:t>
            </a:r>
            <a:endParaRPr lang="en-US" b="1" dirty="0"/>
          </a:p>
          <a:p>
            <a:endParaRPr lang="en-US" b="1" dirty="0"/>
          </a:p>
          <a:p>
            <a:r>
              <a:rPr lang="en-US" b="1" dirty="0"/>
              <a:t>Aim: </a:t>
            </a:r>
            <a:r>
              <a:rPr lang="en-US" b="0" dirty="0"/>
              <a:t>Written production of reflexive pronoun </a:t>
            </a:r>
            <a:r>
              <a:rPr lang="en-US" b="0" i="1" dirty="0"/>
              <a:t>se </a:t>
            </a:r>
            <a:r>
              <a:rPr lang="en-US" b="0" i="0" dirty="0"/>
              <a:t>and direct object pronouns </a:t>
            </a:r>
            <a:r>
              <a:rPr lang="en-US" b="0" i="1" dirty="0"/>
              <a:t>me</a:t>
            </a:r>
            <a:r>
              <a:rPr lang="en-US" b="0" i="0" dirty="0"/>
              <a:t> and </a:t>
            </a:r>
            <a:r>
              <a:rPr lang="en-US" b="0" i="1" dirty="0"/>
              <a:t>le/la</a:t>
            </a:r>
            <a:endParaRPr lang="en-US" b="1" dirty="0"/>
          </a:p>
          <a:p>
            <a:endParaRPr lang="en-US" b="1" dirty="0"/>
          </a:p>
          <a:p>
            <a:r>
              <a:rPr lang="en-US" b="1" dirty="0"/>
              <a:t>Procedure:</a:t>
            </a:r>
          </a:p>
          <a:p>
            <a:r>
              <a:rPr lang="en-US" b="0" dirty="0"/>
              <a:t>Students use the prompts to write about how they look after a pet.</a:t>
            </a:r>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222222"/>
                </a:solidFill>
                <a:effectLst/>
                <a:latin typeface="Arial" panose="020B0604020202020204" pitchFamily="34" charset="0"/>
              </a:rPr>
              <a:t>The answer sheet for the 9.3.2.5 vocabulary learning homework is here: </a:t>
            </a:r>
            <a:r>
              <a:rPr lang="en-US" sz="2000" dirty="0">
                <a:hlinkClick r:id="rId3"/>
              </a:rPr>
              <a:t>Resource | French SOW Y9 Term 3.2 Week 5 - vocabulary learning homework answers | ID: k3569658b | NCELP</a:t>
            </a:r>
            <a:r>
              <a:rPr lang="en-US" sz="2000" dirty="0"/>
              <a:t> </a:t>
            </a:r>
            <a:endParaRPr lang="en-GB" sz="13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closed [o</a:t>
            </a:r>
            <a:r>
              <a:rPr lang="en-GB" sz="1200" b="1" dirty="0">
                <a:solidFill>
                  <a:srgbClr val="1F4E79"/>
                </a:solidFill>
                <a:latin typeface="Century Gothic" panose="020B0502020202020204" pitchFamily="34" charset="0"/>
                <a:ea typeface="+mn-ea"/>
                <a:cs typeface="Calibri" panose="020F0502020204030204" pitchFamily="34" charset="0"/>
              </a:rPr>
              <a:t>/ô</a:t>
            </a:r>
            <a:r>
              <a:rPr lang="en-GB" b="1" baseline="0" dirty="0"/>
              <a:t>] </a:t>
            </a:r>
            <a:r>
              <a:rPr lang="en-GB" baseline="0" dirty="0"/>
              <a:t>and then the </a:t>
            </a:r>
            <a:r>
              <a:rPr lang="en-GB" b="1" baseline="0" dirty="0"/>
              <a:t>source</a:t>
            </a:r>
            <a:r>
              <a:rPr lang="en-GB" baseline="0" dirty="0"/>
              <a:t> word again ‘</a:t>
            </a:r>
            <a:r>
              <a:rPr lang="en-GB" b="1" baseline="0" dirty="0"/>
              <a:t>photo</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1" baseline="0" dirty="0"/>
              <a:t>photo </a:t>
            </a:r>
            <a:r>
              <a:rPr lang="fr-FR" b="0" baseline="0" dirty="0"/>
              <a:t>[1412], </a:t>
            </a:r>
            <a:r>
              <a:rPr lang="fr-FR" b="1" baseline="0" dirty="0"/>
              <a:t>mot </a:t>
            </a:r>
            <a:r>
              <a:rPr lang="fr-FR" b="0" baseline="0" dirty="0"/>
              <a:t>[220], </a:t>
            </a:r>
            <a:r>
              <a:rPr lang="fr-FR" b="1" baseline="0" dirty="0"/>
              <a:t>hôpital </a:t>
            </a:r>
            <a:r>
              <a:rPr lang="fr-FR" b="0" baseline="0" dirty="0"/>
              <a:t>[1310], </a:t>
            </a:r>
            <a:r>
              <a:rPr lang="fr-FR" b="1" baseline="0" dirty="0"/>
              <a:t>chose </a:t>
            </a:r>
            <a:r>
              <a:rPr lang="fr-FR" b="0" baseline="0" dirty="0"/>
              <a:t>[125], </a:t>
            </a:r>
            <a:r>
              <a:rPr lang="fr-FR" b="1" baseline="0" dirty="0"/>
              <a:t>contrôle</a:t>
            </a:r>
            <a:r>
              <a:rPr lang="fr-FR" b="0" baseline="0" dirty="0"/>
              <a:t> [662], </a:t>
            </a:r>
            <a:r>
              <a:rPr lang="fr-FR" sz="1200" b="1" noProof="0" dirty="0">
                <a:solidFill>
                  <a:srgbClr val="115076"/>
                </a:solidFill>
                <a:latin typeface="Century Gothic" panose="020B0502020202020204" pitchFamily="34" charset="0"/>
                <a:cs typeface="Calibri" panose="020F0502020204030204" pitchFamily="34" charset="0"/>
              </a:rPr>
              <a:t>dr</a:t>
            </a:r>
            <a:r>
              <a:rPr lang="fr-FR" sz="1200" b="1" noProof="0" dirty="0">
                <a:solidFill>
                  <a:srgbClr val="E65D00"/>
                </a:solidFill>
                <a:latin typeface="Century Gothic" panose="020B0502020202020204" pitchFamily="34" charset="0"/>
                <a:cs typeface="Calibri" panose="020F0502020204030204" pitchFamily="34" charset="0"/>
              </a:rPr>
              <a:t>ô</a:t>
            </a:r>
            <a:r>
              <a:rPr lang="fr-FR" sz="1200" b="1" noProof="0" dirty="0">
                <a:solidFill>
                  <a:srgbClr val="115076"/>
                </a:solidFill>
                <a:latin typeface="Century Gothic" panose="020B0502020202020204" pitchFamily="34" charset="0"/>
                <a:cs typeface="Calibri" panose="020F0502020204030204" pitchFamily="34" charset="0"/>
              </a:rPr>
              <a:t>le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[2166]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816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fr-FR" b="1" baseline="0" noProof="0" dirty="0"/>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 [o]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porte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mime opening and closing a door.</a:t>
            </a:r>
            <a:br>
              <a:rPr lang="en-GB" baseline="0" dirty="0"/>
            </a:b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porte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porte </a:t>
            </a:r>
            <a:r>
              <a:rPr lang="en-GB" baseline="0" dirty="0"/>
              <a:t>[696].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95767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 [o]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open [o] </a:t>
            </a:r>
            <a:r>
              <a:rPr lang="en-GB" baseline="0" dirty="0"/>
              <a:t>and then the </a:t>
            </a:r>
            <a:r>
              <a:rPr lang="en-GB" b="1" baseline="0" dirty="0"/>
              <a:t>source</a:t>
            </a:r>
            <a:r>
              <a:rPr lang="en-GB" baseline="0" dirty="0"/>
              <a:t> word again ‘</a:t>
            </a:r>
            <a:r>
              <a:rPr lang="en-GB" b="1" baseline="0" dirty="0"/>
              <a:t>porte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porte </a:t>
            </a:r>
            <a:r>
              <a:rPr lang="en-GB" baseline="0" dirty="0"/>
              <a:t>[696]; </a:t>
            </a:r>
            <a:r>
              <a:rPr lang="en-GB" b="1" baseline="0" dirty="0"/>
              <a:t>d’accord </a:t>
            </a:r>
            <a:r>
              <a:rPr lang="en-GB" b="0" baseline="0" dirty="0"/>
              <a:t>[736];</a:t>
            </a:r>
            <a:r>
              <a:rPr lang="en-GB" baseline="0" dirty="0"/>
              <a:t> </a:t>
            </a:r>
            <a:r>
              <a:rPr lang="en-GB" b="1" baseline="0" dirty="0"/>
              <a:t>personne</a:t>
            </a:r>
            <a:r>
              <a:rPr lang="en-GB" baseline="0" dirty="0"/>
              <a:t> [84]; </a:t>
            </a:r>
            <a:r>
              <a:rPr lang="en-GB" b="1" baseline="0" dirty="0"/>
              <a:t>dormir</a:t>
            </a:r>
            <a:r>
              <a:rPr lang="en-GB" baseline="0" dirty="0"/>
              <a:t> [39]; </a:t>
            </a:r>
            <a:r>
              <a:rPr lang="en-GB" sz="1200" b="1" dirty="0">
                <a:solidFill>
                  <a:srgbClr val="115076"/>
                </a:solidFill>
                <a:latin typeface="Century Gothic" panose="020B0502020202020204" pitchFamily="34" charset="0"/>
                <a:cs typeface="Calibri" panose="020F0502020204030204" pitchFamily="34" charset="0"/>
              </a:rPr>
              <a:t>éc</a:t>
            </a:r>
            <a:r>
              <a:rPr lang="en-GB" sz="1200" b="1" dirty="0">
                <a:solidFill>
                  <a:srgbClr val="F66400"/>
                </a:solidFill>
                <a:latin typeface="Century Gothic" panose="020B0502020202020204" pitchFamily="34" charset="0"/>
                <a:cs typeface="Calibri" panose="020F0502020204030204" pitchFamily="34" charset="0"/>
              </a:rPr>
              <a:t>o</a:t>
            </a:r>
            <a:r>
              <a:rPr lang="en-GB" sz="1200" b="1" dirty="0">
                <a:solidFill>
                  <a:srgbClr val="115076"/>
                </a:solidFill>
                <a:latin typeface="Century Gothic" panose="020B0502020202020204" pitchFamily="34" charset="0"/>
                <a:cs typeface="Calibri" panose="020F0502020204030204" pitchFamily="34" charset="0"/>
              </a:rPr>
              <a:t>le</a:t>
            </a:r>
            <a:r>
              <a:rPr lang="en-GB" b="1" baseline="0" dirty="0"/>
              <a:t> </a:t>
            </a:r>
            <a:r>
              <a:rPr lang="en-GB" baseline="0" dirty="0"/>
              <a:t>[477]; </a:t>
            </a:r>
            <a:r>
              <a:rPr lang="en-GB" b="1" baseline="0" dirty="0"/>
              <a:t>poste </a:t>
            </a:r>
            <a:r>
              <a:rPr lang="en-GB" baseline="0" dirty="0"/>
              <a:t>[489].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46976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 [ô] and [au] in single words</a:t>
            </a:r>
          </a:p>
          <a:p>
            <a:endParaRPr lang="en-US" b="1" dirty="0"/>
          </a:p>
          <a:p>
            <a:r>
              <a:rPr lang="en-US" b="1" dirty="0"/>
              <a:t>Procedure:</a:t>
            </a:r>
          </a:p>
          <a:p>
            <a:r>
              <a:rPr lang="en-US" b="0" dirty="0"/>
              <a:t>1. Click to play the audio.</a:t>
            </a:r>
          </a:p>
          <a:p>
            <a:r>
              <a:rPr lang="en-US" b="0" dirty="0"/>
              <a:t>2. Students tick whether they hear [o],[ô] or [au].</a:t>
            </a:r>
          </a:p>
          <a:p>
            <a:r>
              <a:rPr lang="en-US" b="0" dirty="0"/>
              <a:t>3. Click to reveal the answers.</a:t>
            </a:r>
          </a:p>
          <a:p>
            <a:endParaRPr lang="en-US" b="0" dirty="0"/>
          </a:p>
          <a:p>
            <a:r>
              <a:rPr lang="en-US" b="1" dirty="0"/>
              <a:t>Transcript:</a:t>
            </a:r>
          </a:p>
          <a:p>
            <a:pPr marL="0" indent="0">
              <a:buNone/>
            </a:pPr>
            <a:r>
              <a:rPr lang="en-US" b="0" dirty="0"/>
              <a:t>1. </a:t>
            </a:r>
            <a:r>
              <a:rPr lang="fr-FR" b="0" noProof="0" dirty="0"/>
              <a:t>aucune</a:t>
            </a:r>
          </a:p>
          <a:p>
            <a:pPr marL="0" indent="0">
              <a:buNone/>
            </a:pPr>
            <a:r>
              <a:rPr lang="fr-FR" b="0" noProof="0" dirty="0"/>
              <a:t>2. sol</a:t>
            </a:r>
          </a:p>
          <a:p>
            <a:pPr marL="0" indent="0">
              <a:buNone/>
            </a:pPr>
            <a:r>
              <a:rPr lang="fr-FR" b="0" noProof="0" dirty="0"/>
              <a:t>3 fantôme</a:t>
            </a:r>
          </a:p>
          <a:p>
            <a:pPr marL="0" indent="0">
              <a:buNone/>
            </a:pPr>
            <a:r>
              <a:rPr lang="fr-FR" b="0" noProof="0" dirty="0"/>
              <a:t>4. côte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5. colle</a:t>
            </a:r>
          </a:p>
          <a:p>
            <a:pPr marL="0" indent="0">
              <a:buNone/>
            </a:pPr>
            <a:r>
              <a:rPr lang="fr-FR" b="0" noProof="0" dirty="0"/>
              <a:t>6. voleur</a:t>
            </a:r>
          </a:p>
          <a:p>
            <a:pPr marL="0" indent="0">
              <a:buNone/>
            </a:pPr>
            <a:r>
              <a:rPr lang="fr-FR" b="0" noProof="0" dirty="0"/>
              <a:t>7. pauvre</a:t>
            </a:r>
          </a:p>
          <a:p>
            <a:pPr marL="0" indent="0">
              <a:buNone/>
            </a:pPr>
            <a:r>
              <a:rPr lang="fr-FR" b="0" noProof="0" dirty="0"/>
              <a:t>8. robe</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aucun [63], fant</a:t>
            </a:r>
            <a:r>
              <a:rPr lang="en-GB" b="0" baseline="0" dirty="0">
                <a:latin typeface="Century Gothic" panose="020B0502020202020204" pitchFamily="34" charset="0"/>
              </a:rPr>
              <a:t>ôme [4075], côte [1385], voleur [3163], robe [2864]</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(2019).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GB" b="1" noProof="0" dirty="0"/>
          </a:p>
          <a:p>
            <a:r>
              <a:rPr lang="en-GB" b="1" noProof="0" dirty="0"/>
              <a:t>Aim: </a:t>
            </a:r>
            <a:r>
              <a:rPr lang="en-GB" b="0" noProof="0" dirty="0"/>
              <a:t>Aural recognition and oral production of new vocabulary</a:t>
            </a:r>
            <a:endParaRPr lang="en-GB" b="1" noProof="0" dirty="0"/>
          </a:p>
          <a:p>
            <a:endParaRPr lang="en-GB" b="1" noProof="0" dirty="0"/>
          </a:p>
          <a:p>
            <a:r>
              <a:rPr lang="en-GB" b="1" noProof="0" dirty="0"/>
              <a:t>Procedure:</a:t>
            </a:r>
          </a:p>
          <a:p>
            <a:pPr marL="228600" indent="-228600">
              <a:buAutoNum type="arabicPeriod"/>
            </a:pPr>
            <a:r>
              <a:rPr lang="en-GB" b="0" noProof="0" dirty="0"/>
              <a:t>Click the pictures to hear the vocabulary. Elicit the English from students chorally.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after each one to reveal the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Students work in pairs to ask each other for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noProof="0" dirty="0"/>
              <a:t>Click to reveal the French as a final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laver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la journée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appeler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le membre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présenter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officiel/officielle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réveiller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fier/fière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se laver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la paix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s’appeler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efficace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se présenter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se réveiller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l’accord</a:t>
            </a:r>
            <a:br>
              <a:rPr lang="fr-FR" b="0" noProof="0" dirty="0"/>
            </a:br>
            <a:endParaRPr lang="fr-FR" b="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FR" b="0" noProof="0" dirty="0"/>
          </a:p>
          <a:p>
            <a:pPr marL="228600" indent="-228600">
              <a:buAutoNum type="arabicPeriod"/>
            </a:pPr>
            <a:endParaRPr lang="en-GB"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6271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3372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00288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7434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3387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3237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6269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57289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859023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8887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3604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03209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598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5240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2254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6474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22263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5978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72854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10614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0740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636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7749790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308718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 Type="http://schemas.openxmlformats.org/officeDocument/2006/relationships/notesSlide" Target="../notesSlides/notesSlide14.xml"/><Relationship Id="rId16" Type="http://schemas.openxmlformats.org/officeDocument/2006/relationships/audio" Target="../media/audio58.wav"/><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5" Type="http://schemas.openxmlformats.org/officeDocument/2006/relationships/audio" Target="../media/audio57.wav"/><Relationship Id="rId10" Type="http://schemas.openxmlformats.org/officeDocument/2006/relationships/audio" Target="../media/audio52.wav"/><Relationship Id="rId19" Type="http://schemas.openxmlformats.org/officeDocument/2006/relationships/audio" Target="../media/audio61.wav"/><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audio" Target="../media/audio56.wav"/></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3.png"/><Relationship Id="rId7" Type="http://schemas.openxmlformats.org/officeDocument/2006/relationships/audio" Target="../media/audio65.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64.wav"/><Relationship Id="rId5" Type="http://schemas.openxmlformats.org/officeDocument/2006/relationships/audio" Target="../media/audio63.wav"/><Relationship Id="rId4" Type="http://schemas.openxmlformats.org/officeDocument/2006/relationships/audio" Target="../media/audio62.wav"/><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3.png"/><Relationship Id="rId3" Type="http://schemas.openxmlformats.org/officeDocument/2006/relationships/image" Target="../media/image23.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2.png"/><Relationship Id="rId2" Type="http://schemas.openxmlformats.org/officeDocument/2006/relationships/notesSlide" Target="../notesSlides/notesSlide21.xml"/><Relationship Id="rId16" Type="http://schemas.openxmlformats.org/officeDocument/2006/relationships/audio" Target="../media/audio67.wav"/><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1.png"/><Relationship Id="rId10" Type="http://schemas.openxmlformats.org/officeDocument/2006/relationships/image" Target="../media/image57.png"/><Relationship Id="rId19" Type="http://schemas.openxmlformats.org/officeDocument/2006/relationships/image" Target="../media/image64.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audio" Target="../media/audio66.wav"/></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resources.ncelp.org/concern/resources/vq27zq79t?locale=en" TargetMode="External"/><Relationship Id="rId2" Type="http://schemas.openxmlformats.org/officeDocument/2006/relationships/notesSlide" Target="../notesSlides/notesSlide29.xml"/><Relationship Id="rId1" Type="http://schemas.openxmlformats.org/officeDocument/2006/relationships/slideLayout" Target="../slideLayouts/slideLayout4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quizlet.com/gb/702686519/year-9-french-term-32-week-5-flash-cards/"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4.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2.wav"/><Relationship Id="rId11" Type="http://schemas.openxmlformats.org/officeDocument/2006/relationships/image" Target="../media/image12.png"/><Relationship Id="rId5" Type="http://schemas.openxmlformats.org/officeDocument/2006/relationships/audio" Target="../media/audio10.wav"/><Relationship Id="rId10" Type="http://schemas.openxmlformats.org/officeDocument/2006/relationships/image" Target="../media/image11.png"/><Relationship Id="rId4" Type="http://schemas.openxmlformats.org/officeDocument/2006/relationships/audio" Target="../media/audio11.wav"/><Relationship Id="rId9" Type="http://schemas.openxmlformats.org/officeDocument/2006/relationships/audio" Target="../media/audio15.wav"/><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audio" Target="../media/audio17.wav"/></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0.pn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19.wav"/><Relationship Id="rId11" Type="http://schemas.openxmlformats.org/officeDocument/2006/relationships/image" Target="../media/image18.png"/><Relationship Id="rId5" Type="http://schemas.openxmlformats.org/officeDocument/2006/relationships/audio" Target="../media/audio18.wav"/><Relationship Id="rId10" Type="http://schemas.openxmlformats.org/officeDocument/2006/relationships/image" Target="../media/image17.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4.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audio" Target="../media/audio26.wav"/><Relationship Id="rId11" Type="http://schemas.openxmlformats.org/officeDocument/2006/relationships/image" Target="../media/image22.png"/><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audio" Target="../media/audio38.wav"/><Relationship Id="rId26" Type="http://schemas.openxmlformats.org/officeDocument/2006/relationships/audio" Target="../media/audio42.wav"/><Relationship Id="rId3" Type="http://schemas.openxmlformats.org/officeDocument/2006/relationships/image" Target="../media/image23.png"/><Relationship Id="rId21" Type="http://schemas.openxmlformats.org/officeDocument/2006/relationships/image" Target="../media/image34.jpeg"/><Relationship Id="rId7" Type="http://schemas.openxmlformats.org/officeDocument/2006/relationships/image" Target="../media/image27.png"/><Relationship Id="rId12" Type="http://schemas.openxmlformats.org/officeDocument/2006/relationships/audio" Target="../media/audio35.wav"/><Relationship Id="rId17" Type="http://schemas.openxmlformats.org/officeDocument/2006/relationships/image" Target="../media/image32.png"/><Relationship Id="rId25" Type="http://schemas.openxmlformats.org/officeDocument/2006/relationships/image" Target="../media/image36.png"/><Relationship Id="rId33"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audio" Target="../media/audio37.wav"/><Relationship Id="rId20" Type="http://schemas.openxmlformats.org/officeDocument/2006/relationships/audio" Target="../media/audio39.wav"/><Relationship Id="rId29"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image" Target="../media/image29.jpeg"/><Relationship Id="rId24" Type="http://schemas.openxmlformats.org/officeDocument/2006/relationships/audio" Target="../media/audio41.wav"/><Relationship Id="rId32" Type="http://schemas.openxmlformats.org/officeDocument/2006/relationships/audio" Target="../media/audio45.wav"/><Relationship Id="rId5" Type="http://schemas.openxmlformats.org/officeDocument/2006/relationships/image" Target="../media/image26.png"/><Relationship Id="rId15" Type="http://schemas.openxmlformats.org/officeDocument/2006/relationships/image" Target="../media/image31.jpeg"/><Relationship Id="rId23" Type="http://schemas.openxmlformats.org/officeDocument/2006/relationships/image" Target="../media/image35.png"/><Relationship Id="rId28" Type="http://schemas.openxmlformats.org/officeDocument/2006/relationships/audio" Target="../media/audio43.wav"/><Relationship Id="rId10" Type="http://schemas.openxmlformats.org/officeDocument/2006/relationships/audio" Target="../media/audio34.wav"/><Relationship Id="rId19" Type="http://schemas.openxmlformats.org/officeDocument/2006/relationships/image" Target="../media/image33.png"/><Relationship Id="rId31" Type="http://schemas.openxmlformats.org/officeDocument/2006/relationships/image" Target="../media/image39.png"/><Relationship Id="rId4" Type="http://schemas.openxmlformats.org/officeDocument/2006/relationships/audio" Target="../media/audio31.wav"/><Relationship Id="rId9" Type="http://schemas.openxmlformats.org/officeDocument/2006/relationships/image" Target="../media/image28.png"/><Relationship Id="rId14" Type="http://schemas.openxmlformats.org/officeDocument/2006/relationships/audio" Target="../media/audio36.wav"/><Relationship Id="rId22" Type="http://schemas.openxmlformats.org/officeDocument/2006/relationships/audio" Target="../media/audio40.wav"/><Relationship Id="rId27" Type="http://schemas.openxmlformats.org/officeDocument/2006/relationships/image" Target="../media/image37.png"/><Relationship Id="rId30" Type="http://schemas.openxmlformats.org/officeDocument/2006/relationships/audio" Target="../media/audio44.wav"/><Relationship Id="rId8" Type="http://schemas.openxmlformats.org/officeDocument/2006/relationships/audio" Target="../media/audio3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2">
            <a:extLst>
              <a:ext uri="{FF2B5EF4-FFF2-40B4-BE49-F238E27FC236}">
                <a16:creationId xmlns:a16="http://schemas.microsoft.com/office/drawing/2014/main" id="{364517F0-A710-4042-8099-701E8D464216}"/>
              </a:ext>
            </a:extLst>
          </p:cNvPr>
          <p:cNvSpPr txBox="1">
            <a:spLocks/>
          </p:cNvSpPr>
          <p:nvPr/>
        </p:nvSpPr>
        <p:spPr>
          <a:xfrm>
            <a:off x="179999" y="1106576"/>
            <a:ext cx="10246701" cy="183939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r>
              <a:rPr lang="en-GB" sz="4000" b="1" dirty="0">
                <a:solidFill>
                  <a:prstClr val="white"/>
                </a:solidFill>
              </a:rPr>
              <a:t>Refugees in France </a:t>
            </a:r>
            <a:r>
              <a:rPr lang="fr-FR" sz="4000" b="1" dirty="0">
                <a:solidFill>
                  <a:prstClr val="white"/>
                </a:solidFill>
              </a:rPr>
              <a:t>[2]</a:t>
            </a:r>
            <a:br>
              <a:rPr lang="en-GB" sz="4000" b="1" dirty="0">
                <a:solidFill>
                  <a:prstClr val="white"/>
                </a:solidFill>
              </a:rPr>
            </a:br>
            <a:endParaRPr lang="en-US" sz="4000" dirty="0"/>
          </a:p>
        </p:txBody>
      </p:sp>
      <p:sp>
        <p:nvSpPr>
          <p:cNvPr id="18"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65</a:t>
            </a:r>
          </a:p>
        </p:txBody>
      </p:sp>
      <p:sp>
        <p:nvSpPr>
          <p:cNvPr id="19" name="Title 3">
            <a:extLst>
              <a:ext uri="{FF2B5EF4-FFF2-40B4-BE49-F238E27FC236}">
                <a16:creationId xmlns:a16="http://schemas.microsoft.com/office/drawing/2014/main" id="{502CB826-070E-7442-AEA1-0E03C56E046F}"/>
              </a:ext>
            </a:extLst>
          </p:cNvPr>
          <p:cNvSpPr txBox="1">
            <a:spLocks/>
          </p:cNvSpPr>
          <p:nvPr/>
        </p:nvSpPr>
        <p:spPr>
          <a:xfrm>
            <a:off x="168926" y="5666212"/>
            <a:ext cx="10066285"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noProof="0" dirty="0">
                <a:solidFill>
                  <a:prstClr val="white"/>
                </a:solidFill>
                <a:latin typeface="Century Gothic" panose="020B0502020202020204" pitchFamily="34" charset="0"/>
              </a:rPr>
              <a:t>Catherine Salkeld </a:t>
            </a:r>
            <a:r>
              <a:rPr lang="en-GB" sz="1400" dirty="0">
                <a:solidFill>
                  <a:prstClr val="white"/>
                </a:solidFill>
                <a:latin typeface="Century Gothic" panose="020B0502020202020204" pitchFamily="34" charset="0"/>
              </a:rPr>
              <a:t>/ </a:t>
            </a:r>
            <a:r>
              <a:rPr lang="en-GB" sz="1400" noProof="0" dirty="0">
                <a:solidFill>
                  <a:prstClr val="white"/>
                </a:solidFill>
                <a:latin typeface="Century Gothic" panose="020B0502020202020204" pitchFamily="34" charset="0"/>
              </a:rPr>
              <a:t>Louise Bibbey / Mary Richardson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08/08/22</a:t>
            </a:r>
          </a:p>
        </p:txBody>
      </p:sp>
      <p:sp>
        <p:nvSpPr>
          <p:cNvPr id="13" name="Subtitle 5">
            <a:extLst>
              <a:ext uri="{FF2B5EF4-FFF2-40B4-BE49-F238E27FC236}">
                <a16:creationId xmlns:a16="http://schemas.microsoft.com/office/drawing/2014/main" id="{40A580B7-C268-0342-99CB-FE5B503198AA}"/>
              </a:ext>
            </a:extLst>
          </p:cNvPr>
          <p:cNvSpPr txBox="1">
            <a:spLocks/>
          </p:cNvSpPr>
          <p:nvPr/>
        </p:nvSpPr>
        <p:spPr>
          <a:xfrm>
            <a:off x="179999" y="2542938"/>
            <a:ext cx="8341969" cy="886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Reflexive pronoun </a:t>
            </a:r>
            <a:r>
              <a:rPr lang="en-GB" sz="3000" i="1" dirty="0">
                <a:solidFill>
                  <a:prstClr val="white"/>
                </a:solidFill>
              </a:rPr>
              <a:t>se</a:t>
            </a:r>
            <a:endParaRPr lang="en-GB" sz="3000" dirty="0">
              <a:solidFill>
                <a:prstClr val="white"/>
              </a:solidFill>
            </a:endParaRPr>
          </a:p>
          <a:p>
            <a:pPr algn="l"/>
            <a:r>
              <a:rPr lang="en-GB" sz="3000" dirty="0">
                <a:solidFill>
                  <a:prstClr val="white"/>
                </a:solidFill>
              </a:rPr>
              <a:t>SSCs closed [o/ô], open [o], [au]</a:t>
            </a:r>
          </a:p>
          <a:p>
            <a:endParaRPr lang="en-US" dirty="0"/>
          </a:p>
        </p:txBody>
      </p:sp>
    </p:spTree>
    <p:extLst>
      <p:ext uri="{BB962C8B-B14F-4D97-AF65-F5344CB8AC3E}">
        <p14:creationId xmlns:p14="http://schemas.microsoft.com/office/powerpoint/2010/main" val="2517515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23AAE2-6752-D4AA-D154-10E2B192B1F1}"/>
              </a:ext>
            </a:extLst>
          </p:cNvPr>
          <p:cNvSpPr txBox="1"/>
          <p:nvPr/>
        </p:nvSpPr>
        <p:spPr>
          <a:xfrm>
            <a:off x="7398326" y="1841100"/>
            <a:ext cx="4657065" cy="4154984"/>
          </a:xfrm>
          <a:prstGeom prst="rect">
            <a:avLst/>
          </a:prstGeom>
          <a:solidFill>
            <a:schemeClr val="bg1"/>
          </a:solidFill>
          <a:ln>
            <a:solidFill>
              <a:srgbClr val="002060"/>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US army left Afghanistan and the Taliban reacted with violence.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established a new government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society like the old regime in the 90s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Women aren’t free and there’s no education for girls over 11.</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dangerous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L’Afghanistan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31944"/>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36607" y="1163992"/>
            <a:ext cx="7005873" cy="4832092"/>
          </a:xfrm>
          <a:prstGeom prst="rect">
            <a:avLst/>
          </a:prstGeom>
          <a:solidFill>
            <a:srgbClr val="DEEBF7"/>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gouvernements du monde réfléchissent </a:t>
            </a:r>
            <a:r>
              <a:rPr kumimoji="0" lang="fr-FR"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à une solution efficace à la crise actuelle. En 2021, l’armée des États-Unis a quitté l’Afghanistan, et les talibans ont réagi avec un comportement violent. L’armée afghane n’a pas réussi à empêcher le début d’une nouvelle crise. Les talibans ont vite établi un nouveau gouvernement. Ce gouvernement veut construire une société comme l’ancien régime des années 90, où les femmes et beaucoup de groupes minoritaires* ne sont pas libres de participer à la vie quotidienne. Par exemple, il ne fournit pas d’éducation aux filles de plus d’onze ans, et le pays est dangereux pour les membres de la communauté LGBT.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85A99BC-8016-7B8D-4575-ABA54C63EE3C}"/>
              </a:ext>
            </a:extLst>
          </p:cNvPr>
          <p:cNvSpPr txBox="1"/>
          <p:nvPr/>
        </p:nvSpPr>
        <p:spPr>
          <a:xfrm>
            <a:off x="7404510" y="1739550"/>
            <a:ext cx="4657065" cy="4493538"/>
          </a:xfrm>
          <a:prstGeom prst="rect">
            <a:avLst/>
          </a:prstGeom>
          <a:solidFill>
            <a:srgbClr val="FFFF00"/>
          </a:solidFill>
          <a:ln>
            <a:solidFill>
              <a:srgbClr val="002060"/>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What happened in 2021? (two things)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Did the Afghan army manage to stop the violence?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What did the Taliban do quickly?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What does the new government want?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How does this affect women and girls?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What is it like for LGBT people in Afghanistan?</a:t>
            </a:r>
          </a:p>
        </p:txBody>
      </p:sp>
      <p:sp>
        <p:nvSpPr>
          <p:cNvPr id="3" name="TextBox 2">
            <a:extLst>
              <a:ext uri="{FF2B5EF4-FFF2-40B4-BE49-F238E27FC236}">
                <a16:creationId xmlns:a16="http://schemas.microsoft.com/office/drawing/2014/main" id="{0B8CD911-D06F-D353-1F21-CF1A7C6E7E92}"/>
              </a:ext>
            </a:extLst>
          </p:cNvPr>
          <p:cNvSpPr txBox="1"/>
          <p:nvPr/>
        </p:nvSpPr>
        <p:spPr>
          <a:xfrm>
            <a:off x="7411136" y="1168500"/>
            <a:ext cx="4657065" cy="571050"/>
          </a:xfrm>
          <a:prstGeom prst="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prstClr val="white"/>
                </a:solidFill>
                <a:effectLst/>
                <a:uLnTx/>
                <a:uFillTx/>
                <a:latin typeface="Century Gothic" panose="020B0502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minoritaire</a:t>
            </a:r>
            <a:r>
              <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 minority</a:t>
            </a:r>
            <a:endParaRPr kumimoji="0" lang="en-GB"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AE2ECB0D-29E1-496E-1B67-9CBC6FD18034}"/>
              </a:ext>
            </a:extLst>
          </p:cNvPr>
          <p:cNvSpPr txBox="1"/>
          <p:nvPr/>
        </p:nvSpPr>
        <p:spPr>
          <a:xfrm>
            <a:off x="6926618" y="270969"/>
            <a:ext cx="33877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Lis le texte et répond aux questions en anglais.</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it, him, and her</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0" name="TextBox 9">
            <a:extLst>
              <a:ext uri="{FF2B5EF4-FFF2-40B4-BE49-F238E27FC236}">
                <a16:creationId xmlns:a16="http://schemas.microsoft.com/office/drawing/2014/main" id="{7EB74E6F-A55C-DDF7-8F8A-F7865375BD63}"/>
              </a:ext>
            </a:extLst>
          </p:cNvPr>
          <p:cNvSpPr txBox="1"/>
          <p:nvPr/>
        </p:nvSpPr>
        <p:spPr>
          <a:xfrm>
            <a:off x="222002" y="1202510"/>
            <a:ext cx="11643704" cy="1107996"/>
          </a:xfrm>
          <a:prstGeom prst="rect">
            <a:avLst/>
          </a:prstGeom>
          <a:noFill/>
        </p:spPr>
        <p:txBody>
          <a:bodyPr wrap="square">
            <a:spAutoFit/>
          </a:bodyPr>
          <a:lstStyle/>
          <a:p>
            <a:pPr algn="l"/>
            <a:r>
              <a:rPr lang="en-GB" sz="2200" dirty="0">
                <a:solidFill>
                  <a:srgbClr val="104F75"/>
                </a:solidFill>
              </a:rPr>
              <a:t>Remember, we use </a:t>
            </a:r>
            <a:r>
              <a:rPr lang="en-GB" sz="2200" b="1" dirty="0">
                <a:solidFill>
                  <a:srgbClr val="104F75"/>
                </a:solidFill>
              </a:rPr>
              <a:t>le</a:t>
            </a:r>
            <a:r>
              <a:rPr lang="en-GB" sz="2200" dirty="0">
                <a:solidFill>
                  <a:srgbClr val="104F75"/>
                </a:solidFill>
              </a:rPr>
              <a:t> and </a:t>
            </a:r>
            <a:r>
              <a:rPr lang="en-GB" sz="2200" b="1" dirty="0">
                <a:solidFill>
                  <a:srgbClr val="104F75"/>
                </a:solidFill>
              </a:rPr>
              <a:t>la</a:t>
            </a:r>
            <a:r>
              <a:rPr lang="en-GB" sz="2200" dirty="0">
                <a:solidFill>
                  <a:srgbClr val="104F75"/>
                </a:solidFill>
              </a:rPr>
              <a:t> to mean </a:t>
            </a:r>
            <a:r>
              <a:rPr lang="en-GB" sz="2200" b="1" dirty="0">
                <a:solidFill>
                  <a:srgbClr val="104F75"/>
                </a:solidFill>
              </a:rPr>
              <a:t>it</a:t>
            </a:r>
            <a:r>
              <a:rPr lang="en-GB" sz="2200" dirty="0">
                <a:solidFill>
                  <a:srgbClr val="104F75"/>
                </a:solidFill>
              </a:rPr>
              <a:t>. We use </a:t>
            </a:r>
            <a:r>
              <a:rPr lang="en-GB" sz="2200" b="1" dirty="0">
                <a:solidFill>
                  <a:srgbClr val="104F75"/>
                </a:solidFill>
              </a:rPr>
              <a:t>le</a:t>
            </a:r>
            <a:r>
              <a:rPr lang="en-GB" sz="2200" dirty="0">
                <a:solidFill>
                  <a:srgbClr val="104F75"/>
                </a:solidFill>
              </a:rPr>
              <a:t> to refer to a </a:t>
            </a:r>
            <a:r>
              <a:rPr lang="en-GB" sz="2200" b="1" dirty="0">
                <a:solidFill>
                  <a:srgbClr val="104F75"/>
                </a:solidFill>
              </a:rPr>
              <a:t>masculine</a:t>
            </a:r>
            <a:r>
              <a:rPr lang="en-GB" sz="2200" dirty="0">
                <a:solidFill>
                  <a:srgbClr val="104F75"/>
                </a:solidFill>
              </a:rPr>
              <a:t> noun, and </a:t>
            </a:r>
            <a:r>
              <a:rPr lang="en-GB" sz="2200" b="1" dirty="0">
                <a:solidFill>
                  <a:srgbClr val="104F75"/>
                </a:solidFill>
              </a:rPr>
              <a:t>la</a:t>
            </a:r>
            <a:r>
              <a:rPr lang="en-GB" sz="2200" dirty="0">
                <a:solidFill>
                  <a:srgbClr val="104F75"/>
                </a:solidFill>
              </a:rPr>
              <a:t> to refer to a </a:t>
            </a:r>
            <a:r>
              <a:rPr lang="en-GB" sz="2200" b="1" dirty="0">
                <a:solidFill>
                  <a:srgbClr val="104F75"/>
                </a:solidFill>
              </a:rPr>
              <a:t>feminine</a:t>
            </a:r>
            <a:r>
              <a:rPr lang="en-GB" sz="2200" dirty="0">
                <a:solidFill>
                  <a:srgbClr val="104F75"/>
                </a:solidFill>
              </a:rPr>
              <a:t>  noun. Direct object pronouns like </a:t>
            </a:r>
            <a:r>
              <a:rPr lang="en-GB" sz="2200" b="1" dirty="0">
                <a:solidFill>
                  <a:srgbClr val="104F75"/>
                </a:solidFill>
              </a:rPr>
              <a:t>le </a:t>
            </a:r>
            <a:r>
              <a:rPr lang="en-GB" sz="2200" dirty="0">
                <a:solidFill>
                  <a:srgbClr val="104F75"/>
                </a:solidFill>
              </a:rPr>
              <a:t>and </a:t>
            </a:r>
            <a:r>
              <a:rPr lang="en-GB" sz="2200" b="1" dirty="0">
                <a:solidFill>
                  <a:srgbClr val="104F75"/>
                </a:solidFill>
              </a:rPr>
              <a:t>la</a:t>
            </a:r>
            <a:r>
              <a:rPr lang="en-GB" sz="2200" dirty="0">
                <a:solidFill>
                  <a:srgbClr val="104F75"/>
                </a:solidFill>
              </a:rPr>
              <a:t> usually go </a:t>
            </a:r>
            <a:r>
              <a:rPr lang="en-GB" sz="2200" b="1" dirty="0">
                <a:solidFill>
                  <a:srgbClr val="104F75"/>
                </a:solidFill>
              </a:rPr>
              <a:t>before</a:t>
            </a:r>
            <a:r>
              <a:rPr lang="en-GB" sz="2200" dirty="0">
                <a:solidFill>
                  <a:srgbClr val="104F75"/>
                </a:solidFill>
              </a:rPr>
              <a:t> the verb.</a:t>
            </a:r>
          </a:p>
        </p:txBody>
      </p:sp>
      <p:sp>
        <p:nvSpPr>
          <p:cNvPr id="12" name="TextBox 11">
            <a:extLst>
              <a:ext uri="{FF2B5EF4-FFF2-40B4-BE49-F238E27FC236}">
                <a16:creationId xmlns:a16="http://schemas.microsoft.com/office/drawing/2014/main" id="{AD8303EB-3699-D07A-C610-F514F5E4062A}"/>
              </a:ext>
            </a:extLst>
          </p:cNvPr>
          <p:cNvSpPr txBox="1"/>
          <p:nvPr/>
        </p:nvSpPr>
        <p:spPr>
          <a:xfrm>
            <a:off x="222001" y="2526833"/>
            <a:ext cx="5482579" cy="430887"/>
          </a:xfrm>
          <a:prstGeom prst="rect">
            <a:avLst/>
          </a:prstGeom>
          <a:noFill/>
        </p:spPr>
        <p:txBody>
          <a:bodyPr wrap="square">
            <a:spAutoFit/>
          </a:bodyPr>
          <a:lstStyle/>
          <a:p>
            <a:pPr algn="l"/>
            <a:r>
              <a:rPr lang="fr-FR" sz="2200" b="1" dirty="0">
                <a:solidFill>
                  <a:srgbClr val="104F75"/>
                </a:solidFill>
              </a:rPr>
              <a:t>Le nord </a:t>
            </a:r>
            <a:r>
              <a:rPr lang="fr-FR" sz="2200" dirty="0">
                <a:solidFill>
                  <a:srgbClr val="104F75"/>
                </a:solidFill>
              </a:rPr>
              <a:t>du pays ? Je </a:t>
            </a:r>
            <a:r>
              <a:rPr lang="fr-FR" sz="2200" b="1" dirty="0">
                <a:solidFill>
                  <a:srgbClr val="104F75"/>
                </a:solidFill>
              </a:rPr>
              <a:t>le </a:t>
            </a:r>
            <a:r>
              <a:rPr lang="fr-FR" sz="2200" dirty="0">
                <a:solidFill>
                  <a:srgbClr val="104F75"/>
                </a:solidFill>
              </a:rPr>
              <a:t>connais bien.</a:t>
            </a:r>
          </a:p>
        </p:txBody>
      </p:sp>
      <p:sp>
        <p:nvSpPr>
          <p:cNvPr id="14" name="TextBox 13">
            <a:extLst>
              <a:ext uri="{FF2B5EF4-FFF2-40B4-BE49-F238E27FC236}">
                <a16:creationId xmlns:a16="http://schemas.microsoft.com/office/drawing/2014/main" id="{E89FB1EA-ADBF-A96B-05EB-E52769C4948B}"/>
              </a:ext>
            </a:extLst>
          </p:cNvPr>
          <p:cNvSpPr txBox="1"/>
          <p:nvPr/>
        </p:nvSpPr>
        <p:spPr>
          <a:xfrm>
            <a:off x="6065960" y="2526833"/>
            <a:ext cx="5585219" cy="430887"/>
          </a:xfrm>
          <a:prstGeom prst="rect">
            <a:avLst/>
          </a:prstGeom>
          <a:noFill/>
        </p:spPr>
        <p:txBody>
          <a:bodyPr wrap="square">
            <a:spAutoFit/>
          </a:bodyPr>
          <a:lstStyle/>
          <a:p>
            <a:pPr algn="l"/>
            <a:r>
              <a:rPr lang="en-GB" sz="2200" b="1" dirty="0">
                <a:solidFill>
                  <a:srgbClr val="104F75"/>
                </a:solidFill>
              </a:rPr>
              <a:t>The north </a:t>
            </a:r>
            <a:r>
              <a:rPr lang="en-GB" sz="2200" dirty="0">
                <a:solidFill>
                  <a:srgbClr val="104F75"/>
                </a:solidFill>
              </a:rPr>
              <a:t>of the country? I know</a:t>
            </a:r>
            <a:r>
              <a:rPr lang="en-GB" sz="2200" b="1" dirty="0">
                <a:solidFill>
                  <a:srgbClr val="104F75"/>
                </a:solidFill>
              </a:rPr>
              <a:t> it </a:t>
            </a:r>
            <a:r>
              <a:rPr lang="en-GB" sz="2200" dirty="0">
                <a:solidFill>
                  <a:srgbClr val="104F75"/>
                </a:solidFill>
              </a:rPr>
              <a:t>well.</a:t>
            </a:r>
          </a:p>
        </p:txBody>
      </p:sp>
      <p:sp>
        <p:nvSpPr>
          <p:cNvPr id="16" name="TextBox 15">
            <a:extLst>
              <a:ext uri="{FF2B5EF4-FFF2-40B4-BE49-F238E27FC236}">
                <a16:creationId xmlns:a16="http://schemas.microsoft.com/office/drawing/2014/main" id="{D3F31EC8-5E08-B870-45FB-9F64871B4178}"/>
              </a:ext>
            </a:extLst>
          </p:cNvPr>
          <p:cNvSpPr txBox="1"/>
          <p:nvPr/>
        </p:nvSpPr>
        <p:spPr>
          <a:xfrm>
            <a:off x="222002" y="3174047"/>
            <a:ext cx="5087725" cy="430887"/>
          </a:xfrm>
          <a:prstGeom prst="rect">
            <a:avLst/>
          </a:prstGeom>
          <a:noFill/>
        </p:spPr>
        <p:txBody>
          <a:bodyPr wrap="square">
            <a:spAutoFit/>
          </a:bodyPr>
          <a:lstStyle/>
          <a:p>
            <a:pPr algn="l"/>
            <a:r>
              <a:rPr lang="fr-FR" sz="2200" b="1" dirty="0">
                <a:solidFill>
                  <a:srgbClr val="104F75"/>
                </a:solidFill>
              </a:rPr>
              <a:t>La clé </a:t>
            </a:r>
            <a:r>
              <a:rPr lang="fr-FR" sz="2200" dirty="0">
                <a:solidFill>
                  <a:srgbClr val="104F75"/>
                </a:solidFill>
              </a:rPr>
              <a:t>? Je </a:t>
            </a:r>
            <a:r>
              <a:rPr lang="fr-FR" sz="2200" b="1" dirty="0">
                <a:solidFill>
                  <a:srgbClr val="104F75"/>
                </a:solidFill>
              </a:rPr>
              <a:t>la</a:t>
            </a:r>
            <a:r>
              <a:rPr lang="fr-FR" sz="2200" dirty="0">
                <a:solidFill>
                  <a:srgbClr val="104F75"/>
                </a:solidFill>
              </a:rPr>
              <a:t> donne au professeur.</a:t>
            </a:r>
          </a:p>
        </p:txBody>
      </p:sp>
      <p:sp>
        <p:nvSpPr>
          <p:cNvPr id="18" name="TextBox 17">
            <a:extLst>
              <a:ext uri="{FF2B5EF4-FFF2-40B4-BE49-F238E27FC236}">
                <a16:creationId xmlns:a16="http://schemas.microsoft.com/office/drawing/2014/main" id="{4B986E98-17FB-823B-70AB-8D389747E0D7}"/>
              </a:ext>
            </a:extLst>
          </p:cNvPr>
          <p:cNvSpPr txBox="1"/>
          <p:nvPr/>
        </p:nvSpPr>
        <p:spPr>
          <a:xfrm>
            <a:off x="6043854" y="3174047"/>
            <a:ext cx="5525141" cy="430887"/>
          </a:xfrm>
          <a:prstGeom prst="rect">
            <a:avLst/>
          </a:prstGeom>
          <a:noFill/>
        </p:spPr>
        <p:txBody>
          <a:bodyPr wrap="square">
            <a:spAutoFit/>
          </a:bodyPr>
          <a:lstStyle/>
          <a:p>
            <a:pPr algn="l"/>
            <a:r>
              <a:rPr lang="en-GB" sz="2200" b="1" dirty="0">
                <a:solidFill>
                  <a:srgbClr val="104F75"/>
                </a:solidFill>
              </a:rPr>
              <a:t>The key</a:t>
            </a:r>
            <a:r>
              <a:rPr lang="en-GB" sz="2200" dirty="0">
                <a:solidFill>
                  <a:srgbClr val="104F75"/>
                </a:solidFill>
              </a:rPr>
              <a:t>? I’m giving</a:t>
            </a:r>
            <a:r>
              <a:rPr lang="en-GB" sz="2200" b="1" dirty="0">
                <a:solidFill>
                  <a:srgbClr val="104F75"/>
                </a:solidFill>
              </a:rPr>
              <a:t> it </a:t>
            </a:r>
            <a:r>
              <a:rPr lang="en-GB" sz="2200" dirty="0">
                <a:solidFill>
                  <a:srgbClr val="104F75"/>
                </a:solidFill>
              </a:rPr>
              <a:t>to the teacher.</a:t>
            </a:r>
          </a:p>
        </p:txBody>
      </p:sp>
      <p:sp>
        <p:nvSpPr>
          <p:cNvPr id="20" name="TextBox 19">
            <a:extLst>
              <a:ext uri="{FF2B5EF4-FFF2-40B4-BE49-F238E27FC236}">
                <a16:creationId xmlns:a16="http://schemas.microsoft.com/office/drawing/2014/main" id="{A7521D95-4E52-4755-04E7-6DDB9482051C}"/>
              </a:ext>
            </a:extLst>
          </p:cNvPr>
          <p:cNvSpPr txBox="1"/>
          <p:nvPr/>
        </p:nvSpPr>
        <p:spPr>
          <a:xfrm>
            <a:off x="222001" y="3821261"/>
            <a:ext cx="11687919" cy="430887"/>
          </a:xfrm>
          <a:prstGeom prst="rect">
            <a:avLst/>
          </a:prstGeom>
          <a:noFill/>
        </p:spPr>
        <p:txBody>
          <a:bodyPr wrap="square">
            <a:spAutoFit/>
          </a:bodyPr>
          <a:lstStyle/>
          <a:p>
            <a:pPr algn="l"/>
            <a:r>
              <a:rPr lang="en-GB" sz="2200" dirty="0">
                <a:solidFill>
                  <a:srgbClr val="104F75"/>
                </a:solidFill>
              </a:rPr>
              <a:t>We can also use </a:t>
            </a:r>
            <a:r>
              <a:rPr lang="en-GB" sz="2200" b="1" dirty="0">
                <a:solidFill>
                  <a:srgbClr val="104F75"/>
                </a:solidFill>
              </a:rPr>
              <a:t>le </a:t>
            </a:r>
            <a:r>
              <a:rPr lang="en-GB" sz="2200" dirty="0">
                <a:solidFill>
                  <a:srgbClr val="104F75"/>
                </a:solidFill>
              </a:rPr>
              <a:t>to mean </a:t>
            </a:r>
            <a:r>
              <a:rPr lang="en-GB" sz="2200" b="1" dirty="0">
                <a:solidFill>
                  <a:srgbClr val="104F75"/>
                </a:solidFill>
              </a:rPr>
              <a:t>him</a:t>
            </a:r>
            <a:r>
              <a:rPr lang="en-GB" sz="2200" dirty="0">
                <a:solidFill>
                  <a:srgbClr val="104F75"/>
                </a:solidFill>
              </a:rPr>
              <a:t> and </a:t>
            </a:r>
            <a:r>
              <a:rPr lang="en-GB" sz="2200" b="1" dirty="0">
                <a:solidFill>
                  <a:srgbClr val="104F75"/>
                </a:solidFill>
              </a:rPr>
              <a:t>la</a:t>
            </a:r>
            <a:r>
              <a:rPr lang="en-GB" sz="2200" dirty="0">
                <a:solidFill>
                  <a:srgbClr val="104F75"/>
                </a:solidFill>
              </a:rPr>
              <a:t> to mean </a:t>
            </a:r>
            <a:r>
              <a:rPr lang="en-GB" sz="2200" b="1" dirty="0">
                <a:solidFill>
                  <a:srgbClr val="104F75"/>
                </a:solidFill>
              </a:rPr>
              <a:t>her</a:t>
            </a:r>
            <a:r>
              <a:rPr lang="en-GB" sz="2200" dirty="0">
                <a:solidFill>
                  <a:srgbClr val="104F75"/>
                </a:solidFill>
              </a:rPr>
              <a:t>.</a:t>
            </a:r>
          </a:p>
        </p:txBody>
      </p:sp>
      <p:sp>
        <p:nvSpPr>
          <p:cNvPr id="22" name="TextBox 21">
            <a:extLst>
              <a:ext uri="{FF2B5EF4-FFF2-40B4-BE49-F238E27FC236}">
                <a16:creationId xmlns:a16="http://schemas.microsoft.com/office/drawing/2014/main" id="{A58BA2A9-D6DA-4CF3-0233-F37E3C10DBF3}"/>
              </a:ext>
            </a:extLst>
          </p:cNvPr>
          <p:cNvSpPr txBox="1"/>
          <p:nvPr/>
        </p:nvSpPr>
        <p:spPr>
          <a:xfrm>
            <a:off x="222001" y="4468475"/>
            <a:ext cx="5043383" cy="769441"/>
          </a:xfrm>
          <a:prstGeom prst="rect">
            <a:avLst/>
          </a:prstGeom>
          <a:noFill/>
        </p:spPr>
        <p:txBody>
          <a:bodyPr wrap="square">
            <a:spAutoFit/>
          </a:bodyPr>
          <a:lstStyle/>
          <a:p>
            <a:pPr algn="l"/>
            <a:r>
              <a:rPr lang="fr-FR" sz="2200" b="1" dirty="0">
                <a:solidFill>
                  <a:srgbClr val="104F75"/>
                </a:solidFill>
              </a:rPr>
              <a:t>Le gar</a:t>
            </a:r>
            <a:r>
              <a:rPr lang="fr-FR" sz="2200" b="1" dirty="0">
                <a:solidFill>
                  <a:srgbClr val="104F75"/>
                </a:solidFill>
                <a:latin typeface="Century Gothic" panose="020B0502020202020204" pitchFamily="34" charset="0"/>
              </a:rPr>
              <a:t>çon </a:t>
            </a:r>
            <a:r>
              <a:rPr lang="fr-FR" sz="2200" dirty="0">
                <a:solidFill>
                  <a:srgbClr val="104F75"/>
                </a:solidFill>
                <a:latin typeface="Century Gothic" panose="020B0502020202020204" pitchFamily="34" charset="0"/>
              </a:rPr>
              <a:t>qui a tort ? Je </a:t>
            </a:r>
            <a:r>
              <a:rPr lang="fr-FR" sz="2200" b="1" dirty="0">
                <a:solidFill>
                  <a:srgbClr val="104F75"/>
                </a:solidFill>
                <a:latin typeface="Century Gothic" panose="020B0502020202020204" pitchFamily="34" charset="0"/>
              </a:rPr>
              <a:t>le </a:t>
            </a:r>
            <a:r>
              <a:rPr lang="fr-FR" sz="2200" dirty="0">
                <a:solidFill>
                  <a:srgbClr val="104F75"/>
                </a:solidFill>
                <a:latin typeface="Century Gothic" panose="020B0502020202020204" pitchFamily="34" charset="0"/>
              </a:rPr>
              <a:t>corrige.</a:t>
            </a:r>
          </a:p>
          <a:p>
            <a:pPr algn="l"/>
            <a:r>
              <a:rPr lang="fr-FR" sz="2200" dirty="0">
                <a:solidFill>
                  <a:srgbClr val="104F75"/>
                </a:solidFill>
                <a:latin typeface="Century Gothic" panose="020B0502020202020204" pitchFamily="34" charset="0"/>
              </a:rPr>
              <a:t>Je </a:t>
            </a:r>
            <a:r>
              <a:rPr lang="fr-FR" sz="2200" b="1" dirty="0">
                <a:solidFill>
                  <a:srgbClr val="104F75"/>
                </a:solidFill>
                <a:latin typeface="Century Gothic" panose="020B0502020202020204" pitchFamily="34" charset="0"/>
              </a:rPr>
              <a:t>l’</a:t>
            </a:r>
            <a:r>
              <a:rPr lang="fr-FR" sz="2200" dirty="0">
                <a:solidFill>
                  <a:srgbClr val="104F75"/>
                </a:solidFill>
                <a:latin typeface="Century Gothic" panose="020B0502020202020204" pitchFamily="34" charset="0"/>
              </a:rPr>
              <a:t>aide.</a:t>
            </a:r>
          </a:p>
        </p:txBody>
      </p:sp>
      <p:sp>
        <p:nvSpPr>
          <p:cNvPr id="24" name="TextBox 23">
            <a:extLst>
              <a:ext uri="{FF2B5EF4-FFF2-40B4-BE49-F238E27FC236}">
                <a16:creationId xmlns:a16="http://schemas.microsoft.com/office/drawing/2014/main" id="{B573636C-172E-E6A5-C9CD-BB475BEDF6FB}"/>
              </a:ext>
            </a:extLst>
          </p:cNvPr>
          <p:cNvSpPr txBox="1"/>
          <p:nvPr/>
        </p:nvSpPr>
        <p:spPr>
          <a:xfrm>
            <a:off x="6096000" y="4468475"/>
            <a:ext cx="5970282" cy="769441"/>
          </a:xfrm>
          <a:prstGeom prst="rect">
            <a:avLst/>
          </a:prstGeom>
          <a:noFill/>
        </p:spPr>
        <p:txBody>
          <a:bodyPr wrap="square">
            <a:spAutoFit/>
          </a:bodyPr>
          <a:lstStyle/>
          <a:p>
            <a:pPr algn="l"/>
            <a:r>
              <a:rPr lang="en-GB" sz="2200" b="1" dirty="0">
                <a:solidFill>
                  <a:srgbClr val="104F75"/>
                </a:solidFill>
                <a:latin typeface="Century Gothic" panose="020B0502020202020204" pitchFamily="34" charset="0"/>
              </a:rPr>
              <a:t>The boy </a:t>
            </a:r>
            <a:r>
              <a:rPr lang="en-GB" sz="2200" dirty="0">
                <a:solidFill>
                  <a:srgbClr val="104F75"/>
                </a:solidFill>
                <a:latin typeface="Century Gothic" panose="020B0502020202020204" pitchFamily="34" charset="0"/>
              </a:rPr>
              <a:t>who is wrong ? I’m correcting </a:t>
            </a:r>
            <a:r>
              <a:rPr lang="en-GB" sz="2200" b="1" dirty="0">
                <a:solidFill>
                  <a:srgbClr val="104F75"/>
                </a:solidFill>
                <a:latin typeface="Century Gothic" panose="020B0502020202020204" pitchFamily="34" charset="0"/>
              </a:rPr>
              <a:t>him</a:t>
            </a:r>
            <a:r>
              <a:rPr lang="en-GB" sz="2200" dirty="0">
                <a:solidFill>
                  <a:srgbClr val="104F75"/>
                </a:solidFill>
                <a:latin typeface="Century Gothic" panose="020B0502020202020204" pitchFamily="34" charset="0"/>
              </a:rPr>
              <a:t>.</a:t>
            </a:r>
          </a:p>
          <a:p>
            <a:pPr algn="l"/>
            <a:r>
              <a:rPr lang="en-GB" sz="2200" dirty="0">
                <a:solidFill>
                  <a:srgbClr val="104F75"/>
                </a:solidFill>
                <a:latin typeface="Century Gothic" panose="020B0502020202020204" pitchFamily="34" charset="0"/>
              </a:rPr>
              <a:t>I’m helping</a:t>
            </a:r>
            <a:r>
              <a:rPr lang="en-GB" sz="2200" b="1" dirty="0">
                <a:solidFill>
                  <a:srgbClr val="104F75"/>
                </a:solidFill>
                <a:latin typeface="Century Gothic" panose="020B0502020202020204" pitchFamily="34" charset="0"/>
              </a:rPr>
              <a:t> him</a:t>
            </a:r>
            <a:r>
              <a:rPr lang="en-GB" sz="2200" dirty="0">
                <a:solidFill>
                  <a:srgbClr val="104F75"/>
                </a:solidFill>
                <a:latin typeface="Century Gothic" panose="020B0502020202020204" pitchFamily="34" charset="0"/>
              </a:rPr>
              <a:t>.</a:t>
            </a:r>
          </a:p>
        </p:txBody>
      </p:sp>
      <p:sp>
        <p:nvSpPr>
          <p:cNvPr id="26" name="TextBox 25">
            <a:extLst>
              <a:ext uri="{FF2B5EF4-FFF2-40B4-BE49-F238E27FC236}">
                <a16:creationId xmlns:a16="http://schemas.microsoft.com/office/drawing/2014/main" id="{4B34D6A4-804F-F15E-3729-884C02C25675}"/>
              </a:ext>
            </a:extLst>
          </p:cNvPr>
          <p:cNvSpPr txBox="1"/>
          <p:nvPr/>
        </p:nvSpPr>
        <p:spPr>
          <a:xfrm>
            <a:off x="222001" y="5454241"/>
            <a:ext cx="5117132" cy="430887"/>
          </a:xfrm>
          <a:prstGeom prst="rect">
            <a:avLst/>
          </a:prstGeom>
          <a:noFill/>
        </p:spPr>
        <p:txBody>
          <a:bodyPr wrap="square">
            <a:spAutoFit/>
          </a:bodyPr>
          <a:lstStyle/>
          <a:p>
            <a:pPr algn="l"/>
            <a:r>
              <a:rPr lang="fr-FR" sz="2200" b="1" dirty="0">
                <a:solidFill>
                  <a:srgbClr val="104F75"/>
                </a:solidFill>
                <a:latin typeface="Century Gothic" panose="020B0502020202020204" pitchFamily="34" charset="0"/>
              </a:rPr>
              <a:t>La femme </a:t>
            </a:r>
            <a:r>
              <a:rPr lang="fr-FR" sz="2200" dirty="0">
                <a:solidFill>
                  <a:srgbClr val="104F75"/>
                </a:solidFill>
                <a:latin typeface="Century Gothic" panose="020B0502020202020204" pitchFamily="34" charset="0"/>
              </a:rPr>
              <a:t>du club ? Je </a:t>
            </a:r>
            <a:r>
              <a:rPr lang="fr-FR" sz="2200" b="1" dirty="0">
                <a:solidFill>
                  <a:srgbClr val="104F75"/>
                </a:solidFill>
                <a:latin typeface="Century Gothic" panose="020B0502020202020204" pitchFamily="34" charset="0"/>
              </a:rPr>
              <a:t>la</a:t>
            </a:r>
            <a:r>
              <a:rPr lang="fr-FR" sz="2200" dirty="0">
                <a:solidFill>
                  <a:srgbClr val="104F75"/>
                </a:solidFill>
                <a:latin typeface="Century Gothic" panose="020B0502020202020204" pitchFamily="34" charset="0"/>
              </a:rPr>
              <a:t> connais.</a:t>
            </a:r>
          </a:p>
        </p:txBody>
      </p:sp>
      <p:sp>
        <p:nvSpPr>
          <p:cNvPr id="28" name="TextBox 27">
            <a:extLst>
              <a:ext uri="{FF2B5EF4-FFF2-40B4-BE49-F238E27FC236}">
                <a16:creationId xmlns:a16="http://schemas.microsoft.com/office/drawing/2014/main" id="{83428546-7EFF-B989-0827-2AC083489A65}"/>
              </a:ext>
            </a:extLst>
          </p:cNvPr>
          <p:cNvSpPr txBox="1"/>
          <p:nvPr/>
        </p:nvSpPr>
        <p:spPr>
          <a:xfrm>
            <a:off x="6043854" y="5454241"/>
            <a:ext cx="5574659" cy="430887"/>
          </a:xfrm>
          <a:prstGeom prst="rect">
            <a:avLst/>
          </a:prstGeom>
          <a:noFill/>
        </p:spPr>
        <p:txBody>
          <a:bodyPr wrap="square">
            <a:spAutoFit/>
          </a:bodyPr>
          <a:lstStyle/>
          <a:p>
            <a:r>
              <a:rPr lang="en-GB" sz="2200" b="1" dirty="0">
                <a:solidFill>
                  <a:srgbClr val="104F75"/>
                </a:solidFill>
                <a:latin typeface="Century Gothic" panose="020B0502020202020204" pitchFamily="34" charset="0"/>
              </a:rPr>
              <a:t>The woman </a:t>
            </a:r>
            <a:r>
              <a:rPr lang="en-GB" sz="2200" dirty="0">
                <a:solidFill>
                  <a:srgbClr val="104F75"/>
                </a:solidFill>
                <a:latin typeface="Century Gothic" panose="020B0502020202020204" pitchFamily="34" charset="0"/>
              </a:rPr>
              <a:t>from the club? I know </a:t>
            </a:r>
            <a:r>
              <a:rPr lang="en-GB" sz="2200" b="1" dirty="0">
                <a:solidFill>
                  <a:srgbClr val="104F75"/>
                </a:solidFill>
                <a:latin typeface="Century Gothic" panose="020B0502020202020204" pitchFamily="34" charset="0"/>
              </a:rPr>
              <a:t>her</a:t>
            </a:r>
            <a:r>
              <a:rPr lang="en-GB" sz="2200" dirty="0">
                <a:solidFill>
                  <a:srgbClr val="104F75"/>
                </a:solidFill>
                <a:latin typeface="Century Gothic" panose="020B0502020202020204" pitchFamily="34" charset="0"/>
              </a:rPr>
              <a:t>.</a:t>
            </a:r>
            <a:endParaRPr lang="en-GB" sz="2200" dirty="0">
              <a:solidFill>
                <a:srgbClr val="104F75"/>
              </a:solidFill>
            </a:endParaRPr>
          </a:p>
        </p:txBody>
      </p:sp>
      <p:sp>
        <p:nvSpPr>
          <p:cNvPr id="3" name="Speech Bubble: Rectangle with Corners Rounded 2">
            <a:extLst>
              <a:ext uri="{FF2B5EF4-FFF2-40B4-BE49-F238E27FC236}">
                <a16:creationId xmlns:a16="http://schemas.microsoft.com/office/drawing/2014/main" id="{A8F077EE-16FB-697B-DBBD-A5FC6F834C73}"/>
              </a:ext>
            </a:extLst>
          </p:cNvPr>
          <p:cNvSpPr/>
          <p:nvPr/>
        </p:nvSpPr>
        <p:spPr>
          <a:xfrm>
            <a:off x="222000" y="3235263"/>
            <a:ext cx="3645149" cy="1330036"/>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Remember, </a:t>
            </a:r>
            <a:r>
              <a:rPr lang="en-GB" sz="2000" b="1" dirty="0">
                <a:solidFill>
                  <a:prstClr val="white"/>
                </a:solidFill>
                <a:latin typeface="Century Gothic" panose="020B0502020202020204" pitchFamily="34" charset="0"/>
              </a:rPr>
              <a:t>le</a:t>
            </a:r>
            <a:r>
              <a:rPr lang="en-GB" sz="2000" dirty="0">
                <a:solidFill>
                  <a:prstClr val="white"/>
                </a:solidFill>
                <a:latin typeface="Century Gothic" panose="020B0502020202020204" pitchFamily="34" charset="0"/>
              </a:rPr>
              <a:t> and </a:t>
            </a:r>
            <a:r>
              <a:rPr lang="en-GB" sz="2000" b="1" dirty="0">
                <a:solidFill>
                  <a:prstClr val="white"/>
                </a:solidFill>
                <a:latin typeface="Century Gothic" panose="020B0502020202020204" pitchFamily="34" charset="0"/>
              </a:rPr>
              <a:t>la </a:t>
            </a:r>
            <a:r>
              <a:rPr lang="en-GB" sz="2000" dirty="0">
                <a:solidFill>
                  <a:prstClr val="white"/>
                </a:solidFill>
                <a:latin typeface="Century Gothic" panose="020B0502020202020204" pitchFamily="34" charset="0"/>
              </a:rPr>
              <a:t>are shortened to </a:t>
            </a:r>
            <a:r>
              <a:rPr lang="en-GB" sz="2000" b="1" dirty="0">
                <a:solidFill>
                  <a:prstClr val="white"/>
                </a:solidFill>
                <a:latin typeface="Century Gothic" panose="020B0502020202020204" pitchFamily="34" charset="0"/>
              </a:rPr>
              <a:t>l’</a:t>
            </a:r>
            <a:r>
              <a:rPr lang="en-GB" sz="2000" dirty="0">
                <a:solidFill>
                  <a:prstClr val="white"/>
                </a:solidFill>
                <a:latin typeface="Century Gothic" panose="020B0502020202020204" pitchFamily="34" charset="0"/>
              </a:rPr>
              <a:t> before a verb that begins with a </a:t>
            </a:r>
            <a:r>
              <a:rPr lang="en-GB" sz="2000" b="1" dirty="0">
                <a:solidFill>
                  <a:prstClr val="white"/>
                </a:solidFill>
                <a:latin typeface="Century Gothic" panose="020B0502020202020204" pitchFamily="34" charset="0"/>
              </a:rPr>
              <a:t>vowel </a:t>
            </a:r>
            <a:r>
              <a:rPr lang="en-GB" sz="2000" dirty="0">
                <a:solidFill>
                  <a:prstClr val="white"/>
                </a:solidFill>
                <a:latin typeface="Century Gothic" panose="020B0502020202020204" pitchFamily="34" charset="0"/>
              </a:rPr>
              <a:t>or </a:t>
            </a:r>
            <a:r>
              <a:rPr lang="en-GB" sz="2000" b="1" dirty="0">
                <a:solidFill>
                  <a:prstClr val="white"/>
                </a:solidFill>
                <a:latin typeface="Century Gothic" panose="020B0502020202020204" pitchFamily="34" charset="0"/>
              </a:rPr>
              <a:t>h </a:t>
            </a:r>
            <a:r>
              <a:rPr lang="fr-FR" sz="2000" b="1" dirty="0">
                <a:solidFill>
                  <a:prstClr val="white"/>
                </a:solidFill>
                <a:latin typeface="Century Gothic" panose="020B0502020202020204" pitchFamily="34" charset="0"/>
              </a:rPr>
              <a:t>muet</a:t>
            </a:r>
            <a:r>
              <a:rPr lang="en-GB" sz="2000" dirty="0">
                <a:solidFill>
                  <a:prstClr val="white"/>
                </a:solidFill>
                <a:latin typeface="Century Gothic" panose="020B0502020202020204" pitchFamily="34" charset="0"/>
              </a:rPr>
              <a:t>.</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P spid="26" grpId="0"/>
      <p:bldP spid="28"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de Max et Nina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60902" y="1111666"/>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Stéphanie écrit des messages sur la vie de Max et sa petite soeur, Nina. Choisis Max ou Nina pour chaque message.</a:t>
            </a:r>
          </a:p>
        </p:txBody>
      </p:sp>
      <p:sp>
        <p:nvSpPr>
          <p:cNvPr id="3" name="Speech Bubble: Rectangle with Corners Rounded 2">
            <a:extLst>
              <a:ext uri="{FF2B5EF4-FFF2-40B4-BE49-F238E27FC236}">
                <a16:creationId xmlns:a16="http://schemas.microsoft.com/office/drawing/2014/main" id="{3CA6D4B7-7682-42E1-507F-9D320A5F4A44}"/>
              </a:ext>
            </a:extLst>
          </p:cNvPr>
          <p:cNvSpPr/>
          <p:nvPr/>
        </p:nvSpPr>
        <p:spPr>
          <a:xfrm>
            <a:off x="160902" y="1996010"/>
            <a:ext cx="6553309" cy="602673"/>
          </a:xfrm>
          <a:prstGeom prst="wedgeRoundRectCallout">
            <a:avLst>
              <a:gd name="adj1" fmla="val -43031"/>
              <a:gd name="adj2" fmla="val 797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t>1. Quand Nina parle fran</a:t>
            </a:r>
            <a:r>
              <a:rPr lang="fr-FR" sz="2400" dirty="0">
                <a:latin typeface="Century Gothic" panose="020B0502020202020204" pitchFamily="34" charset="0"/>
              </a:rPr>
              <a:t>çais, je la corrige.</a:t>
            </a:r>
            <a:endParaRPr lang="fr-FR" sz="2400" dirty="0"/>
          </a:p>
        </p:txBody>
      </p:sp>
      <p:sp>
        <p:nvSpPr>
          <p:cNvPr id="10" name="Speech Bubble: Rectangle with Corners Rounded 9">
            <a:extLst>
              <a:ext uri="{FF2B5EF4-FFF2-40B4-BE49-F238E27FC236}">
                <a16:creationId xmlns:a16="http://schemas.microsoft.com/office/drawing/2014/main" id="{9E9B0A32-6756-1149-B13D-E333B833A50D}"/>
              </a:ext>
            </a:extLst>
          </p:cNvPr>
          <p:cNvSpPr/>
          <p:nvPr/>
        </p:nvSpPr>
        <p:spPr>
          <a:xfrm>
            <a:off x="160901" y="2875376"/>
            <a:ext cx="7124701" cy="602673"/>
          </a:xfrm>
          <a:prstGeom prst="wedgeRoundRectCallout">
            <a:avLst>
              <a:gd name="adj1" fmla="val -43031"/>
              <a:gd name="adj2" fmla="val 797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t>2. Quand Max a des probl</a:t>
            </a:r>
            <a:r>
              <a:rPr lang="fr-FR" sz="2400" dirty="0">
                <a:latin typeface="Century Gothic" panose="020B0502020202020204" pitchFamily="34" charset="0"/>
              </a:rPr>
              <a:t>èmes, je le soutiens.</a:t>
            </a:r>
            <a:endParaRPr lang="fr-FR" sz="2400" dirty="0"/>
          </a:p>
        </p:txBody>
      </p:sp>
      <p:sp>
        <p:nvSpPr>
          <p:cNvPr id="11" name="Speech Bubble: Rectangle with Corners Rounded 10">
            <a:extLst>
              <a:ext uri="{FF2B5EF4-FFF2-40B4-BE49-F238E27FC236}">
                <a16:creationId xmlns:a16="http://schemas.microsoft.com/office/drawing/2014/main" id="{FF4A9E20-3CB0-CE36-39EE-34DFD9B42993}"/>
              </a:ext>
            </a:extLst>
          </p:cNvPr>
          <p:cNvSpPr/>
          <p:nvPr/>
        </p:nvSpPr>
        <p:spPr>
          <a:xfrm>
            <a:off x="179999" y="3750933"/>
            <a:ext cx="4335555" cy="816306"/>
          </a:xfrm>
          <a:prstGeom prst="wedgeRoundRectCallout">
            <a:avLst>
              <a:gd name="adj1" fmla="val -43031"/>
              <a:gd name="adj2" fmla="val 797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t>3. Quand Max va </a:t>
            </a:r>
            <a:r>
              <a:rPr lang="fr-FR" sz="2400" dirty="0">
                <a:latin typeface="Century Gothic" panose="020B0502020202020204" pitchFamily="34" charset="0"/>
              </a:rPr>
              <a:t>à l’école, je le présente aux autres.</a:t>
            </a:r>
            <a:endParaRPr lang="fr-FR" sz="2400" dirty="0"/>
          </a:p>
        </p:txBody>
      </p:sp>
      <p:sp>
        <p:nvSpPr>
          <p:cNvPr id="12" name="Speech Bubble: Rectangle with Corners Rounded 11">
            <a:extLst>
              <a:ext uri="{FF2B5EF4-FFF2-40B4-BE49-F238E27FC236}">
                <a16:creationId xmlns:a16="http://schemas.microsoft.com/office/drawing/2014/main" id="{6530061D-1791-F03F-1B82-AE35A9DBA60B}"/>
              </a:ext>
            </a:extLst>
          </p:cNvPr>
          <p:cNvSpPr/>
          <p:nvPr/>
        </p:nvSpPr>
        <p:spPr>
          <a:xfrm>
            <a:off x="160901" y="4899143"/>
            <a:ext cx="4864835" cy="816305"/>
          </a:xfrm>
          <a:prstGeom prst="wedgeRoundRectCallout">
            <a:avLst>
              <a:gd name="adj1" fmla="val -43031"/>
              <a:gd name="adj2" fmla="val 797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t>4. Quand Nina est triste, je la trouve dans le jardin</a:t>
            </a:r>
            <a:r>
              <a:rPr lang="fr-FR" sz="2400" dirty="0">
                <a:latin typeface="Century Gothic" panose="020B0502020202020204" pitchFamily="34" charset="0"/>
              </a:rPr>
              <a:t>.</a:t>
            </a:r>
            <a:endParaRPr lang="fr-FR" sz="2400" dirty="0"/>
          </a:p>
        </p:txBody>
      </p:sp>
      <p:sp>
        <p:nvSpPr>
          <p:cNvPr id="13" name="Speech Bubble: Rectangle with Corners Rounded 12">
            <a:extLst>
              <a:ext uri="{FF2B5EF4-FFF2-40B4-BE49-F238E27FC236}">
                <a16:creationId xmlns:a16="http://schemas.microsoft.com/office/drawing/2014/main" id="{FB28825C-C013-A345-FEA8-F549DDAABBF7}"/>
              </a:ext>
            </a:extLst>
          </p:cNvPr>
          <p:cNvSpPr/>
          <p:nvPr/>
        </p:nvSpPr>
        <p:spPr>
          <a:xfrm>
            <a:off x="7557129" y="1976947"/>
            <a:ext cx="4352791" cy="802848"/>
          </a:xfrm>
          <a:prstGeom prst="wedgeRoundRectCallout">
            <a:avLst>
              <a:gd name="adj1" fmla="val -43031"/>
              <a:gd name="adj2" fmla="val 797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t>5. Quand Max sort de l’école, je le cherche</a:t>
            </a:r>
            <a:r>
              <a:rPr lang="fr-FR" sz="2400" dirty="0">
                <a:latin typeface="Century Gothic" panose="020B0502020202020204" pitchFamily="34" charset="0"/>
              </a:rPr>
              <a:t>.</a:t>
            </a:r>
            <a:endParaRPr lang="fr-FR" sz="2400" dirty="0"/>
          </a:p>
        </p:txBody>
      </p:sp>
      <p:sp>
        <p:nvSpPr>
          <p:cNvPr id="14" name="Speech Bubble: Rectangle with Corners Rounded 13">
            <a:extLst>
              <a:ext uri="{FF2B5EF4-FFF2-40B4-BE49-F238E27FC236}">
                <a16:creationId xmlns:a16="http://schemas.microsoft.com/office/drawing/2014/main" id="{06EAE3FB-280A-C7E0-5F78-F35DFBDC354B}"/>
              </a:ext>
            </a:extLst>
          </p:cNvPr>
          <p:cNvSpPr/>
          <p:nvPr/>
        </p:nvSpPr>
        <p:spPr>
          <a:xfrm>
            <a:off x="7421365" y="3112020"/>
            <a:ext cx="4624317" cy="880997"/>
          </a:xfrm>
          <a:prstGeom prst="wedgeRoundRectCallout">
            <a:avLst>
              <a:gd name="adj1" fmla="val -43031"/>
              <a:gd name="adj2" fmla="val 797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t>6. Quand Nina joue au foot, je la regarde et je suis fi</a:t>
            </a:r>
            <a:r>
              <a:rPr lang="fr-FR" sz="2400" dirty="0">
                <a:latin typeface="Century Gothic" panose="020B0502020202020204" pitchFamily="34" charset="0"/>
              </a:rPr>
              <a:t>ère.</a:t>
            </a:r>
            <a:endParaRPr lang="fr-FR" sz="2400" dirty="0"/>
          </a:p>
        </p:txBody>
      </p:sp>
      <p:sp>
        <p:nvSpPr>
          <p:cNvPr id="15" name="Speech Bubble: Rectangle with Corners Rounded 14">
            <a:extLst>
              <a:ext uri="{FF2B5EF4-FFF2-40B4-BE49-F238E27FC236}">
                <a16:creationId xmlns:a16="http://schemas.microsoft.com/office/drawing/2014/main" id="{05D490E8-57D3-4AA8-D905-ECB963A6D05F}"/>
              </a:ext>
            </a:extLst>
          </p:cNvPr>
          <p:cNvSpPr/>
          <p:nvPr/>
        </p:nvSpPr>
        <p:spPr>
          <a:xfrm>
            <a:off x="5120748" y="4296052"/>
            <a:ext cx="6891253" cy="724781"/>
          </a:xfrm>
          <a:prstGeom prst="wedgeRoundRectCallout">
            <a:avLst>
              <a:gd name="adj1" fmla="val -43031"/>
              <a:gd name="adj2" fmla="val 797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t>7.  Quand Nina ressent de la peur, je ne la laisse pas dans sa chambre</a:t>
            </a:r>
            <a:r>
              <a:rPr lang="fr-FR" sz="2400" dirty="0">
                <a:latin typeface="Century Gothic" panose="020B0502020202020204" pitchFamily="34" charset="0"/>
              </a:rPr>
              <a:t>.</a:t>
            </a:r>
            <a:endParaRPr lang="fr-FR" sz="2400" dirty="0"/>
          </a:p>
        </p:txBody>
      </p:sp>
      <p:sp>
        <p:nvSpPr>
          <p:cNvPr id="16" name="Speech Bubble: Rectangle with Corners Rounded 15">
            <a:extLst>
              <a:ext uri="{FF2B5EF4-FFF2-40B4-BE49-F238E27FC236}">
                <a16:creationId xmlns:a16="http://schemas.microsoft.com/office/drawing/2014/main" id="{046861BF-685B-430A-1560-322E6B3D4796}"/>
              </a:ext>
            </a:extLst>
          </p:cNvPr>
          <p:cNvSpPr/>
          <p:nvPr/>
        </p:nvSpPr>
        <p:spPr>
          <a:xfrm>
            <a:off x="5356611" y="5353058"/>
            <a:ext cx="6553309" cy="724780"/>
          </a:xfrm>
          <a:prstGeom prst="wedgeRoundRectCallout">
            <a:avLst>
              <a:gd name="adj1" fmla="val -43031"/>
              <a:gd name="adj2" fmla="val 7974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t>8. Quand Max aide ma m</a:t>
            </a:r>
            <a:r>
              <a:rPr lang="fr-FR" sz="2400" dirty="0">
                <a:latin typeface="Century Gothic" panose="020B0502020202020204" pitchFamily="34" charset="0"/>
              </a:rPr>
              <a:t>ère, je le trouve très responsable.</a:t>
            </a:r>
            <a:endParaRPr lang="fr-FR" sz="2400" dirty="0"/>
          </a:p>
        </p:txBody>
      </p:sp>
      <p:sp>
        <p:nvSpPr>
          <p:cNvPr id="5" name="Explosion: 8 Points 4">
            <a:extLst>
              <a:ext uri="{FF2B5EF4-FFF2-40B4-BE49-F238E27FC236}">
                <a16:creationId xmlns:a16="http://schemas.microsoft.com/office/drawing/2014/main" id="{C8E90C35-75B2-79B0-BFF2-458C813091E8}"/>
              </a:ext>
            </a:extLst>
          </p:cNvPr>
          <p:cNvSpPr/>
          <p:nvPr/>
        </p:nvSpPr>
        <p:spPr>
          <a:xfrm>
            <a:off x="1679356" y="1937426"/>
            <a:ext cx="913962" cy="8566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xplosion: 8 Points 16">
            <a:extLst>
              <a:ext uri="{FF2B5EF4-FFF2-40B4-BE49-F238E27FC236}">
                <a16:creationId xmlns:a16="http://schemas.microsoft.com/office/drawing/2014/main" id="{F37B4E19-664C-6BF1-ED8E-B5FEA553276C}"/>
              </a:ext>
            </a:extLst>
          </p:cNvPr>
          <p:cNvSpPr/>
          <p:nvPr/>
        </p:nvSpPr>
        <p:spPr>
          <a:xfrm>
            <a:off x="1655815" y="2757465"/>
            <a:ext cx="913962" cy="8566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xplosion: 8 Points 17">
            <a:extLst>
              <a:ext uri="{FF2B5EF4-FFF2-40B4-BE49-F238E27FC236}">
                <a16:creationId xmlns:a16="http://schemas.microsoft.com/office/drawing/2014/main" id="{1A9B3F6E-EABC-502D-512B-3C838CBE9464}"/>
              </a:ext>
            </a:extLst>
          </p:cNvPr>
          <p:cNvSpPr/>
          <p:nvPr/>
        </p:nvSpPr>
        <p:spPr>
          <a:xfrm>
            <a:off x="1655815" y="3542035"/>
            <a:ext cx="913962" cy="8566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xplosion: 8 Points 18">
            <a:extLst>
              <a:ext uri="{FF2B5EF4-FFF2-40B4-BE49-F238E27FC236}">
                <a16:creationId xmlns:a16="http://schemas.microsoft.com/office/drawing/2014/main" id="{D3D9C2EF-8374-AFC1-7DF7-C2A18D687D1B}"/>
              </a:ext>
            </a:extLst>
          </p:cNvPr>
          <p:cNvSpPr/>
          <p:nvPr/>
        </p:nvSpPr>
        <p:spPr>
          <a:xfrm rot="21097327">
            <a:off x="1832671" y="4692985"/>
            <a:ext cx="983818" cy="8566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xplosion: 8 Points 19">
            <a:extLst>
              <a:ext uri="{FF2B5EF4-FFF2-40B4-BE49-F238E27FC236}">
                <a16:creationId xmlns:a16="http://schemas.microsoft.com/office/drawing/2014/main" id="{3014A0C9-5F3C-ECEE-DFD9-60B52B79C96E}"/>
              </a:ext>
            </a:extLst>
          </p:cNvPr>
          <p:cNvSpPr/>
          <p:nvPr/>
        </p:nvSpPr>
        <p:spPr>
          <a:xfrm>
            <a:off x="9473990" y="1671885"/>
            <a:ext cx="913962" cy="8566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xplosion: 8 Points 20">
            <a:extLst>
              <a:ext uri="{FF2B5EF4-FFF2-40B4-BE49-F238E27FC236}">
                <a16:creationId xmlns:a16="http://schemas.microsoft.com/office/drawing/2014/main" id="{04323F10-1877-EDE0-0506-B76804E8FEA2}"/>
              </a:ext>
            </a:extLst>
          </p:cNvPr>
          <p:cNvSpPr/>
          <p:nvPr/>
        </p:nvSpPr>
        <p:spPr>
          <a:xfrm>
            <a:off x="9017009" y="2942102"/>
            <a:ext cx="913962" cy="8566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Explosion: 8 Points 21">
            <a:extLst>
              <a:ext uri="{FF2B5EF4-FFF2-40B4-BE49-F238E27FC236}">
                <a16:creationId xmlns:a16="http://schemas.microsoft.com/office/drawing/2014/main" id="{C3475BBC-16C4-FE92-8B21-9BF0B762684E}"/>
              </a:ext>
            </a:extLst>
          </p:cNvPr>
          <p:cNvSpPr/>
          <p:nvPr/>
        </p:nvSpPr>
        <p:spPr>
          <a:xfrm>
            <a:off x="6943602" y="4022861"/>
            <a:ext cx="913962" cy="8566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Explosion: 8 Points 22">
            <a:extLst>
              <a:ext uri="{FF2B5EF4-FFF2-40B4-BE49-F238E27FC236}">
                <a16:creationId xmlns:a16="http://schemas.microsoft.com/office/drawing/2014/main" id="{117C6965-9899-1549-193F-A33B9B31456D}"/>
              </a:ext>
            </a:extLst>
          </p:cNvPr>
          <p:cNvSpPr/>
          <p:nvPr/>
        </p:nvSpPr>
        <p:spPr>
          <a:xfrm>
            <a:off x="6943602" y="5083921"/>
            <a:ext cx="913962" cy="856678"/>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25" name="Table 25">
            <a:extLst>
              <a:ext uri="{FF2B5EF4-FFF2-40B4-BE49-F238E27FC236}">
                <a16:creationId xmlns:a16="http://schemas.microsoft.com/office/drawing/2014/main" id="{CB4709F5-EAC7-9FF7-1A3B-47EA62FD37B0}"/>
              </a:ext>
            </a:extLst>
          </p:cNvPr>
          <p:cNvGraphicFramePr>
            <a:graphicFrameLocks noGrp="1"/>
          </p:cNvGraphicFramePr>
          <p:nvPr>
            <p:extLst>
              <p:ext uri="{D42A27DB-BD31-4B8C-83A1-F6EECF244321}">
                <p14:modId xmlns:p14="http://schemas.microsoft.com/office/powerpoint/2010/main" val="197541806"/>
              </p:ext>
            </p:extLst>
          </p:nvPr>
        </p:nvGraphicFramePr>
        <p:xfrm>
          <a:off x="1134343" y="1867724"/>
          <a:ext cx="10294766" cy="3749040"/>
        </p:xfrm>
        <a:graphic>
          <a:graphicData uri="http://schemas.openxmlformats.org/drawingml/2006/table">
            <a:tbl>
              <a:tblPr firstRow="1" bandRow="1">
                <a:tableStyleId>{5940675A-B579-460E-94D1-54222C63F5DA}</a:tableStyleId>
              </a:tblPr>
              <a:tblGrid>
                <a:gridCol w="5147383">
                  <a:extLst>
                    <a:ext uri="{9D8B030D-6E8A-4147-A177-3AD203B41FA5}">
                      <a16:colId xmlns:a16="http://schemas.microsoft.com/office/drawing/2014/main" val="2412621348"/>
                    </a:ext>
                  </a:extLst>
                </a:gridCol>
                <a:gridCol w="5147383">
                  <a:extLst>
                    <a:ext uri="{9D8B030D-6E8A-4147-A177-3AD203B41FA5}">
                      <a16:colId xmlns:a16="http://schemas.microsoft.com/office/drawing/2014/main" val="4179743025"/>
                    </a:ext>
                  </a:extLst>
                </a:gridCol>
              </a:tblGrid>
              <a:tr h="370840">
                <a:tc>
                  <a:txBody>
                    <a:bodyPr/>
                    <a:lstStyle/>
                    <a:p>
                      <a:pPr algn="ctr"/>
                      <a:r>
                        <a:rPr lang="fr-FR" sz="2400" b="1" dirty="0">
                          <a:solidFill>
                            <a:srgbClr val="115076"/>
                          </a:solidFill>
                        </a:rPr>
                        <a:t>Max</a:t>
                      </a:r>
                    </a:p>
                  </a:txBody>
                  <a:tcPr>
                    <a:solidFill>
                      <a:schemeClr val="bg1"/>
                    </a:solidFill>
                  </a:tcPr>
                </a:tc>
                <a:tc>
                  <a:txBody>
                    <a:bodyPr/>
                    <a:lstStyle/>
                    <a:p>
                      <a:pPr algn="ctr"/>
                      <a:r>
                        <a:rPr lang="fr-FR" sz="2400" b="1" dirty="0">
                          <a:solidFill>
                            <a:srgbClr val="115076"/>
                          </a:solidFill>
                        </a:rPr>
                        <a:t>Nina</a:t>
                      </a:r>
                    </a:p>
                  </a:txBody>
                  <a:tcPr>
                    <a:solidFill>
                      <a:schemeClr val="bg1"/>
                    </a:solidFill>
                  </a:tcPr>
                </a:tc>
                <a:extLst>
                  <a:ext uri="{0D108BD9-81ED-4DB2-BD59-A6C34878D82A}">
                    <a16:rowId xmlns:a16="http://schemas.microsoft.com/office/drawing/2014/main" val="2685990333"/>
                  </a:ext>
                </a:extLst>
              </a:tr>
              <a:tr h="370840">
                <a:tc>
                  <a:txBody>
                    <a:bodyPr/>
                    <a:lstStyle/>
                    <a:p>
                      <a:r>
                        <a:rPr lang="en-GB" sz="2400" noProof="0" dirty="0">
                          <a:solidFill>
                            <a:srgbClr val="115076"/>
                          </a:solidFill>
                        </a:rPr>
                        <a:t>supports him when he has problems</a:t>
                      </a:r>
                    </a:p>
                  </a:txBody>
                  <a:tcPr>
                    <a:solidFill>
                      <a:schemeClr val="bg1"/>
                    </a:solidFill>
                  </a:tcPr>
                </a:tc>
                <a:tc>
                  <a:txBody>
                    <a:bodyPr/>
                    <a:lstStyle/>
                    <a:p>
                      <a:r>
                        <a:rPr lang="en-GB" sz="2400" noProof="0" dirty="0">
                          <a:solidFill>
                            <a:srgbClr val="115076"/>
                          </a:solidFill>
                        </a:rPr>
                        <a:t>corrects her</a:t>
                      </a:r>
                    </a:p>
                  </a:txBody>
                  <a:tcPr>
                    <a:solidFill>
                      <a:schemeClr val="bg1"/>
                    </a:solidFill>
                  </a:tcPr>
                </a:tc>
                <a:extLst>
                  <a:ext uri="{0D108BD9-81ED-4DB2-BD59-A6C34878D82A}">
                    <a16:rowId xmlns:a16="http://schemas.microsoft.com/office/drawing/2014/main" val="788460726"/>
                  </a:ext>
                </a:extLst>
              </a:tr>
              <a:tr h="370840">
                <a:tc>
                  <a:txBody>
                    <a:bodyPr/>
                    <a:lstStyle/>
                    <a:p>
                      <a:r>
                        <a:rPr lang="en-GB" sz="2400" noProof="0" dirty="0">
                          <a:solidFill>
                            <a:srgbClr val="115076"/>
                          </a:solidFill>
                        </a:rPr>
                        <a:t>introduces him to the others when he goes to school</a:t>
                      </a:r>
                    </a:p>
                  </a:txBody>
                  <a:tcPr>
                    <a:solidFill>
                      <a:schemeClr val="bg1"/>
                    </a:solidFill>
                  </a:tcPr>
                </a:tc>
                <a:tc>
                  <a:txBody>
                    <a:bodyPr/>
                    <a:lstStyle/>
                    <a:p>
                      <a:r>
                        <a:rPr lang="en-GB" sz="2400" noProof="0" dirty="0">
                          <a:solidFill>
                            <a:srgbClr val="115076"/>
                          </a:solidFill>
                        </a:rPr>
                        <a:t>finds her in the garden when she’s sad</a:t>
                      </a:r>
                    </a:p>
                  </a:txBody>
                  <a:tcPr>
                    <a:solidFill>
                      <a:schemeClr val="bg1"/>
                    </a:solidFill>
                  </a:tcPr>
                </a:tc>
                <a:extLst>
                  <a:ext uri="{0D108BD9-81ED-4DB2-BD59-A6C34878D82A}">
                    <a16:rowId xmlns:a16="http://schemas.microsoft.com/office/drawing/2014/main" val="252342053"/>
                  </a:ext>
                </a:extLst>
              </a:tr>
              <a:tr h="621009">
                <a:tc>
                  <a:txBody>
                    <a:bodyPr/>
                    <a:lstStyle/>
                    <a:p>
                      <a:r>
                        <a:rPr lang="en-GB" sz="2400" noProof="0" dirty="0">
                          <a:solidFill>
                            <a:srgbClr val="115076"/>
                          </a:solidFill>
                        </a:rPr>
                        <a:t>looks for him when he leaves school</a:t>
                      </a:r>
                    </a:p>
                  </a:txBody>
                  <a:tcPr>
                    <a:solidFill>
                      <a:schemeClr val="bg1"/>
                    </a:solidFill>
                  </a:tcPr>
                </a:tc>
                <a:tc>
                  <a:txBody>
                    <a:bodyPr/>
                    <a:lstStyle/>
                    <a:p>
                      <a:r>
                        <a:rPr lang="en-GB" sz="2400" noProof="0" dirty="0">
                          <a:solidFill>
                            <a:srgbClr val="115076"/>
                          </a:solidFill>
                        </a:rPr>
                        <a:t>watches her when she plays football and is proud</a:t>
                      </a:r>
                    </a:p>
                  </a:txBody>
                  <a:tcPr>
                    <a:solidFill>
                      <a:schemeClr val="bg1"/>
                    </a:solidFill>
                  </a:tcPr>
                </a:tc>
                <a:extLst>
                  <a:ext uri="{0D108BD9-81ED-4DB2-BD59-A6C34878D82A}">
                    <a16:rowId xmlns:a16="http://schemas.microsoft.com/office/drawing/2014/main" val="3988669128"/>
                  </a:ext>
                </a:extLst>
              </a:tr>
              <a:tr h="370840">
                <a:tc>
                  <a:txBody>
                    <a:bodyPr/>
                    <a:lstStyle/>
                    <a:p>
                      <a:r>
                        <a:rPr lang="en-GB" sz="2400" noProof="0" dirty="0">
                          <a:solidFill>
                            <a:srgbClr val="115076"/>
                          </a:solidFill>
                        </a:rPr>
                        <a:t>finds him very responsible when he helps her mother</a:t>
                      </a:r>
                    </a:p>
                  </a:txBody>
                  <a:tcPr>
                    <a:solidFill>
                      <a:schemeClr val="bg1"/>
                    </a:solidFill>
                  </a:tcPr>
                </a:tc>
                <a:tc>
                  <a:txBody>
                    <a:bodyPr/>
                    <a:lstStyle/>
                    <a:p>
                      <a:r>
                        <a:rPr lang="en-GB" sz="2400" noProof="0" dirty="0">
                          <a:solidFill>
                            <a:srgbClr val="115076"/>
                          </a:solidFill>
                        </a:rPr>
                        <a:t>doesn’t leave her in her bedroom when she feels afraid</a:t>
                      </a:r>
                    </a:p>
                  </a:txBody>
                  <a:tcPr>
                    <a:solidFill>
                      <a:schemeClr val="bg1"/>
                    </a:solidFill>
                  </a:tcPr>
                </a:tc>
                <a:extLst>
                  <a:ext uri="{0D108BD9-81ED-4DB2-BD59-A6C34878D82A}">
                    <a16:rowId xmlns:a16="http://schemas.microsoft.com/office/drawing/2014/main" val="8216492"/>
                  </a:ext>
                </a:extLst>
              </a:tr>
            </a:tbl>
          </a:graphicData>
        </a:graphic>
      </p:graphicFrame>
      <p:pic>
        <p:nvPicPr>
          <p:cNvPr id="27" name="Picture 26">
            <a:extLst>
              <a:ext uri="{FF2B5EF4-FFF2-40B4-BE49-F238E27FC236}">
                <a16:creationId xmlns:a16="http://schemas.microsoft.com/office/drawing/2014/main" id="{8BE61C90-DFD5-8629-D471-03FF7A737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9541" y="-194007"/>
            <a:ext cx="1336561" cy="1336561"/>
          </a:xfrm>
          <a:prstGeom prst="rect">
            <a:avLst/>
          </a:prstGeom>
        </p:spPr>
      </p:pic>
      <p:pic>
        <p:nvPicPr>
          <p:cNvPr id="29" name="Picture 28">
            <a:extLst>
              <a:ext uri="{FF2B5EF4-FFF2-40B4-BE49-F238E27FC236}">
                <a16:creationId xmlns:a16="http://schemas.microsoft.com/office/drawing/2014/main" id="{44DE7D7A-0B3C-6994-3504-8BF39B4F6F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9247" y="539176"/>
            <a:ext cx="348869" cy="540621"/>
          </a:xfrm>
          <a:prstGeom prst="rect">
            <a:avLst/>
          </a:prstGeom>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379"/>
            <a:ext cx="10048400" cy="1019613"/>
          </a:xfrm>
          <a:prstGeom prst="rect">
            <a:avLst/>
          </a:prstGeom>
        </p:spPr>
      </p:pic>
      <p:sp>
        <p:nvSpPr>
          <p:cNvPr id="4" name="Title 3"/>
          <p:cNvSpPr>
            <a:spLocks noGrp="1"/>
          </p:cNvSpPr>
          <p:nvPr>
            <p:ph type="title"/>
          </p:nvPr>
        </p:nvSpPr>
        <p:spPr>
          <a:xfrm>
            <a:off x="-1" y="296864"/>
            <a:ext cx="8974667" cy="707849"/>
          </a:xfrm>
        </p:spPr>
        <p:txBody>
          <a:bodyPr>
            <a:noAutofit/>
          </a:bodyPr>
          <a:lstStyle/>
          <a:p>
            <a:r>
              <a:rPr lang="en-GB" sz="3000" b="1" dirty="0">
                <a:solidFill>
                  <a:schemeClr val="bg1"/>
                </a:solidFill>
              </a:rPr>
              <a:t>Saying what somebody does to himself/herself</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B639ACB3-3A3B-6A79-811E-6E1479CE5081}"/>
              </a:ext>
            </a:extLst>
          </p:cNvPr>
          <p:cNvSpPr txBox="1"/>
          <p:nvPr/>
        </p:nvSpPr>
        <p:spPr>
          <a:xfrm>
            <a:off x="137327" y="1163992"/>
            <a:ext cx="117725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As you know, we can use </a:t>
            </a:r>
            <a:r>
              <a:rPr lang="fr-FR" sz="2400" b="1" dirty="0">
                <a:solidFill>
                  <a:srgbClr val="104F75"/>
                </a:solidFill>
                <a:latin typeface="Century Gothic" panose="020F0302020204030204"/>
              </a:rPr>
              <a:t>me</a:t>
            </a:r>
            <a:r>
              <a:rPr lang="en-GB" sz="2400" dirty="0">
                <a:solidFill>
                  <a:srgbClr val="104F75"/>
                </a:solidFill>
                <a:latin typeface="Century Gothic" panose="020F0302020204030204"/>
              </a:rPr>
              <a:t> and </a:t>
            </a:r>
            <a:r>
              <a:rPr lang="fr-FR" sz="2400" b="1" dirty="0">
                <a:solidFill>
                  <a:srgbClr val="104F75"/>
                </a:solidFill>
                <a:latin typeface="Century Gothic" panose="020F0302020204030204"/>
              </a:rPr>
              <a:t>te</a:t>
            </a:r>
            <a:r>
              <a:rPr lang="en-GB" sz="2400" b="1" dirty="0">
                <a:solidFill>
                  <a:srgbClr val="104F75"/>
                </a:solidFill>
                <a:latin typeface="Century Gothic" panose="020F0302020204030204"/>
              </a:rPr>
              <a:t> </a:t>
            </a:r>
            <a:r>
              <a:rPr lang="en-GB" sz="2400" dirty="0">
                <a:solidFill>
                  <a:srgbClr val="104F75"/>
                </a:solidFill>
                <a:latin typeface="Century Gothic" panose="020F0302020204030204"/>
              </a:rPr>
              <a:t>as </a:t>
            </a:r>
            <a:r>
              <a:rPr lang="en-GB" sz="2400" b="1" dirty="0">
                <a:solidFill>
                  <a:srgbClr val="104F75"/>
                </a:solidFill>
                <a:latin typeface="Century Gothic" panose="020F0302020204030204"/>
              </a:rPr>
              <a:t>reflexive pronouns</a:t>
            </a:r>
            <a:r>
              <a:rPr lang="en-GB" sz="2400" dirty="0">
                <a:solidFill>
                  <a:srgbClr val="104F75"/>
                </a:solidFill>
                <a:latin typeface="Century Gothic" panose="020F0302020204030204"/>
              </a:rPr>
              <a:t> to mean </a:t>
            </a:r>
            <a:r>
              <a:rPr lang="en-GB" sz="2400" b="1" dirty="0">
                <a:solidFill>
                  <a:srgbClr val="104F75"/>
                </a:solidFill>
                <a:latin typeface="Century Gothic" panose="020F0302020204030204"/>
              </a:rPr>
              <a:t>myself</a:t>
            </a:r>
            <a:r>
              <a:rPr lang="en-GB" sz="2400" dirty="0">
                <a:solidFill>
                  <a:srgbClr val="104F75"/>
                </a:solidFill>
                <a:latin typeface="Century Gothic" panose="020F0302020204030204"/>
              </a:rPr>
              <a:t> and </a:t>
            </a:r>
            <a:r>
              <a:rPr lang="en-GB" sz="2400" b="1" dirty="0">
                <a:solidFill>
                  <a:srgbClr val="104F75"/>
                </a:solidFill>
                <a:latin typeface="Century Gothic" panose="020F0302020204030204"/>
              </a:rPr>
              <a:t>yourself</a:t>
            </a:r>
            <a:r>
              <a:rPr lang="en-GB" sz="2400" dirty="0">
                <a:solidFill>
                  <a:srgbClr val="104F75"/>
                </a:solidFill>
                <a:latin typeface="Century Gothic" panose="020F0302020204030204"/>
              </a:rPr>
              <a:t>.</a:t>
            </a:r>
          </a:p>
        </p:txBody>
      </p:sp>
      <p:sp>
        <p:nvSpPr>
          <p:cNvPr id="10" name="TextBox 9">
            <a:extLst>
              <a:ext uri="{FF2B5EF4-FFF2-40B4-BE49-F238E27FC236}">
                <a16:creationId xmlns:a16="http://schemas.microsoft.com/office/drawing/2014/main" id="{D627CB25-D4E1-B1E9-13EB-E99DD82D6451}"/>
              </a:ext>
            </a:extLst>
          </p:cNvPr>
          <p:cNvSpPr txBox="1"/>
          <p:nvPr/>
        </p:nvSpPr>
        <p:spPr>
          <a:xfrm>
            <a:off x="137327" y="2213941"/>
            <a:ext cx="4783016" cy="461665"/>
          </a:xfrm>
          <a:prstGeom prst="rect">
            <a:avLst/>
          </a:prstGeom>
          <a:noFill/>
        </p:spPr>
        <p:txBody>
          <a:bodyPr wrap="square">
            <a:spAutoFit/>
          </a:bodyPr>
          <a:lstStyle/>
          <a:p>
            <a:r>
              <a:rPr lang="fr-FR" sz="2400" dirty="0">
                <a:solidFill>
                  <a:srgbClr val="104F75"/>
                </a:solidFill>
                <a:latin typeface="Century Gothic" panose="020F0302020204030204"/>
              </a:rPr>
              <a:t>Je </a:t>
            </a:r>
            <a:r>
              <a:rPr lang="fr-FR" sz="2400" b="1" dirty="0">
                <a:solidFill>
                  <a:srgbClr val="104F75"/>
                </a:solidFill>
                <a:latin typeface="Century Gothic" panose="020F0302020204030204"/>
              </a:rPr>
              <a:t>me </a:t>
            </a:r>
            <a:r>
              <a:rPr lang="fr-FR" sz="2400" dirty="0">
                <a:solidFill>
                  <a:srgbClr val="104F75"/>
                </a:solidFill>
                <a:latin typeface="Century Gothic" panose="020F0302020204030204"/>
              </a:rPr>
              <a:t>regarde dans la photo.</a:t>
            </a:r>
            <a:endParaRPr lang="fr-FR" sz="2400" dirty="0">
              <a:solidFill>
                <a:srgbClr val="104F75"/>
              </a:solidFill>
            </a:endParaRPr>
          </a:p>
        </p:txBody>
      </p:sp>
      <p:sp>
        <p:nvSpPr>
          <p:cNvPr id="12" name="TextBox 11">
            <a:extLst>
              <a:ext uri="{FF2B5EF4-FFF2-40B4-BE49-F238E27FC236}">
                <a16:creationId xmlns:a16="http://schemas.microsoft.com/office/drawing/2014/main" id="{B69B3381-9728-F09C-4A96-13850124EADA}"/>
              </a:ext>
            </a:extLst>
          </p:cNvPr>
          <p:cNvSpPr txBox="1"/>
          <p:nvPr/>
        </p:nvSpPr>
        <p:spPr>
          <a:xfrm>
            <a:off x="5265383" y="2203577"/>
            <a:ext cx="47830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I look at </a:t>
            </a:r>
            <a:r>
              <a:rPr lang="en-GB" sz="2400" b="1" dirty="0">
                <a:solidFill>
                  <a:srgbClr val="104F75"/>
                </a:solidFill>
                <a:latin typeface="Century Gothic" panose="020F0302020204030204"/>
              </a:rPr>
              <a:t>myself</a:t>
            </a:r>
            <a:r>
              <a:rPr lang="en-GB" sz="2400" dirty="0">
                <a:solidFill>
                  <a:srgbClr val="104F75"/>
                </a:solidFill>
                <a:latin typeface="Century Gothic" panose="020F0302020204030204"/>
              </a:rPr>
              <a:t> in the photo.</a:t>
            </a:r>
          </a:p>
        </p:txBody>
      </p:sp>
      <p:sp>
        <p:nvSpPr>
          <p:cNvPr id="14" name="TextBox 13">
            <a:extLst>
              <a:ext uri="{FF2B5EF4-FFF2-40B4-BE49-F238E27FC236}">
                <a16:creationId xmlns:a16="http://schemas.microsoft.com/office/drawing/2014/main" id="{00626A72-76A8-E729-026F-FBD6A41B2937}"/>
              </a:ext>
            </a:extLst>
          </p:cNvPr>
          <p:cNvSpPr txBox="1"/>
          <p:nvPr/>
        </p:nvSpPr>
        <p:spPr>
          <a:xfrm>
            <a:off x="137327" y="2894558"/>
            <a:ext cx="2815374" cy="461665"/>
          </a:xfrm>
          <a:prstGeom prst="rect">
            <a:avLst/>
          </a:prstGeom>
          <a:noFill/>
        </p:spPr>
        <p:txBody>
          <a:bodyPr wrap="square">
            <a:spAutoFit/>
          </a:bodyPr>
          <a:lstStyle/>
          <a:p>
            <a:r>
              <a:rPr lang="fr-FR" sz="2400" dirty="0">
                <a:solidFill>
                  <a:srgbClr val="104F75"/>
                </a:solidFill>
                <a:latin typeface="Century Gothic" panose="020F0302020204030204"/>
              </a:rPr>
              <a:t>Tu </a:t>
            </a:r>
            <a:r>
              <a:rPr lang="fr-FR" sz="2400" b="1" dirty="0">
                <a:solidFill>
                  <a:srgbClr val="104F75"/>
                </a:solidFill>
                <a:latin typeface="Century Gothic" panose="020F0302020204030204"/>
              </a:rPr>
              <a:t>te </a:t>
            </a:r>
            <a:r>
              <a:rPr lang="fr-FR" sz="2400" dirty="0">
                <a:solidFill>
                  <a:srgbClr val="104F75"/>
                </a:solidFill>
                <a:latin typeface="Century Gothic" panose="020F0302020204030204"/>
              </a:rPr>
              <a:t>demandes.</a:t>
            </a:r>
            <a:endParaRPr lang="fr-FR" sz="2400" dirty="0">
              <a:solidFill>
                <a:srgbClr val="104F75"/>
              </a:solidFill>
            </a:endParaRPr>
          </a:p>
        </p:txBody>
      </p:sp>
      <p:sp>
        <p:nvSpPr>
          <p:cNvPr id="16" name="TextBox 15">
            <a:extLst>
              <a:ext uri="{FF2B5EF4-FFF2-40B4-BE49-F238E27FC236}">
                <a16:creationId xmlns:a16="http://schemas.microsoft.com/office/drawing/2014/main" id="{F749B191-E602-FFD3-17B9-A68E6952EF0D}"/>
              </a:ext>
            </a:extLst>
          </p:cNvPr>
          <p:cNvSpPr txBox="1"/>
          <p:nvPr/>
        </p:nvSpPr>
        <p:spPr>
          <a:xfrm>
            <a:off x="5265383" y="2889376"/>
            <a:ext cx="518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You ask </a:t>
            </a:r>
            <a:r>
              <a:rPr lang="en-GB" sz="2400" b="1" dirty="0">
                <a:solidFill>
                  <a:srgbClr val="104F75"/>
                </a:solidFill>
                <a:latin typeface="Century Gothic" panose="020F0302020204030204"/>
              </a:rPr>
              <a:t>yourself</a:t>
            </a:r>
            <a:r>
              <a:rPr lang="en-GB" sz="2400" dirty="0">
                <a:solidFill>
                  <a:srgbClr val="104F75"/>
                </a:solidFill>
                <a:latin typeface="Century Gothic" panose="020F0302020204030204"/>
              </a:rPr>
              <a:t>./You wonder.</a:t>
            </a:r>
          </a:p>
        </p:txBody>
      </p:sp>
      <p:sp>
        <p:nvSpPr>
          <p:cNvPr id="18" name="TextBox 17">
            <a:extLst>
              <a:ext uri="{FF2B5EF4-FFF2-40B4-BE49-F238E27FC236}">
                <a16:creationId xmlns:a16="http://schemas.microsoft.com/office/drawing/2014/main" id="{763D33A0-941D-319E-E2BD-ABFACF163380}"/>
              </a:ext>
            </a:extLst>
          </p:cNvPr>
          <p:cNvSpPr txBox="1"/>
          <p:nvPr/>
        </p:nvSpPr>
        <p:spPr>
          <a:xfrm>
            <a:off x="137327" y="3575175"/>
            <a:ext cx="778747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The </a:t>
            </a:r>
            <a:r>
              <a:rPr lang="en-GB" sz="2400" b="1" dirty="0">
                <a:solidFill>
                  <a:srgbClr val="104F75"/>
                </a:solidFill>
                <a:latin typeface="Century Gothic" panose="020F0302020204030204"/>
              </a:rPr>
              <a:t>reflexive pronoun</a:t>
            </a:r>
            <a:r>
              <a:rPr lang="en-GB" sz="2400" dirty="0">
                <a:solidFill>
                  <a:srgbClr val="104F75"/>
                </a:solidFill>
                <a:latin typeface="Century Gothic" panose="020F0302020204030204"/>
              </a:rPr>
              <a:t> for </a:t>
            </a:r>
            <a:r>
              <a:rPr lang="en-GB" sz="2400" b="1" dirty="0">
                <a:solidFill>
                  <a:srgbClr val="104F75"/>
                </a:solidFill>
                <a:latin typeface="Century Gothic" panose="020F0302020204030204"/>
              </a:rPr>
              <a:t>himself</a:t>
            </a:r>
            <a:r>
              <a:rPr lang="en-GB" sz="2400" dirty="0">
                <a:solidFill>
                  <a:srgbClr val="104F75"/>
                </a:solidFill>
                <a:latin typeface="Century Gothic" panose="020F0302020204030204"/>
              </a:rPr>
              <a:t> and </a:t>
            </a:r>
            <a:r>
              <a:rPr lang="en-GB" sz="2400" b="1" dirty="0">
                <a:solidFill>
                  <a:srgbClr val="104F75"/>
                </a:solidFill>
                <a:latin typeface="Century Gothic" panose="020F0302020204030204"/>
              </a:rPr>
              <a:t>herself</a:t>
            </a:r>
            <a:r>
              <a:rPr lang="en-GB" sz="2400" dirty="0">
                <a:solidFill>
                  <a:srgbClr val="104F75"/>
                </a:solidFill>
                <a:latin typeface="Century Gothic" panose="020F0302020204030204"/>
              </a:rPr>
              <a:t> is </a:t>
            </a:r>
            <a:r>
              <a:rPr lang="en-GB" sz="2400" b="1" dirty="0">
                <a:solidFill>
                  <a:srgbClr val="104F75"/>
                </a:solidFill>
                <a:latin typeface="Century Gothic" panose="020F0302020204030204"/>
              </a:rPr>
              <a:t>se.</a:t>
            </a:r>
          </a:p>
        </p:txBody>
      </p:sp>
      <p:sp>
        <p:nvSpPr>
          <p:cNvPr id="20" name="TextBox 19">
            <a:extLst>
              <a:ext uri="{FF2B5EF4-FFF2-40B4-BE49-F238E27FC236}">
                <a16:creationId xmlns:a16="http://schemas.microsoft.com/office/drawing/2014/main" id="{C5EF5444-B138-2619-0D64-274670303B79}"/>
              </a:ext>
            </a:extLst>
          </p:cNvPr>
          <p:cNvSpPr txBox="1"/>
          <p:nvPr/>
        </p:nvSpPr>
        <p:spPr>
          <a:xfrm>
            <a:off x="137327" y="4255792"/>
            <a:ext cx="2254265" cy="461665"/>
          </a:xfrm>
          <a:prstGeom prst="rect">
            <a:avLst/>
          </a:prstGeom>
          <a:noFill/>
        </p:spPr>
        <p:txBody>
          <a:bodyPr wrap="square">
            <a:spAutoFit/>
          </a:bodyPr>
          <a:lstStyle/>
          <a:p>
            <a:r>
              <a:rPr lang="fr-FR" sz="2400" dirty="0">
                <a:solidFill>
                  <a:srgbClr val="104F75"/>
                </a:solidFill>
                <a:latin typeface="Century Gothic" panose="020F0302020204030204"/>
              </a:rPr>
              <a:t>Il </a:t>
            </a:r>
            <a:r>
              <a:rPr lang="fr-FR" sz="2400" b="1" dirty="0">
                <a:solidFill>
                  <a:srgbClr val="104F75"/>
                </a:solidFill>
                <a:latin typeface="Century Gothic" panose="020F0302020204030204"/>
              </a:rPr>
              <a:t>se</a:t>
            </a:r>
            <a:r>
              <a:rPr lang="fr-FR" sz="2400" dirty="0">
                <a:solidFill>
                  <a:srgbClr val="104F75"/>
                </a:solidFill>
                <a:latin typeface="Century Gothic" panose="020F0302020204030204"/>
              </a:rPr>
              <a:t> lave.</a:t>
            </a:r>
            <a:endParaRPr lang="fr-FR" sz="2400" dirty="0">
              <a:solidFill>
                <a:srgbClr val="104F75"/>
              </a:solidFill>
            </a:endParaRPr>
          </a:p>
        </p:txBody>
      </p:sp>
      <p:sp>
        <p:nvSpPr>
          <p:cNvPr id="22" name="TextBox 21">
            <a:extLst>
              <a:ext uri="{FF2B5EF4-FFF2-40B4-BE49-F238E27FC236}">
                <a16:creationId xmlns:a16="http://schemas.microsoft.com/office/drawing/2014/main" id="{800AC2AA-9EBF-DD2E-B865-F4F911FE6DBF}"/>
              </a:ext>
            </a:extLst>
          </p:cNvPr>
          <p:cNvSpPr txBox="1"/>
          <p:nvPr/>
        </p:nvSpPr>
        <p:spPr>
          <a:xfrm>
            <a:off x="5265383" y="4254054"/>
            <a:ext cx="362586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He washes </a:t>
            </a:r>
            <a:r>
              <a:rPr lang="en-GB" sz="2400" b="1" dirty="0">
                <a:solidFill>
                  <a:srgbClr val="104F75"/>
                </a:solidFill>
                <a:latin typeface="Century Gothic" panose="020F0302020204030204"/>
              </a:rPr>
              <a:t>himself</a:t>
            </a:r>
            <a:r>
              <a:rPr lang="en-GB" sz="2400" dirty="0">
                <a:solidFill>
                  <a:srgbClr val="104F75"/>
                </a:solidFill>
                <a:latin typeface="Century Gothic" panose="020F0302020204030204"/>
              </a:rPr>
              <a:t>.</a:t>
            </a:r>
          </a:p>
        </p:txBody>
      </p:sp>
      <p:sp>
        <p:nvSpPr>
          <p:cNvPr id="24" name="TextBox 23">
            <a:extLst>
              <a:ext uri="{FF2B5EF4-FFF2-40B4-BE49-F238E27FC236}">
                <a16:creationId xmlns:a16="http://schemas.microsoft.com/office/drawing/2014/main" id="{5CFE2780-1A3A-A8CC-B485-173A892E2DF7}"/>
              </a:ext>
            </a:extLst>
          </p:cNvPr>
          <p:cNvSpPr txBox="1"/>
          <p:nvPr/>
        </p:nvSpPr>
        <p:spPr>
          <a:xfrm>
            <a:off x="137327" y="4936409"/>
            <a:ext cx="3037047" cy="461665"/>
          </a:xfrm>
          <a:prstGeom prst="rect">
            <a:avLst/>
          </a:prstGeom>
          <a:noFill/>
        </p:spPr>
        <p:txBody>
          <a:bodyPr wrap="square">
            <a:spAutoFit/>
          </a:bodyPr>
          <a:lstStyle/>
          <a:p>
            <a:r>
              <a:rPr lang="fr-FR" sz="2400" dirty="0">
                <a:solidFill>
                  <a:srgbClr val="104F75"/>
                </a:solidFill>
                <a:latin typeface="Century Gothic" panose="020F0302020204030204"/>
              </a:rPr>
              <a:t>Elle </a:t>
            </a:r>
            <a:r>
              <a:rPr lang="fr-FR" sz="2400" b="1" dirty="0">
                <a:solidFill>
                  <a:srgbClr val="104F75"/>
                </a:solidFill>
                <a:latin typeface="Century Gothic" panose="020F0302020204030204"/>
              </a:rPr>
              <a:t>se </a:t>
            </a:r>
            <a:r>
              <a:rPr lang="fr-FR" sz="2400" dirty="0">
                <a:solidFill>
                  <a:srgbClr val="104F75"/>
                </a:solidFill>
                <a:latin typeface="Century Gothic" panose="020F0302020204030204"/>
              </a:rPr>
              <a:t>réveille.</a:t>
            </a:r>
            <a:endParaRPr lang="fr-FR" sz="2400" dirty="0">
              <a:solidFill>
                <a:srgbClr val="104F75"/>
              </a:solidFill>
            </a:endParaRPr>
          </a:p>
        </p:txBody>
      </p:sp>
      <p:sp>
        <p:nvSpPr>
          <p:cNvPr id="26" name="TextBox 25">
            <a:extLst>
              <a:ext uri="{FF2B5EF4-FFF2-40B4-BE49-F238E27FC236}">
                <a16:creationId xmlns:a16="http://schemas.microsoft.com/office/drawing/2014/main" id="{3780F99B-37C5-0CBD-978E-4B5C8C48C2D6}"/>
              </a:ext>
            </a:extLst>
          </p:cNvPr>
          <p:cNvSpPr txBox="1"/>
          <p:nvPr/>
        </p:nvSpPr>
        <p:spPr>
          <a:xfrm>
            <a:off x="5265384" y="4936409"/>
            <a:ext cx="38336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She wakes (</a:t>
            </a:r>
            <a:r>
              <a:rPr lang="en-GB" sz="2400" b="1" dirty="0">
                <a:solidFill>
                  <a:srgbClr val="104F75"/>
                </a:solidFill>
                <a:latin typeface="Century Gothic" panose="020F0302020204030204"/>
              </a:rPr>
              <a:t>herself</a:t>
            </a:r>
            <a:r>
              <a:rPr lang="en-GB" sz="2400" dirty="0">
                <a:solidFill>
                  <a:srgbClr val="104F75"/>
                </a:solidFill>
                <a:latin typeface="Century Gothic" panose="020F0302020204030204"/>
              </a:rPr>
              <a:t>) up.</a:t>
            </a:r>
          </a:p>
        </p:txBody>
      </p:sp>
      <p:sp>
        <p:nvSpPr>
          <p:cNvPr id="28" name="TextBox 27">
            <a:extLst>
              <a:ext uri="{FF2B5EF4-FFF2-40B4-BE49-F238E27FC236}">
                <a16:creationId xmlns:a16="http://schemas.microsoft.com/office/drawing/2014/main" id="{33F26153-D8C4-A837-30E4-A96D164A6A0E}"/>
              </a:ext>
            </a:extLst>
          </p:cNvPr>
          <p:cNvSpPr txBox="1"/>
          <p:nvPr/>
        </p:nvSpPr>
        <p:spPr>
          <a:xfrm>
            <a:off x="137327" y="5617024"/>
            <a:ext cx="3302559" cy="461665"/>
          </a:xfrm>
          <a:prstGeom prst="rect">
            <a:avLst/>
          </a:prstGeom>
          <a:noFill/>
        </p:spPr>
        <p:txBody>
          <a:bodyPr wrap="square">
            <a:spAutoFit/>
          </a:bodyPr>
          <a:lstStyle/>
          <a:p>
            <a:r>
              <a:rPr lang="fr-FR" sz="2400" dirty="0">
                <a:solidFill>
                  <a:srgbClr val="104F75"/>
                </a:solidFill>
                <a:latin typeface="Century Gothic" panose="020F0302020204030204"/>
              </a:rPr>
              <a:t>Il </a:t>
            </a:r>
            <a:r>
              <a:rPr lang="fr-FR" sz="2400" b="1" dirty="0">
                <a:solidFill>
                  <a:srgbClr val="104F75"/>
                </a:solidFill>
                <a:latin typeface="Century Gothic" panose="020F0302020204030204"/>
              </a:rPr>
              <a:t>s’</a:t>
            </a:r>
            <a:r>
              <a:rPr lang="fr-FR" sz="2400" dirty="0">
                <a:solidFill>
                  <a:srgbClr val="104F75"/>
                </a:solidFill>
                <a:latin typeface="Century Gothic" panose="020F0302020204030204"/>
              </a:rPr>
              <a:t>appelle Max.</a:t>
            </a:r>
            <a:endParaRPr lang="fr-FR" sz="2400" dirty="0">
              <a:solidFill>
                <a:srgbClr val="104F75"/>
              </a:solidFill>
            </a:endParaRPr>
          </a:p>
        </p:txBody>
      </p:sp>
      <p:sp>
        <p:nvSpPr>
          <p:cNvPr id="30" name="TextBox 29">
            <a:extLst>
              <a:ext uri="{FF2B5EF4-FFF2-40B4-BE49-F238E27FC236}">
                <a16:creationId xmlns:a16="http://schemas.microsoft.com/office/drawing/2014/main" id="{4346FC0E-FCC2-A56F-D9AF-4FEF98DB3952}"/>
              </a:ext>
            </a:extLst>
          </p:cNvPr>
          <p:cNvSpPr txBox="1"/>
          <p:nvPr/>
        </p:nvSpPr>
        <p:spPr>
          <a:xfrm>
            <a:off x="5265384" y="5618764"/>
            <a:ext cx="63170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He calls</a:t>
            </a:r>
            <a:r>
              <a:rPr lang="en-GB" sz="2400" b="1" dirty="0">
                <a:solidFill>
                  <a:srgbClr val="104F75"/>
                </a:solidFill>
                <a:latin typeface="Century Gothic" panose="020F0302020204030204"/>
              </a:rPr>
              <a:t> himself </a:t>
            </a:r>
            <a:r>
              <a:rPr lang="en-GB" sz="2400" dirty="0">
                <a:solidFill>
                  <a:srgbClr val="104F75"/>
                </a:solidFill>
                <a:latin typeface="Century Gothic" panose="020F0302020204030204"/>
              </a:rPr>
              <a:t>Max./ He is called Max.</a:t>
            </a:r>
          </a:p>
        </p:txBody>
      </p:sp>
      <p:sp>
        <p:nvSpPr>
          <p:cNvPr id="6" name="Speech Bubble: Rectangle with Corners Rounded 5">
            <a:extLst>
              <a:ext uri="{FF2B5EF4-FFF2-40B4-BE49-F238E27FC236}">
                <a16:creationId xmlns:a16="http://schemas.microsoft.com/office/drawing/2014/main" id="{4233DE3A-CB38-9246-2F7A-7E3E8906C7C2}"/>
              </a:ext>
            </a:extLst>
          </p:cNvPr>
          <p:cNvSpPr/>
          <p:nvPr/>
        </p:nvSpPr>
        <p:spPr>
          <a:xfrm>
            <a:off x="396393" y="4161914"/>
            <a:ext cx="3302559" cy="1330036"/>
          </a:xfrm>
          <a:prstGeom prst="wedgeRoundRectCallout">
            <a:avLst>
              <a:gd name="adj1" fmla="val -37744"/>
              <a:gd name="adj2" fmla="val 60863"/>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Like </a:t>
            </a:r>
            <a:r>
              <a:rPr lang="en-GB" sz="2000" b="1" dirty="0">
                <a:solidFill>
                  <a:prstClr val="white"/>
                </a:solidFill>
                <a:latin typeface="Century Gothic" panose="020B0502020202020204" pitchFamily="34" charset="0"/>
              </a:rPr>
              <a:t>me</a:t>
            </a:r>
            <a:r>
              <a:rPr lang="en-GB" sz="2000" dirty="0">
                <a:solidFill>
                  <a:prstClr val="white"/>
                </a:solidFill>
                <a:latin typeface="Century Gothic" panose="020B0502020202020204" pitchFamily="34" charset="0"/>
              </a:rPr>
              <a:t> and </a:t>
            </a:r>
            <a:r>
              <a:rPr lang="fr-FR" sz="2000" b="1" dirty="0">
                <a:solidFill>
                  <a:prstClr val="white"/>
                </a:solidFill>
                <a:latin typeface="Century Gothic" panose="020B0502020202020204" pitchFamily="34" charset="0"/>
              </a:rPr>
              <a:t>te</a:t>
            </a:r>
            <a:r>
              <a:rPr lang="en-GB" sz="2000" dirty="0">
                <a:solidFill>
                  <a:prstClr val="white"/>
                </a:solidFill>
                <a:latin typeface="Century Gothic" panose="020B0502020202020204" pitchFamily="34" charset="0"/>
              </a:rPr>
              <a:t>, </a:t>
            </a:r>
            <a:r>
              <a:rPr lang="en-GB" sz="2000" b="1" dirty="0">
                <a:solidFill>
                  <a:prstClr val="white"/>
                </a:solidFill>
                <a:latin typeface="Century Gothic" panose="020B0502020202020204" pitchFamily="34" charset="0"/>
              </a:rPr>
              <a:t>se</a:t>
            </a:r>
            <a:r>
              <a:rPr lang="en-GB" sz="2000" dirty="0">
                <a:solidFill>
                  <a:prstClr val="white"/>
                </a:solidFill>
                <a:latin typeface="Century Gothic" panose="020B0502020202020204" pitchFamily="34" charset="0"/>
              </a:rPr>
              <a:t> is  shortened to </a:t>
            </a:r>
            <a:r>
              <a:rPr lang="en-GB" sz="2000" b="1" dirty="0">
                <a:solidFill>
                  <a:prstClr val="white"/>
                </a:solidFill>
                <a:latin typeface="Century Gothic" panose="020B0502020202020204" pitchFamily="34" charset="0"/>
              </a:rPr>
              <a:t>s’ </a:t>
            </a:r>
            <a:r>
              <a:rPr lang="en-GB" sz="2000" dirty="0">
                <a:solidFill>
                  <a:prstClr val="white"/>
                </a:solidFill>
                <a:latin typeface="Century Gothic" panose="020B0502020202020204" pitchFamily="34" charset="0"/>
              </a:rPr>
              <a:t>before a verb that begins with a </a:t>
            </a:r>
            <a:r>
              <a:rPr lang="en-GB" sz="2000" b="1" dirty="0">
                <a:solidFill>
                  <a:prstClr val="white"/>
                </a:solidFill>
                <a:latin typeface="Century Gothic" panose="020B0502020202020204" pitchFamily="34" charset="0"/>
              </a:rPr>
              <a:t>vowel</a:t>
            </a:r>
            <a:r>
              <a:rPr lang="en-GB" sz="2000" dirty="0">
                <a:solidFill>
                  <a:prstClr val="white"/>
                </a:solidFill>
                <a:latin typeface="Century Gothic" panose="020B0502020202020204" pitchFamily="34" charset="0"/>
              </a:rPr>
              <a:t> or </a:t>
            </a:r>
            <a:r>
              <a:rPr lang="en-GB" sz="2000" b="1" dirty="0">
                <a:solidFill>
                  <a:prstClr val="white"/>
                </a:solidFill>
                <a:latin typeface="Century Gothic" panose="020B0502020202020204" pitchFamily="34" charset="0"/>
              </a:rPr>
              <a:t>h </a:t>
            </a:r>
            <a:r>
              <a:rPr lang="fr-FR" sz="2000" b="1" dirty="0">
                <a:solidFill>
                  <a:prstClr val="white"/>
                </a:solidFill>
                <a:latin typeface="Century Gothic" panose="020B0502020202020204" pitchFamily="34" charset="0"/>
              </a:rPr>
              <a:t>muet</a:t>
            </a:r>
            <a:r>
              <a:rPr lang="en-GB" sz="2000" dirty="0">
                <a:solidFill>
                  <a:prstClr val="white"/>
                </a:solidFill>
                <a:latin typeface="Century Gothic" panose="020B0502020202020204" pitchFamily="34" charset="0"/>
              </a:rPr>
              <a:t>.</a:t>
            </a:r>
          </a:p>
        </p:txBody>
      </p:sp>
      <p:pic>
        <p:nvPicPr>
          <p:cNvPr id="3" name="Picture 2" descr="A picture containing ground, cement&#10;&#10;Description automatically generated">
            <a:extLst>
              <a:ext uri="{FF2B5EF4-FFF2-40B4-BE49-F238E27FC236}">
                <a16:creationId xmlns:a16="http://schemas.microsoft.com/office/drawing/2014/main" id="{1040E4D4-D0E2-4CE8-A71C-C73052F1DD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8917" y="3664118"/>
            <a:ext cx="2423484" cy="1757026"/>
          </a:xfrm>
          <a:prstGeom prst="rect">
            <a:avLst/>
          </a:prstGeom>
        </p:spPr>
      </p:pic>
    </p:spTree>
    <p:extLst>
      <p:ext uri="{BB962C8B-B14F-4D97-AF65-F5344CB8AC3E}">
        <p14:creationId xmlns:p14="http://schemas.microsoft.com/office/powerpoint/2010/main" val="19998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6" grpId="0"/>
      <p:bldP spid="18" grpId="0"/>
      <p:bldP spid="20" grpId="0"/>
      <p:bldP spid="22" grpId="0"/>
      <p:bldP spid="24" grpId="0"/>
      <p:bldP spid="26" grpId="0"/>
      <p:bldP spid="28" grpId="0"/>
      <p:bldP spid="30"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Les</a:t>
            </a:r>
            <a:r>
              <a:rPr lang="en-GB" sz="3600" b="1" dirty="0">
                <a:solidFill>
                  <a:schemeClr val="bg1"/>
                </a:solidFill>
              </a:rPr>
              <a:t> </a:t>
            </a:r>
            <a:r>
              <a:rPr lang="fr-FR" sz="3600" b="1" dirty="0">
                <a:solidFill>
                  <a:schemeClr val="bg1"/>
                </a:solidFill>
              </a:rPr>
              <a:t>cousins</a:t>
            </a:r>
            <a:r>
              <a:rPr lang="en-GB" sz="3600" b="1" dirty="0">
                <a:solidFill>
                  <a:schemeClr val="bg1"/>
                </a:solidFill>
              </a:rPr>
              <a:t> </a:t>
            </a:r>
            <a:r>
              <a:rPr lang="fr-FR" sz="3600" b="1" dirty="0">
                <a:solidFill>
                  <a:schemeClr val="bg1"/>
                </a:solidFill>
              </a:rPr>
              <a:t>de</a:t>
            </a:r>
            <a:r>
              <a:rPr lang="en-GB" sz="3600" b="1" dirty="0">
                <a:solidFill>
                  <a:schemeClr val="bg1"/>
                </a:solidFill>
              </a:rPr>
              <a:t> </a:t>
            </a:r>
            <a:r>
              <a:rPr lang="fr-FR" sz="3600" b="1" dirty="0">
                <a:solidFill>
                  <a:schemeClr val="bg1"/>
                </a:solidFill>
              </a:rPr>
              <a:t>Stéphanie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1614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Max aide sa petite sœur. </a:t>
            </a:r>
            <a:r>
              <a:rPr lang="fr-FR" sz="2400" dirty="0">
                <a:solidFill>
                  <a:srgbClr val="104F75"/>
                </a:solidFill>
                <a:latin typeface="Century Gothic" panose="020F0302020204030204"/>
              </a:rPr>
              <a:t>Stéphanie décrit leurs habitudes quotidiennes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graphicFrame>
        <p:nvGraphicFramePr>
          <p:cNvPr id="5" name="Table 9">
            <a:extLst>
              <a:ext uri="{FF2B5EF4-FFF2-40B4-BE49-F238E27FC236}">
                <a16:creationId xmlns:a16="http://schemas.microsoft.com/office/drawing/2014/main" id="{3B6ADE19-2A8F-69DD-4A78-5F0E94DD73E2}"/>
              </a:ext>
            </a:extLst>
          </p:cNvPr>
          <p:cNvGraphicFramePr>
            <a:graphicFrameLocks noGrp="1"/>
          </p:cNvGraphicFramePr>
          <p:nvPr/>
        </p:nvGraphicFramePr>
        <p:xfrm>
          <a:off x="179999" y="1729344"/>
          <a:ext cx="11815355" cy="4435483"/>
        </p:xfrm>
        <a:graphic>
          <a:graphicData uri="http://schemas.openxmlformats.org/drawingml/2006/table">
            <a:tbl>
              <a:tblPr firstRow="1" bandRow="1">
                <a:tableStyleId>{21E4AEA4-8DFA-4A89-87EB-49C32662AFE0}</a:tableStyleId>
              </a:tblPr>
              <a:tblGrid>
                <a:gridCol w="843953">
                  <a:extLst>
                    <a:ext uri="{9D8B030D-6E8A-4147-A177-3AD203B41FA5}">
                      <a16:colId xmlns:a16="http://schemas.microsoft.com/office/drawing/2014/main" val="3930939165"/>
                    </a:ext>
                  </a:extLst>
                </a:gridCol>
                <a:gridCol w="3510711">
                  <a:extLst>
                    <a:ext uri="{9D8B030D-6E8A-4147-A177-3AD203B41FA5}">
                      <a16:colId xmlns:a16="http://schemas.microsoft.com/office/drawing/2014/main" val="3174976836"/>
                    </a:ext>
                  </a:extLst>
                </a:gridCol>
                <a:gridCol w="3496067">
                  <a:extLst>
                    <a:ext uri="{9D8B030D-6E8A-4147-A177-3AD203B41FA5}">
                      <a16:colId xmlns:a16="http://schemas.microsoft.com/office/drawing/2014/main" val="249901977"/>
                    </a:ext>
                  </a:extLst>
                </a:gridCol>
                <a:gridCol w="3258374">
                  <a:extLst>
                    <a:ext uri="{9D8B030D-6E8A-4147-A177-3AD203B41FA5}">
                      <a16:colId xmlns:a16="http://schemas.microsoft.com/office/drawing/2014/main" val="4175677102"/>
                    </a:ext>
                  </a:extLst>
                </a:gridCol>
                <a:gridCol w="706250">
                  <a:extLst>
                    <a:ext uri="{9D8B030D-6E8A-4147-A177-3AD203B41FA5}">
                      <a16:colId xmlns:a16="http://schemas.microsoft.com/office/drawing/2014/main" val="2398813386"/>
                    </a:ext>
                  </a:extLst>
                </a:gridCol>
              </a:tblGrid>
              <a:tr h="443852">
                <a:tc>
                  <a:txBody>
                    <a:bodyPr/>
                    <a:lstStyle/>
                    <a:p>
                      <a:pPr algn="ctr"/>
                      <a:r>
                        <a:rPr lang="fr-FR" sz="2000" dirty="0"/>
                        <a:t>Q</a:t>
                      </a:r>
                    </a:p>
                  </a:txBody>
                  <a:tcPr/>
                </a:tc>
                <a:tc>
                  <a:txBody>
                    <a:bodyPr/>
                    <a:lstStyle/>
                    <a:p>
                      <a:pPr algn="ctr"/>
                      <a:r>
                        <a:rPr lang="fr-FR" sz="2000" dirty="0"/>
                        <a:t>A</a:t>
                      </a:r>
                    </a:p>
                  </a:txBody>
                  <a:tcPr/>
                </a:tc>
                <a:tc>
                  <a:txBody>
                    <a:bodyPr/>
                    <a:lstStyle/>
                    <a:p>
                      <a:pPr algn="ctr"/>
                      <a:r>
                        <a:rPr lang="fr-FR" sz="2000" dirty="0"/>
                        <a:t>B</a:t>
                      </a:r>
                    </a:p>
                  </a:txBody>
                  <a:tcPr/>
                </a:tc>
                <a:tc>
                  <a:txBody>
                    <a:bodyPr/>
                    <a:lstStyle/>
                    <a:p>
                      <a:pPr algn="ctr"/>
                      <a:r>
                        <a:rPr lang="fr-FR" sz="2000" dirty="0"/>
                        <a:t>verbe en anglais</a:t>
                      </a:r>
                    </a:p>
                  </a:txBody>
                  <a:tcPr/>
                </a:tc>
                <a:tc>
                  <a:txBody>
                    <a:bodyPr/>
                    <a:lstStyle/>
                    <a:p>
                      <a:pPr algn="ctr"/>
                      <a:r>
                        <a:rPr lang="fr-FR" sz="2000" dirty="0"/>
                        <a:t>R</a:t>
                      </a:r>
                    </a:p>
                  </a:txBody>
                  <a:tcPr/>
                </a:tc>
                <a:extLst>
                  <a:ext uri="{0D108BD9-81ED-4DB2-BD59-A6C34878D82A}">
                    <a16:rowId xmlns:a16="http://schemas.microsoft.com/office/drawing/2014/main" val="976666599"/>
                  </a:ext>
                </a:extLst>
              </a:tr>
              <a:tr h="555358">
                <a:tc>
                  <a:txBody>
                    <a:bodyPr/>
                    <a:lstStyle/>
                    <a:p>
                      <a:pPr algn="ctr"/>
                      <a:endParaRPr lang="fr-FR" sz="2000" dirty="0">
                        <a:solidFill>
                          <a:srgbClr val="002060"/>
                        </a:solidFill>
                      </a:endParaRPr>
                    </a:p>
                  </a:txBody>
                  <a:tcPr/>
                </a:tc>
                <a:tc>
                  <a:txBody>
                    <a:bodyPr/>
                    <a:lstStyle/>
                    <a:p>
                      <a:pPr algn="ctr"/>
                      <a:r>
                        <a:rPr lang="fr-FR" sz="2000" dirty="0">
                          <a:solidFill>
                            <a:srgbClr val="104F75"/>
                          </a:solidFill>
                        </a:rPr>
                        <a:t>t</a:t>
                      </a:r>
                      <a:r>
                        <a:rPr lang="fr-FR" sz="2000" dirty="0">
                          <a:solidFill>
                            <a:srgbClr val="104F75"/>
                          </a:solidFill>
                          <a:latin typeface="Century Gothic" panose="020B0502020202020204" pitchFamily="34" charset="0"/>
                        </a:rPr>
                        <a:t>ôt</a:t>
                      </a:r>
                      <a:endParaRPr lang="fr-FR" sz="2000" dirty="0">
                        <a:solidFill>
                          <a:srgbClr val="104F75"/>
                        </a:solidFill>
                      </a:endParaRPr>
                    </a:p>
                  </a:txBody>
                  <a:tcPr/>
                </a:tc>
                <a:tc>
                  <a:txBody>
                    <a:bodyPr/>
                    <a:lstStyle/>
                    <a:p>
                      <a:pPr algn="ctr"/>
                      <a:r>
                        <a:rPr lang="fr-FR" sz="2000" dirty="0">
                          <a:solidFill>
                            <a:srgbClr val="104F75"/>
                          </a:solidFill>
                        </a:rPr>
                        <a:t>le sac de Nina</a:t>
                      </a:r>
                    </a:p>
                  </a:txBody>
                  <a:tcPr/>
                </a:tc>
                <a:tc>
                  <a:txBody>
                    <a:bodyPr/>
                    <a:lstStyle/>
                    <a:p>
                      <a:pPr algn="ctr"/>
                      <a:r>
                        <a:rPr lang="en-GB" sz="2000" noProof="0" dirty="0">
                          <a:solidFill>
                            <a:srgbClr val="104F75"/>
                          </a:solidFill>
                        </a:rPr>
                        <a:t>gets up</a:t>
                      </a: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1930719283"/>
                  </a:ext>
                </a:extLst>
              </a:tr>
              <a:tr h="484603">
                <a:tc>
                  <a:txBody>
                    <a:bodyPr/>
                    <a:lstStyle/>
                    <a:p>
                      <a:pPr algn="ctr"/>
                      <a:endParaRPr lang="fr-FR" sz="2000" dirty="0">
                        <a:solidFill>
                          <a:srgbClr val="002060"/>
                        </a:solidFill>
                      </a:endParaRPr>
                    </a:p>
                  </a:txBody>
                  <a:tcPr/>
                </a:tc>
                <a:tc>
                  <a:txBody>
                    <a:bodyPr/>
                    <a:lstStyle/>
                    <a:p>
                      <a:pPr algn="ctr"/>
                      <a:r>
                        <a:rPr lang="fr-FR" sz="2000" dirty="0">
                          <a:solidFill>
                            <a:srgbClr val="104F75"/>
                          </a:solidFill>
                        </a:rPr>
                        <a:t>Nina</a:t>
                      </a:r>
                    </a:p>
                  </a:txBody>
                  <a:tcPr/>
                </a:tc>
                <a:tc>
                  <a:txBody>
                    <a:bodyPr/>
                    <a:lstStyle/>
                    <a:p>
                      <a:pPr algn="ctr"/>
                      <a:r>
                        <a:rPr lang="fr-FR" sz="2000" dirty="0">
                          <a:solidFill>
                            <a:srgbClr val="104F75"/>
                          </a:solidFill>
                          <a:latin typeface="Century Gothic" panose="020B0502020202020204" pitchFamily="34" charset="0"/>
                        </a:rPr>
                        <a:t>à six heures</a:t>
                      </a:r>
                      <a:endParaRPr lang="fr-FR" sz="2000" dirty="0">
                        <a:solidFill>
                          <a:srgbClr val="104F75"/>
                        </a:solidFill>
                      </a:endParaRPr>
                    </a:p>
                  </a:txBody>
                  <a:tcPr/>
                </a:tc>
                <a:tc>
                  <a:txBody>
                    <a:bodyPr/>
                    <a:lstStyle/>
                    <a:p>
                      <a:pPr algn="ctr"/>
                      <a:r>
                        <a:rPr lang="en-GB" sz="2000" noProof="0" dirty="0">
                          <a:solidFill>
                            <a:srgbClr val="104F75"/>
                          </a:solidFill>
                        </a:rPr>
                        <a:t>wakes up</a:t>
                      </a: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2527215624"/>
                  </a:ext>
                </a:extLst>
              </a:tr>
              <a:tr h="522232">
                <a:tc>
                  <a:txBody>
                    <a:bodyPr/>
                    <a:lstStyle/>
                    <a:p>
                      <a:pPr algn="ctr"/>
                      <a:endParaRPr lang="fr-FR" sz="2000" dirty="0">
                        <a:solidFill>
                          <a:srgbClr val="002060"/>
                        </a:solidFill>
                      </a:endParaRPr>
                    </a:p>
                  </a:txBody>
                  <a:tcPr/>
                </a:tc>
                <a:tc>
                  <a:txBody>
                    <a:bodyPr/>
                    <a:lstStyle/>
                    <a:p>
                      <a:pPr algn="ctr"/>
                      <a:r>
                        <a:rPr lang="fr-FR" sz="2000" dirty="0">
                          <a:solidFill>
                            <a:srgbClr val="104F75"/>
                          </a:solidFill>
                        </a:rPr>
                        <a:t>vite</a:t>
                      </a:r>
                    </a:p>
                  </a:txBody>
                  <a:tcPr/>
                </a:tc>
                <a:tc>
                  <a:txBody>
                    <a:bodyPr/>
                    <a:lstStyle/>
                    <a:p>
                      <a:pPr algn="ctr"/>
                      <a:r>
                        <a:rPr lang="fr-FR" sz="2000" dirty="0">
                          <a:solidFill>
                            <a:srgbClr val="104F75"/>
                          </a:solidFill>
                        </a:rPr>
                        <a:t>Nina</a:t>
                      </a:r>
                    </a:p>
                  </a:txBody>
                  <a:tcPr/>
                </a:tc>
                <a:tc>
                  <a:txBody>
                    <a:bodyPr/>
                    <a:lstStyle/>
                    <a:p>
                      <a:pPr algn="ctr"/>
                      <a:r>
                        <a:rPr lang="en-GB" sz="2000" noProof="0" dirty="0">
                          <a:solidFill>
                            <a:srgbClr val="104F75"/>
                          </a:solidFill>
                        </a:rPr>
                        <a:t>gets washed</a:t>
                      </a: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1339670738"/>
                  </a:ext>
                </a:extLst>
              </a:tr>
              <a:tr h="517644">
                <a:tc>
                  <a:txBody>
                    <a:bodyPr/>
                    <a:lstStyle/>
                    <a:p>
                      <a:pPr algn="ctr"/>
                      <a:endParaRPr lang="fr-FR" sz="2000" dirty="0">
                        <a:solidFill>
                          <a:srgbClr val="002060"/>
                        </a:solidFill>
                      </a:endParaRPr>
                    </a:p>
                  </a:txBody>
                  <a:tcPr/>
                </a:tc>
                <a:tc>
                  <a:txBody>
                    <a:bodyPr/>
                    <a:lstStyle/>
                    <a:p>
                      <a:pPr algn="ctr"/>
                      <a:r>
                        <a:rPr lang="fr-FR" sz="2000" dirty="0">
                          <a:solidFill>
                            <a:srgbClr val="104F75"/>
                          </a:solidFill>
                        </a:rPr>
                        <a:t>Max</a:t>
                      </a:r>
                    </a:p>
                  </a:txBody>
                  <a:tcPr/>
                </a:tc>
                <a:tc>
                  <a:txBody>
                    <a:bodyPr/>
                    <a:lstStyle/>
                    <a:p>
                      <a:pPr algn="ctr"/>
                      <a:r>
                        <a:rPr lang="fr-FR" sz="2000" dirty="0">
                          <a:solidFill>
                            <a:srgbClr val="104F75"/>
                          </a:solidFill>
                        </a:rPr>
                        <a:t>Nina du jardin</a:t>
                      </a:r>
                    </a:p>
                  </a:txBody>
                  <a:tcPr/>
                </a:tc>
                <a:tc>
                  <a:txBody>
                    <a:bodyPr/>
                    <a:lstStyle/>
                    <a:p>
                      <a:pPr algn="ctr"/>
                      <a:r>
                        <a:rPr lang="en-GB" sz="2000" noProof="0" dirty="0">
                          <a:solidFill>
                            <a:srgbClr val="104F75"/>
                          </a:solidFill>
                        </a:rPr>
                        <a:t>calls</a:t>
                      </a: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3586497412"/>
                  </a:ext>
                </a:extLst>
              </a:tr>
              <a:tr h="484603">
                <a:tc>
                  <a:txBody>
                    <a:bodyPr/>
                    <a:lstStyle/>
                    <a:p>
                      <a:pPr algn="ctr"/>
                      <a:endParaRPr lang="fr-FR" sz="2000" dirty="0">
                        <a:solidFill>
                          <a:srgbClr val="002060"/>
                        </a:solidFill>
                      </a:endParaRPr>
                    </a:p>
                  </a:txBody>
                  <a:tcPr/>
                </a:tc>
                <a:tc>
                  <a:txBody>
                    <a:bodyPr/>
                    <a:lstStyle/>
                    <a:p>
                      <a:pPr algn="ctr"/>
                      <a:r>
                        <a:rPr lang="fr-FR" sz="2000" dirty="0">
                          <a:solidFill>
                            <a:srgbClr val="104F75"/>
                          </a:solidFill>
                        </a:rPr>
                        <a:t>lentement</a:t>
                      </a:r>
                    </a:p>
                  </a:txBody>
                  <a:tcPr/>
                </a:tc>
                <a:tc>
                  <a:txBody>
                    <a:bodyPr/>
                    <a:lstStyle/>
                    <a:p>
                      <a:pPr algn="ctr"/>
                      <a:r>
                        <a:rPr lang="fr-FR" sz="2000" dirty="0">
                          <a:solidFill>
                            <a:srgbClr val="104F75"/>
                          </a:solidFill>
                        </a:rPr>
                        <a:t>Nina pour aller au parc</a:t>
                      </a:r>
                    </a:p>
                  </a:txBody>
                  <a:tcPr/>
                </a:tc>
                <a:tc>
                  <a:txBody>
                    <a:bodyPr/>
                    <a:lstStyle/>
                    <a:p>
                      <a:pPr algn="ctr"/>
                      <a:r>
                        <a:rPr lang="en-GB" sz="2000" noProof="0" dirty="0">
                          <a:solidFill>
                            <a:srgbClr val="104F75"/>
                          </a:solidFill>
                        </a:rPr>
                        <a:t>prepares</a:t>
                      </a: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2002492179"/>
                  </a:ext>
                </a:extLst>
              </a:tr>
              <a:tr h="506630">
                <a:tc>
                  <a:txBody>
                    <a:bodyPr/>
                    <a:lstStyle/>
                    <a:p>
                      <a:pPr algn="ctr"/>
                      <a:endParaRPr lang="fr-FR" sz="2000" dirty="0">
                        <a:solidFill>
                          <a:srgbClr val="002060"/>
                        </a:solidFill>
                      </a:endParaRPr>
                    </a:p>
                  </a:txBody>
                  <a:tcPr/>
                </a:tc>
                <a:tc>
                  <a:txBody>
                    <a:bodyPr/>
                    <a:lstStyle/>
                    <a:p>
                      <a:pPr algn="ctr"/>
                      <a:r>
                        <a:rPr lang="fr-FR" sz="2000" dirty="0">
                          <a:solidFill>
                            <a:srgbClr val="104F75"/>
                          </a:solidFill>
                        </a:rPr>
                        <a:t>pour un jeu de foot</a:t>
                      </a:r>
                    </a:p>
                  </a:txBody>
                  <a:tcPr/>
                </a:tc>
                <a:tc>
                  <a:txBody>
                    <a:bodyPr/>
                    <a:lstStyle/>
                    <a:p>
                      <a:pPr algn="ctr"/>
                      <a:r>
                        <a:rPr lang="fr-FR" sz="2000" dirty="0">
                          <a:solidFill>
                            <a:srgbClr val="104F75"/>
                          </a:solidFill>
                        </a:rPr>
                        <a:t>les v</a:t>
                      </a:r>
                      <a:r>
                        <a:rPr lang="fr-FR" sz="2000" dirty="0">
                          <a:solidFill>
                            <a:srgbClr val="104F75"/>
                          </a:solidFill>
                          <a:latin typeface="Century Gothic" panose="020B0502020202020204" pitchFamily="34" charset="0"/>
                        </a:rPr>
                        <a:t>êtements de Nina</a:t>
                      </a:r>
                      <a:endParaRPr lang="fr-FR" sz="2000" dirty="0">
                        <a:solidFill>
                          <a:srgbClr val="104F75"/>
                        </a:solidFill>
                      </a:endParaRPr>
                    </a:p>
                  </a:txBody>
                  <a:tcPr/>
                </a:tc>
                <a:tc>
                  <a:txBody>
                    <a:bodyPr/>
                    <a:lstStyle/>
                    <a:p>
                      <a:pPr algn="ctr"/>
                      <a:r>
                        <a:rPr lang="en-GB" sz="2000" noProof="0" dirty="0">
                          <a:solidFill>
                            <a:srgbClr val="104F75"/>
                          </a:solidFill>
                        </a:rPr>
                        <a:t>gets organised</a:t>
                      </a: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2822832941"/>
                  </a:ext>
                </a:extLst>
              </a:tr>
              <a:tr h="443852">
                <a:tc>
                  <a:txBody>
                    <a:bodyPr/>
                    <a:lstStyle/>
                    <a:p>
                      <a:pPr algn="ctr"/>
                      <a:endParaRPr lang="fr-FR" sz="2000" dirty="0">
                        <a:solidFill>
                          <a:srgbClr val="002060"/>
                        </a:solidFill>
                      </a:endParaRPr>
                    </a:p>
                  </a:txBody>
                  <a:tcPr/>
                </a:tc>
                <a:tc>
                  <a:txBody>
                    <a:bodyPr/>
                    <a:lstStyle/>
                    <a:p>
                      <a:pPr algn="ctr"/>
                      <a:r>
                        <a:rPr lang="fr-FR" sz="2000" dirty="0">
                          <a:solidFill>
                            <a:srgbClr val="104F75"/>
                          </a:solidFill>
                        </a:rPr>
                        <a:t>s’il a besoin d’un manteau</a:t>
                      </a:r>
                    </a:p>
                  </a:txBody>
                  <a:tcPr/>
                </a:tc>
                <a:tc>
                  <a:txBody>
                    <a:bodyPr/>
                    <a:lstStyle/>
                    <a:p>
                      <a:pPr algn="ctr"/>
                      <a:r>
                        <a:rPr lang="fr-FR" sz="2000" dirty="0">
                          <a:solidFill>
                            <a:srgbClr val="104F75"/>
                          </a:solidFill>
                          <a:latin typeface="Century Gothic" panose="020B0502020202020204" pitchFamily="34" charset="0"/>
                        </a:rPr>
                        <a:t>à Nina de jouer</a:t>
                      </a:r>
                      <a:endParaRPr lang="fr-FR" sz="2000" dirty="0">
                        <a:solidFill>
                          <a:srgbClr val="104F75"/>
                        </a:solidFill>
                      </a:endParaRPr>
                    </a:p>
                  </a:txBody>
                  <a:tcPr/>
                </a:tc>
                <a:tc>
                  <a:txBody>
                    <a:bodyPr/>
                    <a:lstStyle/>
                    <a:p>
                      <a:pPr algn="ctr"/>
                      <a:r>
                        <a:rPr lang="en-GB" sz="2000" noProof="0" dirty="0">
                          <a:solidFill>
                            <a:srgbClr val="104F75"/>
                          </a:solidFill>
                        </a:rPr>
                        <a:t>wonders</a:t>
                      </a: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4224925597"/>
                  </a:ext>
                </a:extLst>
              </a:tr>
              <a:tr h="476709">
                <a:tc>
                  <a:txBody>
                    <a:bodyPr/>
                    <a:lstStyle/>
                    <a:p>
                      <a:pPr algn="ctr"/>
                      <a:endParaRPr lang="fr-FR" sz="2000" dirty="0">
                        <a:solidFill>
                          <a:srgbClr val="002060"/>
                        </a:solidFill>
                      </a:endParaRPr>
                    </a:p>
                  </a:txBody>
                  <a:tcPr/>
                </a:tc>
                <a:tc>
                  <a:txBody>
                    <a:bodyPr/>
                    <a:lstStyle/>
                    <a:p>
                      <a:pPr algn="ctr"/>
                      <a:r>
                        <a:rPr lang="fr-FR" sz="2000" dirty="0">
                          <a:solidFill>
                            <a:srgbClr val="104F75"/>
                          </a:solidFill>
                        </a:rPr>
                        <a:t>pour pratiquer</a:t>
                      </a:r>
                    </a:p>
                  </a:txBody>
                  <a:tcPr/>
                </a:tc>
                <a:tc>
                  <a:txBody>
                    <a:bodyPr/>
                    <a:lstStyle/>
                    <a:p>
                      <a:pPr algn="ctr"/>
                      <a:r>
                        <a:rPr lang="fr-FR" sz="2000" dirty="0">
                          <a:solidFill>
                            <a:srgbClr val="104F75"/>
                          </a:solidFill>
                        </a:rPr>
                        <a:t>avec Nina</a:t>
                      </a:r>
                    </a:p>
                  </a:txBody>
                  <a:tcPr/>
                </a:tc>
                <a:tc>
                  <a:txBody>
                    <a:bodyPr/>
                    <a:lstStyle/>
                    <a:p>
                      <a:pPr algn="ctr"/>
                      <a:r>
                        <a:rPr lang="en-GB" sz="2000" noProof="0" dirty="0">
                          <a:solidFill>
                            <a:srgbClr val="104F75"/>
                          </a:solidFill>
                        </a:rPr>
                        <a:t>speaks French to himself</a:t>
                      </a:r>
                    </a:p>
                  </a:txBody>
                  <a:tcPr/>
                </a:tc>
                <a:tc>
                  <a:txBody>
                    <a:bodyPr/>
                    <a:lstStyle/>
                    <a:p>
                      <a:pPr algn="ctr"/>
                      <a:endParaRPr lang="fr-FR" sz="2000" dirty="0">
                        <a:solidFill>
                          <a:srgbClr val="002060"/>
                        </a:solidFill>
                      </a:endParaRPr>
                    </a:p>
                  </a:txBody>
                  <a:tcPr/>
                </a:tc>
                <a:extLst>
                  <a:ext uri="{0D108BD9-81ED-4DB2-BD59-A6C34878D82A}">
                    <a16:rowId xmlns:a16="http://schemas.microsoft.com/office/drawing/2014/main" val="1249183012"/>
                  </a:ext>
                </a:extLst>
              </a:tr>
            </a:tbl>
          </a:graphicData>
        </a:graphic>
      </p:graphicFrame>
      <p:sp>
        <p:nvSpPr>
          <p:cNvPr id="10" name="Action Button: Custom 16">
            <a:hlinkClick r:id="" action="ppaction://noaction" highlightClick="1">
              <a:snd r:embed="rId4" name="il se leve BEEP.wav"/>
            </a:hlinkClick>
            <a:extLst>
              <a:ext uri="{FF2B5EF4-FFF2-40B4-BE49-F238E27FC236}">
                <a16:creationId xmlns:a16="http://schemas.microsoft.com/office/drawing/2014/main" id="{7EBB9158-D0F9-4BDB-5C42-AC19D3C9F1D8}"/>
              </a:ext>
            </a:extLst>
          </p:cNvPr>
          <p:cNvSpPr/>
          <p:nvPr/>
        </p:nvSpPr>
        <p:spPr>
          <a:xfrm>
            <a:off x="404056" y="22425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il reveille BEEP.wav"/>
            </a:hlinkClick>
            <a:extLst>
              <a:ext uri="{FF2B5EF4-FFF2-40B4-BE49-F238E27FC236}">
                <a16:creationId xmlns:a16="http://schemas.microsoft.com/office/drawing/2014/main" id="{6EADA60B-CADE-CE05-FAAC-94E1020ACE00}"/>
              </a:ext>
            </a:extLst>
          </p:cNvPr>
          <p:cNvSpPr/>
          <p:nvPr/>
        </p:nvSpPr>
        <p:spPr>
          <a:xfrm>
            <a:off x="404056" y="27390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il se lave BEEP.wav"/>
            </a:hlinkClick>
            <a:extLst>
              <a:ext uri="{FF2B5EF4-FFF2-40B4-BE49-F238E27FC236}">
                <a16:creationId xmlns:a16="http://schemas.microsoft.com/office/drawing/2014/main" id="{0B3A9C0C-5AC9-53FC-E6E9-3814DBEA8F0F}"/>
              </a:ext>
            </a:extLst>
          </p:cNvPr>
          <p:cNvSpPr/>
          <p:nvPr/>
        </p:nvSpPr>
        <p:spPr>
          <a:xfrm>
            <a:off x="404056" y="32354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il appelle BEEP.wav"/>
            </a:hlinkClick>
            <a:extLst>
              <a:ext uri="{FF2B5EF4-FFF2-40B4-BE49-F238E27FC236}">
                <a16:creationId xmlns:a16="http://schemas.microsoft.com/office/drawing/2014/main" id="{C0DE3B85-C2E9-B59B-9C0F-C175E81ACF3A}"/>
              </a:ext>
            </a:extLst>
          </p:cNvPr>
          <p:cNvSpPr/>
          <p:nvPr/>
        </p:nvSpPr>
        <p:spPr>
          <a:xfrm>
            <a:off x="404056" y="373193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il prepare BEEP.wav"/>
            </a:hlinkClick>
            <a:extLst>
              <a:ext uri="{FF2B5EF4-FFF2-40B4-BE49-F238E27FC236}">
                <a16:creationId xmlns:a16="http://schemas.microsoft.com/office/drawing/2014/main" id="{3D47E9B9-B3C4-FBFD-DEE9-3D577E71E345}"/>
              </a:ext>
            </a:extLst>
          </p:cNvPr>
          <p:cNvSpPr/>
          <p:nvPr/>
        </p:nvSpPr>
        <p:spPr>
          <a:xfrm>
            <a:off x="404056" y="42284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il sorganise BEEP.wav"/>
            </a:hlinkClick>
            <a:extLst>
              <a:ext uri="{FF2B5EF4-FFF2-40B4-BE49-F238E27FC236}">
                <a16:creationId xmlns:a16="http://schemas.microsoft.com/office/drawing/2014/main" id="{BC7D272F-7A88-8A09-3E7C-1EC884C30236}"/>
              </a:ext>
            </a:extLst>
          </p:cNvPr>
          <p:cNvSpPr/>
          <p:nvPr/>
        </p:nvSpPr>
        <p:spPr>
          <a:xfrm>
            <a:off x="404056" y="47248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il se demande BEEP.wav"/>
            </a:hlinkClick>
            <a:extLst>
              <a:ext uri="{FF2B5EF4-FFF2-40B4-BE49-F238E27FC236}">
                <a16:creationId xmlns:a16="http://schemas.microsoft.com/office/drawing/2014/main" id="{A091A967-C161-A6CB-FB34-D85AFF27DF84}"/>
              </a:ext>
            </a:extLst>
          </p:cNvPr>
          <p:cNvSpPr/>
          <p:nvPr/>
        </p:nvSpPr>
        <p:spPr>
          <a:xfrm>
            <a:off x="404056" y="52213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il se parle BEEP.wav"/>
            </a:hlinkClick>
            <a:extLst>
              <a:ext uri="{FF2B5EF4-FFF2-40B4-BE49-F238E27FC236}">
                <a16:creationId xmlns:a16="http://schemas.microsoft.com/office/drawing/2014/main" id="{3853AADA-6A39-D58F-0FCE-3282096E9EC9}"/>
              </a:ext>
            </a:extLst>
          </p:cNvPr>
          <p:cNvSpPr/>
          <p:nvPr/>
        </p:nvSpPr>
        <p:spPr>
          <a:xfrm>
            <a:off x="404056" y="57177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Action Button: Custom 16">
            <a:hlinkClick r:id="" action="ppaction://noaction" highlightClick="1">
              <a:snd r:embed="rId12" name="il se leve tot.wav"/>
            </a:hlinkClick>
            <a:extLst>
              <a:ext uri="{FF2B5EF4-FFF2-40B4-BE49-F238E27FC236}">
                <a16:creationId xmlns:a16="http://schemas.microsoft.com/office/drawing/2014/main" id="{B9CC5A37-1629-C569-4DD7-91F33471B848}"/>
              </a:ext>
            </a:extLst>
          </p:cNvPr>
          <p:cNvSpPr/>
          <p:nvPr/>
        </p:nvSpPr>
        <p:spPr>
          <a:xfrm>
            <a:off x="11443631" y="22339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13" name="il reveille nina.wav"/>
            </a:hlinkClick>
            <a:extLst>
              <a:ext uri="{FF2B5EF4-FFF2-40B4-BE49-F238E27FC236}">
                <a16:creationId xmlns:a16="http://schemas.microsoft.com/office/drawing/2014/main" id="{E3A833A1-B617-2A48-22E1-02FE08373B15}"/>
              </a:ext>
            </a:extLst>
          </p:cNvPr>
          <p:cNvSpPr/>
          <p:nvPr/>
        </p:nvSpPr>
        <p:spPr>
          <a:xfrm>
            <a:off x="11443631" y="27268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14" name="il se lave vite.wav"/>
            </a:hlinkClick>
            <a:extLst>
              <a:ext uri="{FF2B5EF4-FFF2-40B4-BE49-F238E27FC236}">
                <a16:creationId xmlns:a16="http://schemas.microsoft.com/office/drawing/2014/main" id="{86D732C1-AF6C-DE44-EEB6-CFDEE70B7526}"/>
              </a:ext>
            </a:extLst>
          </p:cNvPr>
          <p:cNvSpPr/>
          <p:nvPr/>
        </p:nvSpPr>
        <p:spPr>
          <a:xfrm>
            <a:off x="11443631" y="32197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snd r:embed="rId15" name="il appelle nina du jardin.wav"/>
            </a:hlinkClick>
            <a:extLst>
              <a:ext uri="{FF2B5EF4-FFF2-40B4-BE49-F238E27FC236}">
                <a16:creationId xmlns:a16="http://schemas.microsoft.com/office/drawing/2014/main" id="{246771E5-5DF8-4757-08EF-13A58922C78B}"/>
              </a:ext>
            </a:extLst>
          </p:cNvPr>
          <p:cNvSpPr/>
          <p:nvPr/>
        </p:nvSpPr>
        <p:spPr>
          <a:xfrm>
            <a:off x="11443631" y="37126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16" name="il prepare nina pour aller au parc.wav"/>
            </a:hlinkClick>
            <a:extLst>
              <a:ext uri="{FF2B5EF4-FFF2-40B4-BE49-F238E27FC236}">
                <a16:creationId xmlns:a16="http://schemas.microsoft.com/office/drawing/2014/main" id="{8EAF5D8C-B48C-D942-0539-A5EDFF30BDE1}"/>
              </a:ext>
            </a:extLst>
          </p:cNvPr>
          <p:cNvSpPr/>
          <p:nvPr/>
        </p:nvSpPr>
        <p:spPr>
          <a:xfrm>
            <a:off x="11443631" y="42055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17" name="il sorganise pour un jeu de foot.wav"/>
            </a:hlinkClick>
            <a:extLst>
              <a:ext uri="{FF2B5EF4-FFF2-40B4-BE49-F238E27FC236}">
                <a16:creationId xmlns:a16="http://schemas.microsoft.com/office/drawing/2014/main" id="{EEA76900-DE66-D164-629A-A10787074189}"/>
              </a:ext>
            </a:extLst>
          </p:cNvPr>
          <p:cNvSpPr/>
          <p:nvPr/>
        </p:nvSpPr>
        <p:spPr>
          <a:xfrm>
            <a:off x="11443631" y="46984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Action Button: Custom 16">
            <a:hlinkClick r:id="" action="ppaction://noaction" highlightClick="1">
              <a:snd r:embed="rId18" name="il se demande.wav"/>
            </a:hlinkClick>
            <a:extLst>
              <a:ext uri="{FF2B5EF4-FFF2-40B4-BE49-F238E27FC236}">
                <a16:creationId xmlns:a16="http://schemas.microsoft.com/office/drawing/2014/main" id="{2246AA84-F542-9C81-5034-51683B2FBF14}"/>
              </a:ext>
            </a:extLst>
          </p:cNvPr>
          <p:cNvSpPr/>
          <p:nvPr/>
        </p:nvSpPr>
        <p:spPr>
          <a:xfrm>
            <a:off x="11443631" y="51912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Action Button: Custom 16">
            <a:hlinkClick r:id="" action="ppaction://noaction" highlightClick="1">
              <a:snd r:embed="rId19" name="il se parle en francais.wav"/>
            </a:hlinkClick>
            <a:extLst>
              <a:ext uri="{FF2B5EF4-FFF2-40B4-BE49-F238E27FC236}">
                <a16:creationId xmlns:a16="http://schemas.microsoft.com/office/drawing/2014/main" id="{B91A0D4C-049C-C392-BEBD-98499337DA85}"/>
              </a:ext>
            </a:extLst>
          </p:cNvPr>
          <p:cNvSpPr/>
          <p:nvPr/>
        </p:nvSpPr>
        <p:spPr>
          <a:xfrm>
            <a:off x="11443631" y="56841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6" name="Picture 25" descr="green checkmark">
            <a:extLst>
              <a:ext uri="{FF2B5EF4-FFF2-40B4-BE49-F238E27FC236}">
                <a16:creationId xmlns:a16="http://schemas.microsoft.com/office/drawing/2014/main" id="{E14CC3B7-42BE-3C59-408B-0A2F8DEAD2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58607" y="2322806"/>
            <a:ext cx="282522" cy="294294"/>
          </a:xfrm>
          <a:prstGeom prst="rect">
            <a:avLst/>
          </a:prstGeom>
        </p:spPr>
      </p:pic>
      <p:pic>
        <p:nvPicPr>
          <p:cNvPr id="27" name="Picture 26" descr="green checkmark">
            <a:extLst>
              <a:ext uri="{FF2B5EF4-FFF2-40B4-BE49-F238E27FC236}">
                <a16:creationId xmlns:a16="http://schemas.microsoft.com/office/drawing/2014/main" id="{1CB3262D-7C00-3A03-0A3C-919A942D51A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71797" y="2775119"/>
            <a:ext cx="282522" cy="294294"/>
          </a:xfrm>
          <a:prstGeom prst="rect">
            <a:avLst/>
          </a:prstGeom>
        </p:spPr>
      </p:pic>
      <p:pic>
        <p:nvPicPr>
          <p:cNvPr id="28" name="Picture 27" descr="green checkmark">
            <a:extLst>
              <a:ext uri="{FF2B5EF4-FFF2-40B4-BE49-F238E27FC236}">
                <a16:creationId xmlns:a16="http://schemas.microsoft.com/office/drawing/2014/main" id="{EDB8F928-0490-AC1D-D021-A7EEAD22C64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58607" y="3295319"/>
            <a:ext cx="282522" cy="294294"/>
          </a:xfrm>
          <a:prstGeom prst="rect">
            <a:avLst/>
          </a:prstGeom>
        </p:spPr>
      </p:pic>
      <p:pic>
        <p:nvPicPr>
          <p:cNvPr id="29" name="Picture 28" descr="green checkmark">
            <a:extLst>
              <a:ext uri="{FF2B5EF4-FFF2-40B4-BE49-F238E27FC236}">
                <a16:creationId xmlns:a16="http://schemas.microsoft.com/office/drawing/2014/main" id="{19549189-3AC5-EA64-DBF6-E71EB18AA37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94951" y="3833643"/>
            <a:ext cx="282522" cy="294294"/>
          </a:xfrm>
          <a:prstGeom prst="rect">
            <a:avLst/>
          </a:prstGeom>
        </p:spPr>
      </p:pic>
      <p:pic>
        <p:nvPicPr>
          <p:cNvPr id="30" name="Picture 29" descr="green checkmark">
            <a:extLst>
              <a:ext uri="{FF2B5EF4-FFF2-40B4-BE49-F238E27FC236}">
                <a16:creationId xmlns:a16="http://schemas.microsoft.com/office/drawing/2014/main" id="{CA60D594-A610-4F7E-D069-8D6A616CFDD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51069" y="4403525"/>
            <a:ext cx="282522" cy="294294"/>
          </a:xfrm>
          <a:prstGeom prst="rect">
            <a:avLst/>
          </a:prstGeom>
        </p:spPr>
      </p:pic>
      <p:pic>
        <p:nvPicPr>
          <p:cNvPr id="32" name="Picture 31" descr="green checkmark">
            <a:extLst>
              <a:ext uri="{FF2B5EF4-FFF2-40B4-BE49-F238E27FC236}">
                <a16:creationId xmlns:a16="http://schemas.microsoft.com/office/drawing/2014/main" id="{437F424E-75AA-0E6B-AF33-819D778FC15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58506" y="4853983"/>
            <a:ext cx="282522" cy="294294"/>
          </a:xfrm>
          <a:prstGeom prst="rect">
            <a:avLst/>
          </a:prstGeom>
        </p:spPr>
      </p:pic>
      <p:pic>
        <p:nvPicPr>
          <p:cNvPr id="33" name="Picture 32" descr="green checkmark">
            <a:extLst>
              <a:ext uri="{FF2B5EF4-FFF2-40B4-BE49-F238E27FC236}">
                <a16:creationId xmlns:a16="http://schemas.microsoft.com/office/drawing/2014/main" id="{BDCE8269-453B-942E-4806-3EA6BE89440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444272" y="5347566"/>
            <a:ext cx="282522" cy="294294"/>
          </a:xfrm>
          <a:prstGeom prst="rect">
            <a:avLst/>
          </a:prstGeom>
        </p:spPr>
      </p:pic>
      <p:pic>
        <p:nvPicPr>
          <p:cNvPr id="34" name="Picture 33" descr="green checkmark">
            <a:extLst>
              <a:ext uri="{FF2B5EF4-FFF2-40B4-BE49-F238E27FC236}">
                <a16:creationId xmlns:a16="http://schemas.microsoft.com/office/drawing/2014/main" id="{9A61231B-8B5D-E414-503B-DE1158E0972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41129" y="5841034"/>
            <a:ext cx="282522" cy="294294"/>
          </a:xfrm>
          <a:prstGeom prst="rect">
            <a:avLst/>
          </a:prstGeom>
        </p:spPr>
      </p:pic>
      <p:pic>
        <p:nvPicPr>
          <p:cNvPr id="31" name="Picture 30">
            <a:extLst>
              <a:ext uri="{FF2B5EF4-FFF2-40B4-BE49-F238E27FC236}">
                <a16:creationId xmlns:a16="http://schemas.microsoft.com/office/drawing/2014/main" id="{8730A6C0-BECB-B5D7-2A10-BF508199921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819541" y="-194007"/>
            <a:ext cx="1336561" cy="1336561"/>
          </a:xfrm>
          <a:prstGeom prst="rect">
            <a:avLst/>
          </a:prstGeom>
        </p:spPr>
      </p:pic>
      <p:sp>
        <p:nvSpPr>
          <p:cNvPr id="2" name="TextBox 1">
            <a:extLst>
              <a:ext uri="{FF2B5EF4-FFF2-40B4-BE49-F238E27FC236}">
                <a16:creationId xmlns:a16="http://schemas.microsoft.com/office/drawing/2014/main" id="{E5D9E7B1-AC12-D838-9BB2-84896E761153}"/>
              </a:ext>
            </a:extLst>
          </p:cNvPr>
          <p:cNvSpPr txBox="1"/>
          <p:nvPr/>
        </p:nvSpPr>
        <p:spPr>
          <a:xfrm>
            <a:off x="8033591" y="2225104"/>
            <a:ext cx="3254317" cy="430887"/>
          </a:xfrm>
          <a:prstGeom prst="rect">
            <a:avLst/>
          </a:prstGeom>
          <a:solidFill>
            <a:srgbClr val="F8D7CD"/>
          </a:solidFill>
        </p:spPr>
        <p:txBody>
          <a:bodyPr wrap="square" rtlCol="0">
            <a:spAutoFit/>
          </a:bodyPr>
          <a:lstStyle/>
          <a:p>
            <a:pPr algn="l"/>
            <a:endParaRPr lang="es-AR" sz="2200" dirty="0">
              <a:solidFill>
                <a:schemeClr val="accent5">
                  <a:lumMod val="50000"/>
                </a:schemeClr>
              </a:solidFill>
            </a:endParaRPr>
          </a:p>
        </p:txBody>
      </p:sp>
      <p:sp>
        <p:nvSpPr>
          <p:cNvPr id="35" name="TextBox 34">
            <a:extLst>
              <a:ext uri="{FF2B5EF4-FFF2-40B4-BE49-F238E27FC236}">
                <a16:creationId xmlns:a16="http://schemas.microsoft.com/office/drawing/2014/main" id="{1807436F-2CA1-A684-F66A-52F23D2B393E}"/>
              </a:ext>
            </a:extLst>
          </p:cNvPr>
          <p:cNvSpPr txBox="1"/>
          <p:nvPr/>
        </p:nvSpPr>
        <p:spPr>
          <a:xfrm>
            <a:off x="8033591" y="2739011"/>
            <a:ext cx="3254317" cy="430887"/>
          </a:xfrm>
          <a:prstGeom prst="rect">
            <a:avLst/>
          </a:prstGeom>
          <a:solidFill>
            <a:srgbClr val="FCECE8"/>
          </a:solidFill>
        </p:spPr>
        <p:txBody>
          <a:bodyPr wrap="square" rtlCol="0">
            <a:spAutoFit/>
          </a:bodyPr>
          <a:lstStyle/>
          <a:p>
            <a:pPr algn="l"/>
            <a:endParaRPr lang="es-AR" sz="2200" dirty="0">
              <a:solidFill>
                <a:schemeClr val="accent5">
                  <a:lumMod val="50000"/>
                </a:schemeClr>
              </a:solidFill>
            </a:endParaRPr>
          </a:p>
        </p:txBody>
      </p:sp>
      <p:sp>
        <p:nvSpPr>
          <p:cNvPr id="36" name="TextBox 35">
            <a:extLst>
              <a:ext uri="{FF2B5EF4-FFF2-40B4-BE49-F238E27FC236}">
                <a16:creationId xmlns:a16="http://schemas.microsoft.com/office/drawing/2014/main" id="{AB25D016-D006-08C3-88FD-2E85D3FE7644}"/>
              </a:ext>
            </a:extLst>
          </p:cNvPr>
          <p:cNvSpPr txBox="1"/>
          <p:nvPr/>
        </p:nvSpPr>
        <p:spPr>
          <a:xfrm>
            <a:off x="8033591" y="3230898"/>
            <a:ext cx="3254317" cy="430887"/>
          </a:xfrm>
          <a:prstGeom prst="rect">
            <a:avLst/>
          </a:prstGeom>
          <a:solidFill>
            <a:srgbClr val="F8D7CD"/>
          </a:solidFill>
        </p:spPr>
        <p:txBody>
          <a:bodyPr wrap="square" rtlCol="0">
            <a:spAutoFit/>
          </a:bodyPr>
          <a:lstStyle/>
          <a:p>
            <a:pPr algn="l"/>
            <a:endParaRPr lang="es-AR" sz="2200" dirty="0">
              <a:solidFill>
                <a:schemeClr val="accent5">
                  <a:lumMod val="50000"/>
                </a:schemeClr>
              </a:solidFill>
            </a:endParaRPr>
          </a:p>
        </p:txBody>
      </p:sp>
      <p:sp>
        <p:nvSpPr>
          <p:cNvPr id="37" name="TextBox 36">
            <a:extLst>
              <a:ext uri="{FF2B5EF4-FFF2-40B4-BE49-F238E27FC236}">
                <a16:creationId xmlns:a16="http://schemas.microsoft.com/office/drawing/2014/main" id="{6A75F205-C162-8D98-930B-75FCF8607ED4}"/>
              </a:ext>
            </a:extLst>
          </p:cNvPr>
          <p:cNvSpPr txBox="1"/>
          <p:nvPr/>
        </p:nvSpPr>
        <p:spPr>
          <a:xfrm>
            <a:off x="8033591" y="3765346"/>
            <a:ext cx="3254317" cy="430887"/>
          </a:xfrm>
          <a:prstGeom prst="rect">
            <a:avLst/>
          </a:prstGeom>
          <a:solidFill>
            <a:srgbClr val="FCECE8"/>
          </a:solidFill>
        </p:spPr>
        <p:txBody>
          <a:bodyPr wrap="square" rtlCol="0">
            <a:spAutoFit/>
          </a:bodyPr>
          <a:lstStyle/>
          <a:p>
            <a:pPr algn="l"/>
            <a:endParaRPr lang="es-AR" sz="2200" dirty="0">
              <a:solidFill>
                <a:schemeClr val="accent5">
                  <a:lumMod val="50000"/>
                </a:schemeClr>
              </a:solidFill>
            </a:endParaRPr>
          </a:p>
        </p:txBody>
      </p:sp>
      <p:sp>
        <p:nvSpPr>
          <p:cNvPr id="38" name="TextBox 37">
            <a:extLst>
              <a:ext uri="{FF2B5EF4-FFF2-40B4-BE49-F238E27FC236}">
                <a16:creationId xmlns:a16="http://schemas.microsoft.com/office/drawing/2014/main" id="{0E8918E9-F59C-4879-E45D-2FE60A8B7423}"/>
              </a:ext>
            </a:extLst>
          </p:cNvPr>
          <p:cNvSpPr txBox="1"/>
          <p:nvPr/>
        </p:nvSpPr>
        <p:spPr>
          <a:xfrm>
            <a:off x="8033591" y="4278791"/>
            <a:ext cx="3254317" cy="430887"/>
          </a:xfrm>
          <a:prstGeom prst="rect">
            <a:avLst/>
          </a:prstGeom>
          <a:solidFill>
            <a:srgbClr val="F8D7CD"/>
          </a:solidFill>
        </p:spPr>
        <p:txBody>
          <a:bodyPr wrap="square" rtlCol="0">
            <a:spAutoFit/>
          </a:bodyPr>
          <a:lstStyle/>
          <a:p>
            <a:pPr algn="l"/>
            <a:endParaRPr lang="es-AR" sz="2200" dirty="0">
              <a:solidFill>
                <a:schemeClr val="accent5">
                  <a:lumMod val="50000"/>
                </a:schemeClr>
              </a:solidFill>
            </a:endParaRPr>
          </a:p>
        </p:txBody>
      </p:sp>
      <p:sp>
        <p:nvSpPr>
          <p:cNvPr id="39" name="TextBox 38">
            <a:extLst>
              <a:ext uri="{FF2B5EF4-FFF2-40B4-BE49-F238E27FC236}">
                <a16:creationId xmlns:a16="http://schemas.microsoft.com/office/drawing/2014/main" id="{59A6ACCF-FABC-0DAE-69CC-026BAE55AFF6}"/>
              </a:ext>
            </a:extLst>
          </p:cNvPr>
          <p:cNvSpPr txBox="1"/>
          <p:nvPr/>
        </p:nvSpPr>
        <p:spPr>
          <a:xfrm>
            <a:off x="8036010" y="4732280"/>
            <a:ext cx="3254317" cy="430887"/>
          </a:xfrm>
          <a:prstGeom prst="rect">
            <a:avLst/>
          </a:prstGeom>
          <a:solidFill>
            <a:srgbClr val="FCECE8"/>
          </a:solidFill>
        </p:spPr>
        <p:txBody>
          <a:bodyPr wrap="square" rtlCol="0">
            <a:spAutoFit/>
          </a:bodyPr>
          <a:lstStyle/>
          <a:p>
            <a:pPr algn="l"/>
            <a:endParaRPr lang="es-AR" sz="2200" dirty="0">
              <a:solidFill>
                <a:schemeClr val="accent5">
                  <a:lumMod val="50000"/>
                </a:schemeClr>
              </a:solidFill>
            </a:endParaRPr>
          </a:p>
        </p:txBody>
      </p:sp>
      <p:sp>
        <p:nvSpPr>
          <p:cNvPr id="40" name="TextBox 39">
            <a:extLst>
              <a:ext uri="{FF2B5EF4-FFF2-40B4-BE49-F238E27FC236}">
                <a16:creationId xmlns:a16="http://schemas.microsoft.com/office/drawing/2014/main" id="{FD1B4206-A71A-E169-C343-EA38180D0D60}"/>
              </a:ext>
            </a:extLst>
          </p:cNvPr>
          <p:cNvSpPr txBox="1"/>
          <p:nvPr/>
        </p:nvSpPr>
        <p:spPr>
          <a:xfrm>
            <a:off x="8033590" y="5253293"/>
            <a:ext cx="3254317" cy="430887"/>
          </a:xfrm>
          <a:prstGeom prst="rect">
            <a:avLst/>
          </a:prstGeom>
          <a:solidFill>
            <a:srgbClr val="F8D7CD"/>
          </a:solidFill>
        </p:spPr>
        <p:txBody>
          <a:bodyPr wrap="square" rtlCol="0">
            <a:spAutoFit/>
          </a:bodyPr>
          <a:lstStyle/>
          <a:p>
            <a:pPr algn="l"/>
            <a:endParaRPr lang="es-AR" sz="2200" dirty="0">
              <a:solidFill>
                <a:schemeClr val="accent5">
                  <a:lumMod val="50000"/>
                </a:schemeClr>
              </a:solidFill>
            </a:endParaRPr>
          </a:p>
        </p:txBody>
      </p:sp>
      <p:sp>
        <p:nvSpPr>
          <p:cNvPr id="41" name="TextBox 40">
            <a:extLst>
              <a:ext uri="{FF2B5EF4-FFF2-40B4-BE49-F238E27FC236}">
                <a16:creationId xmlns:a16="http://schemas.microsoft.com/office/drawing/2014/main" id="{5F91F100-955B-9EF2-5659-C33E856B2D11}"/>
              </a:ext>
            </a:extLst>
          </p:cNvPr>
          <p:cNvSpPr txBox="1"/>
          <p:nvPr/>
        </p:nvSpPr>
        <p:spPr>
          <a:xfrm>
            <a:off x="8111451" y="5684180"/>
            <a:ext cx="3254317" cy="430887"/>
          </a:xfrm>
          <a:prstGeom prst="rect">
            <a:avLst/>
          </a:prstGeom>
          <a:solidFill>
            <a:srgbClr val="FCECE8"/>
          </a:solidFill>
        </p:spPr>
        <p:txBody>
          <a:bodyPr wrap="square" rtlCol="0">
            <a:spAutoFit/>
          </a:bodyPr>
          <a:lstStyle/>
          <a:p>
            <a:pPr algn="l"/>
            <a:endParaRPr lang="es-AR" sz="2200" dirty="0">
              <a:solidFill>
                <a:schemeClr val="accent5">
                  <a:lumMod val="50000"/>
                </a:schemeClr>
              </a:solidFill>
            </a:endParaRP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animBg="1"/>
      <p:bldP spid="36" grpId="0" animBg="1"/>
      <p:bldP spid="37" grpId="0" animBg="1"/>
      <p:bldP spid="38" grpId="0" animBg="1"/>
      <p:bldP spid="39" grpId="0" animBg="1"/>
      <p:bldP spid="40"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de Max et Nina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0B70AE8B-C993-E81C-3BCA-16922C8C0A0C}"/>
              </a:ext>
            </a:extLst>
          </p:cNvPr>
          <p:cNvSpPr txBox="1"/>
          <p:nvPr/>
        </p:nvSpPr>
        <p:spPr>
          <a:xfrm>
            <a:off x="139148" y="1163992"/>
            <a:ext cx="11770772" cy="461665"/>
          </a:xfrm>
          <a:prstGeom prst="rect">
            <a:avLst/>
          </a:prstGeom>
          <a:noFill/>
        </p:spPr>
        <p:txBody>
          <a:bodyPr wrap="square" rtlCol="0">
            <a:spAutoFit/>
          </a:bodyPr>
          <a:lstStyle/>
          <a:p>
            <a:pPr algn="l"/>
            <a:r>
              <a:rPr lang="fr-FR" sz="2400" dirty="0">
                <a:solidFill>
                  <a:srgbClr val="104F75"/>
                </a:solidFill>
              </a:rPr>
              <a:t>Tu poses des questions </a:t>
            </a:r>
            <a:r>
              <a:rPr lang="fr-FR" sz="2400" dirty="0">
                <a:solidFill>
                  <a:srgbClr val="104F75"/>
                </a:solidFill>
                <a:latin typeface="Century Gothic" panose="020B0502020202020204" pitchFamily="34" charset="0"/>
              </a:rPr>
              <a:t>à Max sur sa vie en France avec Nina.</a:t>
            </a:r>
            <a:endParaRPr lang="fr-FR" sz="2400" dirty="0">
              <a:solidFill>
                <a:srgbClr val="104F75"/>
              </a:solidFill>
            </a:endParaRPr>
          </a:p>
        </p:txBody>
      </p:sp>
      <p:sp>
        <p:nvSpPr>
          <p:cNvPr id="3" name="Speech Bubble: Rectangle with Corners Rounded 2">
            <a:extLst>
              <a:ext uri="{FF2B5EF4-FFF2-40B4-BE49-F238E27FC236}">
                <a16:creationId xmlns:a16="http://schemas.microsoft.com/office/drawing/2014/main" id="{2C921002-065D-EE18-0A81-3856DC686060}"/>
              </a:ext>
            </a:extLst>
          </p:cNvPr>
          <p:cNvSpPr/>
          <p:nvPr/>
        </p:nvSpPr>
        <p:spPr>
          <a:xfrm>
            <a:off x="2236181" y="2068668"/>
            <a:ext cx="3041374" cy="1331843"/>
          </a:xfrm>
          <a:prstGeom prst="wedgeRoundRectCallout">
            <a:avLst>
              <a:gd name="adj1" fmla="val -45016"/>
              <a:gd name="adj2" fmla="val 6697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dirty="0">
                <a:solidFill>
                  <a:srgbClr val="104F75"/>
                </a:solidFill>
              </a:rPr>
              <a:t>Tu te t’appelles comment ?</a:t>
            </a:r>
          </a:p>
        </p:txBody>
      </p:sp>
      <p:sp>
        <p:nvSpPr>
          <p:cNvPr id="9" name="Speech Bubble: Rectangle with Corners Rounded 8">
            <a:extLst>
              <a:ext uri="{FF2B5EF4-FFF2-40B4-BE49-F238E27FC236}">
                <a16:creationId xmlns:a16="http://schemas.microsoft.com/office/drawing/2014/main" id="{94F5B261-1C52-A7E8-12B1-5B499B88FDD4}"/>
              </a:ext>
            </a:extLst>
          </p:cNvPr>
          <p:cNvSpPr/>
          <p:nvPr/>
        </p:nvSpPr>
        <p:spPr>
          <a:xfrm>
            <a:off x="6914445" y="2400909"/>
            <a:ext cx="3041374" cy="1331843"/>
          </a:xfrm>
          <a:prstGeom prst="wedgeRoundRectCallout">
            <a:avLst>
              <a:gd name="adj1" fmla="val 46487"/>
              <a:gd name="adj2" fmla="val 7145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800" dirty="0">
                <a:solidFill>
                  <a:srgbClr val="104F75"/>
                </a:solidFill>
              </a:rPr>
              <a:t>Je m’appelle Max.</a:t>
            </a:r>
          </a:p>
        </p:txBody>
      </p:sp>
      <p:sp>
        <p:nvSpPr>
          <p:cNvPr id="6" name="TextBox 5">
            <a:extLst>
              <a:ext uri="{FF2B5EF4-FFF2-40B4-BE49-F238E27FC236}">
                <a16:creationId xmlns:a16="http://schemas.microsoft.com/office/drawing/2014/main" id="{2900E7DA-B29C-C3A7-8961-E4EFCABA71A8}"/>
              </a:ext>
            </a:extLst>
          </p:cNvPr>
          <p:cNvSpPr txBox="1"/>
          <p:nvPr/>
        </p:nvSpPr>
        <p:spPr>
          <a:xfrm>
            <a:off x="317929" y="4671558"/>
            <a:ext cx="3438939" cy="461665"/>
          </a:xfrm>
          <a:prstGeom prst="rect">
            <a:avLst/>
          </a:prstGeom>
          <a:noFill/>
          <a:ln>
            <a:solidFill>
              <a:srgbClr val="002060"/>
            </a:solidFill>
          </a:ln>
        </p:spPr>
        <p:txBody>
          <a:bodyPr wrap="square" rtlCol="0">
            <a:spAutoFit/>
          </a:bodyPr>
          <a:lstStyle/>
          <a:p>
            <a:pPr algn="l"/>
            <a:r>
              <a:rPr lang="en-GB" sz="2400" dirty="0">
                <a:solidFill>
                  <a:srgbClr val="104F75"/>
                </a:solidFill>
              </a:rPr>
              <a:t>what he is called</a:t>
            </a:r>
          </a:p>
        </p:txBody>
      </p:sp>
      <p:sp>
        <p:nvSpPr>
          <p:cNvPr id="11" name="TextBox 10">
            <a:extLst>
              <a:ext uri="{FF2B5EF4-FFF2-40B4-BE49-F238E27FC236}">
                <a16:creationId xmlns:a16="http://schemas.microsoft.com/office/drawing/2014/main" id="{0D1D30B9-CFA0-F81D-EF16-8F7182502BC0}"/>
              </a:ext>
            </a:extLst>
          </p:cNvPr>
          <p:cNvSpPr txBox="1"/>
          <p:nvPr/>
        </p:nvSpPr>
        <p:spPr>
          <a:xfrm>
            <a:off x="8631464" y="4671557"/>
            <a:ext cx="910101" cy="461665"/>
          </a:xfrm>
          <a:prstGeom prst="rect">
            <a:avLst/>
          </a:prstGeom>
          <a:noFill/>
          <a:ln>
            <a:solidFill>
              <a:srgbClr val="002060"/>
            </a:solidFill>
          </a:ln>
        </p:spPr>
        <p:txBody>
          <a:bodyPr wrap="square" rtlCol="0">
            <a:spAutoFit/>
          </a:bodyPr>
          <a:lstStyle/>
          <a:p>
            <a:pPr algn="l"/>
            <a:r>
              <a:rPr lang="fr-FR" sz="2400" dirty="0">
                <a:solidFill>
                  <a:srgbClr val="104F75"/>
                </a:solidFill>
              </a:rPr>
              <a:t>Max</a:t>
            </a:r>
          </a:p>
        </p:txBody>
      </p:sp>
      <p:pic>
        <p:nvPicPr>
          <p:cNvPr id="13" name="Picture 12">
            <a:extLst>
              <a:ext uri="{FF2B5EF4-FFF2-40B4-BE49-F238E27FC236}">
                <a16:creationId xmlns:a16="http://schemas.microsoft.com/office/drawing/2014/main" id="{89B5214C-7F46-FF51-6A57-CF632F253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8" y="2276689"/>
            <a:ext cx="2205503" cy="2205503"/>
          </a:xfrm>
          <a:prstGeom prst="rect">
            <a:avLst/>
          </a:prstGeom>
        </p:spPr>
      </p:pic>
      <p:pic>
        <p:nvPicPr>
          <p:cNvPr id="15" name="Picture 14">
            <a:extLst>
              <a:ext uri="{FF2B5EF4-FFF2-40B4-BE49-F238E27FC236}">
                <a16:creationId xmlns:a16="http://schemas.microsoft.com/office/drawing/2014/main" id="{4B70F872-FD6A-0710-CEBE-E82E477F52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7349" y="2276688"/>
            <a:ext cx="2205503" cy="2205503"/>
          </a:xfrm>
          <a:prstGeom prst="rect">
            <a:avLst/>
          </a:prstGeom>
        </p:spPr>
      </p:pic>
      <p:sp>
        <p:nvSpPr>
          <p:cNvPr id="16" name="TextBox 15">
            <a:extLst>
              <a:ext uri="{FF2B5EF4-FFF2-40B4-BE49-F238E27FC236}">
                <a16:creationId xmlns:a16="http://schemas.microsoft.com/office/drawing/2014/main" id="{9CCD6523-5C7B-64C7-B13F-60E3A57E8D4E}"/>
              </a:ext>
            </a:extLst>
          </p:cNvPr>
          <p:cNvSpPr txBox="1"/>
          <p:nvPr/>
        </p:nvSpPr>
        <p:spPr>
          <a:xfrm>
            <a:off x="118690" y="5510743"/>
            <a:ext cx="12310114" cy="830997"/>
          </a:xfrm>
          <a:prstGeom prst="rect">
            <a:avLst/>
          </a:prstGeom>
          <a:noFill/>
        </p:spPr>
        <p:txBody>
          <a:bodyPr wrap="square" rtlCol="0">
            <a:spAutoFit/>
          </a:bodyPr>
          <a:lstStyle/>
          <a:p>
            <a:pPr algn="l"/>
            <a:r>
              <a:rPr lang="fr-FR" sz="2300" dirty="0">
                <a:solidFill>
                  <a:srgbClr val="104F75"/>
                </a:solidFill>
              </a:rPr>
              <a:t>We use </a:t>
            </a:r>
            <a:r>
              <a:rPr lang="fr-FR" sz="2300" b="1" dirty="0">
                <a:solidFill>
                  <a:srgbClr val="104F75"/>
                </a:solidFill>
              </a:rPr>
              <a:t>comment</a:t>
            </a:r>
            <a:r>
              <a:rPr lang="fr-FR" sz="2300" dirty="0">
                <a:solidFill>
                  <a:srgbClr val="104F75"/>
                </a:solidFill>
              </a:rPr>
              <a:t> to ask what people are called – literally, ‘You call yourself how ?’. Literally, the answer is ‘I myself call…’.</a:t>
            </a:r>
          </a:p>
        </p:txBody>
      </p:sp>
    </p:spTree>
    <p:extLst>
      <p:ext uri="{BB962C8B-B14F-4D97-AF65-F5344CB8AC3E}">
        <p14:creationId xmlns:p14="http://schemas.microsoft.com/office/powerpoint/2010/main" val="10012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de Max et Nina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5" name="TextBox 4">
            <a:extLst>
              <a:ext uri="{FF2B5EF4-FFF2-40B4-BE49-F238E27FC236}">
                <a16:creationId xmlns:a16="http://schemas.microsoft.com/office/drawing/2014/main" id="{236422CF-0E77-9FBD-3855-2FF1E05377E1}"/>
              </a:ext>
            </a:extLst>
          </p:cNvPr>
          <p:cNvSpPr txBox="1"/>
          <p:nvPr/>
        </p:nvSpPr>
        <p:spPr>
          <a:xfrm>
            <a:off x="464127" y="1269108"/>
            <a:ext cx="5728854" cy="4031873"/>
          </a:xfrm>
          <a:prstGeom prst="rect">
            <a:avLst/>
          </a:prstGeom>
          <a:noFill/>
          <a:ln>
            <a:solidFill>
              <a:schemeClr val="tx1"/>
            </a:solidFill>
            <a:prstDash val="dash"/>
          </a:ln>
        </p:spPr>
        <p:txBody>
          <a:bodyPr wrap="square" rtlCol="0">
            <a:spAutoFit/>
          </a:bodyPr>
          <a:lstStyle/>
          <a:p>
            <a:pPr algn="l"/>
            <a:r>
              <a:rPr lang="en-GB" sz="1600" b="1" dirty="0">
                <a:solidFill>
                  <a:srgbClr val="104F75"/>
                </a:solidFill>
              </a:rPr>
              <a:t>Partner A</a:t>
            </a:r>
          </a:p>
          <a:p>
            <a:pPr algn="l"/>
            <a:r>
              <a:rPr lang="en-GB" sz="1600" dirty="0">
                <a:solidFill>
                  <a:srgbClr val="104F75"/>
                </a:solidFill>
              </a:rPr>
              <a:t>Your partner is taking the role of Max. Ask questions to find out:</a:t>
            </a:r>
          </a:p>
          <a:p>
            <a:pPr marL="342900" indent="-342900" algn="l">
              <a:buFont typeface="Arial" panose="020B0604020202020204" pitchFamily="34" charset="0"/>
              <a:buChar char="•"/>
            </a:pPr>
            <a:r>
              <a:rPr lang="en-GB" sz="1600" dirty="0">
                <a:solidFill>
                  <a:srgbClr val="104F75"/>
                </a:solidFill>
              </a:rPr>
              <a:t>what he is called</a:t>
            </a:r>
          </a:p>
          <a:p>
            <a:pPr marL="342900" indent="-342900" algn="l">
              <a:buFont typeface="Arial" panose="020B0604020202020204" pitchFamily="34" charset="0"/>
              <a:buChar char="•"/>
            </a:pPr>
            <a:r>
              <a:rPr lang="en-GB" sz="1600" dirty="0">
                <a:solidFill>
                  <a:srgbClr val="104F75"/>
                </a:solidFill>
              </a:rPr>
              <a:t>what time he wakes up</a:t>
            </a:r>
          </a:p>
          <a:p>
            <a:pPr marL="342900" indent="-342900" algn="l">
              <a:buFont typeface="Arial" panose="020B0604020202020204" pitchFamily="34" charset="0"/>
              <a:buChar char="•"/>
            </a:pPr>
            <a:r>
              <a:rPr lang="en-GB" sz="1600" dirty="0">
                <a:solidFill>
                  <a:srgbClr val="104F75"/>
                </a:solidFill>
              </a:rPr>
              <a:t>what time his sister gets up</a:t>
            </a:r>
          </a:p>
          <a:p>
            <a:pPr marL="342900" indent="-342900" algn="l">
              <a:buFont typeface="Arial" panose="020B0604020202020204" pitchFamily="34" charset="0"/>
              <a:buChar char="•"/>
            </a:pPr>
            <a:r>
              <a:rPr lang="en-GB" sz="1600" dirty="0">
                <a:solidFill>
                  <a:srgbClr val="104F75"/>
                </a:solidFill>
              </a:rPr>
              <a:t>if she introduces herself to his friends</a:t>
            </a:r>
          </a:p>
          <a:p>
            <a:pPr marL="342900" indent="-342900" algn="l">
              <a:buFont typeface="Arial" panose="020B0604020202020204" pitchFamily="34" charset="0"/>
              <a:buChar char="•"/>
            </a:pPr>
            <a:r>
              <a:rPr lang="en-GB" sz="1600" dirty="0">
                <a:solidFill>
                  <a:srgbClr val="104F75"/>
                </a:solidFill>
              </a:rPr>
              <a:t>if she gets ready quickly in the morning</a:t>
            </a:r>
          </a:p>
          <a:p>
            <a:pPr marL="342900" indent="-342900" algn="l">
              <a:buFont typeface="Arial" panose="020B0604020202020204" pitchFamily="34" charset="0"/>
              <a:buChar char="•"/>
            </a:pPr>
            <a:endParaRPr lang="en-GB" sz="1600" dirty="0">
              <a:solidFill>
                <a:srgbClr val="104F75"/>
              </a:solidFill>
            </a:endParaRPr>
          </a:p>
          <a:p>
            <a:pPr algn="l"/>
            <a:r>
              <a:rPr lang="en-GB" sz="1600" dirty="0">
                <a:solidFill>
                  <a:srgbClr val="104F75"/>
                </a:solidFill>
              </a:rPr>
              <a:t>Now you are Max. Answer your partner’s questions in full sentences.</a:t>
            </a:r>
          </a:p>
          <a:p>
            <a:pPr marL="285750" indent="-285750" algn="l">
              <a:buFont typeface="Arial" panose="020B0604020202020204" pitchFamily="34" charset="0"/>
              <a:buChar char="•"/>
            </a:pPr>
            <a:r>
              <a:rPr lang="en-GB" sz="1600" dirty="0">
                <a:solidFill>
                  <a:srgbClr val="104F75"/>
                </a:solidFill>
              </a:rPr>
              <a:t>yes, at six o’clock</a:t>
            </a:r>
          </a:p>
          <a:p>
            <a:pPr marL="285750" indent="-285750" algn="l">
              <a:buFont typeface="Arial" panose="020B0604020202020204" pitchFamily="34" charset="0"/>
              <a:buChar char="•"/>
            </a:pPr>
            <a:r>
              <a:rPr lang="en-GB" sz="1600" dirty="0">
                <a:solidFill>
                  <a:srgbClr val="104F75"/>
                </a:solidFill>
              </a:rPr>
              <a:t>seven o’clock</a:t>
            </a:r>
          </a:p>
          <a:p>
            <a:pPr marL="285750" indent="-285750" algn="l">
              <a:buFont typeface="Arial" panose="020B0604020202020204" pitchFamily="34" charset="0"/>
              <a:buChar char="•"/>
            </a:pPr>
            <a:r>
              <a:rPr lang="en-GB" sz="1600" dirty="0">
                <a:solidFill>
                  <a:srgbClr val="104F75"/>
                </a:solidFill>
              </a:rPr>
              <a:t>Nina</a:t>
            </a:r>
          </a:p>
          <a:p>
            <a:pPr marL="285750" indent="-285750" algn="l">
              <a:buFont typeface="Arial" panose="020B0604020202020204" pitchFamily="34" charset="0"/>
              <a:buChar char="•"/>
            </a:pPr>
            <a:r>
              <a:rPr lang="en-GB" sz="1600" dirty="0">
                <a:solidFill>
                  <a:srgbClr val="104F75"/>
                </a:solidFill>
              </a:rPr>
              <a:t>yes, often</a:t>
            </a:r>
          </a:p>
          <a:p>
            <a:pPr marL="285750" indent="-285750" algn="l">
              <a:buFont typeface="Arial" panose="020B0604020202020204" pitchFamily="34" charset="0"/>
              <a:buChar char="•"/>
            </a:pPr>
            <a:r>
              <a:rPr lang="en-GB" sz="1600" dirty="0">
                <a:solidFill>
                  <a:srgbClr val="104F75"/>
                </a:solidFill>
              </a:rPr>
              <a:t>quite happy, but also a bit sad</a:t>
            </a:r>
          </a:p>
        </p:txBody>
      </p:sp>
      <p:sp>
        <p:nvSpPr>
          <p:cNvPr id="12" name="TextBox 11">
            <a:extLst>
              <a:ext uri="{FF2B5EF4-FFF2-40B4-BE49-F238E27FC236}">
                <a16:creationId xmlns:a16="http://schemas.microsoft.com/office/drawing/2014/main" id="{57811EDF-3D1D-3B4F-E62F-8E3505982991}"/>
              </a:ext>
            </a:extLst>
          </p:cNvPr>
          <p:cNvSpPr txBox="1"/>
          <p:nvPr/>
        </p:nvSpPr>
        <p:spPr>
          <a:xfrm>
            <a:off x="6192981" y="1288856"/>
            <a:ext cx="5728854" cy="4031873"/>
          </a:xfrm>
          <a:prstGeom prst="rect">
            <a:avLst/>
          </a:prstGeom>
          <a:noFill/>
          <a:ln>
            <a:solidFill>
              <a:schemeClr val="tx1"/>
            </a:solidFill>
            <a:prstDash val="dash"/>
          </a:ln>
        </p:spPr>
        <p:txBody>
          <a:bodyPr wrap="square" rtlCol="0">
            <a:spAutoFit/>
          </a:bodyPr>
          <a:lstStyle/>
          <a:p>
            <a:pPr algn="l"/>
            <a:r>
              <a:rPr lang="en-GB" sz="1600" b="1" dirty="0">
                <a:solidFill>
                  <a:srgbClr val="104F75"/>
                </a:solidFill>
              </a:rPr>
              <a:t>Partner B</a:t>
            </a:r>
          </a:p>
          <a:p>
            <a:pPr algn="l"/>
            <a:r>
              <a:rPr lang="en-GB" sz="1600" dirty="0">
                <a:solidFill>
                  <a:srgbClr val="104F75"/>
                </a:solidFill>
              </a:rPr>
              <a:t>You are Max. Answer your partner’s questions in full sentences.</a:t>
            </a:r>
          </a:p>
          <a:p>
            <a:pPr marL="285750" indent="-285750" algn="l">
              <a:buFont typeface="Arial" panose="020B0604020202020204" pitchFamily="34" charset="0"/>
              <a:buChar char="•"/>
            </a:pPr>
            <a:r>
              <a:rPr lang="en-GB" sz="1600" dirty="0">
                <a:solidFill>
                  <a:srgbClr val="104F75"/>
                </a:solidFill>
              </a:rPr>
              <a:t>Max</a:t>
            </a:r>
          </a:p>
          <a:p>
            <a:pPr marL="285750" indent="-285750" algn="l">
              <a:buFont typeface="Arial" panose="020B0604020202020204" pitchFamily="34" charset="0"/>
              <a:buChar char="•"/>
            </a:pPr>
            <a:r>
              <a:rPr lang="en-GB" sz="1600" dirty="0">
                <a:solidFill>
                  <a:srgbClr val="104F75"/>
                </a:solidFill>
              </a:rPr>
              <a:t>six o’clock</a:t>
            </a:r>
          </a:p>
          <a:p>
            <a:pPr marL="285750" indent="-285750" algn="l">
              <a:buFont typeface="Arial" panose="020B0604020202020204" pitchFamily="34" charset="0"/>
              <a:buChar char="•"/>
            </a:pPr>
            <a:r>
              <a:rPr lang="en-GB" sz="1600" dirty="0">
                <a:solidFill>
                  <a:srgbClr val="104F75"/>
                </a:solidFill>
              </a:rPr>
              <a:t>seven o’clock</a:t>
            </a:r>
          </a:p>
          <a:p>
            <a:pPr marL="285750" indent="-285750" algn="l">
              <a:buFont typeface="Arial" panose="020B0604020202020204" pitchFamily="34" charset="0"/>
              <a:buChar char="•"/>
            </a:pPr>
            <a:r>
              <a:rPr lang="en-GB" sz="1600" dirty="0">
                <a:solidFill>
                  <a:srgbClr val="104F75"/>
                </a:solidFill>
              </a:rPr>
              <a:t>yes, sometimes</a:t>
            </a:r>
          </a:p>
          <a:p>
            <a:pPr marL="285750" indent="-285750" algn="l">
              <a:buFont typeface="Arial" panose="020B0604020202020204" pitchFamily="34" charset="0"/>
              <a:buChar char="•"/>
            </a:pPr>
            <a:r>
              <a:rPr lang="en-GB" sz="1600" dirty="0">
                <a:solidFill>
                  <a:srgbClr val="104F75"/>
                </a:solidFill>
              </a:rPr>
              <a:t>not always</a:t>
            </a:r>
          </a:p>
          <a:p>
            <a:pPr marL="285750" indent="-285750" algn="l">
              <a:buFont typeface="Arial" panose="020B0604020202020204" pitchFamily="34" charset="0"/>
              <a:buChar char="•"/>
            </a:pPr>
            <a:endParaRPr lang="en-GB" sz="1600" dirty="0">
              <a:solidFill>
                <a:srgbClr val="104F75"/>
              </a:solidFill>
            </a:endParaRPr>
          </a:p>
          <a:p>
            <a:pPr algn="l"/>
            <a:r>
              <a:rPr lang="en-GB" sz="1600" dirty="0">
                <a:solidFill>
                  <a:srgbClr val="104F75"/>
                </a:solidFill>
              </a:rPr>
              <a:t>Now your partner is taking the role of Max. Ask questions to find out:</a:t>
            </a:r>
          </a:p>
          <a:p>
            <a:pPr marL="285750" indent="-285750" algn="l">
              <a:buFont typeface="Arial" panose="020B0604020202020204" pitchFamily="34" charset="0"/>
              <a:buChar char="•"/>
            </a:pPr>
            <a:r>
              <a:rPr lang="en-GB" sz="1600" dirty="0">
                <a:solidFill>
                  <a:srgbClr val="104F75"/>
                </a:solidFill>
              </a:rPr>
              <a:t>if he gets up early</a:t>
            </a:r>
          </a:p>
          <a:p>
            <a:pPr marL="285750" indent="-285750" algn="l">
              <a:buFont typeface="Arial" panose="020B0604020202020204" pitchFamily="34" charset="0"/>
              <a:buChar char="•"/>
            </a:pPr>
            <a:r>
              <a:rPr lang="en-GB" sz="1600" dirty="0">
                <a:solidFill>
                  <a:srgbClr val="104F75"/>
                </a:solidFill>
              </a:rPr>
              <a:t>what time he gets washed</a:t>
            </a:r>
          </a:p>
          <a:p>
            <a:pPr marL="285750" indent="-285750" algn="l">
              <a:buFont typeface="Arial" panose="020B0604020202020204" pitchFamily="34" charset="0"/>
              <a:buChar char="•"/>
            </a:pPr>
            <a:r>
              <a:rPr lang="en-GB" sz="1600" dirty="0">
                <a:solidFill>
                  <a:srgbClr val="104F75"/>
                </a:solidFill>
              </a:rPr>
              <a:t>what his sister is called</a:t>
            </a:r>
          </a:p>
          <a:p>
            <a:pPr marL="285750" indent="-285750" algn="l">
              <a:buFont typeface="Arial" panose="020B0604020202020204" pitchFamily="34" charset="0"/>
              <a:buChar char="•"/>
            </a:pPr>
            <a:r>
              <a:rPr lang="en-GB" sz="1600" dirty="0">
                <a:solidFill>
                  <a:srgbClr val="104F75"/>
                </a:solidFill>
              </a:rPr>
              <a:t>if she corrects herself in French</a:t>
            </a:r>
          </a:p>
          <a:p>
            <a:pPr marL="285750" indent="-285750" algn="l">
              <a:buFont typeface="Arial" panose="020B0604020202020204" pitchFamily="34" charset="0"/>
              <a:buChar char="•"/>
            </a:pPr>
            <a:r>
              <a:rPr lang="en-GB" sz="1600" dirty="0">
                <a:solidFill>
                  <a:srgbClr val="104F75"/>
                </a:solidFill>
              </a:rPr>
              <a:t>if she feels happy in France</a:t>
            </a:r>
          </a:p>
        </p:txBody>
      </p:sp>
    </p:spTree>
    <p:extLst>
      <p:ext uri="{BB962C8B-B14F-4D97-AF65-F5344CB8AC3E}">
        <p14:creationId xmlns:p14="http://schemas.microsoft.com/office/powerpoint/2010/main" val="3829144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vie de Max et Nina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BB671160-D559-E156-E16D-9A0E6FD38062}"/>
              </a:ext>
            </a:extLst>
          </p:cNvPr>
          <p:cNvSpPr txBox="1"/>
          <p:nvPr/>
        </p:nvSpPr>
        <p:spPr>
          <a:xfrm>
            <a:off x="268942" y="1163992"/>
            <a:ext cx="5827058" cy="5262979"/>
          </a:xfrm>
          <a:prstGeom prst="rect">
            <a:avLst/>
          </a:prstGeom>
          <a:noFill/>
          <a:ln>
            <a:solidFill>
              <a:srgbClr val="002060"/>
            </a:solidFill>
          </a:ln>
        </p:spPr>
        <p:txBody>
          <a:bodyPr wrap="square" rtlCol="0">
            <a:spAutoFit/>
          </a:bodyPr>
          <a:lstStyle/>
          <a:p>
            <a:pPr algn="l"/>
            <a:r>
              <a:rPr lang="fr-FR" sz="2400" b="1" dirty="0">
                <a:solidFill>
                  <a:srgbClr val="104F75"/>
                </a:solidFill>
              </a:rPr>
              <a:t>Partner A</a:t>
            </a:r>
          </a:p>
          <a:p>
            <a:pPr marL="342900" indent="-342900" algn="l">
              <a:buFont typeface="Arial" panose="020B0604020202020204" pitchFamily="34" charset="0"/>
              <a:buChar char="•"/>
            </a:pPr>
            <a:r>
              <a:rPr lang="fr-FR" sz="2400" dirty="0">
                <a:solidFill>
                  <a:srgbClr val="104F75"/>
                </a:solidFill>
              </a:rPr>
              <a:t>Tu t’appelles comment ?</a:t>
            </a:r>
          </a:p>
          <a:p>
            <a:pPr marL="342900" indent="-342900" algn="l">
              <a:buFont typeface="Arial" panose="020B0604020202020204" pitchFamily="34" charset="0"/>
              <a:buChar char="•"/>
            </a:pPr>
            <a:r>
              <a:rPr lang="fr-FR" sz="2400" dirty="0">
                <a:solidFill>
                  <a:srgbClr val="104F75"/>
                </a:solidFill>
              </a:rPr>
              <a:t>Tu te réveilles </a:t>
            </a:r>
            <a:r>
              <a:rPr lang="fr-FR" sz="2400" dirty="0">
                <a:solidFill>
                  <a:srgbClr val="104F75"/>
                </a:solidFill>
                <a:latin typeface="Century Gothic" panose="020B0502020202020204" pitchFamily="34" charset="0"/>
              </a:rPr>
              <a:t>à quelle heure ?</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Ta sœur se lève à quelle heure ?</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Elle se présente à tes amis ?</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Elle se prépare vite le matin ?</a:t>
            </a:r>
          </a:p>
          <a:p>
            <a:pPr marL="342900" indent="-342900" algn="l">
              <a:buFont typeface="Arial" panose="020B0604020202020204" pitchFamily="34" charset="0"/>
              <a:buChar char="•"/>
            </a:pPr>
            <a:endParaRPr lang="fr-FR" sz="2400" dirty="0">
              <a:solidFill>
                <a:srgbClr val="104F75"/>
              </a:solidFill>
              <a:latin typeface="Century Gothic" panose="020B0502020202020204" pitchFamily="34" charset="0"/>
            </a:endParaRP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Oui, je me lève à six heures.</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Je me lave à sept heures.</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Elle s’appelle Nina.</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Oui, elle se corrige souvent.</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Elle se sent assez contente, mais un peu triste aussi.</a:t>
            </a:r>
          </a:p>
          <a:p>
            <a:pPr algn="l"/>
            <a:endParaRPr lang="fr-FR" sz="2400" dirty="0">
              <a:solidFill>
                <a:srgbClr val="104F75"/>
              </a:solidFill>
            </a:endParaRPr>
          </a:p>
        </p:txBody>
      </p:sp>
      <p:sp>
        <p:nvSpPr>
          <p:cNvPr id="9" name="TextBox 8">
            <a:extLst>
              <a:ext uri="{FF2B5EF4-FFF2-40B4-BE49-F238E27FC236}">
                <a16:creationId xmlns:a16="http://schemas.microsoft.com/office/drawing/2014/main" id="{C54B9D2B-97F9-DB39-E6F9-59FED4812584}"/>
              </a:ext>
            </a:extLst>
          </p:cNvPr>
          <p:cNvSpPr txBox="1"/>
          <p:nvPr/>
        </p:nvSpPr>
        <p:spPr>
          <a:xfrm>
            <a:off x="6095998" y="1163992"/>
            <a:ext cx="5827059" cy="5262979"/>
          </a:xfrm>
          <a:prstGeom prst="rect">
            <a:avLst/>
          </a:prstGeom>
          <a:noFill/>
          <a:ln>
            <a:solidFill>
              <a:srgbClr val="002060"/>
            </a:solidFill>
          </a:ln>
        </p:spPr>
        <p:txBody>
          <a:bodyPr wrap="square" rtlCol="0">
            <a:spAutoFit/>
          </a:bodyPr>
          <a:lstStyle/>
          <a:p>
            <a:pPr algn="l"/>
            <a:r>
              <a:rPr lang="fr-FR" sz="2400" b="1" dirty="0">
                <a:solidFill>
                  <a:srgbClr val="104F75"/>
                </a:solidFill>
              </a:rPr>
              <a:t>Partner B</a:t>
            </a:r>
          </a:p>
          <a:p>
            <a:pPr marL="342900" indent="-342900" algn="l">
              <a:buFont typeface="Arial" panose="020B0604020202020204" pitchFamily="34" charset="0"/>
              <a:buChar char="•"/>
            </a:pPr>
            <a:r>
              <a:rPr lang="fr-FR" sz="2400" dirty="0">
                <a:solidFill>
                  <a:srgbClr val="104F75"/>
                </a:solidFill>
              </a:rPr>
              <a:t>Je m’appelle Max.</a:t>
            </a:r>
          </a:p>
          <a:p>
            <a:pPr marL="342900" indent="-342900" algn="l">
              <a:buFont typeface="Arial" panose="020B0604020202020204" pitchFamily="34" charset="0"/>
              <a:buChar char="•"/>
            </a:pPr>
            <a:r>
              <a:rPr lang="fr-FR" sz="2400" dirty="0">
                <a:solidFill>
                  <a:srgbClr val="104F75"/>
                </a:solidFill>
              </a:rPr>
              <a:t>Je me réveille </a:t>
            </a:r>
            <a:r>
              <a:rPr lang="fr-FR" sz="2400" dirty="0">
                <a:solidFill>
                  <a:srgbClr val="104F75"/>
                </a:solidFill>
                <a:latin typeface="Century Gothic" panose="020B0502020202020204" pitchFamily="34" charset="0"/>
              </a:rPr>
              <a:t>à six heures.</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Elle se lève à sept heures.</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Oui, quelquefois elle se présente à mes amis.</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Elle ne se prépare pas toujours vite le matin !</a:t>
            </a:r>
          </a:p>
          <a:p>
            <a:pPr marL="342900" indent="-342900" algn="l">
              <a:buFont typeface="Arial" panose="020B0604020202020204" pitchFamily="34" charset="0"/>
              <a:buChar char="•"/>
            </a:pPr>
            <a:endParaRPr lang="fr-FR" sz="2400" dirty="0">
              <a:solidFill>
                <a:srgbClr val="104F75"/>
              </a:solidFill>
              <a:latin typeface="Century Gothic" panose="020B0502020202020204" pitchFamily="34" charset="0"/>
            </a:endParaRP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Tu te lèves tôt ?</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Tu te laves à quelle heure ?</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Ta sœur s’appelle comment ?</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Elle se corrige en français ?</a:t>
            </a:r>
          </a:p>
          <a:p>
            <a:pPr marL="342900" indent="-342900" algn="l">
              <a:buFont typeface="Arial" panose="020B0604020202020204" pitchFamily="34" charset="0"/>
              <a:buChar char="•"/>
            </a:pPr>
            <a:r>
              <a:rPr lang="fr-FR" sz="2400" dirty="0">
                <a:solidFill>
                  <a:srgbClr val="104F75"/>
                </a:solidFill>
                <a:latin typeface="Century Gothic" panose="020B0502020202020204" pitchFamily="34" charset="0"/>
              </a:rPr>
              <a:t>Elle se sent contente en France ?</a:t>
            </a:r>
            <a:endParaRPr lang="fr-FR" sz="2400" dirty="0">
              <a:solidFill>
                <a:srgbClr val="104F75"/>
              </a:solidFill>
            </a:endParaRPr>
          </a:p>
        </p:txBody>
      </p:sp>
    </p:spTree>
    <p:extLst>
      <p:ext uri="{BB962C8B-B14F-4D97-AF65-F5344CB8AC3E}">
        <p14:creationId xmlns:p14="http://schemas.microsoft.com/office/powerpoint/2010/main" val="3630576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2">
            <a:extLst>
              <a:ext uri="{FF2B5EF4-FFF2-40B4-BE49-F238E27FC236}">
                <a16:creationId xmlns:a16="http://schemas.microsoft.com/office/drawing/2014/main" id="{364517F0-A710-4042-8099-701E8D464216}"/>
              </a:ext>
            </a:extLst>
          </p:cNvPr>
          <p:cNvSpPr txBox="1">
            <a:spLocks/>
          </p:cNvSpPr>
          <p:nvPr/>
        </p:nvSpPr>
        <p:spPr>
          <a:xfrm>
            <a:off x="179999" y="1106576"/>
            <a:ext cx="10246701" cy="183939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Refugees in France </a:t>
            </a:r>
            <a:r>
              <a:rPr kumimoji="0" lang="fr-F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a:t>
            </a:r>
            <a:b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US"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8"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4 - Lesson </a:t>
            </a:r>
            <a:r>
              <a:rPr lang="en-GB" sz="2000" dirty="0">
                <a:solidFill>
                  <a:prstClr val="white"/>
                </a:solidFill>
                <a:latin typeface="Century Gothic" panose="020B0502020202020204" pitchFamily="34" charset="0"/>
              </a:rPr>
              <a:t>66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Catherine Salkeld / Louise Bibbey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Mary Richardson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08/08/22</a:t>
            </a:r>
          </a:p>
        </p:txBody>
      </p:sp>
      <p:sp>
        <p:nvSpPr>
          <p:cNvPr id="13" name="Subtitle 5">
            <a:extLst>
              <a:ext uri="{FF2B5EF4-FFF2-40B4-BE49-F238E27FC236}">
                <a16:creationId xmlns:a16="http://schemas.microsoft.com/office/drawing/2014/main" id="{40A580B7-C268-0342-99CB-FE5B503198AA}"/>
              </a:ext>
            </a:extLst>
          </p:cNvPr>
          <p:cNvSpPr txBox="1">
            <a:spLocks/>
          </p:cNvSpPr>
          <p:nvPr/>
        </p:nvSpPr>
        <p:spPr>
          <a:xfrm>
            <a:off x="179999" y="2542938"/>
            <a:ext cx="8341969" cy="886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Reflexive pronoun </a:t>
            </a:r>
            <a:r>
              <a:rPr kumimoji="0" lang="en-GB" sz="3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a:t>
            </a:r>
            <a:r>
              <a:rPr lang="en-GB" sz="3000" dirty="0">
                <a:solidFill>
                  <a:prstClr val="white"/>
                </a:solidFill>
              </a:rPr>
              <a:t>Cs closed [o/ô], open [o], [au]</a:t>
            </a:r>
            <a:endParaRPr kumimoji="0" lang="en-GB" sz="3000" b="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2919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2385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crise des réfugiés*</a:t>
            </a:r>
          </a:p>
        </p:txBody>
      </p:sp>
      <p:sp>
        <p:nvSpPr>
          <p:cNvPr id="2" name="TextBox 1">
            <a:extLst>
              <a:ext uri="{FF2B5EF4-FFF2-40B4-BE49-F238E27FC236}">
                <a16:creationId xmlns:a16="http://schemas.microsoft.com/office/drawing/2014/main" id="{F5AEF9DF-2FD5-1442-9E84-D31130754D83}"/>
              </a:ext>
            </a:extLst>
          </p:cNvPr>
          <p:cNvSpPr txBox="1"/>
          <p:nvPr/>
        </p:nvSpPr>
        <p:spPr>
          <a:xfrm>
            <a:off x="5108837" y="825272"/>
            <a:ext cx="71446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Practise reading the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open/closed [o/ô]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[au] </a:t>
            </a: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sounds.</a:t>
            </a:r>
            <a:endPar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199914" y="251188"/>
            <a:ext cx="178620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1" name="TextBox 20">
            <a:extLst>
              <a:ext uri="{FF2B5EF4-FFF2-40B4-BE49-F238E27FC236}">
                <a16:creationId xmlns:a16="http://schemas.microsoft.com/office/drawing/2014/main" id="{A144EBBF-F0C9-440E-9DD7-51AB35C46119}"/>
              </a:ext>
            </a:extLst>
          </p:cNvPr>
          <p:cNvSpPr txBox="1"/>
          <p:nvPr/>
        </p:nvSpPr>
        <p:spPr>
          <a:xfrm>
            <a:off x="616869" y="3525207"/>
            <a:ext cx="12370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ô</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pitaux des z</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nes de guerre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ffrent soins et pr</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tection même dans des circonstances difficiles.</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A62E8DD-5140-4E8E-86C6-EE5FCF5AE1C0}"/>
              </a:ext>
            </a:extLst>
          </p:cNvPr>
          <p:cNvSpPr txBox="1"/>
          <p:nvPr/>
        </p:nvSpPr>
        <p:spPr>
          <a:xfrm>
            <a:off x="594646" y="1225551"/>
            <a:ext cx="11762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 nombre de réfugiés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gmente en raison de la guerre en cours .</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E3C269C-9183-4321-8884-D6D5F621A815}"/>
              </a:ext>
            </a:extLst>
          </p:cNvPr>
          <p:cNvSpPr txBox="1"/>
          <p:nvPr/>
        </p:nvSpPr>
        <p:spPr>
          <a:xfrm>
            <a:off x="616869" y="5043015"/>
            <a:ext cx="115751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réfugiés doivent parfois rester à long terme dans des l</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gements temp</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raires. </a:t>
            </a:r>
          </a:p>
        </p:txBody>
      </p:sp>
      <p:sp>
        <p:nvSpPr>
          <p:cNvPr id="24" name="TextBox 23">
            <a:extLst>
              <a:ext uri="{FF2B5EF4-FFF2-40B4-BE49-F238E27FC236}">
                <a16:creationId xmlns:a16="http://schemas.microsoft.com/office/drawing/2014/main" id="{575574E7-7A3B-44C8-943E-AA976ED2073D}"/>
              </a:ext>
            </a:extLst>
          </p:cNvPr>
          <p:cNvSpPr txBox="1"/>
          <p:nvPr/>
        </p:nvSpPr>
        <p:spPr>
          <a:xfrm>
            <a:off x="616869" y="2182570"/>
            <a:ext cx="116195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Leur réalité devient un c</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chemar car leur vie change du jour </a:t>
            </a:r>
            <a:r>
              <a:rPr kumimoji="0" lang="fr-FR" sz="28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 lendemain. </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6" name="Action Button: Custom 16">
            <a:hlinkClick r:id="" action="ppaction://noaction" highlightClick="1">
              <a:snd r:embed="rId4" name="le nombre de refugies.wav"/>
            </a:hlinkClick>
            <a:extLst>
              <a:ext uri="{FF2B5EF4-FFF2-40B4-BE49-F238E27FC236}">
                <a16:creationId xmlns:a16="http://schemas.microsoft.com/office/drawing/2014/main" id="{31B4DCF3-C7EF-42EB-A830-C7170549E96C}"/>
              </a:ext>
            </a:extLst>
          </p:cNvPr>
          <p:cNvSpPr/>
          <p:nvPr/>
        </p:nvSpPr>
        <p:spPr>
          <a:xfrm>
            <a:off x="154198" y="1291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leur realite devient un cauchemar.wav"/>
            </a:hlinkClick>
            <a:extLst>
              <a:ext uri="{FF2B5EF4-FFF2-40B4-BE49-F238E27FC236}">
                <a16:creationId xmlns:a16="http://schemas.microsoft.com/office/drawing/2014/main" id="{ECA6C2D0-6E3F-46CD-99E6-C99F3BC1A03C}"/>
              </a:ext>
            </a:extLst>
          </p:cNvPr>
          <p:cNvSpPr/>
          <p:nvPr/>
        </p:nvSpPr>
        <p:spPr>
          <a:xfrm>
            <a:off x="154198" y="22719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les hopitaux des zones de guerre.wav"/>
            </a:hlinkClick>
            <a:extLst>
              <a:ext uri="{FF2B5EF4-FFF2-40B4-BE49-F238E27FC236}">
                <a16:creationId xmlns:a16="http://schemas.microsoft.com/office/drawing/2014/main" id="{294ED03D-14A1-4ADC-A027-46BA3C573C5B}"/>
              </a:ext>
            </a:extLst>
          </p:cNvPr>
          <p:cNvSpPr/>
          <p:nvPr/>
        </p:nvSpPr>
        <p:spPr>
          <a:xfrm>
            <a:off x="154198" y="36132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les refugies doivent parfois.wav"/>
            </a:hlinkClick>
            <a:extLst>
              <a:ext uri="{FF2B5EF4-FFF2-40B4-BE49-F238E27FC236}">
                <a16:creationId xmlns:a16="http://schemas.microsoft.com/office/drawing/2014/main" id="{25FC6DBF-1A85-4E38-93DC-C8DB326E1201}"/>
              </a:ext>
            </a:extLst>
          </p:cNvPr>
          <p:cNvSpPr/>
          <p:nvPr/>
        </p:nvSpPr>
        <p:spPr>
          <a:xfrm>
            <a:off x="190046" y="51332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TextBox 33">
            <a:extLst>
              <a:ext uri="{FF2B5EF4-FFF2-40B4-BE49-F238E27FC236}">
                <a16:creationId xmlns:a16="http://schemas.microsoft.com/office/drawing/2014/main" id="{11E05666-BE0E-406F-A854-092687124845}"/>
              </a:ext>
            </a:extLst>
          </p:cNvPr>
          <p:cNvSpPr txBox="1"/>
          <p:nvPr/>
        </p:nvSpPr>
        <p:spPr>
          <a:xfrm>
            <a:off x="586046" y="1728145"/>
            <a:ext cx="71446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 number of refugees is increasing due to ongoing war.]</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C6602FAD-CC5C-4343-92BF-968C8C38DAB9}"/>
              </a:ext>
            </a:extLst>
          </p:cNvPr>
          <p:cNvSpPr txBox="1"/>
          <p:nvPr/>
        </p:nvSpPr>
        <p:spPr>
          <a:xfrm>
            <a:off x="594646" y="5981474"/>
            <a:ext cx="104583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[Refugees sometimes have to stay in temporary accommodation on a long term basis.]</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86F9809-B4F2-4532-94F3-0EFBF09495A9}"/>
              </a:ext>
            </a:extLst>
          </p:cNvPr>
          <p:cNvSpPr txBox="1"/>
          <p:nvPr/>
        </p:nvSpPr>
        <p:spPr>
          <a:xfrm>
            <a:off x="594646" y="3059669"/>
            <a:ext cx="90891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[Their reality becomes a nightmare as their life changes overnight.]</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C29A734A-0E03-4041-BCC6-86C7F72416B8}"/>
              </a:ext>
            </a:extLst>
          </p:cNvPr>
          <p:cNvSpPr txBox="1"/>
          <p:nvPr/>
        </p:nvSpPr>
        <p:spPr>
          <a:xfrm>
            <a:off x="594646" y="4486328"/>
            <a:ext cx="11264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[Hospitals in war zones offer care and protection even in difficult circumstances .]</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1" name="Rounded Rectangle 46">
            <a:extLst>
              <a:ext uri="{FF2B5EF4-FFF2-40B4-BE49-F238E27FC236}">
                <a16:creationId xmlns:a16="http://schemas.microsoft.com/office/drawing/2014/main" id="{BB441E2C-5CED-49C3-8E8F-280BE516947D}"/>
              </a:ext>
            </a:extLst>
          </p:cNvPr>
          <p:cNvSpPr/>
          <p:nvPr/>
        </p:nvSpPr>
        <p:spPr>
          <a:xfrm>
            <a:off x="5823857" y="268898"/>
            <a:ext cx="4245429" cy="418692"/>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*la crise des réfugiés </a:t>
            </a:r>
            <a:r>
              <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rPr>
              <a:t>= the refugee crisis</a:t>
            </a:r>
            <a:endParaRPr kumimoji="0" lang="fr-FR"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2" name="Picture 31">
            <a:extLst>
              <a:ext uri="{FF2B5EF4-FFF2-40B4-BE49-F238E27FC236}">
                <a16:creationId xmlns:a16="http://schemas.microsoft.com/office/drawing/2014/main" id="{4EDA6489-B17F-9741-9228-3CCCB2F83EC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362713" y="4222259"/>
            <a:ext cx="1690488" cy="1532005"/>
          </a:xfrm>
          <a:prstGeom prst="rect">
            <a:avLst/>
          </a:prstGeom>
        </p:spPr>
      </p:pic>
      <p:pic>
        <p:nvPicPr>
          <p:cNvPr id="33" name="Picture 32">
            <a:extLst>
              <a:ext uri="{FF2B5EF4-FFF2-40B4-BE49-F238E27FC236}">
                <a16:creationId xmlns:a16="http://schemas.microsoft.com/office/drawing/2014/main" id="{82C8D667-B2B7-F541-82EF-8DB456F1B87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093017" y="2628880"/>
            <a:ext cx="960184" cy="975425"/>
          </a:xfrm>
          <a:prstGeom prst="rect">
            <a:avLst/>
          </a:prstGeom>
        </p:spPr>
      </p:pic>
    </p:spTree>
    <p:extLst>
      <p:ext uri="{BB962C8B-B14F-4D97-AF65-F5344CB8AC3E}">
        <p14:creationId xmlns:p14="http://schemas.microsoft.com/office/powerpoint/2010/main" val="305504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34" grpId="0"/>
      <p:bldP spid="43" grpId="0"/>
      <p:bldP spid="44"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0"/>
            <a:ext cx="7112000" cy="2057399"/>
          </a:xfrm>
        </p:spPr>
        <p:txBody>
          <a:bodyPr/>
          <a:lstStyle/>
          <a:p>
            <a:pPr lvl="0" algn="ctr">
              <a:lnSpc>
                <a:spcPct val="100000"/>
              </a:lnSpc>
              <a:spcBef>
                <a:spcPts val="0"/>
              </a:spcBef>
            </a:pPr>
            <a:r>
              <a:rPr lang="en-GB" sz="10000" b="1" dirty="0">
                <a:solidFill>
                  <a:srgbClr val="104F75"/>
                </a:solidFill>
                <a:ea typeface="+mn-ea"/>
                <a:cs typeface="Calibri" panose="020F0502020204030204" pitchFamily="34" charset="0"/>
              </a:rPr>
              <a:t>closed o/ô</a:t>
            </a:r>
            <a:endParaRPr lang="en-US" sz="10000" dirty="0">
              <a:solidFill>
                <a:srgbClr val="104F75"/>
              </a:solidFill>
            </a:endParaRPr>
          </a:p>
        </p:txBody>
      </p:sp>
      <p:sp>
        <p:nvSpPr>
          <p:cNvPr id="5" name="TextBox 4"/>
          <p:cNvSpPr txBox="1"/>
          <p:nvPr/>
        </p:nvSpPr>
        <p:spPr>
          <a:xfrm>
            <a:off x="3752252" y="4042533"/>
            <a:ext cx="4687501"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phot</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endParaRPr kumimoji="0" lang="en-GB" sz="12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photo">
            <a:extLst>
              <a:ext uri="{FF2B5EF4-FFF2-40B4-BE49-F238E27FC236}">
                <a16:creationId xmlns:a16="http://schemas.microsoft.com/office/drawing/2014/main" id="{4D180909-EE83-44A8-A6E8-0CF429FB9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1379917"/>
            <a:ext cx="3136900" cy="313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5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h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4" name="ph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527"/>
            <a:ext cx="6019800" cy="867128"/>
          </a:xfrm>
          <a:prstGeom prst="rect">
            <a:avLst/>
          </a:prstGeom>
        </p:spPr>
      </p:pic>
      <p:sp>
        <p:nvSpPr>
          <p:cNvPr id="4" name="Title 3"/>
          <p:cNvSpPr>
            <a:spLocks noGrp="1"/>
          </p:cNvSpPr>
          <p:nvPr>
            <p:ph type="title"/>
          </p:nvPr>
        </p:nvSpPr>
        <p:spPr>
          <a:xfrm>
            <a:off x="1565" y="163319"/>
            <a:ext cx="5265384" cy="707849"/>
          </a:xfrm>
        </p:spPr>
        <p:txBody>
          <a:bodyPr>
            <a:normAutofit/>
          </a:bodyPr>
          <a:lstStyle/>
          <a:p>
            <a:r>
              <a:rPr lang="fr-FR"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406742" y="249870"/>
            <a:ext cx="150317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lire/écrire</a:t>
            </a:r>
          </a:p>
        </p:txBody>
      </p:sp>
      <p:sp>
        <p:nvSpPr>
          <p:cNvPr id="29" name="Speech Bubble: Rectangle with Corners Rounded 28">
            <a:extLst>
              <a:ext uri="{FF2B5EF4-FFF2-40B4-BE49-F238E27FC236}">
                <a16:creationId xmlns:a16="http://schemas.microsoft.com/office/drawing/2014/main" id="{2CC9F51B-5AE7-4783-8961-7200AA4C8672}"/>
              </a:ext>
            </a:extLst>
          </p:cNvPr>
          <p:cNvSpPr/>
          <p:nvPr/>
        </p:nvSpPr>
        <p:spPr>
          <a:xfrm>
            <a:off x="10300732" y="4324066"/>
            <a:ext cx="1729349"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fier/fière</a:t>
            </a:r>
          </a:p>
        </p:txBody>
      </p:sp>
      <p:sp>
        <p:nvSpPr>
          <p:cNvPr id="10" name="Speech Bubble: Rectangle with Corners Rounded 9">
            <a:extLst>
              <a:ext uri="{FF2B5EF4-FFF2-40B4-BE49-F238E27FC236}">
                <a16:creationId xmlns:a16="http://schemas.microsoft.com/office/drawing/2014/main" id="{A1EEB128-1954-4BF3-8FD1-8E0F6A598E59}"/>
              </a:ext>
            </a:extLst>
          </p:cNvPr>
          <p:cNvSpPr/>
          <p:nvPr/>
        </p:nvSpPr>
        <p:spPr>
          <a:xfrm>
            <a:off x="8459060" y="4975620"/>
            <a:ext cx="173911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se réveiller</a:t>
            </a:r>
          </a:p>
        </p:txBody>
      </p:sp>
      <p:sp>
        <p:nvSpPr>
          <p:cNvPr id="11" name="Speech Bubble: Rectangle with Corners Rounded 10">
            <a:extLst>
              <a:ext uri="{FF2B5EF4-FFF2-40B4-BE49-F238E27FC236}">
                <a16:creationId xmlns:a16="http://schemas.microsoft.com/office/drawing/2014/main" id="{F3FC733F-83F4-40C3-87CC-2470FC76AB39}"/>
              </a:ext>
            </a:extLst>
          </p:cNvPr>
          <p:cNvSpPr/>
          <p:nvPr/>
        </p:nvSpPr>
        <p:spPr>
          <a:xfrm>
            <a:off x="10300107" y="1041831"/>
            <a:ext cx="1730599" cy="565030"/>
          </a:xfrm>
          <a:prstGeom prst="wedgeRoundRectCallout">
            <a:avLst>
              <a:gd name="adj1" fmla="val -26903"/>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une journée</a:t>
            </a:r>
          </a:p>
        </p:txBody>
      </p:sp>
      <p:sp>
        <p:nvSpPr>
          <p:cNvPr id="12" name="Speech Bubble: Rectangle with Corners Rounded 11">
            <a:extLst>
              <a:ext uri="{FF2B5EF4-FFF2-40B4-BE49-F238E27FC236}">
                <a16:creationId xmlns:a16="http://schemas.microsoft.com/office/drawing/2014/main" id="{60626F7D-E579-4A16-A9E8-7BB5C9F78F65}"/>
              </a:ext>
            </a:extLst>
          </p:cNvPr>
          <p:cNvSpPr/>
          <p:nvPr/>
        </p:nvSpPr>
        <p:spPr>
          <a:xfrm>
            <a:off x="8463317" y="3013916"/>
            <a:ext cx="1730599"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efficace</a:t>
            </a:r>
          </a:p>
        </p:txBody>
      </p:sp>
      <p:sp>
        <p:nvSpPr>
          <p:cNvPr id="13" name="Speech Bubble: Rectangle with Corners Rounded 12">
            <a:extLst>
              <a:ext uri="{FF2B5EF4-FFF2-40B4-BE49-F238E27FC236}">
                <a16:creationId xmlns:a16="http://schemas.microsoft.com/office/drawing/2014/main" id="{707C6DA9-54A0-4A5D-B1B5-E09E8062A43A}"/>
              </a:ext>
            </a:extLst>
          </p:cNvPr>
          <p:cNvSpPr/>
          <p:nvPr/>
        </p:nvSpPr>
        <p:spPr>
          <a:xfrm>
            <a:off x="10297820" y="1698278"/>
            <a:ext cx="173517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se présenter</a:t>
            </a:r>
          </a:p>
        </p:txBody>
      </p:sp>
      <p:sp>
        <p:nvSpPr>
          <p:cNvPr id="14" name="Speech Bubble: Rectangle with Corners Rounded 13">
            <a:extLst>
              <a:ext uri="{FF2B5EF4-FFF2-40B4-BE49-F238E27FC236}">
                <a16:creationId xmlns:a16="http://schemas.microsoft.com/office/drawing/2014/main" id="{619EE41E-838F-4324-ACD2-1CEC0694DEF7}"/>
              </a:ext>
            </a:extLst>
          </p:cNvPr>
          <p:cNvSpPr/>
          <p:nvPr/>
        </p:nvSpPr>
        <p:spPr>
          <a:xfrm>
            <a:off x="8459060" y="3683488"/>
            <a:ext cx="173911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s’appeler</a:t>
            </a:r>
          </a:p>
        </p:txBody>
      </p:sp>
      <p:sp>
        <p:nvSpPr>
          <p:cNvPr id="15" name="Speech Bubble: Rectangle with Corners Rounded 14">
            <a:extLst>
              <a:ext uri="{FF2B5EF4-FFF2-40B4-BE49-F238E27FC236}">
                <a16:creationId xmlns:a16="http://schemas.microsoft.com/office/drawing/2014/main" id="{F2A85216-0A4F-4496-BF62-AED46E2A64A1}"/>
              </a:ext>
            </a:extLst>
          </p:cNvPr>
          <p:cNvSpPr/>
          <p:nvPr/>
        </p:nvSpPr>
        <p:spPr>
          <a:xfrm>
            <a:off x="8461030" y="5636958"/>
            <a:ext cx="173517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laver</a:t>
            </a:r>
          </a:p>
        </p:txBody>
      </p:sp>
      <p:sp>
        <p:nvSpPr>
          <p:cNvPr id="18" name="Speech Bubble: Rectangle with Corners Rounded 17">
            <a:extLst>
              <a:ext uri="{FF2B5EF4-FFF2-40B4-BE49-F238E27FC236}">
                <a16:creationId xmlns:a16="http://schemas.microsoft.com/office/drawing/2014/main" id="{72FADA15-3B32-4317-B631-7E9B53A4B09C}"/>
              </a:ext>
            </a:extLst>
          </p:cNvPr>
          <p:cNvSpPr/>
          <p:nvPr/>
        </p:nvSpPr>
        <p:spPr>
          <a:xfrm>
            <a:off x="8459060" y="2354725"/>
            <a:ext cx="173911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appeler</a:t>
            </a:r>
          </a:p>
        </p:txBody>
      </p:sp>
      <p:sp>
        <p:nvSpPr>
          <p:cNvPr id="19" name="Speech Bubble: Rectangle with Corners Rounded 18">
            <a:extLst>
              <a:ext uri="{FF2B5EF4-FFF2-40B4-BE49-F238E27FC236}">
                <a16:creationId xmlns:a16="http://schemas.microsoft.com/office/drawing/2014/main" id="{2C0D94E3-FC64-4EAC-9350-F4FBB01AF2C3}"/>
              </a:ext>
            </a:extLst>
          </p:cNvPr>
          <p:cNvSpPr/>
          <p:nvPr/>
        </p:nvSpPr>
        <p:spPr>
          <a:xfrm>
            <a:off x="10300106" y="3011172"/>
            <a:ext cx="1730600"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paix</a:t>
            </a:r>
          </a:p>
        </p:txBody>
      </p:sp>
      <p:sp>
        <p:nvSpPr>
          <p:cNvPr id="20" name="Speech Bubble: Rectangle with Corners Rounded 19">
            <a:extLst>
              <a:ext uri="{FF2B5EF4-FFF2-40B4-BE49-F238E27FC236}">
                <a16:creationId xmlns:a16="http://schemas.microsoft.com/office/drawing/2014/main" id="{0806805A-0E77-41EB-8034-A587DF77112A}"/>
              </a:ext>
            </a:extLst>
          </p:cNvPr>
          <p:cNvSpPr/>
          <p:nvPr/>
        </p:nvSpPr>
        <p:spPr>
          <a:xfrm>
            <a:off x="8459378" y="1041831"/>
            <a:ext cx="1738476"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membre</a:t>
            </a:r>
          </a:p>
        </p:txBody>
      </p:sp>
      <p:sp>
        <p:nvSpPr>
          <p:cNvPr id="21" name="Speech Bubble: Rectangle with Corners Rounded 20">
            <a:extLst>
              <a:ext uri="{FF2B5EF4-FFF2-40B4-BE49-F238E27FC236}">
                <a16:creationId xmlns:a16="http://schemas.microsoft.com/office/drawing/2014/main" id="{44EC19FE-5EA8-41E9-8D77-7CCE2E871229}"/>
              </a:ext>
            </a:extLst>
          </p:cNvPr>
          <p:cNvSpPr/>
          <p:nvPr/>
        </p:nvSpPr>
        <p:spPr>
          <a:xfrm>
            <a:off x="8461030" y="4329554"/>
            <a:ext cx="173517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présenter</a:t>
            </a:r>
          </a:p>
        </p:txBody>
      </p:sp>
      <p:sp>
        <p:nvSpPr>
          <p:cNvPr id="22" name="Speech Bubble: Rectangle with Corners Rounded 21">
            <a:extLst>
              <a:ext uri="{FF2B5EF4-FFF2-40B4-BE49-F238E27FC236}">
                <a16:creationId xmlns:a16="http://schemas.microsoft.com/office/drawing/2014/main" id="{43F20B22-138A-410C-A9CF-5C19D5F194EA}"/>
              </a:ext>
            </a:extLst>
          </p:cNvPr>
          <p:cNvSpPr/>
          <p:nvPr/>
        </p:nvSpPr>
        <p:spPr>
          <a:xfrm>
            <a:off x="10300107" y="4975620"/>
            <a:ext cx="1730599" cy="1226368"/>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officiel/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officielle</a:t>
            </a:r>
          </a:p>
        </p:txBody>
      </p:sp>
      <p:sp>
        <p:nvSpPr>
          <p:cNvPr id="64" name="Speech Bubble: Rectangle with Corners Rounded 63">
            <a:extLst>
              <a:ext uri="{FF2B5EF4-FFF2-40B4-BE49-F238E27FC236}">
                <a16:creationId xmlns:a16="http://schemas.microsoft.com/office/drawing/2014/main" id="{0685F9A9-565F-4878-A26E-CBF3DCED78D2}"/>
              </a:ext>
            </a:extLst>
          </p:cNvPr>
          <p:cNvSpPr/>
          <p:nvPr/>
        </p:nvSpPr>
        <p:spPr>
          <a:xfrm>
            <a:off x="10299790" y="2354725"/>
            <a:ext cx="173123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réveiller</a:t>
            </a:r>
          </a:p>
        </p:txBody>
      </p:sp>
      <p:sp>
        <p:nvSpPr>
          <p:cNvPr id="66" name="Speech Bubble: Rectangle with Corners Rounded 65">
            <a:extLst>
              <a:ext uri="{FF2B5EF4-FFF2-40B4-BE49-F238E27FC236}">
                <a16:creationId xmlns:a16="http://schemas.microsoft.com/office/drawing/2014/main" id="{76F3E6D7-D3D5-47F0-A698-845533658046}"/>
              </a:ext>
            </a:extLst>
          </p:cNvPr>
          <p:cNvSpPr/>
          <p:nvPr/>
        </p:nvSpPr>
        <p:spPr>
          <a:xfrm>
            <a:off x="8461030" y="1698278"/>
            <a:ext cx="1735173"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se laver</a:t>
            </a:r>
          </a:p>
        </p:txBody>
      </p:sp>
      <p:sp>
        <p:nvSpPr>
          <p:cNvPr id="60" name="Speech Bubble: Rectangle with Corners Rounded 59">
            <a:extLst>
              <a:ext uri="{FF2B5EF4-FFF2-40B4-BE49-F238E27FC236}">
                <a16:creationId xmlns:a16="http://schemas.microsoft.com/office/drawing/2014/main" id="{7DE7B518-743D-F8E1-8462-32249E4423DD}"/>
              </a:ext>
            </a:extLst>
          </p:cNvPr>
          <p:cNvSpPr/>
          <p:nvPr/>
        </p:nvSpPr>
        <p:spPr>
          <a:xfrm>
            <a:off x="10296168" y="3667619"/>
            <a:ext cx="1738476" cy="56503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l’accord</a:t>
            </a:r>
          </a:p>
        </p:txBody>
      </p:sp>
      <p:pic>
        <p:nvPicPr>
          <p:cNvPr id="55" name="Picture 54">
            <a:extLst>
              <a:ext uri="{FF2B5EF4-FFF2-40B4-BE49-F238E27FC236}">
                <a16:creationId xmlns:a16="http://schemas.microsoft.com/office/drawing/2014/main" id="{BA42A5BD-5B77-DE5E-D41B-D2CEB990FF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4342"/>
          <a:stretch/>
        </p:blipFill>
        <p:spPr>
          <a:xfrm>
            <a:off x="7162664" y="1760096"/>
            <a:ext cx="1450546" cy="2606196"/>
          </a:xfrm>
          <a:prstGeom prst="rect">
            <a:avLst/>
          </a:prstGeom>
        </p:spPr>
      </p:pic>
      <p:sp>
        <p:nvSpPr>
          <p:cNvPr id="5" name="TextBox 4">
            <a:extLst>
              <a:ext uri="{FF2B5EF4-FFF2-40B4-BE49-F238E27FC236}">
                <a16:creationId xmlns:a16="http://schemas.microsoft.com/office/drawing/2014/main" id="{D7549664-DBD5-DF7E-E8BE-8E8C0A6BBFF8}"/>
              </a:ext>
            </a:extLst>
          </p:cNvPr>
          <p:cNvSpPr txBox="1"/>
          <p:nvPr/>
        </p:nvSpPr>
        <p:spPr>
          <a:xfrm>
            <a:off x="61351" y="1633830"/>
            <a:ext cx="75434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Notre voyage de l’Afghanistan à la France dure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une journée.</a:t>
            </a:r>
          </a:p>
        </p:txBody>
      </p:sp>
      <p:sp>
        <p:nvSpPr>
          <p:cNvPr id="56" name="TextBox 55">
            <a:extLst>
              <a:ext uri="{FF2B5EF4-FFF2-40B4-BE49-F238E27FC236}">
                <a16:creationId xmlns:a16="http://schemas.microsoft.com/office/drawing/2014/main" id="{8EFF0AA5-37B3-9F11-F800-FBAB2717C6DA}"/>
              </a:ext>
            </a:extLst>
          </p:cNvPr>
          <p:cNvSpPr txBox="1"/>
          <p:nvPr/>
        </p:nvSpPr>
        <p:spPr>
          <a:xfrm>
            <a:off x="61351" y="3309556"/>
            <a:ext cx="84510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Après le voyage, il faut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laver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les vêtements, 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il faut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se laver.</a:t>
            </a:r>
          </a:p>
        </p:txBody>
      </p:sp>
      <p:sp>
        <p:nvSpPr>
          <p:cNvPr id="58" name="TextBox 57">
            <a:extLst>
              <a:ext uri="{FF2B5EF4-FFF2-40B4-BE49-F238E27FC236}">
                <a16:creationId xmlns:a16="http://schemas.microsoft.com/office/drawing/2014/main" id="{2FC023B0-D0B2-CE0D-F838-F44A23CA6686}"/>
              </a:ext>
            </a:extLst>
          </p:cNvPr>
          <p:cNvSpPr txBox="1"/>
          <p:nvPr/>
        </p:nvSpPr>
        <p:spPr>
          <a:xfrm>
            <a:off x="61351" y="2471693"/>
            <a:ext cx="68033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Avant le voyage, il faut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se réveiller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tôt, et il faut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réveiller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les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membres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de la famille.</a:t>
            </a:r>
          </a:p>
        </p:txBody>
      </p:sp>
      <p:sp>
        <p:nvSpPr>
          <p:cNvPr id="61" name="TextBox 60">
            <a:extLst>
              <a:ext uri="{FF2B5EF4-FFF2-40B4-BE49-F238E27FC236}">
                <a16:creationId xmlns:a16="http://schemas.microsoft.com/office/drawing/2014/main" id="{789E4904-4B8C-7D9D-D6FD-5FAFA043AA1E}"/>
              </a:ext>
            </a:extLst>
          </p:cNvPr>
          <p:cNvSpPr txBox="1"/>
          <p:nvPr/>
        </p:nvSpPr>
        <p:spPr>
          <a:xfrm>
            <a:off x="61351" y="1134521"/>
            <a:ext cx="769428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Je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m’appelle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Max. Je suis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fier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de ma sœur, Nina.</a:t>
            </a:r>
          </a:p>
        </p:txBody>
      </p:sp>
      <p:sp>
        <p:nvSpPr>
          <p:cNvPr id="62" name="TextBox 61">
            <a:extLst>
              <a:ext uri="{FF2B5EF4-FFF2-40B4-BE49-F238E27FC236}">
                <a16:creationId xmlns:a16="http://schemas.microsoft.com/office/drawing/2014/main" id="{C7E0B2B3-141C-E837-4072-1FA7F4512BB8}"/>
              </a:ext>
            </a:extLst>
          </p:cNvPr>
          <p:cNvSpPr txBox="1"/>
          <p:nvPr/>
        </p:nvSpPr>
        <p:spPr>
          <a:xfrm>
            <a:off x="61351" y="4985282"/>
            <a:ext cx="73532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On va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appeler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les amis </a:t>
            </a:r>
            <a:r>
              <a:rPr lang="fr-FR" sz="2200" dirty="0">
                <a:solidFill>
                  <a:srgbClr val="104F75"/>
                </a:solidFill>
                <a:latin typeface="Century Gothic" panose="020F0302020204030204"/>
              </a:rPr>
              <a:t>en Afghanistan</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tous les jours. </a:t>
            </a:r>
          </a:p>
        </p:txBody>
      </p:sp>
      <p:sp>
        <p:nvSpPr>
          <p:cNvPr id="67" name="TextBox 66">
            <a:extLst>
              <a:ext uri="{FF2B5EF4-FFF2-40B4-BE49-F238E27FC236}">
                <a16:creationId xmlns:a16="http://schemas.microsoft.com/office/drawing/2014/main" id="{02929EE2-D647-2B8E-80A2-141B4726E69E}"/>
              </a:ext>
            </a:extLst>
          </p:cNvPr>
          <p:cNvSpPr txBox="1"/>
          <p:nvPr/>
        </p:nvSpPr>
        <p:spPr>
          <a:xfrm>
            <a:off x="61350" y="4147419"/>
            <a:ext cx="813795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Quand on arrive, il faut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se présenter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à une personne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officielle,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et il faut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présenter</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un passeport.</a:t>
            </a:r>
          </a:p>
        </p:txBody>
      </p:sp>
      <p:sp>
        <p:nvSpPr>
          <p:cNvPr id="69" name="TextBox 68">
            <a:extLst>
              <a:ext uri="{FF2B5EF4-FFF2-40B4-BE49-F238E27FC236}">
                <a16:creationId xmlns:a16="http://schemas.microsoft.com/office/drawing/2014/main" id="{C88F1114-A0D4-545E-388B-736CFB821C88}"/>
              </a:ext>
            </a:extLst>
          </p:cNvPr>
          <p:cNvSpPr txBox="1"/>
          <p:nvPr/>
        </p:nvSpPr>
        <p:spPr>
          <a:xfrm>
            <a:off x="61351" y="5484589"/>
            <a:ext cx="68033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On veut un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accord</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efficace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entre les talibans et les autres Afghans. On veut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la paix.</a:t>
            </a:r>
          </a:p>
        </p:txBody>
      </p:sp>
      <p:pic>
        <p:nvPicPr>
          <p:cNvPr id="3" name="Picture 2">
            <a:extLst>
              <a:ext uri="{FF2B5EF4-FFF2-40B4-BE49-F238E27FC236}">
                <a16:creationId xmlns:a16="http://schemas.microsoft.com/office/drawing/2014/main" id="{2A0196E0-8008-5677-C746-9A23B0E7D9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78" b="9001"/>
          <a:stretch/>
        </p:blipFill>
        <p:spPr>
          <a:xfrm>
            <a:off x="6824619" y="2302193"/>
            <a:ext cx="971195" cy="1851059"/>
          </a:xfrm>
          <a:prstGeom prst="rect">
            <a:avLst/>
          </a:prstGeom>
        </p:spPr>
      </p:pic>
      <p:sp>
        <p:nvSpPr>
          <p:cNvPr id="47" name="Speech Bubble: Rectangle with Corners Rounded 46">
            <a:extLst>
              <a:ext uri="{FF2B5EF4-FFF2-40B4-BE49-F238E27FC236}">
                <a16:creationId xmlns:a16="http://schemas.microsoft.com/office/drawing/2014/main" id="{4B91C55C-8F94-4538-8E02-82D7B872FBB7}"/>
              </a:ext>
            </a:extLst>
          </p:cNvPr>
          <p:cNvSpPr/>
          <p:nvPr/>
        </p:nvSpPr>
        <p:spPr>
          <a:xfrm>
            <a:off x="487083" y="1145279"/>
            <a:ext cx="1545356"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am called</a:t>
            </a:r>
          </a:p>
        </p:txBody>
      </p:sp>
      <p:sp>
        <p:nvSpPr>
          <p:cNvPr id="46" name="Speech Bubble: Rectangle with Corners Rounded 45">
            <a:extLst>
              <a:ext uri="{FF2B5EF4-FFF2-40B4-BE49-F238E27FC236}">
                <a16:creationId xmlns:a16="http://schemas.microsoft.com/office/drawing/2014/main" id="{6F9D00B4-896E-406E-90AE-7B24CF3D615A}"/>
              </a:ext>
            </a:extLst>
          </p:cNvPr>
          <p:cNvSpPr/>
          <p:nvPr/>
        </p:nvSpPr>
        <p:spPr>
          <a:xfrm>
            <a:off x="3385015" y="4168218"/>
            <a:ext cx="2448000"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introduce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oneself</a:t>
            </a:r>
          </a:p>
        </p:txBody>
      </p:sp>
      <p:sp>
        <p:nvSpPr>
          <p:cNvPr id="53" name="Speech Bubble: Rectangle with Corners Rounded 52">
            <a:extLst>
              <a:ext uri="{FF2B5EF4-FFF2-40B4-BE49-F238E27FC236}">
                <a16:creationId xmlns:a16="http://schemas.microsoft.com/office/drawing/2014/main" id="{8FD37BBA-2448-426F-97BC-41A6CA64EC26}"/>
              </a:ext>
            </a:extLst>
          </p:cNvPr>
          <p:cNvSpPr/>
          <p:nvPr/>
        </p:nvSpPr>
        <p:spPr>
          <a:xfrm>
            <a:off x="2578809" y="4528218"/>
            <a:ext cx="1299458"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present</a:t>
            </a:r>
          </a:p>
        </p:txBody>
      </p:sp>
      <p:sp>
        <p:nvSpPr>
          <p:cNvPr id="54" name="Speech Bubble: Rectangle with Corners Rounded 53">
            <a:extLst>
              <a:ext uri="{FF2B5EF4-FFF2-40B4-BE49-F238E27FC236}">
                <a16:creationId xmlns:a16="http://schemas.microsoft.com/office/drawing/2014/main" id="{DE5C2CD6-38BD-434C-B062-46401EC69C10}"/>
              </a:ext>
            </a:extLst>
          </p:cNvPr>
          <p:cNvSpPr/>
          <p:nvPr/>
        </p:nvSpPr>
        <p:spPr>
          <a:xfrm>
            <a:off x="107744" y="4528218"/>
            <a:ext cx="1239666"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official</a:t>
            </a:r>
          </a:p>
        </p:txBody>
      </p:sp>
      <p:sp>
        <p:nvSpPr>
          <p:cNvPr id="45" name="Speech Bubble: Rectangle with Corners Rounded 44">
            <a:extLst>
              <a:ext uri="{FF2B5EF4-FFF2-40B4-BE49-F238E27FC236}">
                <a16:creationId xmlns:a16="http://schemas.microsoft.com/office/drawing/2014/main" id="{7A32BC83-B34E-4368-97B9-64CB5F294519}"/>
              </a:ext>
            </a:extLst>
          </p:cNvPr>
          <p:cNvSpPr/>
          <p:nvPr/>
        </p:nvSpPr>
        <p:spPr>
          <a:xfrm>
            <a:off x="3500678" y="5504230"/>
            <a:ext cx="1469011"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effective</a:t>
            </a:r>
          </a:p>
        </p:txBody>
      </p:sp>
      <p:sp>
        <p:nvSpPr>
          <p:cNvPr id="51" name="Speech Bubble: Rectangle with Corners Rounded 50">
            <a:extLst>
              <a:ext uri="{FF2B5EF4-FFF2-40B4-BE49-F238E27FC236}">
                <a16:creationId xmlns:a16="http://schemas.microsoft.com/office/drawing/2014/main" id="{2AC08F8A-9940-4CDB-ADEC-B2631F1CE1CA}"/>
              </a:ext>
            </a:extLst>
          </p:cNvPr>
          <p:cNvSpPr/>
          <p:nvPr/>
        </p:nvSpPr>
        <p:spPr>
          <a:xfrm>
            <a:off x="5421864" y="5884108"/>
            <a:ext cx="1211152"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peace</a:t>
            </a:r>
          </a:p>
        </p:txBody>
      </p:sp>
      <p:sp>
        <p:nvSpPr>
          <p:cNvPr id="50" name="Speech Bubble: Rectangle with Corners Rounded 49">
            <a:extLst>
              <a:ext uri="{FF2B5EF4-FFF2-40B4-BE49-F238E27FC236}">
                <a16:creationId xmlns:a16="http://schemas.microsoft.com/office/drawing/2014/main" id="{83712488-F530-4590-B5B1-141CB803A570}"/>
              </a:ext>
            </a:extLst>
          </p:cNvPr>
          <p:cNvSpPr/>
          <p:nvPr/>
        </p:nvSpPr>
        <p:spPr>
          <a:xfrm>
            <a:off x="1037528" y="5028551"/>
            <a:ext cx="1101570"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call</a:t>
            </a:r>
          </a:p>
        </p:txBody>
      </p:sp>
      <p:sp>
        <p:nvSpPr>
          <p:cNvPr id="42" name="Speech Bubble: Rectangle with Corners Rounded 41">
            <a:extLst>
              <a:ext uri="{FF2B5EF4-FFF2-40B4-BE49-F238E27FC236}">
                <a16:creationId xmlns:a16="http://schemas.microsoft.com/office/drawing/2014/main" id="{AC8FF6A3-7A88-4BB3-856E-1D6FE604C5E6}"/>
              </a:ext>
            </a:extLst>
          </p:cNvPr>
          <p:cNvSpPr/>
          <p:nvPr/>
        </p:nvSpPr>
        <p:spPr>
          <a:xfrm>
            <a:off x="3798666" y="1145279"/>
            <a:ext cx="976438"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proud</a:t>
            </a:r>
          </a:p>
        </p:txBody>
      </p:sp>
      <p:sp>
        <p:nvSpPr>
          <p:cNvPr id="44" name="Speech Bubble: Rectangle with Corners Rounded 43">
            <a:extLst>
              <a:ext uri="{FF2B5EF4-FFF2-40B4-BE49-F238E27FC236}">
                <a16:creationId xmlns:a16="http://schemas.microsoft.com/office/drawing/2014/main" id="{1996A170-79FF-4F3F-BCD8-405663151BA6}"/>
              </a:ext>
            </a:extLst>
          </p:cNvPr>
          <p:cNvSpPr/>
          <p:nvPr/>
        </p:nvSpPr>
        <p:spPr>
          <a:xfrm>
            <a:off x="119197" y="2007829"/>
            <a:ext cx="1836663" cy="360000"/>
          </a:xfrm>
          <a:prstGeom prst="wedgeRoundRectCallout">
            <a:avLst>
              <a:gd name="adj1" fmla="val -26903"/>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 day</a:t>
            </a:r>
          </a:p>
        </p:txBody>
      </p:sp>
      <p:sp>
        <p:nvSpPr>
          <p:cNvPr id="43" name="Speech Bubble: Rectangle with Corners Rounded 42">
            <a:extLst>
              <a:ext uri="{FF2B5EF4-FFF2-40B4-BE49-F238E27FC236}">
                <a16:creationId xmlns:a16="http://schemas.microsoft.com/office/drawing/2014/main" id="{68844A70-6DD2-4F5D-B2AB-AEFE687A226A}"/>
              </a:ext>
            </a:extLst>
          </p:cNvPr>
          <p:cNvSpPr/>
          <p:nvPr/>
        </p:nvSpPr>
        <p:spPr>
          <a:xfrm>
            <a:off x="3385016" y="2486457"/>
            <a:ext cx="1584673"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wake up</a:t>
            </a:r>
          </a:p>
        </p:txBody>
      </p:sp>
      <p:sp>
        <p:nvSpPr>
          <p:cNvPr id="63" name="Speech Bubble: Rectangle with Corners Rounded 62">
            <a:extLst>
              <a:ext uri="{FF2B5EF4-FFF2-40B4-BE49-F238E27FC236}">
                <a16:creationId xmlns:a16="http://schemas.microsoft.com/office/drawing/2014/main" id="{A286E625-EF48-46A9-B4EA-6F996FBCE000}"/>
              </a:ext>
            </a:extLst>
          </p:cNvPr>
          <p:cNvSpPr/>
          <p:nvPr/>
        </p:nvSpPr>
        <p:spPr>
          <a:xfrm>
            <a:off x="107744" y="2867723"/>
            <a:ext cx="1116682"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wake</a:t>
            </a:r>
          </a:p>
        </p:txBody>
      </p:sp>
      <p:sp>
        <p:nvSpPr>
          <p:cNvPr id="52" name="Speech Bubble: Rectangle with Corners Rounded 51">
            <a:extLst>
              <a:ext uri="{FF2B5EF4-FFF2-40B4-BE49-F238E27FC236}">
                <a16:creationId xmlns:a16="http://schemas.microsoft.com/office/drawing/2014/main" id="{E7FC45FE-3A1E-4BB3-9D1E-05A5E4EAD68A}"/>
              </a:ext>
            </a:extLst>
          </p:cNvPr>
          <p:cNvSpPr/>
          <p:nvPr/>
        </p:nvSpPr>
        <p:spPr>
          <a:xfrm>
            <a:off x="1715409" y="2867723"/>
            <a:ext cx="1635908"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members</a:t>
            </a:r>
          </a:p>
        </p:txBody>
      </p:sp>
      <p:sp>
        <p:nvSpPr>
          <p:cNvPr id="48" name="Speech Bubble: Rectangle with Corners Rounded 47">
            <a:extLst>
              <a:ext uri="{FF2B5EF4-FFF2-40B4-BE49-F238E27FC236}">
                <a16:creationId xmlns:a16="http://schemas.microsoft.com/office/drawing/2014/main" id="{E0A8A273-AEA8-4E79-A57A-5EBC05B19BCB}"/>
              </a:ext>
            </a:extLst>
          </p:cNvPr>
          <p:cNvSpPr/>
          <p:nvPr/>
        </p:nvSpPr>
        <p:spPr>
          <a:xfrm>
            <a:off x="3315222" y="3323555"/>
            <a:ext cx="873885"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wash</a:t>
            </a:r>
          </a:p>
        </p:txBody>
      </p:sp>
      <p:sp>
        <p:nvSpPr>
          <p:cNvPr id="65" name="Speech Bubble: Rectangle with Corners Rounded 64">
            <a:extLst>
              <a:ext uri="{FF2B5EF4-FFF2-40B4-BE49-F238E27FC236}">
                <a16:creationId xmlns:a16="http://schemas.microsoft.com/office/drawing/2014/main" id="{49452EA0-C1CF-4D84-8F9A-211155668741}"/>
              </a:ext>
            </a:extLst>
          </p:cNvPr>
          <p:cNvSpPr/>
          <p:nvPr/>
        </p:nvSpPr>
        <p:spPr>
          <a:xfrm>
            <a:off x="915554" y="3688904"/>
            <a:ext cx="1899380"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wash oneself</a:t>
            </a:r>
          </a:p>
        </p:txBody>
      </p:sp>
      <p:sp>
        <p:nvSpPr>
          <p:cNvPr id="57" name="Speech Bubble: Rectangle with Corners Rounded 56">
            <a:extLst>
              <a:ext uri="{FF2B5EF4-FFF2-40B4-BE49-F238E27FC236}">
                <a16:creationId xmlns:a16="http://schemas.microsoft.com/office/drawing/2014/main" id="{ECF799C2-07DD-76F3-1F31-EAE4EDB15BF6}"/>
              </a:ext>
            </a:extLst>
          </p:cNvPr>
          <p:cNvSpPr/>
          <p:nvPr/>
        </p:nvSpPr>
        <p:spPr>
          <a:xfrm>
            <a:off x="1715409" y="5504230"/>
            <a:ext cx="1771384" cy="3600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agreement</a:t>
            </a:r>
          </a:p>
        </p:txBody>
      </p:sp>
      <p:pic>
        <p:nvPicPr>
          <p:cNvPr id="71" name="Picture 70" descr="Logo&#10;&#10;Description automatically generated">
            <a:extLst>
              <a:ext uri="{FF2B5EF4-FFF2-40B4-BE49-F238E27FC236}">
                <a16:creationId xmlns:a16="http://schemas.microsoft.com/office/drawing/2014/main" id="{B1FAD1A5-A4E3-F5B1-D741-ECC63CB667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664" y="5111991"/>
            <a:ext cx="1153800" cy="1125591"/>
          </a:xfrm>
          <a:prstGeom prst="rect">
            <a:avLst/>
          </a:prstGeom>
        </p:spPr>
      </p:pic>
      <p:sp>
        <p:nvSpPr>
          <p:cNvPr id="16" name="TextBox 15">
            <a:extLst>
              <a:ext uri="{FF2B5EF4-FFF2-40B4-BE49-F238E27FC236}">
                <a16:creationId xmlns:a16="http://schemas.microsoft.com/office/drawing/2014/main" id="{849103FE-3AA5-85F8-9EB3-63475E9AAAEE}"/>
              </a:ext>
            </a:extLst>
          </p:cNvPr>
          <p:cNvSpPr txBox="1"/>
          <p:nvPr/>
        </p:nvSpPr>
        <p:spPr>
          <a:xfrm>
            <a:off x="6096000" y="249724"/>
            <a:ext cx="42345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Traduis l’anglais en français</a:t>
            </a:r>
          </a:p>
        </p:txBody>
      </p:sp>
    </p:spTree>
    <p:extLst>
      <p:ext uri="{BB962C8B-B14F-4D97-AF65-F5344CB8AC3E}">
        <p14:creationId xmlns:p14="http://schemas.microsoft.com/office/powerpoint/2010/main" val="210527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par>
                                <p:cTn id="7" presetID="30" presetClass="emph" presetSubtype="0" fill="hold" grpId="0" nodeType="withEffect">
                                  <p:stCondLst>
                                    <p:cond delay="0"/>
                                  </p:stCondLst>
                                  <p:childTnLst>
                                    <p:animClr clrSpc="hsl" dir="cw">
                                      <p:cBhvr override="childStyle">
                                        <p:cTn id="8" dur="500" fill="hold"/>
                                        <p:tgtEl>
                                          <p:spTgt spid="14"/>
                                        </p:tgtEl>
                                        <p:attrNameLst>
                                          <p:attrName>style.color</p:attrName>
                                        </p:attrNameLst>
                                      </p:cBhvr>
                                      <p:by>
                                        <p:hsl h="0" s="12549" l="25098"/>
                                      </p:by>
                                    </p:animClr>
                                    <p:animClr clrSpc="hsl" dir="cw">
                                      <p:cBhvr>
                                        <p:cTn id="9" dur="500" fill="hold"/>
                                        <p:tgtEl>
                                          <p:spTgt spid="14"/>
                                        </p:tgtEl>
                                        <p:attrNameLst>
                                          <p:attrName>fillcolor</p:attrName>
                                        </p:attrNameLst>
                                      </p:cBhvr>
                                      <p:by>
                                        <p:hsl h="0" s="12549" l="25098"/>
                                      </p:by>
                                    </p:animClr>
                                    <p:animClr clrSpc="hsl" dir="cw">
                                      <p:cBhvr>
                                        <p:cTn id="10" dur="500" fill="hold"/>
                                        <p:tgtEl>
                                          <p:spTgt spid="14"/>
                                        </p:tgtEl>
                                        <p:attrNameLst>
                                          <p:attrName>stroke.color</p:attrName>
                                        </p:attrNameLst>
                                      </p:cBhvr>
                                      <p:by>
                                        <p:hsl h="0" s="12549" l="25098"/>
                                      </p:by>
                                    </p:animClr>
                                    <p:set>
                                      <p:cBhvr>
                                        <p:cTn id="11" dur="500" fill="hold"/>
                                        <p:tgtEl>
                                          <p:spTgt spid="1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hidden"/>
                                      </p:to>
                                    </p:set>
                                  </p:childTnLst>
                                </p:cTn>
                              </p:par>
                              <p:par>
                                <p:cTn id="16" presetID="30" presetClass="emph" presetSubtype="0" fill="hold" grpId="0" nodeType="withEffect">
                                  <p:stCondLst>
                                    <p:cond delay="0"/>
                                  </p:stCondLst>
                                  <p:childTnLst>
                                    <p:animClr clrSpc="hsl" dir="cw">
                                      <p:cBhvr override="childStyle">
                                        <p:cTn id="17" dur="500" fill="hold"/>
                                        <p:tgtEl>
                                          <p:spTgt spid="29"/>
                                        </p:tgtEl>
                                        <p:attrNameLst>
                                          <p:attrName>style.color</p:attrName>
                                        </p:attrNameLst>
                                      </p:cBhvr>
                                      <p:by>
                                        <p:hsl h="0" s="12549" l="25098"/>
                                      </p:by>
                                    </p:animClr>
                                    <p:animClr clrSpc="hsl" dir="cw">
                                      <p:cBhvr>
                                        <p:cTn id="18" dur="500" fill="hold"/>
                                        <p:tgtEl>
                                          <p:spTgt spid="29"/>
                                        </p:tgtEl>
                                        <p:attrNameLst>
                                          <p:attrName>fillcolor</p:attrName>
                                        </p:attrNameLst>
                                      </p:cBhvr>
                                      <p:by>
                                        <p:hsl h="0" s="12549" l="25098"/>
                                      </p:by>
                                    </p:animClr>
                                    <p:animClr clrSpc="hsl" dir="cw">
                                      <p:cBhvr>
                                        <p:cTn id="19" dur="500" fill="hold"/>
                                        <p:tgtEl>
                                          <p:spTgt spid="29"/>
                                        </p:tgtEl>
                                        <p:attrNameLst>
                                          <p:attrName>stroke.color</p:attrName>
                                        </p:attrNameLst>
                                      </p:cBhvr>
                                      <p:by>
                                        <p:hsl h="0" s="12549" l="25098"/>
                                      </p:by>
                                    </p:animClr>
                                    <p:set>
                                      <p:cBhvr>
                                        <p:cTn id="20" dur="500" fill="hold"/>
                                        <p:tgtEl>
                                          <p:spTgt spid="29"/>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30" presetClass="emph" presetSubtype="0" fill="hold" grpId="0" nodeType="withEffect">
                                  <p:stCondLst>
                                    <p:cond delay="0"/>
                                  </p:stCondLst>
                                  <p:childTnLst>
                                    <p:animClr clrSpc="hsl" dir="cw">
                                      <p:cBhvr override="childStyle">
                                        <p:cTn id="26" dur="500" fill="hold"/>
                                        <p:tgtEl>
                                          <p:spTgt spid="11"/>
                                        </p:tgtEl>
                                        <p:attrNameLst>
                                          <p:attrName>style.color</p:attrName>
                                        </p:attrNameLst>
                                      </p:cBhvr>
                                      <p:by>
                                        <p:hsl h="0" s="12549" l="25098"/>
                                      </p:by>
                                    </p:animClr>
                                    <p:animClr clrSpc="hsl" dir="cw">
                                      <p:cBhvr>
                                        <p:cTn id="27" dur="500" fill="hold"/>
                                        <p:tgtEl>
                                          <p:spTgt spid="11"/>
                                        </p:tgtEl>
                                        <p:attrNameLst>
                                          <p:attrName>fillcolor</p:attrName>
                                        </p:attrNameLst>
                                      </p:cBhvr>
                                      <p:by>
                                        <p:hsl h="0" s="12549" l="25098"/>
                                      </p:by>
                                    </p:animClr>
                                    <p:animClr clrSpc="hsl" dir="cw">
                                      <p:cBhvr>
                                        <p:cTn id="28" dur="500" fill="hold"/>
                                        <p:tgtEl>
                                          <p:spTgt spid="11"/>
                                        </p:tgtEl>
                                        <p:attrNameLst>
                                          <p:attrName>stroke.color</p:attrName>
                                        </p:attrNameLst>
                                      </p:cBhvr>
                                      <p:by>
                                        <p:hsl h="0" s="12549" l="25098"/>
                                      </p:by>
                                    </p:animClr>
                                    <p:set>
                                      <p:cBhvr>
                                        <p:cTn id="29" dur="500" fill="hold"/>
                                        <p:tgtEl>
                                          <p:spTgt spid="11"/>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hidden"/>
                                      </p:to>
                                    </p:set>
                                  </p:childTnLst>
                                </p:cTn>
                              </p:par>
                              <p:par>
                                <p:cTn id="34" presetID="30" presetClass="emph" presetSubtype="0" fill="hold" grpId="0" nodeType="withEffect">
                                  <p:stCondLst>
                                    <p:cond delay="0"/>
                                  </p:stCondLst>
                                  <p:childTnLst>
                                    <p:animClr clrSpc="hsl" dir="cw">
                                      <p:cBhvr override="childStyle">
                                        <p:cTn id="35" dur="500" fill="hold"/>
                                        <p:tgtEl>
                                          <p:spTgt spid="10"/>
                                        </p:tgtEl>
                                        <p:attrNameLst>
                                          <p:attrName>style.color</p:attrName>
                                        </p:attrNameLst>
                                      </p:cBhvr>
                                      <p:by>
                                        <p:hsl h="0" s="12549" l="25098"/>
                                      </p:by>
                                    </p:animClr>
                                    <p:animClr clrSpc="hsl" dir="cw">
                                      <p:cBhvr>
                                        <p:cTn id="36" dur="500" fill="hold"/>
                                        <p:tgtEl>
                                          <p:spTgt spid="10"/>
                                        </p:tgtEl>
                                        <p:attrNameLst>
                                          <p:attrName>fillcolor</p:attrName>
                                        </p:attrNameLst>
                                      </p:cBhvr>
                                      <p:by>
                                        <p:hsl h="0" s="12549" l="25098"/>
                                      </p:by>
                                    </p:animClr>
                                    <p:animClr clrSpc="hsl" dir="cw">
                                      <p:cBhvr>
                                        <p:cTn id="37" dur="500" fill="hold"/>
                                        <p:tgtEl>
                                          <p:spTgt spid="10"/>
                                        </p:tgtEl>
                                        <p:attrNameLst>
                                          <p:attrName>stroke.color</p:attrName>
                                        </p:attrNameLst>
                                      </p:cBhvr>
                                      <p:by>
                                        <p:hsl h="0" s="12549" l="25098"/>
                                      </p:by>
                                    </p:animClr>
                                    <p:set>
                                      <p:cBhvr>
                                        <p:cTn id="38" dur="500" fill="hold"/>
                                        <p:tgtEl>
                                          <p:spTgt spid="10"/>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par>
                                <p:cTn id="43" presetID="30" presetClass="emph" presetSubtype="0" fill="hold" grpId="0" nodeType="withEffect">
                                  <p:stCondLst>
                                    <p:cond delay="0"/>
                                  </p:stCondLst>
                                  <p:childTnLst>
                                    <p:animClr clrSpc="hsl" dir="cw">
                                      <p:cBhvr override="childStyle">
                                        <p:cTn id="44" dur="500" fill="hold"/>
                                        <p:tgtEl>
                                          <p:spTgt spid="64"/>
                                        </p:tgtEl>
                                        <p:attrNameLst>
                                          <p:attrName>style.color</p:attrName>
                                        </p:attrNameLst>
                                      </p:cBhvr>
                                      <p:by>
                                        <p:hsl h="0" s="12549" l="25098"/>
                                      </p:by>
                                    </p:animClr>
                                    <p:animClr clrSpc="hsl" dir="cw">
                                      <p:cBhvr>
                                        <p:cTn id="45" dur="500" fill="hold"/>
                                        <p:tgtEl>
                                          <p:spTgt spid="64"/>
                                        </p:tgtEl>
                                        <p:attrNameLst>
                                          <p:attrName>fillcolor</p:attrName>
                                        </p:attrNameLst>
                                      </p:cBhvr>
                                      <p:by>
                                        <p:hsl h="0" s="12549" l="25098"/>
                                      </p:by>
                                    </p:animClr>
                                    <p:animClr clrSpc="hsl" dir="cw">
                                      <p:cBhvr>
                                        <p:cTn id="46" dur="500" fill="hold"/>
                                        <p:tgtEl>
                                          <p:spTgt spid="64"/>
                                        </p:tgtEl>
                                        <p:attrNameLst>
                                          <p:attrName>stroke.color</p:attrName>
                                        </p:attrNameLst>
                                      </p:cBhvr>
                                      <p:by>
                                        <p:hsl h="0" s="12549" l="25098"/>
                                      </p:by>
                                    </p:animClr>
                                    <p:set>
                                      <p:cBhvr>
                                        <p:cTn id="47" dur="500" fill="hold"/>
                                        <p:tgtEl>
                                          <p:spTgt spid="64"/>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hidden"/>
                                      </p:to>
                                    </p:set>
                                  </p:childTnLst>
                                </p:cTn>
                              </p:par>
                              <p:par>
                                <p:cTn id="52" presetID="30" presetClass="emph" presetSubtype="0" fill="hold" grpId="0" nodeType="withEffect">
                                  <p:stCondLst>
                                    <p:cond delay="0"/>
                                  </p:stCondLst>
                                  <p:childTnLst>
                                    <p:animClr clrSpc="hsl" dir="cw">
                                      <p:cBhvr override="childStyle">
                                        <p:cTn id="53" dur="500" fill="hold"/>
                                        <p:tgtEl>
                                          <p:spTgt spid="20"/>
                                        </p:tgtEl>
                                        <p:attrNameLst>
                                          <p:attrName>style.color</p:attrName>
                                        </p:attrNameLst>
                                      </p:cBhvr>
                                      <p:by>
                                        <p:hsl h="0" s="12549" l="25098"/>
                                      </p:by>
                                    </p:animClr>
                                    <p:animClr clrSpc="hsl" dir="cw">
                                      <p:cBhvr>
                                        <p:cTn id="54" dur="500" fill="hold"/>
                                        <p:tgtEl>
                                          <p:spTgt spid="20"/>
                                        </p:tgtEl>
                                        <p:attrNameLst>
                                          <p:attrName>fillcolor</p:attrName>
                                        </p:attrNameLst>
                                      </p:cBhvr>
                                      <p:by>
                                        <p:hsl h="0" s="12549" l="25098"/>
                                      </p:by>
                                    </p:animClr>
                                    <p:animClr clrSpc="hsl" dir="cw">
                                      <p:cBhvr>
                                        <p:cTn id="55" dur="500" fill="hold"/>
                                        <p:tgtEl>
                                          <p:spTgt spid="20"/>
                                        </p:tgtEl>
                                        <p:attrNameLst>
                                          <p:attrName>stroke.color</p:attrName>
                                        </p:attrNameLst>
                                      </p:cBhvr>
                                      <p:by>
                                        <p:hsl h="0" s="12549" l="25098"/>
                                      </p:by>
                                    </p:animClr>
                                    <p:set>
                                      <p:cBhvr>
                                        <p:cTn id="56" dur="500" fill="hold"/>
                                        <p:tgtEl>
                                          <p:spTgt spid="20"/>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30" presetClass="emph" presetSubtype="0" fill="hold" grpId="0" nodeType="withEffect">
                                  <p:stCondLst>
                                    <p:cond delay="0"/>
                                  </p:stCondLst>
                                  <p:childTnLst>
                                    <p:animClr clrSpc="hsl" dir="cw">
                                      <p:cBhvr override="childStyle">
                                        <p:cTn id="62" dur="500" fill="hold"/>
                                        <p:tgtEl>
                                          <p:spTgt spid="15"/>
                                        </p:tgtEl>
                                        <p:attrNameLst>
                                          <p:attrName>style.color</p:attrName>
                                        </p:attrNameLst>
                                      </p:cBhvr>
                                      <p:by>
                                        <p:hsl h="0" s="12549" l="25098"/>
                                      </p:by>
                                    </p:animClr>
                                    <p:animClr clrSpc="hsl" dir="cw">
                                      <p:cBhvr>
                                        <p:cTn id="63" dur="500" fill="hold"/>
                                        <p:tgtEl>
                                          <p:spTgt spid="15"/>
                                        </p:tgtEl>
                                        <p:attrNameLst>
                                          <p:attrName>fillcolor</p:attrName>
                                        </p:attrNameLst>
                                      </p:cBhvr>
                                      <p:by>
                                        <p:hsl h="0" s="12549" l="25098"/>
                                      </p:by>
                                    </p:animClr>
                                    <p:animClr clrSpc="hsl" dir="cw">
                                      <p:cBhvr>
                                        <p:cTn id="64" dur="500" fill="hold"/>
                                        <p:tgtEl>
                                          <p:spTgt spid="15"/>
                                        </p:tgtEl>
                                        <p:attrNameLst>
                                          <p:attrName>stroke.color</p:attrName>
                                        </p:attrNameLst>
                                      </p:cBhvr>
                                      <p:by>
                                        <p:hsl h="0" s="12549" l="25098"/>
                                      </p:by>
                                    </p:animClr>
                                    <p:set>
                                      <p:cBhvr>
                                        <p:cTn id="65" dur="500" fill="hold"/>
                                        <p:tgtEl>
                                          <p:spTgt spid="15"/>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hidden"/>
                                      </p:to>
                                    </p:set>
                                  </p:childTnLst>
                                </p:cTn>
                              </p:par>
                              <p:par>
                                <p:cTn id="70" presetID="30" presetClass="emph" presetSubtype="0" fill="hold" grpId="0" nodeType="withEffect">
                                  <p:stCondLst>
                                    <p:cond delay="0"/>
                                  </p:stCondLst>
                                  <p:childTnLst>
                                    <p:animClr clrSpc="hsl" dir="cw">
                                      <p:cBhvr override="childStyle">
                                        <p:cTn id="71" dur="500" fill="hold"/>
                                        <p:tgtEl>
                                          <p:spTgt spid="66"/>
                                        </p:tgtEl>
                                        <p:attrNameLst>
                                          <p:attrName>style.color</p:attrName>
                                        </p:attrNameLst>
                                      </p:cBhvr>
                                      <p:by>
                                        <p:hsl h="0" s="12549" l="25098"/>
                                      </p:by>
                                    </p:animClr>
                                    <p:animClr clrSpc="hsl" dir="cw">
                                      <p:cBhvr>
                                        <p:cTn id="72" dur="500" fill="hold"/>
                                        <p:tgtEl>
                                          <p:spTgt spid="66"/>
                                        </p:tgtEl>
                                        <p:attrNameLst>
                                          <p:attrName>fillcolor</p:attrName>
                                        </p:attrNameLst>
                                      </p:cBhvr>
                                      <p:by>
                                        <p:hsl h="0" s="12549" l="25098"/>
                                      </p:by>
                                    </p:animClr>
                                    <p:animClr clrSpc="hsl" dir="cw">
                                      <p:cBhvr>
                                        <p:cTn id="73" dur="500" fill="hold"/>
                                        <p:tgtEl>
                                          <p:spTgt spid="66"/>
                                        </p:tgtEl>
                                        <p:attrNameLst>
                                          <p:attrName>stroke.color</p:attrName>
                                        </p:attrNameLst>
                                      </p:cBhvr>
                                      <p:by>
                                        <p:hsl h="0" s="12549" l="25098"/>
                                      </p:by>
                                    </p:animClr>
                                    <p:set>
                                      <p:cBhvr>
                                        <p:cTn id="74" dur="500" fill="hold"/>
                                        <p:tgtEl>
                                          <p:spTgt spid="66"/>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hidden"/>
                                      </p:to>
                                    </p:set>
                                  </p:childTnLst>
                                </p:cTn>
                              </p:par>
                              <p:par>
                                <p:cTn id="79" presetID="30" presetClass="emph" presetSubtype="0" fill="hold" grpId="0" nodeType="withEffect">
                                  <p:stCondLst>
                                    <p:cond delay="0"/>
                                  </p:stCondLst>
                                  <p:childTnLst>
                                    <p:animClr clrSpc="hsl" dir="cw">
                                      <p:cBhvr override="childStyle">
                                        <p:cTn id="80" dur="500" fill="hold"/>
                                        <p:tgtEl>
                                          <p:spTgt spid="13"/>
                                        </p:tgtEl>
                                        <p:attrNameLst>
                                          <p:attrName>style.color</p:attrName>
                                        </p:attrNameLst>
                                      </p:cBhvr>
                                      <p:by>
                                        <p:hsl h="0" s="12549" l="25098"/>
                                      </p:by>
                                    </p:animClr>
                                    <p:animClr clrSpc="hsl" dir="cw">
                                      <p:cBhvr>
                                        <p:cTn id="81" dur="500" fill="hold"/>
                                        <p:tgtEl>
                                          <p:spTgt spid="13"/>
                                        </p:tgtEl>
                                        <p:attrNameLst>
                                          <p:attrName>fillcolor</p:attrName>
                                        </p:attrNameLst>
                                      </p:cBhvr>
                                      <p:by>
                                        <p:hsl h="0" s="12549" l="25098"/>
                                      </p:by>
                                    </p:animClr>
                                    <p:animClr clrSpc="hsl" dir="cw">
                                      <p:cBhvr>
                                        <p:cTn id="82" dur="500" fill="hold"/>
                                        <p:tgtEl>
                                          <p:spTgt spid="13"/>
                                        </p:tgtEl>
                                        <p:attrNameLst>
                                          <p:attrName>stroke.color</p:attrName>
                                        </p:attrNameLst>
                                      </p:cBhvr>
                                      <p:by>
                                        <p:hsl h="0" s="12549" l="25098"/>
                                      </p:by>
                                    </p:animClr>
                                    <p:set>
                                      <p:cBhvr>
                                        <p:cTn id="83" dur="500" fill="hold"/>
                                        <p:tgtEl>
                                          <p:spTgt spid="13"/>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54"/>
                                        </p:tgtEl>
                                        <p:attrNameLst>
                                          <p:attrName>style.visibility</p:attrName>
                                        </p:attrNameLst>
                                      </p:cBhvr>
                                      <p:to>
                                        <p:strVal val="hidden"/>
                                      </p:to>
                                    </p:set>
                                  </p:childTnLst>
                                </p:cTn>
                              </p:par>
                              <p:par>
                                <p:cTn id="88" presetID="30" presetClass="emph" presetSubtype="0" fill="hold" grpId="0" nodeType="withEffect">
                                  <p:stCondLst>
                                    <p:cond delay="0"/>
                                  </p:stCondLst>
                                  <p:childTnLst>
                                    <p:animClr clrSpc="hsl" dir="cw">
                                      <p:cBhvr override="childStyle">
                                        <p:cTn id="89" dur="500" fill="hold"/>
                                        <p:tgtEl>
                                          <p:spTgt spid="22"/>
                                        </p:tgtEl>
                                        <p:attrNameLst>
                                          <p:attrName>style.color</p:attrName>
                                        </p:attrNameLst>
                                      </p:cBhvr>
                                      <p:by>
                                        <p:hsl h="0" s="12549" l="25098"/>
                                      </p:by>
                                    </p:animClr>
                                    <p:animClr clrSpc="hsl" dir="cw">
                                      <p:cBhvr>
                                        <p:cTn id="90" dur="500" fill="hold"/>
                                        <p:tgtEl>
                                          <p:spTgt spid="22"/>
                                        </p:tgtEl>
                                        <p:attrNameLst>
                                          <p:attrName>fillcolor</p:attrName>
                                        </p:attrNameLst>
                                      </p:cBhvr>
                                      <p:by>
                                        <p:hsl h="0" s="12549" l="25098"/>
                                      </p:by>
                                    </p:animClr>
                                    <p:animClr clrSpc="hsl" dir="cw">
                                      <p:cBhvr>
                                        <p:cTn id="91" dur="500" fill="hold"/>
                                        <p:tgtEl>
                                          <p:spTgt spid="22"/>
                                        </p:tgtEl>
                                        <p:attrNameLst>
                                          <p:attrName>stroke.color</p:attrName>
                                        </p:attrNameLst>
                                      </p:cBhvr>
                                      <p:by>
                                        <p:hsl h="0" s="12549" l="25098"/>
                                      </p:by>
                                    </p:animClr>
                                    <p:set>
                                      <p:cBhvr>
                                        <p:cTn id="92" dur="500" fill="hold"/>
                                        <p:tgtEl>
                                          <p:spTgt spid="22"/>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53"/>
                                        </p:tgtEl>
                                        <p:attrNameLst>
                                          <p:attrName>style.visibility</p:attrName>
                                        </p:attrNameLst>
                                      </p:cBhvr>
                                      <p:to>
                                        <p:strVal val="hidden"/>
                                      </p:to>
                                    </p:set>
                                  </p:childTnLst>
                                </p:cTn>
                              </p:par>
                              <p:par>
                                <p:cTn id="97" presetID="30" presetClass="emph" presetSubtype="0" fill="hold" grpId="0" nodeType="withEffect">
                                  <p:stCondLst>
                                    <p:cond delay="0"/>
                                  </p:stCondLst>
                                  <p:childTnLst>
                                    <p:animClr clrSpc="hsl" dir="cw">
                                      <p:cBhvr override="childStyle">
                                        <p:cTn id="98" dur="500" fill="hold"/>
                                        <p:tgtEl>
                                          <p:spTgt spid="21"/>
                                        </p:tgtEl>
                                        <p:attrNameLst>
                                          <p:attrName>style.color</p:attrName>
                                        </p:attrNameLst>
                                      </p:cBhvr>
                                      <p:by>
                                        <p:hsl h="0" s="12549" l="25098"/>
                                      </p:by>
                                    </p:animClr>
                                    <p:animClr clrSpc="hsl" dir="cw">
                                      <p:cBhvr>
                                        <p:cTn id="99" dur="500" fill="hold"/>
                                        <p:tgtEl>
                                          <p:spTgt spid="21"/>
                                        </p:tgtEl>
                                        <p:attrNameLst>
                                          <p:attrName>fillcolor</p:attrName>
                                        </p:attrNameLst>
                                      </p:cBhvr>
                                      <p:by>
                                        <p:hsl h="0" s="12549" l="25098"/>
                                      </p:by>
                                    </p:animClr>
                                    <p:animClr clrSpc="hsl" dir="cw">
                                      <p:cBhvr>
                                        <p:cTn id="100" dur="500" fill="hold"/>
                                        <p:tgtEl>
                                          <p:spTgt spid="21"/>
                                        </p:tgtEl>
                                        <p:attrNameLst>
                                          <p:attrName>stroke.color</p:attrName>
                                        </p:attrNameLst>
                                      </p:cBhvr>
                                      <p:by>
                                        <p:hsl h="0" s="12549" l="25098"/>
                                      </p:by>
                                    </p:animClr>
                                    <p:set>
                                      <p:cBhvr>
                                        <p:cTn id="101" dur="500" fill="hold"/>
                                        <p:tgtEl>
                                          <p:spTgt spid="21"/>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50"/>
                                        </p:tgtEl>
                                        <p:attrNameLst>
                                          <p:attrName>style.visibility</p:attrName>
                                        </p:attrNameLst>
                                      </p:cBhvr>
                                      <p:to>
                                        <p:strVal val="hidden"/>
                                      </p:to>
                                    </p:set>
                                  </p:childTnLst>
                                </p:cTn>
                              </p:par>
                              <p:par>
                                <p:cTn id="106" presetID="30" presetClass="emph" presetSubtype="0" fill="hold" grpId="0" nodeType="withEffect">
                                  <p:stCondLst>
                                    <p:cond delay="0"/>
                                  </p:stCondLst>
                                  <p:childTnLst>
                                    <p:animClr clrSpc="hsl" dir="cw">
                                      <p:cBhvr override="childStyle">
                                        <p:cTn id="107" dur="500" fill="hold"/>
                                        <p:tgtEl>
                                          <p:spTgt spid="18"/>
                                        </p:tgtEl>
                                        <p:attrNameLst>
                                          <p:attrName>style.color</p:attrName>
                                        </p:attrNameLst>
                                      </p:cBhvr>
                                      <p:by>
                                        <p:hsl h="0" s="12549" l="25098"/>
                                      </p:by>
                                    </p:animClr>
                                    <p:animClr clrSpc="hsl" dir="cw">
                                      <p:cBhvr>
                                        <p:cTn id="108" dur="500" fill="hold"/>
                                        <p:tgtEl>
                                          <p:spTgt spid="18"/>
                                        </p:tgtEl>
                                        <p:attrNameLst>
                                          <p:attrName>fillcolor</p:attrName>
                                        </p:attrNameLst>
                                      </p:cBhvr>
                                      <p:by>
                                        <p:hsl h="0" s="12549" l="25098"/>
                                      </p:by>
                                    </p:animClr>
                                    <p:animClr clrSpc="hsl" dir="cw">
                                      <p:cBhvr>
                                        <p:cTn id="109" dur="500" fill="hold"/>
                                        <p:tgtEl>
                                          <p:spTgt spid="18"/>
                                        </p:tgtEl>
                                        <p:attrNameLst>
                                          <p:attrName>stroke.color</p:attrName>
                                        </p:attrNameLst>
                                      </p:cBhvr>
                                      <p:by>
                                        <p:hsl h="0" s="12549" l="25098"/>
                                      </p:by>
                                    </p:animClr>
                                    <p:set>
                                      <p:cBhvr>
                                        <p:cTn id="110" dur="500" fill="hold"/>
                                        <p:tgtEl>
                                          <p:spTgt spid="18"/>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hidden"/>
                                      </p:to>
                                    </p:set>
                                  </p:childTnLst>
                                </p:cTn>
                              </p:par>
                              <p:par>
                                <p:cTn id="115" presetID="30" presetClass="emph" presetSubtype="0" fill="hold" grpId="0" nodeType="withEffect">
                                  <p:stCondLst>
                                    <p:cond delay="0"/>
                                  </p:stCondLst>
                                  <p:childTnLst>
                                    <p:animClr clrSpc="hsl" dir="cw">
                                      <p:cBhvr override="childStyle">
                                        <p:cTn id="116" dur="500" fill="hold"/>
                                        <p:tgtEl>
                                          <p:spTgt spid="60"/>
                                        </p:tgtEl>
                                        <p:attrNameLst>
                                          <p:attrName>style.color</p:attrName>
                                        </p:attrNameLst>
                                      </p:cBhvr>
                                      <p:by>
                                        <p:hsl h="0" s="12549" l="25098"/>
                                      </p:by>
                                    </p:animClr>
                                    <p:animClr clrSpc="hsl" dir="cw">
                                      <p:cBhvr>
                                        <p:cTn id="117" dur="500" fill="hold"/>
                                        <p:tgtEl>
                                          <p:spTgt spid="60"/>
                                        </p:tgtEl>
                                        <p:attrNameLst>
                                          <p:attrName>fillcolor</p:attrName>
                                        </p:attrNameLst>
                                      </p:cBhvr>
                                      <p:by>
                                        <p:hsl h="0" s="12549" l="25098"/>
                                      </p:by>
                                    </p:animClr>
                                    <p:animClr clrSpc="hsl" dir="cw">
                                      <p:cBhvr>
                                        <p:cTn id="118" dur="500" fill="hold"/>
                                        <p:tgtEl>
                                          <p:spTgt spid="60"/>
                                        </p:tgtEl>
                                        <p:attrNameLst>
                                          <p:attrName>stroke.color</p:attrName>
                                        </p:attrNameLst>
                                      </p:cBhvr>
                                      <p:by>
                                        <p:hsl h="0" s="12549" l="25098"/>
                                      </p:by>
                                    </p:animClr>
                                    <p:set>
                                      <p:cBhvr>
                                        <p:cTn id="119" dur="500" fill="hold"/>
                                        <p:tgtEl>
                                          <p:spTgt spid="60"/>
                                        </p:tgtEl>
                                        <p:attrNameLst>
                                          <p:attrName>fill.type</p:attrName>
                                        </p:attrNameLst>
                                      </p:cBhvr>
                                      <p:to>
                                        <p:strVal val="solid"/>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45"/>
                                        </p:tgtEl>
                                        <p:attrNameLst>
                                          <p:attrName>style.visibility</p:attrName>
                                        </p:attrNameLst>
                                      </p:cBhvr>
                                      <p:to>
                                        <p:strVal val="hidden"/>
                                      </p:to>
                                    </p:set>
                                  </p:childTnLst>
                                </p:cTn>
                              </p:par>
                              <p:par>
                                <p:cTn id="124" presetID="30" presetClass="emph" presetSubtype="0" fill="hold" grpId="0" nodeType="withEffect">
                                  <p:stCondLst>
                                    <p:cond delay="0"/>
                                  </p:stCondLst>
                                  <p:childTnLst>
                                    <p:animClr clrSpc="hsl" dir="cw">
                                      <p:cBhvr override="childStyle">
                                        <p:cTn id="125" dur="500" fill="hold"/>
                                        <p:tgtEl>
                                          <p:spTgt spid="12"/>
                                        </p:tgtEl>
                                        <p:attrNameLst>
                                          <p:attrName>style.color</p:attrName>
                                        </p:attrNameLst>
                                      </p:cBhvr>
                                      <p:by>
                                        <p:hsl h="0" s="12549" l="25098"/>
                                      </p:by>
                                    </p:animClr>
                                    <p:animClr clrSpc="hsl" dir="cw">
                                      <p:cBhvr>
                                        <p:cTn id="126" dur="500" fill="hold"/>
                                        <p:tgtEl>
                                          <p:spTgt spid="12"/>
                                        </p:tgtEl>
                                        <p:attrNameLst>
                                          <p:attrName>fillcolor</p:attrName>
                                        </p:attrNameLst>
                                      </p:cBhvr>
                                      <p:by>
                                        <p:hsl h="0" s="12549" l="25098"/>
                                      </p:by>
                                    </p:animClr>
                                    <p:animClr clrSpc="hsl" dir="cw">
                                      <p:cBhvr>
                                        <p:cTn id="127" dur="500" fill="hold"/>
                                        <p:tgtEl>
                                          <p:spTgt spid="12"/>
                                        </p:tgtEl>
                                        <p:attrNameLst>
                                          <p:attrName>stroke.color</p:attrName>
                                        </p:attrNameLst>
                                      </p:cBhvr>
                                      <p:by>
                                        <p:hsl h="0" s="12549" l="25098"/>
                                      </p:by>
                                    </p:animClr>
                                    <p:set>
                                      <p:cBhvr>
                                        <p:cTn id="128" dur="500" fill="hold"/>
                                        <p:tgtEl>
                                          <p:spTgt spid="12"/>
                                        </p:tgtEl>
                                        <p:attrNameLst>
                                          <p:attrName>fill.type</p:attrName>
                                        </p:attrNameLst>
                                      </p:cBhvr>
                                      <p:to>
                                        <p:strVal val="solid"/>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51"/>
                                        </p:tgtEl>
                                        <p:attrNameLst>
                                          <p:attrName>style.visibility</p:attrName>
                                        </p:attrNameLst>
                                      </p:cBhvr>
                                      <p:to>
                                        <p:strVal val="hidden"/>
                                      </p:to>
                                    </p:set>
                                  </p:childTnLst>
                                </p:cTn>
                              </p:par>
                              <p:par>
                                <p:cTn id="133" presetID="30" presetClass="emph" presetSubtype="0" fill="hold" grpId="0" nodeType="withEffect">
                                  <p:stCondLst>
                                    <p:cond delay="0"/>
                                  </p:stCondLst>
                                  <p:childTnLst>
                                    <p:animClr clrSpc="hsl" dir="cw">
                                      <p:cBhvr override="childStyle">
                                        <p:cTn id="134" dur="500" fill="hold"/>
                                        <p:tgtEl>
                                          <p:spTgt spid="19"/>
                                        </p:tgtEl>
                                        <p:attrNameLst>
                                          <p:attrName>style.color</p:attrName>
                                        </p:attrNameLst>
                                      </p:cBhvr>
                                      <p:by>
                                        <p:hsl h="0" s="12549" l="25098"/>
                                      </p:by>
                                    </p:animClr>
                                    <p:animClr clrSpc="hsl" dir="cw">
                                      <p:cBhvr>
                                        <p:cTn id="135" dur="500" fill="hold"/>
                                        <p:tgtEl>
                                          <p:spTgt spid="19"/>
                                        </p:tgtEl>
                                        <p:attrNameLst>
                                          <p:attrName>fillcolor</p:attrName>
                                        </p:attrNameLst>
                                      </p:cBhvr>
                                      <p:by>
                                        <p:hsl h="0" s="12549" l="25098"/>
                                      </p:by>
                                    </p:animClr>
                                    <p:animClr clrSpc="hsl" dir="cw">
                                      <p:cBhvr>
                                        <p:cTn id="136" dur="500" fill="hold"/>
                                        <p:tgtEl>
                                          <p:spTgt spid="19"/>
                                        </p:tgtEl>
                                        <p:attrNameLst>
                                          <p:attrName>stroke.color</p:attrName>
                                        </p:attrNameLst>
                                      </p:cBhvr>
                                      <p:by>
                                        <p:hsl h="0" s="12549" l="25098"/>
                                      </p:by>
                                    </p:animClr>
                                    <p:set>
                                      <p:cBhvr>
                                        <p:cTn id="137"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P spid="22" grpId="0" animBg="1"/>
      <p:bldP spid="64" grpId="0" animBg="1"/>
      <p:bldP spid="66" grpId="0" animBg="1"/>
      <p:bldP spid="60" grpId="0" animBg="1"/>
      <p:bldP spid="47" grpId="0" animBg="1"/>
      <p:bldP spid="46" grpId="0" animBg="1"/>
      <p:bldP spid="53" grpId="0" animBg="1"/>
      <p:bldP spid="54" grpId="0" animBg="1"/>
      <p:bldP spid="45" grpId="0" animBg="1"/>
      <p:bldP spid="51" grpId="0" animBg="1"/>
      <p:bldP spid="50" grpId="0" animBg="1"/>
      <p:bldP spid="42" grpId="0" animBg="1"/>
      <p:bldP spid="44" grpId="0" animBg="1"/>
      <p:bldP spid="43" grpId="0" animBg="1"/>
      <p:bldP spid="63" grpId="0" animBg="1"/>
      <p:bldP spid="52" grpId="0" animBg="1"/>
      <p:bldP spid="48" grpId="0" animBg="1"/>
      <p:bldP spid="65" grpId="0" animBg="1"/>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934C8BCD-48BD-4344-B1A7-3172D3C42CA9}"/>
              </a:ext>
            </a:extLst>
          </p:cNvPr>
          <p:cNvSpPr/>
          <p:nvPr/>
        </p:nvSpPr>
        <p:spPr>
          <a:xfrm>
            <a:off x="8273983" y="1281432"/>
            <a:ext cx="3462365" cy="15378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ressentir</a:t>
            </a:r>
          </a:p>
        </p:txBody>
      </p:sp>
      <p:sp>
        <p:nvSpPr>
          <p:cNvPr id="20" name="Oval 19">
            <a:extLst>
              <a:ext uri="{FF2B5EF4-FFF2-40B4-BE49-F238E27FC236}">
                <a16:creationId xmlns:a16="http://schemas.microsoft.com/office/drawing/2014/main" id="{AA2D965B-EAAC-462F-8A6E-546B5853E4F1}"/>
              </a:ext>
            </a:extLst>
          </p:cNvPr>
          <p:cNvSpPr/>
          <p:nvPr/>
        </p:nvSpPr>
        <p:spPr>
          <a:xfrm>
            <a:off x="8273983" y="1281432"/>
            <a:ext cx="3462365" cy="15378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feel + noun</a:t>
            </a:r>
          </a:p>
        </p:txBody>
      </p:sp>
      <p:sp>
        <p:nvSpPr>
          <p:cNvPr id="76" name="Oval 75">
            <a:extLst>
              <a:ext uri="{FF2B5EF4-FFF2-40B4-BE49-F238E27FC236}">
                <a16:creationId xmlns:a16="http://schemas.microsoft.com/office/drawing/2014/main" id="{FE44D8EA-657E-41D2-8C0B-23A18EB1A4BF}"/>
              </a:ext>
            </a:extLst>
          </p:cNvPr>
          <p:cNvSpPr/>
          <p:nvPr/>
        </p:nvSpPr>
        <p:spPr>
          <a:xfrm>
            <a:off x="10773087" y="4491380"/>
            <a:ext cx="1136833" cy="1151301"/>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la fin</a:t>
            </a:r>
          </a:p>
        </p:txBody>
      </p:sp>
      <p:sp>
        <p:nvSpPr>
          <p:cNvPr id="75" name="Oval 74">
            <a:extLst>
              <a:ext uri="{FF2B5EF4-FFF2-40B4-BE49-F238E27FC236}">
                <a16:creationId xmlns:a16="http://schemas.microsoft.com/office/drawing/2014/main" id="{B5DE2F60-3ACC-4DC3-8BBC-BC610931C8A6}"/>
              </a:ext>
            </a:extLst>
          </p:cNvPr>
          <p:cNvSpPr/>
          <p:nvPr/>
        </p:nvSpPr>
        <p:spPr>
          <a:xfrm>
            <a:off x="9563714" y="4352697"/>
            <a:ext cx="1265634" cy="1005300"/>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l’est</a:t>
            </a:r>
          </a:p>
        </p:txBody>
      </p:sp>
      <p:sp>
        <p:nvSpPr>
          <p:cNvPr id="74" name="Oval 73">
            <a:extLst>
              <a:ext uri="{FF2B5EF4-FFF2-40B4-BE49-F238E27FC236}">
                <a16:creationId xmlns:a16="http://schemas.microsoft.com/office/drawing/2014/main" id="{D393062C-47BC-4B70-9C67-A8B220E48F8F}"/>
              </a:ext>
            </a:extLst>
          </p:cNvPr>
          <p:cNvSpPr/>
          <p:nvPr/>
        </p:nvSpPr>
        <p:spPr>
          <a:xfrm>
            <a:off x="8580152" y="4932694"/>
            <a:ext cx="1446645" cy="100530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l’ouest</a:t>
            </a:r>
          </a:p>
        </p:txBody>
      </p:sp>
      <p:sp>
        <p:nvSpPr>
          <p:cNvPr id="73" name="Oval 72">
            <a:extLst>
              <a:ext uri="{FF2B5EF4-FFF2-40B4-BE49-F238E27FC236}">
                <a16:creationId xmlns:a16="http://schemas.microsoft.com/office/drawing/2014/main" id="{5E32F110-2A59-4A48-A8A8-887AD0F99959}"/>
              </a:ext>
            </a:extLst>
          </p:cNvPr>
          <p:cNvSpPr/>
          <p:nvPr/>
        </p:nvSpPr>
        <p:spPr>
          <a:xfrm>
            <a:off x="7323022" y="5006787"/>
            <a:ext cx="1446646" cy="1210870"/>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sud</a:t>
            </a:r>
          </a:p>
        </p:txBody>
      </p:sp>
      <p:sp>
        <p:nvSpPr>
          <p:cNvPr id="72" name="Oval 71">
            <a:extLst>
              <a:ext uri="{FF2B5EF4-FFF2-40B4-BE49-F238E27FC236}">
                <a16:creationId xmlns:a16="http://schemas.microsoft.com/office/drawing/2014/main" id="{546C1B31-A0DB-4421-9B87-E8D6A1345C7E}"/>
              </a:ext>
            </a:extLst>
          </p:cNvPr>
          <p:cNvSpPr/>
          <p:nvPr/>
        </p:nvSpPr>
        <p:spPr>
          <a:xfrm>
            <a:off x="7129370" y="4086794"/>
            <a:ext cx="1370856" cy="998896"/>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nord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Oval 70">
            <a:extLst>
              <a:ext uri="{FF2B5EF4-FFF2-40B4-BE49-F238E27FC236}">
                <a16:creationId xmlns:a16="http://schemas.microsoft.com/office/drawing/2014/main" id="{435CD227-52FF-488D-858E-A1C8CED02D79}"/>
              </a:ext>
            </a:extLst>
          </p:cNvPr>
          <p:cNvSpPr/>
          <p:nvPr/>
        </p:nvSpPr>
        <p:spPr>
          <a:xfrm>
            <a:off x="5943263" y="3825235"/>
            <a:ext cx="1505142" cy="1483893"/>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le soldat</a:t>
            </a:r>
          </a:p>
        </p:txBody>
      </p:sp>
      <p:sp>
        <p:nvSpPr>
          <p:cNvPr id="70" name="Oval 69">
            <a:extLst>
              <a:ext uri="{FF2B5EF4-FFF2-40B4-BE49-F238E27FC236}">
                <a16:creationId xmlns:a16="http://schemas.microsoft.com/office/drawing/2014/main" id="{4ECF2683-E26E-49D5-B0B2-6083C6BBBD7C}"/>
              </a:ext>
            </a:extLst>
          </p:cNvPr>
          <p:cNvSpPr/>
          <p:nvPr/>
        </p:nvSpPr>
        <p:spPr>
          <a:xfrm>
            <a:off x="5624144" y="5034868"/>
            <a:ext cx="1646662" cy="1182789"/>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l’armée</a:t>
            </a:r>
          </a:p>
        </p:txBody>
      </p:sp>
      <p:sp>
        <p:nvSpPr>
          <p:cNvPr id="69" name="Oval 68">
            <a:extLst>
              <a:ext uri="{FF2B5EF4-FFF2-40B4-BE49-F238E27FC236}">
                <a16:creationId xmlns:a16="http://schemas.microsoft.com/office/drawing/2014/main" id="{8E636E41-A465-490A-B066-6B215372A6D0}"/>
              </a:ext>
            </a:extLst>
          </p:cNvPr>
          <p:cNvSpPr/>
          <p:nvPr/>
        </p:nvSpPr>
        <p:spPr>
          <a:xfrm>
            <a:off x="3071988" y="4750429"/>
            <a:ext cx="2948522" cy="1175202"/>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le gouvernement</a:t>
            </a:r>
          </a:p>
        </p:txBody>
      </p:sp>
      <p:sp>
        <p:nvSpPr>
          <p:cNvPr id="68" name="Oval 67">
            <a:extLst>
              <a:ext uri="{FF2B5EF4-FFF2-40B4-BE49-F238E27FC236}">
                <a16:creationId xmlns:a16="http://schemas.microsoft.com/office/drawing/2014/main" id="{37788E76-EA0B-42BD-BE71-032199F3E6C5}"/>
              </a:ext>
            </a:extLst>
          </p:cNvPr>
          <p:cNvSpPr/>
          <p:nvPr/>
        </p:nvSpPr>
        <p:spPr>
          <a:xfrm>
            <a:off x="1853178" y="4924610"/>
            <a:ext cx="1676132" cy="138492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l’état (m)</a:t>
            </a:r>
          </a:p>
        </p:txBody>
      </p:sp>
      <p:sp>
        <p:nvSpPr>
          <p:cNvPr id="67" name="Oval 66">
            <a:extLst>
              <a:ext uri="{FF2B5EF4-FFF2-40B4-BE49-F238E27FC236}">
                <a16:creationId xmlns:a16="http://schemas.microsoft.com/office/drawing/2014/main" id="{9FE155FC-A5AF-4F58-8459-4AD11BCA7065}"/>
              </a:ext>
            </a:extLst>
          </p:cNvPr>
          <p:cNvSpPr/>
          <p:nvPr/>
        </p:nvSpPr>
        <p:spPr>
          <a:xfrm>
            <a:off x="149120" y="4546248"/>
            <a:ext cx="2134216" cy="1283357"/>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le début</a:t>
            </a:r>
          </a:p>
        </p:txBody>
      </p:sp>
      <p:sp>
        <p:nvSpPr>
          <p:cNvPr id="66" name="Oval 65">
            <a:extLst>
              <a:ext uri="{FF2B5EF4-FFF2-40B4-BE49-F238E27FC236}">
                <a16:creationId xmlns:a16="http://schemas.microsoft.com/office/drawing/2014/main" id="{B58FD9CE-2472-4B82-A590-4C8FA8B7CC6B}"/>
              </a:ext>
            </a:extLst>
          </p:cNvPr>
          <p:cNvSpPr/>
          <p:nvPr/>
        </p:nvSpPr>
        <p:spPr>
          <a:xfrm>
            <a:off x="10079839" y="2380052"/>
            <a:ext cx="1743511"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servir</a:t>
            </a:r>
          </a:p>
        </p:txBody>
      </p:sp>
      <p:sp>
        <p:nvSpPr>
          <p:cNvPr id="65" name="Oval 64">
            <a:extLst>
              <a:ext uri="{FF2B5EF4-FFF2-40B4-BE49-F238E27FC236}">
                <a16:creationId xmlns:a16="http://schemas.microsoft.com/office/drawing/2014/main" id="{32E89A50-6877-4BCE-8DA2-B1392EF7BCC7}"/>
              </a:ext>
            </a:extLst>
          </p:cNvPr>
          <p:cNvSpPr/>
          <p:nvPr/>
        </p:nvSpPr>
        <p:spPr>
          <a:xfrm>
            <a:off x="6945092" y="2691764"/>
            <a:ext cx="2799403" cy="130114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réussir à</a:t>
            </a:r>
          </a:p>
        </p:txBody>
      </p:sp>
      <p:sp>
        <p:nvSpPr>
          <p:cNvPr id="63" name="Oval 62">
            <a:extLst>
              <a:ext uri="{FF2B5EF4-FFF2-40B4-BE49-F238E27FC236}">
                <a16:creationId xmlns:a16="http://schemas.microsoft.com/office/drawing/2014/main" id="{E74F9837-699B-4FBC-8428-8FF60FCB8198}"/>
              </a:ext>
            </a:extLst>
          </p:cNvPr>
          <p:cNvSpPr/>
          <p:nvPr/>
        </p:nvSpPr>
        <p:spPr>
          <a:xfrm>
            <a:off x="4279085" y="1594034"/>
            <a:ext cx="4205372" cy="1537854"/>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réussir</a:t>
            </a:r>
          </a:p>
        </p:txBody>
      </p:sp>
      <p:sp>
        <p:nvSpPr>
          <p:cNvPr id="62" name="Oval 61">
            <a:extLst>
              <a:ext uri="{FF2B5EF4-FFF2-40B4-BE49-F238E27FC236}">
                <a16:creationId xmlns:a16="http://schemas.microsoft.com/office/drawing/2014/main" id="{F00364EB-0058-4449-98F3-FFB8F7F167CB}"/>
              </a:ext>
            </a:extLst>
          </p:cNvPr>
          <p:cNvSpPr/>
          <p:nvPr/>
        </p:nvSpPr>
        <p:spPr>
          <a:xfrm>
            <a:off x="3102088" y="2633244"/>
            <a:ext cx="2422758" cy="1223540"/>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grandir</a:t>
            </a:r>
          </a:p>
        </p:txBody>
      </p:sp>
      <p:sp>
        <p:nvSpPr>
          <p:cNvPr id="59" name="Oval 58">
            <a:extLst>
              <a:ext uri="{FF2B5EF4-FFF2-40B4-BE49-F238E27FC236}">
                <a16:creationId xmlns:a16="http://schemas.microsoft.com/office/drawing/2014/main" id="{8EC07805-642C-450D-8442-91605BCE3EEE}"/>
              </a:ext>
            </a:extLst>
          </p:cNvPr>
          <p:cNvSpPr/>
          <p:nvPr/>
        </p:nvSpPr>
        <p:spPr>
          <a:xfrm>
            <a:off x="2120841" y="1575968"/>
            <a:ext cx="1943098"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fournir</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Oval 57">
            <a:extLst>
              <a:ext uri="{FF2B5EF4-FFF2-40B4-BE49-F238E27FC236}">
                <a16:creationId xmlns:a16="http://schemas.microsoft.com/office/drawing/2014/main" id="{34EB8980-82C5-42DD-B83D-C8D1A087C72C}"/>
              </a:ext>
            </a:extLst>
          </p:cNvPr>
          <p:cNvSpPr/>
          <p:nvPr/>
        </p:nvSpPr>
        <p:spPr>
          <a:xfrm>
            <a:off x="213471" y="1875522"/>
            <a:ext cx="2422758" cy="2104195"/>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établir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121924" cy="867128"/>
          </a:xfrm>
          <a:prstGeom prst="rect">
            <a:avLst/>
          </a:prstGeom>
        </p:spPr>
      </p:pic>
      <p:sp>
        <p:nvSpPr>
          <p:cNvPr id="4" name="Title 3"/>
          <p:cNvSpPr>
            <a:spLocks noGrp="1"/>
          </p:cNvSpPr>
          <p:nvPr>
            <p:ph type="title"/>
          </p:nvPr>
        </p:nvSpPr>
        <p:spPr>
          <a:xfrm>
            <a:off x="0" y="296864"/>
            <a:ext cx="5624144" cy="707849"/>
          </a:xfrm>
        </p:spPr>
        <p:txBody>
          <a:bodyPr>
            <a:normAutofit fontScale="90000"/>
          </a:bodyPr>
          <a:lstStyle/>
          <a:p>
            <a:r>
              <a:rPr lang="fr-FR" sz="3600" b="1" dirty="0">
                <a:solidFill>
                  <a:schemeClr val="bg1"/>
                </a:solidFill>
              </a:rPr>
              <a:t>Le Grand Prix 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p>
        </p:txBody>
      </p:sp>
      <p:sp>
        <p:nvSpPr>
          <p:cNvPr id="9" name="TextBox 8">
            <a:extLst>
              <a:ext uri="{FF2B5EF4-FFF2-40B4-BE49-F238E27FC236}">
                <a16:creationId xmlns:a16="http://schemas.microsoft.com/office/drawing/2014/main" id="{0A92D81F-0650-F447-8359-0A6373AAFC18}"/>
              </a:ext>
            </a:extLst>
          </p:cNvPr>
          <p:cNvSpPr txBox="1"/>
          <p:nvPr/>
        </p:nvSpPr>
        <p:spPr>
          <a:xfrm>
            <a:off x="6096000" y="343841"/>
            <a:ext cx="44984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Dis les mots plus vite que ton/ta partenaire pour gagner !</a:t>
            </a:r>
          </a:p>
        </p:txBody>
      </p:sp>
      <p:sp>
        <p:nvSpPr>
          <p:cNvPr id="15" name="Oval 14">
            <a:extLst>
              <a:ext uri="{FF2B5EF4-FFF2-40B4-BE49-F238E27FC236}">
                <a16:creationId xmlns:a16="http://schemas.microsoft.com/office/drawing/2014/main" id="{FB786093-8E91-47E7-BB00-C231940E2EFC}"/>
              </a:ext>
            </a:extLst>
          </p:cNvPr>
          <p:cNvSpPr/>
          <p:nvPr/>
        </p:nvSpPr>
        <p:spPr>
          <a:xfrm>
            <a:off x="213471" y="1875522"/>
            <a:ext cx="2422758" cy="2104195"/>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set up, setting 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establish, establishing </a:t>
            </a:r>
          </a:p>
        </p:txBody>
      </p:sp>
      <p:sp>
        <p:nvSpPr>
          <p:cNvPr id="16" name="Oval 15">
            <a:extLst>
              <a:ext uri="{FF2B5EF4-FFF2-40B4-BE49-F238E27FC236}">
                <a16:creationId xmlns:a16="http://schemas.microsoft.com/office/drawing/2014/main" id="{0EAB18FD-DA54-48EA-B225-ECD7BF58BF08}"/>
              </a:ext>
            </a:extLst>
          </p:cNvPr>
          <p:cNvSpPr/>
          <p:nvPr/>
        </p:nvSpPr>
        <p:spPr>
          <a:xfrm>
            <a:off x="2112161" y="1585285"/>
            <a:ext cx="1943098"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supply, supplying</a:t>
            </a:r>
          </a:p>
        </p:txBody>
      </p:sp>
      <p:sp>
        <p:nvSpPr>
          <p:cNvPr id="17" name="Oval 16">
            <a:extLst>
              <a:ext uri="{FF2B5EF4-FFF2-40B4-BE49-F238E27FC236}">
                <a16:creationId xmlns:a16="http://schemas.microsoft.com/office/drawing/2014/main" id="{7513ED78-67EA-43FD-8E37-42B8CFB982FB}"/>
              </a:ext>
            </a:extLst>
          </p:cNvPr>
          <p:cNvSpPr/>
          <p:nvPr/>
        </p:nvSpPr>
        <p:spPr>
          <a:xfrm>
            <a:off x="3083881" y="2633245"/>
            <a:ext cx="2422758" cy="1223540"/>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grow up, growing up</a:t>
            </a:r>
          </a:p>
        </p:txBody>
      </p:sp>
      <p:sp>
        <p:nvSpPr>
          <p:cNvPr id="19" name="Oval 18">
            <a:extLst>
              <a:ext uri="{FF2B5EF4-FFF2-40B4-BE49-F238E27FC236}">
                <a16:creationId xmlns:a16="http://schemas.microsoft.com/office/drawing/2014/main" id="{07B70937-6987-415D-8307-4984CF1D4AB9}"/>
              </a:ext>
            </a:extLst>
          </p:cNvPr>
          <p:cNvSpPr/>
          <p:nvPr/>
        </p:nvSpPr>
        <p:spPr>
          <a:xfrm>
            <a:off x="4279085" y="1603213"/>
            <a:ext cx="4205372" cy="1537854"/>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pass an exam,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make a success of</a:t>
            </a:r>
          </a:p>
        </p:txBody>
      </p:sp>
      <p:sp>
        <p:nvSpPr>
          <p:cNvPr id="22" name="Oval 21">
            <a:extLst>
              <a:ext uri="{FF2B5EF4-FFF2-40B4-BE49-F238E27FC236}">
                <a16:creationId xmlns:a16="http://schemas.microsoft.com/office/drawing/2014/main" id="{CE59DB26-7A6F-43CD-9F92-D4070F8B4B0D}"/>
              </a:ext>
            </a:extLst>
          </p:cNvPr>
          <p:cNvSpPr/>
          <p:nvPr/>
        </p:nvSpPr>
        <p:spPr>
          <a:xfrm>
            <a:off x="149120" y="4546248"/>
            <a:ext cx="2134216" cy="1283357"/>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beginning, start</a:t>
            </a:r>
          </a:p>
        </p:txBody>
      </p:sp>
      <p:sp>
        <p:nvSpPr>
          <p:cNvPr id="24" name="Oval 23">
            <a:extLst>
              <a:ext uri="{FF2B5EF4-FFF2-40B4-BE49-F238E27FC236}">
                <a16:creationId xmlns:a16="http://schemas.microsoft.com/office/drawing/2014/main" id="{9FFE3B68-8D61-4969-8A4B-9B1CD8B8577F}"/>
              </a:ext>
            </a:extLst>
          </p:cNvPr>
          <p:cNvSpPr/>
          <p:nvPr/>
        </p:nvSpPr>
        <p:spPr>
          <a:xfrm>
            <a:off x="3081903" y="4759806"/>
            <a:ext cx="2948522" cy="1160214"/>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government</a:t>
            </a:r>
          </a:p>
        </p:txBody>
      </p:sp>
      <p:sp>
        <p:nvSpPr>
          <p:cNvPr id="30" name="Oval 29">
            <a:extLst>
              <a:ext uri="{FF2B5EF4-FFF2-40B4-BE49-F238E27FC236}">
                <a16:creationId xmlns:a16="http://schemas.microsoft.com/office/drawing/2014/main" id="{27F7BA73-3C17-4C50-8E18-809F2D5451BC}"/>
              </a:ext>
            </a:extLst>
          </p:cNvPr>
          <p:cNvSpPr/>
          <p:nvPr/>
        </p:nvSpPr>
        <p:spPr>
          <a:xfrm>
            <a:off x="5902915" y="3825235"/>
            <a:ext cx="1563717" cy="1476005"/>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soldier</a:t>
            </a:r>
          </a:p>
        </p:txBody>
      </p:sp>
      <p:sp>
        <p:nvSpPr>
          <p:cNvPr id="26" name="Oval 25">
            <a:extLst>
              <a:ext uri="{FF2B5EF4-FFF2-40B4-BE49-F238E27FC236}">
                <a16:creationId xmlns:a16="http://schemas.microsoft.com/office/drawing/2014/main" id="{57C9388E-986E-4CC4-99E6-CA593737AC5C}"/>
              </a:ext>
            </a:extLst>
          </p:cNvPr>
          <p:cNvSpPr/>
          <p:nvPr/>
        </p:nvSpPr>
        <p:spPr>
          <a:xfrm>
            <a:off x="7105685" y="4100027"/>
            <a:ext cx="1370856" cy="998897"/>
          </a:xfrm>
          <a:prstGeom prst="ellipse">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north</a:t>
            </a:r>
          </a:p>
        </p:txBody>
      </p:sp>
      <p:sp>
        <p:nvSpPr>
          <p:cNvPr id="29" name="Oval 28">
            <a:extLst>
              <a:ext uri="{FF2B5EF4-FFF2-40B4-BE49-F238E27FC236}">
                <a16:creationId xmlns:a16="http://schemas.microsoft.com/office/drawing/2014/main" id="{7A59F602-92FE-4646-B975-3A4E4859BF6D}"/>
              </a:ext>
            </a:extLst>
          </p:cNvPr>
          <p:cNvSpPr/>
          <p:nvPr/>
        </p:nvSpPr>
        <p:spPr>
          <a:xfrm>
            <a:off x="7334686" y="5009054"/>
            <a:ext cx="1446646" cy="1231975"/>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south</a:t>
            </a:r>
          </a:p>
        </p:txBody>
      </p:sp>
      <p:sp>
        <p:nvSpPr>
          <p:cNvPr id="28" name="Oval 27">
            <a:extLst>
              <a:ext uri="{FF2B5EF4-FFF2-40B4-BE49-F238E27FC236}">
                <a16:creationId xmlns:a16="http://schemas.microsoft.com/office/drawing/2014/main" id="{C818AA7A-F5A7-4E32-BE4A-8C65694F1CDA}"/>
              </a:ext>
            </a:extLst>
          </p:cNvPr>
          <p:cNvSpPr/>
          <p:nvPr/>
        </p:nvSpPr>
        <p:spPr>
          <a:xfrm>
            <a:off x="8583976" y="4939802"/>
            <a:ext cx="1446644" cy="100530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west</a:t>
            </a:r>
          </a:p>
        </p:txBody>
      </p:sp>
      <p:sp>
        <p:nvSpPr>
          <p:cNvPr id="23" name="Oval 22">
            <a:extLst>
              <a:ext uri="{FF2B5EF4-FFF2-40B4-BE49-F238E27FC236}">
                <a16:creationId xmlns:a16="http://schemas.microsoft.com/office/drawing/2014/main" id="{8F10BEEB-821D-428C-8914-CB9BDDAD2CBD}"/>
              </a:ext>
            </a:extLst>
          </p:cNvPr>
          <p:cNvSpPr/>
          <p:nvPr/>
        </p:nvSpPr>
        <p:spPr>
          <a:xfrm>
            <a:off x="10767775" y="4492205"/>
            <a:ext cx="1136833" cy="1151301"/>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end</a:t>
            </a:r>
          </a:p>
        </p:txBody>
      </p:sp>
      <p:pic>
        <p:nvPicPr>
          <p:cNvPr id="44" name="Picture 43" descr="Graphical user interface, application, icon&#10;&#10;Description automatically generated">
            <a:extLst>
              <a:ext uri="{FF2B5EF4-FFF2-40B4-BE49-F238E27FC236}">
                <a16:creationId xmlns:a16="http://schemas.microsoft.com/office/drawing/2014/main" id="{94B95866-F3B1-4134-B414-9F74DAF2D7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051" t="68423"/>
          <a:stretch/>
        </p:blipFill>
        <p:spPr>
          <a:xfrm>
            <a:off x="3004569" y="1236303"/>
            <a:ext cx="1448136" cy="790863"/>
          </a:xfrm>
          <a:prstGeom prst="rect">
            <a:avLst/>
          </a:prstGeom>
        </p:spPr>
      </p:pic>
      <p:pic>
        <p:nvPicPr>
          <p:cNvPr id="49" name="Picture 48" descr="Shape&#10;&#10;Description automatically generated with medium confidence">
            <a:extLst>
              <a:ext uri="{FF2B5EF4-FFF2-40B4-BE49-F238E27FC236}">
                <a16:creationId xmlns:a16="http://schemas.microsoft.com/office/drawing/2014/main" id="{D213BFAD-3248-4578-8FDB-5257355153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4911" y="5091290"/>
            <a:ext cx="1476628" cy="937771"/>
          </a:xfrm>
          <a:prstGeom prst="rect">
            <a:avLst/>
          </a:prstGeom>
        </p:spPr>
      </p:pic>
      <p:pic>
        <p:nvPicPr>
          <p:cNvPr id="61" name="Picture 60">
            <a:extLst>
              <a:ext uri="{FF2B5EF4-FFF2-40B4-BE49-F238E27FC236}">
                <a16:creationId xmlns:a16="http://schemas.microsoft.com/office/drawing/2014/main" id="{114BB124-1823-42C5-ABBA-A3B59BD030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271" y="1252446"/>
            <a:ext cx="1194124" cy="1101766"/>
          </a:xfrm>
          <a:prstGeom prst="rect">
            <a:avLst/>
          </a:prstGeom>
        </p:spPr>
      </p:pic>
      <p:pic>
        <p:nvPicPr>
          <p:cNvPr id="53" name="Picture 52" descr="A group of children posing for a photo&#10;&#10;Description automatically generated with medium confidence">
            <a:extLst>
              <a:ext uri="{FF2B5EF4-FFF2-40B4-BE49-F238E27FC236}">
                <a16:creationId xmlns:a16="http://schemas.microsoft.com/office/drawing/2014/main" id="{EA71462D-602C-43CD-BA30-83E1C4387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419613" y="3210702"/>
            <a:ext cx="1783151" cy="1205369"/>
          </a:xfrm>
          <a:prstGeom prst="rect">
            <a:avLst/>
          </a:prstGeom>
        </p:spPr>
      </p:pic>
      <p:pic>
        <p:nvPicPr>
          <p:cNvPr id="38" name="Picture 37" descr="Shape&#10;&#10;Description automatically generated">
            <a:extLst>
              <a:ext uri="{FF2B5EF4-FFF2-40B4-BE49-F238E27FC236}">
                <a16:creationId xmlns:a16="http://schemas.microsoft.com/office/drawing/2014/main" id="{3E76D8BA-CE4D-498E-9C60-4AB6A192FF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8582">
            <a:off x="7434252" y="1452073"/>
            <a:ext cx="1129803" cy="846470"/>
          </a:xfrm>
          <a:prstGeom prst="rect">
            <a:avLst/>
          </a:prstGeom>
        </p:spPr>
      </p:pic>
      <p:pic>
        <p:nvPicPr>
          <p:cNvPr id="57" name="Picture 56" descr="A picture containing dark, night sky&#10;&#10;Description automatically generated">
            <a:extLst>
              <a:ext uri="{FF2B5EF4-FFF2-40B4-BE49-F238E27FC236}">
                <a16:creationId xmlns:a16="http://schemas.microsoft.com/office/drawing/2014/main" id="{B38DDBAE-539E-48A6-83AD-B2F6D18609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996507" y="943015"/>
            <a:ext cx="686740" cy="1236303"/>
          </a:xfrm>
          <a:prstGeom prst="rect">
            <a:avLst/>
          </a:prstGeom>
        </p:spPr>
      </p:pic>
      <p:sp>
        <p:nvSpPr>
          <p:cNvPr id="18" name="Oval 17">
            <a:extLst>
              <a:ext uri="{FF2B5EF4-FFF2-40B4-BE49-F238E27FC236}">
                <a16:creationId xmlns:a16="http://schemas.microsoft.com/office/drawing/2014/main" id="{8E823391-7E05-4060-A0F9-5FBF0AF4B310}"/>
              </a:ext>
            </a:extLst>
          </p:cNvPr>
          <p:cNvSpPr/>
          <p:nvPr/>
        </p:nvSpPr>
        <p:spPr>
          <a:xfrm>
            <a:off x="6945092" y="2688956"/>
            <a:ext cx="2799403" cy="1301140"/>
          </a:xfrm>
          <a:prstGeom prst="ellipse">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succeed in, succeeding in</a:t>
            </a:r>
          </a:p>
        </p:txBody>
      </p:sp>
      <p:pic>
        <p:nvPicPr>
          <p:cNvPr id="42" name="Picture 41" descr="Icon&#10;&#10;Description automatically generated">
            <a:extLst>
              <a:ext uri="{FF2B5EF4-FFF2-40B4-BE49-F238E27FC236}">
                <a16:creationId xmlns:a16="http://schemas.microsoft.com/office/drawing/2014/main" id="{5E992BBF-695B-4FA5-A56F-F8E2D466EB3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0293" y="2991356"/>
            <a:ext cx="721415" cy="865428"/>
          </a:xfrm>
          <a:prstGeom prst="rect">
            <a:avLst/>
          </a:prstGeom>
        </p:spPr>
      </p:pic>
      <p:sp>
        <p:nvSpPr>
          <p:cNvPr id="27" name="Oval 26">
            <a:extLst>
              <a:ext uri="{FF2B5EF4-FFF2-40B4-BE49-F238E27FC236}">
                <a16:creationId xmlns:a16="http://schemas.microsoft.com/office/drawing/2014/main" id="{61442418-CCBA-4AA5-B90D-3592E74838F7}"/>
              </a:ext>
            </a:extLst>
          </p:cNvPr>
          <p:cNvSpPr/>
          <p:nvPr/>
        </p:nvSpPr>
        <p:spPr>
          <a:xfrm>
            <a:off x="10079839" y="2380052"/>
            <a:ext cx="1743511" cy="1537854"/>
          </a:xfrm>
          <a:prstGeom prst="ellipse">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serve, serving</a:t>
            </a:r>
          </a:p>
        </p:txBody>
      </p:sp>
      <p:pic>
        <p:nvPicPr>
          <p:cNvPr id="40" name="Picture 39" descr="A picture containing vector graphics&#10;&#10;Description automatically generated">
            <a:extLst>
              <a:ext uri="{FF2B5EF4-FFF2-40B4-BE49-F238E27FC236}">
                <a16:creationId xmlns:a16="http://schemas.microsoft.com/office/drawing/2014/main" id="{198A471C-9C9D-4198-B887-8A2257F388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39877" y="2193129"/>
            <a:ext cx="978377" cy="1311790"/>
          </a:xfrm>
          <a:prstGeom prst="rect">
            <a:avLst/>
          </a:prstGeom>
        </p:spPr>
      </p:pic>
      <p:sp>
        <p:nvSpPr>
          <p:cNvPr id="31" name="Oval 30">
            <a:extLst>
              <a:ext uri="{FF2B5EF4-FFF2-40B4-BE49-F238E27FC236}">
                <a16:creationId xmlns:a16="http://schemas.microsoft.com/office/drawing/2014/main" id="{09E1741B-B875-4E80-91C0-0827CD67A7D3}"/>
              </a:ext>
            </a:extLst>
          </p:cNvPr>
          <p:cNvSpPr/>
          <p:nvPr/>
        </p:nvSpPr>
        <p:spPr>
          <a:xfrm>
            <a:off x="1820962" y="4931124"/>
            <a:ext cx="1701523" cy="138492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state</a:t>
            </a:r>
          </a:p>
        </p:txBody>
      </p:sp>
      <p:pic>
        <p:nvPicPr>
          <p:cNvPr id="47" name="Picture 46" descr="A green and white logo&#10;&#10;Description automatically generated with low confidence">
            <a:extLst>
              <a:ext uri="{FF2B5EF4-FFF2-40B4-BE49-F238E27FC236}">
                <a16:creationId xmlns:a16="http://schemas.microsoft.com/office/drawing/2014/main" id="{7D1627A0-E597-434A-A3BD-EA6111603AD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802" y="4055858"/>
            <a:ext cx="1111895" cy="1064987"/>
          </a:xfrm>
          <a:prstGeom prst="rect">
            <a:avLst/>
          </a:prstGeom>
        </p:spPr>
      </p:pic>
      <p:pic>
        <p:nvPicPr>
          <p:cNvPr id="33" name="Picture 32" descr="Icon&#10;&#10;Description automatically generated">
            <a:extLst>
              <a:ext uri="{FF2B5EF4-FFF2-40B4-BE49-F238E27FC236}">
                <a16:creationId xmlns:a16="http://schemas.microsoft.com/office/drawing/2014/main" id="{AD1E8A25-B6B3-4595-920F-3B510DF544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64740" y="3828611"/>
            <a:ext cx="1060253" cy="1200854"/>
          </a:xfrm>
          <a:prstGeom prst="rect">
            <a:avLst/>
          </a:prstGeom>
        </p:spPr>
      </p:pic>
      <p:sp>
        <p:nvSpPr>
          <p:cNvPr id="21" name="Oval 20">
            <a:extLst>
              <a:ext uri="{FF2B5EF4-FFF2-40B4-BE49-F238E27FC236}">
                <a16:creationId xmlns:a16="http://schemas.microsoft.com/office/drawing/2014/main" id="{154C6846-4FF6-4AF9-A427-D01B2428F8BF}"/>
              </a:ext>
            </a:extLst>
          </p:cNvPr>
          <p:cNvSpPr/>
          <p:nvPr/>
        </p:nvSpPr>
        <p:spPr>
          <a:xfrm>
            <a:off x="5626663" y="5025679"/>
            <a:ext cx="1641625" cy="1182789"/>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army</a:t>
            </a:r>
          </a:p>
        </p:txBody>
      </p:sp>
      <p:pic>
        <p:nvPicPr>
          <p:cNvPr id="45" name="Picture 44" descr="A military tank with a flag&#10;&#10;Description automatically generated with medium confidence">
            <a:hlinkClick r:id="" action="ppaction://noaction">
              <a:snd r:embed="rId14" name="invasion.wav"/>
            </a:hlinkClick>
            <a:extLst>
              <a:ext uri="{FF2B5EF4-FFF2-40B4-BE49-F238E27FC236}">
                <a16:creationId xmlns:a16="http://schemas.microsoft.com/office/drawing/2014/main" id="{8E4197B2-230B-4A50-979D-A8EAD1098D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24993" y="5589120"/>
            <a:ext cx="1487778" cy="879881"/>
          </a:xfrm>
          <a:prstGeom prst="rect">
            <a:avLst/>
          </a:prstGeom>
        </p:spPr>
      </p:pic>
      <p:pic>
        <p:nvPicPr>
          <p:cNvPr id="32" name="Picture 31" descr="Diagram&#10;&#10;Description automatically generated">
            <a:hlinkClick r:id="" action="ppaction://noaction">
              <a:snd r:embed="rId16" name="ennemi.wav"/>
            </a:hlinkClick>
            <a:extLst>
              <a:ext uri="{FF2B5EF4-FFF2-40B4-BE49-F238E27FC236}">
                <a16:creationId xmlns:a16="http://schemas.microsoft.com/office/drawing/2014/main" id="{78966FD5-B96E-47A8-8B64-FDD4898AAD8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74456" y="3477367"/>
            <a:ext cx="776025" cy="1467228"/>
          </a:xfrm>
          <a:prstGeom prst="rect">
            <a:avLst/>
          </a:prstGeom>
        </p:spPr>
      </p:pic>
      <p:sp>
        <p:nvSpPr>
          <p:cNvPr id="25" name="Oval 24">
            <a:extLst>
              <a:ext uri="{FF2B5EF4-FFF2-40B4-BE49-F238E27FC236}">
                <a16:creationId xmlns:a16="http://schemas.microsoft.com/office/drawing/2014/main" id="{70440627-D647-4C47-A8FA-487109E55E6E}"/>
              </a:ext>
            </a:extLst>
          </p:cNvPr>
          <p:cNvSpPr/>
          <p:nvPr/>
        </p:nvSpPr>
        <p:spPr>
          <a:xfrm>
            <a:off x="9576860" y="4345589"/>
            <a:ext cx="1265634" cy="1005300"/>
          </a:xfrm>
          <a:prstGeom prst="ellips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east</a:t>
            </a:r>
          </a:p>
        </p:txBody>
      </p:sp>
      <p:pic>
        <p:nvPicPr>
          <p:cNvPr id="35" name="Picture 34" descr="Icon&#10;&#10;Description automatically generated">
            <a:extLst>
              <a:ext uri="{FF2B5EF4-FFF2-40B4-BE49-F238E27FC236}">
                <a16:creationId xmlns:a16="http://schemas.microsoft.com/office/drawing/2014/main" id="{1CF071CF-774F-4CB5-AE77-8F7E172868E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97770" y="4055858"/>
            <a:ext cx="868921" cy="1096863"/>
          </a:xfrm>
          <a:prstGeom prst="rect">
            <a:avLst/>
          </a:prstGeom>
        </p:spPr>
      </p:pic>
      <p:sp>
        <p:nvSpPr>
          <p:cNvPr id="77" name="TextBox 76">
            <a:extLst>
              <a:ext uri="{FF2B5EF4-FFF2-40B4-BE49-F238E27FC236}">
                <a16:creationId xmlns:a16="http://schemas.microsoft.com/office/drawing/2014/main" id="{E106C961-CED1-4CA5-ABCB-FFFCB81F0B83}"/>
              </a:ext>
            </a:extLst>
          </p:cNvPr>
          <p:cNvSpPr txBox="1"/>
          <p:nvPr/>
        </p:nvSpPr>
        <p:spPr>
          <a:xfrm>
            <a:off x="1206853" y="1884270"/>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8" name="TextBox 77">
            <a:extLst>
              <a:ext uri="{FF2B5EF4-FFF2-40B4-BE49-F238E27FC236}">
                <a16:creationId xmlns:a16="http://schemas.microsoft.com/office/drawing/2014/main" id="{E9D694FB-1370-4C3E-BE5D-2F00E125F937}"/>
              </a:ext>
            </a:extLst>
          </p:cNvPr>
          <p:cNvSpPr txBox="1"/>
          <p:nvPr/>
        </p:nvSpPr>
        <p:spPr>
          <a:xfrm>
            <a:off x="8089710" y="2698263"/>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80" name="TextBox 79">
            <a:extLst>
              <a:ext uri="{FF2B5EF4-FFF2-40B4-BE49-F238E27FC236}">
                <a16:creationId xmlns:a16="http://schemas.microsoft.com/office/drawing/2014/main" id="{931AF3DA-09D9-47D4-9839-03D879287C69}"/>
              </a:ext>
            </a:extLst>
          </p:cNvPr>
          <p:cNvSpPr txBox="1"/>
          <p:nvPr/>
        </p:nvSpPr>
        <p:spPr>
          <a:xfrm>
            <a:off x="6145588" y="1639609"/>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81" name="TextBox 80">
            <a:extLst>
              <a:ext uri="{FF2B5EF4-FFF2-40B4-BE49-F238E27FC236}">
                <a16:creationId xmlns:a16="http://schemas.microsoft.com/office/drawing/2014/main" id="{4EC5DE09-345A-476F-917F-D66F3FFC801B}"/>
              </a:ext>
            </a:extLst>
          </p:cNvPr>
          <p:cNvSpPr txBox="1"/>
          <p:nvPr/>
        </p:nvSpPr>
        <p:spPr>
          <a:xfrm>
            <a:off x="4075110" y="2616283"/>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82" name="TextBox 81">
            <a:extLst>
              <a:ext uri="{FF2B5EF4-FFF2-40B4-BE49-F238E27FC236}">
                <a16:creationId xmlns:a16="http://schemas.microsoft.com/office/drawing/2014/main" id="{09E0C600-E563-4861-8D8D-094BD332C54E}"/>
              </a:ext>
            </a:extLst>
          </p:cNvPr>
          <p:cNvSpPr txBox="1"/>
          <p:nvPr/>
        </p:nvSpPr>
        <p:spPr>
          <a:xfrm>
            <a:off x="2589888" y="1664279"/>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83" name="TextBox 82">
            <a:extLst>
              <a:ext uri="{FF2B5EF4-FFF2-40B4-BE49-F238E27FC236}">
                <a16:creationId xmlns:a16="http://schemas.microsoft.com/office/drawing/2014/main" id="{028B67F9-89E1-4F16-9788-CA7BB2B9C52B}"/>
              </a:ext>
            </a:extLst>
          </p:cNvPr>
          <p:cNvSpPr txBox="1"/>
          <p:nvPr/>
        </p:nvSpPr>
        <p:spPr>
          <a:xfrm>
            <a:off x="8370442" y="1858129"/>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84" name="TextBox 83">
            <a:extLst>
              <a:ext uri="{FF2B5EF4-FFF2-40B4-BE49-F238E27FC236}">
                <a16:creationId xmlns:a16="http://schemas.microsoft.com/office/drawing/2014/main" id="{E0C7F622-FA6B-43F1-A602-69298FC4AF78}"/>
              </a:ext>
            </a:extLst>
          </p:cNvPr>
          <p:cNvSpPr txBox="1"/>
          <p:nvPr/>
        </p:nvSpPr>
        <p:spPr>
          <a:xfrm>
            <a:off x="10733702" y="2468068"/>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85" name="TextBox 84">
            <a:extLst>
              <a:ext uri="{FF2B5EF4-FFF2-40B4-BE49-F238E27FC236}">
                <a16:creationId xmlns:a16="http://schemas.microsoft.com/office/drawing/2014/main" id="{6F936A6E-4995-4BDB-9BAF-41DC85141C19}"/>
              </a:ext>
            </a:extLst>
          </p:cNvPr>
          <p:cNvSpPr txBox="1"/>
          <p:nvPr/>
        </p:nvSpPr>
        <p:spPr>
          <a:xfrm>
            <a:off x="1030435" y="4546248"/>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86" name="TextBox 85">
            <a:extLst>
              <a:ext uri="{FF2B5EF4-FFF2-40B4-BE49-F238E27FC236}">
                <a16:creationId xmlns:a16="http://schemas.microsoft.com/office/drawing/2014/main" id="{DF7C8C6F-1826-436B-B358-AFE599E0BD1B}"/>
              </a:ext>
            </a:extLst>
          </p:cNvPr>
          <p:cNvSpPr txBox="1"/>
          <p:nvPr/>
        </p:nvSpPr>
        <p:spPr>
          <a:xfrm>
            <a:off x="2484159" y="5109073"/>
            <a:ext cx="4357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87" name="TextBox 86">
            <a:extLst>
              <a:ext uri="{FF2B5EF4-FFF2-40B4-BE49-F238E27FC236}">
                <a16:creationId xmlns:a16="http://schemas.microsoft.com/office/drawing/2014/main" id="{DD2A14F1-8762-4FD9-A97D-F9F9137E73C2}"/>
              </a:ext>
            </a:extLst>
          </p:cNvPr>
          <p:cNvSpPr txBox="1"/>
          <p:nvPr/>
        </p:nvSpPr>
        <p:spPr>
          <a:xfrm>
            <a:off x="3976438" y="4829410"/>
            <a:ext cx="6079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88" name="TextBox 87">
            <a:extLst>
              <a:ext uri="{FF2B5EF4-FFF2-40B4-BE49-F238E27FC236}">
                <a16:creationId xmlns:a16="http://schemas.microsoft.com/office/drawing/2014/main" id="{7A9412E9-2317-4AD8-ACED-3BF9721E7AB1}"/>
              </a:ext>
            </a:extLst>
          </p:cNvPr>
          <p:cNvSpPr txBox="1"/>
          <p:nvPr/>
        </p:nvSpPr>
        <p:spPr>
          <a:xfrm>
            <a:off x="6121922" y="5123400"/>
            <a:ext cx="6706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89" name="TextBox 88">
            <a:extLst>
              <a:ext uri="{FF2B5EF4-FFF2-40B4-BE49-F238E27FC236}">
                <a16:creationId xmlns:a16="http://schemas.microsoft.com/office/drawing/2014/main" id="{D9E2DF3E-AD52-4E47-8665-95C1D439A15F}"/>
              </a:ext>
            </a:extLst>
          </p:cNvPr>
          <p:cNvSpPr txBox="1"/>
          <p:nvPr/>
        </p:nvSpPr>
        <p:spPr>
          <a:xfrm>
            <a:off x="6333395" y="4006928"/>
            <a:ext cx="5974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
        <p:nvSpPr>
          <p:cNvPr id="90" name="TextBox 89">
            <a:extLst>
              <a:ext uri="{FF2B5EF4-FFF2-40B4-BE49-F238E27FC236}">
                <a16:creationId xmlns:a16="http://schemas.microsoft.com/office/drawing/2014/main" id="{1DA57834-3BBE-4637-B5D8-C2B26ED26EAB}"/>
              </a:ext>
            </a:extLst>
          </p:cNvPr>
          <p:cNvSpPr txBox="1"/>
          <p:nvPr/>
        </p:nvSpPr>
        <p:spPr>
          <a:xfrm>
            <a:off x="7522173" y="4078397"/>
            <a:ext cx="6142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13.</a:t>
            </a:r>
          </a:p>
        </p:txBody>
      </p:sp>
      <p:sp>
        <p:nvSpPr>
          <p:cNvPr id="91" name="TextBox 90">
            <a:extLst>
              <a:ext uri="{FF2B5EF4-FFF2-40B4-BE49-F238E27FC236}">
                <a16:creationId xmlns:a16="http://schemas.microsoft.com/office/drawing/2014/main" id="{EC9C9598-475D-40E8-9091-91CBFA13D4B7}"/>
              </a:ext>
            </a:extLst>
          </p:cNvPr>
          <p:cNvSpPr txBox="1"/>
          <p:nvPr/>
        </p:nvSpPr>
        <p:spPr>
          <a:xfrm>
            <a:off x="7768045" y="5094087"/>
            <a:ext cx="5702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14.</a:t>
            </a:r>
          </a:p>
        </p:txBody>
      </p:sp>
      <p:sp>
        <p:nvSpPr>
          <p:cNvPr id="92" name="TextBox 91">
            <a:extLst>
              <a:ext uri="{FF2B5EF4-FFF2-40B4-BE49-F238E27FC236}">
                <a16:creationId xmlns:a16="http://schemas.microsoft.com/office/drawing/2014/main" id="{0F5C36D7-9F7B-4DF0-B1CD-9816A3E2F69A}"/>
              </a:ext>
            </a:extLst>
          </p:cNvPr>
          <p:cNvSpPr txBox="1"/>
          <p:nvPr/>
        </p:nvSpPr>
        <p:spPr>
          <a:xfrm>
            <a:off x="8906215" y="4952666"/>
            <a:ext cx="6706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15.</a:t>
            </a:r>
          </a:p>
        </p:txBody>
      </p:sp>
      <p:sp>
        <p:nvSpPr>
          <p:cNvPr id="93" name="TextBox 92">
            <a:extLst>
              <a:ext uri="{FF2B5EF4-FFF2-40B4-BE49-F238E27FC236}">
                <a16:creationId xmlns:a16="http://schemas.microsoft.com/office/drawing/2014/main" id="{D2C0D591-596A-46C0-A5B7-2BF62C03B7DE}"/>
              </a:ext>
            </a:extLst>
          </p:cNvPr>
          <p:cNvSpPr txBox="1"/>
          <p:nvPr/>
        </p:nvSpPr>
        <p:spPr>
          <a:xfrm>
            <a:off x="9856888" y="4325851"/>
            <a:ext cx="6706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16.</a:t>
            </a:r>
          </a:p>
        </p:txBody>
      </p:sp>
      <p:sp>
        <p:nvSpPr>
          <p:cNvPr id="94" name="TextBox 93">
            <a:extLst>
              <a:ext uri="{FF2B5EF4-FFF2-40B4-BE49-F238E27FC236}">
                <a16:creationId xmlns:a16="http://schemas.microsoft.com/office/drawing/2014/main" id="{14A0163A-8680-46D9-B975-2F00A7727332}"/>
              </a:ext>
            </a:extLst>
          </p:cNvPr>
          <p:cNvSpPr txBox="1"/>
          <p:nvPr/>
        </p:nvSpPr>
        <p:spPr>
          <a:xfrm>
            <a:off x="10985358" y="4531014"/>
            <a:ext cx="6706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17.</a:t>
            </a:r>
          </a:p>
        </p:txBody>
      </p:sp>
      <p:pic>
        <p:nvPicPr>
          <p:cNvPr id="4098" name="Picture 2" descr="France, Flag, National Flag, Natio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76791" y="4643969"/>
            <a:ext cx="644227" cy="429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81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8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8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8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xit"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8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par>
                                <p:cTn id="95" presetID="1" presetClass="exit" presetSubtype="0" fill="hold" grpId="0" nodeType="withEffect">
                                  <p:stCondLst>
                                    <p:cond delay="0"/>
                                  </p:stCondLst>
                                  <p:childTnLst>
                                    <p:set>
                                      <p:cBhvr>
                                        <p:cTn id="96" dur="1" fill="hold">
                                          <p:stCondLst>
                                            <p:cond delay="0"/>
                                          </p:stCondLst>
                                        </p:cTn>
                                        <p:tgtEl>
                                          <p:spTgt spid="89"/>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6"/>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72"/>
                                        </p:tgtEl>
                                        <p:attrNameLst>
                                          <p:attrName>style.visibility</p:attrName>
                                        </p:attrNameLst>
                                      </p:cBhvr>
                                      <p:to>
                                        <p:strVal val="visible"/>
                                      </p:to>
                                    </p:set>
                                  </p:childTnLst>
                                </p:cTn>
                              </p:par>
                              <p:par>
                                <p:cTn id="105" presetID="1" presetClass="exit" presetSubtype="0" fill="hold" grpId="0" nodeType="withEffect">
                                  <p:stCondLst>
                                    <p:cond delay="0"/>
                                  </p:stCondLst>
                                  <p:childTnLst>
                                    <p:set>
                                      <p:cBhvr>
                                        <p:cTn id="106" dur="1" fill="hold">
                                          <p:stCondLst>
                                            <p:cond delay="0"/>
                                          </p:stCondLst>
                                        </p:cTn>
                                        <p:tgtEl>
                                          <p:spTgt spid="9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par>
                                <p:cTn id="111" presetID="1" presetClass="exit" presetSubtype="0" fill="hold" grpId="0" nodeType="withEffect">
                                  <p:stCondLst>
                                    <p:cond delay="0"/>
                                  </p:stCondLst>
                                  <p:childTnLst>
                                    <p:set>
                                      <p:cBhvr>
                                        <p:cTn id="112" dur="1" fill="hold">
                                          <p:stCondLst>
                                            <p:cond delay="0"/>
                                          </p:stCondLst>
                                        </p:cTn>
                                        <p:tgtEl>
                                          <p:spTgt spid="29"/>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9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4"/>
                                        </p:tgtEl>
                                        <p:attrNameLst>
                                          <p:attrName>style.visibility</p:attrName>
                                        </p:attrNameLst>
                                      </p:cBhvr>
                                      <p:to>
                                        <p:strVal val="visible"/>
                                      </p:to>
                                    </p:set>
                                  </p:childTnLst>
                                </p:cTn>
                              </p:par>
                              <p:par>
                                <p:cTn id="119" presetID="1" presetClass="exit" presetSubtype="0" fill="hold" grpId="0" nodeType="withEffect">
                                  <p:stCondLst>
                                    <p:cond delay="0"/>
                                  </p:stCondLst>
                                  <p:childTnLst>
                                    <p:set>
                                      <p:cBhvr>
                                        <p:cTn id="120" dur="1" fill="hold">
                                          <p:stCondLst>
                                            <p:cond delay="0"/>
                                          </p:stCondLst>
                                        </p:cTn>
                                        <p:tgtEl>
                                          <p:spTgt spid="28"/>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5"/>
                                        </p:tgtEl>
                                        <p:attrNameLst>
                                          <p:attrName>style.visibility</p:attrName>
                                        </p:attrNameLst>
                                      </p:cBhvr>
                                      <p:to>
                                        <p:strVal val="visible"/>
                                      </p:to>
                                    </p:set>
                                  </p:childTnLst>
                                </p:cTn>
                              </p:par>
                              <p:par>
                                <p:cTn id="127" presetID="1" presetClass="exit" presetSubtype="0" fill="hold" grpId="0" nodeType="withEffect">
                                  <p:stCondLst>
                                    <p:cond delay="0"/>
                                  </p:stCondLst>
                                  <p:childTnLst>
                                    <p:set>
                                      <p:cBhvr>
                                        <p:cTn id="128" dur="1" fill="hold">
                                          <p:stCondLst>
                                            <p:cond delay="0"/>
                                          </p:stCondLst>
                                        </p:cTn>
                                        <p:tgtEl>
                                          <p:spTgt spid="25"/>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9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6"/>
                                        </p:tgtEl>
                                        <p:attrNameLst>
                                          <p:attrName>style.visibility</p:attrName>
                                        </p:attrNameLst>
                                      </p:cBhvr>
                                      <p:to>
                                        <p:strVal val="visible"/>
                                      </p:to>
                                    </p:set>
                                  </p:childTnLst>
                                </p:cTn>
                              </p:par>
                              <p:par>
                                <p:cTn id="135" presetID="1" presetClass="exit" presetSubtype="0" fill="hold" grpId="0" nodeType="withEffect">
                                  <p:stCondLst>
                                    <p:cond delay="0"/>
                                  </p:stCondLst>
                                  <p:childTnLst>
                                    <p:set>
                                      <p:cBhvr>
                                        <p:cTn id="136" dur="1" fill="hold">
                                          <p:stCondLst>
                                            <p:cond delay="0"/>
                                          </p:stCondLst>
                                        </p:cTn>
                                        <p:tgtEl>
                                          <p:spTgt spid="23"/>
                                        </p:tgtEl>
                                        <p:attrNameLst>
                                          <p:attrName>style.visibility</p:attrName>
                                        </p:attrNameLst>
                                      </p:cBhvr>
                                      <p:to>
                                        <p:strVal val="hidden"/>
                                      </p:to>
                                    </p:set>
                                  </p:childTnLst>
                                </p:cTn>
                              </p:par>
                              <p:par>
                                <p:cTn id="137" presetID="1" presetClass="exit" presetSubtype="0" fill="hold" grpId="0" nodeType="withEffect">
                                  <p:stCondLst>
                                    <p:cond delay="0"/>
                                  </p:stCondLst>
                                  <p:childTnLst>
                                    <p:set>
                                      <p:cBhvr>
                                        <p:cTn id="138" dur="1" fill="hold">
                                          <p:stCondLst>
                                            <p:cond delay="0"/>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20" grpId="0" animBg="1"/>
      <p:bldP spid="76" grpId="0" animBg="1"/>
      <p:bldP spid="75" grpId="0" animBg="1"/>
      <p:bldP spid="74" grpId="0" animBg="1"/>
      <p:bldP spid="73" grpId="0" animBg="1"/>
      <p:bldP spid="72" grpId="0" animBg="1"/>
      <p:bldP spid="71" grpId="0" animBg="1"/>
      <p:bldP spid="70" grpId="0" animBg="1"/>
      <p:bldP spid="69" grpId="0" animBg="1"/>
      <p:bldP spid="68" grpId="0" animBg="1"/>
      <p:bldP spid="67" grpId="0" animBg="1"/>
      <p:bldP spid="66" grpId="0" animBg="1"/>
      <p:bldP spid="65" grpId="0" animBg="1"/>
      <p:bldP spid="63" grpId="0" animBg="1"/>
      <p:bldP spid="62" grpId="0" animBg="1"/>
      <p:bldP spid="59" grpId="0" animBg="1"/>
      <p:bldP spid="58" grpId="0" animBg="1"/>
      <p:bldP spid="15" grpId="0" animBg="1"/>
      <p:bldP spid="16" grpId="0" animBg="1"/>
      <p:bldP spid="17" grpId="0" animBg="1"/>
      <p:bldP spid="19" grpId="0" animBg="1"/>
      <p:bldP spid="22" grpId="0" animBg="1"/>
      <p:bldP spid="24" grpId="0" animBg="1"/>
      <p:bldP spid="30" grpId="0" animBg="1"/>
      <p:bldP spid="26" grpId="0" animBg="1"/>
      <p:bldP spid="29" grpId="0" animBg="1"/>
      <p:bldP spid="28" grpId="0" animBg="1"/>
      <p:bldP spid="23" grpId="0" animBg="1"/>
      <p:bldP spid="18" grpId="0" animBg="1"/>
      <p:bldP spid="27" grpId="0" animBg="1"/>
      <p:bldP spid="31" grpId="0" animBg="1"/>
      <p:bldP spid="21" grpId="0" animBg="1"/>
      <p:bldP spid="25" grpId="0" animBg="1"/>
      <p:bldP spid="77" grpId="0"/>
      <p:bldP spid="78"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476832" cy="867128"/>
          </a:xfrm>
          <a:prstGeom prst="rect">
            <a:avLst/>
          </a:prstGeom>
        </p:spPr>
      </p:pic>
      <p:sp>
        <p:nvSpPr>
          <p:cNvPr id="4" name="Title 3"/>
          <p:cNvSpPr>
            <a:spLocks noGrp="1"/>
          </p:cNvSpPr>
          <p:nvPr>
            <p:ph type="title"/>
          </p:nvPr>
        </p:nvSpPr>
        <p:spPr>
          <a:xfrm>
            <a:off x="-1" y="296864"/>
            <a:ext cx="7336971" cy="707849"/>
          </a:xfrm>
        </p:spPr>
        <p:txBody>
          <a:bodyPr>
            <a:normAutofit fontScale="90000"/>
          </a:bodyPr>
          <a:lstStyle/>
          <a:p>
            <a:r>
              <a:rPr lang="fr-FR" sz="3600" b="1" dirty="0">
                <a:solidFill>
                  <a:schemeClr val="bg1"/>
                </a:solidFill>
              </a:rPr>
              <a:t> </a:t>
            </a:r>
            <a:r>
              <a:rPr lang="en-GB" sz="3600" b="1" dirty="0">
                <a:solidFill>
                  <a:schemeClr val="bg1"/>
                </a:solidFill>
              </a:rPr>
              <a:t>Time periods: quantity vs. duration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10" name="TextBox 9">
            <a:extLst>
              <a:ext uri="{FF2B5EF4-FFF2-40B4-BE49-F238E27FC236}">
                <a16:creationId xmlns:a16="http://schemas.microsoft.com/office/drawing/2014/main" id="{0D794F13-23E9-4AC9-8A6C-D3931AA92E33}"/>
              </a:ext>
            </a:extLst>
          </p:cNvPr>
          <p:cNvSpPr txBox="1"/>
          <p:nvPr/>
        </p:nvSpPr>
        <p:spPr>
          <a:xfrm>
            <a:off x="88794" y="1174372"/>
            <a:ext cx="101940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As you already know,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un an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and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une année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both mean ‘a year’.</a:t>
            </a:r>
          </a:p>
        </p:txBody>
      </p:sp>
      <p:sp>
        <p:nvSpPr>
          <p:cNvPr id="11" name="TextBox 10">
            <a:extLst>
              <a:ext uri="{FF2B5EF4-FFF2-40B4-BE49-F238E27FC236}">
                <a16:creationId xmlns:a16="http://schemas.microsoft.com/office/drawing/2014/main" id="{B879174A-11C5-40DE-9732-FA0CEF205B02}"/>
              </a:ext>
            </a:extLst>
          </p:cNvPr>
          <p:cNvSpPr txBox="1"/>
          <p:nvPr/>
        </p:nvSpPr>
        <p:spPr>
          <a:xfrm>
            <a:off x="88794" y="1618517"/>
            <a:ext cx="118401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Un an</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is used to indicate a</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 specific unit of time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or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quantity</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7E06008C-DC9D-4303-89E1-54D744B7507D}"/>
              </a:ext>
            </a:extLst>
          </p:cNvPr>
          <p:cNvSpPr txBox="1"/>
          <p:nvPr/>
        </p:nvSpPr>
        <p:spPr>
          <a:xfrm>
            <a:off x="1041531" y="2062662"/>
            <a:ext cx="56640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Je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arrivée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France il y a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5 ans.</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5430CF2-4593-4585-BC70-D0BD8156A71F}"/>
              </a:ext>
            </a:extLst>
          </p:cNvPr>
          <p:cNvSpPr txBox="1"/>
          <p:nvPr/>
        </p:nvSpPr>
        <p:spPr>
          <a:xfrm>
            <a:off x="1041531" y="2950951"/>
            <a:ext cx="685133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Je vais passer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l’année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prochaine en France.</a:t>
            </a:r>
          </a:p>
        </p:txBody>
      </p:sp>
      <p:pic>
        <p:nvPicPr>
          <p:cNvPr id="1026" name="Picture 2" descr="https://media.istockphoto.com/photos/year-calendar-on-white-background-isolated-3d-illustration-picture-id1287009803?b=1&amp;k=20&amp;m=1287009803&amp;s=170667a&amp;w=0&amp;h=xWFVKxi-XFsxZW8qO-VdeFojkio8YPNmJ8zbIYwuMH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57" t="3927" r="5583"/>
          <a:stretch/>
        </p:blipFill>
        <p:spPr bwMode="auto">
          <a:xfrm>
            <a:off x="9323554" y="93954"/>
            <a:ext cx="1250890" cy="1099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977C804-4FA3-0A18-DC46-6E8BA87F28AB}"/>
              </a:ext>
            </a:extLst>
          </p:cNvPr>
          <p:cNvSpPr txBox="1"/>
          <p:nvPr/>
        </p:nvSpPr>
        <p:spPr>
          <a:xfrm>
            <a:off x="88794" y="2506807"/>
            <a:ext cx="716785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Une année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is used for a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description</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duration</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2928B61B-93AF-55EB-276F-2167F3EB6E69}"/>
              </a:ext>
            </a:extLst>
          </p:cNvPr>
          <p:cNvSpPr txBox="1"/>
          <p:nvPr/>
        </p:nvSpPr>
        <p:spPr>
          <a:xfrm>
            <a:off x="8230319" y="2175281"/>
            <a:ext cx="369861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We can apply the same rules to other periods of time…</a:t>
            </a:r>
          </a:p>
        </p:txBody>
      </p:sp>
      <p:sp>
        <p:nvSpPr>
          <p:cNvPr id="19" name="Speech Bubble: Rectangle with Corners Rounded 18">
            <a:extLst>
              <a:ext uri="{FF2B5EF4-FFF2-40B4-BE49-F238E27FC236}">
                <a16:creationId xmlns:a16="http://schemas.microsoft.com/office/drawing/2014/main" id="{CFD95825-696D-1A65-834A-2FDB8BCFF1A4}"/>
              </a:ext>
            </a:extLst>
          </p:cNvPr>
          <p:cNvSpPr/>
          <p:nvPr/>
        </p:nvSpPr>
        <p:spPr>
          <a:xfrm>
            <a:off x="227727" y="4415203"/>
            <a:ext cx="3600000" cy="39960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une journée</a:t>
            </a:r>
          </a:p>
        </p:txBody>
      </p:sp>
      <p:sp>
        <p:nvSpPr>
          <p:cNvPr id="20" name="Speech Bubble: Rectangle with Corners Rounded 19">
            <a:extLst>
              <a:ext uri="{FF2B5EF4-FFF2-40B4-BE49-F238E27FC236}">
                <a16:creationId xmlns:a16="http://schemas.microsoft.com/office/drawing/2014/main" id="{51E93759-B44B-F501-BF00-9ADAD695957A}"/>
              </a:ext>
            </a:extLst>
          </p:cNvPr>
          <p:cNvSpPr/>
          <p:nvPr/>
        </p:nvSpPr>
        <p:spPr>
          <a:xfrm>
            <a:off x="227727" y="3985442"/>
            <a:ext cx="3600000" cy="3996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un jour</a:t>
            </a:r>
          </a:p>
        </p:txBody>
      </p:sp>
      <p:sp>
        <p:nvSpPr>
          <p:cNvPr id="21" name="Speech Bubble: Rectangle with Corners Rounded 20">
            <a:extLst>
              <a:ext uri="{FF2B5EF4-FFF2-40B4-BE49-F238E27FC236}">
                <a16:creationId xmlns:a16="http://schemas.microsoft.com/office/drawing/2014/main" id="{A1410AEF-66F0-ACBA-37D6-1887FF2E4BB8}"/>
              </a:ext>
            </a:extLst>
          </p:cNvPr>
          <p:cNvSpPr/>
          <p:nvPr/>
        </p:nvSpPr>
        <p:spPr>
          <a:xfrm>
            <a:off x="4292866" y="4422730"/>
            <a:ext cx="3600000" cy="39960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une soirée</a:t>
            </a:r>
          </a:p>
        </p:txBody>
      </p:sp>
      <p:sp>
        <p:nvSpPr>
          <p:cNvPr id="22" name="Speech Bubble: Rectangle with Corners Rounded 21">
            <a:extLst>
              <a:ext uri="{FF2B5EF4-FFF2-40B4-BE49-F238E27FC236}">
                <a16:creationId xmlns:a16="http://schemas.microsoft.com/office/drawing/2014/main" id="{BE0343A1-FDC5-0179-97EF-7477BC809CF0}"/>
              </a:ext>
            </a:extLst>
          </p:cNvPr>
          <p:cNvSpPr/>
          <p:nvPr/>
        </p:nvSpPr>
        <p:spPr>
          <a:xfrm>
            <a:off x="4292866" y="3983429"/>
            <a:ext cx="3600000" cy="3996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un soir</a:t>
            </a:r>
          </a:p>
        </p:txBody>
      </p:sp>
      <p:sp>
        <p:nvSpPr>
          <p:cNvPr id="23" name="Speech Bubble: Rectangle with Corners Rounded 22">
            <a:extLst>
              <a:ext uri="{FF2B5EF4-FFF2-40B4-BE49-F238E27FC236}">
                <a16:creationId xmlns:a16="http://schemas.microsoft.com/office/drawing/2014/main" id="{DAEE2B5B-C236-6B50-37D7-FC54CE44CCD1}"/>
              </a:ext>
            </a:extLst>
          </p:cNvPr>
          <p:cNvSpPr/>
          <p:nvPr/>
        </p:nvSpPr>
        <p:spPr>
          <a:xfrm>
            <a:off x="8364273" y="4422730"/>
            <a:ext cx="3600000" cy="399600"/>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une matinée</a:t>
            </a:r>
          </a:p>
        </p:txBody>
      </p:sp>
      <p:sp>
        <p:nvSpPr>
          <p:cNvPr id="24" name="Speech Bubble: Rectangle with Corners Rounded 23">
            <a:extLst>
              <a:ext uri="{FF2B5EF4-FFF2-40B4-BE49-F238E27FC236}">
                <a16:creationId xmlns:a16="http://schemas.microsoft.com/office/drawing/2014/main" id="{E6745D73-DE87-E8B1-E6D4-A4E1E84CB023}"/>
              </a:ext>
            </a:extLst>
          </p:cNvPr>
          <p:cNvSpPr/>
          <p:nvPr/>
        </p:nvSpPr>
        <p:spPr>
          <a:xfrm>
            <a:off x="8364273" y="3986094"/>
            <a:ext cx="3600000" cy="399600"/>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un matin</a:t>
            </a:r>
          </a:p>
        </p:txBody>
      </p:sp>
      <p:sp>
        <p:nvSpPr>
          <p:cNvPr id="2" name="Arrow: Right 1">
            <a:extLst>
              <a:ext uri="{FF2B5EF4-FFF2-40B4-BE49-F238E27FC236}">
                <a16:creationId xmlns:a16="http://schemas.microsoft.com/office/drawing/2014/main" id="{2B36C4E5-5D21-DA61-40D1-B3F56F9D6BE8}"/>
              </a:ext>
            </a:extLst>
          </p:cNvPr>
          <p:cNvSpPr/>
          <p:nvPr/>
        </p:nvSpPr>
        <p:spPr>
          <a:xfrm>
            <a:off x="510661" y="2142265"/>
            <a:ext cx="530870" cy="271925"/>
          </a:xfrm>
          <a:prstGeom prst="rightArrow">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Arrow: Right 27">
            <a:extLst>
              <a:ext uri="{FF2B5EF4-FFF2-40B4-BE49-F238E27FC236}">
                <a16:creationId xmlns:a16="http://schemas.microsoft.com/office/drawing/2014/main" id="{CE88C60E-4076-B2B0-E663-DDEE11F693E2}"/>
              </a:ext>
            </a:extLst>
          </p:cNvPr>
          <p:cNvSpPr/>
          <p:nvPr/>
        </p:nvSpPr>
        <p:spPr>
          <a:xfrm>
            <a:off x="510661" y="3058281"/>
            <a:ext cx="530870" cy="271925"/>
          </a:xfrm>
          <a:prstGeom prst="rightArrow">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with Corners Rounded 28">
            <a:extLst>
              <a:ext uri="{FF2B5EF4-FFF2-40B4-BE49-F238E27FC236}">
                <a16:creationId xmlns:a16="http://schemas.microsoft.com/office/drawing/2014/main" id="{012C9DB3-959A-C026-4750-706FE1400D0B}"/>
              </a:ext>
            </a:extLst>
          </p:cNvPr>
          <p:cNvSpPr/>
          <p:nvPr/>
        </p:nvSpPr>
        <p:spPr>
          <a:xfrm>
            <a:off x="227727" y="3534440"/>
            <a:ext cx="3600000" cy="399600"/>
          </a:xfrm>
          <a:prstGeom prst="wedgeRoundRectCallout">
            <a:avLst>
              <a:gd name="adj1" fmla="val -49868"/>
              <a:gd name="adj2" fmla="val -15735"/>
              <a:gd name="adj3" fmla="val 16667"/>
            </a:avLst>
          </a:prstGeo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 day</a:t>
            </a:r>
          </a:p>
        </p:txBody>
      </p:sp>
      <p:sp>
        <p:nvSpPr>
          <p:cNvPr id="30" name="Speech Bubble: Rectangle with Corners Rounded 29">
            <a:extLst>
              <a:ext uri="{FF2B5EF4-FFF2-40B4-BE49-F238E27FC236}">
                <a16:creationId xmlns:a16="http://schemas.microsoft.com/office/drawing/2014/main" id="{46F982AD-E01E-C482-C719-771EA022F229}"/>
              </a:ext>
            </a:extLst>
          </p:cNvPr>
          <p:cNvSpPr/>
          <p:nvPr/>
        </p:nvSpPr>
        <p:spPr>
          <a:xfrm>
            <a:off x="4296000" y="3534440"/>
            <a:ext cx="3600000" cy="399600"/>
          </a:xfrm>
          <a:prstGeom prst="wedgeRoundRectCallout">
            <a:avLst>
              <a:gd name="adj1" fmla="val -49868"/>
              <a:gd name="adj2" fmla="val -15735"/>
              <a:gd name="adj3" fmla="val 16667"/>
            </a:avLst>
          </a:prstGeo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an evening</a:t>
            </a:r>
          </a:p>
        </p:txBody>
      </p:sp>
      <p:sp>
        <p:nvSpPr>
          <p:cNvPr id="31" name="Speech Bubble: Rectangle with Corners Rounded 30">
            <a:extLst>
              <a:ext uri="{FF2B5EF4-FFF2-40B4-BE49-F238E27FC236}">
                <a16:creationId xmlns:a16="http://schemas.microsoft.com/office/drawing/2014/main" id="{9ACBD715-F84C-7BAD-4CB6-FFCAAACEA100}"/>
              </a:ext>
            </a:extLst>
          </p:cNvPr>
          <p:cNvSpPr/>
          <p:nvPr/>
        </p:nvSpPr>
        <p:spPr>
          <a:xfrm>
            <a:off x="8364273" y="3534440"/>
            <a:ext cx="3600000" cy="399600"/>
          </a:xfrm>
          <a:prstGeom prst="wedgeRoundRectCallout">
            <a:avLst>
              <a:gd name="adj1" fmla="val -49868"/>
              <a:gd name="adj2" fmla="val -15735"/>
              <a:gd name="adj3" fmla="val 16667"/>
            </a:avLst>
          </a:prstGeo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 morning</a:t>
            </a:r>
          </a:p>
        </p:txBody>
      </p:sp>
      <p:sp>
        <p:nvSpPr>
          <p:cNvPr id="32" name="TextBox 31">
            <a:extLst>
              <a:ext uri="{FF2B5EF4-FFF2-40B4-BE49-F238E27FC236}">
                <a16:creationId xmlns:a16="http://schemas.microsoft.com/office/drawing/2014/main" id="{AD9DD56B-C396-7F93-75A0-1AC401748F8A}"/>
              </a:ext>
            </a:extLst>
          </p:cNvPr>
          <p:cNvSpPr txBox="1"/>
          <p:nvPr/>
        </p:nvSpPr>
        <p:spPr>
          <a:xfrm>
            <a:off x="662555" y="5571219"/>
            <a:ext cx="300040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Le voyage a duré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une journée. </a:t>
            </a:r>
          </a:p>
        </p:txBody>
      </p:sp>
      <p:sp>
        <p:nvSpPr>
          <p:cNvPr id="34" name="TextBox 33">
            <a:extLst>
              <a:ext uri="{FF2B5EF4-FFF2-40B4-BE49-F238E27FC236}">
                <a16:creationId xmlns:a16="http://schemas.microsoft.com/office/drawing/2014/main" id="{7389B5C0-C84C-2961-C0DE-A07F74CBF549}"/>
              </a:ext>
            </a:extLst>
          </p:cNvPr>
          <p:cNvSpPr txBox="1"/>
          <p:nvPr/>
        </p:nvSpPr>
        <p:spPr>
          <a:xfrm>
            <a:off x="626711" y="4854762"/>
            <a:ext cx="307209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Je suis arrivé il y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un jour.</a:t>
            </a:r>
          </a:p>
        </p:txBody>
      </p:sp>
      <p:sp>
        <p:nvSpPr>
          <p:cNvPr id="35" name="TextBox 34">
            <a:extLst>
              <a:ext uri="{FF2B5EF4-FFF2-40B4-BE49-F238E27FC236}">
                <a16:creationId xmlns:a16="http://schemas.microsoft.com/office/drawing/2014/main" id="{D292A42A-2F71-78E3-BD9C-A665EE474ED6}"/>
              </a:ext>
            </a:extLst>
          </p:cNvPr>
          <p:cNvSpPr txBox="1"/>
          <p:nvPr/>
        </p:nvSpPr>
        <p:spPr>
          <a:xfrm>
            <a:off x="4498751" y="4885338"/>
            <a:ext cx="30421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Je suis allé au théâtre hier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soir.</a:t>
            </a:r>
          </a:p>
        </p:txBody>
      </p:sp>
      <p:sp>
        <p:nvSpPr>
          <p:cNvPr id="36" name="TextBox 35">
            <a:extLst>
              <a:ext uri="{FF2B5EF4-FFF2-40B4-BE49-F238E27FC236}">
                <a16:creationId xmlns:a16="http://schemas.microsoft.com/office/drawing/2014/main" id="{3BDBCB1E-636F-32F5-999C-9BDF8A3A4E0B}"/>
              </a:ext>
            </a:extLst>
          </p:cNvPr>
          <p:cNvSpPr txBox="1"/>
          <p:nvPr/>
        </p:nvSpPr>
        <p:spPr>
          <a:xfrm>
            <a:off x="4362241" y="5575788"/>
            <a:ext cx="331514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J’ai passé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une soirée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au théâtre.</a:t>
            </a:r>
            <a:endPar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718D28A5-A82B-D905-1C77-1E887C0EABFE}"/>
              </a:ext>
            </a:extLst>
          </p:cNvPr>
          <p:cNvSpPr txBox="1"/>
          <p:nvPr/>
        </p:nvSpPr>
        <p:spPr>
          <a:xfrm>
            <a:off x="8309920" y="4885338"/>
            <a:ext cx="3600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Je vais arriver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mercredi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matin. </a:t>
            </a:r>
          </a:p>
        </p:txBody>
      </p:sp>
      <p:sp>
        <p:nvSpPr>
          <p:cNvPr id="38" name="TextBox 37">
            <a:extLst>
              <a:ext uri="{FF2B5EF4-FFF2-40B4-BE49-F238E27FC236}">
                <a16:creationId xmlns:a16="http://schemas.microsoft.com/office/drawing/2014/main" id="{4704F76E-D9B3-7D02-7D76-5FE81873E96D}"/>
              </a:ext>
            </a:extLst>
          </p:cNvPr>
          <p:cNvSpPr txBox="1"/>
          <p:nvPr/>
        </p:nvSpPr>
        <p:spPr>
          <a:xfrm>
            <a:off x="8476832" y="5583315"/>
            <a:ext cx="326617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Je vais passer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une matinée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au parc.</a:t>
            </a:r>
            <a:endPar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39" name="Speech Bubble: Rectangle with Corners Rounded 38">
            <a:extLst>
              <a:ext uri="{FF2B5EF4-FFF2-40B4-BE49-F238E27FC236}">
                <a16:creationId xmlns:a16="http://schemas.microsoft.com/office/drawing/2014/main" id="{85C899CF-F6C9-C018-3ADC-A2E8F9411637}"/>
              </a:ext>
            </a:extLst>
          </p:cNvPr>
          <p:cNvSpPr/>
          <p:nvPr/>
        </p:nvSpPr>
        <p:spPr>
          <a:xfrm>
            <a:off x="196505" y="3514235"/>
            <a:ext cx="3780096" cy="1371103"/>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 arrived one day ago.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The journey lasted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one day.</a:t>
            </a:r>
          </a:p>
        </p:txBody>
      </p:sp>
      <p:sp>
        <p:nvSpPr>
          <p:cNvPr id="41" name="Speech Bubble: Rectangle with Corners Rounded 40">
            <a:extLst>
              <a:ext uri="{FF2B5EF4-FFF2-40B4-BE49-F238E27FC236}">
                <a16:creationId xmlns:a16="http://schemas.microsoft.com/office/drawing/2014/main" id="{03BB7870-9304-7237-2FCD-B07AB253D792}"/>
              </a:ext>
            </a:extLst>
          </p:cNvPr>
          <p:cNvSpPr/>
          <p:nvPr/>
        </p:nvSpPr>
        <p:spPr>
          <a:xfrm>
            <a:off x="4280389" y="3536386"/>
            <a:ext cx="3780096" cy="1371103"/>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 went to the theatre yesterday evening.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 spent an evening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the theatre.</a:t>
            </a:r>
          </a:p>
        </p:txBody>
      </p:sp>
      <p:sp>
        <p:nvSpPr>
          <p:cNvPr id="42" name="Speech Bubble: Rectangle with Corners Rounded 41">
            <a:extLst>
              <a:ext uri="{FF2B5EF4-FFF2-40B4-BE49-F238E27FC236}">
                <a16:creationId xmlns:a16="http://schemas.microsoft.com/office/drawing/2014/main" id="{48C3E469-C889-22DB-23D0-761A06BE1D57}"/>
              </a:ext>
            </a:extLst>
          </p:cNvPr>
          <p:cNvSpPr/>
          <p:nvPr/>
        </p:nvSpPr>
        <p:spPr>
          <a:xfrm>
            <a:off x="8227397" y="3514234"/>
            <a:ext cx="3780096" cy="1371103"/>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 am going to arrive on Wednesday morning.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 am going to spend a morning at the park.</a:t>
            </a:r>
          </a:p>
        </p:txBody>
      </p:sp>
    </p:spTree>
    <p:extLst>
      <p:ext uri="{BB962C8B-B14F-4D97-AF65-F5344CB8AC3E}">
        <p14:creationId xmlns:p14="http://schemas.microsoft.com/office/powerpoint/2010/main" val="282952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7" grpId="0"/>
      <p:bldP spid="18" grpId="0"/>
      <p:bldP spid="19" grpId="0" animBg="1"/>
      <p:bldP spid="20" grpId="0" animBg="1"/>
      <p:bldP spid="21" grpId="0" animBg="1"/>
      <p:bldP spid="22" grpId="0" animBg="1"/>
      <p:bldP spid="23" grpId="0" animBg="1"/>
      <p:bldP spid="24" grpId="0" animBg="1"/>
      <p:bldP spid="2" grpId="0" animBg="1"/>
      <p:bldP spid="28" grpId="0" animBg="1"/>
      <p:bldP spid="29" grpId="0" animBg="1"/>
      <p:bldP spid="30" grpId="0" animBg="1"/>
      <p:bldP spid="31" grpId="0" animBg="1"/>
      <p:bldP spid="32" grpId="0"/>
      <p:bldP spid="34" grpId="0"/>
      <p:bldP spid="35" grpId="0"/>
      <p:bldP spid="36" grpId="0"/>
      <p:bldP spid="37" grpId="0"/>
      <p:bldP spid="38" grpId="0"/>
      <p:bldP spid="39"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3330"/>
            <a:ext cx="10033688" cy="1020662"/>
          </a:xfrm>
          <a:prstGeom prst="rect">
            <a:avLst/>
          </a:prstGeom>
        </p:spPr>
      </p:pic>
      <p:sp>
        <p:nvSpPr>
          <p:cNvPr id="4" name="Title 3"/>
          <p:cNvSpPr>
            <a:spLocks noGrp="1"/>
          </p:cNvSpPr>
          <p:nvPr>
            <p:ph type="title"/>
          </p:nvPr>
        </p:nvSpPr>
        <p:spPr>
          <a:xfrm>
            <a:off x="0" y="296864"/>
            <a:ext cx="8681156" cy="707849"/>
          </a:xfrm>
        </p:spPr>
        <p:txBody>
          <a:bodyPr>
            <a:noAutofit/>
          </a:bodyPr>
          <a:lstStyle/>
          <a:p>
            <a:r>
              <a:rPr lang="en-GB" sz="3000" b="1" dirty="0">
                <a:solidFill>
                  <a:schemeClr val="bg1"/>
                </a:solidFill>
              </a:rPr>
              <a:t>Reflexive pronouns vs direct object pronouns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153E58B-17A8-B787-6B19-2D13DC3592A6}"/>
              </a:ext>
            </a:extLst>
          </p:cNvPr>
          <p:cNvSpPr txBox="1"/>
          <p:nvPr/>
        </p:nvSpPr>
        <p:spPr>
          <a:xfrm>
            <a:off x="249382" y="1330036"/>
            <a:ext cx="1166053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fr-FR"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	</a:t>
            </a:r>
            <a:endPar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	</a:t>
            </a:r>
            <a:endParaRPr lang="fr-FR"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69E33A4-D8CD-A5B5-3F9A-E28BF31BD0A6}"/>
              </a:ext>
            </a:extLst>
          </p:cNvPr>
          <p:cNvSpPr txBox="1"/>
          <p:nvPr/>
        </p:nvSpPr>
        <p:spPr>
          <a:xfrm>
            <a:off x="137326" y="1271355"/>
            <a:ext cx="1177259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As you know, we use the reflexive pronoun </a:t>
            </a:r>
            <a:r>
              <a:rPr kumimoji="0" lang="en-GB" sz="2400" b="1" i="0" u="none" strike="noStrike" kern="1200" cap="none" spc="0" normalizeH="0" baseline="0" dirty="0">
                <a:ln>
                  <a:noFill/>
                </a:ln>
                <a:solidFill>
                  <a:srgbClr val="104F75"/>
                </a:solidFill>
                <a:effectLst/>
                <a:uLnTx/>
                <a:uFillTx/>
                <a:latin typeface="Century Gothic" panose="020F0302020204030204"/>
                <a:ea typeface="+mn-ea"/>
                <a:cs typeface="+mn-cs"/>
              </a:rPr>
              <a:t>se</a:t>
            </a:r>
            <a:r>
              <a:rPr kumimoji="0" lang="en-GB" sz="2400" i="0" u="none" strike="noStrike" kern="1200" cap="none" spc="0" normalizeH="0" baseline="0" dirty="0">
                <a:ln>
                  <a:noFill/>
                </a:ln>
                <a:solidFill>
                  <a:srgbClr val="104F75"/>
                </a:solidFill>
                <a:effectLst/>
                <a:uLnTx/>
                <a:uFillTx/>
                <a:latin typeface="Century Gothic" panose="020F0302020204030204"/>
                <a:ea typeface="+mn-ea"/>
                <a:cs typeface="+mn-cs"/>
              </a:rPr>
              <a:t> when somebody is doing the action of the verb to himself or herself.</a:t>
            </a:r>
          </a:p>
        </p:txBody>
      </p:sp>
      <p:sp>
        <p:nvSpPr>
          <p:cNvPr id="10" name="TextBox 9">
            <a:extLst>
              <a:ext uri="{FF2B5EF4-FFF2-40B4-BE49-F238E27FC236}">
                <a16:creationId xmlns:a16="http://schemas.microsoft.com/office/drawing/2014/main" id="{8A39AA5C-BCCC-C970-770D-F20E889EF7CF}"/>
              </a:ext>
            </a:extLst>
          </p:cNvPr>
          <p:cNvSpPr txBox="1"/>
          <p:nvPr/>
        </p:nvSpPr>
        <p:spPr>
          <a:xfrm>
            <a:off x="137326" y="2435532"/>
            <a:ext cx="2586774" cy="461665"/>
          </a:xfrm>
          <a:prstGeom prst="rect">
            <a:avLst/>
          </a:prstGeom>
          <a:noFill/>
        </p:spPr>
        <p:txBody>
          <a:bodyPr wrap="square">
            <a:spAutoFit/>
          </a:bodyPr>
          <a:lstStyle/>
          <a:p>
            <a:r>
              <a:rPr kumimoji="0" lang="fr-FR" sz="2400" i="0" u="none" strike="noStrike" kern="1200" cap="none" spc="0" normalizeH="0" baseline="0" noProof="0" dirty="0">
                <a:ln>
                  <a:noFill/>
                </a:ln>
                <a:solidFill>
                  <a:srgbClr val="104F75"/>
                </a:solidFill>
                <a:effectLst/>
                <a:uLnTx/>
                <a:uFillTx/>
                <a:latin typeface="Century Gothic" panose="020F0302020204030204"/>
                <a:ea typeface="+mn-ea"/>
                <a:cs typeface="+mn-cs"/>
              </a:rPr>
              <a:t>Nina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se</a:t>
            </a:r>
            <a:r>
              <a:rPr kumimoji="0" lang="fr-FR" sz="2400" i="0" u="none" strike="noStrike" kern="1200" cap="none" spc="0" normalizeH="0" baseline="0" noProof="0" dirty="0">
                <a:ln>
                  <a:noFill/>
                </a:ln>
                <a:solidFill>
                  <a:srgbClr val="104F75"/>
                </a:solidFill>
                <a:effectLst/>
                <a:uLnTx/>
                <a:uFillTx/>
                <a:latin typeface="Century Gothic" panose="020F0302020204030204"/>
              </a:rPr>
              <a:t> réveille.</a:t>
            </a:r>
            <a:endParaRPr lang="fr-FR" sz="2400" dirty="0">
              <a:solidFill>
                <a:srgbClr val="104F75"/>
              </a:solidFill>
            </a:endParaRPr>
          </a:p>
        </p:txBody>
      </p:sp>
      <p:sp>
        <p:nvSpPr>
          <p:cNvPr id="11" name="TextBox 10">
            <a:extLst>
              <a:ext uri="{FF2B5EF4-FFF2-40B4-BE49-F238E27FC236}">
                <a16:creationId xmlns:a16="http://schemas.microsoft.com/office/drawing/2014/main" id="{1F6FB1B7-61D2-80E9-7917-0B3C88AA81DE}"/>
              </a:ext>
            </a:extLst>
          </p:cNvPr>
          <p:cNvSpPr txBox="1"/>
          <p:nvPr/>
        </p:nvSpPr>
        <p:spPr>
          <a:xfrm>
            <a:off x="5265384" y="2435531"/>
            <a:ext cx="44397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dirty="0">
                <a:ln>
                  <a:noFill/>
                </a:ln>
                <a:solidFill>
                  <a:srgbClr val="104F75"/>
                </a:solidFill>
                <a:effectLst/>
                <a:uLnTx/>
                <a:uFillTx/>
                <a:latin typeface="Century Gothic" panose="020F0302020204030204"/>
                <a:ea typeface="+mn-ea"/>
                <a:cs typeface="+mn-cs"/>
              </a:rPr>
              <a:t>Nina wakes </a:t>
            </a:r>
            <a:r>
              <a:rPr kumimoji="0" lang="en-GB" sz="2400" b="1" i="0" u="none" strike="noStrike" kern="1200" cap="none" spc="0" normalizeH="0" baseline="0" dirty="0">
                <a:ln>
                  <a:noFill/>
                </a:ln>
                <a:solidFill>
                  <a:srgbClr val="104F75"/>
                </a:solidFill>
                <a:effectLst/>
                <a:uLnTx/>
                <a:uFillTx/>
                <a:latin typeface="Century Gothic" panose="020F0302020204030204"/>
                <a:ea typeface="+mn-ea"/>
                <a:cs typeface="+mn-cs"/>
              </a:rPr>
              <a:t>(herself) </a:t>
            </a:r>
            <a:r>
              <a:rPr kumimoji="0" lang="en-GB" sz="2400" i="0" u="none" strike="noStrike" kern="1200" cap="none" spc="0" normalizeH="0" baseline="0" dirty="0">
                <a:ln>
                  <a:noFill/>
                </a:ln>
                <a:solidFill>
                  <a:srgbClr val="104F75"/>
                </a:solidFill>
                <a:effectLst/>
                <a:uLnTx/>
                <a:uFillTx/>
                <a:latin typeface="Century Gothic" panose="020F0302020204030204"/>
                <a:ea typeface="+mn-ea"/>
                <a:cs typeface="+mn-cs"/>
              </a:rPr>
              <a:t>up.</a:t>
            </a:r>
          </a:p>
        </p:txBody>
      </p:sp>
      <p:sp>
        <p:nvSpPr>
          <p:cNvPr id="13" name="TextBox 12">
            <a:extLst>
              <a:ext uri="{FF2B5EF4-FFF2-40B4-BE49-F238E27FC236}">
                <a16:creationId xmlns:a16="http://schemas.microsoft.com/office/drawing/2014/main" id="{7E69ED0B-A184-BEA1-E0E3-25B134A5D650}"/>
              </a:ext>
            </a:extLst>
          </p:cNvPr>
          <p:cNvSpPr txBox="1"/>
          <p:nvPr/>
        </p:nvSpPr>
        <p:spPr>
          <a:xfrm>
            <a:off x="137326" y="3230377"/>
            <a:ext cx="1166053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dirty="0">
                <a:ln>
                  <a:noFill/>
                </a:ln>
                <a:solidFill>
                  <a:srgbClr val="104F75"/>
                </a:solidFill>
                <a:effectLst/>
                <a:uLnTx/>
                <a:uFillTx/>
                <a:latin typeface="Century Gothic" panose="020F0302020204030204"/>
                <a:ea typeface="+mn-ea"/>
                <a:cs typeface="+mn-cs"/>
              </a:rPr>
              <a:t>If somebody is doing the action to somebody else, we use the direct object pronouns </a:t>
            </a:r>
            <a:r>
              <a:rPr kumimoji="0" lang="en-GB" sz="2400" b="1" i="0" u="none" strike="noStrike" kern="1200" cap="none" spc="0" normalizeH="0" baseline="0" dirty="0">
                <a:ln>
                  <a:noFill/>
                </a:ln>
                <a:solidFill>
                  <a:srgbClr val="104F75"/>
                </a:solidFill>
                <a:effectLst/>
                <a:uLnTx/>
                <a:uFillTx/>
                <a:latin typeface="Century Gothic" panose="020F0302020204030204"/>
                <a:ea typeface="+mn-ea"/>
                <a:cs typeface="+mn-cs"/>
              </a:rPr>
              <a:t>le</a:t>
            </a:r>
            <a:r>
              <a:rPr kumimoji="0" lang="en-GB" sz="2400" i="0" u="none" strike="noStrike" kern="1200" cap="none" spc="0" normalizeH="0" baseline="0" dirty="0">
                <a:ln>
                  <a:noFill/>
                </a:ln>
                <a:solidFill>
                  <a:srgbClr val="104F75"/>
                </a:solidFill>
                <a:effectLst/>
                <a:uLnTx/>
                <a:uFillTx/>
                <a:latin typeface="Century Gothic" panose="020F0302020204030204"/>
                <a:ea typeface="+mn-ea"/>
                <a:cs typeface="+mn-cs"/>
              </a:rPr>
              <a:t> and </a:t>
            </a:r>
            <a:r>
              <a:rPr kumimoji="0" lang="en-GB" sz="2400" b="1" i="0" u="none" strike="noStrike" kern="1200" cap="none" spc="0" normalizeH="0" baseline="0" dirty="0">
                <a:ln>
                  <a:noFill/>
                </a:ln>
                <a:solidFill>
                  <a:srgbClr val="104F75"/>
                </a:solidFill>
                <a:effectLst/>
                <a:uLnTx/>
                <a:uFillTx/>
                <a:latin typeface="Century Gothic" panose="020F0302020204030204"/>
                <a:ea typeface="+mn-ea"/>
                <a:cs typeface="+mn-cs"/>
              </a:rPr>
              <a:t>la</a:t>
            </a:r>
            <a:r>
              <a:rPr kumimoji="0" lang="en-GB" sz="2400" b="1" i="0" u="none" strike="noStrike" kern="1200" cap="none" spc="0" normalizeH="0" dirty="0">
                <a:ln>
                  <a:noFill/>
                </a:ln>
                <a:solidFill>
                  <a:srgbClr val="104F75"/>
                </a:solidFill>
                <a:effectLst/>
                <a:uLnTx/>
                <a:uFillTx/>
                <a:latin typeface="Century Gothic" panose="020F0302020204030204"/>
                <a:ea typeface="+mn-ea"/>
                <a:cs typeface="+mn-cs"/>
              </a:rPr>
              <a:t> </a:t>
            </a:r>
            <a:r>
              <a:rPr kumimoji="0" lang="en-GB" sz="2400" i="0" u="none" strike="noStrike" kern="1200" cap="none" spc="0" normalizeH="0" dirty="0">
                <a:ln>
                  <a:noFill/>
                </a:ln>
                <a:solidFill>
                  <a:srgbClr val="104F75"/>
                </a:solidFill>
                <a:effectLst/>
                <a:uLnTx/>
                <a:uFillTx/>
                <a:latin typeface="Century Gothic" panose="020F0302020204030204"/>
                <a:ea typeface="+mn-ea"/>
                <a:cs typeface="+mn-cs"/>
              </a:rPr>
              <a:t>for the </a:t>
            </a:r>
            <a:r>
              <a:rPr kumimoji="0" lang="en-GB" sz="2400" b="1" i="0" u="none" strike="noStrike" kern="1200" cap="none" spc="0" normalizeH="0" dirty="0">
                <a:ln>
                  <a:noFill/>
                </a:ln>
                <a:solidFill>
                  <a:srgbClr val="104F75"/>
                </a:solidFill>
                <a:effectLst/>
                <a:uLnTx/>
                <a:uFillTx/>
                <a:latin typeface="Century Gothic" panose="020F0302020204030204"/>
                <a:ea typeface="+mn-ea"/>
                <a:cs typeface="+mn-cs"/>
              </a:rPr>
              <a:t>receiver</a:t>
            </a:r>
            <a:r>
              <a:rPr kumimoji="0" lang="en-GB" sz="2400" i="0" u="none" strike="noStrike" kern="1200" cap="none" spc="0" normalizeH="0" dirty="0">
                <a:ln>
                  <a:noFill/>
                </a:ln>
                <a:solidFill>
                  <a:srgbClr val="104F75"/>
                </a:solidFill>
                <a:effectLst/>
                <a:uLnTx/>
                <a:uFillTx/>
                <a:latin typeface="Century Gothic" panose="020F0302020204030204"/>
                <a:ea typeface="+mn-ea"/>
                <a:cs typeface="+mn-cs"/>
              </a:rPr>
              <a:t> of the action.</a:t>
            </a:r>
            <a:endParaRPr kumimoji="0" lang="en-GB" sz="2400" b="1"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AE8E4D7-26B9-8F20-0938-D80E74BA6237}"/>
              </a:ext>
            </a:extLst>
          </p:cNvPr>
          <p:cNvSpPr txBox="1"/>
          <p:nvPr/>
        </p:nvSpPr>
        <p:spPr>
          <a:xfrm>
            <a:off x="137326" y="4394554"/>
            <a:ext cx="3811219" cy="461665"/>
          </a:xfrm>
          <a:prstGeom prst="rect">
            <a:avLst/>
          </a:prstGeom>
          <a:noFill/>
        </p:spPr>
        <p:txBody>
          <a:bodyPr wrap="square">
            <a:spAutoFit/>
          </a:bodyPr>
          <a:lstStyle/>
          <a:p>
            <a:r>
              <a:rPr lang="fr-FR" sz="2400" dirty="0">
                <a:solidFill>
                  <a:srgbClr val="104F75"/>
                </a:solidFill>
                <a:latin typeface="Century Gothic" panose="020F0302020204030204"/>
              </a:rPr>
              <a:t>Stéphanie réveille </a:t>
            </a:r>
            <a:r>
              <a:rPr lang="fr-FR" sz="2400" b="1" dirty="0">
                <a:solidFill>
                  <a:srgbClr val="104F75"/>
                </a:solidFill>
                <a:latin typeface="Century Gothic" panose="020F0302020204030204"/>
              </a:rPr>
              <a:t>Nina</a:t>
            </a:r>
            <a:r>
              <a:rPr lang="fr-FR" sz="2400" dirty="0">
                <a:solidFill>
                  <a:srgbClr val="104F75"/>
                </a:solidFill>
                <a:latin typeface="Century Gothic" panose="020F0302020204030204"/>
              </a:rPr>
              <a:t>.</a:t>
            </a:r>
            <a:endParaRPr lang="fr-FR" sz="2400" dirty="0">
              <a:solidFill>
                <a:srgbClr val="104F75"/>
              </a:solidFill>
            </a:endParaRPr>
          </a:p>
        </p:txBody>
      </p:sp>
      <p:sp>
        <p:nvSpPr>
          <p:cNvPr id="17" name="TextBox 16">
            <a:extLst>
              <a:ext uri="{FF2B5EF4-FFF2-40B4-BE49-F238E27FC236}">
                <a16:creationId xmlns:a16="http://schemas.microsoft.com/office/drawing/2014/main" id="{3449A967-3B69-EC8A-274B-0CD788E2E9DA}"/>
              </a:ext>
            </a:extLst>
          </p:cNvPr>
          <p:cNvSpPr txBox="1"/>
          <p:nvPr/>
        </p:nvSpPr>
        <p:spPr>
          <a:xfrm>
            <a:off x="5265384" y="4394553"/>
            <a:ext cx="29780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Elle </a:t>
            </a:r>
            <a:r>
              <a:rPr lang="fr-FR" sz="2400" b="1" dirty="0">
                <a:solidFill>
                  <a:srgbClr val="104F75"/>
                </a:solidFill>
                <a:latin typeface="Century Gothic" panose="020F0302020204030204"/>
              </a:rPr>
              <a:t>la</a:t>
            </a:r>
            <a:r>
              <a:rPr lang="fr-FR" sz="2400" dirty="0">
                <a:solidFill>
                  <a:srgbClr val="104F75"/>
                </a:solidFill>
                <a:latin typeface="Century Gothic" panose="020F0302020204030204"/>
              </a:rPr>
              <a:t> réveille.</a:t>
            </a:r>
          </a:p>
        </p:txBody>
      </p:sp>
      <p:sp>
        <p:nvSpPr>
          <p:cNvPr id="19" name="TextBox 18">
            <a:extLst>
              <a:ext uri="{FF2B5EF4-FFF2-40B4-BE49-F238E27FC236}">
                <a16:creationId xmlns:a16="http://schemas.microsoft.com/office/drawing/2014/main" id="{74B2C2B8-77A0-7E67-AB88-339F20B3E0CC}"/>
              </a:ext>
            </a:extLst>
          </p:cNvPr>
          <p:cNvSpPr txBox="1"/>
          <p:nvPr/>
        </p:nvSpPr>
        <p:spPr>
          <a:xfrm>
            <a:off x="137326" y="5189398"/>
            <a:ext cx="4580148" cy="461665"/>
          </a:xfrm>
          <a:prstGeom prst="rect">
            <a:avLst/>
          </a:prstGeom>
          <a:noFill/>
        </p:spPr>
        <p:txBody>
          <a:bodyPr wrap="square">
            <a:spAutoFit/>
          </a:bodyPr>
          <a:lstStyle/>
          <a:p>
            <a:r>
              <a:rPr lang="fr-FR" sz="2400" dirty="0">
                <a:solidFill>
                  <a:srgbClr val="104F75"/>
                </a:solidFill>
                <a:latin typeface="Century Gothic" panose="020F0302020204030204"/>
              </a:rPr>
              <a:t>Stéphanie wakes </a:t>
            </a:r>
            <a:r>
              <a:rPr lang="fr-FR" sz="2400" b="1" dirty="0">
                <a:solidFill>
                  <a:srgbClr val="104F75"/>
                </a:solidFill>
                <a:latin typeface="Century Gothic" panose="020F0302020204030204"/>
              </a:rPr>
              <a:t>Nina</a:t>
            </a:r>
            <a:r>
              <a:rPr lang="fr-FR" sz="2400" dirty="0">
                <a:solidFill>
                  <a:srgbClr val="104F75"/>
                </a:solidFill>
                <a:latin typeface="Century Gothic" panose="020F0302020204030204"/>
              </a:rPr>
              <a:t> up.</a:t>
            </a:r>
            <a:endParaRPr lang="fr-FR" sz="2400" dirty="0">
              <a:solidFill>
                <a:srgbClr val="104F75"/>
              </a:solidFill>
            </a:endParaRPr>
          </a:p>
        </p:txBody>
      </p:sp>
      <p:sp>
        <p:nvSpPr>
          <p:cNvPr id="21" name="TextBox 20">
            <a:extLst>
              <a:ext uri="{FF2B5EF4-FFF2-40B4-BE49-F238E27FC236}">
                <a16:creationId xmlns:a16="http://schemas.microsoft.com/office/drawing/2014/main" id="{159EDB59-4432-4AB4-382D-26D0C51A8195}"/>
              </a:ext>
            </a:extLst>
          </p:cNvPr>
          <p:cNvSpPr txBox="1"/>
          <p:nvPr/>
        </p:nvSpPr>
        <p:spPr>
          <a:xfrm>
            <a:off x="5265384" y="5189398"/>
            <a:ext cx="354849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She wakes </a:t>
            </a:r>
            <a:r>
              <a:rPr lang="en-GB" sz="2400" b="1" dirty="0">
                <a:solidFill>
                  <a:srgbClr val="104F75"/>
                </a:solidFill>
                <a:latin typeface="Century Gothic" panose="020F0302020204030204"/>
              </a:rPr>
              <a:t>her</a:t>
            </a:r>
            <a:r>
              <a:rPr lang="en-GB" sz="2400" dirty="0">
                <a:solidFill>
                  <a:srgbClr val="104F75"/>
                </a:solidFill>
                <a:latin typeface="Century Gothic" panose="020F0302020204030204"/>
              </a:rPr>
              <a:t> up.</a:t>
            </a:r>
            <a:endParaRPr kumimoji="0" lang="en-GB" sz="2400" i="0" u="none" strike="noStrike" kern="1200" cap="none" spc="0" normalizeH="0" baseline="0" dirty="0">
              <a:ln>
                <a:noFill/>
              </a:ln>
              <a:solidFill>
                <a:srgbClr val="104F75"/>
              </a:solidFill>
              <a:effectLst/>
              <a:uLnTx/>
              <a:uFillTx/>
              <a:latin typeface="Century Gothic" panose="020F0302020204030204"/>
            </a:endParaRPr>
          </a:p>
        </p:txBody>
      </p:sp>
      <p:pic>
        <p:nvPicPr>
          <p:cNvPr id="5" name="Picture 4" descr="A crescent moon in a black sky&#10;&#10;Description automatically generated with low confidence">
            <a:extLst>
              <a:ext uri="{FF2B5EF4-FFF2-40B4-BE49-F238E27FC236}">
                <a16:creationId xmlns:a16="http://schemas.microsoft.com/office/drawing/2014/main" id="{5B7D3DB3-4BDD-0345-E967-FFD33F4B9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505" y="4061374"/>
            <a:ext cx="3945169" cy="2019844"/>
          </a:xfrm>
          <a:prstGeom prst="rect">
            <a:avLst/>
          </a:prstGeom>
        </p:spPr>
      </p:pic>
    </p:spTree>
    <p:extLst>
      <p:ext uri="{BB962C8B-B14F-4D97-AF65-F5344CB8AC3E}">
        <p14:creationId xmlns:p14="http://schemas.microsoft.com/office/powerpoint/2010/main" val="153943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6"/>
            <a:ext cx="5779587"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L’élève afghan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3253" y="1106622"/>
            <a:ext cx="8486018" cy="5262979"/>
          </a:xfrm>
          <a:prstGeom prst="rect">
            <a:avLst/>
          </a:prstGeom>
          <a:solidFill>
            <a:srgbClr val="DEEBF7"/>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104F75"/>
                </a:solidFill>
                <a:effectLst/>
                <a:uLnTx/>
                <a:uFillTx/>
                <a:latin typeface="Century Gothic" panose="020F0302020204030204"/>
                <a:ea typeface="+mn-ea"/>
                <a:cs typeface="+mn-cs"/>
              </a:rPr>
              <a:t>Mon cousin Max est arrivé à notre coll</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ège cette semaine.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[1]</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Je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le</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présente. Il a 15 ans et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[2]</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il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se</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prépare pour une nouvelle vie en France. Il a passé son enfance dans le sud de l’Afghanistan, mais son père a grandi en France. Max parle français très bien, et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[3] </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il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se</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corrige quand il fait des erreurs.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[4] </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Sa soeur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s’</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appelle Nina.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[5]</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Elle</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 se </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présente à l’école primaire cette semaine.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[6] </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Nous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l’</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aidons avec son français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[7] </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et nous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l’</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encourageons quand elle a des difficultés.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[8]</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Elle</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 se </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sent triste parce que son père est soldat dans l’armée afghane, mais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[9]</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elle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se</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sent fière aussi.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[10] </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Nous </a:t>
            </a:r>
            <a:r>
              <a:rPr kumimoji="0" lang="fr-FR" sz="2400" b="1" i="0" u="none" strike="noStrike" kern="1200" cap="none" spc="0" normalizeH="0" baseline="0">
                <a:ln>
                  <a:noFill/>
                </a:ln>
                <a:solidFill>
                  <a:srgbClr val="104F75"/>
                </a:solidFill>
                <a:effectLst/>
                <a:uLnTx/>
                <a:uFillTx/>
                <a:latin typeface="Century Gothic" panose="020B0502020202020204" pitchFamily="34" charset="0"/>
                <a:ea typeface="+mn-ea"/>
                <a:cs typeface="+mn-cs"/>
              </a:rPr>
              <a:t>le</a:t>
            </a:r>
            <a:r>
              <a:rPr kumimoji="0" lang="fr-FR" sz="2400" b="0" i="0" u="none" strike="noStrike" kern="1200" cap="none" spc="0" normalizeH="0" baseline="0">
                <a:ln>
                  <a:noFill/>
                </a:ln>
                <a:solidFill>
                  <a:srgbClr val="104F75"/>
                </a:solidFill>
                <a:effectLst/>
                <a:uLnTx/>
                <a:uFillTx/>
                <a:latin typeface="Century Gothic" panose="020B0502020202020204" pitchFamily="34" charset="0"/>
                <a:ea typeface="+mn-ea"/>
                <a:cs typeface="+mn-cs"/>
              </a:rPr>
              <a:t> respectons beaucoup. Ils sont assez heureux ici, mais ils veulent retourner à leur vie familiale dans un Afghanistan libre.</a:t>
            </a:r>
            <a:endParaRPr kumimoji="0" lang="fr-FR" sz="2400" b="0" i="0" u="none" strike="noStrike" kern="1200" cap="none" spc="0" normalizeH="0" baseline="0">
              <a:ln>
                <a:noFill/>
              </a:ln>
              <a:solidFill>
                <a:srgbClr val="104F75"/>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D1D2DA3-A657-426B-8752-292131B0DDEA}"/>
              </a:ext>
            </a:extLst>
          </p:cNvPr>
          <p:cNvSpPr txBox="1"/>
          <p:nvPr/>
        </p:nvSpPr>
        <p:spPr>
          <a:xfrm>
            <a:off x="5827689" y="128236"/>
            <a:ext cx="48295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Stéphanie écrit un article sur Max et Nina pour le blog scolaire.</a:t>
            </a:r>
          </a:p>
        </p:txBody>
      </p:sp>
      <p:sp>
        <p:nvSpPr>
          <p:cNvPr id="3" name="TextBox 2">
            <a:extLst>
              <a:ext uri="{FF2B5EF4-FFF2-40B4-BE49-F238E27FC236}">
                <a16:creationId xmlns:a16="http://schemas.microsoft.com/office/drawing/2014/main" id="{87C5F9C4-94B3-3166-8C96-621767AE80F8}"/>
              </a:ext>
            </a:extLst>
          </p:cNvPr>
          <p:cNvSpPr txBox="1"/>
          <p:nvPr/>
        </p:nvSpPr>
        <p:spPr>
          <a:xfrm>
            <a:off x="8535112" y="836122"/>
            <a:ext cx="3656888"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object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5" name="Table 9">
            <a:extLst>
              <a:ext uri="{FF2B5EF4-FFF2-40B4-BE49-F238E27FC236}">
                <a16:creationId xmlns:a16="http://schemas.microsoft.com/office/drawing/2014/main" id="{0FB60CFE-7E85-7F6C-2B0A-4EB22D111674}"/>
              </a:ext>
            </a:extLst>
          </p:cNvPr>
          <p:cNvGraphicFramePr>
            <a:graphicFrameLocks noGrp="1"/>
          </p:cNvGraphicFramePr>
          <p:nvPr/>
        </p:nvGraphicFramePr>
        <p:xfrm>
          <a:off x="8535112" y="1698085"/>
          <a:ext cx="3538918" cy="4663440"/>
        </p:xfrm>
        <a:graphic>
          <a:graphicData uri="http://schemas.openxmlformats.org/drawingml/2006/table">
            <a:tbl>
              <a:tblPr firstRow="1" bandRow="1">
                <a:tableStyleId>{5940675A-B579-460E-94D1-54222C63F5DA}</a:tableStyleId>
              </a:tblPr>
              <a:tblGrid>
                <a:gridCol w="519054">
                  <a:extLst>
                    <a:ext uri="{9D8B030D-6E8A-4147-A177-3AD203B41FA5}">
                      <a16:colId xmlns:a16="http://schemas.microsoft.com/office/drawing/2014/main" val="107355304"/>
                    </a:ext>
                  </a:extLst>
                </a:gridCol>
                <a:gridCol w="1509932">
                  <a:extLst>
                    <a:ext uri="{9D8B030D-6E8A-4147-A177-3AD203B41FA5}">
                      <a16:colId xmlns:a16="http://schemas.microsoft.com/office/drawing/2014/main" val="3023414203"/>
                    </a:ext>
                  </a:extLst>
                </a:gridCol>
                <a:gridCol w="1509932">
                  <a:extLst>
                    <a:ext uri="{9D8B030D-6E8A-4147-A177-3AD203B41FA5}">
                      <a16:colId xmlns:a16="http://schemas.microsoft.com/office/drawing/2014/main" val="3016189694"/>
                    </a:ext>
                  </a:extLst>
                </a:gridCol>
              </a:tblGrid>
              <a:tr h="370840">
                <a:tc>
                  <a:txBody>
                    <a:bodyPr/>
                    <a:lstStyle/>
                    <a:p>
                      <a:pPr algn="ctr"/>
                      <a:endParaRPr lang="fr-FR" sz="2000">
                        <a:solidFill>
                          <a:srgbClr val="002060"/>
                        </a:solidFill>
                      </a:endParaRPr>
                    </a:p>
                  </a:txBody>
                  <a:tcPr>
                    <a:solidFill>
                      <a:schemeClr val="bg1"/>
                    </a:solidFill>
                  </a:tcPr>
                </a:tc>
                <a:tc>
                  <a:txBody>
                    <a:bodyPr/>
                    <a:lstStyle/>
                    <a:p>
                      <a:pPr algn="ctr"/>
                      <a:r>
                        <a:rPr lang="fr-FR" sz="2000" dirty="0">
                          <a:solidFill>
                            <a:srgbClr val="002060"/>
                          </a:solidFill>
                        </a:rPr>
                        <a:t>self</a:t>
                      </a:r>
                    </a:p>
                  </a:txBody>
                  <a:tcPr>
                    <a:solidFill>
                      <a:schemeClr val="bg1"/>
                    </a:solidFill>
                  </a:tcPr>
                </a:tc>
                <a:tc>
                  <a:txBody>
                    <a:bodyPr/>
                    <a:lstStyle/>
                    <a:p>
                      <a:pPr algn="ctr"/>
                      <a:r>
                        <a:rPr lang="fr-FR" sz="2000" dirty="0" err="1">
                          <a:solidFill>
                            <a:srgbClr val="002060"/>
                          </a:solidFill>
                        </a:rPr>
                        <a:t>somebody</a:t>
                      </a:r>
                      <a:r>
                        <a:rPr lang="fr-FR" sz="2000" dirty="0">
                          <a:solidFill>
                            <a:srgbClr val="002060"/>
                          </a:solidFill>
                        </a:rPr>
                        <a:t> </a:t>
                      </a:r>
                      <a:r>
                        <a:rPr lang="fr-FR" sz="2000" dirty="0" err="1">
                          <a:solidFill>
                            <a:srgbClr val="002060"/>
                          </a:solidFill>
                        </a:rPr>
                        <a:t>else</a:t>
                      </a:r>
                      <a:endParaRPr lang="fr-FR" sz="2000" dirty="0">
                        <a:solidFill>
                          <a:srgbClr val="002060"/>
                        </a:solidFill>
                      </a:endParaRPr>
                    </a:p>
                  </a:txBody>
                  <a:tcPr>
                    <a:solidFill>
                      <a:schemeClr val="bg1"/>
                    </a:solidFill>
                  </a:tcPr>
                </a:tc>
                <a:extLst>
                  <a:ext uri="{0D108BD9-81ED-4DB2-BD59-A6C34878D82A}">
                    <a16:rowId xmlns:a16="http://schemas.microsoft.com/office/drawing/2014/main" val="500646971"/>
                  </a:ext>
                </a:extLst>
              </a:tr>
              <a:tr h="370840">
                <a:tc>
                  <a:txBody>
                    <a:bodyPr/>
                    <a:lstStyle/>
                    <a:p>
                      <a:pPr algn="ctr"/>
                      <a:r>
                        <a:rPr lang="fr-FR" sz="2000" dirty="0">
                          <a:solidFill>
                            <a:srgbClr val="002060"/>
                          </a:solidFill>
                        </a:rPr>
                        <a:t>1</a:t>
                      </a:r>
                    </a:p>
                  </a:txBody>
                  <a:tcPr>
                    <a:solidFill>
                      <a:schemeClr val="bg1"/>
                    </a:solidFill>
                  </a:tcPr>
                </a:tc>
                <a:tc>
                  <a:txBody>
                    <a:bodyPr/>
                    <a:lstStyle/>
                    <a:p>
                      <a:pPr algn="ctr"/>
                      <a:endParaRPr lang="fr-FR" sz="2000">
                        <a:solidFill>
                          <a:srgbClr val="002060"/>
                        </a:solidFill>
                      </a:endParaRPr>
                    </a:p>
                  </a:txBody>
                  <a:tcPr>
                    <a:solidFill>
                      <a:schemeClr val="bg1"/>
                    </a:solidFill>
                  </a:tcPr>
                </a:tc>
                <a:tc>
                  <a:txBody>
                    <a:bodyPr/>
                    <a:lstStyle/>
                    <a:p>
                      <a:pPr algn="ctr"/>
                      <a:endParaRPr lang="fr-FR" sz="2000">
                        <a:solidFill>
                          <a:srgbClr val="002060"/>
                        </a:solidFill>
                      </a:endParaRPr>
                    </a:p>
                  </a:txBody>
                  <a:tcPr>
                    <a:solidFill>
                      <a:schemeClr val="bg1"/>
                    </a:solidFill>
                  </a:tcPr>
                </a:tc>
                <a:extLst>
                  <a:ext uri="{0D108BD9-81ED-4DB2-BD59-A6C34878D82A}">
                    <a16:rowId xmlns:a16="http://schemas.microsoft.com/office/drawing/2014/main" val="1955647175"/>
                  </a:ext>
                </a:extLst>
              </a:tr>
              <a:tr h="370840">
                <a:tc>
                  <a:txBody>
                    <a:bodyPr/>
                    <a:lstStyle/>
                    <a:p>
                      <a:pPr algn="ctr"/>
                      <a:r>
                        <a:rPr lang="fr-FR" sz="2000" dirty="0">
                          <a:solidFill>
                            <a:srgbClr val="002060"/>
                          </a:solidFill>
                        </a:rPr>
                        <a:t>2</a:t>
                      </a:r>
                    </a:p>
                  </a:txBody>
                  <a:tcPr>
                    <a:solidFill>
                      <a:schemeClr val="bg1"/>
                    </a:solidFill>
                  </a:tcPr>
                </a:tc>
                <a:tc>
                  <a:txBody>
                    <a:bodyPr/>
                    <a:lstStyle/>
                    <a:p>
                      <a:pPr algn="ctr"/>
                      <a:endParaRPr lang="fr-FR" sz="2000">
                        <a:solidFill>
                          <a:srgbClr val="002060"/>
                        </a:solidFill>
                      </a:endParaRPr>
                    </a:p>
                  </a:txBody>
                  <a:tcPr>
                    <a:solidFill>
                      <a:schemeClr val="bg1"/>
                    </a:solidFill>
                  </a:tcPr>
                </a:tc>
                <a:tc>
                  <a:txBody>
                    <a:bodyPr/>
                    <a:lstStyle/>
                    <a:p>
                      <a:pPr algn="ctr"/>
                      <a:endParaRPr lang="fr-FR" sz="2000">
                        <a:solidFill>
                          <a:srgbClr val="002060"/>
                        </a:solidFill>
                      </a:endParaRPr>
                    </a:p>
                  </a:txBody>
                  <a:tcPr>
                    <a:solidFill>
                      <a:schemeClr val="bg1"/>
                    </a:solidFill>
                  </a:tcPr>
                </a:tc>
                <a:extLst>
                  <a:ext uri="{0D108BD9-81ED-4DB2-BD59-A6C34878D82A}">
                    <a16:rowId xmlns:a16="http://schemas.microsoft.com/office/drawing/2014/main" val="3520283738"/>
                  </a:ext>
                </a:extLst>
              </a:tr>
              <a:tr h="370840">
                <a:tc>
                  <a:txBody>
                    <a:bodyPr/>
                    <a:lstStyle/>
                    <a:p>
                      <a:pPr algn="ctr"/>
                      <a:r>
                        <a:rPr lang="fr-FR" sz="2000" dirty="0">
                          <a:solidFill>
                            <a:srgbClr val="002060"/>
                          </a:solidFill>
                        </a:rPr>
                        <a:t>3</a:t>
                      </a:r>
                    </a:p>
                  </a:txBody>
                  <a:tcPr>
                    <a:solidFill>
                      <a:schemeClr val="bg1"/>
                    </a:solidFill>
                  </a:tcPr>
                </a:tc>
                <a:tc>
                  <a:txBody>
                    <a:bodyPr/>
                    <a:lstStyle/>
                    <a:p>
                      <a:pPr algn="ctr"/>
                      <a:endParaRPr lang="fr-FR" sz="2000">
                        <a:solidFill>
                          <a:srgbClr val="002060"/>
                        </a:solidFill>
                      </a:endParaRPr>
                    </a:p>
                  </a:txBody>
                  <a:tcPr>
                    <a:solidFill>
                      <a:schemeClr val="bg1"/>
                    </a:solidFill>
                  </a:tcPr>
                </a:tc>
                <a:tc>
                  <a:txBody>
                    <a:bodyPr/>
                    <a:lstStyle/>
                    <a:p>
                      <a:pPr algn="ctr"/>
                      <a:endParaRPr lang="fr-FR" sz="2000">
                        <a:solidFill>
                          <a:srgbClr val="002060"/>
                        </a:solidFill>
                      </a:endParaRPr>
                    </a:p>
                  </a:txBody>
                  <a:tcPr>
                    <a:solidFill>
                      <a:schemeClr val="bg1"/>
                    </a:solidFill>
                  </a:tcPr>
                </a:tc>
                <a:extLst>
                  <a:ext uri="{0D108BD9-81ED-4DB2-BD59-A6C34878D82A}">
                    <a16:rowId xmlns:a16="http://schemas.microsoft.com/office/drawing/2014/main" val="3065581621"/>
                  </a:ext>
                </a:extLst>
              </a:tr>
              <a:tr h="370840">
                <a:tc>
                  <a:txBody>
                    <a:bodyPr/>
                    <a:lstStyle/>
                    <a:p>
                      <a:pPr algn="ctr"/>
                      <a:r>
                        <a:rPr lang="fr-FR" sz="2000" dirty="0">
                          <a:solidFill>
                            <a:srgbClr val="002060"/>
                          </a:solidFill>
                        </a:rPr>
                        <a:t>4</a:t>
                      </a:r>
                    </a:p>
                  </a:txBody>
                  <a:tcPr>
                    <a:solidFill>
                      <a:schemeClr val="bg1"/>
                    </a:solidFill>
                  </a:tcPr>
                </a:tc>
                <a:tc>
                  <a:txBody>
                    <a:bodyPr/>
                    <a:lstStyle/>
                    <a:p>
                      <a:pPr algn="ctr"/>
                      <a:endParaRPr lang="fr-FR" sz="2000">
                        <a:solidFill>
                          <a:srgbClr val="002060"/>
                        </a:solidFill>
                      </a:endParaRPr>
                    </a:p>
                  </a:txBody>
                  <a:tcPr>
                    <a:solidFill>
                      <a:schemeClr val="bg1"/>
                    </a:solidFill>
                  </a:tcPr>
                </a:tc>
                <a:tc>
                  <a:txBody>
                    <a:bodyPr/>
                    <a:lstStyle/>
                    <a:p>
                      <a:pPr algn="ctr"/>
                      <a:endParaRPr lang="fr-FR" sz="2000">
                        <a:solidFill>
                          <a:srgbClr val="002060"/>
                        </a:solidFill>
                      </a:endParaRPr>
                    </a:p>
                  </a:txBody>
                  <a:tcPr>
                    <a:solidFill>
                      <a:schemeClr val="bg1"/>
                    </a:solidFill>
                  </a:tcPr>
                </a:tc>
                <a:extLst>
                  <a:ext uri="{0D108BD9-81ED-4DB2-BD59-A6C34878D82A}">
                    <a16:rowId xmlns:a16="http://schemas.microsoft.com/office/drawing/2014/main" val="1327188439"/>
                  </a:ext>
                </a:extLst>
              </a:tr>
              <a:tr h="370840">
                <a:tc>
                  <a:txBody>
                    <a:bodyPr/>
                    <a:lstStyle/>
                    <a:p>
                      <a:pPr algn="ctr"/>
                      <a:r>
                        <a:rPr lang="fr-FR" sz="2000" dirty="0">
                          <a:solidFill>
                            <a:srgbClr val="002060"/>
                          </a:solidFill>
                        </a:rPr>
                        <a:t>5</a:t>
                      </a:r>
                    </a:p>
                  </a:txBody>
                  <a:tcPr>
                    <a:solidFill>
                      <a:schemeClr val="bg1"/>
                    </a:solidFill>
                  </a:tcPr>
                </a:tc>
                <a:tc>
                  <a:txBody>
                    <a:bodyPr/>
                    <a:lstStyle/>
                    <a:p>
                      <a:pPr algn="ctr"/>
                      <a:endParaRPr lang="fr-FR" sz="2000">
                        <a:solidFill>
                          <a:srgbClr val="002060"/>
                        </a:solidFill>
                      </a:endParaRPr>
                    </a:p>
                  </a:txBody>
                  <a:tcPr>
                    <a:solidFill>
                      <a:schemeClr val="bg1"/>
                    </a:solidFill>
                  </a:tcPr>
                </a:tc>
                <a:tc>
                  <a:txBody>
                    <a:bodyPr/>
                    <a:lstStyle/>
                    <a:p>
                      <a:pPr algn="ctr"/>
                      <a:endParaRPr lang="fr-FR" sz="2000">
                        <a:solidFill>
                          <a:srgbClr val="002060"/>
                        </a:solidFill>
                      </a:endParaRPr>
                    </a:p>
                  </a:txBody>
                  <a:tcPr>
                    <a:solidFill>
                      <a:schemeClr val="bg1"/>
                    </a:solidFill>
                  </a:tcPr>
                </a:tc>
                <a:extLst>
                  <a:ext uri="{0D108BD9-81ED-4DB2-BD59-A6C34878D82A}">
                    <a16:rowId xmlns:a16="http://schemas.microsoft.com/office/drawing/2014/main" val="3716088129"/>
                  </a:ext>
                </a:extLst>
              </a:tr>
              <a:tr h="370840">
                <a:tc>
                  <a:txBody>
                    <a:bodyPr/>
                    <a:lstStyle/>
                    <a:p>
                      <a:pPr algn="ctr"/>
                      <a:r>
                        <a:rPr lang="fr-FR" sz="2000" dirty="0">
                          <a:solidFill>
                            <a:srgbClr val="002060"/>
                          </a:solidFill>
                        </a:rPr>
                        <a:t>6</a:t>
                      </a:r>
                    </a:p>
                  </a:txBody>
                  <a:tcPr>
                    <a:solidFill>
                      <a:schemeClr val="bg1"/>
                    </a:solidFill>
                  </a:tcPr>
                </a:tc>
                <a:tc>
                  <a:txBody>
                    <a:bodyPr/>
                    <a:lstStyle/>
                    <a:p>
                      <a:pPr algn="ctr"/>
                      <a:endParaRPr lang="fr-FR" sz="2000">
                        <a:solidFill>
                          <a:srgbClr val="002060"/>
                        </a:solidFill>
                      </a:endParaRPr>
                    </a:p>
                  </a:txBody>
                  <a:tcPr>
                    <a:solidFill>
                      <a:schemeClr val="bg1"/>
                    </a:solidFill>
                  </a:tcPr>
                </a:tc>
                <a:tc>
                  <a:txBody>
                    <a:bodyPr/>
                    <a:lstStyle/>
                    <a:p>
                      <a:pPr algn="ctr"/>
                      <a:endParaRPr lang="fr-FR" sz="2000">
                        <a:solidFill>
                          <a:srgbClr val="002060"/>
                        </a:solidFill>
                      </a:endParaRPr>
                    </a:p>
                  </a:txBody>
                  <a:tcPr>
                    <a:solidFill>
                      <a:schemeClr val="bg1"/>
                    </a:solidFill>
                  </a:tcPr>
                </a:tc>
                <a:extLst>
                  <a:ext uri="{0D108BD9-81ED-4DB2-BD59-A6C34878D82A}">
                    <a16:rowId xmlns:a16="http://schemas.microsoft.com/office/drawing/2014/main" val="2156661335"/>
                  </a:ext>
                </a:extLst>
              </a:tr>
              <a:tr h="0">
                <a:tc>
                  <a:txBody>
                    <a:bodyPr/>
                    <a:lstStyle/>
                    <a:p>
                      <a:pPr algn="ctr"/>
                      <a:r>
                        <a:rPr lang="fr-FR" sz="2000" dirty="0">
                          <a:solidFill>
                            <a:srgbClr val="002060"/>
                          </a:solidFill>
                        </a:rPr>
                        <a:t>7</a:t>
                      </a:r>
                    </a:p>
                  </a:txBody>
                  <a:tcPr>
                    <a:solidFill>
                      <a:schemeClr val="bg1"/>
                    </a:solidFill>
                  </a:tcPr>
                </a:tc>
                <a:tc>
                  <a:txBody>
                    <a:bodyPr/>
                    <a:lstStyle/>
                    <a:p>
                      <a:pPr algn="ctr"/>
                      <a:endParaRPr lang="fr-FR" sz="2000" dirty="0">
                        <a:solidFill>
                          <a:srgbClr val="002060"/>
                        </a:solidFill>
                      </a:endParaRPr>
                    </a:p>
                  </a:txBody>
                  <a:tcPr>
                    <a:solidFill>
                      <a:schemeClr val="bg1"/>
                    </a:solidFill>
                  </a:tcPr>
                </a:tc>
                <a:tc>
                  <a:txBody>
                    <a:bodyPr/>
                    <a:lstStyle/>
                    <a:p>
                      <a:pPr algn="ctr"/>
                      <a:endParaRPr lang="fr-FR" sz="2000" dirty="0">
                        <a:solidFill>
                          <a:srgbClr val="002060"/>
                        </a:solidFill>
                      </a:endParaRPr>
                    </a:p>
                  </a:txBody>
                  <a:tcPr>
                    <a:solidFill>
                      <a:schemeClr val="bg1"/>
                    </a:solidFill>
                  </a:tcPr>
                </a:tc>
                <a:extLst>
                  <a:ext uri="{0D108BD9-81ED-4DB2-BD59-A6C34878D82A}">
                    <a16:rowId xmlns:a16="http://schemas.microsoft.com/office/drawing/2014/main" val="2477487859"/>
                  </a:ext>
                </a:extLst>
              </a:tr>
              <a:tr h="370840">
                <a:tc>
                  <a:txBody>
                    <a:bodyPr/>
                    <a:lstStyle/>
                    <a:p>
                      <a:pPr algn="ctr"/>
                      <a:r>
                        <a:rPr lang="fr-FR" sz="2000" dirty="0">
                          <a:solidFill>
                            <a:srgbClr val="002060"/>
                          </a:solidFill>
                        </a:rPr>
                        <a:t>8</a:t>
                      </a:r>
                    </a:p>
                  </a:txBody>
                  <a:tcPr>
                    <a:solidFill>
                      <a:schemeClr val="bg1"/>
                    </a:solidFill>
                  </a:tcPr>
                </a:tc>
                <a:tc>
                  <a:txBody>
                    <a:bodyPr/>
                    <a:lstStyle/>
                    <a:p>
                      <a:pPr algn="ctr"/>
                      <a:endParaRPr lang="fr-FR" sz="2000" dirty="0">
                        <a:solidFill>
                          <a:srgbClr val="002060"/>
                        </a:solidFill>
                      </a:endParaRPr>
                    </a:p>
                  </a:txBody>
                  <a:tcPr>
                    <a:solidFill>
                      <a:schemeClr val="bg1"/>
                    </a:solidFill>
                  </a:tcPr>
                </a:tc>
                <a:tc>
                  <a:txBody>
                    <a:bodyPr/>
                    <a:lstStyle/>
                    <a:p>
                      <a:pPr algn="ctr"/>
                      <a:endParaRPr lang="fr-FR" sz="2000" dirty="0">
                        <a:solidFill>
                          <a:srgbClr val="002060"/>
                        </a:solidFill>
                      </a:endParaRPr>
                    </a:p>
                  </a:txBody>
                  <a:tcPr>
                    <a:solidFill>
                      <a:schemeClr val="bg1"/>
                    </a:solidFill>
                  </a:tcPr>
                </a:tc>
                <a:extLst>
                  <a:ext uri="{0D108BD9-81ED-4DB2-BD59-A6C34878D82A}">
                    <a16:rowId xmlns:a16="http://schemas.microsoft.com/office/drawing/2014/main" val="3272442914"/>
                  </a:ext>
                </a:extLst>
              </a:tr>
              <a:tr h="370840">
                <a:tc>
                  <a:txBody>
                    <a:bodyPr/>
                    <a:lstStyle/>
                    <a:p>
                      <a:pPr algn="ctr"/>
                      <a:r>
                        <a:rPr lang="fr-FR" sz="2000" dirty="0">
                          <a:solidFill>
                            <a:srgbClr val="002060"/>
                          </a:solidFill>
                        </a:rPr>
                        <a:t>9</a:t>
                      </a:r>
                    </a:p>
                  </a:txBody>
                  <a:tcPr>
                    <a:solidFill>
                      <a:schemeClr val="bg1"/>
                    </a:solidFill>
                  </a:tcPr>
                </a:tc>
                <a:tc>
                  <a:txBody>
                    <a:bodyPr/>
                    <a:lstStyle/>
                    <a:p>
                      <a:pPr algn="ctr"/>
                      <a:endParaRPr lang="fr-FR" sz="2000" dirty="0">
                        <a:solidFill>
                          <a:srgbClr val="002060"/>
                        </a:solidFill>
                      </a:endParaRPr>
                    </a:p>
                  </a:txBody>
                  <a:tcPr>
                    <a:solidFill>
                      <a:schemeClr val="bg1"/>
                    </a:solidFill>
                  </a:tcPr>
                </a:tc>
                <a:tc>
                  <a:txBody>
                    <a:bodyPr/>
                    <a:lstStyle/>
                    <a:p>
                      <a:pPr algn="ctr"/>
                      <a:endParaRPr lang="fr-FR" sz="2000" dirty="0">
                        <a:solidFill>
                          <a:srgbClr val="002060"/>
                        </a:solidFill>
                      </a:endParaRPr>
                    </a:p>
                  </a:txBody>
                  <a:tcPr>
                    <a:solidFill>
                      <a:schemeClr val="bg1"/>
                    </a:solidFill>
                  </a:tcPr>
                </a:tc>
                <a:extLst>
                  <a:ext uri="{0D108BD9-81ED-4DB2-BD59-A6C34878D82A}">
                    <a16:rowId xmlns:a16="http://schemas.microsoft.com/office/drawing/2014/main" val="1292161784"/>
                  </a:ext>
                </a:extLst>
              </a:tr>
              <a:tr h="370840">
                <a:tc>
                  <a:txBody>
                    <a:bodyPr/>
                    <a:lstStyle/>
                    <a:p>
                      <a:pPr algn="ctr"/>
                      <a:r>
                        <a:rPr lang="fr-FR" sz="2000" dirty="0">
                          <a:solidFill>
                            <a:srgbClr val="002060"/>
                          </a:solidFill>
                        </a:rPr>
                        <a:t>10</a:t>
                      </a:r>
                    </a:p>
                  </a:txBody>
                  <a:tcPr>
                    <a:solidFill>
                      <a:schemeClr val="bg1"/>
                    </a:solidFill>
                  </a:tcPr>
                </a:tc>
                <a:tc>
                  <a:txBody>
                    <a:bodyPr/>
                    <a:lstStyle/>
                    <a:p>
                      <a:pPr algn="ctr"/>
                      <a:endParaRPr lang="fr-FR" sz="2000" dirty="0">
                        <a:solidFill>
                          <a:srgbClr val="002060"/>
                        </a:solidFill>
                      </a:endParaRPr>
                    </a:p>
                  </a:txBody>
                  <a:tcPr>
                    <a:solidFill>
                      <a:schemeClr val="bg1"/>
                    </a:solidFill>
                  </a:tcPr>
                </a:tc>
                <a:tc>
                  <a:txBody>
                    <a:bodyPr/>
                    <a:lstStyle/>
                    <a:p>
                      <a:pPr algn="ctr"/>
                      <a:endParaRPr lang="fr-FR" sz="2000" dirty="0">
                        <a:solidFill>
                          <a:srgbClr val="002060"/>
                        </a:solidFill>
                      </a:endParaRPr>
                    </a:p>
                  </a:txBody>
                  <a:tcPr>
                    <a:solidFill>
                      <a:schemeClr val="bg1"/>
                    </a:solidFill>
                  </a:tcPr>
                </a:tc>
                <a:extLst>
                  <a:ext uri="{0D108BD9-81ED-4DB2-BD59-A6C34878D82A}">
                    <a16:rowId xmlns:a16="http://schemas.microsoft.com/office/drawing/2014/main" val="965767294"/>
                  </a:ext>
                </a:extLst>
              </a:tr>
            </a:tbl>
          </a:graphicData>
        </a:graphic>
      </p:graphicFrame>
      <p:pic>
        <p:nvPicPr>
          <p:cNvPr id="11" name="Picture 10" descr="green checkmark">
            <a:extLst>
              <a:ext uri="{FF2B5EF4-FFF2-40B4-BE49-F238E27FC236}">
                <a16:creationId xmlns:a16="http://schemas.microsoft.com/office/drawing/2014/main" id="{E28CFE81-156E-1E3F-F9D3-A725C0100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3142" y="2434400"/>
            <a:ext cx="282522" cy="294294"/>
          </a:xfrm>
          <a:prstGeom prst="rect">
            <a:avLst/>
          </a:prstGeom>
        </p:spPr>
      </p:pic>
      <p:pic>
        <p:nvPicPr>
          <p:cNvPr id="12" name="Picture 11" descr="green checkmark">
            <a:extLst>
              <a:ext uri="{FF2B5EF4-FFF2-40B4-BE49-F238E27FC236}">
                <a16:creationId xmlns:a16="http://schemas.microsoft.com/office/drawing/2014/main" id="{4CB3A8AA-A7D7-3AC4-E1E1-0CE2A3F01B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169" y="2811822"/>
            <a:ext cx="282522" cy="294294"/>
          </a:xfrm>
          <a:prstGeom prst="rect">
            <a:avLst/>
          </a:prstGeom>
        </p:spPr>
      </p:pic>
      <p:pic>
        <p:nvPicPr>
          <p:cNvPr id="13" name="Picture 12" descr="green checkmark">
            <a:extLst>
              <a:ext uri="{FF2B5EF4-FFF2-40B4-BE49-F238E27FC236}">
                <a16:creationId xmlns:a16="http://schemas.microsoft.com/office/drawing/2014/main" id="{51AD0B23-BCA4-5ED1-81AA-3FE405C368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169" y="3268269"/>
            <a:ext cx="282522" cy="294294"/>
          </a:xfrm>
          <a:prstGeom prst="rect">
            <a:avLst/>
          </a:prstGeom>
        </p:spPr>
      </p:pic>
      <p:pic>
        <p:nvPicPr>
          <p:cNvPr id="14" name="Picture 13" descr="green checkmark">
            <a:extLst>
              <a:ext uri="{FF2B5EF4-FFF2-40B4-BE49-F238E27FC236}">
                <a16:creationId xmlns:a16="http://schemas.microsoft.com/office/drawing/2014/main" id="{E6D379B4-D500-21C3-1915-250F7260C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169" y="3649467"/>
            <a:ext cx="282522" cy="294294"/>
          </a:xfrm>
          <a:prstGeom prst="rect">
            <a:avLst/>
          </a:prstGeom>
        </p:spPr>
      </p:pic>
      <p:pic>
        <p:nvPicPr>
          <p:cNvPr id="15" name="Picture 14" descr="green checkmark">
            <a:extLst>
              <a:ext uri="{FF2B5EF4-FFF2-40B4-BE49-F238E27FC236}">
                <a16:creationId xmlns:a16="http://schemas.microsoft.com/office/drawing/2014/main" id="{F7BACD57-4E8C-6C7D-9D2F-074B64EC4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169" y="4020704"/>
            <a:ext cx="282522" cy="294294"/>
          </a:xfrm>
          <a:prstGeom prst="rect">
            <a:avLst/>
          </a:prstGeom>
        </p:spPr>
      </p:pic>
      <p:pic>
        <p:nvPicPr>
          <p:cNvPr id="16" name="Picture 15" descr="green checkmark">
            <a:extLst>
              <a:ext uri="{FF2B5EF4-FFF2-40B4-BE49-F238E27FC236}">
                <a16:creationId xmlns:a16="http://schemas.microsoft.com/office/drawing/2014/main" id="{8E670E0F-1FF0-252A-A898-E56A423689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3142" y="4397962"/>
            <a:ext cx="282522" cy="294294"/>
          </a:xfrm>
          <a:prstGeom prst="rect">
            <a:avLst/>
          </a:prstGeom>
        </p:spPr>
      </p:pic>
      <p:pic>
        <p:nvPicPr>
          <p:cNvPr id="17" name="Picture 16" descr="green checkmark">
            <a:extLst>
              <a:ext uri="{FF2B5EF4-FFF2-40B4-BE49-F238E27FC236}">
                <a16:creationId xmlns:a16="http://schemas.microsoft.com/office/drawing/2014/main" id="{6922F35E-A8A7-ED96-DD38-4D8BD08F5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3142" y="4854409"/>
            <a:ext cx="282522" cy="294294"/>
          </a:xfrm>
          <a:prstGeom prst="rect">
            <a:avLst/>
          </a:prstGeom>
        </p:spPr>
      </p:pic>
      <p:pic>
        <p:nvPicPr>
          <p:cNvPr id="18" name="Picture 17" descr="green checkmark">
            <a:extLst>
              <a:ext uri="{FF2B5EF4-FFF2-40B4-BE49-F238E27FC236}">
                <a16:creationId xmlns:a16="http://schemas.microsoft.com/office/drawing/2014/main" id="{FCC2AFFA-B882-2C93-791E-DED793DA6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169" y="5202117"/>
            <a:ext cx="282522" cy="294294"/>
          </a:xfrm>
          <a:prstGeom prst="rect">
            <a:avLst/>
          </a:prstGeom>
        </p:spPr>
      </p:pic>
      <p:pic>
        <p:nvPicPr>
          <p:cNvPr id="19" name="Picture 18" descr="green checkmark">
            <a:extLst>
              <a:ext uri="{FF2B5EF4-FFF2-40B4-BE49-F238E27FC236}">
                <a16:creationId xmlns:a16="http://schemas.microsoft.com/office/drawing/2014/main" id="{F029DBAB-6152-1E14-A51B-4EB15B4F4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8169" y="5634674"/>
            <a:ext cx="282522" cy="294294"/>
          </a:xfrm>
          <a:prstGeom prst="rect">
            <a:avLst/>
          </a:prstGeom>
        </p:spPr>
      </p:pic>
      <p:pic>
        <p:nvPicPr>
          <p:cNvPr id="20" name="Picture 19" descr="green checkmark">
            <a:extLst>
              <a:ext uri="{FF2B5EF4-FFF2-40B4-BE49-F238E27FC236}">
                <a16:creationId xmlns:a16="http://schemas.microsoft.com/office/drawing/2014/main" id="{5CD2B06D-3969-8855-82AB-C9D1CE917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3142" y="5995105"/>
            <a:ext cx="282522" cy="294294"/>
          </a:xfrm>
          <a:prstGeom prst="rect">
            <a:avLst/>
          </a:prstGeom>
        </p:spPr>
      </p:pic>
      <p:sp>
        <p:nvSpPr>
          <p:cNvPr id="2" name="TextBox 1">
            <a:extLst>
              <a:ext uri="{FF2B5EF4-FFF2-40B4-BE49-F238E27FC236}">
                <a16:creationId xmlns:a16="http://schemas.microsoft.com/office/drawing/2014/main" id="{9BC450D3-F99B-D75A-E93A-B1DBE2FE8AE2}"/>
              </a:ext>
            </a:extLst>
          </p:cNvPr>
          <p:cNvSpPr txBox="1"/>
          <p:nvPr/>
        </p:nvSpPr>
        <p:spPr>
          <a:xfrm>
            <a:off x="8535112" y="746407"/>
            <a:ext cx="3656888" cy="563231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Traduis les phrases en anglais: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Je le présente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il se prépare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ils se corrige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Sa sœur s’appelle Nina.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Elle se présente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Nous l’aidons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nous l’encourageons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Elle se sent triste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elle se sent fi</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ère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Nous le respectons beaucoup</a:t>
            </a:r>
            <a:endPar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A8556E65-ECCB-F9A1-CC56-876D876BBA07}"/>
              </a:ext>
            </a:extLst>
          </p:cNvPr>
          <p:cNvSpPr txBox="1"/>
          <p:nvPr/>
        </p:nvSpPr>
        <p:spPr>
          <a:xfrm>
            <a:off x="8499254" y="1496937"/>
            <a:ext cx="3538918" cy="4893647"/>
          </a:xfrm>
          <a:prstGeom prst="rect">
            <a:avLst/>
          </a:prstGeom>
          <a:solidFill>
            <a:srgbClr val="FFFF00"/>
          </a:solidFill>
          <a:ln>
            <a:solidFill>
              <a:srgbClr val="002060"/>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I introduce him</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he is getting ready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he corrects himself</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His sister is called Nina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She is introducing herself</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We help her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we encourage her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she feels sad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she feels proud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We respect him a lot</a:t>
            </a:r>
          </a:p>
        </p:txBody>
      </p:sp>
    </p:spTree>
    <p:extLst>
      <p:ext uri="{BB962C8B-B14F-4D97-AF65-F5344CB8AC3E}">
        <p14:creationId xmlns:p14="http://schemas.microsoft.com/office/powerpoint/2010/main" val="27243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La </a:t>
            </a:r>
            <a:r>
              <a:rPr lang="fr-FR" sz="3600" b="1" dirty="0">
                <a:solidFill>
                  <a:schemeClr val="bg1"/>
                </a:solidFill>
              </a:rPr>
              <a:t>vie de la mère de Max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3E25B0C4-CF9F-8A6A-829D-DBFCA38FD62D}"/>
              </a:ext>
            </a:extLst>
          </p:cNvPr>
          <p:cNvSpPr txBox="1"/>
          <p:nvPr/>
        </p:nvSpPr>
        <p:spPr>
          <a:xfrm>
            <a:off x="139148" y="1163992"/>
            <a:ext cx="11770772" cy="830997"/>
          </a:xfrm>
          <a:prstGeom prst="rect">
            <a:avLst/>
          </a:prstGeom>
          <a:noFill/>
        </p:spPr>
        <p:txBody>
          <a:bodyPr wrap="square" rtlCol="0">
            <a:spAutoFit/>
          </a:bodyPr>
          <a:lstStyle/>
          <a:p>
            <a:pPr algn="l"/>
            <a:r>
              <a:rPr lang="fr-FR" sz="2400" dirty="0">
                <a:solidFill>
                  <a:srgbClr val="104F75"/>
                </a:solidFill>
              </a:rPr>
              <a:t>Partenaire A est Max et Partenaire B est la m</a:t>
            </a:r>
            <a:r>
              <a:rPr lang="fr-FR" sz="2400" dirty="0">
                <a:solidFill>
                  <a:srgbClr val="104F75"/>
                </a:solidFill>
                <a:latin typeface="Century Gothic" panose="020B0502020202020204" pitchFamily="34" charset="0"/>
              </a:rPr>
              <a:t>ère de Max. Partenaire A pose des question sur sa vie.</a:t>
            </a:r>
            <a:endParaRPr lang="fr-FR" sz="2400" dirty="0">
              <a:solidFill>
                <a:srgbClr val="104F75"/>
              </a:solidFill>
            </a:endParaRPr>
          </a:p>
        </p:txBody>
      </p:sp>
      <p:sp>
        <p:nvSpPr>
          <p:cNvPr id="3" name="Speech Bubble: Rectangle with Corners Rounded 2">
            <a:extLst>
              <a:ext uri="{FF2B5EF4-FFF2-40B4-BE49-F238E27FC236}">
                <a16:creationId xmlns:a16="http://schemas.microsoft.com/office/drawing/2014/main" id="{3B6B9301-75DF-4477-49EA-998B86906EAE}"/>
              </a:ext>
            </a:extLst>
          </p:cNvPr>
          <p:cNvSpPr/>
          <p:nvPr/>
        </p:nvSpPr>
        <p:spPr>
          <a:xfrm>
            <a:off x="2632692" y="2154268"/>
            <a:ext cx="3240156" cy="1192696"/>
          </a:xfrm>
          <a:prstGeom prst="wedgeRoundRectCallout">
            <a:avLst>
              <a:gd name="adj1" fmla="val -45373"/>
              <a:gd name="adj2" fmla="val 7250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800" dirty="0">
                <a:solidFill>
                  <a:srgbClr val="104F75"/>
                </a:solidFill>
              </a:rPr>
              <a:t>Tu le prépares ?</a:t>
            </a:r>
          </a:p>
        </p:txBody>
      </p:sp>
      <p:sp>
        <p:nvSpPr>
          <p:cNvPr id="9" name="Speech Bubble: Rectangle with Corners Rounded 8">
            <a:extLst>
              <a:ext uri="{FF2B5EF4-FFF2-40B4-BE49-F238E27FC236}">
                <a16:creationId xmlns:a16="http://schemas.microsoft.com/office/drawing/2014/main" id="{D7A11F91-A383-1935-42D3-3DA984C18982}"/>
              </a:ext>
            </a:extLst>
          </p:cNvPr>
          <p:cNvSpPr/>
          <p:nvPr/>
        </p:nvSpPr>
        <p:spPr>
          <a:xfrm>
            <a:off x="6294783" y="2891934"/>
            <a:ext cx="3240156" cy="1192696"/>
          </a:xfrm>
          <a:prstGeom prst="wedgeRoundRectCallout">
            <a:avLst>
              <a:gd name="adj1" fmla="val 35609"/>
              <a:gd name="adj2" fmla="val 7583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800" dirty="0">
                <a:solidFill>
                  <a:srgbClr val="104F75"/>
                </a:solidFill>
              </a:rPr>
              <a:t>Non, je ne le prépare jamais.</a:t>
            </a:r>
          </a:p>
        </p:txBody>
      </p:sp>
      <p:sp>
        <p:nvSpPr>
          <p:cNvPr id="5" name="TextBox 4">
            <a:extLst>
              <a:ext uri="{FF2B5EF4-FFF2-40B4-BE49-F238E27FC236}">
                <a16:creationId xmlns:a16="http://schemas.microsoft.com/office/drawing/2014/main" id="{60BB9151-8483-D70E-9711-92CC9A907E68}"/>
              </a:ext>
            </a:extLst>
          </p:cNvPr>
          <p:cNvSpPr txBox="1"/>
          <p:nvPr/>
        </p:nvSpPr>
        <p:spPr>
          <a:xfrm>
            <a:off x="1232452" y="4750904"/>
            <a:ext cx="3044687" cy="830997"/>
          </a:xfrm>
          <a:prstGeom prst="rect">
            <a:avLst/>
          </a:prstGeom>
          <a:noFill/>
          <a:ln>
            <a:solidFill>
              <a:srgbClr val="002060"/>
            </a:solidFill>
          </a:ln>
        </p:spPr>
        <p:txBody>
          <a:bodyPr wrap="square" rtlCol="0">
            <a:spAutoFit/>
          </a:bodyPr>
          <a:lstStyle/>
          <a:p>
            <a:pPr algn="l"/>
            <a:r>
              <a:rPr lang="en-GB" sz="2400" dirty="0">
                <a:solidFill>
                  <a:srgbClr val="104F75"/>
                </a:solidFill>
              </a:rPr>
              <a:t>if she gets her father ready</a:t>
            </a:r>
          </a:p>
        </p:txBody>
      </p:sp>
      <p:sp>
        <p:nvSpPr>
          <p:cNvPr id="11" name="TextBox 10">
            <a:extLst>
              <a:ext uri="{FF2B5EF4-FFF2-40B4-BE49-F238E27FC236}">
                <a16:creationId xmlns:a16="http://schemas.microsoft.com/office/drawing/2014/main" id="{4E4493DC-477B-9A39-238A-2EE3AF6216EE}"/>
              </a:ext>
            </a:extLst>
          </p:cNvPr>
          <p:cNvSpPr txBox="1"/>
          <p:nvPr/>
        </p:nvSpPr>
        <p:spPr>
          <a:xfrm>
            <a:off x="6811617" y="4750904"/>
            <a:ext cx="3044687" cy="461665"/>
          </a:xfrm>
          <a:prstGeom prst="rect">
            <a:avLst/>
          </a:prstGeom>
          <a:noFill/>
          <a:ln>
            <a:solidFill>
              <a:srgbClr val="002060"/>
            </a:solidFill>
          </a:ln>
        </p:spPr>
        <p:txBody>
          <a:bodyPr wrap="square" rtlCol="0">
            <a:spAutoFit/>
          </a:bodyPr>
          <a:lstStyle/>
          <a:p>
            <a:pPr algn="l"/>
            <a:r>
              <a:rPr lang="en-GB" sz="2400" dirty="0">
                <a:solidFill>
                  <a:srgbClr val="104F75"/>
                </a:solidFill>
              </a:rPr>
              <a:t>no, never</a:t>
            </a:r>
          </a:p>
        </p:txBody>
      </p:sp>
      <p:pic>
        <p:nvPicPr>
          <p:cNvPr id="10" name="Picture 9">
            <a:extLst>
              <a:ext uri="{FF2B5EF4-FFF2-40B4-BE49-F238E27FC236}">
                <a16:creationId xmlns:a16="http://schemas.microsoft.com/office/drawing/2014/main" id="{45D9BD51-EB5D-A228-814B-247B368EBC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965" y="2312776"/>
            <a:ext cx="2150165" cy="2150165"/>
          </a:xfrm>
          <a:prstGeom prst="rect">
            <a:avLst/>
          </a:prstGeom>
        </p:spPr>
      </p:pic>
      <p:pic>
        <p:nvPicPr>
          <p:cNvPr id="15" name="Picture 14">
            <a:extLst>
              <a:ext uri="{FF2B5EF4-FFF2-40B4-BE49-F238E27FC236}">
                <a16:creationId xmlns:a16="http://schemas.microsoft.com/office/drawing/2014/main" id="{E6F348FA-68CD-5067-50F0-9F3B71819F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5322" y="2319398"/>
            <a:ext cx="2150165" cy="2150165"/>
          </a:xfrm>
          <a:prstGeom prst="rect">
            <a:avLst/>
          </a:prstGeom>
        </p:spPr>
      </p:pic>
    </p:spTree>
    <p:extLst>
      <p:ext uri="{BB962C8B-B14F-4D97-AF65-F5344CB8AC3E}">
        <p14:creationId xmlns:p14="http://schemas.microsoft.com/office/powerpoint/2010/main" val="410280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La </a:t>
            </a:r>
            <a:r>
              <a:rPr lang="fr-FR" sz="3600" b="1" dirty="0">
                <a:solidFill>
                  <a:schemeClr val="bg1"/>
                </a:solidFill>
              </a:rPr>
              <a:t>vie de la mère de Max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2" name="TextBox 11">
            <a:extLst>
              <a:ext uri="{FF2B5EF4-FFF2-40B4-BE49-F238E27FC236}">
                <a16:creationId xmlns:a16="http://schemas.microsoft.com/office/drawing/2014/main" id="{0E44FCDA-D52A-DB83-581A-70E8EC48626C}"/>
              </a:ext>
            </a:extLst>
          </p:cNvPr>
          <p:cNvSpPr txBox="1"/>
          <p:nvPr/>
        </p:nvSpPr>
        <p:spPr>
          <a:xfrm>
            <a:off x="464127" y="1269108"/>
            <a:ext cx="5728854" cy="5016758"/>
          </a:xfrm>
          <a:prstGeom prst="rect">
            <a:avLst/>
          </a:prstGeom>
          <a:noFill/>
          <a:ln>
            <a:solidFill>
              <a:schemeClr val="tx1"/>
            </a:solidFill>
            <a:prstDash val="dash"/>
          </a:ln>
        </p:spPr>
        <p:txBody>
          <a:bodyPr wrap="square" rtlCol="0">
            <a:spAutoFit/>
          </a:bodyPr>
          <a:lstStyle/>
          <a:p>
            <a:pPr algn="l"/>
            <a:r>
              <a:rPr lang="en-GB" sz="1600" b="1" dirty="0">
                <a:solidFill>
                  <a:srgbClr val="104F75"/>
                </a:solidFill>
              </a:rPr>
              <a:t>Partner A</a:t>
            </a:r>
          </a:p>
          <a:p>
            <a:pPr algn="l"/>
            <a:r>
              <a:rPr lang="en-GB" sz="1600" dirty="0">
                <a:solidFill>
                  <a:srgbClr val="104F75"/>
                </a:solidFill>
              </a:rPr>
              <a:t>You are Max, and your partner is Max’s mother, who is looking after her elderly parents. Ask questions to find out:</a:t>
            </a:r>
          </a:p>
          <a:p>
            <a:pPr algn="l"/>
            <a:endParaRPr lang="en-GB" sz="1600" dirty="0">
              <a:solidFill>
                <a:srgbClr val="104F75"/>
              </a:solidFill>
            </a:endParaRPr>
          </a:p>
          <a:p>
            <a:pPr marL="285750" indent="-285750" algn="l">
              <a:buFont typeface="Arial" panose="020B0604020202020204" pitchFamily="34" charset="0"/>
              <a:buChar char="•"/>
            </a:pPr>
            <a:r>
              <a:rPr lang="en-GB" sz="1600" dirty="0">
                <a:solidFill>
                  <a:srgbClr val="104F75"/>
                </a:solidFill>
              </a:rPr>
              <a:t>if she gets her mother up</a:t>
            </a:r>
          </a:p>
          <a:p>
            <a:pPr marL="285750" indent="-285750" algn="l">
              <a:buFont typeface="Arial" panose="020B0604020202020204" pitchFamily="34" charset="0"/>
              <a:buChar char="•"/>
            </a:pPr>
            <a:r>
              <a:rPr lang="en-GB" sz="1600" dirty="0">
                <a:solidFill>
                  <a:srgbClr val="104F75"/>
                </a:solidFill>
              </a:rPr>
              <a:t>if her mother washes herself</a:t>
            </a:r>
          </a:p>
          <a:p>
            <a:pPr marL="285750" indent="-285750" algn="l">
              <a:buFont typeface="Arial" panose="020B0604020202020204" pitchFamily="34" charset="0"/>
              <a:buChar char="•"/>
            </a:pPr>
            <a:r>
              <a:rPr lang="en-GB" sz="1600" dirty="0">
                <a:solidFill>
                  <a:srgbClr val="104F75"/>
                </a:solidFill>
              </a:rPr>
              <a:t>if her mother calls her to the garden</a:t>
            </a:r>
          </a:p>
          <a:p>
            <a:pPr marL="285750" indent="-285750" algn="l">
              <a:buFont typeface="Arial" panose="020B0604020202020204" pitchFamily="34" charset="0"/>
              <a:buChar char="•"/>
            </a:pPr>
            <a:r>
              <a:rPr lang="en-GB" sz="1600" dirty="0">
                <a:solidFill>
                  <a:srgbClr val="104F75"/>
                </a:solidFill>
              </a:rPr>
              <a:t>if she feeds her mother</a:t>
            </a:r>
          </a:p>
          <a:p>
            <a:pPr marL="285750" indent="-285750" algn="l">
              <a:buFont typeface="Arial" panose="020B0604020202020204" pitchFamily="34" charset="0"/>
              <a:buChar char="•"/>
            </a:pPr>
            <a:r>
              <a:rPr lang="en-GB" sz="1600" dirty="0">
                <a:solidFill>
                  <a:srgbClr val="104F75"/>
                </a:solidFill>
              </a:rPr>
              <a:t>if her mother wakes her up at night</a:t>
            </a:r>
          </a:p>
          <a:p>
            <a:pPr marL="285750" indent="-285750" algn="l">
              <a:buFont typeface="Arial" panose="020B0604020202020204" pitchFamily="34" charset="0"/>
              <a:buChar char="•"/>
            </a:pPr>
            <a:endParaRPr lang="en-GB" sz="1600" dirty="0">
              <a:solidFill>
                <a:srgbClr val="104F75"/>
              </a:solidFill>
            </a:endParaRPr>
          </a:p>
          <a:p>
            <a:pPr algn="l"/>
            <a:r>
              <a:rPr lang="en-GB" sz="1600" dirty="0">
                <a:solidFill>
                  <a:srgbClr val="104F75"/>
                </a:solidFill>
              </a:rPr>
              <a:t>Now you are Max’s mother, and your partner is Max. Answer your partner’s questions in full sentences.</a:t>
            </a:r>
          </a:p>
          <a:p>
            <a:pPr algn="l"/>
            <a:endParaRPr lang="en-GB" sz="1600" dirty="0">
              <a:solidFill>
                <a:srgbClr val="104F75"/>
              </a:solidFill>
            </a:endParaRPr>
          </a:p>
          <a:p>
            <a:pPr marL="285750" indent="-285750" algn="l">
              <a:buFont typeface="Arial" panose="020B0604020202020204" pitchFamily="34" charset="0"/>
              <a:buChar char="•"/>
            </a:pPr>
            <a:r>
              <a:rPr lang="en-GB" sz="1600" dirty="0">
                <a:solidFill>
                  <a:srgbClr val="104F75"/>
                </a:solidFill>
              </a:rPr>
              <a:t>yes, at eight o’clock</a:t>
            </a:r>
          </a:p>
          <a:p>
            <a:pPr marL="285750" indent="-285750" algn="l">
              <a:buFont typeface="Arial" panose="020B0604020202020204" pitchFamily="34" charset="0"/>
              <a:buChar char="•"/>
            </a:pPr>
            <a:r>
              <a:rPr lang="en-GB" sz="1600" dirty="0">
                <a:solidFill>
                  <a:srgbClr val="104F75"/>
                </a:solidFill>
              </a:rPr>
              <a:t>yes, quickly</a:t>
            </a:r>
          </a:p>
          <a:p>
            <a:pPr marL="285750" indent="-285750" algn="l">
              <a:buFont typeface="Arial" panose="020B0604020202020204" pitchFamily="34" charset="0"/>
              <a:buChar char="•"/>
            </a:pPr>
            <a:r>
              <a:rPr lang="en-GB" sz="1600" dirty="0">
                <a:solidFill>
                  <a:srgbClr val="104F75"/>
                </a:solidFill>
              </a:rPr>
              <a:t>yes, slowly</a:t>
            </a:r>
          </a:p>
          <a:p>
            <a:pPr marL="285750" indent="-285750" algn="l">
              <a:buFont typeface="Arial" panose="020B0604020202020204" pitchFamily="34" charset="0"/>
              <a:buChar char="•"/>
            </a:pPr>
            <a:r>
              <a:rPr lang="en-GB" sz="1600" dirty="0">
                <a:solidFill>
                  <a:srgbClr val="104F75"/>
                </a:solidFill>
              </a:rPr>
              <a:t>yes, sometimes</a:t>
            </a:r>
          </a:p>
          <a:p>
            <a:pPr marL="285750" indent="-285750" algn="l">
              <a:buFont typeface="Arial" panose="020B0604020202020204" pitchFamily="34" charset="0"/>
              <a:buChar char="•"/>
            </a:pPr>
            <a:r>
              <a:rPr lang="en-GB" sz="1600" dirty="0">
                <a:solidFill>
                  <a:srgbClr val="104F75"/>
                </a:solidFill>
              </a:rPr>
              <a:t>yes, always</a:t>
            </a:r>
          </a:p>
          <a:p>
            <a:pPr marL="285750" indent="-285750" algn="l">
              <a:buFont typeface="Arial" panose="020B0604020202020204" pitchFamily="34" charset="0"/>
              <a:buChar char="•"/>
            </a:pPr>
            <a:endParaRPr lang="en-GB" sz="1600" dirty="0">
              <a:solidFill>
                <a:srgbClr val="104F75"/>
              </a:solidFill>
            </a:endParaRPr>
          </a:p>
        </p:txBody>
      </p:sp>
      <p:sp>
        <p:nvSpPr>
          <p:cNvPr id="13" name="TextBox 12">
            <a:extLst>
              <a:ext uri="{FF2B5EF4-FFF2-40B4-BE49-F238E27FC236}">
                <a16:creationId xmlns:a16="http://schemas.microsoft.com/office/drawing/2014/main" id="{782F1CE1-907F-4C82-1F08-69BEF85A8233}"/>
              </a:ext>
            </a:extLst>
          </p:cNvPr>
          <p:cNvSpPr txBox="1"/>
          <p:nvPr/>
        </p:nvSpPr>
        <p:spPr>
          <a:xfrm>
            <a:off x="6192981" y="1288856"/>
            <a:ext cx="5728854" cy="5016758"/>
          </a:xfrm>
          <a:prstGeom prst="rect">
            <a:avLst/>
          </a:prstGeom>
          <a:noFill/>
          <a:ln>
            <a:solidFill>
              <a:schemeClr val="tx1"/>
            </a:solidFill>
            <a:prstDash val="dash"/>
          </a:ln>
        </p:spPr>
        <p:txBody>
          <a:bodyPr wrap="square" rtlCol="0">
            <a:spAutoFit/>
          </a:bodyPr>
          <a:lstStyle/>
          <a:p>
            <a:pPr algn="l"/>
            <a:r>
              <a:rPr lang="en-GB" sz="1600" b="1" dirty="0">
                <a:solidFill>
                  <a:srgbClr val="104F75"/>
                </a:solidFill>
              </a:rPr>
              <a:t>Partner B</a:t>
            </a:r>
          </a:p>
          <a:p>
            <a:pPr algn="l"/>
            <a:r>
              <a:rPr lang="en-GB" sz="1600" dirty="0">
                <a:solidFill>
                  <a:srgbClr val="104F75"/>
                </a:solidFill>
              </a:rPr>
              <a:t>You are Max’s mother, who is looking after her elderly parents, and your partner is Max. Answer your partner’s questions in full sentences.</a:t>
            </a:r>
          </a:p>
          <a:p>
            <a:pPr algn="l"/>
            <a:endParaRPr lang="en-GB" sz="1600" dirty="0">
              <a:solidFill>
                <a:srgbClr val="104F75"/>
              </a:solidFill>
            </a:endParaRPr>
          </a:p>
          <a:p>
            <a:pPr marL="285750" indent="-285750" algn="l">
              <a:buFont typeface="Arial" panose="020B0604020202020204" pitchFamily="34" charset="0"/>
              <a:buChar char="•"/>
            </a:pPr>
            <a:r>
              <a:rPr lang="en-GB" sz="1600" dirty="0">
                <a:solidFill>
                  <a:srgbClr val="104F75"/>
                </a:solidFill>
              </a:rPr>
              <a:t>yes, every day</a:t>
            </a:r>
          </a:p>
          <a:p>
            <a:pPr marL="285750" indent="-285750" algn="l">
              <a:buFont typeface="Arial" panose="020B0604020202020204" pitchFamily="34" charset="0"/>
              <a:buChar char="•"/>
            </a:pPr>
            <a:r>
              <a:rPr lang="en-GB" sz="1600" dirty="0">
                <a:solidFill>
                  <a:srgbClr val="104F75"/>
                </a:solidFill>
              </a:rPr>
              <a:t>yes, slowly</a:t>
            </a:r>
          </a:p>
          <a:p>
            <a:pPr marL="285750" indent="-285750" algn="l">
              <a:buFont typeface="Arial" panose="020B0604020202020204" pitchFamily="34" charset="0"/>
              <a:buChar char="•"/>
            </a:pPr>
            <a:r>
              <a:rPr lang="en-GB" sz="1600" dirty="0">
                <a:solidFill>
                  <a:srgbClr val="104F75"/>
                </a:solidFill>
              </a:rPr>
              <a:t>yes, often</a:t>
            </a:r>
          </a:p>
          <a:p>
            <a:pPr marL="285750" indent="-285750" algn="l">
              <a:buFont typeface="Arial" panose="020B0604020202020204" pitchFamily="34" charset="0"/>
              <a:buChar char="•"/>
            </a:pPr>
            <a:r>
              <a:rPr lang="en-GB" sz="1600" dirty="0">
                <a:solidFill>
                  <a:srgbClr val="104F75"/>
                </a:solidFill>
              </a:rPr>
              <a:t>no, never</a:t>
            </a:r>
          </a:p>
          <a:p>
            <a:pPr marL="285750" indent="-285750" algn="l">
              <a:buFont typeface="Arial" panose="020B0604020202020204" pitchFamily="34" charset="0"/>
              <a:buChar char="•"/>
            </a:pPr>
            <a:r>
              <a:rPr lang="en-GB" sz="1600" dirty="0">
                <a:solidFill>
                  <a:srgbClr val="104F75"/>
                </a:solidFill>
              </a:rPr>
              <a:t>yes, sometimes</a:t>
            </a:r>
          </a:p>
          <a:p>
            <a:pPr marL="285750" indent="-285750" algn="l">
              <a:buFont typeface="Arial" panose="020B0604020202020204" pitchFamily="34" charset="0"/>
              <a:buChar char="•"/>
            </a:pPr>
            <a:endParaRPr lang="en-GB" sz="1600" dirty="0">
              <a:solidFill>
                <a:srgbClr val="104F75"/>
              </a:solidFill>
            </a:endParaRPr>
          </a:p>
          <a:p>
            <a:pPr algn="l"/>
            <a:r>
              <a:rPr lang="en-GB" sz="1600" dirty="0">
                <a:solidFill>
                  <a:srgbClr val="104F75"/>
                </a:solidFill>
              </a:rPr>
              <a:t>Now you are Max, and your partner is Max’s mother. Ask questions to find out:</a:t>
            </a:r>
          </a:p>
          <a:p>
            <a:pPr algn="l"/>
            <a:endParaRPr lang="en-GB" sz="1600" dirty="0">
              <a:solidFill>
                <a:srgbClr val="104F75"/>
              </a:solidFill>
            </a:endParaRPr>
          </a:p>
          <a:p>
            <a:pPr marL="285750" indent="-285750" algn="l">
              <a:buFont typeface="Arial" panose="020B0604020202020204" pitchFamily="34" charset="0"/>
              <a:buChar char="•"/>
            </a:pPr>
            <a:r>
              <a:rPr lang="en-GB" sz="1600" dirty="0">
                <a:solidFill>
                  <a:srgbClr val="104F75"/>
                </a:solidFill>
              </a:rPr>
              <a:t>if she wakes her father up</a:t>
            </a:r>
          </a:p>
          <a:p>
            <a:pPr marL="285750" indent="-285750" algn="l">
              <a:buFont typeface="Arial" panose="020B0604020202020204" pitchFamily="34" charset="0"/>
              <a:buChar char="•"/>
            </a:pPr>
            <a:r>
              <a:rPr lang="en-GB" sz="1600" dirty="0">
                <a:solidFill>
                  <a:srgbClr val="104F75"/>
                </a:solidFill>
              </a:rPr>
              <a:t>if he gets himself up</a:t>
            </a:r>
          </a:p>
          <a:p>
            <a:pPr marL="285750" indent="-285750" algn="l">
              <a:buFont typeface="Arial" panose="020B0604020202020204" pitchFamily="34" charset="0"/>
              <a:buChar char="•"/>
            </a:pPr>
            <a:r>
              <a:rPr lang="en-GB" sz="1600" dirty="0">
                <a:solidFill>
                  <a:srgbClr val="104F75"/>
                </a:solidFill>
              </a:rPr>
              <a:t>if he gets himself ready</a:t>
            </a:r>
          </a:p>
          <a:p>
            <a:pPr marL="285750" indent="-285750" algn="l">
              <a:buFont typeface="Arial" panose="020B0604020202020204" pitchFamily="34" charset="0"/>
              <a:buChar char="•"/>
            </a:pPr>
            <a:r>
              <a:rPr lang="en-GB" sz="1600" dirty="0">
                <a:solidFill>
                  <a:srgbClr val="104F75"/>
                </a:solidFill>
              </a:rPr>
              <a:t>if he helps her with the cooking</a:t>
            </a:r>
          </a:p>
          <a:p>
            <a:pPr marL="285750" indent="-285750" algn="l">
              <a:buFont typeface="Arial" panose="020B0604020202020204" pitchFamily="34" charset="0"/>
              <a:buChar char="•"/>
            </a:pPr>
            <a:r>
              <a:rPr lang="en-GB" sz="1600" dirty="0">
                <a:solidFill>
                  <a:srgbClr val="104F75"/>
                </a:solidFill>
              </a:rPr>
              <a:t>if she watches him in the garden</a:t>
            </a:r>
          </a:p>
          <a:p>
            <a:pPr algn="l"/>
            <a:endParaRPr lang="en-GB" sz="1600" dirty="0">
              <a:solidFill>
                <a:srgbClr val="104F75"/>
              </a:solidFill>
            </a:endParaRPr>
          </a:p>
        </p:txBody>
      </p:sp>
    </p:spTree>
    <p:extLst>
      <p:ext uri="{BB962C8B-B14F-4D97-AF65-F5344CB8AC3E}">
        <p14:creationId xmlns:p14="http://schemas.microsoft.com/office/powerpoint/2010/main" val="1975571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La vie de la mère de Max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C68804A7-2352-6B95-7CF9-1290B66F3E23}"/>
              </a:ext>
            </a:extLst>
          </p:cNvPr>
          <p:cNvSpPr txBox="1"/>
          <p:nvPr/>
        </p:nvSpPr>
        <p:spPr>
          <a:xfrm>
            <a:off x="364195" y="1161872"/>
            <a:ext cx="5728854" cy="5170646"/>
          </a:xfrm>
          <a:prstGeom prst="rect">
            <a:avLst/>
          </a:prstGeom>
          <a:noFill/>
          <a:ln>
            <a:solidFill>
              <a:srgbClr val="002060"/>
            </a:solidFill>
          </a:ln>
        </p:spPr>
        <p:txBody>
          <a:bodyPr wrap="square" rtlCol="0">
            <a:spAutoFit/>
          </a:bodyPr>
          <a:lstStyle/>
          <a:p>
            <a:pPr algn="l"/>
            <a:r>
              <a:rPr lang="fr-FR" sz="2200" b="1" dirty="0">
                <a:solidFill>
                  <a:schemeClr val="accent5">
                    <a:lumMod val="50000"/>
                  </a:schemeClr>
                </a:solidFill>
              </a:rPr>
              <a:t>Partner A</a:t>
            </a:r>
          </a:p>
          <a:p>
            <a:pPr algn="l"/>
            <a:endParaRPr lang="fr-FR" sz="2200" dirty="0">
              <a:solidFill>
                <a:schemeClr val="accent5">
                  <a:lumMod val="50000"/>
                </a:schemeClr>
              </a:solidFill>
            </a:endParaRPr>
          </a:p>
          <a:p>
            <a:pPr marL="342900" indent="-342900" algn="l">
              <a:buFont typeface="Arial" panose="020B0604020202020204" pitchFamily="34" charset="0"/>
              <a:buChar char="•"/>
            </a:pPr>
            <a:r>
              <a:rPr lang="fr-FR" sz="2200" dirty="0">
                <a:solidFill>
                  <a:schemeClr val="accent5">
                    <a:lumMod val="50000"/>
                  </a:schemeClr>
                </a:solidFill>
              </a:rPr>
              <a:t>Tu la l</a:t>
            </a:r>
            <a:r>
              <a:rPr lang="fr-FR" sz="2200" dirty="0">
                <a:solidFill>
                  <a:schemeClr val="accent5">
                    <a:lumMod val="50000"/>
                  </a:schemeClr>
                </a:solidFill>
                <a:latin typeface="Century Gothic" panose="020B0502020202020204" pitchFamily="34" charset="0"/>
              </a:rPr>
              <a:t>èves ?</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Elle se lave ?</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Elle t’appelle du jardin ?</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Tu la nourris ?</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Elle te réveille la nuit ?</a:t>
            </a:r>
          </a:p>
          <a:p>
            <a:pPr marL="342900" indent="-342900" algn="l">
              <a:buFont typeface="Arial" panose="020B0604020202020204" pitchFamily="34" charset="0"/>
              <a:buChar char="•"/>
            </a:pPr>
            <a:endParaRPr lang="fr-FR" sz="2200" dirty="0">
              <a:solidFill>
                <a:schemeClr val="accent5">
                  <a:lumMod val="50000"/>
                </a:schemeClr>
              </a:solidFill>
              <a:latin typeface="Century Gothic" panose="020B0502020202020204" pitchFamily="34" charset="0"/>
            </a:endParaRP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Oui, je le réveille à huit heures.</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Oui, il se lève vite.</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Oui, il se prépare lentement.</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Oui, quelquefois il m’aide avec la cuisine.</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Oui, je le regarde toujours dans le jardin.</a:t>
            </a:r>
            <a:endParaRPr lang="fr-FR" sz="2200" dirty="0">
              <a:solidFill>
                <a:schemeClr val="accent5">
                  <a:lumMod val="50000"/>
                </a:schemeClr>
              </a:solidFill>
            </a:endParaRPr>
          </a:p>
        </p:txBody>
      </p:sp>
      <p:sp>
        <p:nvSpPr>
          <p:cNvPr id="9" name="TextBox 8">
            <a:extLst>
              <a:ext uri="{FF2B5EF4-FFF2-40B4-BE49-F238E27FC236}">
                <a16:creationId xmlns:a16="http://schemas.microsoft.com/office/drawing/2014/main" id="{03115619-FC4A-DAEA-B803-BE4696C964EE}"/>
              </a:ext>
            </a:extLst>
          </p:cNvPr>
          <p:cNvSpPr txBox="1"/>
          <p:nvPr/>
        </p:nvSpPr>
        <p:spPr>
          <a:xfrm>
            <a:off x="6093049" y="1161872"/>
            <a:ext cx="5728854" cy="5170646"/>
          </a:xfrm>
          <a:prstGeom prst="rect">
            <a:avLst/>
          </a:prstGeom>
          <a:noFill/>
          <a:ln>
            <a:solidFill>
              <a:srgbClr val="002060"/>
            </a:solidFill>
          </a:ln>
        </p:spPr>
        <p:txBody>
          <a:bodyPr wrap="square" rtlCol="0">
            <a:spAutoFit/>
          </a:bodyPr>
          <a:lstStyle/>
          <a:p>
            <a:pPr algn="l"/>
            <a:r>
              <a:rPr lang="fr-FR" sz="2200" b="1" dirty="0">
                <a:solidFill>
                  <a:schemeClr val="accent5">
                    <a:lumMod val="50000"/>
                  </a:schemeClr>
                </a:solidFill>
              </a:rPr>
              <a:t>Partner B</a:t>
            </a:r>
          </a:p>
          <a:p>
            <a:pPr algn="l"/>
            <a:endParaRPr lang="fr-FR" sz="2200" dirty="0">
              <a:solidFill>
                <a:schemeClr val="accent5">
                  <a:lumMod val="50000"/>
                </a:schemeClr>
              </a:solidFill>
            </a:endParaRPr>
          </a:p>
          <a:p>
            <a:pPr marL="342900" indent="-342900" algn="l">
              <a:buFont typeface="Arial" panose="020B0604020202020204" pitchFamily="34" charset="0"/>
              <a:buChar char="•"/>
            </a:pPr>
            <a:r>
              <a:rPr lang="fr-FR" sz="2200" dirty="0">
                <a:solidFill>
                  <a:schemeClr val="accent5">
                    <a:lumMod val="50000"/>
                  </a:schemeClr>
                </a:solidFill>
              </a:rPr>
              <a:t>Oui, je la l</a:t>
            </a:r>
            <a:r>
              <a:rPr lang="fr-FR" sz="2200" dirty="0">
                <a:solidFill>
                  <a:schemeClr val="accent5">
                    <a:lumMod val="50000"/>
                  </a:schemeClr>
                </a:solidFill>
                <a:latin typeface="Century Gothic" panose="020B0502020202020204" pitchFamily="34" charset="0"/>
              </a:rPr>
              <a:t>ève tous les jours.</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Oui, elle se lave lentement.</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Oui, elle m’appelle souvent du jardin.</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Non, je ne la nourris jamais.</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Oui, quelquefois elle me réveille la nuit.</a:t>
            </a:r>
          </a:p>
          <a:p>
            <a:pPr marL="342900" indent="-342900" algn="l">
              <a:buFont typeface="Arial" panose="020B0604020202020204" pitchFamily="34" charset="0"/>
              <a:buChar char="•"/>
            </a:pPr>
            <a:endParaRPr lang="fr-FR" sz="2200" dirty="0">
              <a:solidFill>
                <a:schemeClr val="accent5">
                  <a:lumMod val="50000"/>
                </a:schemeClr>
              </a:solidFill>
              <a:latin typeface="Century Gothic" panose="020B0502020202020204" pitchFamily="34" charset="0"/>
            </a:endParaRP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Tu le réveilles ?</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Il se lève ?</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Il se prépare ?</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Il t’aide avec la cuisine ?</a:t>
            </a:r>
          </a:p>
          <a:p>
            <a:pPr marL="342900" indent="-342900" algn="l">
              <a:buFont typeface="Arial" panose="020B0604020202020204" pitchFamily="34" charset="0"/>
              <a:buChar char="•"/>
            </a:pPr>
            <a:r>
              <a:rPr lang="fr-FR" sz="2200" dirty="0">
                <a:solidFill>
                  <a:schemeClr val="accent5">
                    <a:lumMod val="50000"/>
                  </a:schemeClr>
                </a:solidFill>
                <a:latin typeface="Century Gothic" panose="020B0502020202020204" pitchFamily="34" charset="0"/>
              </a:rPr>
              <a:t>Tu le regardes dans le jardin ?</a:t>
            </a:r>
          </a:p>
          <a:p>
            <a:pPr algn="l"/>
            <a:endParaRPr lang="fr-FR" sz="2200" dirty="0">
              <a:solidFill>
                <a:schemeClr val="accent5">
                  <a:lumMod val="50000"/>
                </a:schemeClr>
              </a:solidFill>
            </a:endParaRPr>
          </a:p>
        </p:txBody>
      </p:sp>
    </p:spTree>
    <p:extLst>
      <p:ext uri="{BB962C8B-B14F-4D97-AF65-F5344CB8AC3E}">
        <p14:creationId xmlns:p14="http://schemas.microsoft.com/office/powerpoint/2010/main" val="3160190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482CC8-A054-DA79-5C8A-79CEFEE7B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7546" y="4231048"/>
            <a:ext cx="2713560" cy="2035170"/>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L’animal de mes rêves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47898"/>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04F75"/>
                </a:solidFill>
                <a:latin typeface="Century Gothic" panose="020F0302020204030204"/>
              </a:rPr>
              <a:t>Write about how you look after your pet. You can invent a pet if you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04F75"/>
                </a:solidFill>
                <a:latin typeface="Century Gothic" panose="020F0302020204030204"/>
              </a:rPr>
              <a:t>Say what you do for your pet and what he/she does for himself/herself. Mention: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04F75"/>
              </a:solidFill>
              <a:latin typeface="Century Gothic" panose="020F03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104F75"/>
                </a:solidFill>
                <a:latin typeface="Century Gothic" panose="020F0302020204030204"/>
              </a:rPr>
              <a:t>what your pet is called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104F75"/>
                </a:solidFill>
                <a:latin typeface="Century Gothic" panose="020F0302020204030204"/>
              </a:rPr>
              <a:t>who wakes up whom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104F75"/>
                </a:solidFill>
                <a:latin typeface="Century Gothic" panose="020F0302020204030204"/>
              </a:rPr>
              <a:t>who washes your pet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104F75"/>
                </a:solidFill>
                <a:latin typeface="Century Gothic" panose="020F0302020204030204"/>
              </a:rPr>
              <a:t>who feeds your pet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104F75"/>
                </a:solidFill>
                <a:latin typeface="Century Gothic" panose="020F0302020204030204"/>
              </a:rPr>
              <a:t>if you leave your pet alone in the house</a:t>
            </a: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14" name="Picture 13">
            <a:extLst>
              <a:ext uri="{FF2B5EF4-FFF2-40B4-BE49-F238E27FC236}">
                <a16:creationId xmlns:a16="http://schemas.microsoft.com/office/drawing/2014/main" id="{E65DC88D-E13A-1A87-9C56-3AC615B811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7546" y="2575945"/>
            <a:ext cx="2563751" cy="1618368"/>
          </a:xfrm>
          <a:prstGeom prst="rect">
            <a:avLst/>
          </a:prstGeom>
        </p:spPr>
      </p:pic>
      <p:pic>
        <p:nvPicPr>
          <p:cNvPr id="16" name="Picture 15">
            <a:extLst>
              <a:ext uri="{FF2B5EF4-FFF2-40B4-BE49-F238E27FC236}">
                <a16:creationId xmlns:a16="http://schemas.microsoft.com/office/drawing/2014/main" id="{1288133D-0A24-C218-26D9-4D168BCAA8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52"/>
          <a:stretch/>
        </p:blipFill>
        <p:spPr>
          <a:xfrm>
            <a:off x="9031106" y="3303199"/>
            <a:ext cx="2360795" cy="1945434"/>
          </a:xfrm>
          <a:prstGeom prst="rect">
            <a:avLst/>
          </a:prstGeom>
        </p:spPr>
      </p:pic>
    </p:spTree>
    <p:extLst>
      <p:ext uri="{BB962C8B-B14F-4D97-AF65-F5344CB8AC3E}">
        <p14:creationId xmlns:p14="http://schemas.microsoft.com/office/powerpoint/2010/main" val="3073171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168923" y="2432503"/>
            <a:ext cx="2101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3999648" y="2432502"/>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5" cstate="print">
            <a:extLst>
              <a:ext uri="{28A0092B-C50C-407E-A947-70E740481C1C}">
                <a14:useLocalDpi xmlns:a14="http://schemas.microsoft.com/office/drawing/2010/main" val="0"/>
              </a:ext>
            </a:extLst>
          </a:blip>
          <a:srcRect/>
          <a:stretch/>
        </p:blipFill>
        <p:spPr>
          <a:xfrm>
            <a:off x="6824850" y="2468868"/>
            <a:ext cx="1275434" cy="1275434"/>
          </a:xfrm>
          <a:prstGeom prst="rect">
            <a:avLst/>
          </a:prstGeom>
        </p:spPr>
      </p:pic>
      <p:pic>
        <p:nvPicPr>
          <p:cNvPr id="12" name="Picture 11" descr="the letter Q">
            <a:extLst>
              <a:ext uri="{FF2B5EF4-FFF2-40B4-BE49-F238E27FC236}">
                <a16:creationId xmlns:a16="http://schemas.microsoft.com/office/drawing/2014/main" id="{79FAEC78-2826-D96E-E123-CBD32655B3C6}"/>
              </a:ext>
            </a:extLst>
          </p:cNvPr>
          <p:cNvPicPr>
            <a:picLocks noChangeAspect="1"/>
          </p:cNvPicPr>
          <p:nvPr/>
        </p:nvPicPr>
        <p:blipFill>
          <a:blip r:embed="rId6"/>
          <a:stretch>
            <a:fillRect/>
          </a:stretch>
        </p:blipFill>
        <p:spPr>
          <a:xfrm>
            <a:off x="10665377" y="4801720"/>
            <a:ext cx="1300638" cy="1300638"/>
          </a:xfrm>
          <a:prstGeom prst="rect">
            <a:avLst/>
          </a:prstGeom>
        </p:spPr>
      </p:pic>
      <p:sp>
        <p:nvSpPr>
          <p:cNvPr id="8" name="TextBox 7">
            <a:extLst>
              <a:ext uri="{FF2B5EF4-FFF2-40B4-BE49-F238E27FC236}">
                <a16:creationId xmlns:a16="http://schemas.microsoft.com/office/drawing/2014/main" id="{252E0B0F-1EF5-708B-0353-ACCCB8799C41}"/>
              </a:ext>
            </a:extLst>
          </p:cNvPr>
          <p:cNvSpPr txBox="1"/>
          <p:nvPr/>
        </p:nvSpPr>
        <p:spPr>
          <a:xfrm>
            <a:off x="168923" y="3586142"/>
            <a:ext cx="48136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7">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95846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7200" b="1" dirty="0">
                <a:solidFill>
                  <a:srgbClr val="104F75"/>
                </a:solidFill>
                <a:cs typeface="Calibri" panose="020F0502020204030204" pitchFamily="34" charset="0"/>
              </a:rPr>
              <a:t>closed o/ô</a:t>
            </a:r>
            <a:endParaRPr lang="en-GB" sz="7200" dirty="0">
              <a:solidFill>
                <a:srgbClr val="104F75"/>
              </a:solidFill>
            </a:endParaRPr>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004941" y="3162080"/>
            <a:ext cx="24465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phot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a:t>
            </a:r>
          </a:p>
        </p:txBody>
      </p:sp>
      <p:sp>
        <p:nvSpPr>
          <p:cNvPr id="7" name="TextBox 6"/>
          <p:cNvSpPr txBox="1"/>
          <p:nvPr/>
        </p:nvSpPr>
        <p:spPr>
          <a:xfrm>
            <a:off x="8847686"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ô</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pital</a:t>
            </a:r>
          </a:p>
        </p:txBody>
      </p:sp>
      <p:sp>
        <p:nvSpPr>
          <p:cNvPr id="8" name="TextBox 7"/>
          <p:cNvSpPr txBox="1"/>
          <p:nvPr/>
        </p:nvSpPr>
        <p:spPr>
          <a:xfrm>
            <a:off x="8821837" y="3542903"/>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se</a:t>
            </a:r>
          </a:p>
        </p:txBody>
      </p:sp>
      <p:sp>
        <p:nvSpPr>
          <p:cNvPr id="20" name="Rectangle 19"/>
          <p:cNvSpPr/>
          <p:nvPr/>
        </p:nvSpPr>
        <p:spPr>
          <a:xfrm>
            <a:off x="5292741" y="5250321"/>
            <a:ext cx="163378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[thing]</a:t>
            </a:r>
          </a:p>
        </p:txBody>
      </p:sp>
      <p:sp>
        <p:nvSpPr>
          <p:cNvPr id="10" name="TextBox 9"/>
          <p:cNvSpPr txBox="1"/>
          <p:nvPr/>
        </p:nvSpPr>
        <p:spPr>
          <a:xfrm>
            <a:off x="-62210" y="3542904"/>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ô</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9" name="TextBox 8"/>
          <p:cNvSpPr txBox="1"/>
          <p:nvPr/>
        </p:nvSpPr>
        <p:spPr>
          <a:xfrm>
            <a:off x="266310" y="313921"/>
            <a:ext cx="33081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04F75"/>
                </a:solidFill>
                <a:effectLst/>
                <a:uLnTx/>
                <a:uFillTx/>
                <a:latin typeface="Century Gothic" panose="020B0502020202020204" pitchFamily="34" charset="0"/>
                <a:ea typeface="+mn-ea"/>
                <a:cs typeface="Calibri" panose="020F0502020204030204" pitchFamily="34" charset="0"/>
              </a:rPr>
              <a:t>contr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ô</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pic>
        <p:nvPicPr>
          <p:cNvPr id="2" name="Picture 2" descr="photo">
            <a:extLst>
              <a:ext uri="{FF2B5EF4-FFF2-40B4-BE49-F238E27FC236}">
                <a16:creationId xmlns:a16="http://schemas.microsoft.com/office/drawing/2014/main" id="{62509158-3D60-47B9-A7CC-649E3784A6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99528" y="1534409"/>
            <a:ext cx="2202686" cy="220268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93AE471-271B-4912-BAA1-5D3B0C427116}"/>
              </a:ext>
            </a:extLst>
          </p:cNvPr>
          <p:cNvSpPr/>
          <p:nvPr/>
        </p:nvSpPr>
        <p:spPr>
          <a:xfrm>
            <a:off x="9523344" y="4384640"/>
            <a:ext cx="164981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[word]</a:t>
            </a:r>
          </a:p>
        </p:txBody>
      </p:sp>
      <p:sp>
        <p:nvSpPr>
          <p:cNvPr id="22" name="Rectangle 21">
            <a:extLst>
              <a:ext uri="{FF2B5EF4-FFF2-40B4-BE49-F238E27FC236}">
                <a16:creationId xmlns:a16="http://schemas.microsoft.com/office/drawing/2014/main" id="{CD90C8EA-99C4-4EB1-A535-5F37F5DD5F28}"/>
              </a:ext>
            </a:extLst>
          </p:cNvPr>
          <p:cNvSpPr/>
          <p:nvPr/>
        </p:nvSpPr>
        <p:spPr>
          <a:xfrm>
            <a:off x="1333214" y="1144634"/>
            <a:ext cx="117692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[test]</a:t>
            </a:r>
          </a:p>
        </p:txBody>
      </p:sp>
      <p:pic>
        <p:nvPicPr>
          <p:cNvPr id="2050" name="Picture 2" descr="Test Clip Art">
            <a:extLst>
              <a:ext uri="{FF2B5EF4-FFF2-40B4-BE49-F238E27FC236}">
                <a16:creationId xmlns:a16="http://schemas.microsoft.com/office/drawing/2014/main" id="{60966E2F-96BD-4C4F-9283-43558077456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8333" y1="50333" x2="28333" y2="50333"/>
                        <a14:foregroundMark x1="27667" y1="67333" x2="27667" y2="67333"/>
                        <a14:foregroundMark x1="68667" y1="26000" x2="68667" y2="26000"/>
                      </a14:backgroundRemoval>
                    </a14:imgEffect>
                  </a14:imgLayer>
                </a14:imgProps>
              </a:ext>
              <a:ext uri="{28A0092B-C50C-407E-A947-70E740481C1C}">
                <a14:useLocalDpi xmlns:a14="http://schemas.microsoft.com/office/drawing/2010/main" val="0"/>
              </a:ext>
            </a:extLst>
          </a:blip>
          <a:srcRect/>
          <a:stretch>
            <a:fillRect/>
          </a:stretch>
        </p:blipFill>
        <p:spPr bwMode="auto">
          <a:xfrm>
            <a:off x="1033163" y="1590244"/>
            <a:ext cx="1766838" cy="1766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spital, Ambulance, Building, Emergency, Nurse, Doctor">
            <a:extLst>
              <a:ext uri="{FF2B5EF4-FFF2-40B4-BE49-F238E27FC236}">
                <a16:creationId xmlns:a16="http://schemas.microsoft.com/office/drawing/2014/main" id="{3B90D206-AB34-4FC1-A52F-DC27664CECA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1482" y="1499465"/>
            <a:ext cx="1983681" cy="19836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BDB625A-AACD-4A6A-A8A6-0778D6FF7C23}"/>
              </a:ext>
            </a:extLst>
          </p:cNvPr>
          <p:cNvSpPr/>
          <p:nvPr/>
        </p:nvSpPr>
        <p:spPr>
          <a:xfrm>
            <a:off x="1047908" y="4383381"/>
            <a:ext cx="17443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[funny]</a:t>
            </a:r>
          </a:p>
        </p:txBody>
      </p:sp>
      <p:pic>
        <p:nvPicPr>
          <p:cNvPr id="2056" name="Picture 8" descr="Emotion, Face, Happy, Laughing, Round, Smiley">
            <a:extLst>
              <a:ext uri="{FF2B5EF4-FFF2-40B4-BE49-F238E27FC236}">
                <a16:creationId xmlns:a16="http://schemas.microsoft.com/office/drawing/2014/main" id="{78572653-AA7F-4FDD-9E9A-A98CC77F79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36634" y="5096001"/>
            <a:ext cx="959895" cy="96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3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osed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hot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ontr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subTnLst>
                                    <p:audio>
                                      <p:cMediaNode>
                                        <p:cTn display="0" masterRel="sameClick">
                                          <p:stCondLst>
                                            <p:cond evt="begin" delay="0">
                                              <p:tn val="29"/>
                                            </p:cond>
                                          </p:stCondLst>
                                          <p:endCondLst>
                                            <p:cond evt="onStopAudio" delay="0">
                                              <p:tgtEl>
                                                <p:sldTgt/>
                                              </p:tgtEl>
                                            </p:cond>
                                          </p:endCondLst>
                                        </p:cTn>
                                        <p:tgtEl>
                                          <p:sndTgt r:embed="rId5" name="control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6" name="hopita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subTnLst>
                                    <p:audio>
                                      <p:cMediaNode>
                                        <p:cTn display="0" masterRel="sameClick">
                                          <p:stCondLst>
                                            <p:cond evt="begin" delay="0">
                                              <p:tn val="39"/>
                                            </p:cond>
                                          </p:stCondLst>
                                          <p:endCondLst>
                                            <p:cond evt="onStopAudio" delay="0">
                                              <p:tgtEl>
                                                <p:sldTgt/>
                                              </p:tgtEl>
                                            </p:cond>
                                          </p:endCondLst>
                                        </p:cTn>
                                        <p:tgtEl>
                                          <p:sndTgt r:embed="rId6" name="hopita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dro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subTnLst>
                                    <p:audio>
                                      <p:cMediaNode>
                                        <p:cTn display="0" masterRel="sameClick">
                                          <p:stCondLst>
                                            <p:cond evt="begin" delay="0">
                                              <p:tn val="49"/>
                                            </p:cond>
                                          </p:stCondLst>
                                          <p:endCondLst>
                                            <p:cond evt="onStopAudio" delay="0">
                                              <p:tgtEl>
                                                <p:sldTgt/>
                                              </p:tgtEl>
                                            </p:cond>
                                          </p:endCondLst>
                                        </p:cTn>
                                        <p:tgtEl>
                                          <p:sndTgt r:embed="rId8" name="devoir.wav"/>
                                        </p:tgtEl>
                                      </p:cMediaNode>
                                    </p:audio>
                                  </p:subTnLst>
                                </p:cTn>
                              </p:par>
                              <p:par>
                                <p:cTn id="52" presetID="10" presetClass="entr" presetSubtype="0" fill="hold" nodeType="with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subTnLst>
                                    <p:audio>
                                      <p:cMediaNode>
                                        <p:cTn display="0" masterRel="sameClick">
                                          <p:stCondLst>
                                            <p:cond evt="begin" delay="0">
                                              <p:tn val="52"/>
                                            </p:cond>
                                          </p:stCondLst>
                                          <p:endCondLst>
                                            <p:cond evt="onStopAudio" delay="0">
                                              <p:tgtEl>
                                                <p:sldTgt/>
                                              </p:tgtEl>
                                            </p:cond>
                                          </p:endCondLst>
                                        </p:cTn>
                                        <p:tgtEl>
                                          <p:sndTgt r:embed="rId7" name="drol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9" name="chos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9" name="chose.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subTnLst>
                                    <p:audio>
                                      <p:cMediaNode>
                                        <p:cTn display="0" masterRel="sameClick">
                                          <p:stCondLst>
                                            <p:cond evt="begin" delay="0">
                                              <p:tn val="67"/>
                                            </p:cond>
                                          </p:stCondLst>
                                          <p:endCondLst>
                                            <p:cond evt="onStopAudio" delay="0">
                                              <p:tgtEl>
                                                <p:sldTgt/>
                                              </p:tgtEl>
                                            </p:cond>
                                          </p:endCondLst>
                                        </p:cTn>
                                        <p:tgtEl>
                                          <p:sndTgt r:embed="rId10" name="mot.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subTnLst>
                                    <p:audio>
                                      <p:cMediaNode>
                                        <p:cTn display="0" masterRel="sameClick">
                                          <p:stCondLst>
                                            <p:cond evt="begin" delay="0">
                                              <p:tn val="72"/>
                                            </p:cond>
                                          </p:stCondLst>
                                          <p:endCondLst>
                                            <p:cond evt="onStopAudio" delay="0">
                                              <p:tgtEl>
                                                <p:sldTgt/>
                                              </p:tgtEl>
                                            </p:cond>
                                          </p:endCondLst>
                                        </p:cTn>
                                        <p:tgtEl>
                                          <p:sndTgt r:embed="rId10" name="m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9" grpId="0"/>
      <p:bldP spid="21" grpId="0"/>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5814" y="-1110080"/>
            <a:ext cx="10515600" cy="1325563"/>
          </a:xfrm>
        </p:spPr>
        <p:txBody>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fr-FR" sz="32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fr-FR" sz="2400" b="0" i="0" u="none" strike="noStrike" kern="1200" cap="none" spc="0" normalizeH="0" baseline="0" dirty="0">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au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ssi</a:t>
            </a: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0" y="-258231"/>
            <a:ext cx="5549899" cy="2057399"/>
          </a:xfrm>
        </p:spPr>
        <p:txBody>
          <a:bodyPr/>
          <a:lstStyle/>
          <a:p>
            <a:pPr lvl="0" algn="ctr">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open o</a:t>
            </a:r>
            <a:endParaRPr lang="en-US" sz="12000" dirty="0"/>
          </a:p>
        </p:txBody>
      </p:sp>
      <p:pic>
        <p:nvPicPr>
          <p:cNvPr id="7" name="Picture 2" descr="closed 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400205" y="1799168"/>
            <a:ext cx="1391590" cy="242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993502" y="4042533"/>
            <a:ext cx="42049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n-GB" sz="1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rte</a:t>
            </a:r>
          </a:p>
        </p:txBody>
      </p:sp>
    </p:spTree>
    <p:extLst>
      <p:ext uri="{BB962C8B-B14F-4D97-AF65-F5344CB8AC3E}">
        <p14:creationId xmlns:p14="http://schemas.microsoft.com/office/powerpoint/2010/main" val="50203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or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por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51832" y="4021"/>
            <a:ext cx="10515600" cy="1325563"/>
          </a:xfrm>
        </p:spPr>
        <p:txBody>
          <a:bodyPr>
            <a:normAutofit/>
          </a:bodyPr>
          <a:lstStyle/>
          <a:p>
            <a:pPr algn="ctr"/>
            <a:r>
              <a:rPr lang="en-GB" sz="8800" b="1" dirty="0">
                <a:solidFill>
                  <a:srgbClr val="115076"/>
                </a:solidFill>
                <a:cs typeface="Calibri" panose="020F0502020204030204" pitchFamily="34" charset="0"/>
              </a:rPr>
              <a:t>open o</a:t>
            </a:r>
            <a:endParaRPr lang="en-GB" sz="8800" dirty="0"/>
          </a:p>
        </p:txBody>
      </p:sp>
      <p:sp>
        <p:nvSpPr>
          <p:cNvPr id="6" name="Rounded Rectangle 5" descr="rectangle"/>
          <p:cNvSpPr/>
          <p:nvPr/>
        </p:nvSpPr>
        <p:spPr>
          <a:xfrm>
            <a:off x="4667092" y="1476857"/>
            <a:ext cx="2857299"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closed do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763225" y="1821815"/>
            <a:ext cx="692815" cy="12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004941" y="3162080"/>
            <a:ext cx="220445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p>
        </p:txBody>
      </p:sp>
      <p:sp>
        <p:nvSpPr>
          <p:cNvPr id="7" name="TextBox 6"/>
          <p:cNvSpPr txBox="1"/>
          <p:nvPr/>
        </p:nvSpPr>
        <p:spPr>
          <a:xfrm>
            <a:off x="8675921" y="313921"/>
            <a:ext cx="30011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ste</a:t>
            </a:r>
          </a:p>
        </p:txBody>
      </p:sp>
      <p:sp>
        <p:nvSpPr>
          <p:cNvPr id="8" name="TextBox 7"/>
          <p:cNvSpPr txBox="1"/>
          <p:nvPr/>
        </p:nvSpPr>
        <p:spPr>
          <a:xfrm>
            <a:off x="542215" y="313526"/>
            <a:ext cx="30269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éc</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p>
        </p:txBody>
      </p:sp>
      <p:sp>
        <p:nvSpPr>
          <p:cNvPr id="14" name="TextBox 13"/>
          <p:cNvSpPr txBox="1"/>
          <p:nvPr/>
        </p:nvSpPr>
        <p:spPr>
          <a:xfrm>
            <a:off x="3940160" y="4307928"/>
            <a:ext cx="42583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pers</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nne</a:t>
            </a:r>
          </a:p>
        </p:txBody>
      </p:sp>
      <p:sp>
        <p:nvSpPr>
          <p:cNvPr id="20" name="Rectangle 19"/>
          <p:cNvSpPr/>
          <p:nvPr/>
        </p:nvSpPr>
        <p:spPr>
          <a:xfrm>
            <a:off x="5211543" y="5191180"/>
            <a:ext cx="182133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[person]</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186432" y="3542905"/>
            <a:ext cx="39575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d’acc</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rd</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19" name="Rectangle 18"/>
          <p:cNvSpPr/>
          <p:nvPr/>
        </p:nvSpPr>
        <p:spPr>
          <a:xfrm>
            <a:off x="1389010" y="4373618"/>
            <a:ext cx="144943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[okay]</a:t>
            </a:r>
          </a:p>
        </p:txBody>
      </p:sp>
      <p:sp>
        <p:nvSpPr>
          <p:cNvPr id="9" name="TextBox 8"/>
          <p:cNvSpPr txBox="1"/>
          <p:nvPr/>
        </p:nvSpPr>
        <p:spPr>
          <a:xfrm>
            <a:off x="8675921" y="3542905"/>
            <a:ext cx="30269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rmir</a:t>
            </a:r>
          </a:p>
        </p:txBody>
      </p:sp>
      <p:pic>
        <p:nvPicPr>
          <p:cNvPr id="1026" name="Picture 2" descr="okay sign ">
            <a:extLst>
              <a:ext uri="{FF2B5EF4-FFF2-40B4-BE49-F238E27FC236}">
                <a16:creationId xmlns:a16="http://schemas.microsoft.com/office/drawing/2014/main" id="{42349DEE-008C-457A-A441-A35D67BEB8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1551" y="5020979"/>
            <a:ext cx="927345" cy="1015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boy sleeping in bed">
            <a:extLst>
              <a:ext uri="{FF2B5EF4-FFF2-40B4-BE49-F238E27FC236}">
                <a16:creationId xmlns:a16="http://schemas.microsoft.com/office/drawing/2014/main" id="{73A1FB30-57E1-4385-8C6B-4439C7A6F197}"/>
              </a:ext>
            </a:extLst>
          </p:cNvPr>
          <p:cNvPicPr>
            <a:picLocks noChangeAspect="1"/>
          </p:cNvPicPr>
          <p:nvPr/>
        </p:nvPicPr>
        <p:blipFill>
          <a:blip r:embed="rId12"/>
          <a:stretch>
            <a:fillRect/>
          </a:stretch>
        </p:blipFill>
        <p:spPr>
          <a:xfrm>
            <a:off x="9059390" y="4510690"/>
            <a:ext cx="2260037" cy="1719863"/>
          </a:xfrm>
          <a:prstGeom prst="rect">
            <a:avLst/>
          </a:prstGeom>
        </p:spPr>
      </p:pic>
      <p:pic>
        <p:nvPicPr>
          <p:cNvPr id="25" name="Picture 24" descr="school building">
            <a:extLst>
              <a:ext uri="{FF2B5EF4-FFF2-40B4-BE49-F238E27FC236}">
                <a16:creationId xmlns:a16="http://schemas.microsoft.com/office/drawing/2014/main" id="{D9579E28-C2AC-44DC-9897-F16E8B1CEE20}"/>
              </a:ext>
            </a:extLst>
          </p:cNvPr>
          <p:cNvPicPr>
            <a:picLocks noChangeAspect="1"/>
          </p:cNvPicPr>
          <p:nvPr/>
        </p:nvPicPr>
        <p:blipFill>
          <a:blip r:embed="rId13"/>
          <a:stretch>
            <a:fillRect/>
          </a:stretch>
        </p:blipFill>
        <p:spPr>
          <a:xfrm>
            <a:off x="1012385" y="1329189"/>
            <a:ext cx="2202686" cy="1676671"/>
          </a:xfrm>
          <a:prstGeom prst="rect">
            <a:avLst/>
          </a:prstGeom>
        </p:spPr>
      </p:pic>
      <p:pic>
        <p:nvPicPr>
          <p:cNvPr id="1028" name="Picture 4" descr="post office">
            <a:extLst>
              <a:ext uri="{FF2B5EF4-FFF2-40B4-BE49-F238E27FC236}">
                <a16:creationId xmlns:a16="http://schemas.microsoft.com/office/drawing/2014/main" id="{C7252764-688F-4523-9E8C-C52127DFAD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5558" y="1513729"/>
            <a:ext cx="2857299" cy="164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93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open 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4" name="port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ecol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5" name="eco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po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500"/>
                                        <p:tgtEl>
                                          <p:spTgt spid="1028"/>
                                        </p:tgtEl>
                                      </p:cBhvr>
                                    </p:animEffect>
                                  </p:childTnLst>
                                  <p:subTnLst>
                                    <p:audio>
                                      <p:cMediaNode>
                                        <p:cTn display="0" masterRel="sameClick">
                                          <p:stCondLst>
                                            <p:cond evt="begin" delay="0">
                                              <p:tn val="36"/>
                                            </p:cond>
                                          </p:stCondLst>
                                          <p:endCondLst>
                                            <p:cond evt="onStopAudio" delay="0">
                                              <p:tgtEl>
                                                <p:sldTgt/>
                                              </p:tgtEl>
                                            </p:cond>
                                          </p:endCondLst>
                                        </p:cTn>
                                        <p:tgtEl>
                                          <p:sndTgt r:embed="rId6" name="po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d_accor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d_accord.wav"/>
                                        </p:tgtEl>
                                      </p:cMediaNode>
                                    </p:audio>
                                  </p:sub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8" name="personn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personn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dorm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subTnLst>
                                    <p:audio>
                                      <p:cMediaNode>
                                        <p:cTn display="0" masterRel="sameClick">
                                          <p:stCondLst>
                                            <p:cond evt="begin" delay="0">
                                              <p:tn val="69"/>
                                            </p:cond>
                                          </p:stCondLst>
                                          <p:endCondLst>
                                            <p:cond evt="onStopAudio" delay="0">
                                              <p:tgtEl>
                                                <p:sldTgt/>
                                              </p:tgtEl>
                                            </p:cond>
                                          </p:endCondLst>
                                        </p:cTn>
                                        <p:tgtEl>
                                          <p:sndTgt r:embed="rId9" name="dorm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4" grpId="0"/>
      <p:bldP spid="7" grpId="0"/>
      <p:bldP spid="8" grpId="0"/>
      <p:bldP spid="14" grpId="0"/>
      <p:bldP spid="20" grpId="0"/>
      <p:bldP spid="10" grpId="0"/>
      <p:bldP spid="19"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5F0C6-0BA6-1246-983B-E62C63E5C47C}"/>
              </a:ext>
            </a:extLst>
          </p:cNvPr>
          <p:cNvGraphicFramePr>
            <a:graphicFrameLocks noGrp="1"/>
          </p:cNvGraphicFramePr>
          <p:nvPr>
            <p:extLst>
              <p:ext uri="{D42A27DB-BD31-4B8C-83A1-F6EECF244321}">
                <p14:modId xmlns:p14="http://schemas.microsoft.com/office/powerpoint/2010/main" val="2765778450"/>
              </p:ext>
            </p:extLst>
          </p:nvPr>
        </p:nvGraphicFramePr>
        <p:xfrm>
          <a:off x="542187" y="1838813"/>
          <a:ext cx="11367733" cy="4114800"/>
        </p:xfrm>
        <a:graphic>
          <a:graphicData uri="http://schemas.openxmlformats.org/drawingml/2006/table">
            <a:tbl>
              <a:tblPr firstRow="1" bandRow="1">
                <a:tableStyleId>{21E4AEA4-8DFA-4A89-87EB-49C32662AFE0}</a:tableStyleId>
              </a:tblPr>
              <a:tblGrid>
                <a:gridCol w="695306">
                  <a:extLst>
                    <a:ext uri="{9D8B030D-6E8A-4147-A177-3AD203B41FA5}">
                      <a16:colId xmlns:a16="http://schemas.microsoft.com/office/drawing/2014/main" val="1925490264"/>
                    </a:ext>
                  </a:extLst>
                </a:gridCol>
                <a:gridCol w="2221323">
                  <a:extLst>
                    <a:ext uri="{9D8B030D-6E8A-4147-A177-3AD203B41FA5}">
                      <a16:colId xmlns:a16="http://schemas.microsoft.com/office/drawing/2014/main" val="721217777"/>
                    </a:ext>
                  </a:extLst>
                </a:gridCol>
                <a:gridCol w="1967948">
                  <a:extLst>
                    <a:ext uri="{9D8B030D-6E8A-4147-A177-3AD203B41FA5}">
                      <a16:colId xmlns:a16="http://schemas.microsoft.com/office/drawing/2014/main" val="4030488612"/>
                    </a:ext>
                  </a:extLst>
                </a:gridCol>
                <a:gridCol w="3241578">
                  <a:extLst>
                    <a:ext uri="{9D8B030D-6E8A-4147-A177-3AD203B41FA5}">
                      <a16:colId xmlns:a16="http://schemas.microsoft.com/office/drawing/2014/main" val="2585646328"/>
                    </a:ext>
                  </a:extLst>
                </a:gridCol>
                <a:gridCol w="3241578">
                  <a:extLst>
                    <a:ext uri="{9D8B030D-6E8A-4147-A177-3AD203B41FA5}">
                      <a16:colId xmlns:a16="http://schemas.microsoft.com/office/drawing/2014/main" val="1118927646"/>
                    </a:ext>
                  </a:extLst>
                </a:gridCol>
              </a:tblGrid>
              <a:tr h="370840">
                <a:tc>
                  <a:txBody>
                    <a:bodyPr/>
                    <a:lstStyle/>
                    <a:p>
                      <a:pPr algn="ctr"/>
                      <a:r>
                        <a:rPr lang="fr-FR" sz="2400" dirty="0">
                          <a:latin typeface="Century Gothic" panose="020B0502020202020204" pitchFamily="34" charset="0"/>
                        </a:rPr>
                        <a:t>Q</a:t>
                      </a:r>
                    </a:p>
                  </a:txBody>
                  <a:tcPr>
                    <a:solidFill>
                      <a:srgbClr val="E87D1E"/>
                    </a:solidFill>
                  </a:tcPr>
                </a:tc>
                <a:tc>
                  <a:txBody>
                    <a:bodyPr/>
                    <a:lstStyle/>
                    <a:p>
                      <a:pPr algn="ctr"/>
                      <a:r>
                        <a:rPr lang="fr-FR" sz="2400" dirty="0">
                          <a:latin typeface="Century Gothic" panose="020B0502020202020204" pitchFamily="34" charset="0"/>
                        </a:rPr>
                        <a:t>mot</a:t>
                      </a:r>
                    </a:p>
                  </a:txBody>
                  <a:tcPr>
                    <a:solidFill>
                      <a:srgbClr val="E87D1E"/>
                    </a:solidFill>
                  </a:tcPr>
                </a:tc>
                <a:tc>
                  <a:txBody>
                    <a:bodyPr/>
                    <a:lstStyle/>
                    <a:p>
                      <a:pPr algn="ctr"/>
                      <a:r>
                        <a:rPr lang="fr-FR" sz="2400" noProof="0" dirty="0">
                          <a:latin typeface="Century Gothic" panose="020B0502020202020204" pitchFamily="34" charset="0"/>
                        </a:rPr>
                        <a:t>en anglais</a:t>
                      </a:r>
                    </a:p>
                  </a:txBody>
                  <a:tcPr>
                    <a:solidFill>
                      <a:srgbClr val="E87D1E"/>
                    </a:solidFill>
                  </a:tcPr>
                </a:tc>
                <a:tc>
                  <a:txBody>
                    <a:bodyPr/>
                    <a:lstStyle/>
                    <a:p>
                      <a:pPr algn="ctr"/>
                      <a:r>
                        <a:rPr lang="fr-FR" sz="2400" dirty="0">
                          <a:latin typeface="Century Gothic" panose="020B0502020202020204" pitchFamily="34" charset="0"/>
                        </a:rPr>
                        <a:t>open [o]</a:t>
                      </a:r>
                    </a:p>
                  </a:txBody>
                  <a:tcPr>
                    <a:solidFill>
                      <a:srgbClr val="E87D1E"/>
                    </a:solidFill>
                  </a:tcPr>
                </a:tc>
                <a:tc>
                  <a:txBody>
                    <a:bodyPr/>
                    <a:lstStyle/>
                    <a:p>
                      <a:pPr algn="ctr"/>
                      <a:r>
                        <a:rPr lang="en-GB" sz="2400" noProof="0" dirty="0">
                          <a:latin typeface="Century Gothic" panose="020B0502020202020204" pitchFamily="34" charset="0"/>
                        </a:rPr>
                        <a:t>closed</a:t>
                      </a:r>
                      <a:r>
                        <a:rPr lang="fr-FR" sz="2400" dirty="0">
                          <a:latin typeface="Century Gothic" panose="020B0502020202020204" pitchFamily="34" charset="0"/>
                        </a:rPr>
                        <a:t> [ô/o]/[au]</a:t>
                      </a:r>
                    </a:p>
                  </a:txBody>
                  <a:tcPr>
                    <a:solidFill>
                      <a:srgbClr val="E87D1E"/>
                    </a:solidFill>
                  </a:tcPr>
                </a:tc>
                <a:extLst>
                  <a:ext uri="{0D108BD9-81ED-4DB2-BD59-A6C34878D82A}">
                    <a16:rowId xmlns:a16="http://schemas.microsoft.com/office/drawing/2014/main" val="169592804"/>
                  </a:ext>
                </a:extLst>
              </a:tr>
              <a:tr h="370840">
                <a:tc>
                  <a:txBody>
                    <a:bodyPr/>
                    <a:lstStyle/>
                    <a:p>
                      <a:endParaRPr lang="fr-FR" sz="2400" dirty="0">
                        <a:latin typeface="Century Gothic" panose="020B0502020202020204" pitchFamily="34" charset="0"/>
                      </a:endParaRPr>
                    </a:p>
                  </a:txBody>
                  <a:tcPr/>
                </a:tc>
                <a:tc>
                  <a:txBody>
                    <a:bodyPr/>
                    <a:lstStyle/>
                    <a:p>
                      <a:r>
                        <a:rPr lang="fr-FR" sz="2400" b="1" noProof="0" dirty="0">
                          <a:solidFill>
                            <a:srgbClr val="104F75"/>
                          </a:solidFill>
                          <a:latin typeface="Century Gothic" panose="020B0502020202020204" pitchFamily="34" charset="0"/>
                        </a:rPr>
                        <a:t>au</a:t>
                      </a:r>
                      <a:r>
                        <a:rPr lang="fr-FR" sz="2400" noProof="0" dirty="0">
                          <a:solidFill>
                            <a:srgbClr val="104F75"/>
                          </a:solidFill>
                          <a:latin typeface="Century Gothic" panose="020B0502020202020204" pitchFamily="34" charset="0"/>
                        </a:rPr>
                        <a:t> cune</a:t>
                      </a:r>
                    </a:p>
                  </a:txBody>
                  <a:tcPr/>
                </a:tc>
                <a:tc>
                  <a:txBody>
                    <a:bodyPr/>
                    <a:lstStyle/>
                    <a:p>
                      <a:r>
                        <a:rPr lang="en-GB" sz="2400" noProof="0" dirty="0">
                          <a:solidFill>
                            <a:srgbClr val="104F75"/>
                          </a:solidFill>
                          <a:latin typeface="Century Gothic" panose="020B0502020202020204" pitchFamily="34" charset="0"/>
                        </a:rPr>
                        <a:t>[none]</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4215077657"/>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s </a:t>
                      </a:r>
                      <a:r>
                        <a:rPr lang="fr-FR" sz="2400" b="1" noProof="0" dirty="0">
                          <a:solidFill>
                            <a:srgbClr val="104F75"/>
                          </a:solidFill>
                          <a:latin typeface="Century Gothic" panose="020B0502020202020204" pitchFamily="34" charset="0"/>
                        </a:rPr>
                        <a:t>o  </a:t>
                      </a:r>
                      <a:r>
                        <a:rPr lang="fr-FR" sz="2400" noProof="0" dirty="0">
                          <a:solidFill>
                            <a:srgbClr val="104F75"/>
                          </a:solidFill>
                          <a:latin typeface="Century Gothic" panose="020B0502020202020204" pitchFamily="34" charset="0"/>
                        </a:rPr>
                        <a:t>l</a:t>
                      </a:r>
                    </a:p>
                  </a:txBody>
                  <a:tcPr/>
                </a:tc>
                <a:tc>
                  <a:txBody>
                    <a:bodyPr/>
                    <a:lstStyle/>
                    <a:p>
                      <a:r>
                        <a:rPr lang="en-GB" sz="2400" noProof="0" dirty="0">
                          <a:solidFill>
                            <a:srgbClr val="104F75"/>
                          </a:solidFill>
                          <a:latin typeface="Century Gothic" panose="020B0502020202020204" pitchFamily="34" charset="0"/>
                        </a:rPr>
                        <a:t>[ground]</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880739684"/>
                  </a:ext>
                </a:extLst>
              </a:tr>
              <a:tr h="370840">
                <a:tc>
                  <a:txBody>
                    <a:bodyPr/>
                    <a:lstStyle/>
                    <a:p>
                      <a:endParaRPr lang="fr-FR" sz="2400" dirty="0">
                        <a:latin typeface="Century Gothic" panose="020B0502020202020204" pitchFamily="34" charset="0"/>
                      </a:endParaRPr>
                    </a:p>
                  </a:txBody>
                  <a:tcPr/>
                </a:tc>
                <a:tc>
                  <a:txBody>
                    <a:bodyPr/>
                    <a:lstStyle/>
                    <a:p>
                      <a:r>
                        <a:rPr lang="fr-FR" sz="2400" b="0" noProof="0" dirty="0">
                          <a:solidFill>
                            <a:srgbClr val="104F75"/>
                          </a:solidFill>
                          <a:latin typeface="Century Gothic" panose="020B0502020202020204" pitchFamily="34" charset="0"/>
                        </a:rPr>
                        <a:t>fant</a:t>
                      </a:r>
                      <a:r>
                        <a:rPr lang="fr-FR" sz="2400" b="1" noProof="0" dirty="0">
                          <a:solidFill>
                            <a:srgbClr val="104F75"/>
                          </a:solidFill>
                          <a:latin typeface="Century Gothic" panose="020B0502020202020204" pitchFamily="34" charset="0"/>
                        </a:rPr>
                        <a:t> ô </a:t>
                      </a:r>
                      <a:r>
                        <a:rPr lang="fr-FR" sz="2400" b="0" noProof="0" dirty="0">
                          <a:solidFill>
                            <a:srgbClr val="104F75"/>
                          </a:solidFill>
                          <a:latin typeface="Century Gothic" panose="020B0502020202020204" pitchFamily="34" charset="0"/>
                        </a:rPr>
                        <a:t>me</a:t>
                      </a:r>
                    </a:p>
                  </a:txBody>
                  <a:tcPr/>
                </a:tc>
                <a:tc>
                  <a:txBody>
                    <a:bodyPr/>
                    <a:lstStyle/>
                    <a:p>
                      <a:r>
                        <a:rPr lang="en-GB" sz="2400" noProof="0" dirty="0">
                          <a:solidFill>
                            <a:srgbClr val="104F75"/>
                          </a:solidFill>
                          <a:latin typeface="Century Gothic" panose="020B0502020202020204" pitchFamily="34" charset="0"/>
                        </a:rPr>
                        <a:t>[ghost]</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580712503"/>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c</a:t>
                      </a:r>
                      <a:r>
                        <a:rPr lang="fr-FR" sz="2400" b="1" noProof="0" dirty="0">
                          <a:solidFill>
                            <a:srgbClr val="104F75"/>
                          </a:solidFill>
                          <a:latin typeface="Century Gothic" panose="020B0502020202020204" pitchFamily="34" charset="0"/>
                        </a:rPr>
                        <a:t> ô </a:t>
                      </a:r>
                      <a:r>
                        <a:rPr lang="fr-FR" sz="2400" noProof="0" dirty="0">
                          <a:solidFill>
                            <a:srgbClr val="104F75"/>
                          </a:solidFill>
                          <a:latin typeface="Century Gothic" panose="020B0502020202020204" pitchFamily="34" charset="0"/>
                        </a:rPr>
                        <a:t>te</a:t>
                      </a:r>
                    </a:p>
                  </a:txBody>
                  <a:tcPr/>
                </a:tc>
                <a:tc>
                  <a:txBody>
                    <a:bodyPr/>
                    <a:lstStyle/>
                    <a:p>
                      <a:r>
                        <a:rPr lang="en-GB" sz="2400" noProof="0" dirty="0">
                          <a:solidFill>
                            <a:srgbClr val="104F75"/>
                          </a:solidFill>
                          <a:latin typeface="Century Gothic" panose="020B0502020202020204" pitchFamily="34" charset="0"/>
                        </a:rPr>
                        <a:t>[coast]</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1998004162"/>
                  </a:ext>
                </a:extLst>
              </a:tr>
              <a:tr h="370840">
                <a:tc>
                  <a:txBody>
                    <a:bodyPr/>
                    <a:lstStyle/>
                    <a:p>
                      <a:endParaRPr lang="fr-FR" sz="2400" dirty="0">
                        <a:latin typeface="Century Gothic" panose="020B0502020202020204" pitchFamily="34" charset="0"/>
                      </a:endParaRPr>
                    </a:p>
                  </a:txBody>
                  <a:tcPr/>
                </a:tc>
                <a:tc>
                  <a:txBody>
                    <a:bodyPr/>
                    <a:lstStyle/>
                    <a:p>
                      <a:r>
                        <a:rPr lang="fr-FR" sz="2400" b="0" noProof="0" dirty="0">
                          <a:solidFill>
                            <a:srgbClr val="104F75"/>
                          </a:solidFill>
                          <a:latin typeface="Century Gothic" panose="020B0502020202020204" pitchFamily="34" charset="0"/>
                        </a:rPr>
                        <a:t>c </a:t>
                      </a:r>
                      <a:r>
                        <a:rPr lang="fr-FR" sz="2400" b="1" noProof="0" dirty="0">
                          <a:solidFill>
                            <a:srgbClr val="104F75"/>
                          </a:solidFill>
                          <a:latin typeface="Century Gothic" panose="020B0502020202020204" pitchFamily="34" charset="0"/>
                        </a:rPr>
                        <a:t>o</a:t>
                      </a:r>
                      <a:r>
                        <a:rPr lang="fr-FR" sz="2400" b="0" noProof="0" dirty="0">
                          <a:solidFill>
                            <a:srgbClr val="104F75"/>
                          </a:solidFill>
                          <a:latin typeface="Century Gothic" panose="020B0502020202020204" pitchFamily="34" charset="0"/>
                        </a:rPr>
                        <a:t> lle</a:t>
                      </a:r>
                    </a:p>
                  </a:txBody>
                  <a:tcPr/>
                </a:tc>
                <a:tc>
                  <a:txBody>
                    <a:bodyPr/>
                    <a:lstStyle/>
                    <a:p>
                      <a:r>
                        <a:rPr lang="en-GB" sz="2400" noProof="0" dirty="0">
                          <a:solidFill>
                            <a:srgbClr val="104F75"/>
                          </a:solidFill>
                          <a:latin typeface="Century Gothic" panose="020B0502020202020204" pitchFamily="34" charset="0"/>
                        </a:rPr>
                        <a:t>[glue]</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521668829"/>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v </a:t>
                      </a:r>
                      <a:r>
                        <a:rPr lang="fr-FR" sz="2400" b="1" noProof="0" dirty="0">
                          <a:solidFill>
                            <a:srgbClr val="104F75"/>
                          </a:solidFill>
                          <a:latin typeface="Century Gothic" panose="020B0502020202020204" pitchFamily="34" charset="0"/>
                        </a:rPr>
                        <a:t>o</a:t>
                      </a:r>
                      <a:r>
                        <a:rPr lang="fr-FR" sz="2400" noProof="0" dirty="0">
                          <a:solidFill>
                            <a:srgbClr val="104F75"/>
                          </a:solidFill>
                          <a:latin typeface="Century Gothic" panose="020B0502020202020204" pitchFamily="34" charset="0"/>
                        </a:rPr>
                        <a:t>  leur</a:t>
                      </a:r>
                    </a:p>
                  </a:txBody>
                  <a:tcPr/>
                </a:tc>
                <a:tc>
                  <a:txBody>
                    <a:bodyPr/>
                    <a:lstStyle/>
                    <a:p>
                      <a:r>
                        <a:rPr lang="en-GB" sz="2400" noProof="0" dirty="0">
                          <a:solidFill>
                            <a:srgbClr val="104F75"/>
                          </a:solidFill>
                          <a:latin typeface="Century Gothic" panose="020B0502020202020204" pitchFamily="34" charset="0"/>
                        </a:rPr>
                        <a:t>[thief]</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2594560817"/>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p</a:t>
                      </a:r>
                      <a:r>
                        <a:rPr lang="fr-FR" sz="2400" b="1" noProof="0" dirty="0">
                          <a:solidFill>
                            <a:srgbClr val="104F75"/>
                          </a:solidFill>
                          <a:latin typeface="Century Gothic" panose="020B0502020202020204" pitchFamily="34" charset="0"/>
                        </a:rPr>
                        <a:t>au</a:t>
                      </a:r>
                      <a:r>
                        <a:rPr lang="fr-FR" sz="2400" noProof="0" dirty="0">
                          <a:solidFill>
                            <a:srgbClr val="104F75"/>
                          </a:solidFill>
                          <a:latin typeface="Century Gothic" panose="020B0502020202020204" pitchFamily="34" charset="0"/>
                        </a:rPr>
                        <a:t>vre</a:t>
                      </a:r>
                    </a:p>
                  </a:txBody>
                  <a:tcPr/>
                </a:tc>
                <a:tc>
                  <a:txBody>
                    <a:bodyPr/>
                    <a:lstStyle/>
                    <a:p>
                      <a:r>
                        <a:rPr lang="en-GB" sz="2400" noProof="0" dirty="0">
                          <a:solidFill>
                            <a:srgbClr val="104F75"/>
                          </a:solidFill>
                          <a:latin typeface="Century Gothic" panose="020B0502020202020204" pitchFamily="34" charset="0"/>
                        </a:rPr>
                        <a:t>[poor]</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557117781"/>
                  </a:ext>
                </a:extLst>
              </a:tr>
              <a:tr h="370840">
                <a:tc>
                  <a:txBody>
                    <a:bodyPr/>
                    <a:lstStyle/>
                    <a:p>
                      <a:endParaRPr lang="fr-FR" sz="2400" dirty="0">
                        <a:latin typeface="Century Gothic" panose="020B0502020202020204" pitchFamily="34" charset="0"/>
                      </a:endParaRPr>
                    </a:p>
                  </a:txBody>
                  <a:tcPr/>
                </a:tc>
                <a:tc>
                  <a:txBody>
                    <a:bodyPr/>
                    <a:lstStyle/>
                    <a:p>
                      <a:r>
                        <a:rPr lang="fr-FR" sz="2400" noProof="0" dirty="0">
                          <a:solidFill>
                            <a:srgbClr val="104F75"/>
                          </a:solidFill>
                          <a:latin typeface="Century Gothic" panose="020B0502020202020204" pitchFamily="34" charset="0"/>
                        </a:rPr>
                        <a:t>r </a:t>
                      </a:r>
                      <a:r>
                        <a:rPr lang="fr-FR" sz="2400" b="1" noProof="0" dirty="0">
                          <a:solidFill>
                            <a:srgbClr val="104F75"/>
                          </a:solidFill>
                          <a:latin typeface="Century Gothic" panose="020B0502020202020204" pitchFamily="34" charset="0"/>
                        </a:rPr>
                        <a:t>o </a:t>
                      </a:r>
                      <a:r>
                        <a:rPr lang="fr-FR" sz="2400" noProof="0" dirty="0">
                          <a:solidFill>
                            <a:srgbClr val="104F75"/>
                          </a:solidFill>
                          <a:latin typeface="Century Gothic" panose="020B0502020202020204" pitchFamily="34" charset="0"/>
                        </a:rPr>
                        <a:t>be</a:t>
                      </a:r>
                    </a:p>
                  </a:txBody>
                  <a:tcPr/>
                </a:tc>
                <a:tc>
                  <a:txBody>
                    <a:bodyPr/>
                    <a:lstStyle/>
                    <a:p>
                      <a:r>
                        <a:rPr lang="en-GB" sz="2400" noProof="0" dirty="0">
                          <a:solidFill>
                            <a:srgbClr val="104F75"/>
                          </a:solidFill>
                          <a:latin typeface="Century Gothic" panose="020B0502020202020204" pitchFamily="34" charset="0"/>
                        </a:rPr>
                        <a:t>[dress]</a:t>
                      </a:r>
                    </a:p>
                  </a:txBody>
                  <a:tcPr/>
                </a:tc>
                <a:tc>
                  <a:txBody>
                    <a:bodyPr/>
                    <a:lstStyle/>
                    <a:p>
                      <a:endParaRPr lang="fr-FR" sz="2400" dirty="0">
                        <a:solidFill>
                          <a:srgbClr val="104F75"/>
                        </a:solidFill>
                        <a:latin typeface="Century Gothic" panose="020B0502020202020204" pitchFamily="34" charset="0"/>
                      </a:endParaRPr>
                    </a:p>
                  </a:txBody>
                  <a:tcPr/>
                </a:tc>
                <a:tc>
                  <a:txBody>
                    <a:bodyPr/>
                    <a:lstStyle/>
                    <a:p>
                      <a:endParaRPr lang="fr-FR" sz="2400" dirty="0">
                        <a:solidFill>
                          <a:srgbClr val="104F75"/>
                        </a:solidFill>
                        <a:latin typeface="Century Gothic" panose="020B0502020202020204" pitchFamily="34" charset="0"/>
                      </a:endParaRPr>
                    </a:p>
                  </a:txBody>
                  <a:tcPr/>
                </a:tc>
                <a:extLst>
                  <a:ext uri="{0D108BD9-81ED-4DB2-BD59-A6C34878D82A}">
                    <a16:rowId xmlns:a16="http://schemas.microsoft.com/office/drawing/2014/main" val="3197399311"/>
                  </a:ext>
                </a:extLst>
              </a:tr>
            </a:tbl>
          </a:graphicData>
        </a:graphic>
      </p:graphicFrame>
      <p:sp>
        <p:nvSpPr>
          <p:cNvPr id="5" name="Action Button: Custom 16">
            <a:hlinkClick r:id="" action="ppaction://noaction" highlightClick="1">
              <a:snd r:embed="rId3" name="9.3.2.4 slide 8 2 sol.wav"/>
            </a:hlinkClick>
            <a:extLst>
              <a:ext uri="{FF2B5EF4-FFF2-40B4-BE49-F238E27FC236}">
                <a16:creationId xmlns:a16="http://schemas.microsoft.com/office/drawing/2014/main" id="{3A5F672F-7C1B-6741-BE51-368EB0CAFD3F}"/>
              </a:ext>
            </a:extLst>
          </p:cNvPr>
          <p:cNvSpPr/>
          <p:nvPr/>
        </p:nvSpPr>
        <p:spPr>
          <a:xfrm>
            <a:off x="631984" y="27798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 name="Action Button: Custom 16">
            <a:hlinkClick r:id="" action="ppaction://noaction" highlightClick="1">
              <a:snd r:embed="rId4" name="aucune.wav"/>
            </a:hlinkClick>
            <a:extLst>
              <a:ext uri="{FF2B5EF4-FFF2-40B4-BE49-F238E27FC236}">
                <a16:creationId xmlns:a16="http://schemas.microsoft.com/office/drawing/2014/main" id="{334F0719-B032-284C-88CF-01BA5002037B}"/>
              </a:ext>
            </a:extLst>
          </p:cNvPr>
          <p:cNvSpPr/>
          <p:nvPr/>
        </p:nvSpPr>
        <p:spPr>
          <a:xfrm>
            <a:off x="631984" y="23273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fantome.wav"/>
            </a:hlinkClick>
            <a:extLst>
              <a:ext uri="{FF2B5EF4-FFF2-40B4-BE49-F238E27FC236}">
                <a16:creationId xmlns:a16="http://schemas.microsoft.com/office/drawing/2014/main" id="{103DA107-5CB9-E642-854E-9B081E4AAB3B}"/>
              </a:ext>
            </a:extLst>
          </p:cNvPr>
          <p:cNvSpPr/>
          <p:nvPr/>
        </p:nvSpPr>
        <p:spPr>
          <a:xfrm>
            <a:off x="623633" y="32351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Action Button: Custom 16">
            <a:hlinkClick r:id="" action="ppaction://noaction" highlightClick="1">
              <a:snd r:embed="rId6" name="cote.wav"/>
            </a:hlinkClick>
            <a:extLst>
              <a:ext uri="{FF2B5EF4-FFF2-40B4-BE49-F238E27FC236}">
                <a16:creationId xmlns:a16="http://schemas.microsoft.com/office/drawing/2014/main" id="{E7BC7663-45AD-1244-AC98-00E0017556A2}"/>
              </a:ext>
            </a:extLst>
          </p:cNvPr>
          <p:cNvSpPr/>
          <p:nvPr/>
        </p:nvSpPr>
        <p:spPr>
          <a:xfrm>
            <a:off x="623633" y="36898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16">
            <a:hlinkClick r:id="" action="ppaction://noaction" highlightClick="1">
              <a:snd r:embed="rId7" name="9.3.2.4 slide 8 7 pauvre.wav"/>
            </a:hlinkClick>
            <a:extLst>
              <a:ext uri="{FF2B5EF4-FFF2-40B4-BE49-F238E27FC236}">
                <a16:creationId xmlns:a16="http://schemas.microsoft.com/office/drawing/2014/main" id="{64E4F97E-2720-584F-B47C-B2A2A03033F3}"/>
              </a:ext>
            </a:extLst>
          </p:cNvPr>
          <p:cNvSpPr/>
          <p:nvPr/>
        </p:nvSpPr>
        <p:spPr>
          <a:xfrm>
            <a:off x="631984" y="50625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 name="Action Button: Custom 16">
            <a:hlinkClick r:id="" action="ppaction://noaction" highlightClick="1">
              <a:snd r:embed="rId8" name="voleur.wav"/>
            </a:hlinkClick>
            <a:extLst>
              <a:ext uri="{FF2B5EF4-FFF2-40B4-BE49-F238E27FC236}">
                <a16:creationId xmlns:a16="http://schemas.microsoft.com/office/drawing/2014/main" id="{A948CEA1-CB7D-4748-884C-864B3EB862B7}"/>
              </a:ext>
            </a:extLst>
          </p:cNvPr>
          <p:cNvSpPr/>
          <p:nvPr/>
        </p:nvSpPr>
        <p:spPr>
          <a:xfrm>
            <a:off x="619809" y="46078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1" name="Action Button: Custom 16">
            <a:hlinkClick r:id="" action="ppaction://noaction" highlightClick="1">
              <a:snd r:embed="rId9" name="robe.wav"/>
            </a:hlinkClick>
            <a:extLst>
              <a:ext uri="{FF2B5EF4-FFF2-40B4-BE49-F238E27FC236}">
                <a16:creationId xmlns:a16="http://schemas.microsoft.com/office/drawing/2014/main" id="{9104625F-DB3E-2046-A686-FBD0ABDAFD96}"/>
              </a:ext>
            </a:extLst>
          </p:cNvPr>
          <p:cNvSpPr/>
          <p:nvPr/>
        </p:nvSpPr>
        <p:spPr>
          <a:xfrm>
            <a:off x="615244" y="55014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2" name="Action Button: Custom 16">
            <a:hlinkClick r:id="" action="ppaction://noaction" highlightClick="1">
              <a:snd r:embed="rId10" name="9.3.2.4 slide 8 5 colle.wav"/>
            </a:hlinkClick>
            <a:extLst>
              <a:ext uri="{FF2B5EF4-FFF2-40B4-BE49-F238E27FC236}">
                <a16:creationId xmlns:a16="http://schemas.microsoft.com/office/drawing/2014/main" id="{585A192A-45C4-E949-9E73-DB29FE01A519}"/>
              </a:ext>
            </a:extLst>
          </p:cNvPr>
          <p:cNvSpPr/>
          <p:nvPr/>
        </p:nvSpPr>
        <p:spPr>
          <a:xfrm>
            <a:off x="623633" y="41444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3" name="Picture 12" descr="green checkmark">
            <a:extLst>
              <a:ext uri="{FF2B5EF4-FFF2-40B4-BE49-F238E27FC236}">
                <a16:creationId xmlns:a16="http://schemas.microsoft.com/office/drawing/2014/main" id="{0E1F16BC-FE7F-EC47-BC5E-16A7600DD8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2673" y="2404523"/>
            <a:ext cx="282522" cy="294294"/>
          </a:xfrm>
          <a:prstGeom prst="rect">
            <a:avLst/>
          </a:prstGeom>
        </p:spPr>
      </p:pic>
      <p:pic>
        <p:nvPicPr>
          <p:cNvPr id="14" name="Picture 13" descr="green checkmark">
            <a:extLst>
              <a:ext uri="{FF2B5EF4-FFF2-40B4-BE49-F238E27FC236}">
                <a16:creationId xmlns:a16="http://schemas.microsoft.com/office/drawing/2014/main" id="{F695FCA0-9A50-6F41-B7A0-E1F5C425D2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5360" y="2866978"/>
            <a:ext cx="282522" cy="294294"/>
          </a:xfrm>
          <a:prstGeom prst="rect">
            <a:avLst/>
          </a:prstGeom>
        </p:spPr>
      </p:pic>
      <p:pic>
        <p:nvPicPr>
          <p:cNvPr id="15" name="Picture 14" descr="green checkmark">
            <a:extLst>
              <a:ext uri="{FF2B5EF4-FFF2-40B4-BE49-F238E27FC236}">
                <a16:creationId xmlns:a16="http://schemas.microsoft.com/office/drawing/2014/main" id="{A04C0345-CC5B-8242-8226-5A695022980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6652" y="3243548"/>
            <a:ext cx="282522" cy="294294"/>
          </a:xfrm>
          <a:prstGeom prst="rect">
            <a:avLst/>
          </a:prstGeom>
        </p:spPr>
      </p:pic>
      <p:pic>
        <p:nvPicPr>
          <p:cNvPr id="16" name="Picture 15" descr="green checkmark">
            <a:extLst>
              <a:ext uri="{FF2B5EF4-FFF2-40B4-BE49-F238E27FC236}">
                <a16:creationId xmlns:a16="http://schemas.microsoft.com/office/drawing/2014/main" id="{76CB8512-502A-724A-98DC-E68B3F07EC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6652" y="3759478"/>
            <a:ext cx="282522" cy="294294"/>
          </a:xfrm>
          <a:prstGeom prst="rect">
            <a:avLst/>
          </a:prstGeom>
        </p:spPr>
      </p:pic>
      <p:pic>
        <p:nvPicPr>
          <p:cNvPr id="17" name="Picture 16" descr="green checkmark">
            <a:extLst>
              <a:ext uri="{FF2B5EF4-FFF2-40B4-BE49-F238E27FC236}">
                <a16:creationId xmlns:a16="http://schemas.microsoft.com/office/drawing/2014/main" id="{250BEC5A-97D2-CB47-9748-7AC2A6FD6E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5104" y="4253515"/>
            <a:ext cx="282522" cy="294294"/>
          </a:xfrm>
          <a:prstGeom prst="rect">
            <a:avLst/>
          </a:prstGeom>
        </p:spPr>
      </p:pic>
      <p:pic>
        <p:nvPicPr>
          <p:cNvPr id="18" name="Picture 17" descr="green checkmark">
            <a:extLst>
              <a:ext uri="{FF2B5EF4-FFF2-40B4-BE49-F238E27FC236}">
                <a16:creationId xmlns:a16="http://schemas.microsoft.com/office/drawing/2014/main" id="{57E01B79-1779-D84D-8A04-5C02B90D65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8177" y="4633686"/>
            <a:ext cx="282522" cy="294294"/>
          </a:xfrm>
          <a:prstGeom prst="rect">
            <a:avLst/>
          </a:prstGeom>
        </p:spPr>
      </p:pic>
      <p:pic>
        <p:nvPicPr>
          <p:cNvPr id="20" name="Picture 19" descr="green checkmark">
            <a:extLst>
              <a:ext uri="{FF2B5EF4-FFF2-40B4-BE49-F238E27FC236}">
                <a16:creationId xmlns:a16="http://schemas.microsoft.com/office/drawing/2014/main" id="{57C4B650-0470-4A4B-8086-4105C9DD0D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5404" y="5109777"/>
            <a:ext cx="282522" cy="294294"/>
          </a:xfrm>
          <a:prstGeom prst="rect">
            <a:avLst/>
          </a:prstGeom>
        </p:spPr>
      </p:pic>
      <p:pic>
        <p:nvPicPr>
          <p:cNvPr id="21" name="Picture 20" descr="green checkmark">
            <a:extLst>
              <a:ext uri="{FF2B5EF4-FFF2-40B4-BE49-F238E27FC236}">
                <a16:creationId xmlns:a16="http://schemas.microsoft.com/office/drawing/2014/main" id="{8489EEB6-61C5-894E-8FBB-D97729711F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75697" y="5575957"/>
            <a:ext cx="282522" cy="294294"/>
          </a:xfrm>
          <a:prstGeom prst="rect">
            <a:avLst/>
          </a:prstGeom>
        </p:spPr>
      </p:pic>
      <p:pic>
        <p:nvPicPr>
          <p:cNvPr id="22" name="Picture 21" descr="background rectangle">
            <a:extLst>
              <a:ext uri="{FF2B5EF4-FFF2-40B4-BE49-F238E27FC236}">
                <a16:creationId xmlns:a16="http://schemas.microsoft.com/office/drawing/2014/main" id="{34ECD13F-1E55-8140-A7B0-32B682BCF5C9}"/>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77F77F36-5657-4B46-85B2-630B19620402}"/>
              </a:ext>
            </a:extLst>
          </p:cNvPr>
          <p:cNvSpPr>
            <a:spLocks noGrp="1"/>
          </p:cNvSpPr>
          <p:nvPr>
            <p:ph type="title"/>
          </p:nvPr>
        </p:nvSpPr>
        <p:spPr>
          <a:xfrm>
            <a:off x="0" y="296864"/>
            <a:ext cx="5265384" cy="707849"/>
          </a:xfrm>
        </p:spPr>
        <p:txBody>
          <a:bodyPr>
            <a:normAutofit/>
          </a:bodyPr>
          <a:lstStyle/>
          <a:p>
            <a:r>
              <a:rPr lang="fr-FR" sz="3600" b="1" dirty="0">
                <a:solidFill>
                  <a:schemeClr val="bg1"/>
                </a:solidFill>
              </a:rPr>
              <a:t>Phonétique  </a:t>
            </a:r>
          </a:p>
        </p:txBody>
      </p:sp>
      <p:sp>
        <p:nvSpPr>
          <p:cNvPr id="24" name="TextBox 23">
            <a:extLst>
              <a:ext uri="{FF2B5EF4-FFF2-40B4-BE49-F238E27FC236}">
                <a16:creationId xmlns:a16="http://schemas.microsoft.com/office/drawing/2014/main" id="{9FC7B647-8BDC-1642-8BC3-3D241E04D497}"/>
              </a:ext>
            </a:extLst>
          </p:cNvPr>
          <p:cNvSpPr txBox="1"/>
          <p:nvPr/>
        </p:nvSpPr>
        <p:spPr>
          <a:xfrm>
            <a:off x="45232" y="1198196"/>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Écoute. Les mots ont-ils la SSC open [o] ou </a:t>
            </a:r>
            <a:r>
              <a:rPr kumimoji="0" lang="en-GB" sz="2400" b="0" i="0" u="none" strike="noStrike" kern="1200" cap="none" spc="0" normalizeH="0" baseline="0" dirty="0">
                <a:ln>
                  <a:noFill/>
                </a:ln>
                <a:solidFill>
                  <a:srgbClr val="104F75"/>
                </a:solidFill>
                <a:effectLst/>
                <a:uLnTx/>
                <a:uFillTx/>
                <a:latin typeface="Century Gothic" panose="020F0302020204030204"/>
                <a:ea typeface="+mn-ea"/>
                <a:cs typeface="+mn-cs"/>
              </a:rPr>
              <a:t>closed</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[ô/o]/[au] ?</a:t>
            </a:r>
          </a:p>
        </p:txBody>
      </p:sp>
      <p:sp>
        <p:nvSpPr>
          <p:cNvPr id="25" name="Rounded Rectangle 46">
            <a:extLst>
              <a:ext uri="{FF2B5EF4-FFF2-40B4-BE49-F238E27FC236}">
                <a16:creationId xmlns:a16="http://schemas.microsoft.com/office/drawing/2014/main" id="{02D7B3E6-F99C-9243-A888-B0B33A768D4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28" name="Rectangle 27">
            <a:extLst>
              <a:ext uri="{FF2B5EF4-FFF2-40B4-BE49-F238E27FC236}">
                <a16:creationId xmlns:a16="http://schemas.microsoft.com/office/drawing/2014/main" id="{9152335E-618D-AB47-B4C9-6202AD080B34}"/>
              </a:ext>
            </a:extLst>
          </p:cNvPr>
          <p:cNvSpPr/>
          <p:nvPr/>
        </p:nvSpPr>
        <p:spPr>
          <a:xfrm>
            <a:off x="1332388" y="2356077"/>
            <a:ext cx="365367"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EAD04EC1-9847-2446-9026-DEB8A5DAEC2B}"/>
              </a:ext>
            </a:extLst>
          </p:cNvPr>
          <p:cNvSpPr/>
          <p:nvPr/>
        </p:nvSpPr>
        <p:spPr>
          <a:xfrm>
            <a:off x="1467552" y="2778725"/>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_</a:t>
            </a:r>
          </a:p>
        </p:txBody>
      </p:sp>
      <p:sp>
        <p:nvSpPr>
          <p:cNvPr id="30" name="Rectangle 29">
            <a:extLst>
              <a:ext uri="{FF2B5EF4-FFF2-40B4-BE49-F238E27FC236}">
                <a16:creationId xmlns:a16="http://schemas.microsoft.com/office/drawing/2014/main" id="{F321687D-6107-F24C-9FE8-FBE2A249AF58}"/>
              </a:ext>
            </a:extLst>
          </p:cNvPr>
          <p:cNvSpPr/>
          <p:nvPr/>
        </p:nvSpPr>
        <p:spPr>
          <a:xfrm>
            <a:off x="1975676" y="3285315"/>
            <a:ext cx="282523" cy="35888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1" name="Rectangle 30">
            <a:extLst>
              <a:ext uri="{FF2B5EF4-FFF2-40B4-BE49-F238E27FC236}">
                <a16:creationId xmlns:a16="http://schemas.microsoft.com/office/drawing/2014/main" id="{908CC3C1-766E-674D-92C2-45356DB50977}"/>
              </a:ext>
            </a:extLst>
          </p:cNvPr>
          <p:cNvSpPr/>
          <p:nvPr/>
        </p:nvSpPr>
        <p:spPr>
          <a:xfrm>
            <a:off x="1491039" y="3723152"/>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_</a:t>
            </a:r>
          </a:p>
        </p:txBody>
      </p:sp>
      <p:sp>
        <p:nvSpPr>
          <p:cNvPr id="32" name="Rectangle 31">
            <a:extLst>
              <a:ext uri="{FF2B5EF4-FFF2-40B4-BE49-F238E27FC236}">
                <a16:creationId xmlns:a16="http://schemas.microsoft.com/office/drawing/2014/main" id="{F766F71F-1E3F-CF4C-BAB7-569DB78C2E59}"/>
              </a:ext>
            </a:extLst>
          </p:cNvPr>
          <p:cNvSpPr/>
          <p:nvPr/>
        </p:nvSpPr>
        <p:spPr>
          <a:xfrm>
            <a:off x="1532012" y="4157780"/>
            <a:ext cx="344551" cy="38619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3" name="Rectangle 32">
            <a:extLst>
              <a:ext uri="{FF2B5EF4-FFF2-40B4-BE49-F238E27FC236}">
                <a16:creationId xmlns:a16="http://schemas.microsoft.com/office/drawing/2014/main" id="{FA9CD070-97DA-F542-A831-182D75F12B2F}"/>
              </a:ext>
            </a:extLst>
          </p:cNvPr>
          <p:cNvSpPr/>
          <p:nvPr/>
        </p:nvSpPr>
        <p:spPr>
          <a:xfrm>
            <a:off x="1489094" y="4633686"/>
            <a:ext cx="409011"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_</a:t>
            </a:r>
          </a:p>
        </p:txBody>
      </p:sp>
      <p:sp>
        <p:nvSpPr>
          <p:cNvPr id="34" name="Rectangle 33">
            <a:extLst>
              <a:ext uri="{FF2B5EF4-FFF2-40B4-BE49-F238E27FC236}">
                <a16:creationId xmlns:a16="http://schemas.microsoft.com/office/drawing/2014/main" id="{879532C6-DF1A-F045-B564-F4DA7401FFB8}"/>
              </a:ext>
            </a:extLst>
          </p:cNvPr>
          <p:cNvSpPr/>
          <p:nvPr/>
        </p:nvSpPr>
        <p:spPr>
          <a:xfrm>
            <a:off x="1532012" y="5050120"/>
            <a:ext cx="375057" cy="42353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p>
        </p:txBody>
      </p:sp>
      <p:sp>
        <p:nvSpPr>
          <p:cNvPr id="35" name="Rectangle 34">
            <a:extLst>
              <a:ext uri="{FF2B5EF4-FFF2-40B4-BE49-F238E27FC236}">
                <a16:creationId xmlns:a16="http://schemas.microsoft.com/office/drawing/2014/main" id="{5E01310D-3FC2-C943-87F0-A159B4442D45}"/>
              </a:ext>
            </a:extLst>
          </p:cNvPr>
          <p:cNvSpPr/>
          <p:nvPr/>
        </p:nvSpPr>
        <p:spPr>
          <a:xfrm>
            <a:off x="1467552" y="5534000"/>
            <a:ext cx="315595"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_</a:t>
            </a:r>
          </a:p>
        </p:txBody>
      </p:sp>
      <p:pic>
        <p:nvPicPr>
          <p:cNvPr id="36" name="Picture 35">
            <a:extLst>
              <a:ext uri="{FF2B5EF4-FFF2-40B4-BE49-F238E27FC236}">
                <a16:creationId xmlns:a16="http://schemas.microsoft.com/office/drawing/2014/main" id="{8025EE27-C989-DC47-A4AB-19E46596D29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742931" y="4127541"/>
            <a:ext cx="1166989" cy="2133923"/>
          </a:xfrm>
          <a:prstGeom prst="rect">
            <a:avLst/>
          </a:prstGeom>
        </p:spPr>
      </p:pic>
      <p:pic>
        <p:nvPicPr>
          <p:cNvPr id="37" name="Picture 36">
            <a:extLst>
              <a:ext uri="{FF2B5EF4-FFF2-40B4-BE49-F238E27FC236}">
                <a16:creationId xmlns:a16="http://schemas.microsoft.com/office/drawing/2014/main" id="{5FF3BCBB-E852-0540-AC8E-97C5F45CA9E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620256" y="184996"/>
            <a:ext cx="1572417" cy="1090864"/>
          </a:xfrm>
          <a:prstGeom prst="rect">
            <a:avLst/>
          </a:prstGeom>
        </p:spPr>
      </p:pic>
      <p:sp>
        <p:nvSpPr>
          <p:cNvPr id="38" name="Speech Bubble: Rectangle with Corners Rounded 37">
            <a:extLst>
              <a:ext uri="{FF2B5EF4-FFF2-40B4-BE49-F238E27FC236}">
                <a16:creationId xmlns:a16="http://schemas.microsoft.com/office/drawing/2014/main" id="{6C65FD83-CB57-4790-9502-A233633A3701}"/>
              </a:ext>
            </a:extLst>
          </p:cNvPr>
          <p:cNvSpPr/>
          <p:nvPr/>
        </p:nvSpPr>
        <p:spPr>
          <a:xfrm>
            <a:off x="2436779" y="217036"/>
            <a:ext cx="5742013" cy="1425009"/>
          </a:xfrm>
          <a:prstGeom prst="wedgeRoundRectCallout">
            <a:avLst>
              <a:gd name="adj1" fmla="val -50455"/>
              <a:gd name="adj2" fmla="val 105015"/>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dirty="0">
                <a:solidFill>
                  <a:prstClr val="white"/>
                </a:solidFill>
                <a:latin typeface="Century Gothic" panose="020B0502020202020204" pitchFamily="34" charset="0"/>
              </a:rPr>
              <a:t>Open [</a:t>
            </a:r>
            <a:r>
              <a:rPr lang="fr-FR" sz="2000" b="1" dirty="0">
                <a:solidFill>
                  <a:prstClr val="white"/>
                </a:solidFill>
                <a:latin typeface="Century Gothic" panose="020B0502020202020204" pitchFamily="34" charset="0"/>
              </a:rPr>
              <a:t>o</a:t>
            </a:r>
            <a:r>
              <a:rPr lang="fr-FR" sz="2000" dirty="0">
                <a:solidFill>
                  <a:prstClr val="white"/>
                </a:solidFill>
                <a:latin typeface="Century Gothic" panose="020B0502020202020204" pitchFamily="34" charset="0"/>
              </a:rPr>
              <a:t>] and closed </a:t>
            </a:r>
            <a:r>
              <a:rPr lang="fr-FR" sz="2000" dirty="0">
                <a:latin typeface="Century Gothic" panose="020B0502020202020204" pitchFamily="34" charset="0"/>
              </a:rPr>
              <a:t>[</a:t>
            </a:r>
            <a:r>
              <a:rPr lang="fr-FR" sz="2000" b="1" dirty="0">
                <a:latin typeface="Century Gothic" panose="020B0502020202020204" pitchFamily="34" charset="0"/>
              </a:rPr>
              <a:t>ô</a:t>
            </a:r>
            <a:r>
              <a:rPr lang="fr-FR" sz="2000" dirty="0">
                <a:latin typeface="Century Gothic" panose="020B0502020202020204" pitchFamily="34" charset="0"/>
              </a:rPr>
              <a:t>/</a:t>
            </a:r>
            <a:r>
              <a:rPr lang="fr-FR" sz="2000" b="1" dirty="0">
                <a:latin typeface="Century Gothic" panose="020B0502020202020204" pitchFamily="34" charset="0"/>
              </a:rPr>
              <a:t>o</a:t>
            </a:r>
            <a:r>
              <a:rPr lang="fr-FR" sz="2000" dirty="0">
                <a:latin typeface="Century Gothic" panose="020B0502020202020204" pitchFamily="34" charset="0"/>
              </a:rPr>
              <a:t>]/[</a:t>
            </a:r>
            <a:r>
              <a:rPr lang="fr-FR" sz="2000" b="1" dirty="0">
                <a:latin typeface="Century Gothic" panose="020B0502020202020204" pitchFamily="34" charset="0"/>
              </a:rPr>
              <a:t>au</a:t>
            </a:r>
            <a:r>
              <a:rPr lang="fr-FR" sz="2000" dirty="0">
                <a:latin typeface="Century Gothic" panose="020B0502020202020204" pitchFamily="34" charset="0"/>
              </a:rPr>
              <a:t>] are tricky for English speakers. Try saying the source words p</a:t>
            </a:r>
            <a:r>
              <a:rPr lang="fr-FR" sz="2000" b="1" dirty="0">
                <a:latin typeface="Century Gothic" panose="020B0502020202020204" pitchFamily="34" charset="0"/>
              </a:rPr>
              <a:t>o</a:t>
            </a:r>
            <a:r>
              <a:rPr lang="fr-FR" sz="2000" dirty="0">
                <a:latin typeface="Century Gothic" panose="020B0502020202020204" pitchFamily="34" charset="0"/>
              </a:rPr>
              <a:t>rte (open) and phot</a:t>
            </a:r>
            <a:r>
              <a:rPr lang="fr-FR" sz="2000" b="1" dirty="0">
                <a:latin typeface="Century Gothic" panose="020B0502020202020204" pitchFamily="34" charset="0"/>
              </a:rPr>
              <a:t>o </a:t>
            </a:r>
            <a:r>
              <a:rPr lang="fr-FR" sz="2000" dirty="0">
                <a:latin typeface="Century Gothic" panose="020B0502020202020204" pitchFamily="34" charset="0"/>
              </a:rPr>
              <a:t>(closed)</a:t>
            </a:r>
            <a:r>
              <a:rPr lang="fr-FR" sz="2000" b="1" dirty="0">
                <a:latin typeface="Century Gothic" panose="020B0502020202020204" pitchFamily="34" charset="0"/>
              </a:rPr>
              <a:t> /</a:t>
            </a:r>
            <a:r>
              <a:rPr lang="fr-FR" sz="2000" dirty="0">
                <a:latin typeface="Century Gothic" panose="020B0502020202020204" pitchFamily="34" charset="0"/>
              </a:rPr>
              <a:t>g</a:t>
            </a:r>
            <a:r>
              <a:rPr lang="fr-FR" sz="2000" b="1" dirty="0">
                <a:latin typeface="Century Gothic" panose="020B0502020202020204" pitchFamily="34" charset="0"/>
              </a:rPr>
              <a:t>au</a:t>
            </a:r>
            <a:r>
              <a:rPr lang="fr-FR" sz="2000" dirty="0">
                <a:latin typeface="Century Gothic" panose="020B0502020202020204" pitchFamily="34" charset="0"/>
              </a:rPr>
              <a:t>che</a:t>
            </a:r>
            <a:r>
              <a:rPr lang="fr-FR" sz="2000" b="1" dirty="0">
                <a:latin typeface="Century Gothic" panose="020B0502020202020204" pitchFamily="34" charset="0"/>
              </a:rPr>
              <a:t> </a:t>
            </a:r>
            <a:r>
              <a:rPr lang="fr-FR" sz="2000" dirty="0">
                <a:latin typeface="Century Gothic" panose="020B0502020202020204" pitchFamily="34" charset="0"/>
              </a:rPr>
              <a:t>to match with the SSC you hear.</a:t>
            </a:r>
            <a:endParaRPr lang="fr-FR"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7655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grpId="1" nodeType="afterEffect">
                                  <p:stCondLst>
                                    <p:cond delay="0"/>
                                  </p:stCondLst>
                                  <p:childTnLst>
                                    <p:set>
                                      <p:cBhvr>
                                        <p:cTn id="15" dur="1" fill="hold">
                                          <p:stCondLst>
                                            <p:cond delay="0"/>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xit"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xit"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xit"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xit"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par>
                                <p:cTn id="50" presetID="1" presetClass="exit"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8" grpId="0" animBg="1"/>
      <p:bldP spid="38"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Speech Bubble: Rectangle with Corners Rounded 42">
            <a:extLst>
              <a:ext uri="{FF2B5EF4-FFF2-40B4-BE49-F238E27FC236}">
                <a16:creationId xmlns:a16="http://schemas.microsoft.com/office/drawing/2014/main" id="{68844A70-6DD2-4F5D-B2AB-AEFE687A226A}"/>
              </a:ext>
            </a:extLst>
          </p:cNvPr>
          <p:cNvSpPr/>
          <p:nvPr/>
        </p:nvSpPr>
        <p:spPr>
          <a:xfrm>
            <a:off x="8692570" y="5050633"/>
            <a:ext cx="1269794"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se réveiller</a:t>
            </a:r>
          </a:p>
        </p:txBody>
      </p:sp>
      <p:sp>
        <p:nvSpPr>
          <p:cNvPr id="42" name="Speech Bubble: Rectangle with Corners Rounded 41">
            <a:extLst>
              <a:ext uri="{FF2B5EF4-FFF2-40B4-BE49-F238E27FC236}">
                <a16:creationId xmlns:a16="http://schemas.microsoft.com/office/drawing/2014/main" id="{AC8FF6A3-7A88-4BB3-856E-1D6FE604C5E6}"/>
              </a:ext>
            </a:extLst>
          </p:cNvPr>
          <p:cNvSpPr/>
          <p:nvPr/>
        </p:nvSpPr>
        <p:spPr>
          <a:xfrm>
            <a:off x="10967049" y="2488627"/>
            <a:ext cx="1084598"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fière</a:t>
            </a:r>
          </a:p>
        </p:txBody>
      </p:sp>
      <p:sp>
        <p:nvSpPr>
          <p:cNvPr id="44" name="Speech Bubble: Rectangle with Corners Rounded 43">
            <a:extLst>
              <a:ext uri="{FF2B5EF4-FFF2-40B4-BE49-F238E27FC236}">
                <a16:creationId xmlns:a16="http://schemas.microsoft.com/office/drawing/2014/main" id="{1996A170-79FF-4F3F-BCD8-405663151BA6}"/>
              </a:ext>
            </a:extLst>
          </p:cNvPr>
          <p:cNvSpPr/>
          <p:nvPr/>
        </p:nvSpPr>
        <p:spPr>
          <a:xfrm>
            <a:off x="1552137" y="2498509"/>
            <a:ext cx="1601860" cy="1187132"/>
          </a:xfrm>
          <a:prstGeom prst="wedgeRoundRectCallout">
            <a:avLst>
              <a:gd name="adj1" fmla="val -26903"/>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journée</a:t>
            </a:r>
          </a:p>
        </p:txBody>
      </p:sp>
      <p:sp>
        <p:nvSpPr>
          <p:cNvPr id="45" name="Speech Bubble: Rectangle with Corners Rounded 44">
            <a:extLst>
              <a:ext uri="{FF2B5EF4-FFF2-40B4-BE49-F238E27FC236}">
                <a16:creationId xmlns:a16="http://schemas.microsoft.com/office/drawing/2014/main" id="{7A32BC83-B34E-4368-97B9-64CB5F294519}"/>
              </a:ext>
            </a:extLst>
          </p:cNvPr>
          <p:cNvSpPr/>
          <p:nvPr/>
        </p:nvSpPr>
        <p:spPr>
          <a:xfrm>
            <a:off x="5111702" y="5061440"/>
            <a:ext cx="1469011"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efficace</a:t>
            </a:r>
          </a:p>
        </p:txBody>
      </p:sp>
      <p:sp>
        <p:nvSpPr>
          <p:cNvPr id="46" name="Speech Bubble: Rectangle with Corners Rounded 45">
            <a:extLst>
              <a:ext uri="{FF2B5EF4-FFF2-40B4-BE49-F238E27FC236}">
                <a16:creationId xmlns:a16="http://schemas.microsoft.com/office/drawing/2014/main" id="{6F9D00B4-896E-406E-90AE-7B24CF3D615A}"/>
              </a:ext>
            </a:extLst>
          </p:cNvPr>
          <p:cNvSpPr/>
          <p:nvPr/>
        </p:nvSpPr>
        <p:spPr>
          <a:xfrm>
            <a:off x="6879656" y="5039826"/>
            <a:ext cx="1582359"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se présenter</a:t>
            </a:r>
          </a:p>
        </p:txBody>
      </p:sp>
      <p:sp>
        <p:nvSpPr>
          <p:cNvPr id="47" name="Speech Bubble: Rectangle with Corners Rounded 46">
            <a:extLst>
              <a:ext uri="{FF2B5EF4-FFF2-40B4-BE49-F238E27FC236}">
                <a16:creationId xmlns:a16="http://schemas.microsoft.com/office/drawing/2014/main" id="{4B91C55C-8F94-4538-8E02-82D7B872FBB7}"/>
              </a:ext>
            </a:extLst>
          </p:cNvPr>
          <p:cNvSpPr/>
          <p:nvPr/>
        </p:nvSpPr>
        <p:spPr>
          <a:xfrm>
            <a:off x="3267091" y="5039826"/>
            <a:ext cx="1560616"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s’appeler</a:t>
            </a:r>
          </a:p>
        </p:txBody>
      </p:sp>
      <p:sp>
        <p:nvSpPr>
          <p:cNvPr id="48" name="Speech Bubble: Rectangle with Corners Rounded 47">
            <a:extLst>
              <a:ext uri="{FF2B5EF4-FFF2-40B4-BE49-F238E27FC236}">
                <a16:creationId xmlns:a16="http://schemas.microsoft.com/office/drawing/2014/main" id="{E0A8A273-AEA8-4E79-A57A-5EBC05B19BCB}"/>
              </a:ext>
            </a:extLst>
          </p:cNvPr>
          <p:cNvSpPr/>
          <p:nvPr/>
        </p:nvSpPr>
        <p:spPr>
          <a:xfrm>
            <a:off x="96811" y="2488627"/>
            <a:ext cx="1338080"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laver</a:t>
            </a:r>
          </a:p>
        </p:txBody>
      </p:sp>
      <p:sp>
        <p:nvSpPr>
          <p:cNvPr id="50" name="Speech Bubble: Rectangle with Corners Rounded 49">
            <a:extLst>
              <a:ext uri="{FF2B5EF4-FFF2-40B4-BE49-F238E27FC236}">
                <a16:creationId xmlns:a16="http://schemas.microsoft.com/office/drawing/2014/main" id="{83712488-F530-4590-B5B1-141CB803A570}"/>
              </a:ext>
            </a:extLst>
          </p:cNvPr>
          <p:cNvSpPr/>
          <p:nvPr/>
        </p:nvSpPr>
        <p:spPr>
          <a:xfrm>
            <a:off x="3271243" y="2499434"/>
            <a:ext cx="1338080"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appeler</a:t>
            </a:r>
          </a:p>
        </p:txBody>
      </p:sp>
      <p:sp>
        <p:nvSpPr>
          <p:cNvPr id="51" name="Speech Bubble: Rectangle with Corners Rounded 50">
            <a:extLst>
              <a:ext uri="{FF2B5EF4-FFF2-40B4-BE49-F238E27FC236}">
                <a16:creationId xmlns:a16="http://schemas.microsoft.com/office/drawing/2014/main" id="{2AC08F8A-9940-4CDB-ADEC-B2631F1CE1CA}"/>
              </a:ext>
            </a:extLst>
          </p:cNvPr>
          <p:cNvSpPr/>
          <p:nvPr/>
        </p:nvSpPr>
        <p:spPr>
          <a:xfrm>
            <a:off x="1791360" y="5039826"/>
            <a:ext cx="1211152"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paix</a:t>
            </a:r>
          </a:p>
        </p:txBody>
      </p:sp>
      <p:sp>
        <p:nvSpPr>
          <p:cNvPr id="52" name="Speech Bubble: Rectangle with Corners Rounded 51">
            <a:extLst>
              <a:ext uri="{FF2B5EF4-FFF2-40B4-BE49-F238E27FC236}">
                <a16:creationId xmlns:a16="http://schemas.microsoft.com/office/drawing/2014/main" id="{E7FC45FE-3A1E-4BB3-9D1E-05A5E4EAD68A}"/>
              </a:ext>
            </a:extLst>
          </p:cNvPr>
          <p:cNvSpPr/>
          <p:nvPr/>
        </p:nvSpPr>
        <p:spPr>
          <a:xfrm>
            <a:off x="4726569" y="2488627"/>
            <a:ext cx="1454687"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membre</a:t>
            </a:r>
          </a:p>
        </p:txBody>
      </p:sp>
      <p:sp>
        <p:nvSpPr>
          <p:cNvPr id="53" name="Speech Bubble: Rectangle with Corners Rounded 52">
            <a:extLst>
              <a:ext uri="{FF2B5EF4-FFF2-40B4-BE49-F238E27FC236}">
                <a16:creationId xmlns:a16="http://schemas.microsoft.com/office/drawing/2014/main" id="{8FD37BBA-2448-426F-97BC-41A6CA64EC26}"/>
              </a:ext>
            </a:extLst>
          </p:cNvPr>
          <p:cNvSpPr/>
          <p:nvPr/>
        </p:nvSpPr>
        <p:spPr>
          <a:xfrm>
            <a:off x="6298502" y="2488627"/>
            <a:ext cx="1635079"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présenter</a:t>
            </a:r>
          </a:p>
        </p:txBody>
      </p:sp>
      <p:sp>
        <p:nvSpPr>
          <p:cNvPr id="54" name="Speech Bubble: Rectangle with Corners Rounded 53">
            <a:extLst>
              <a:ext uri="{FF2B5EF4-FFF2-40B4-BE49-F238E27FC236}">
                <a16:creationId xmlns:a16="http://schemas.microsoft.com/office/drawing/2014/main" id="{DE5C2CD6-38BD-434C-B062-46401EC69C10}"/>
              </a:ext>
            </a:extLst>
          </p:cNvPr>
          <p:cNvSpPr/>
          <p:nvPr/>
        </p:nvSpPr>
        <p:spPr>
          <a:xfrm>
            <a:off x="8050827" y="2488627"/>
            <a:ext cx="1343647"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officiel/officielle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527"/>
            <a:ext cx="6457246" cy="867128"/>
          </a:xfrm>
          <a:prstGeom prst="rect">
            <a:avLst/>
          </a:prstGeom>
        </p:spPr>
      </p:pic>
      <p:sp>
        <p:nvSpPr>
          <p:cNvPr id="4" name="Title 3"/>
          <p:cNvSpPr>
            <a:spLocks noGrp="1"/>
          </p:cNvSpPr>
          <p:nvPr>
            <p:ph type="title"/>
          </p:nvPr>
        </p:nvSpPr>
        <p:spPr>
          <a:xfrm>
            <a:off x="1565" y="163319"/>
            <a:ext cx="5265384" cy="707849"/>
          </a:xfrm>
        </p:spPr>
        <p:txBody>
          <a:bodyPr>
            <a:normAutofit/>
          </a:bodyPr>
          <a:lstStyle/>
          <a:p>
            <a:r>
              <a:rPr lang="fr-FR"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412943" y="249870"/>
            <a:ext cx="24969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parler</a:t>
            </a:r>
          </a:p>
        </p:txBody>
      </p:sp>
      <p:sp>
        <p:nvSpPr>
          <p:cNvPr id="29" name="Speech Bubble: Rectangle with Corners Rounded 28">
            <a:extLst>
              <a:ext uri="{FF2B5EF4-FFF2-40B4-BE49-F238E27FC236}">
                <a16:creationId xmlns:a16="http://schemas.microsoft.com/office/drawing/2014/main" id="{2CC9F51B-5AE7-4783-8961-7200AA4C8672}"/>
              </a:ext>
            </a:extLst>
          </p:cNvPr>
          <p:cNvSpPr/>
          <p:nvPr/>
        </p:nvSpPr>
        <p:spPr>
          <a:xfrm>
            <a:off x="10973361" y="2488627"/>
            <a:ext cx="108459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proud (m/f)</a:t>
            </a:r>
          </a:p>
        </p:txBody>
      </p:sp>
      <p:sp>
        <p:nvSpPr>
          <p:cNvPr id="10" name="Speech Bubble: Rectangle with Corners Rounded 9">
            <a:extLst>
              <a:ext uri="{FF2B5EF4-FFF2-40B4-BE49-F238E27FC236}">
                <a16:creationId xmlns:a16="http://schemas.microsoft.com/office/drawing/2014/main" id="{A1EEB128-1954-4BF3-8FD1-8E0F6A598E59}"/>
              </a:ext>
            </a:extLst>
          </p:cNvPr>
          <p:cNvSpPr/>
          <p:nvPr/>
        </p:nvSpPr>
        <p:spPr>
          <a:xfrm>
            <a:off x="8696512" y="5039826"/>
            <a:ext cx="134327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wake up</a:t>
            </a:r>
          </a:p>
        </p:txBody>
      </p:sp>
      <p:sp>
        <p:nvSpPr>
          <p:cNvPr id="11" name="Speech Bubble: Rectangle with Corners Rounded 10">
            <a:extLst>
              <a:ext uri="{FF2B5EF4-FFF2-40B4-BE49-F238E27FC236}">
                <a16:creationId xmlns:a16="http://schemas.microsoft.com/office/drawing/2014/main" id="{F3FC733F-83F4-40C3-87CC-2470FC76AB39}"/>
              </a:ext>
            </a:extLst>
          </p:cNvPr>
          <p:cNvSpPr/>
          <p:nvPr/>
        </p:nvSpPr>
        <p:spPr>
          <a:xfrm>
            <a:off x="1549027" y="2488999"/>
            <a:ext cx="1623124" cy="1187132"/>
          </a:xfrm>
          <a:prstGeom prst="wedgeRoundRectCallout">
            <a:avLst>
              <a:gd name="adj1" fmla="val -26903"/>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day (duration)</a:t>
            </a:r>
          </a:p>
        </p:txBody>
      </p:sp>
      <p:sp>
        <p:nvSpPr>
          <p:cNvPr id="12" name="Speech Bubble: Rectangle with Corners Rounded 11">
            <a:extLst>
              <a:ext uri="{FF2B5EF4-FFF2-40B4-BE49-F238E27FC236}">
                <a16:creationId xmlns:a16="http://schemas.microsoft.com/office/drawing/2014/main" id="{60626F7D-E579-4A16-A9E8-7BB5C9F78F65}"/>
              </a:ext>
            </a:extLst>
          </p:cNvPr>
          <p:cNvSpPr/>
          <p:nvPr/>
        </p:nvSpPr>
        <p:spPr>
          <a:xfrm>
            <a:off x="5121905" y="5050633"/>
            <a:ext cx="1460820"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effective/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efficient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707C6DA9-54A0-4A5D-B1B5-E09E8062A43A}"/>
              </a:ext>
            </a:extLst>
          </p:cNvPr>
          <p:cNvSpPr/>
          <p:nvPr/>
        </p:nvSpPr>
        <p:spPr>
          <a:xfrm>
            <a:off x="6869453" y="5039826"/>
            <a:ext cx="1584673"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introduce oneself</a:t>
            </a:r>
          </a:p>
        </p:txBody>
      </p:sp>
      <p:sp>
        <p:nvSpPr>
          <p:cNvPr id="14" name="Speech Bubble: Rectangle with Corners Rounded 13">
            <a:extLst>
              <a:ext uri="{FF2B5EF4-FFF2-40B4-BE49-F238E27FC236}">
                <a16:creationId xmlns:a16="http://schemas.microsoft.com/office/drawing/2014/main" id="{619EE41E-838F-4324-ACD2-1CEC0694DEF7}"/>
              </a:ext>
            </a:extLst>
          </p:cNvPr>
          <p:cNvSpPr/>
          <p:nvPr/>
        </p:nvSpPr>
        <p:spPr>
          <a:xfrm>
            <a:off x="3274966" y="5039826"/>
            <a:ext cx="1582359"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be called</a:t>
            </a:r>
          </a:p>
        </p:txBody>
      </p:sp>
      <p:sp>
        <p:nvSpPr>
          <p:cNvPr id="15" name="Speech Bubble: Rectangle with Corners Rounded 14">
            <a:extLst>
              <a:ext uri="{FF2B5EF4-FFF2-40B4-BE49-F238E27FC236}">
                <a16:creationId xmlns:a16="http://schemas.microsoft.com/office/drawing/2014/main" id="{F2A85216-0A4F-4496-BF62-AED46E2A64A1}"/>
              </a:ext>
            </a:extLst>
          </p:cNvPr>
          <p:cNvSpPr/>
          <p:nvPr/>
        </p:nvSpPr>
        <p:spPr>
          <a:xfrm>
            <a:off x="99277" y="2488999"/>
            <a:ext cx="1336593"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wash, washing</a:t>
            </a:r>
          </a:p>
        </p:txBody>
      </p:sp>
      <p:sp>
        <p:nvSpPr>
          <p:cNvPr id="18" name="Speech Bubble: Rectangle with Corners Rounded 17">
            <a:extLst>
              <a:ext uri="{FF2B5EF4-FFF2-40B4-BE49-F238E27FC236}">
                <a16:creationId xmlns:a16="http://schemas.microsoft.com/office/drawing/2014/main" id="{72FADA15-3B32-4317-B631-7E9B53A4B09C}"/>
              </a:ext>
            </a:extLst>
          </p:cNvPr>
          <p:cNvSpPr/>
          <p:nvPr/>
        </p:nvSpPr>
        <p:spPr>
          <a:xfrm>
            <a:off x="3285308" y="2488627"/>
            <a:ext cx="1338080"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call, calling</a:t>
            </a:r>
          </a:p>
        </p:txBody>
      </p:sp>
      <p:sp>
        <p:nvSpPr>
          <p:cNvPr id="19" name="Speech Bubble: Rectangle with Corners Rounded 18">
            <a:extLst>
              <a:ext uri="{FF2B5EF4-FFF2-40B4-BE49-F238E27FC236}">
                <a16:creationId xmlns:a16="http://schemas.microsoft.com/office/drawing/2014/main" id="{2C0D94E3-FC64-4EAC-9350-F4FBB01AF2C3}"/>
              </a:ext>
            </a:extLst>
          </p:cNvPr>
          <p:cNvSpPr/>
          <p:nvPr/>
        </p:nvSpPr>
        <p:spPr>
          <a:xfrm>
            <a:off x="1799440" y="5050633"/>
            <a:ext cx="121094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peace</a:t>
            </a:r>
          </a:p>
        </p:txBody>
      </p:sp>
      <p:sp>
        <p:nvSpPr>
          <p:cNvPr id="20" name="Speech Bubble: Rectangle with Corners Rounded 19">
            <a:extLst>
              <a:ext uri="{FF2B5EF4-FFF2-40B4-BE49-F238E27FC236}">
                <a16:creationId xmlns:a16="http://schemas.microsoft.com/office/drawing/2014/main" id="{0806805A-0E77-41EB-8034-A587DF77112A}"/>
              </a:ext>
            </a:extLst>
          </p:cNvPr>
          <p:cNvSpPr/>
          <p:nvPr/>
        </p:nvSpPr>
        <p:spPr>
          <a:xfrm>
            <a:off x="4736545" y="2488999"/>
            <a:ext cx="1464645"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member</a:t>
            </a:r>
          </a:p>
        </p:txBody>
      </p:sp>
      <p:sp>
        <p:nvSpPr>
          <p:cNvPr id="21" name="Speech Bubble: Rectangle with Corners Rounded 20">
            <a:extLst>
              <a:ext uri="{FF2B5EF4-FFF2-40B4-BE49-F238E27FC236}">
                <a16:creationId xmlns:a16="http://schemas.microsoft.com/office/drawing/2014/main" id="{44EC19FE-5EA8-41E9-8D77-7CCE2E871229}"/>
              </a:ext>
            </a:extLst>
          </p:cNvPr>
          <p:cNvSpPr/>
          <p:nvPr/>
        </p:nvSpPr>
        <p:spPr>
          <a:xfrm>
            <a:off x="6314347" y="2488627"/>
            <a:ext cx="1642161"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present, presenting</a:t>
            </a:r>
          </a:p>
        </p:txBody>
      </p:sp>
      <p:sp>
        <p:nvSpPr>
          <p:cNvPr id="22" name="Speech Bubble: Rectangle with Corners Rounded 21">
            <a:extLst>
              <a:ext uri="{FF2B5EF4-FFF2-40B4-BE49-F238E27FC236}">
                <a16:creationId xmlns:a16="http://schemas.microsoft.com/office/drawing/2014/main" id="{43F20B22-138A-410C-A9CF-5C19D5F194EA}"/>
              </a:ext>
            </a:extLst>
          </p:cNvPr>
          <p:cNvSpPr/>
          <p:nvPr/>
        </p:nvSpPr>
        <p:spPr>
          <a:xfrm>
            <a:off x="8069047" y="2498509"/>
            <a:ext cx="134327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official (m/f)</a:t>
            </a:r>
          </a:p>
        </p:txBody>
      </p:sp>
      <p:sp>
        <p:nvSpPr>
          <p:cNvPr id="63" name="Speech Bubble: Rectangle with Corners Rounded 62">
            <a:extLst>
              <a:ext uri="{FF2B5EF4-FFF2-40B4-BE49-F238E27FC236}">
                <a16:creationId xmlns:a16="http://schemas.microsoft.com/office/drawing/2014/main" id="{A286E625-EF48-46A9-B4EA-6F996FBCE000}"/>
              </a:ext>
            </a:extLst>
          </p:cNvPr>
          <p:cNvSpPr/>
          <p:nvPr/>
        </p:nvSpPr>
        <p:spPr>
          <a:xfrm>
            <a:off x="9511720" y="2488627"/>
            <a:ext cx="1338080"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réveiller</a:t>
            </a:r>
          </a:p>
        </p:txBody>
      </p:sp>
      <p:sp>
        <p:nvSpPr>
          <p:cNvPr id="64" name="Speech Bubble: Rectangle with Corners Rounded 63">
            <a:extLst>
              <a:ext uri="{FF2B5EF4-FFF2-40B4-BE49-F238E27FC236}">
                <a16:creationId xmlns:a16="http://schemas.microsoft.com/office/drawing/2014/main" id="{0685F9A9-565F-4878-A26E-CBF3DCED78D2}"/>
              </a:ext>
            </a:extLst>
          </p:cNvPr>
          <p:cNvSpPr/>
          <p:nvPr/>
        </p:nvSpPr>
        <p:spPr>
          <a:xfrm>
            <a:off x="9526100" y="2488999"/>
            <a:ext cx="1330260"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wake, waking</a:t>
            </a:r>
          </a:p>
        </p:txBody>
      </p:sp>
      <p:sp>
        <p:nvSpPr>
          <p:cNvPr id="65" name="Speech Bubble: Rectangle with Corners Rounded 64">
            <a:extLst>
              <a:ext uri="{FF2B5EF4-FFF2-40B4-BE49-F238E27FC236}">
                <a16:creationId xmlns:a16="http://schemas.microsoft.com/office/drawing/2014/main" id="{49452EA0-C1CF-4D84-8F9A-211155668741}"/>
              </a:ext>
            </a:extLst>
          </p:cNvPr>
          <p:cNvSpPr/>
          <p:nvPr/>
        </p:nvSpPr>
        <p:spPr>
          <a:xfrm>
            <a:off x="101481" y="5050633"/>
            <a:ext cx="1433380"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se laver</a:t>
            </a:r>
          </a:p>
        </p:txBody>
      </p:sp>
      <p:sp>
        <p:nvSpPr>
          <p:cNvPr id="66" name="Speech Bubble: Rectangle with Corners Rounded 65">
            <a:extLst>
              <a:ext uri="{FF2B5EF4-FFF2-40B4-BE49-F238E27FC236}">
                <a16:creationId xmlns:a16="http://schemas.microsoft.com/office/drawing/2014/main" id="{76F3E6D7-D3D5-47F0-A698-845533658046}"/>
              </a:ext>
            </a:extLst>
          </p:cNvPr>
          <p:cNvSpPr/>
          <p:nvPr/>
        </p:nvSpPr>
        <p:spPr>
          <a:xfrm>
            <a:off x="96813" y="5050633"/>
            <a:ext cx="143804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wash oneself</a:t>
            </a:r>
          </a:p>
        </p:txBody>
      </p:sp>
      <p:sp>
        <p:nvSpPr>
          <p:cNvPr id="57" name="Speech Bubble: Rectangle with Corners Rounded 56">
            <a:extLst>
              <a:ext uri="{FF2B5EF4-FFF2-40B4-BE49-F238E27FC236}">
                <a16:creationId xmlns:a16="http://schemas.microsoft.com/office/drawing/2014/main" id="{ECF799C2-07DD-76F3-1F31-EAE4EDB15BF6}"/>
              </a:ext>
            </a:extLst>
          </p:cNvPr>
          <p:cNvSpPr/>
          <p:nvPr/>
        </p:nvSpPr>
        <p:spPr>
          <a:xfrm>
            <a:off x="10304414" y="5050633"/>
            <a:ext cx="1745855" cy="1187132"/>
          </a:xfrm>
          <a:prstGeom prst="wedgeRoundRectCallout">
            <a:avLst>
              <a:gd name="adj1" fmla="val -49868"/>
              <a:gd name="adj2" fmla="val -15735"/>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l’accord</a:t>
            </a:r>
          </a:p>
        </p:txBody>
      </p:sp>
      <p:sp>
        <p:nvSpPr>
          <p:cNvPr id="60" name="Speech Bubble: Rectangle with Corners Rounded 59">
            <a:extLst>
              <a:ext uri="{FF2B5EF4-FFF2-40B4-BE49-F238E27FC236}">
                <a16:creationId xmlns:a16="http://schemas.microsoft.com/office/drawing/2014/main" id="{7DE7B518-743D-F8E1-8462-32249E4423DD}"/>
              </a:ext>
            </a:extLst>
          </p:cNvPr>
          <p:cNvSpPr/>
          <p:nvPr/>
        </p:nvSpPr>
        <p:spPr>
          <a:xfrm>
            <a:off x="10304414" y="5050633"/>
            <a:ext cx="1735652"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agreement</a:t>
            </a:r>
          </a:p>
        </p:txBody>
      </p:sp>
      <p:pic>
        <p:nvPicPr>
          <p:cNvPr id="6" name="Picture 5" descr="A picture containing text, vector graphics&#10;&#10;Description automatically generated">
            <a:hlinkClick r:id="" action="ppaction://noaction">
              <a:snd r:embed="rId4" name="se laver.wav"/>
            </a:hlinkClick>
            <a:extLst>
              <a:ext uri="{FF2B5EF4-FFF2-40B4-BE49-F238E27FC236}">
                <a16:creationId xmlns:a16="http://schemas.microsoft.com/office/drawing/2014/main" id="{D68D158F-B115-323C-D167-A646A255C9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654" y="3802118"/>
            <a:ext cx="1050377" cy="1151755"/>
          </a:xfrm>
          <a:prstGeom prst="rect">
            <a:avLst/>
          </a:prstGeom>
        </p:spPr>
      </p:pic>
      <p:pic>
        <p:nvPicPr>
          <p:cNvPr id="24" name="Picture 23" descr="A picture containing vector graphics&#10;&#10;Description automatically generated">
            <a:hlinkClick r:id="" action="ppaction://noaction">
              <a:snd r:embed="rId6" name="laver.wav"/>
            </a:hlinkClick>
            <a:extLst>
              <a:ext uri="{FF2B5EF4-FFF2-40B4-BE49-F238E27FC236}">
                <a16:creationId xmlns:a16="http://schemas.microsoft.com/office/drawing/2014/main" id="{C258E012-ABED-FDB7-97F9-6BF52CA01A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46" y="1031153"/>
            <a:ext cx="1487373" cy="1360714"/>
          </a:xfrm>
          <a:prstGeom prst="rect">
            <a:avLst/>
          </a:prstGeom>
        </p:spPr>
      </p:pic>
      <p:pic>
        <p:nvPicPr>
          <p:cNvPr id="68" name="Picture 67" descr="Shape&#10;&#10;Description automatically generated with low confidence">
            <a:hlinkClick r:id="" action="ppaction://noaction">
              <a:snd r:embed="rId8" name="laccord.wav"/>
            </a:hlinkClick>
            <a:extLst>
              <a:ext uri="{FF2B5EF4-FFF2-40B4-BE49-F238E27FC236}">
                <a16:creationId xmlns:a16="http://schemas.microsoft.com/office/drawing/2014/main" id="{77D2CF4B-3535-7241-B5E4-8A939BD717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5149" y="3919065"/>
            <a:ext cx="1211152" cy="1044619"/>
          </a:xfrm>
          <a:prstGeom prst="rect">
            <a:avLst/>
          </a:prstGeom>
        </p:spPr>
      </p:pic>
      <p:pic>
        <p:nvPicPr>
          <p:cNvPr id="70" name="Picture 69" descr="A person and person&#10;&#10;Description automatically generated with low confidence">
            <a:hlinkClick r:id="" action="ppaction://noaction">
              <a:snd r:embed="rId10" name="sappeler.wav"/>
            </a:hlinkClick>
            <a:extLst>
              <a:ext uri="{FF2B5EF4-FFF2-40B4-BE49-F238E27FC236}">
                <a16:creationId xmlns:a16="http://schemas.microsoft.com/office/drawing/2014/main" id="{B8C99A25-9C0E-2C4C-71FF-32C557800D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8894" y="3817701"/>
            <a:ext cx="1338080" cy="1114370"/>
          </a:xfrm>
          <a:prstGeom prst="rect">
            <a:avLst/>
          </a:prstGeom>
        </p:spPr>
      </p:pic>
      <p:pic>
        <p:nvPicPr>
          <p:cNvPr id="72" name="Picture 71" descr="A picture containing text, vector graphics&#10;&#10;Description automatically generated">
            <a:hlinkClick r:id="" action="ppaction://noaction">
              <a:snd r:embed="rId12" name="appeler.wav"/>
            </a:hlinkClick>
            <a:extLst>
              <a:ext uri="{FF2B5EF4-FFF2-40B4-BE49-F238E27FC236}">
                <a16:creationId xmlns:a16="http://schemas.microsoft.com/office/drawing/2014/main" id="{24BB4462-99D5-C26C-856D-B44C21C44CD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3131" y="1266872"/>
            <a:ext cx="1454687" cy="1139524"/>
          </a:xfrm>
          <a:prstGeom prst="rect">
            <a:avLst/>
          </a:prstGeom>
        </p:spPr>
      </p:pic>
      <p:pic>
        <p:nvPicPr>
          <p:cNvPr id="80" name="Picture 79" descr="A doll holding a clock&#10;&#10;Description automatically generated with medium confidence">
            <a:hlinkClick r:id="" action="ppaction://noaction">
              <a:snd r:embed="rId14" name="reveiller.wav"/>
            </a:hlinkClick>
            <a:extLst>
              <a:ext uri="{FF2B5EF4-FFF2-40B4-BE49-F238E27FC236}">
                <a16:creationId xmlns:a16="http://schemas.microsoft.com/office/drawing/2014/main" id="{95E2E570-11DE-27CA-FE72-F177C64B2A5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5008" b="18268"/>
          <a:stretch/>
        </p:blipFill>
        <p:spPr>
          <a:xfrm>
            <a:off x="9495731" y="891467"/>
            <a:ext cx="1214978" cy="1523320"/>
          </a:xfrm>
          <a:prstGeom prst="rect">
            <a:avLst/>
          </a:prstGeom>
        </p:spPr>
      </p:pic>
      <p:pic>
        <p:nvPicPr>
          <p:cNvPr id="82" name="Picture 81" descr="A picture containing icon&#10;&#10;Description automatically generated">
            <a:hlinkClick r:id="" action="ppaction://noaction">
              <a:snd r:embed="rId16" name="se reveiller.wav"/>
            </a:hlinkClick>
            <a:extLst>
              <a:ext uri="{FF2B5EF4-FFF2-40B4-BE49-F238E27FC236}">
                <a16:creationId xmlns:a16="http://schemas.microsoft.com/office/drawing/2014/main" id="{3E5F7A9C-81FB-A369-DA67-22C30AB8312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8502" t="10582" r="18118" b="16374"/>
          <a:stretch/>
        </p:blipFill>
        <p:spPr>
          <a:xfrm>
            <a:off x="8765955" y="3812675"/>
            <a:ext cx="1273835" cy="1101041"/>
          </a:xfrm>
          <a:prstGeom prst="rect">
            <a:avLst/>
          </a:prstGeom>
        </p:spPr>
      </p:pic>
      <p:pic>
        <p:nvPicPr>
          <p:cNvPr id="86" name="Picture 85" descr="Background pattern&#10;&#10;Description automatically generated">
            <a:hlinkClick r:id="" action="ppaction://noaction">
              <a:snd r:embed="rId18" name="la journee.wav"/>
            </a:hlinkClick>
            <a:extLst>
              <a:ext uri="{FF2B5EF4-FFF2-40B4-BE49-F238E27FC236}">
                <a16:creationId xmlns:a16="http://schemas.microsoft.com/office/drawing/2014/main" id="{0B28ED31-D011-EF2E-2E78-98FF440A3F8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36458" b="40334"/>
          <a:stretch/>
        </p:blipFill>
        <p:spPr>
          <a:xfrm>
            <a:off x="1884742" y="1344932"/>
            <a:ext cx="1049591" cy="985580"/>
          </a:xfrm>
          <a:prstGeom prst="rect">
            <a:avLst/>
          </a:prstGeom>
        </p:spPr>
      </p:pic>
      <p:pic>
        <p:nvPicPr>
          <p:cNvPr id="88" name="Picture 87" descr="A person and person&#10;&#10;Description automatically generated with low confidence">
            <a:hlinkClick r:id="" action="ppaction://noaction">
              <a:snd r:embed="rId20" name="se presenter.wav"/>
            </a:hlinkClick>
            <a:extLst>
              <a:ext uri="{FF2B5EF4-FFF2-40B4-BE49-F238E27FC236}">
                <a16:creationId xmlns:a16="http://schemas.microsoft.com/office/drawing/2014/main" id="{70FA9030-64A4-9B0C-0832-83E7B816EEBB}"/>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6187" r="10185"/>
          <a:stretch/>
        </p:blipFill>
        <p:spPr>
          <a:xfrm>
            <a:off x="7074515" y="3756601"/>
            <a:ext cx="1202398" cy="1175470"/>
          </a:xfrm>
          <a:prstGeom prst="rect">
            <a:avLst/>
          </a:prstGeom>
        </p:spPr>
      </p:pic>
      <p:pic>
        <p:nvPicPr>
          <p:cNvPr id="90" name="Picture 89" descr="Icon&#10;&#10;Description automatically generated">
            <a:hlinkClick r:id="" action="ppaction://noaction">
              <a:snd r:embed="rId22" name="le membre.wav"/>
            </a:hlinkClick>
            <a:extLst>
              <a:ext uri="{FF2B5EF4-FFF2-40B4-BE49-F238E27FC236}">
                <a16:creationId xmlns:a16="http://schemas.microsoft.com/office/drawing/2014/main" id="{64258449-BEA5-C7F8-0AED-41D82EB3ACD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17410" y="1386794"/>
            <a:ext cx="1565652" cy="1013384"/>
          </a:xfrm>
          <a:prstGeom prst="rect">
            <a:avLst/>
          </a:prstGeom>
        </p:spPr>
      </p:pic>
      <p:pic>
        <p:nvPicPr>
          <p:cNvPr id="92" name="Picture 91" descr="Icon&#10;&#10;Description automatically generated with low confidence">
            <a:hlinkClick r:id="" action="ppaction://noaction">
              <a:snd r:embed="rId24" name="presenter.wav"/>
            </a:hlinkClick>
            <a:extLst>
              <a:ext uri="{FF2B5EF4-FFF2-40B4-BE49-F238E27FC236}">
                <a16:creationId xmlns:a16="http://schemas.microsoft.com/office/drawing/2014/main" id="{552FD64C-B9A6-7E73-5CA7-FC412E94C25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402654" y="1392921"/>
            <a:ext cx="1454687" cy="1058057"/>
          </a:xfrm>
          <a:prstGeom prst="rect">
            <a:avLst/>
          </a:prstGeom>
        </p:spPr>
      </p:pic>
      <p:pic>
        <p:nvPicPr>
          <p:cNvPr id="94" name="Picture 93" descr="Logo&#10;&#10;Description automatically generated">
            <a:hlinkClick r:id="" action="ppaction://noaction">
              <a:snd r:embed="rId26" name="la paix.wav"/>
            </a:hlinkClick>
            <a:extLst>
              <a:ext uri="{FF2B5EF4-FFF2-40B4-BE49-F238E27FC236}">
                <a16:creationId xmlns:a16="http://schemas.microsoft.com/office/drawing/2014/main" id="{756B987B-17CC-316B-BB26-32B913E2DEB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674458" y="3885113"/>
            <a:ext cx="1118461" cy="1091116"/>
          </a:xfrm>
          <a:prstGeom prst="rect">
            <a:avLst/>
          </a:prstGeom>
        </p:spPr>
      </p:pic>
      <p:pic>
        <p:nvPicPr>
          <p:cNvPr id="96" name="Picture 95" descr="A picture containing toy&#10;&#10;Description automatically generated">
            <a:hlinkClick r:id="" action="ppaction://noaction">
              <a:snd r:embed="rId28" name="efficace.wav"/>
            </a:hlinkClick>
            <a:extLst>
              <a:ext uri="{FF2B5EF4-FFF2-40B4-BE49-F238E27FC236}">
                <a16:creationId xmlns:a16="http://schemas.microsoft.com/office/drawing/2014/main" id="{1F246330-3FCA-6449-3EC7-44A2C8DF71A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48891" y="3869767"/>
            <a:ext cx="1202398" cy="1143217"/>
          </a:xfrm>
          <a:prstGeom prst="rect">
            <a:avLst/>
          </a:prstGeom>
        </p:spPr>
      </p:pic>
      <p:pic>
        <p:nvPicPr>
          <p:cNvPr id="98" name="Picture 97" descr="Logo&#10;&#10;Description automatically generated">
            <a:hlinkClick r:id="" action="ppaction://noaction">
              <a:snd r:embed="rId30" name="officiel officielle.wav"/>
            </a:hlinkClick>
            <a:extLst>
              <a:ext uri="{FF2B5EF4-FFF2-40B4-BE49-F238E27FC236}">
                <a16:creationId xmlns:a16="http://schemas.microsoft.com/office/drawing/2014/main" id="{5B50F6FD-D052-983A-7D2C-03D143EFCDA4}"/>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160625" y="1162828"/>
            <a:ext cx="976339" cy="1218044"/>
          </a:xfrm>
          <a:prstGeom prst="rect">
            <a:avLst/>
          </a:prstGeom>
        </p:spPr>
      </p:pic>
      <p:pic>
        <p:nvPicPr>
          <p:cNvPr id="100" name="Picture 99" descr="Icon&#10;&#10;Description automatically generated with medium confidence">
            <a:hlinkClick r:id="" action="ppaction://noaction">
              <a:snd r:embed="rId32" name="fier fiere.wav"/>
            </a:hlinkClick>
            <a:extLst>
              <a:ext uri="{FF2B5EF4-FFF2-40B4-BE49-F238E27FC236}">
                <a16:creationId xmlns:a16="http://schemas.microsoft.com/office/drawing/2014/main" id="{04ADB62F-4630-5E6B-F78A-9CF9FADD422B}"/>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0923767" y="1170666"/>
            <a:ext cx="1132142" cy="1130963"/>
          </a:xfrm>
          <a:prstGeom prst="rect">
            <a:avLst/>
          </a:prstGeom>
        </p:spPr>
      </p:pic>
      <p:sp>
        <p:nvSpPr>
          <p:cNvPr id="55" name="Speech Bubble: Rectangle with Corners Rounded 54">
            <a:extLst>
              <a:ext uri="{FF2B5EF4-FFF2-40B4-BE49-F238E27FC236}">
                <a16:creationId xmlns:a16="http://schemas.microsoft.com/office/drawing/2014/main" id="{4A59E604-9C85-6581-B1A2-DC9D4A93FE52}"/>
              </a:ext>
            </a:extLst>
          </p:cNvPr>
          <p:cNvSpPr/>
          <p:nvPr/>
        </p:nvSpPr>
        <p:spPr>
          <a:xfrm>
            <a:off x="115122" y="2498509"/>
            <a:ext cx="1336593"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56" name="Speech Bubble: Rectangle with Corners Rounded 55">
            <a:extLst>
              <a:ext uri="{FF2B5EF4-FFF2-40B4-BE49-F238E27FC236}">
                <a16:creationId xmlns:a16="http://schemas.microsoft.com/office/drawing/2014/main" id="{BE290AA6-E0C4-83AC-D56C-FAB20DD0FA73}"/>
              </a:ext>
            </a:extLst>
          </p:cNvPr>
          <p:cNvSpPr/>
          <p:nvPr/>
        </p:nvSpPr>
        <p:spPr>
          <a:xfrm>
            <a:off x="1562404" y="2501684"/>
            <a:ext cx="1623124" cy="1187132"/>
          </a:xfrm>
          <a:prstGeom prst="wedgeRoundRectCallout">
            <a:avLst>
              <a:gd name="adj1" fmla="val -26903"/>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58" name="Speech Bubble: Rectangle with Corners Rounded 57">
            <a:extLst>
              <a:ext uri="{FF2B5EF4-FFF2-40B4-BE49-F238E27FC236}">
                <a16:creationId xmlns:a16="http://schemas.microsoft.com/office/drawing/2014/main" id="{168FEB72-488B-A1CA-600C-2A6816F82EF6}"/>
              </a:ext>
            </a:extLst>
          </p:cNvPr>
          <p:cNvSpPr/>
          <p:nvPr/>
        </p:nvSpPr>
        <p:spPr>
          <a:xfrm>
            <a:off x="3288051" y="2488627"/>
            <a:ext cx="1338080"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9" name="Speech Bubble: Rectangle with Corners Rounded 58">
            <a:extLst>
              <a:ext uri="{FF2B5EF4-FFF2-40B4-BE49-F238E27FC236}">
                <a16:creationId xmlns:a16="http://schemas.microsoft.com/office/drawing/2014/main" id="{E2EED8A3-6034-241A-162E-0D31B6B509CA}"/>
              </a:ext>
            </a:extLst>
          </p:cNvPr>
          <p:cNvSpPr/>
          <p:nvPr/>
        </p:nvSpPr>
        <p:spPr>
          <a:xfrm>
            <a:off x="4751795" y="2477820"/>
            <a:ext cx="1464645"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61" name="Speech Bubble: Rectangle with Corners Rounded 60">
            <a:extLst>
              <a:ext uri="{FF2B5EF4-FFF2-40B4-BE49-F238E27FC236}">
                <a16:creationId xmlns:a16="http://schemas.microsoft.com/office/drawing/2014/main" id="{F0769F2D-9A5F-721E-CF36-2EF0F7B87555}"/>
              </a:ext>
            </a:extLst>
          </p:cNvPr>
          <p:cNvSpPr/>
          <p:nvPr/>
        </p:nvSpPr>
        <p:spPr>
          <a:xfrm>
            <a:off x="6328727" y="2477820"/>
            <a:ext cx="1642161"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62" name="Speech Bubble: Rectangle with Corners Rounded 61">
            <a:extLst>
              <a:ext uri="{FF2B5EF4-FFF2-40B4-BE49-F238E27FC236}">
                <a16:creationId xmlns:a16="http://schemas.microsoft.com/office/drawing/2014/main" id="{C096E78C-F19D-DEA1-D513-52D8521377F8}"/>
              </a:ext>
            </a:extLst>
          </p:cNvPr>
          <p:cNvSpPr/>
          <p:nvPr/>
        </p:nvSpPr>
        <p:spPr>
          <a:xfrm>
            <a:off x="8057753" y="2498509"/>
            <a:ext cx="134327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67" name="Speech Bubble: Rectangle with Corners Rounded 66">
            <a:extLst>
              <a:ext uri="{FF2B5EF4-FFF2-40B4-BE49-F238E27FC236}">
                <a16:creationId xmlns:a16="http://schemas.microsoft.com/office/drawing/2014/main" id="{1B0FA1A3-5813-7B19-695A-8BD99D03FBF4}"/>
              </a:ext>
            </a:extLst>
          </p:cNvPr>
          <p:cNvSpPr/>
          <p:nvPr/>
        </p:nvSpPr>
        <p:spPr>
          <a:xfrm>
            <a:off x="9527713" y="2493121"/>
            <a:ext cx="1330260"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7</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Speech Bubble: Rectangle with Corners Rounded 68">
            <a:extLst>
              <a:ext uri="{FF2B5EF4-FFF2-40B4-BE49-F238E27FC236}">
                <a16:creationId xmlns:a16="http://schemas.microsoft.com/office/drawing/2014/main" id="{3413194A-FD38-0767-7F3F-2BA9EE57D6BF}"/>
              </a:ext>
            </a:extLst>
          </p:cNvPr>
          <p:cNvSpPr/>
          <p:nvPr/>
        </p:nvSpPr>
        <p:spPr>
          <a:xfrm>
            <a:off x="10992280" y="2477820"/>
            <a:ext cx="108459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71" name="Speech Bubble: Rectangle with Corners Rounded 70">
            <a:extLst>
              <a:ext uri="{FF2B5EF4-FFF2-40B4-BE49-F238E27FC236}">
                <a16:creationId xmlns:a16="http://schemas.microsoft.com/office/drawing/2014/main" id="{DDD23D86-D818-ED1F-8A74-56B2EC3CD097}"/>
              </a:ext>
            </a:extLst>
          </p:cNvPr>
          <p:cNvSpPr/>
          <p:nvPr/>
        </p:nvSpPr>
        <p:spPr>
          <a:xfrm>
            <a:off x="100724" y="5052869"/>
            <a:ext cx="143804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73" name="Speech Bubble: Rectangle with Corners Rounded 72">
            <a:extLst>
              <a:ext uri="{FF2B5EF4-FFF2-40B4-BE49-F238E27FC236}">
                <a16:creationId xmlns:a16="http://schemas.microsoft.com/office/drawing/2014/main" id="{18C05186-BFAD-0F53-7372-144E87C3A00F}"/>
              </a:ext>
            </a:extLst>
          </p:cNvPr>
          <p:cNvSpPr/>
          <p:nvPr/>
        </p:nvSpPr>
        <p:spPr>
          <a:xfrm>
            <a:off x="1788897" y="5054647"/>
            <a:ext cx="121094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74" name="Speech Bubble: Rectangle with Corners Rounded 73">
            <a:extLst>
              <a:ext uri="{FF2B5EF4-FFF2-40B4-BE49-F238E27FC236}">
                <a16:creationId xmlns:a16="http://schemas.microsoft.com/office/drawing/2014/main" id="{8EAD1505-C48B-5864-78DA-A27B08F1A947}"/>
              </a:ext>
            </a:extLst>
          </p:cNvPr>
          <p:cNvSpPr/>
          <p:nvPr/>
        </p:nvSpPr>
        <p:spPr>
          <a:xfrm>
            <a:off x="3282850" y="5050261"/>
            <a:ext cx="1582359"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75" name="Speech Bubble: Rectangle with Corners Rounded 74">
            <a:extLst>
              <a:ext uri="{FF2B5EF4-FFF2-40B4-BE49-F238E27FC236}">
                <a16:creationId xmlns:a16="http://schemas.microsoft.com/office/drawing/2014/main" id="{314C15FB-5F6D-6082-5633-A9D8987BDBA2}"/>
              </a:ext>
            </a:extLst>
          </p:cNvPr>
          <p:cNvSpPr/>
          <p:nvPr/>
        </p:nvSpPr>
        <p:spPr>
          <a:xfrm>
            <a:off x="5136531" y="5072247"/>
            <a:ext cx="1460820"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sp>
        <p:nvSpPr>
          <p:cNvPr id="76" name="Speech Bubble: Rectangle with Corners Rounded 75">
            <a:extLst>
              <a:ext uri="{FF2B5EF4-FFF2-40B4-BE49-F238E27FC236}">
                <a16:creationId xmlns:a16="http://schemas.microsoft.com/office/drawing/2014/main" id="{7F0EAC1C-C4FD-EF3A-86BC-DE47DCD4388E}"/>
              </a:ext>
            </a:extLst>
          </p:cNvPr>
          <p:cNvSpPr/>
          <p:nvPr/>
        </p:nvSpPr>
        <p:spPr>
          <a:xfrm>
            <a:off x="6867441" y="5050261"/>
            <a:ext cx="1584673"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13</a:t>
            </a:r>
          </a:p>
        </p:txBody>
      </p:sp>
      <p:sp>
        <p:nvSpPr>
          <p:cNvPr id="77" name="Speech Bubble: Rectangle with Corners Rounded 76">
            <a:extLst>
              <a:ext uri="{FF2B5EF4-FFF2-40B4-BE49-F238E27FC236}">
                <a16:creationId xmlns:a16="http://schemas.microsoft.com/office/drawing/2014/main" id="{C2BE4703-C212-FAEB-C9D6-712DB67FCF65}"/>
              </a:ext>
            </a:extLst>
          </p:cNvPr>
          <p:cNvSpPr/>
          <p:nvPr/>
        </p:nvSpPr>
        <p:spPr>
          <a:xfrm>
            <a:off x="8696512" y="5057672"/>
            <a:ext cx="1343278"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14</a:t>
            </a:r>
          </a:p>
        </p:txBody>
      </p:sp>
      <p:sp>
        <p:nvSpPr>
          <p:cNvPr id="78" name="Speech Bubble: Rectangle with Corners Rounded 77">
            <a:extLst>
              <a:ext uri="{FF2B5EF4-FFF2-40B4-BE49-F238E27FC236}">
                <a16:creationId xmlns:a16="http://schemas.microsoft.com/office/drawing/2014/main" id="{B5E05DAA-08A0-B78A-4412-1FFBB7EB5FED}"/>
              </a:ext>
            </a:extLst>
          </p:cNvPr>
          <p:cNvSpPr/>
          <p:nvPr/>
        </p:nvSpPr>
        <p:spPr>
          <a:xfrm>
            <a:off x="10306108" y="5052869"/>
            <a:ext cx="1735652" cy="1187132"/>
          </a:xfrm>
          <a:prstGeom prst="wedgeRoundRectCallout">
            <a:avLst>
              <a:gd name="adj1" fmla="val -49868"/>
              <a:gd name="adj2" fmla="val -15735"/>
              <a:gd name="adj3" fmla="val 16667"/>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15</a:t>
            </a:r>
          </a:p>
        </p:txBody>
      </p:sp>
    </p:spTree>
    <p:extLst>
      <p:ext uri="{BB962C8B-B14F-4D97-AF65-F5344CB8AC3E}">
        <p14:creationId xmlns:p14="http://schemas.microsoft.com/office/powerpoint/2010/main" val="283472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6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1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P spid="22" grpId="0" animBg="1"/>
      <p:bldP spid="64" grpId="0" animBg="1"/>
      <p:bldP spid="66" grpId="0" animBg="1"/>
      <p:bldP spid="60" grpId="0" animBg="1"/>
      <p:bldP spid="55" grpId="0" animBg="1"/>
      <p:bldP spid="56" grpId="0" animBg="1"/>
      <p:bldP spid="58" grpId="0" animBg="1"/>
      <p:bldP spid="59" grpId="0" animBg="1"/>
      <p:bldP spid="61" grpId="0" animBg="1"/>
      <p:bldP spid="62" grpId="0" animBg="1"/>
      <p:bldP spid="67" grpId="0" animBg="1"/>
      <p:bldP spid="69" grpId="0" animBg="1"/>
      <p:bldP spid="71" grpId="0" animBg="1"/>
      <p:bldP spid="73" grpId="0" animBg="1"/>
      <p:bldP spid="74" grpId="0" animBg="1"/>
      <p:bldP spid="75" grpId="0" animBg="1"/>
      <p:bldP spid="76" grpId="0" animBg="1"/>
      <p:bldP spid="77" grpId="0" animBg="1"/>
      <p:bldP spid="7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6889</Words>
  <Application>Microsoft Office PowerPoint</Application>
  <PresentationFormat>Widescreen</PresentationFormat>
  <Paragraphs>936</Paragraphs>
  <Slides>29</Slides>
  <Notes>29</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29</vt:i4>
      </vt:variant>
    </vt:vector>
  </HeadingPairs>
  <TitlesOfParts>
    <vt:vector size="38" baseType="lpstr">
      <vt:lpstr>Arial</vt:lpstr>
      <vt:lpstr>Calibri</vt:lpstr>
      <vt:lpstr>Century Gothic</vt:lpstr>
      <vt:lpstr>Tw Cen MT</vt:lpstr>
      <vt:lpstr>1_Office Theme</vt:lpstr>
      <vt:lpstr>NCELP Theme</vt:lpstr>
      <vt:lpstr>2_Office Theme</vt:lpstr>
      <vt:lpstr>3_Office Theme</vt:lpstr>
      <vt:lpstr>4_Office Theme</vt:lpstr>
      <vt:lpstr>PowerPoint Presentation</vt:lpstr>
      <vt:lpstr>closed o/ô</vt:lpstr>
      <vt:lpstr>closed o/ô</vt:lpstr>
      <vt:lpstr>au</vt:lpstr>
      <vt:lpstr>au</vt:lpstr>
      <vt:lpstr>open o</vt:lpstr>
      <vt:lpstr>open o</vt:lpstr>
      <vt:lpstr>Phonétique  </vt:lpstr>
      <vt:lpstr>Vocabulaire</vt:lpstr>
      <vt:lpstr>L’Afghanistan</vt:lpstr>
      <vt:lpstr>Saying it, him, and her</vt:lpstr>
      <vt:lpstr>La vie de Max et Nina</vt:lpstr>
      <vt:lpstr>Saying what somebody does to himself/herself</vt:lpstr>
      <vt:lpstr>Les cousins de Stéphanie</vt:lpstr>
      <vt:lpstr>La vie de Max et Nina</vt:lpstr>
      <vt:lpstr>La vie de Max et Nina</vt:lpstr>
      <vt:lpstr>La vie de Max et Nina</vt:lpstr>
      <vt:lpstr>PowerPoint Presentation</vt:lpstr>
      <vt:lpstr>La crise des réfugiés*</vt:lpstr>
      <vt:lpstr>Vocabulaire</vt:lpstr>
      <vt:lpstr>Le Grand Prix vocabulaire</vt:lpstr>
      <vt:lpstr> Time periods: quantity vs. duration</vt:lpstr>
      <vt:lpstr>Reflexive pronouns vs direct object pronouns</vt:lpstr>
      <vt:lpstr>L’élève afghan</vt:lpstr>
      <vt:lpstr>La vie de la mère de Max</vt:lpstr>
      <vt:lpstr>La vie de la mère de Max</vt:lpstr>
      <vt:lpstr>La vie de la mère de Max</vt:lpstr>
      <vt:lpstr>L’animal de mes rêves</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1258</cp:revision>
  <dcterms:created xsi:type="dcterms:W3CDTF">2020-06-12T14:19:03Z</dcterms:created>
  <dcterms:modified xsi:type="dcterms:W3CDTF">2022-08-08T15:49:35Z</dcterms:modified>
</cp:coreProperties>
</file>