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676" r:id="rId2"/>
    <p:sldId id="742" r:id="rId3"/>
    <p:sldId id="743" r:id="rId4"/>
    <p:sldId id="744" r:id="rId5"/>
    <p:sldId id="745" r:id="rId6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5"/>
    <a:srgbClr val="FFF6D4"/>
    <a:srgbClr val="BADEFF"/>
    <a:srgbClr val="E6E6E6"/>
    <a:srgbClr val="FF9933"/>
    <a:srgbClr val="115076"/>
    <a:srgbClr val="EBF5FF"/>
    <a:srgbClr val="EFF7FF"/>
    <a:srgbClr val="FFCC00"/>
    <a:srgbClr val="FFE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4744" autoAdjust="0"/>
  </p:normalViewPr>
  <p:slideViewPr>
    <p:cSldViewPr snapToGrid="0">
      <p:cViewPr varScale="1">
        <p:scale>
          <a:sx n="72" d="100"/>
          <a:sy n="72" d="100"/>
        </p:scale>
        <p:origin x="5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79BAE9C-ACF2-4362-814B-1AB50972AD2E}" type="datetimeFigureOut">
              <a:rPr lang="en-GB" smtClean="0"/>
              <a:t>20/12/2022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Timing: 3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introduce all forms of -IR verbs like </a:t>
            </a:r>
            <a:r>
              <a:rPr lang="fr-FR" b="0" i="1" noProof="0" dirty="0"/>
              <a:t>ouvrir</a:t>
            </a:r>
            <a:r>
              <a:rPr lang="fr-FR" b="0" noProof="0" dirty="0"/>
              <a:t> </a:t>
            </a:r>
            <a:r>
              <a:rPr lang="en-US" b="0" dirty="0"/>
              <a:t>in the present tense.</a:t>
            </a:r>
            <a:endParaRPr lang="fr-FR" b="1" noProof="0" dirty="0"/>
          </a:p>
          <a:p>
            <a:endParaRPr lang="fr-FR" b="1" noProof="0" dirty="0"/>
          </a:p>
          <a:p>
            <a:r>
              <a:rPr lang="en-US" b="1" dirty="0"/>
              <a:t>Procedure:</a:t>
            </a:r>
          </a:p>
          <a:p>
            <a:pPr marL="255162" indent="-255162">
              <a:buAutoNum type="arabicPeriod"/>
            </a:pPr>
            <a:r>
              <a:rPr lang="en-US" b="0" dirty="0"/>
              <a:t>Click to reveal the information.</a:t>
            </a:r>
          </a:p>
          <a:p>
            <a:pPr marL="255162" indent="-255162">
              <a:buAutoNum type="arabicPeriod"/>
            </a:pPr>
            <a:r>
              <a:rPr lang="en-US" b="0" dirty="0"/>
              <a:t>Say</a:t>
            </a:r>
            <a:r>
              <a:rPr lang="en-US" b="0" baseline="0" dirty="0"/>
              <a:t> each word form aloud. Students repeat.</a:t>
            </a:r>
            <a:endParaRPr lang="en-US" b="0" dirty="0"/>
          </a:p>
          <a:p>
            <a:pPr marL="255162" indent="-255162">
              <a:buAutoNum type="arabicPeriod"/>
            </a:pPr>
            <a:r>
              <a:rPr lang="en-US" b="0" dirty="0"/>
              <a:t>Click on the audio button to hear the short forms conjugated by a native speaker.</a:t>
            </a:r>
          </a:p>
          <a:p>
            <a:pPr marL="255162" indent="-255162">
              <a:buAutoNum type="arabicPeriod"/>
            </a:pPr>
            <a:r>
              <a:rPr lang="en-US" b="0" dirty="0"/>
              <a:t>Draw attention to the endings of verbs like </a:t>
            </a:r>
            <a:r>
              <a:rPr lang="fr-FR" b="0" i="1" noProof="0" dirty="0"/>
              <a:t>ouvrir</a:t>
            </a:r>
            <a:r>
              <a:rPr lang="en-US" b="0" dirty="0"/>
              <a:t> being the same as for -ER verbs.</a:t>
            </a:r>
          </a:p>
          <a:p>
            <a:pPr marL="255162" indent="-255162">
              <a:buAutoNum type="arabicPeriod"/>
            </a:pPr>
            <a:r>
              <a:rPr lang="en-US" b="0" dirty="0"/>
              <a:t>For Higher students, click to reveal a box drawing attention to the verbs </a:t>
            </a:r>
            <a:r>
              <a:rPr lang="fr-FR" b="0" i="1" noProof="0" dirty="0"/>
              <a:t>offrir</a:t>
            </a:r>
            <a:r>
              <a:rPr lang="fr-FR" b="0" noProof="0" dirty="0"/>
              <a:t> </a:t>
            </a:r>
            <a:r>
              <a:rPr lang="en-US" b="0" dirty="0"/>
              <a:t>and </a:t>
            </a:r>
            <a:r>
              <a:rPr lang="fr-FR" b="0" i="1" noProof="0" dirty="0"/>
              <a:t>souffrir</a:t>
            </a:r>
            <a:r>
              <a:rPr lang="en-US" b="0" dirty="0"/>
              <a:t> which follow the same pattern as verbs like </a:t>
            </a:r>
            <a:r>
              <a:rPr lang="fr-FR" b="0" i="1" noProof="0" dirty="0"/>
              <a:t>ouvrir</a:t>
            </a:r>
            <a:r>
              <a:rPr lang="en-US" b="0" dirty="0"/>
              <a:t>. For Foundation-only classes, this box can be removed if desired.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r>
              <a:rPr lang="fr-FR" b="0" noProof="0" dirty="0"/>
              <a:t>j’ouvres</a:t>
            </a:r>
          </a:p>
          <a:p>
            <a:r>
              <a:rPr lang="fr-FR" b="0" noProof="0" dirty="0"/>
              <a:t>tu ouvres</a:t>
            </a:r>
          </a:p>
          <a:p>
            <a:r>
              <a:rPr lang="fr-FR" b="0" noProof="0" dirty="0"/>
              <a:t>il ouvre</a:t>
            </a:r>
          </a:p>
          <a:p>
            <a:r>
              <a:rPr lang="fr-FR" b="0" noProof="0" dirty="0"/>
              <a:t>elle ouvre</a:t>
            </a:r>
          </a:p>
          <a:p>
            <a:r>
              <a:rPr lang="fr-FR" b="0" noProof="0" dirty="0"/>
              <a:t>on ouvre</a:t>
            </a:r>
          </a:p>
          <a:p>
            <a:r>
              <a:rPr lang="fr-FR" b="0" noProof="0" dirty="0"/>
              <a:t>nous ouvrons</a:t>
            </a:r>
          </a:p>
          <a:p>
            <a:r>
              <a:rPr lang="fr-FR" b="0" noProof="0" dirty="0"/>
              <a:t>vous ouvrez</a:t>
            </a:r>
          </a:p>
          <a:p>
            <a:r>
              <a:rPr lang="fr-FR" b="0" noProof="0" dirty="0"/>
              <a:t>ils ouvrent</a:t>
            </a:r>
          </a:p>
          <a:p>
            <a:r>
              <a:rPr lang="fr-FR" b="0" noProof="0" dirty="0"/>
              <a:t>elles ouvrent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051212F4-EB5A-464B-92EC-DACFCB1CC2CD}" type="slidenum">
              <a:rPr lang="en-GB" sz="1400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GB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1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noProof="0" dirty="0">
                <a:solidFill>
                  <a:srgbClr val="0055A5"/>
                </a:solidFill>
              </a:rPr>
              <a:t>This task is available on the accompanying worksheet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noProof="0" dirty="0">
                <a:solidFill>
                  <a:srgbClr val="0055A5"/>
                </a:solidFill>
              </a:rPr>
              <a:t>Slide 1 of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noProof="0" dirty="0">
                <a:solidFill>
                  <a:srgbClr val="0055A5"/>
                </a:solidFill>
              </a:rPr>
              <a:t>Foundation version</a:t>
            </a:r>
          </a:p>
          <a:p>
            <a:r>
              <a:rPr lang="en-US" b="1" dirty="0"/>
              <a:t>Timing: 10 minutes</a:t>
            </a:r>
          </a:p>
          <a:p>
            <a:endParaRPr lang="en-GB" sz="1200" b="1" dirty="0">
              <a:solidFill>
                <a:srgbClr val="0055A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GB" sz="1200" b="0" dirty="0"/>
              <a:t>To practise associating the correct pronoun with the spelling of the </a:t>
            </a:r>
            <a:r>
              <a:rPr lang="fr-FR" sz="1200" b="0" i="1" noProof="0" dirty="0"/>
              <a:t>nous, vous, ils </a:t>
            </a:r>
            <a:r>
              <a:rPr lang="fr-FR" sz="1200" b="0" i="0" noProof="0" dirty="0"/>
              <a:t>and </a:t>
            </a:r>
            <a:r>
              <a:rPr lang="fr-FR" sz="1200" b="0" i="1" noProof="0" dirty="0"/>
              <a:t>elles</a:t>
            </a:r>
            <a:r>
              <a:rPr lang="en-GB" sz="1200" b="0" dirty="0"/>
              <a:t> forms of verbs like </a:t>
            </a:r>
            <a:r>
              <a:rPr lang="fr-FR" sz="1200" b="0" i="1" noProof="0" dirty="0"/>
              <a:t>ouvrir</a:t>
            </a:r>
            <a:r>
              <a:rPr lang="fr-FR" sz="1200" b="0" i="0" noProof="0" dirty="0"/>
              <a:t>;</a:t>
            </a:r>
            <a:r>
              <a:rPr lang="fr-FR" sz="1200" b="0" i="0" baseline="0" noProof="0" dirty="0"/>
              <a:t> </a:t>
            </a:r>
            <a:r>
              <a:rPr lang="en-GB" sz="1200" b="0" i="0" baseline="0" noProof="0" dirty="0"/>
              <a:t>reading comprehension.</a:t>
            </a:r>
            <a:endParaRPr lang="en-GB" sz="1200" b="0" i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Procedure: </a:t>
            </a:r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sz="1200" dirty="0"/>
              <a:t>First, students read the dialogue bubbles and identify the correct pronoun (</a:t>
            </a:r>
            <a:r>
              <a:rPr lang="fr-FR" sz="1200" i="1" noProof="0" dirty="0"/>
              <a:t>nous, vous, ils, elles</a:t>
            </a:r>
            <a:r>
              <a:rPr lang="en-GB" sz="1200" dirty="0"/>
              <a:t>) behind the white boxes by looking at the associated spelling of the verbs like </a:t>
            </a:r>
            <a:r>
              <a:rPr lang="fr-FR" sz="1200" i="1" noProof="0" dirty="0"/>
              <a:t>ouvrir, </a:t>
            </a:r>
            <a:r>
              <a:rPr lang="en-GB" sz="1200" i="0" noProof="0" dirty="0"/>
              <a:t>either</a:t>
            </a:r>
            <a:r>
              <a:rPr lang="fr-FR" sz="1200" i="1" noProof="0" dirty="0"/>
              <a:t> </a:t>
            </a:r>
            <a:r>
              <a:rPr lang="en-GB" sz="1200" i="0" noProof="0" dirty="0"/>
              <a:t>orally or using mini-whiteboards.</a:t>
            </a:r>
            <a:endParaRPr lang="en-GB" sz="1200" i="0" dirty="0"/>
          </a:p>
          <a:p>
            <a:pPr marL="241516" indent="-241516" defTabSz="966064">
              <a:buFontTx/>
              <a:buAutoNum type="arabicPeriod"/>
              <a:defRPr/>
            </a:pPr>
            <a:r>
              <a:rPr lang="en-GB" sz="1200" dirty="0"/>
              <a:t>Click to reveal the answers.</a:t>
            </a:r>
          </a:p>
          <a:p>
            <a:pPr marL="241516" indent="-241516">
              <a:buAutoNum type="arabicPeriod"/>
            </a:pPr>
            <a:r>
              <a:rPr lang="en-GB" sz="1200" dirty="0"/>
              <a:t>The second step is for students to put the conversation between </a:t>
            </a:r>
            <a:r>
              <a:rPr lang="en-GB" sz="1200" dirty="0">
                <a:solidFill>
                  <a:schemeClr val="bg1"/>
                </a:solidFill>
              </a:rPr>
              <a:t>Amir</a:t>
            </a:r>
            <a:r>
              <a:rPr lang="en-GB" sz="1200" dirty="0"/>
              <a:t> and his father Bilal into the correct order.</a:t>
            </a:r>
          </a:p>
          <a:p>
            <a:pPr marL="241516" indent="-241516">
              <a:buAutoNum type="arabicPeriod"/>
            </a:pPr>
            <a:r>
              <a:rPr lang="en-GB" sz="1200" dirty="0"/>
              <a:t>The correct sequence is on the following slide.</a:t>
            </a:r>
          </a:p>
          <a:p>
            <a:pPr algn="l"/>
            <a:endParaRPr lang="fr-FR" sz="1200" b="1" dirty="0">
              <a:solidFill>
                <a:srgbClr val="0055A5"/>
              </a:solidFill>
            </a:endParaRPr>
          </a:p>
          <a:p>
            <a:pPr algn="l"/>
            <a:r>
              <a:rPr lang="fr-FR" sz="1200" b="1" dirty="0">
                <a:solidFill>
                  <a:srgbClr val="0055A5"/>
                </a:solidFill>
              </a:rPr>
              <a:t>Note:</a:t>
            </a:r>
          </a:p>
          <a:p>
            <a:pPr algn="l"/>
            <a:r>
              <a:rPr lang="en-GB" sz="1200" b="0" noProof="0" dirty="0">
                <a:solidFill>
                  <a:srgbClr val="0055A5"/>
                </a:solidFill>
              </a:rPr>
              <a:t>The photograph on this series of slides is a view of the </a:t>
            </a:r>
            <a:r>
              <a:rPr lang="fr-FR" sz="1200" b="0" i="1" noProof="0" dirty="0">
                <a:solidFill>
                  <a:srgbClr val="0055A5"/>
                </a:solidFill>
              </a:rPr>
              <a:t>Mémorial </a:t>
            </a:r>
            <a:r>
              <a:rPr lang="fr-FR" sz="1200" b="0" i="1" noProof="0" dirty="0">
                <a:solidFill>
                  <a:srgbClr val="0055A5"/>
                </a:solidFill>
                <a:effectLst/>
              </a:rPr>
              <a:t>du Martyr </a:t>
            </a:r>
            <a:r>
              <a:rPr lang="en-GB" sz="1200" b="0" noProof="0" dirty="0">
                <a:solidFill>
                  <a:srgbClr val="0055A5"/>
                </a:solidFill>
                <a:effectLst/>
              </a:rPr>
              <a:t>in Algiers, a monument opened in 1982 on the 20th anniversary of the end of the Algerian war of independence.</a:t>
            </a:r>
          </a:p>
          <a:p>
            <a:pPr marL="0" indent="0">
              <a:buFont typeface="+mj-lt"/>
              <a:buNone/>
            </a:pPr>
            <a:endParaRPr lang="en-GB" b="1" noProof="0" dirty="0"/>
          </a:p>
          <a:p>
            <a:pPr defTabSz="1020647">
              <a:defRPr/>
            </a:pPr>
            <a:r>
              <a:rPr lang="en-GB" sz="1400" b="1" dirty="0"/>
              <a:t>Word frequency of cognates used (1 is the most frequent word in French): </a:t>
            </a:r>
            <a:br>
              <a:rPr lang="en-GB" sz="1400" dirty="0"/>
            </a:br>
            <a:r>
              <a:rPr lang="fr-FR" sz="1400" dirty="0"/>
              <a:t>action [355], thème [1720], cité [1246], immigration [2255], album [2874], correct [2617] </a:t>
            </a:r>
          </a:p>
          <a:p>
            <a:pPr defTabSz="1020647">
              <a:defRPr/>
            </a:pPr>
            <a:r>
              <a:rPr lang="de-DE" sz="1200" dirty="0">
                <a:latin typeface="Century Gothic" panose="020B0502020202020204" pitchFamily="34" charset="0"/>
              </a:rPr>
              <a:t>Source: </a:t>
            </a:r>
            <a:r>
              <a:rPr lang="en-GB" sz="1200" dirty="0">
                <a:latin typeface="Century Gothic" panose="020B0502020202020204" pitchFamily="34" charset="0"/>
              </a:rPr>
              <a:t>Lonsdale, D., &amp; Le Bras, Y.  (2009). </a:t>
            </a:r>
            <a:r>
              <a:rPr lang="en-GB" sz="1200" i="1" dirty="0">
                <a:latin typeface="Century Gothic" panose="020B0502020202020204" pitchFamily="34" charset="0"/>
              </a:rPr>
              <a:t>A Frequency Dictionary of French: Core vocabulary for learners </a:t>
            </a:r>
            <a:r>
              <a:rPr lang="en-GB" sz="1200" dirty="0">
                <a:latin typeface="Century Gothic" panose="020B0502020202020204" pitchFamily="34" charset="0"/>
              </a:rPr>
              <a:t>London: Routledge.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noProof="0" dirty="0">
                <a:solidFill>
                  <a:srgbClr val="0055A5"/>
                </a:solidFill>
              </a:rPr>
              <a:t>Slide 2 of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noProof="0" dirty="0">
                <a:solidFill>
                  <a:srgbClr val="0055A5"/>
                </a:solidFill>
              </a:rPr>
              <a:t>Foundation version - 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noProof="0" dirty="0">
                <a:solidFill>
                  <a:srgbClr val="0055A5"/>
                </a:solidFill>
              </a:rPr>
              <a:t>Slide 3 of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noProof="0" dirty="0">
                <a:solidFill>
                  <a:srgbClr val="0055A5"/>
                </a:solidFill>
              </a:rPr>
              <a:t>Higher version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8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noProof="0" dirty="0">
                <a:solidFill>
                  <a:srgbClr val="0055A5"/>
                </a:solidFill>
              </a:rPr>
              <a:t>Slide 4 of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b="1" noProof="0">
                <a:solidFill>
                  <a:srgbClr val="0055A5"/>
                </a:solidFill>
              </a:rPr>
              <a:t>Higher </a:t>
            </a:r>
            <a:r>
              <a:rPr lang="en-GB" sz="1200" b="1" noProof="0" dirty="0">
                <a:solidFill>
                  <a:srgbClr val="0055A5"/>
                </a:solidFill>
              </a:rPr>
              <a:t>version - 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7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78" y="6483598"/>
            <a:ext cx="2274092" cy="21287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04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86051-81AD-43B6-AD4C-7A61DE5F9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1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270728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994A4A-D944-41F2-8DEA-F17F6043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82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E1EE79E-FB38-4A37-BA9B-631DCFF80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401" y="132777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CECB09-ECFC-4213-8BBB-5E3A94F6E4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72836" y="2374699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599634D-BD6D-4834-A7C9-980C8B4893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6210" y="348125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6DC617B-6FDE-4A8F-B7D5-282D64FD78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9462" y="4697143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A456C8A-BE46-4D0F-8213-46E52C20CD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98993" y="1341030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5766683-7AC3-4E4F-A9A7-9EDC76C39CE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82428" y="2387951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65416C-6A60-4818-972A-2F8D549106C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5802" y="349450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B48A780-5959-4411-94B3-5C6A479C2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89054" y="4710395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0200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3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5626083-07F5-422B-BAF9-8C03F4F1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4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BAD87-395B-431E-B3EE-E8110C1FE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8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40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96604B-D187-48EB-B216-EF8EB1032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2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0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5DCF8-1088-417D-A2D4-5DAC15A2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6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62" r:id="rId3"/>
    <p:sldLayoutId id="2147483669" r:id="rId4"/>
    <p:sldLayoutId id="2147483668" r:id="rId5"/>
    <p:sldLayoutId id="2147483670" r:id="rId6"/>
    <p:sldLayoutId id="2147483671" r:id="rId7"/>
    <p:sldLayoutId id="2147483672" r:id="rId8"/>
    <p:sldLayoutId id="2147483676" r:id="rId9"/>
    <p:sldLayoutId id="2147483677" r:id="rId10"/>
    <p:sldLayoutId id="2147483674" r:id="rId11"/>
    <p:sldLayoutId id="2147483675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107B6B-D261-3292-DB81-6481AC7F13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198" y="988989"/>
            <a:ext cx="8169920" cy="803384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55A5"/>
                </a:solidFill>
              </a:rPr>
              <a:t>You have already learned the singular forms of </a:t>
            </a:r>
            <a:r>
              <a:rPr lang="fr-FR" b="1" dirty="0">
                <a:solidFill>
                  <a:schemeClr val="accent2"/>
                </a:solidFill>
              </a:rPr>
              <a:t>ouvrir </a:t>
            </a:r>
            <a:r>
              <a:rPr lang="en-GB" dirty="0">
                <a:solidFill>
                  <a:srgbClr val="0055A5"/>
                </a:solidFill>
              </a:rPr>
              <a:t>in the present tense. Now we add the </a:t>
            </a:r>
            <a:r>
              <a:rPr lang="en-GB" b="1" dirty="0">
                <a:solidFill>
                  <a:srgbClr val="0055A5"/>
                </a:solidFill>
              </a:rPr>
              <a:t>plural </a:t>
            </a:r>
            <a:r>
              <a:rPr lang="en-GB" dirty="0">
                <a:solidFill>
                  <a:srgbClr val="0055A5"/>
                </a:solidFill>
              </a:rPr>
              <a:t>forms:</a:t>
            </a:r>
            <a:endParaRPr lang="en-GB" sz="1600" dirty="0">
              <a:solidFill>
                <a:srgbClr val="0055A5"/>
              </a:solidFill>
            </a:endParaRPr>
          </a:p>
          <a:p>
            <a:r>
              <a:rPr lang="en-GB" dirty="0">
                <a:solidFill>
                  <a:srgbClr val="0055A5"/>
                </a:solidFill>
              </a:rPr>
              <a:t>:</a:t>
            </a:r>
            <a:endParaRPr lang="en-GB" sz="1600" dirty="0">
              <a:solidFill>
                <a:srgbClr val="0055A5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EBE5D8-FC22-BCA1-4642-FFA84062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7119257" cy="647577"/>
          </a:xfrm>
        </p:spPr>
        <p:txBody>
          <a:bodyPr>
            <a:normAutofit/>
          </a:bodyPr>
          <a:lstStyle/>
          <a:p>
            <a:r>
              <a:rPr lang="fr-FR" dirty="0"/>
              <a:t>Les verbes comme ouvrir</a:t>
            </a:r>
          </a:p>
        </p:txBody>
      </p:sp>
      <p:sp>
        <p:nvSpPr>
          <p:cNvPr id="9" name="Rounded Rectangle 46">
            <a:extLst>
              <a:ext uri="{FF2B5EF4-FFF2-40B4-BE49-F238E27FC236}">
                <a16:creationId xmlns:a16="http://schemas.microsoft.com/office/drawing/2014/main" id="{388C1FAD-2209-FC88-010D-4F5A21E1F4D2}"/>
              </a:ext>
            </a:extLst>
          </p:cNvPr>
          <p:cNvSpPr/>
          <p:nvPr/>
        </p:nvSpPr>
        <p:spPr>
          <a:xfrm>
            <a:off x="9839712" y="251481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grammaire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8BDDD348-C311-1650-BBCC-851AA560D0F0}"/>
              </a:ext>
            </a:extLst>
          </p:cNvPr>
          <p:cNvSpPr/>
          <p:nvPr/>
        </p:nvSpPr>
        <p:spPr>
          <a:xfrm>
            <a:off x="1611749" y="2770553"/>
            <a:ext cx="2096027" cy="2400528"/>
          </a:xfrm>
          <a:prstGeom prst="righ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rgbClr val="FFFFFF"/>
                </a:solidFill>
                <a:latin typeface="Century Gothic"/>
              </a:rPr>
              <a:t>ouvr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ir</a:t>
            </a:r>
          </a:p>
        </p:txBody>
      </p:sp>
      <p:sp>
        <p:nvSpPr>
          <p:cNvPr id="14" name="Callout: Right Arrow 13">
            <a:extLst>
              <a:ext uri="{FF2B5EF4-FFF2-40B4-BE49-F238E27FC236}">
                <a16:creationId xmlns:a16="http://schemas.microsoft.com/office/drawing/2014/main" id="{63DABFB4-121F-61A3-B0DA-96D2C78A07FA}"/>
              </a:ext>
            </a:extLst>
          </p:cNvPr>
          <p:cNvSpPr/>
          <p:nvPr/>
        </p:nvSpPr>
        <p:spPr>
          <a:xfrm>
            <a:off x="3707776" y="2770553"/>
            <a:ext cx="1921425" cy="2400528"/>
          </a:xfrm>
          <a:prstGeom prst="right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ouvr-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A593DC-5315-3B71-6B83-91615761409C}"/>
              </a:ext>
            </a:extLst>
          </p:cNvPr>
          <p:cNvSpPr/>
          <p:nvPr/>
        </p:nvSpPr>
        <p:spPr>
          <a:xfrm>
            <a:off x="8809116" y="2770553"/>
            <a:ext cx="3041109" cy="24005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j’ouvr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tu ouvr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Century Gothic"/>
              </a:rPr>
              <a:t>il/elle/on ouv</a:t>
            </a:r>
            <a:r>
              <a:rPr lang="fr-FR" sz="2400" b="1" dirty="0">
                <a:solidFill>
                  <a:srgbClr val="0055A4"/>
                </a:solidFill>
                <a:latin typeface="Century Gothic"/>
              </a:rPr>
              <a:t>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nous ouvr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Century Gothic"/>
              </a:rPr>
              <a:t>vous ouvr</a:t>
            </a:r>
            <a:r>
              <a:rPr lang="fr-FR" sz="2400" b="1" dirty="0">
                <a:solidFill>
                  <a:srgbClr val="0055A4"/>
                </a:solidFill>
                <a:latin typeface="Century Gothic"/>
              </a:rPr>
              <a:t>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ils/elles</a:t>
            </a:r>
            <a:r>
              <a:rPr kumimoji="0" lang="fr-FR" sz="24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 ouvr</a:t>
            </a:r>
            <a:r>
              <a:rPr kumimoji="0" lang="fr-FR" sz="2400" b="1" i="0" u="none" strike="noStrike" kern="1200" cap="none" spc="0" normalizeH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ent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3" name="Callout: Right Arrow 32">
            <a:extLst>
              <a:ext uri="{FF2B5EF4-FFF2-40B4-BE49-F238E27FC236}">
                <a16:creationId xmlns:a16="http://schemas.microsoft.com/office/drawing/2014/main" id="{D73B9880-3F83-0B25-16BF-BE92B1661836}"/>
              </a:ext>
            </a:extLst>
          </p:cNvPr>
          <p:cNvSpPr/>
          <p:nvPr/>
        </p:nvSpPr>
        <p:spPr>
          <a:xfrm>
            <a:off x="5629201" y="2770553"/>
            <a:ext cx="3179915" cy="2400528"/>
          </a:xfrm>
          <a:prstGeom prst="rightArrowCallout">
            <a:avLst>
              <a:gd name="adj1" fmla="val 25000"/>
              <a:gd name="adj2" fmla="val 25000"/>
              <a:gd name="adj3" fmla="val 24495"/>
              <a:gd name="adj4" fmla="val 74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rPr>
              <a:t>je: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-e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Century Gothic"/>
              </a:rPr>
              <a:t>tu: </a:t>
            </a:r>
            <a:r>
              <a:rPr lang="fr-FR" sz="2400" b="1" dirty="0">
                <a:solidFill>
                  <a:srgbClr val="0055A4"/>
                </a:solidFill>
                <a:latin typeface="Century Gothic"/>
              </a:rPr>
              <a:t>-es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il/elle/on: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</a:rPr>
              <a:t>-e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Century Gothic"/>
              </a:rPr>
              <a:t>nous: </a:t>
            </a:r>
            <a:r>
              <a:rPr lang="fr-FR" sz="2400" b="1" dirty="0">
                <a:solidFill>
                  <a:srgbClr val="0055A5"/>
                </a:solidFill>
                <a:latin typeface="Century Gothic"/>
              </a:rPr>
              <a:t>-ons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</a:rPr>
              <a:t>vous: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</a:rPr>
              <a:t>-ez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Century Gothic"/>
              </a:rPr>
              <a:t>ils/elles: </a:t>
            </a:r>
            <a:r>
              <a:rPr lang="fr-FR" sz="2400" b="1" dirty="0">
                <a:solidFill>
                  <a:srgbClr val="0055A5"/>
                </a:solidFill>
                <a:latin typeface="Century Gothic"/>
              </a:rPr>
              <a:t>-ent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55A5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F9687A-47D6-C5DA-E2BE-F2DDA61B955C}"/>
              </a:ext>
            </a:extLst>
          </p:cNvPr>
          <p:cNvSpPr txBox="1"/>
          <p:nvPr/>
        </p:nvSpPr>
        <p:spPr>
          <a:xfrm>
            <a:off x="1468506" y="1906660"/>
            <a:ext cx="1823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 infinitive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2F43B5-164D-DFB7-6615-43D44FF10A52}"/>
              </a:ext>
            </a:extLst>
          </p:cNvPr>
          <p:cNvSpPr txBox="1"/>
          <p:nvPr/>
        </p:nvSpPr>
        <p:spPr>
          <a:xfrm>
            <a:off x="2987927" y="1888177"/>
            <a:ext cx="284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Remove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-ir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leave the stem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447061-3E82-D8A1-50C0-3EA784E5E2A4}"/>
              </a:ext>
            </a:extLst>
          </p:cNvPr>
          <p:cNvSpPr txBox="1"/>
          <p:nvPr/>
        </p:nvSpPr>
        <p:spPr>
          <a:xfrm>
            <a:off x="5530801" y="1888177"/>
            <a:ext cx="2713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endings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the stem…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671683-A7DF-0D4B-69D5-6CA3F027F6F9}"/>
              </a:ext>
            </a:extLst>
          </p:cNvPr>
          <p:cNvSpPr txBox="1"/>
          <p:nvPr/>
        </p:nvSpPr>
        <p:spPr>
          <a:xfrm>
            <a:off x="9245703" y="2243096"/>
            <a:ext cx="1824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…et voilà !</a:t>
            </a:r>
          </a:p>
        </p:txBody>
      </p:sp>
      <p:pic>
        <p:nvPicPr>
          <p:cNvPr id="6" name="Picture 5" descr="Logo, icon&#10;&#10;Description automatically generated">
            <a:hlinkClick r:id="" action="ppaction://noaction">
              <a:snd r:embed="rId3" name="conjugation ouvrir all forms.wav"/>
            </a:hlinkClick>
            <a:extLst>
              <a:ext uri="{FF2B5EF4-FFF2-40B4-BE49-F238E27FC236}">
                <a16:creationId xmlns:a16="http://schemas.microsoft.com/office/drawing/2014/main" id="{B6D0B22B-0614-9265-78C1-B0CA007F05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166" y="2081064"/>
            <a:ext cx="638111" cy="638111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F5FED9F9-8DB8-CEBE-D4BA-BF2F344481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r="12179"/>
          <a:stretch/>
        </p:blipFill>
        <p:spPr>
          <a:xfrm>
            <a:off x="233654" y="2704761"/>
            <a:ext cx="1421689" cy="256212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5046EAD-43EC-97C5-E814-BE68A3E19D79}"/>
              </a:ext>
            </a:extLst>
          </p:cNvPr>
          <p:cNvSpPr/>
          <p:nvPr/>
        </p:nvSpPr>
        <p:spPr>
          <a:xfrm>
            <a:off x="6226629" y="5403037"/>
            <a:ext cx="5668683" cy="907181"/>
          </a:xfrm>
          <a:prstGeom prst="wedgeRoundRectCallout">
            <a:avLst>
              <a:gd name="adj1" fmla="val 21304"/>
              <a:gd name="adj2" fmla="val -64908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Remember that the endings for verbs like </a:t>
            </a:r>
            <a:r>
              <a:rPr lang="fr-FR" sz="2000" b="1" dirty="0">
                <a:solidFill>
                  <a:schemeClr val="bg1"/>
                </a:solidFill>
              </a:rPr>
              <a:t>ouvrir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are the same as for </a:t>
            </a:r>
            <a:r>
              <a:rPr lang="en-GB" sz="2000" b="1" dirty="0">
                <a:solidFill>
                  <a:schemeClr val="bg1"/>
                </a:solidFill>
              </a:rPr>
              <a:t>-ER </a:t>
            </a:r>
            <a:r>
              <a:rPr lang="en-GB" sz="2000" dirty="0">
                <a:solidFill>
                  <a:schemeClr val="bg1"/>
                </a:solidFill>
              </a:rPr>
              <a:t>verbs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07D1338-70A0-DDFF-566E-804325423882}"/>
              </a:ext>
            </a:extLst>
          </p:cNvPr>
          <p:cNvSpPr/>
          <p:nvPr/>
        </p:nvSpPr>
        <p:spPr>
          <a:xfrm>
            <a:off x="8853971" y="768648"/>
            <a:ext cx="3058511" cy="1262019"/>
          </a:xfrm>
          <a:prstGeom prst="wedgeRoundRectCallout">
            <a:avLst>
              <a:gd name="adj1" fmla="val 21091"/>
              <a:gd name="adj2" fmla="val 62500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Which of these verb forms sound the same?</a:t>
            </a:r>
          </a:p>
        </p:txBody>
      </p:sp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2BD987AE-95B8-758E-C0A1-300D56ADD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18" y="2873192"/>
            <a:ext cx="436326" cy="326904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5F88707C-70A5-A3DB-569B-8D10223CC0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958" y="4042082"/>
            <a:ext cx="316262" cy="316262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A295AE10-C885-6BF8-B70D-BBAF6A46B4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14" y="3265548"/>
            <a:ext cx="436326" cy="326904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260445F8-DDB6-3526-FCD2-B7934A41BE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860" y="3611145"/>
            <a:ext cx="436326" cy="326904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6D4BD4FD-E8E8-CA4D-BEF5-B947716B82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729" y="4429482"/>
            <a:ext cx="316262" cy="316262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7D9F2CA3-3056-D016-3D6A-F98CACABF7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644" y="4778640"/>
            <a:ext cx="436326" cy="32690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8752CE0-E0A2-5A01-B16C-CA31EFA92738}"/>
              </a:ext>
            </a:extLst>
          </p:cNvPr>
          <p:cNvSpPr/>
          <p:nvPr/>
        </p:nvSpPr>
        <p:spPr>
          <a:xfrm>
            <a:off x="296688" y="5403037"/>
            <a:ext cx="5668683" cy="907181"/>
          </a:xfrm>
          <a:prstGeom prst="wedgeRoundRectCallout">
            <a:avLst>
              <a:gd name="adj1" fmla="val 11562"/>
              <a:gd name="adj2" fmla="val 1241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The verbs </a:t>
            </a:r>
            <a:r>
              <a:rPr lang="fr-FR" sz="2000" b="1" dirty="0">
                <a:solidFill>
                  <a:schemeClr val="bg1"/>
                </a:solidFill>
              </a:rPr>
              <a:t>offrir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[to offer, offering], and </a:t>
            </a:r>
            <a:r>
              <a:rPr lang="fr-FR" sz="2000" b="1" dirty="0">
                <a:solidFill>
                  <a:schemeClr val="bg1"/>
                </a:solidFill>
              </a:rPr>
              <a:t>souffrir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[to suffer, suffering] follow the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same pattern as </a:t>
            </a:r>
            <a:r>
              <a:rPr lang="fr-FR" sz="2000" b="1" dirty="0">
                <a:solidFill>
                  <a:schemeClr val="bg1"/>
                </a:solidFill>
              </a:rPr>
              <a:t>ouvrir</a:t>
            </a:r>
          </a:p>
        </p:txBody>
      </p:sp>
    </p:spTree>
    <p:extLst>
      <p:ext uri="{BB962C8B-B14F-4D97-AF65-F5344CB8AC3E}">
        <p14:creationId xmlns:p14="http://schemas.microsoft.com/office/powerpoint/2010/main" val="13368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14" grpId="0" animBg="1"/>
      <p:bldP spid="30" grpId="0" animBg="1"/>
      <p:bldP spid="33" grpId="0" animBg="1"/>
      <p:bldP spid="36" grpId="0"/>
      <p:bldP spid="38" grpId="0"/>
      <p:bldP spid="40" grpId="0"/>
      <p:bldP spid="42" grpId="0"/>
      <p:bldP spid="7" grpId="0" animBg="1"/>
      <p:bldP spid="11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picture containing tree, sky, outdoor, surrounded&#10;&#10;Description automatically generated">
            <a:extLst>
              <a:ext uri="{FF2B5EF4-FFF2-40B4-BE49-F238E27FC236}">
                <a16:creationId xmlns:a16="http://schemas.microsoft.com/office/drawing/2014/main" id="{6EF67149-BE1C-7309-27A0-2320BFD6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25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667F8F-E87F-5201-CAA9-4411B060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7206344" cy="647577"/>
          </a:xfrm>
        </p:spPr>
        <p:txBody>
          <a:bodyPr>
            <a:normAutofit/>
          </a:bodyPr>
          <a:lstStyle/>
          <a:p>
            <a:r>
              <a:rPr lang="fr-FR" dirty="0"/>
              <a:t>Amir parle avec son papa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967130CB-9A89-FA57-9935-99361F961F82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618BBE-5546-07FF-94CE-CAEA5E159DC0}"/>
              </a:ext>
            </a:extLst>
          </p:cNvPr>
          <p:cNvSpPr txBox="1"/>
          <p:nvPr/>
        </p:nvSpPr>
        <p:spPr>
          <a:xfrm>
            <a:off x="11599603" y="2045399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ED75FCA-717D-039F-93EE-964F275A5E1A}"/>
              </a:ext>
            </a:extLst>
          </p:cNvPr>
          <p:cNvSpPr txBox="1"/>
          <p:nvPr/>
        </p:nvSpPr>
        <p:spPr>
          <a:xfrm>
            <a:off x="11231835" y="2824976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543A9F-EE43-E7CC-107C-15269676E567}"/>
              </a:ext>
            </a:extLst>
          </p:cNvPr>
          <p:cNvSpPr txBox="1"/>
          <p:nvPr/>
        </p:nvSpPr>
        <p:spPr>
          <a:xfrm>
            <a:off x="10495350" y="5584672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03CFF7-7D15-95EA-1B13-6D9218048B02}"/>
              </a:ext>
            </a:extLst>
          </p:cNvPr>
          <p:cNvSpPr txBox="1"/>
          <p:nvPr/>
        </p:nvSpPr>
        <p:spPr>
          <a:xfrm>
            <a:off x="11470877" y="4648713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A7C57D-1B56-FB60-EA94-9D13AC39B1FE}"/>
              </a:ext>
            </a:extLst>
          </p:cNvPr>
          <p:cNvSpPr txBox="1"/>
          <p:nvPr/>
        </p:nvSpPr>
        <p:spPr>
          <a:xfrm>
            <a:off x="10677294" y="3701195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85C521-030E-7882-913F-17BAE88C4148}"/>
              </a:ext>
            </a:extLst>
          </p:cNvPr>
          <p:cNvSpPr txBox="1"/>
          <p:nvPr/>
        </p:nvSpPr>
        <p:spPr>
          <a:xfrm>
            <a:off x="11135801" y="1138722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066BD454-D344-6481-931A-5A7CDC0EE2D1}"/>
              </a:ext>
            </a:extLst>
          </p:cNvPr>
          <p:cNvSpPr/>
          <p:nvPr/>
        </p:nvSpPr>
        <p:spPr>
          <a:xfrm>
            <a:off x="838200" y="890941"/>
            <a:ext cx="10302873" cy="1003971"/>
          </a:xfrm>
          <a:prstGeom prst="wedgeRoundRectCallout">
            <a:avLst>
              <a:gd name="adj1" fmla="val 20623"/>
              <a:gd name="adj2" fmla="val -2518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Oui, c’est très important. Ils donnent des leçons sur la révolution algérienne au musée.   </a:t>
            </a:r>
            <a:r>
              <a:rPr lang="fr-FR" sz="2000" b="1" dirty="0">
                <a:solidFill>
                  <a:schemeClr val="bg1"/>
                </a:solidFill>
              </a:rPr>
              <a:t>[Ils]   couvrent </a:t>
            </a:r>
            <a:r>
              <a:rPr lang="fr-FR" sz="2000" dirty="0">
                <a:solidFill>
                  <a:schemeClr val="bg1"/>
                </a:solidFill>
              </a:rPr>
              <a:t>l’histoire des actions des soldats français et algériens, </a:t>
            </a:r>
          </a:p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mais aussi   </a:t>
            </a:r>
            <a:r>
              <a:rPr lang="fr-FR" sz="2000" b="1" dirty="0">
                <a:solidFill>
                  <a:schemeClr val="bg1"/>
                </a:solidFill>
              </a:rPr>
              <a:t>[vous]  couvrez </a:t>
            </a:r>
            <a:r>
              <a:rPr lang="fr-FR" sz="2000" dirty="0">
                <a:solidFill>
                  <a:schemeClr val="bg1"/>
                </a:solidFill>
              </a:rPr>
              <a:t>la vie des femmes pendant la révolution.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B2DD3FDF-2157-9920-DF96-71F1685E3235}"/>
              </a:ext>
            </a:extLst>
          </p:cNvPr>
          <p:cNvSpPr/>
          <p:nvPr/>
        </p:nvSpPr>
        <p:spPr>
          <a:xfrm>
            <a:off x="228600" y="1939530"/>
            <a:ext cx="11366171" cy="734959"/>
          </a:xfrm>
          <a:prstGeom prst="wedgeRoundRectCallout">
            <a:avLst>
              <a:gd name="adj1" fmla="val -10041"/>
              <a:gd name="adj2" fmla="val 580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Papa, </a:t>
            </a:r>
            <a:r>
              <a:rPr lang="fr-FR" sz="2000" b="1" dirty="0">
                <a:solidFill>
                  <a:schemeClr val="bg1"/>
                </a:solidFill>
              </a:rPr>
              <a:t>[nous] couvrons </a:t>
            </a:r>
            <a:r>
              <a:rPr lang="fr-FR" sz="2000" dirty="0">
                <a:solidFill>
                  <a:schemeClr val="bg1"/>
                </a:solidFill>
              </a:rPr>
              <a:t>les thèmes de l’égalité et de l’identité dans nos leçons au collège. </a:t>
            </a:r>
            <a:r>
              <a:rPr lang="fr-FR" sz="2000" b="1" dirty="0">
                <a:solidFill>
                  <a:schemeClr val="bg1"/>
                </a:solidFill>
              </a:rPr>
              <a:t>[Nous] découvrons </a:t>
            </a:r>
            <a:r>
              <a:rPr lang="fr-FR" sz="2000" dirty="0">
                <a:solidFill>
                  <a:schemeClr val="bg1"/>
                </a:solidFill>
              </a:rPr>
              <a:t>aujourd’hui le musée « la Cité nationale de l’histoire de l’immigration ».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F8F6933-A20C-0AAE-A29A-EBE418E8FBDD}"/>
              </a:ext>
            </a:extLst>
          </p:cNvPr>
          <p:cNvSpPr/>
          <p:nvPr/>
        </p:nvSpPr>
        <p:spPr>
          <a:xfrm>
            <a:off x="690959" y="2719107"/>
            <a:ext cx="10540876" cy="734959"/>
          </a:xfrm>
          <a:prstGeom prst="wedgeRoundRectCallout">
            <a:avLst>
              <a:gd name="adj1" fmla="val 25077"/>
              <a:gd name="adj2" fmla="val 20747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Intéressant ! </a:t>
            </a:r>
            <a:r>
              <a:rPr lang="fr-FR" sz="2000" b="1" dirty="0">
                <a:solidFill>
                  <a:schemeClr val="bg1"/>
                </a:solidFill>
              </a:rPr>
              <a:t>[Vous] découvrez </a:t>
            </a:r>
            <a:r>
              <a:rPr lang="fr-FR" sz="2000" dirty="0">
                <a:solidFill>
                  <a:schemeClr val="bg1"/>
                </a:solidFill>
              </a:rPr>
              <a:t>l’histoire de l’immigration, mais aussi l’histoire des guerres en Afrique. Ils ouvrent le musée à quelle heure?</a:t>
            </a: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19EA014D-5027-0067-D0F6-958979875ACD}"/>
              </a:ext>
            </a:extLst>
          </p:cNvPr>
          <p:cNvSpPr/>
          <p:nvPr/>
        </p:nvSpPr>
        <p:spPr>
          <a:xfrm>
            <a:off x="1164552" y="3498684"/>
            <a:ext cx="9508906" cy="1003971"/>
          </a:xfrm>
          <a:prstGeom prst="wedgeRoundRectCallout">
            <a:avLst>
              <a:gd name="adj1" fmla="val 42252"/>
              <a:gd name="adj2" fmla="val 32179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C’est correct Amir. À chaque anniversaire de l’indépendance d’Algérie, mes parents racontent l’histoire de leur vie pendant la révolution. </a:t>
            </a:r>
            <a:r>
              <a:rPr lang="fr-FR" sz="2000" b="1" dirty="0">
                <a:solidFill>
                  <a:schemeClr val="bg1"/>
                </a:solidFill>
              </a:rPr>
              <a:t>[Nous] ouvrons </a:t>
            </a:r>
            <a:r>
              <a:rPr lang="fr-FR" sz="2000" dirty="0">
                <a:solidFill>
                  <a:schemeClr val="bg1"/>
                </a:solidFill>
              </a:rPr>
              <a:t>souvent leurs albums photos pour voir la famille dans le passé.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A0CE23D7-BF36-D91A-FBD0-8B43070D7CB4}"/>
              </a:ext>
            </a:extLst>
          </p:cNvPr>
          <p:cNvSpPr/>
          <p:nvPr/>
        </p:nvSpPr>
        <p:spPr>
          <a:xfrm>
            <a:off x="426720" y="4547272"/>
            <a:ext cx="11044157" cy="734959"/>
          </a:xfrm>
          <a:prstGeom prst="wedgeRoundRectCallout">
            <a:avLst>
              <a:gd name="adj1" fmla="val -36009"/>
              <a:gd name="adj2" fmla="val -19377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Oui, c’est vrai. Souvent, on raconte seulement l’histoire des hommes dans les armées, mais les femmes, </a:t>
            </a:r>
            <a:r>
              <a:rPr lang="fr-FR" sz="2000" b="1" dirty="0">
                <a:solidFill>
                  <a:schemeClr val="bg1"/>
                </a:solidFill>
              </a:rPr>
              <a:t>[elles] découvrent </a:t>
            </a:r>
            <a:r>
              <a:rPr lang="fr-FR" sz="2000" dirty="0">
                <a:solidFill>
                  <a:schemeClr val="bg1"/>
                </a:solidFill>
              </a:rPr>
              <a:t>aussi que la vie est très difficile à cause des guerres.</a:t>
            </a: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A760BEBA-75B5-146A-D9AC-B1EDB51E335D}"/>
              </a:ext>
            </a:extLst>
          </p:cNvPr>
          <p:cNvSpPr/>
          <p:nvPr/>
        </p:nvSpPr>
        <p:spPr>
          <a:xfrm>
            <a:off x="1218083" y="5326849"/>
            <a:ext cx="9277267" cy="1003971"/>
          </a:xfrm>
          <a:prstGeom prst="wedgeRoundRectCallout">
            <a:avLst>
              <a:gd name="adj1" fmla="val -48787"/>
              <a:gd name="adj2" fmla="val 15596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[Ils] ouvrent </a:t>
            </a:r>
            <a:r>
              <a:rPr lang="fr-FR" sz="2000" dirty="0">
                <a:solidFill>
                  <a:schemeClr val="bg1"/>
                </a:solidFill>
              </a:rPr>
              <a:t>les portes à neuf heures du matin. C’est bien parce que je peux passer quelques heures au musée pour bien comprendre l’histoire de notre famille. C’est important pour moi, et pour mon identité.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500F9C-284F-9ECE-1F75-C65B1E3070FB}"/>
              </a:ext>
            </a:extLst>
          </p:cNvPr>
          <p:cNvSpPr/>
          <p:nvPr/>
        </p:nvSpPr>
        <p:spPr>
          <a:xfrm>
            <a:off x="3169762" y="1552727"/>
            <a:ext cx="795924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DC8EEC-CB01-A6DC-E644-0AC723AE57C7}"/>
              </a:ext>
            </a:extLst>
          </p:cNvPr>
          <p:cNvSpPr/>
          <p:nvPr/>
        </p:nvSpPr>
        <p:spPr>
          <a:xfrm>
            <a:off x="340804" y="2325956"/>
            <a:ext cx="823747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729102-7C89-BCDE-8067-4B65AD82F086}"/>
              </a:ext>
            </a:extLst>
          </p:cNvPr>
          <p:cNvSpPr/>
          <p:nvPr/>
        </p:nvSpPr>
        <p:spPr>
          <a:xfrm>
            <a:off x="1218083" y="1983171"/>
            <a:ext cx="785977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7FCF8B-7163-E637-973D-D5D414092030}"/>
              </a:ext>
            </a:extLst>
          </p:cNvPr>
          <p:cNvSpPr/>
          <p:nvPr/>
        </p:nvSpPr>
        <p:spPr>
          <a:xfrm>
            <a:off x="2603895" y="2785798"/>
            <a:ext cx="794657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CB9AFE-8A7A-1D91-B126-19620DE57218}"/>
              </a:ext>
            </a:extLst>
          </p:cNvPr>
          <p:cNvSpPr/>
          <p:nvPr/>
        </p:nvSpPr>
        <p:spPr>
          <a:xfrm>
            <a:off x="9571403" y="3862591"/>
            <a:ext cx="802027" cy="3032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244DDD-9AA2-C74A-E406-2FE727F16A8D}"/>
              </a:ext>
            </a:extLst>
          </p:cNvPr>
          <p:cNvSpPr/>
          <p:nvPr/>
        </p:nvSpPr>
        <p:spPr>
          <a:xfrm>
            <a:off x="2692281" y="4917349"/>
            <a:ext cx="785725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E9B376-42E5-A448-B144-C95828CDB47B}"/>
              </a:ext>
            </a:extLst>
          </p:cNvPr>
          <p:cNvSpPr/>
          <p:nvPr/>
        </p:nvSpPr>
        <p:spPr>
          <a:xfrm>
            <a:off x="1293947" y="5364420"/>
            <a:ext cx="710113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F72F57-81EB-5B6B-8794-73BC4097CE8D}"/>
              </a:ext>
            </a:extLst>
          </p:cNvPr>
          <p:cNvSpPr/>
          <p:nvPr/>
        </p:nvSpPr>
        <p:spPr>
          <a:xfrm>
            <a:off x="2203979" y="1238272"/>
            <a:ext cx="799832" cy="3085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9209ECA-1422-EEBE-7DCC-9CB44D8CA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62019"/>
            <a:ext cx="1440533" cy="1440533"/>
          </a:xfrm>
          <a:prstGeom prst="rect">
            <a:avLst/>
          </a:prstGeom>
        </p:spPr>
      </p:pic>
      <p:pic>
        <p:nvPicPr>
          <p:cNvPr id="52" name="Picture 51" descr="A picture containing person, toy, doll, dark&#10;&#10;Description automatically generated">
            <a:extLst>
              <a:ext uri="{FF2B5EF4-FFF2-40B4-BE49-F238E27FC236}">
                <a16:creationId xmlns:a16="http://schemas.microsoft.com/office/drawing/2014/main" id="{CBB2BADB-E98B-9839-181D-F45DD1116F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17" y="4962018"/>
            <a:ext cx="1440533" cy="1440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DD4641-1238-1442-CD78-E66D9D3C5158}"/>
              </a:ext>
            </a:extLst>
          </p:cNvPr>
          <p:cNvSpPr txBox="1"/>
          <p:nvPr/>
        </p:nvSpPr>
        <p:spPr>
          <a:xfrm>
            <a:off x="7105687" y="251104"/>
            <a:ext cx="2465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55A5"/>
                </a:solidFill>
              </a:rPr>
              <a:t>Écris les pronoms.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1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picture containing tree, sky, outdoor, surrounded&#10;&#10;Description automatically generated">
            <a:extLst>
              <a:ext uri="{FF2B5EF4-FFF2-40B4-BE49-F238E27FC236}">
                <a16:creationId xmlns:a16="http://schemas.microsoft.com/office/drawing/2014/main" id="{6EF67149-BE1C-7309-27A0-2320BFD6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25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667F8F-E87F-5201-CAA9-4411B060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7108372" cy="647577"/>
          </a:xfrm>
        </p:spPr>
        <p:txBody>
          <a:bodyPr>
            <a:normAutofit/>
          </a:bodyPr>
          <a:lstStyle/>
          <a:p>
            <a:r>
              <a:rPr lang="fr-FR" dirty="0"/>
              <a:t>Amir parle avec son papa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967130CB-9A89-FA57-9935-99361F961F82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lire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B2DD3FDF-2157-9920-DF96-71F1685E3235}"/>
              </a:ext>
            </a:extLst>
          </p:cNvPr>
          <p:cNvSpPr/>
          <p:nvPr/>
        </p:nvSpPr>
        <p:spPr>
          <a:xfrm>
            <a:off x="695175" y="884927"/>
            <a:ext cx="11329341" cy="734959"/>
          </a:xfrm>
          <a:prstGeom prst="wedgeRoundRectCallout">
            <a:avLst>
              <a:gd name="adj1" fmla="val -48302"/>
              <a:gd name="adj2" fmla="val 12281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Papa, </a:t>
            </a:r>
            <a:r>
              <a:rPr lang="fr-FR" sz="2000" b="1" dirty="0">
                <a:solidFill>
                  <a:schemeClr val="bg1"/>
                </a:solidFill>
              </a:rPr>
              <a:t>nous couvrons </a:t>
            </a:r>
            <a:r>
              <a:rPr lang="fr-FR" sz="2000" dirty="0">
                <a:solidFill>
                  <a:schemeClr val="bg1"/>
                </a:solidFill>
              </a:rPr>
              <a:t>les thèmes de l’égalité et de l’identité dans nos leçons au collège. </a:t>
            </a:r>
            <a:r>
              <a:rPr lang="fr-FR" sz="2000" b="1" dirty="0">
                <a:solidFill>
                  <a:schemeClr val="bg1"/>
                </a:solidFill>
              </a:rPr>
              <a:t>Nous découvrons </a:t>
            </a:r>
            <a:r>
              <a:rPr lang="fr-FR" sz="2000" dirty="0">
                <a:solidFill>
                  <a:schemeClr val="bg1"/>
                </a:solidFill>
              </a:rPr>
              <a:t>aujourd’hui le musée « la Cité nationale de l’histoire de l’immigration ».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F8F6933-A20C-0AAE-A29A-EBE418E8FBDD}"/>
              </a:ext>
            </a:extLst>
          </p:cNvPr>
          <p:cNvSpPr/>
          <p:nvPr/>
        </p:nvSpPr>
        <p:spPr>
          <a:xfrm>
            <a:off x="921456" y="1661271"/>
            <a:ext cx="10540876" cy="734959"/>
          </a:xfrm>
          <a:prstGeom prst="wedgeRoundRectCallout">
            <a:avLst>
              <a:gd name="adj1" fmla="val 40464"/>
              <a:gd name="adj2" fmla="val 75549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Intéressant ! </a:t>
            </a:r>
            <a:r>
              <a:rPr lang="fr-FR" sz="2000" b="1" dirty="0">
                <a:solidFill>
                  <a:schemeClr val="bg1"/>
                </a:solidFill>
              </a:rPr>
              <a:t>Vous découvrez </a:t>
            </a:r>
            <a:r>
              <a:rPr lang="fr-FR" sz="2000" dirty="0">
                <a:solidFill>
                  <a:schemeClr val="bg1"/>
                </a:solidFill>
              </a:rPr>
              <a:t>l’histoire de l’immigration, mais aussi l’histoire des guerres en Afrique. Ils ouvrent le musée à quelle heure?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618BBE-5546-07FF-94CE-CAEA5E159DC0}"/>
              </a:ext>
            </a:extLst>
          </p:cNvPr>
          <p:cNvSpPr txBox="1"/>
          <p:nvPr/>
        </p:nvSpPr>
        <p:spPr>
          <a:xfrm>
            <a:off x="133505" y="975110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ED75FCA-717D-039F-93EE-964F275A5E1A}"/>
              </a:ext>
            </a:extLst>
          </p:cNvPr>
          <p:cNvSpPr txBox="1"/>
          <p:nvPr/>
        </p:nvSpPr>
        <p:spPr>
          <a:xfrm>
            <a:off x="11493782" y="1767995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543A9F-EE43-E7CC-107C-15269676E567}"/>
              </a:ext>
            </a:extLst>
          </p:cNvPr>
          <p:cNvSpPr txBox="1"/>
          <p:nvPr/>
        </p:nvSpPr>
        <p:spPr>
          <a:xfrm>
            <a:off x="108973" y="2658746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03CFF7-7D15-95EA-1B13-6D9218048B02}"/>
              </a:ext>
            </a:extLst>
          </p:cNvPr>
          <p:cNvSpPr txBox="1"/>
          <p:nvPr/>
        </p:nvSpPr>
        <p:spPr>
          <a:xfrm>
            <a:off x="492615" y="4650121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A7C57D-1B56-FB60-EA94-9D13AC39B1FE}"/>
              </a:ext>
            </a:extLst>
          </p:cNvPr>
          <p:cNvSpPr txBox="1"/>
          <p:nvPr/>
        </p:nvSpPr>
        <p:spPr>
          <a:xfrm>
            <a:off x="10637914" y="5367950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85C521-030E-7882-913F-17BAE88C4148}"/>
              </a:ext>
            </a:extLst>
          </p:cNvPr>
          <p:cNvSpPr txBox="1"/>
          <p:nvPr/>
        </p:nvSpPr>
        <p:spPr>
          <a:xfrm>
            <a:off x="11466103" y="3785067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A760BEBA-75B5-146A-D9AC-B1EDB51E335D}"/>
              </a:ext>
            </a:extLst>
          </p:cNvPr>
          <p:cNvSpPr/>
          <p:nvPr/>
        </p:nvSpPr>
        <p:spPr>
          <a:xfrm>
            <a:off x="695175" y="2437615"/>
            <a:ext cx="9067906" cy="1003971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Ils ouvrent </a:t>
            </a:r>
            <a:r>
              <a:rPr lang="fr-FR" sz="2000" dirty="0">
                <a:solidFill>
                  <a:schemeClr val="bg1"/>
                </a:solidFill>
              </a:rPr>
              <a:t>les portes à neuf heures du matin. C’est bien parce que je peux passer quelques heures au musée pour bien comprendre l’histoire de notre famille. C’est important pour moi, et pour mon identité.</a:t>
            </a: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066BD454-D344-6481-931A-5A7CDC0EE2D1}"/>
              </a:ext>
            </a:extLst>
          </p:cNvPr>
          <p:cNvSpPr/>
          <p:nvPr/>
        </p:nvSpPr>
        <p:spPr>
          <a:xfrm>
            <a:off x="1506208" y="3482971"/>
            <a:ext cx="9930395" cy="1003971"/>
          </a:xfrm>
          <a:prstGeom prst="wedgeRoundRectCallout">
            <a:avLst>
              <a:gd name="adj1" fmla="val 41451"/>
              <a:gd name="adj2" fmla="val 73381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Oui, c’est très important. Ils donnent des leçons sur la révolution algérienne au musée. </a:t>
            </a:r>
            <a:r>
              <a:rPr lang="fr-FR" sz="2000" b="1" dirty="0">
                <a:solidFill>
                  <a:schemeClr val="bg1"/>
                </a:solidFill>
              </a:rPr>
              <a:t>Ils couvrent </a:t>
            </a:r>
            <a:r>
              <a:rPr lang="fr-FR" sz="2000" dirty="0">
                <a:solidFill>
                  <a:schemeClr val="bg1"/>
                </a:solidFill>
              </a:rPr>
              <a:t>l’histoire des actions des soldats français et algériens, mais aussi </a:t>
            </a:r>
            <a:r>
              <a:rPr lang="fr-FR" sz="2000" b="1" dirty="0">
                <a:solidFill>
                  <a:schemeClr val="bg1"/>
                </a:solidFill>
              </a:rPr>
              <a:t>vous découvrez </a:t>
            </a:r>
            <a:r>
              <a:rPr lang="fr-FR" sz="2000" dirty="0">
                <a:solidFill>
                  <a:schemeClr val="bg1"/>
                </a:solidFill>
              </a:rPr>
              <a:t>la vie des femmes pendant la révolution.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A0CE23D7-BF36-D91A-FBD0-8B43070D7CB4}"/>
              </a:ext>
            </a:extLst>
          </p:cNvPr>
          <p:cNvSpPr/>
          <p:nvPr/>
        </p:nvSpPr>
        <p:spPr>
          <a:xfrm>
            <a:off x="1073388" y="4528327"/>
            <a:ext cx="10923450" cy="734959"/>
          </a:xfrm>
          <a:prstGeom prst="wedgeRoundRectCallout">
            <a:avLst>
              <a:gd name="adj1" fmla="val -48382"/>
              <a:gd name="adj2" fmla="val 9615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Oui, c’est vrai. Souvent, on raconte seulement l’histoire des hommes dans les armées, mais les femmes, </a:t>
            </a:r>
            <a:r>
              <a:rPr lang="fr-FR" sz="2000" b="1" dirty="0">
                <a:solidFill>
                  <a:schemeClr val="bg1"/>
                </a:solidFill>
              </a:rPr>
              <a:t>elles découvrent </a:t>
            </a:r>
            <a:r>
              <a:rPr lang="fr-FR" sz="2000" dirty="0">
                <a:solidFill>
                  <a:schemeClr val="bg1"/>
                </a:solidFill>
              </a:rPr>
              <a:t>aussi que la vie est très difficile à cause des guerres.</a:t>
            </a: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19EA014D-5027-0067-D0F6-958979875ACD}"/>
              </a:ext>
            </a:extLst>
          </p:cNvPr>
          <p:cNvSpPr/>
          <p:nvPr/>
        </p:nvSpPr>
        <p:spPr>
          <a:xfrm>
            <a:off x="1174043" y="5304671"/>
            <a:ext cx="9424119" cy="1003971"/>
          </a:xfrm>
          <a:prstGeom prst="wedgeRoundRectCallout">
            <a:avLst>
              <a:gd name="adj1" fmla="val 51493"/>
              <a:gd name="adj2" fmla="val 36516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C’est correct Amir. À chaque anniversaire de l’indépendance d’Algérie, mes parents racontent l’histoire de leur vie pendant la révolution. </a:t>
            </a:r>
            <a:r>
              <a:rPr lang="fr-FR" sz="2000" b="1" dirty="0">
                <a:solidFill>
                  <a:schemeClr val="bg1"/>
                </a:solidFill>
              </a:rPr>
              <a:t>Nous ouvrons </a:t>
            </a:r>
            <a:r>
              <a:rPr lang="fr-FR" sz="2000" dirty="0">
                <a:solidFill>
                  <a:schemeClr val="bg1"/>
                </a:solidFill>
              </a:rPr>
              <a:t>souvent leurs albums photos pour voir la famille dans le passé.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9209ECA-1422-EEBE-7DCC-9CB44D8CA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62019"/>
            <a:ext cx="1440533" cy="1440533"/>
          </a:xfrm>
          <a:prstGeom prst="rect">
            <a:avLst/>
          </a:prstGeom>
        </p:spPr>
      </p:pic>
      <p:pic>
        <p:nvPicPr>
          <p:cNvPr id="52" name="Picture 51" descr="A picture containing person, toy, doll, dark&#10;&#10;Description automatically generated">
            <a:extLst>
              <a:ext uri="{FF2B5EF4-FFF2-40B4-BE49-F238E27FC236}">
                <a16:creationId xmlns:a16="http://schemas.microsoft.com/office/drawing/2014/main" id="{CBB2BADB-E98B-9839-181D-F45DD1116F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19" y="4944812"/>
            <a:ext cx="1440533" cy="1440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88939E-2333-2241-4812-855DBCCD4766}"/>
              </a:ext>
            </a:extLst>
          </p:cNvPr>
          <p:cNvSpPr txBox="1"/>
          <p:nvPr/>
        </p:nvSpPr>
        <p:spPr>
          <a:xfrm>
            <a:off x="7105687" y="251104"/>
            <a:ext cx="2465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55A5"/>
                </a:solidFill>
              </a:rPr>
              <a:t>Les réponses.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99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67" grpId="0" animBg="1"/>
      <p:bldP spid="70" grpId="0" animBg="1"/>
      <p:bldP spid="69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picture containing tree, sky, outdoor, surrounded&#10;&#10;Description automatically generated">
            <a:extLst>
              <a:ext uri="{FF2B5EF4-FFF2-40B4-BE49-F238E27FC236}">
                <a16:creationId xmlns:a16="http://schemas.microsoft.com/office/drawing/2014/main" id="{6EF67149-BE1C-7309-27A0-2320BFD6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25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667F8F-E87F-5201-CAA9-4411B060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13557"/>
            <a:ext cx="7239001" cy="647577"/>
          </a:xfrm>
        </p:spPr>
        <p:txBody>
          <a:bodyPr>
            <a:normAutofit/>
          </a:bodyPr>
          <a:lstStyle/>
          <a:p>
            <a:r>
              <a:rPr lang="fr-FR" dirty="0"/>
              <a:t>Amir parle avec son papa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967130CB-9A89-FA57-9935-99361F961F82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lire</a:t>
            </a: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066BD454-D344-6481-931A-5A7CDC0EE2D1}"/>
              </a:ext>
            </a:extLst>
          </p:cNvPr>
          <p:cNvSpPr/>
          <p:nvPr/>
        </p:nvSpPr>
        <p:spPr>
          <a:xfrm>
            <a:off x="457200" y="890941"/>
            <a:ext cx="11089141" cy="1003971"/>
          </a:xfrm>
          <a:prstGeom prst="wedgeRoundRectCallout">
            <a:avLst>
              <a:gd name="adj1" fmla="val 20623"/>
              <a:gd name="adj2" fmla="val -2518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Oui, c’est très important.   </a:t>
            </a:r>
            <a:r>
              <a:rPr lang="fr-FR" sz="2000" b="1" dirty="0">
                <a:solidFill>
                  <a:schemeClr val="bg1"/>
                </a:solidFill>
              </a:rPr>
              <a:t>[Ils]   offrent </a:t>
            </a:r>
            <a:r>
              <a:rPr lang="fr-FR" sz="2000" dirty="0">
                <a:solidFill>
                  <a:schemeClr val="bg1"/>
                </a:solidFill>
              </a:rPr>
              <a:t>des leçons aux élèves sur la révolution algérienne au musée.  </a:t>
            </a:r>
            <a:r>
              <a:rPr lang="fr-FR" sz="2000" b="1" dirty="0">
                <a:solidFill>
                  <a:schemeClr val="bg1"/>
                </a:solidFill>
              </a:rPr>
              <a:t>[Ils]   couvrent </a:t>
            </a:r>
            <a:r>
              <a:rPr lang="fr-FR" sz="2000" dirty="0">
                <a:solidFill>
                  <a:schemeClr val="bg1"/>
                </a:solidFill>
              </a:rPr>
              <a:t>l’histoire des actions de l’état français et les soldats algériens, mais aussi   </a:t>
            </a:r>
            <a:r>
              <a:rPr lang="fr-FR" sz="2000" b="1" dirty="0">
                <a:solidFill>
                  <a:schemeClr val="bg1"/>
                </a:solidFill>
              </a:rPr>
              <a:t>[vous]   découvrez </a:t>
            </a:r>
            <a:r>
              <a:rPr lang="fr-FR" sz="2000" dirty="0">
                <a:solidFill>
                  <a:schemeClr val="bg1"/>
                </a:solidFill>
              </a:rPr>
              <a:t>la vie des femmes pendant la révolution.</a:t>
            </a:r>
          </a:p>
        </p:txBody>
      </p:sp>
      <p:pic>
        <p:nvPicPr>
          <p:cNvPr id="52" name="Picture 51" descr="A picture containing person, toy, doll, dark&#10;&#10;Description automatically generated">
            <a:extLst>
              <a:ext uri="{FF2B5EF4-FFF2-40B4-BE49-F238E27FC236}">
                <a16:creationId xmlns:a16="http://schemas.microsoft.com/office/drawing/2014/main" id="{CBB2BADB-E98B-9839-181D-F45DD1116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68" y="4936171"/>
            <a:ext cx="1440533" cy="144053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209ECA-1422-EEBE-7DCC-9CB44D8CA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62019"/>
            <a:ext cx="1440533" cy="1440533"/>
          </a:xfrm>
          <a:prstGeom prst="rect">
            <a:avLst/>
          </a:prstGeom>
        </p:spPr>
      </p:pic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B2DD3FDF-2157-9920-DF96-71F1685E3235}"/>
              </a:ext>
            </a:extLst>
          </p:cNvPr>
          <p:cNvSpPr/>
          <p:nvPr/>
        </p:nvSpPr>
        <p:spPr>
          <a:xfrm>
            <a:off x="148591" y="1939530"/>
            <a:ext cx="11446180" cy="734959"/>
          </a:xfrm>
          <a:prstGeom prst="wedgeRoundRectCallout">
            <a:avLst>
              <a:gd name="adj1" fmla="val -10041"/>
              <a:gd name="adj2" fmla="val 580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Papa, </a:t>
            </a:r>
            <a:r>
              <a:rPr lang="fr-FR" sz="2000" b="1" dirty="0">
                <a:solidFill>
                  <a:schemeClr val="bg1"/>
                </a:solidFill>
              </a:rPr>
              <a:t>[nous] couvrons </a:t>
            </a:r>
            <a:r>
              <a:rPr lang="fr-FR" sz="2000" dirty="0">
                <a:solidFill>
                  <a:schemeClr val="bg1"/>
                </a:solidFill>
              </a:rPr>
              <a:t>les thèmes de l’égalité et de l’identité dans nos leçons au collège. </a:t>
            </a:r>
            <a:r>
              <a:rPr lang="fr-FR" sz="2000" b="1" dirty="0">
                <a:solidFill>
                  <a:schemeClr val="bg1"/>
                </a:solidFill>
              </a:rPr>
              <a:t>[Nous] découvrons </a:t>
            </a:r>
            <a:r>
              <a:rPr lang="fr-FR" sz="2000" dirty="0">
                <a:solidFill>
                  <a:schemeClr val="bg1"/>
                </a:solidFill>
              </a:rPr>
              <a:t>aujourd’hui le musée « la Cité nationale de l’histoire de l’immigration ».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F8F6933-A20C-0AAE-A29A-EBE418E8FBDD}"/>
              </a:ext>
            </a:extLst>
          </p:cNvPr>
          <p:cNvSpPr/>
          <p:nvPr/>
        </p:nvSpPr>
        <p:spPr>
          <a:xfrm>
            <a:off x="690959" y="2719107"/>
            <a:ext cx="10540876" cy="734959"/>
          </a:xfrm>
          <a:prstGeom prst="wedgeRoundRectCallout">
            <a:avLst>
              <a:gd name="adj1" fmla="val 25077"/>
              <a:gd name="adj2" fmla="val 20747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Intéressant ! </a:t>
            </a:r>
            <a:r>
              <a:rPr lang="fr-FR" sz="2000" b="1" dirty="0">
                <a:solidFill>
                  <a:schemeClr val="bg1"/>
                </a:solidFill>
              </a:rPr>
              <a:t>[Vous] découvrez </a:t>
            </a:r>
            <a:r>
              <a:rPr lang="fr-FR" sz="2000" dirty="0">
                <a:solidFill>
                  <a:schemeClr val="bg1"/>
                </a:solidFill>
              </a:rPr>
              <a:t>l’histoire de l’immigration, mais aussi l’histoire grave des batailles et des révolutions en Afrique. Ils ouvrent le musée à quelle heure?</a:t>
            </a: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19EA014D-5027-0067-D0F6-958979875ACD}"/>
              </a:ext>
            </a:extLst>
          </p:cNvPr>
          <p:cNvSpPr/>
          <p:nvPr/>
        </p:nvSpPr>
        <p:spPr>
          <a:xfrm>
            <a:off x="983972" y="3498684"/>
            <a:ext cx="9689486" cy="1003971"/>
          </a:xfrm>
          <a:prstGeom prst="wedgeRoundRectCallout">
            <a:avLst>
              <a:gd name="adj1" fmla="val 42252"/>
              <a:gd name="adj2" fmla="val 32179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C’est correct Amir. À chaque anniversaire de l’indépendance d’Algérie, mes parents racontent l’histoire de leur vie pendant la révolution. </a:t>
            </a:r>
            <a:r>
              <a:rPr lang="fr-FR" sz="2000" b="1" dirty="0">
                <a:solidFill>
                  <a:schemeClr val="bg1"/>
                </a:solidFill>
              </a:rPr>
              <a:t>[Nous] ouvrons </a:t>
            </a:r>
            <a:r>
              <a:rPr lang="fr-FR" sz="2000" dirty="0">
                <a:solidFill>
                  <a:schemeClr val="bg1"/>
                </a:solidFill>
              </a:rPr>
              <a:t>souvent leurs albums photos pour voir la famille dans le passé.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A0CE23D7-BF36-D91A-FBD0-8B43070D7CB4}"/>
              </a:ext>
            </a:extLst>
          </p:cNvPr>
          <p:cNvSpPr/>
          <p:nvPr/>
        </p:nvSpPr>
        <p:spPr>
          <a:xfrm>
            <a:off x="1122359" y="4547273"/>
            <a:ext cx="9678077" cy="734959"/>
          </a:xfrm>
          <a:prstGeom prst="wedgeRoundRectCallout">
            <a:avLst>
              <a:gd name="adj1" fmla="val -36009"/>
              <a:gd name="adj2" fmla="val -19377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Oui, c’est vrai. Souvent, on raconte seulement l’histoire des hommes dans les armées, mais les femmes, </a:t>
            </a:r>
            <a:r>
              <a:rPr lang="fr-FR" sz="2000" b="1" dirty="0">
                <a:solidFill>
                  <a:schemeClr val="bg1"/>
                </a:solidFill>
              </a:rPr>
              <a:t>[elles] souffrent </a:t>
            </a:r>
            <a:r>
              <a:rPr lang="fr-FR" sz="2000" dirty="0">
                <a:solidFill>
                  <a:schemeClr val="bg1"/>
                </a:solidFill>
              </a:rPr>
              <a:t>aussi à cause des guerres.</a:t>
            </a: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A760BEBA-75B5-146A-D9AC-B1EDB51E335D}"/>
              </a:ext>
            </a:extLst>
          </p:cNvPr>
          <p:cNvSpPr/>
          <p:nvPr/>
        </p:nvSpPr>
        <p:spPr>
          <a:xfrm>
            <a:off x="1262743" y="5326849"/>
            <a:ext cx="9232607" cy="1003971"/>
          </a:xfrm>
          <a:prstGeom prst="wedgeRoundRectCallout">
            <a:avLst>
              <a:gd name="adj1" fmla="val -48787"/>
              <a:gd name="adj2" fmla="val 15596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[Ils] ouvrent </a:t>
            </a:r>
            <a:r>
              <a:rPr lang="fr-FR" sz="2000" dirty="0">
                <a:solidFill>
                  <a:schemeClr val="bg1"/>
                </a:solidFill>
              </a:rPr>
              <a:t>les portes à neuf heures du matin. C’est bien parce que je peux passer quelques heures au musée pour bien comprendre l’histoire de notre famille. C’est important pour moi, et pour mon identité.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33AB70-CAB4-7D1C-6B6B-7632EC2561C2}"/>
              </a:ext>
            </a:extLst>
          </p:cNvPr>
          <p:cNvSpPr/>
          <p:nvPr/>
        </p:nvSpPr>
        <p:spPr>
          <a:xfrm>
            <a:off x="3704169" y="934582"/>
            <a:ext cx="672249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500F9C-284F-9ECE-1F75-C65B1E3070FB}"/>
              </a:ext>
            </a:extLst>
          </p:cNvPr>
          <p:cNvSpPr/>
          <p:nvPr/>
        </p:nvSpPr>
        <p:spPr>
          <a:xfrm>
            <a:off x="2996849" y="1535240"/>
            <a:ext cx="833471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DC8EEC-CB01-A6DC-E644-0AC723AE57C7}"/>
              </a:ext>
            </a:extLst>
          </p:cNvPr>
          <p:cNvSpPr/>
          <p:nvPr/>
        </p:nvSpPr>
        <p:spPr>
          <a:xfrm>
            <a:off x="315399" y="2299217"/>
            <a:ext cx="823747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729102-7C89-BCDE-8067-4B65AD82F086}"/>
              </a:ext>
            </a:extLst>
          </p:cNvPr>
          <p:cNvSpPr/>
          <p:nvPr/>
        </p:nvSpPr>
        <p:spPr>
          <a:xfrm>
            <a:off x="1139146" y="1985887"/>
            <a:ext cx="823747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7FCF8B-7163-E637-973D-D5D414092030}"/>
              </a:ext>
            </a:extLst>
          </p:cNvPr>
          <p:cNvSpPr/>
          <p:nvPr/>
        </p:nvSpPr>
        <p:spPr>
          <a:xfrm>
            <a:off x="2339796" y="2785802"/>
            <a:ext cx="794657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CB9AFE-8A7A-1D91-B126-19620DE57218}"/>
              </a:ext>
            </a:extLst>
          </p:cNvPr>
          <p:cNvSpPr/>
          <p:nvPr/>
        </p:nvSpPr>
        <p:spPr>
          <a:xfrm>
            <a:off x="9472336" y="3847947"/>
            <a:ext cx="802027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244DDD-9AA2-C74A-E406-2FE727F16A8D}"/>
              </a:ext>
            </a:extLst>
          </p:cNvPr>
          <p:cNvSpPr/>
          <p:nvPr/>
        </p:nvSpPr>
        <p:spPr>
          <a:xfrm>
            <a:off x="5175672" y="4896536"/>
            <a:ext cx="785725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E9B376-42E5-A448-B144-C95828CDB47B}"/>
              </a:ext>
            </a:extLst>
          </p:cNvPr>
          <p:cNvSpPr/>
          <p:nvPr/>
        </p:nvSpPr>
        <p:spPr>
          <a:xfrm>
            <a:off x="1341593" y="5381671"/>
            <a:ext cx="710113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FB1E64-6C70-A151-9B05-0E8ECA1D9379}"/>
              </a:ext>
            </a:extLst>
          </p:cNvPr>
          <p:cNvSpPr/>
          <p:nvPr/>
        </p:nvSpPr>
        <p:spPr>
          <a:xfrm>
            <a:off x="1962893" y="1231948"/>
            <a:ext cx="672250" cy="332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55A5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E7988-27E3-8930-4043-0952A15EE002}"/>
              </a:ext>
            </a:extLst>
          </p:cNvPr>
          <p:cNvSpPr txBox="1"/>
          <p:nvPr/>
        </p:nvSpPr>
        <p:spPr>
          <a:xfrm>
            <a:off x="11598607" y="2008862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449FB5-A2D8-E1A8-977F-79C8726B6468}"/>
              </a:ext>
            </a:extLst>
          </p:cNvPr>
          <p:cNvSpPr txBox="1"/>
          <p:nvPr/>
        </p:nvSpPr>
        <p:spPr>
          <a:xfrm>
            <a:off x="11231835" y="2824976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839621-D8CC-9D2B-38F0-5F8611FD1EBB}"/>
              </a:ext>
            </a:extLst>
          </p:cNvPr>
          <p:cNvSpPr txBox="1"/>
          <p:nvPr/>
        </p:nvSpPr>
        <p:spPr>
          <a:xfrm>
            <a:off x="10495350" y="5584672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57A2E5-F347-53A8-3A66-83889228DBA3}"/>
              </a:ext>
            </a:extLst>
          </p:cNvPr>
          <p:cNvSpPr txBox="1"/>
          <p:nvPr/>
        </p:nvSpPr>
        <p:spPr>
          <a:xfrm>
            <a:off x="10808115" y="4648713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805558-53CC-00F4-C815-C613A2A35E69}"/>
              </a:ext>
            </a:extLst>
          </p:cNvPr>
          <p:cNvSpPr txBox="1"/>
          <p:nvPr/>
        </p:nvSpPr>
        <p:spPr>
          <a:xfrm>
            <a:off x="10677294" y="3701195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9627A9-1236-8268-B70B-F8FBFC3975FC}"/>
              </a:ext>
            </a:extLst>
          </p:cNvPr>
          <p:cNvSpPr txBox="1"/>
          <p:nvPr/>
        </p:nvSpPr>
        <p:spPr>
          <a:xfrm>
            <a:off x="11546340" y="1120034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E35811-D0C7-644F-647D-B86A21030B8F}"/>
              </a:ext>
            </a:extLst>
          </p:cNvPr>
          <p:cNvSpPr txBox="1"/>
          <p:nvPr/>
        </p:nvSpPr>
        <p:spPr>
          <a:xfrm>
            <a:off x="7105687" y="251104"/>
            <a:ext cx="2465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55A5"/>
                </a:solidFill>
              </a:rPr>
              <a:t>Écris les pronoms.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938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A picture containing tree, sky, outdoor, surrounded&#10;&#10;Description automatically generated">
            <a:extLst>
              <a:ext uri="{FF2B5EF4-FFF2-40B4-BE49-F238E27FC236}">
                <a16:creationId xmlns:a16="http://schemas.microsoft.com/office/drawing/2014/main" id="{6EF67149-BE1C-7309-27A0-2320BFD64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25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667F8F-E87F-5201-CAA9-4411B060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13557"/>
            <a:ext cx="7097487" cy="647577"/>
          </a:xfrm>
        </p:spPr>
        <p:txBody>
          <a:bodyPr>
            <a:normAutofit/>
          </a:bodyPr>
          <a:lstStyle/>
          <a:p>
            <a:r>
              <a:rPr lang="fr-FR" dirty="0"/>
              <a:t>Amir parle avec son papa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967130CB-9A89-FA57-9935-99361F961F82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lire</a:t>
            </a: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B2DD3FDF-2157-9920-DF96-71F1685E3235}"/>
              </a:ext>
            </a:extLst>
          </p:cNvPr>
          <p:cNvSpPr/>
          <p:nvPr/>
        </p:nvSpPr>
        <p:spPr>
          <a:xfrm>
            <a:off x="695175" y="884927"/>
            <a:ext cx="11329341" cy="734959"/>
          </a:xfrm>
          <a:prstGeom prst="wedgeRoundRectCallout">
            <a:avLst>
              <a:gd name="adj1" fmla="val -48302"/>
              <a:gd name="adj2" fmla="val 12281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Papa, </a:t>
            </a:r>
            <a:r>
              <a:rPr lang="fr-FR" sz="2000" b="1" dirty="0">
                <a:solidFill>
                  <a:schemeClr val="bg1"/>
                </a:solidFill>
              </a:rPr>
              <a:t>nous couvrons </a:t>
            </a:r>
            <a:r>
              <a:rPr lang="fr-FR" sz="2000" dirty="0">
                <a:solidFill>
                  <a:schemeClr val="bg1"/>
                </a:solidFill>
              </a:rPr>
              <a:t>les thèmes de l’égalité et de l’identité dans nos leçons au collège. </a:t>
            </a:r>
            <a:r>
              <a:rPr lang="fr-FR" sz="2000" b="1" dirty="0">
                <a:solidFill>
                  <a:schemeClr val="bg1"/>
                </a:solidFill>
              </a:rPr>
              <a:t>Nous découvrons </a:t>
            </a:r>
            <a:r>
              <a:rPr lang="fr-FR" sz="2000" dirty="0">
                <a:solidFill>
                  <a:schemeClr val="bg1"/>
                </a:solidFill>
              </a:rPr>
              <a:t>aujourd’hui le musée « la Cité nationale de l’histoire de l’immigration ».</a:t>
            </a: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F8F6933-A20C-0AAE-A29A-EBE418E8FBDD}"/>
              </a:ext>
            </a:extLst>
          </p:cNvPr>
          <p:cNvSpPr/>
          <p:nvPr/>
        </p:nvSpPr>
        <p:spPr>
          <a:xfrm>
            <a:off x="921456" y="1661271"/>
            <a:ext cx="10540876" cy="734959"/>
          </a:xfrm>
          <a:prstGeom prst="wedgeRoundRectCallout">
            <a:avLst>
              <a:gd name="adj1" fmla="val 40464"/>
              <a:gd name="adj2" fmla="val 75549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Intéressant ! </a:t>
            </a:r>
            <a:r>
              <a:rPr lang="fr-FR" sz="2000" b="1" dirty="0">
                <a:solidFill>
                  <a:schemeClr val="bg1"/>
                </a:solidFill>
              </a:rPr>
              <a:t>Vous découvrez </a:t>
            </a:r>
            <a:r>
              <a:rPr lang="fr-FR" sz="2000" dirty="0">
                <a:solidFill>
                  <a:schemeClr val="bg1"/>
                </a:solidFill>
              </a:rPr>
              <a:t>l’histoire de l’immigration, mais aussi l’histoire grave des batailles et des révolutions en Afrique. Ils ouvrent le musée à quelle heure?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7618BBE-5546-07FF-94CE-CAEA5E159DC0}"/>
              </a:ext>
            </a:extLst>
          </p:cNvPr>
          <p:cNvSpPr txBox="1"/>
          <p:nvPr/>
        </p:nvSpPr>
        <p:spPr>
          <a:xfrm>
            <a:off x="133505" y="975110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ED75FCA-717D-039F-93EE-964F275A5E1A}"/>
              </a:ext>
            </a:extLst>
          </p:cNvPr>
          <p:cNvSpPr txBox="1"/>
          <p:nvPr/>
        </p:nvSpPr>
        <p:spPr>
          <a:xfrm>
            <a:off x="11493782" y="1767995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543A9F-EE43-E7CC-107C-15269676E567}"/>
              </a:ext>
            </a:extLst>
          </p:cNvPr>
          <p:cNvSpPr txBox="1"/>
          <p:nvPr/>
        </p:nvSpPr>
        <p:spPr>
          <a:xfrm>
            <a:off x="108973" y="2658746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303CFF7-7D15-95EA-1B13-6D9218048B02}"/>
              </a:ext>
            </a:extLst>
          </p:cNvPr>
          <p:cNvSpPr txBox="1"/>
          <p:nvPr/>
        </p:nvSpPr>
        <p:spPr>
          <a:xfrm>
            <a:off x="492615" y="4650121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A7C57D-1B56-FB60-EA94-9D13AC39B1FE}"/>
              </a:ext>
            </a:extLst>
          </p:cNvPr>
          <p:cNvSpPr txBox="1"/>
          <p:nvPr/>
        </p:nvSpPr>
        <p:spPr>
          <a:xfrm>
            <a:off x="10637914" y="5367950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D85C521-030E-7882-913F-17BAE88C4148}"/>
              </a:ext>
            </a:extLst>
          </p:cNvPr>
          <p:cNvSpPr txBox="1"/>
          <p:nvPr/>
        </p:nvSpPr>
        <p:spPr>
          <a:xfrm>
            <a:off x="11466103" y="3785067"/>
            <a:ext cx="53073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A760BEBA-75B5-146A-D9AC-B1EDB51E335D}"/>
              </a:ext>
            </a:extLst>
          </p:cNvPr>
          <p:cNvSpPr/>
          <p:nvPr/>
        </p:nvSpPr>
        <p:spPr>
          <a:xfrm>
            <a:off x="695175" y="2437615"/>
            <a:ext cx="9067906" cy="1003971"/>
          </a:xfrm>
          <a:prstGeom prst="wedgeRoundRectCallout">
            <a:avLst>
              <a:gd name="adj1" fmla="val -42905"/>
              <a:gd name="adj2" fmla="val 8282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</a:rPr>
              <a:t>Ils ouvrent </a:t>
            </a:r>
            <a:r>
              <a:rPr lang="fr-FR" sz="2000" dirty="0">
                <a:solidFill>
                  <a:schemeClr val="bg1"/>
                </a:solidFill>
              </a:rPr>
              <a:t>les portes à neuf heures du matin. C’est bien parce que je peux passer quelques heures au musée pour bien comprendre l’histoire de notre famille. C’est important pour moi, et pour mon identité.</a:t>
            </a: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066BD454-D344-6481-931A-5A7CDC0EE2D1}"/>
              </a:ext>
            </a:extLst>
          </p:cNvPr>
          <p:cNvSpPr/>
          <p:nvPr/>
        </p:nvSpPr>
        <p:spPr>
          <a:xfrm>
            <a:off x="695176" y="3482971"/>
            <a:ext cx="10741428" cy="1003971"/>
          </a:xfrm>
          <a:prstGeom prst="wedgeRoundRectCallout">
            <a:avLst>
              <a:gd name="adj1" fmla="val 41451"/>
              <a:gd name="adj2" fmla="val 73381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Oui, c’est très important. </a:t>
            </a:r>
            <a:r>
              <a:rPr lang="fr-FR" sz="2000" b="1" dirty="0">
                <a:solidFill>
                  <a:schemeClr val="bg1"/>
                </a:solidFill>
              </a:rPr>
              <a:t>Ils offrent </a:t>
            </a:r>
            <a:r>
              <a:rPr lang="fr-FR" sz="2000" dirty="0">
                <a:solidFill>
                  <a:schemeClr val="bg1"/>
                </a:solidFill>
              </a:rPr>
              <a:t>des leçons aux élèves sur la révolution algérienne au musée. </a:t>
            </a:r>
            <a:r>
              <a:rPr lang="fr-FR" sz="2000" b="1" dirty="0">
                <a:solidFill>
                  <a:schemeClr val="bg1"/>
                </a:solidFill>
              </a:rPr>
              <a:t>Ils couvrent </a:t>
            </a:r>
            <a:r>
              <a:rPr lang="fr-FR" sz="2000" dirty="0">
                <a:solidFill>
                  <a:schemeClr val="bg1"/>
                </a:solidFill>
              </a:rPr>
              <a:t>l’histoire des actions de l’état français et les soldats algériens, mais aussi </a:t>
            </a:r>
            <a:r>
              <a:rPr lang="fr-FR" sz="2000" b="1" dirty="0">
                <a:solidFill>
                  <a:schemeClr val="bg1"/>
                </a:solidFill>
              </a:rPr>
              <a:t>vous découvrez </a:t>
            </a:r>
            <a:r>
              <a:rPr lang="fr-FR" sz="2000" dirty="0">
                <a:solidFill>
                  <a:schemeClr val="bg1"/>
                </a:solidFill>
              </a:rPr>
              <a:t>la vie des femmes pendant la révolution.</a:t>
            </a:r>
          </a:p>
        </p:txBody>
      </p:sp>
      <p:pic>
        <p:nvPicPr>
          <p:cNvPr id="52" name="Picture 51" descr="A picture containing person, toy, doll, dark&#10;&#10;Description automatically generated">
            <a:extLst>
              <a:ext uri="{FF2B5EF4-FFF2-40B4-BE49-F238E27FC236}">
                <a16:creationId xmlns:a16="http://schemas.microsoft.com/office/drawing/2014/main" id="{CBB2BADB-E98B-9839-181D-F45DD1116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19" y="4944812"/>
            <a:ext cx="1440533" cy="1440533"/>
          </a:xfrm>
          <a:prstGeom prst="rect">
            <a:avLst/>
          </a:prstGeom>
        </p:spPr>
      </p:pic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A0CE23D7-BF36-D91A-FBD0-8B43070D7CB4}"/>
              </a:ext>
            </a:extLst>
          </p:cNvPr>
          <p:cNvSpPr/>
          <p:nvPr/>
        </p:nvSpPr>
        <p:spPr>
          <a:xfrm>
            <a:off x="1073388" y="4528327"/>
            <a:ext cx="9678077" cy="734959"/>
          </a:xfrm>
          <a:prstGeom prst="wedgeRoundRectCallout">
            <a:avLst>
              <a:gd name="adj1" fmla="val -48382"/>
              <a:gd name="adj2" fmla="val 96151"/>
              <a:gd name="adj3" fmla="val 16667"/>
            </a:avLst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Oui, c’est vrai. Souvent, on raconte seulement l’histoire des hommes dans les armées, mais les femmes, </a:t>
            </a:r>
            <a:r>
              <a:rPr lang="fr-FR" sz="2000" b="1" dirty="0">
                <a:solidFill>
                  <a:schemeClr val="bg1"/>
                </a:solidFill>
              </a:rPr>
              <a:t>elles souffrent </a:t>
            </a:r>
            <a:r>
              <a:rPr lang="fr-FR" sz="2000" dirty="0">
                <a:solidFill>
                  <a:schemeClr val="bg1"/>
                </a:solidFill>
              </a:rPr>
              <a:t>aussi à cause des guerres.</a:t>
            </a: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19EA014D-5027-0067-D0F6-958979875ACD}"/>
              </a:ext>
            </a:extLst>
          </p:cNvPr>
          <p:cNvSpPr/>
          <p:nvPr/>
        </p:nvSpPr>
        <p:spPr>
          <a:xfrm>
            <a:off x="1174043" y="5304671"/>
            <a:ext cx="9424119" cy="1003971"/>
          </a:xfrm>
          <a:prstGeom prst="wedgeRoundRectCallout">
            <a:avLst>
              <a:gd name="adj1" fmla="val 51493"/>
              <a:gd name="adj2" fmla="val 36516"/>
              <a:gd name="adj3" fmla="val 16667"/>
            </a:avLst>
          </a:prstGeom>
          <a:solidFill>
            <a:srgbClr val="EF3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</a:rPr>
              <a:t>C’est correct Amir. À chaque anniversaire de l’indépendance d’Algérie, mes parents racontent l’histoire de leur vie pendant la révolution. </a:t>
            </a:r>
            <a:r>
              <a:rPr lang="fr-FR" sz="2000" b="1" dirty="0">
                <a:solidFill>
                  <a:schemeClr val="bg1"/>
                </a:solidFill>
              </a:rPr>
              <a:t>Nous ouvrons </a:t>
            </a:r>
            <a:r>
              <a:rPr lang="fr-FR" sz="2000" dirty="0">
                <a:solidFill>
                  <a:schemeClr val="bg1"/>
                </a:solidFill>
              </a:rPr>
              <a:t>souvent leurs albums photos pour voir la famille dans le passé.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9209ECA-1422-EEBE-7DCC-9CB44D8CA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62019"/>
            <a:ext cx="1440533" cy="1440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26F9B8-CB7E-AD7E-9A6F-62EDBD6C80A6}"/>
              </a:ext>
            </a:extLst>
          </p:cNvPr>
          <p:cNvSpPr txBox="1"/>
          <p:nvPr/>
        </p:nvSpPr>
        <p:spPr>
          <a:xfrm>
            <a:off x="7105687" y="251104"/>
            <a:ext cx="2465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55A5"/>
                </a:solidFill>
              </a:rPr>
              <a:t>Les réponses.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081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2" grpId="0" animBg="1"/>
      <p:bldP spid="67" grpId="0" animBg="1"/>
      <p:bldP spid="70" grpId="0" animBg="1"/>
      <p:bldP spid="69" grpId="0" animBg="1"/>
      <p:bldP spid="68" grpId="0" animBg="1"/>
    </p:bldLst>
  </p:timing>
</p:sld>
</file>

<file path=ppt/theme/theme1.xml><?xml version="1.0" encoding="utf-8"?>
<a:theme xmlns:a="http://schemas.openxmlformats.org/drawingml/2006/main" name="NCELP_German_2022">
  <a:themeElements>
    <a:clrScheme name="NCELP_French">
      <a:dk1>
        <a:srgbClr val="525050"/>
      </a:dk1>
      <a:lt1>
        <a:srgbClr val="FFFFFF"/>
      </a:lt1>
      <a:dk2>
        <a:srgbClr val="0055A4"/>
      </a:dk2>
      <a:lt2>
        <a:srgbClr val="FFFFFF"/>
      </a:lt2>
      <a:accent1>
        <a:srgbClr val="0060B8"/>
      </a:accent1>
      <a:accent2>
        <a:srgbClr val="EF4135"/>
      </a:accent2>
      <a:accent3>
        <a:srgbClr val="979595"/>
      </a:accent3>
      <a:accent4>
        <a:srgbClr val="2F9AFF"/>
      </a:accent4>
      <a:accent5>
        <a:srgbClr val="F7A59F"/>
      </a:accent5>
      <a:accent6>
        <a:srgbClr val="CCE7FE"/>
      </a:accent6>
      <a:hlink>
        <a:srgbClr val="00B0F0"/>
      </a:hlink>
      <a:folHlink>
        <a:srgbClr val="B87999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CELP_French_Powerpoint_Template (1).potx [Repaired]" id="{9D2EB38F-8002-48BD-8B60-40343EA6914B}" vid="{6223AEF6-A421-4372-8E34-946FFA7440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French_SOW_Y10_T1.1_W1_lesson</Template>
  <TotalTime>0</TotalTime>
  <Words>1473</Words>
  <Application>Microsoft Office PowerPoint</Application>
  <PresentationFormat>Widescreen</PresentationFormat>
  <Paragraphs>154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NCELP_German_2022</vt:lpstr>
      <vt:lpstr>Les verbes comme ouvrir</vt:lpstr>
      <vt:lpstr>Amir parle avec son papa</vt:lpstr>
      <vt:lpstr>Amir parle avec son papa</vt:lpstr>
      <vt:lpstr>Amir parle avec son papa</vt:lpstr>
      <vt:lpstr>Amir parle avec son papa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Finlayson</dc:creator>
  <cp:lastModifiedBy>Catherine Salkeld</cp:lastModifiedBy>
  <cp:revision>2211</cp:revision>
  <cp:lastPrinted>2022-11-21T12:59:35Z</cp:lastPrinted>
  <dcterms:created xsi:type="dcterms:W3CDTF">2022-08-10T09:59:40Z</dcterms:created>
  <dcterms:modified xsi:type="dcterms:W3CDTF">2022-12-20T17:03:31Z</dcterms:modified>
</cp:coreProperties>
</file>