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3" r:id="rId3"/>
  </p:sldMasterIdLst>
  <p:notesMasterIdLst>
    <p:notesMasterId r:id="rId40"/>
  </p:notesMasterIdLst>
  <p:sldIdLst>
    <p:sldId id="259" r:id="rId4"/>
    <p:sldId id="491" r:id="rId5"/>
    <p:sldId id="642" r:id="rId6"/>
    <p:sldId id="256" r:id="rId7"/>
    <p:sldId id="258" r:id="rId8"/>
    <p:sldId id="261" r:id="rId9"/>
    <p:sldId id="654" r:id="rId10"/>
    <p:sldId id="282" r:id="rId11"/>
    <p:sldId id="312" r:id="rId12"/>
    <p:sldId id="274" r:id="rId13"/>
    <p:sldId id="646" r:id="rId14"/>
    <p:sldId id="655" r:id="rId15"/>
    <p:sldId id="656" r:id="rId16"/>
    <p:sldId id="281" r:id="rId17"/>
    <p:sldId id="279" r:id="rId18"/>
    <p:sldId id="643" r:id="rId19"/>
    <p:sldId id="648" r:id="rId20"/>
    <p:sldId id="647" r:id="rId21"/>
    <p:sldId id="659" r:id="rId22"/>
    <p:sldId id="660" r:id="rId23"/>
    <p:sldId id="641" r:id="rId24"/>
    <p:sldId id="657" r:id="rId25"/>
    <p:sldId id="658" r:id="rId26"/>
    <p:sldId id="273" r:id="rId27"/>
    <p:sldId id="364" r:id="rId28"/>
    <p:sldId id="649" r:id="rId29"/>
    <p:sldId id="644" r:id="rId30"/>
    <p:sldId id="296" r:id="rId31"/>
    <p:sldId id="310" r:id="rId32"/>
    <p:sldId id="651" r:id="rId33"/>
    <p:sldId id="652" r:id="rId34"/>
    <p:sldId id="661" r:id="rId35"/>
    <p:sldId id="662" r:id="rId36"/>
    <p:sldId id="639" r:id="rId37"/>
    <p:sldId id="490" r:id="rId38"/>
    <p:sldId id="26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ike Krusemann" initials="HK" lastIdx="9" clrIdx="0">
    <p:extLst>
      <p:ext uri="{19B8F6BF-5375-455C-9EA6-DF929625EA0E}">
        <p15:presenceInfo xmlns:p15="http://schemas.microsoft.com/office/powerpoint/2012/main" userId="3205221db0cafe4f" providerId="Windows Live"/>
      </p:ext>
    </p:extLst>
  </p:cmAuthor>
  <p:cmAuthor id="2" name="Rachel Hawkes" initials="RH" lastIdx="1" clrIdx="1">
    <p:extLst>
      <p:ext uri="{19B8F6BF-5375-455C-9EA6-DF929625EA0E}">
        <p15:presenceInfo xmlns:p15="http://schemas.microsoft.com/office/powerpoint/2012/main" userId="S::RHawkes@combertonvc.org::5e669c2b-3608-40aa-930e-cb573f7025a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A520"/>
    <a:srgbClr val="C5D4E9"/>
    <a:srgbClr val="F4F7FB"/>
    <a:srgbClr val="FF6600"/>
    <a:srgbClr val="115076"/>
    <a:srgbClr val="CCD9EC"/>
    <a:srgbClr val="CBD6E7"/>
    <a:srgbClr val="B2BED1"/>
    <a:srgbClr val="FCC002"/>
    <a:srgbClr val="1E5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2" autoAdjust="0"/>
    <p:restoredTop sz="84045" autoAdjust="0"/>
  </p:normalViewPr>
  <p:slideViewPr>
    <p:cSldViewPr snapToGrid="0">
      <p:cViewPr varScale="1">
        <p:scale>
          <a:sx n="60" d="100"/>
          <a:sy n="60" d="100"/>
        </p:scale>
        <p:origin x="131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5" d="100"/>
        <a:sy n="9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BAE9C-ACF2-4362-814B-1AB50972AD2E}" type="datetimeFigureOut">
              <a:rPr lang="en-GB" smtClean="0"/>
              <a:t>10/08/2021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212F4-EB5A-464B-92EC-DACFCB1CC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5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Artwork by Steve Clarke. All additional pictures selected are available under a Creative Commons license, no attribution required.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Native-speaker teacher feedback provided by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Stephanie Cross.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Learning outcomes (lesson 1):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Revisit several SSC </a:t>
            </a:r>
            <a:br>
              <a:rPr lang="en-GB" sz="1200" b="0" dirty="0"/>
            </a:br>
            <a:r>
              <a:rPr lang="en-GB" sz="1200" b="0" dirty="0"/>
              <a:t>Introduction</a:t>
            </a:r>
            <a:r>
              <a:rPr lang="en-GB" sz="1200" b="0" baseline="0" dirty="0"/>
              <a:t> of the future tense: </a:t>
            </a:r>
            <a:r>
              <a:rPr lang="en-GB" sz="1200" b="0" baseline="0" dirty="0" err="1"/>
              <a:t>werden</a:t>
            </a:r>
            <a:r>
              <a:rPr lang="en-GB" sz="1200" b="0" baseline="0" dirty="0"/>
              <a:t> + infinitive, </a:t>
            </a:r>
            <a:r>
              <a:rPr lang="en-GB" sz="1200" b="0" dirty="0"/>
              <a:t>1</a:t>
            </a:r>
            <a:r>
              <a:rPr lang="en-GB" sz="1200" b="0" baseline="30000" dirty="0"/>
              <a:t>st</a:t>
            </a:r>
            <a:r>
              <a:rPr lang="en-GB" sz="1200" b="0" dirty="0"/>
              <a:t>,</a:t>
            </a:r>
            <a:r>
              <a:rPr lang="en-GB" sz="1200" b="0" baseline="0" dirty="0"/>
              <a:t> </a:t>
            </a:r>
            <a:r>
              <a:rPr lang="en-GB" sz="1200" b="0" dirty="0"/>
              <a:t>2</a:t>
            </a:r>
            <a:r>
              <a:rPr lang="en-GB" sz="1200" b="0" baseline="30000" dirty="0"/>
              <a:t>nd</a:t>
            </a:r>
            <a:r>
              <a:rPr lang="en-GB" sz="1200" b="0" baseline="0" dirty="0"/>
              <a:t>, 3</a:t>
            </a:r>
            <a:r>
              <a:rPr lang="en-GB" sz="1200" b="0" baseline="30000" dirty="0"/>
              <a:t>rd</a:t>
            </a:r>
            <a:r>
              <a:rPr lang="en-GB" sz="1200" b="0" dirty="0"/>
              <a:t> person singular.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8.3.1.4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planen [579] werden [8] wirst [8] wird [8] Ausflug [4014] Boot [2109] Essen2 [323] Eintritt [4102] Karte2 [1191] Kurs [1549] Preis2 [334] bald [503] vielleicht [145]</a:t>
            </a:r>
            <a:br>
              <a:rPr lang="de-DE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1" i="0" u="none" strike="noStrike" kern="1200" cap="none" noProof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8.2.2.5 (revisit)</a:t>
            </a:r>
            <a:r>
              <a:rPr lang="de-DE" sz="1200" b="1" i="0" u="none" strike="noStrike" kern="1200" cap="none" baseline="0" noProof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kennen [216] Anwalt [1887] Deutschland [140] Firma [686] Firmen [686] Weile [1631] gleich [141] einmal [124] bei [29] seit [130] vor1 [50]</a:t>
            </a:r>
            <a:br>
              <a:rPr lang="de-DE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1" i="0" u="none" strike="noStrike" kern="1200" cap="none" baseline="0" noProof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8.2.1.5 (revisit)</a:t>
            </a:r>
            <a:r>
              <a:rPr lang="de-DE" sz="1200" b="0" i="0" u="none" strike="noStrike" kern="1200" cap="none" baseline="0" noProof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gab [49] hatte [6] war [4] heiß [1195] kalt [887] nah [480] tief [442] voll [388] wenig [102] damals [286] früher [411] links [893] rechts [829]</a:t>
            </a:r>
            <a:endParaRPr lang="de-DE" i="1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dirty="0"/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frequency rankings for words that occur in this PowerPoint which have been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previously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introduced in NCELP resources are given in the NCELP SOW and in the resources that first introduced and formally re-visited those words. </a:t>
            </a:r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any 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 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 that occur incidentally in this PowerPoint, frequency rankings will be provided in the notes field wherever possible.</a:t>
            </a: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441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GB" b="1" dirty="0"/>
              <a:t>Timing: 6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revisit vocabulary in a wider context, paying particular attention to words with multiple meanings.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Ensure students understand the context, and the key compound ‘</a:t>
            </a:r>
            <a:r>
              <a:rPr lang="en-GB" dirty="0" err="1"/>
              <a:t>Webseite</a:t>
            </a:r>
            <a:r>
              <a:rPr lang="en-GB" dirty="0"/>
              <a:t>’. They have learnt ‘</a:t>
            </a:r>
            <a:r>
              <a:rPr lang="en-GB" dirty="0" err="1"/>
              <a:t>Seite</a:t>
            </a:r>
            <a:r>
              <a:rPr lang="en-GB" dirty="0"/>
              <a:t>’ as page.</a:t>
            </a:r>
            <a:br>
              <a:rPr lang="en-GB" dirty="0"/>
            </a:br>
            <a:r>
              <a:rPr lang="en-GB" dirty="0"/>
              <a:t>2. Read Wolfgang and Mia’s messages. Choose the translation that best fits the context.</a:t>
            </a:r>
          </a:p>
          <a:p>
            <a:r>
              <a:rPr lang="en-GB" dirty="0"/>
              <a:t>3. Click to reveal and check answers.</a:t>
            </a:r>
          </a:p>
          <a:p>
            <a:endParaRPr lang="en-GB" dirty="0"/>
          </a:p>
          <a:p>
            <a:r>
              <a:rPr lang="en-GB" dirty="0"/>
              <a:t>Note: a more challenging version is available in the following slides.</a:t>
            </a:r>
          </a:p>
          <a:p>
            <a:br>
              <a:rPr lang="en-GB" dirty="0"/>
            </a:br>
            <a:r>
              <a:rPr lang="en-GB" b="1" baseline="0" dirty="0"/>
              <a:t>Word frequency of cognates and unknown words (1 is the most frequent word in German): </a:t>
            </a:r>
            <a:br>
              <a:rPr lang="en-GB" baseline="0" dirty="0"/>
            </a:b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Kontext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[2351]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Webseite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[2837]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319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Prompt students in their understanding of </a:t>
            </a:r>
            <a:r>
              <a:rPr lang="en-GB" b="1" dirty="0" err="1"/>
              <a:t>Gewinnspiel</a:t>
            </a:r>
            <a:r>
              <a:rPr lang="en-GB" dirty="0"/>
              <a:t> (competition, context).  They know </a:t>
            </a:r>
            <a:r>
              <a:rPr lang="en-GB" i="1" dirty="0" err="1"/>
              <a:t>gewinnen</a:t>
            </a:r>
            <a:r>
              <a:rPr lang="en-GB" dirty="0"/>
              <a:t> and </a:t>
            </a:r>
            <a:r>
              <a:rPr lang="en-GB" i="1" dirty="0"/>
              <a:t>Spiel.</a:t>
            </a:r>
            <a:br>
              <a:rPr lang="en-GB" i="1" dirty="0"/>
            </a:br>
            <a:r>
              <a:rPr lang="en-GB" i="0" dirty="0"/>
              <a:t>In addition, elicit the English meaning of </a:t>
            </a:r>
            <a:r>
              <a:rPr lang="en-GB" i="1" dirty="0" err="1"/>
              <a:t>Abendessen</a:t>
            </a:r>
            <a:r>
              <a:rPr lang="en-GB" i="0" dirty="0"/>
              <a:t> to ensure that students process the full meaning of this compound.</a:t>
            </a:r>
          </a:p>
          <a:p>
            <a:endParaRPr lang="en-GB" dirty="0"/>
          </a:p>
          <a:p>
            <a:r>
              <a:rPr lang="en-GB" b="1" baseline="0" dirty="0"/>
              <a:t>Word frequency of cognates and unknown words (1 is the most frequent word in German): </a:t>
            </a:r>
            <a:br>
              <a:rPr lang="en-GB" baseline="0" dirty="0"/>
            </a:b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Gewinnspiel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[&gt;5009] T-Shirt [3914]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Abendessen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[3907]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014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this is a more challenging version of the previous activity.</a:t>
            </a:r>
          </a:p>
          <a:p>
            <a:r>
              <a:rPr lang="en-GB" b="1" dirty="0"/>
              <a:t>Timing: 6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revisit vocabulary in a wider context with paying particular attention to words with multiple meanings.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b="1" dirty="0"/>
            </a:br>
            <a:r>
              <a:rPr lang="en-GB" dirty="0"/>
              <a:t>1. Ensure students understand the context, and the key compound ‘</a:t>
            </a:r>
            <a:r>
              <a:rPr lang="en-GB" dirty="0" err="1"/>
              <a:t>Webseite</a:t>
            </a:r>
            <a:r>
              <a:rPr lang="en-GB" dirty="0"/>
              <a:t>’. They have learnt ‘</a:t>
            </a:r>
            <a:r>
              <a:rPr lang="en-GB" dirty="0" err="1"/>
              <a:t>Seite</a:t>
            </a:r>
            <a:r>
              <a:rPr lang="en-GB" dirty="0"/>
              <a:t>’ as page.</a:t>
            </a:r>
            <a:br>
              <a:rPr lang="en-GB" dirty="0"/>
            </a:br>
            <a:r>
              <a:rPr lang="en-GB" dirty="0"/>
              <a:t>2. Read Wolfgang and Mia’s messages. Translate the bold words into English.</a:t>
            </a:r>
          </a:p>
          <a:p>
            <a:r>
              <a:rPr lang="en-GB" dirty="0"/>
              <a:t>3. Click to reveal and check answers.</a:t>
            </a:r>
          </a:p>
          <a:p>
            <a:endParaRPr lang="en-GB" dirty="0"/>
          </a:p>
          <a:p>
            <a:r>
              <a:rPr lang="en-GB" b="1" baseline="0" dirty="0"/>
              <a:t>Word frequency of cognates and unknown words (1 is the most frequent word in German): </a:t>
            </a:r>
            <a:br>
              <a:rPr lang="en-GB" baseline="0" dirty="0"/>
            </a:b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Kontext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[2351]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Webseite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[2837]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fett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[3306]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024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Prompt students in their understanding of </a:t>
            </a:r>
            <a:r>
              <a:rPr lang="en-GB" b="1" dirty="0" err="1"/>
              <a:t>Gewinnspiel</a:t>
            </a:r>
            <a:r>
              <a:rPr lang="en-GB" dirty="0"/>
              <a:t> (competition, context).  They know </a:t>
            </a:r>
            <a:r>
              <a:rPr lang="en-GB" i="1" dirty="0" err="1"/>
              <a:t>gewinnen</a:t>
            </a:r>
            <a:r>
              <a:rPr lang="en-GB" dirty="0"/>
              <a:t> and </a:t>
            </a:r>
            <a:r>
              <a:rPr lang="en-GB" i="1" dirty="0"/>
              <a:t>Spiel.</a:t>
            </a:r>
            <a:br>
              <a:rPr lang="en-GB" i="1" dirty="0"/>
            </a:br>
            <a:r>
              <a:rPr lang="en-GB" i="0" dirty="0"/>
              <a:t>In addition, elicit the English meaning of </a:t>
            </a:r>
            <a:r>
              <a:rPr lang="en-GB" i="1" dirty="0" err="1"/>
              <a:t>Abendessen</a:t>
            </a:r>
            <a:r>
              <a:rPr lang="en-GB" i="0" dirty="0"/>
              <a:t> to ensure that students process the full meaning of this compound.</a:t>
            </a:r>
          </a:p>
          <a:p>
            <a:endParaRPr lang="en-GB" dirty="0"/>
          </a:p>
          <a:p>
            <a:r>
              <a:rPr lang="en-GB" b="1" baseline="0" dirty="0"/>
              <a:t>Word frequency of cognates and unknown words (1 is the most frequent word in German): </a:t>
            </a:r>
            <a:br>
              <a:rPr lang="en-GB" baseline="0" dirty="0"/>
            </a:b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Gewinnspiel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[&gt;5009] T-Shirt [3914]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Abendessen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[3907]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919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mins</a:t>
            </a:r>
            <a:br>
              <a:rPr lang="en-GB" dirty="0"/>
            </a:br>
            <a:endParaRPr lang="en-GB" dirty="0"/>
          </a:p>
          <a:p>
            <a:r>
              <a:rPr lang="en-GB" b="1" dirty="0"/>
              <a:t>Aim: </a:t>
            </a:r>
            <a:r>
              <a:rPr lang="en-GB" b="0" dirty="0"/>
              <a:t>To revisit the 3rd person form of </a:t>
            </a:r>
            <a:r>
              <a:rPr lang="en-GB" b="0" i="1" dirty="0" err="1"/>
              <a:t>werden</a:t>
            </a:r>
            <a:r>
              <a:rPr lang="en-GB" b="0" i="0" dirty="0"/>
              <a:t> and to revise asking questions.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Use the animated sequence to introduce the grammar point.</a:t>
            </a:r>
          </a:p>
          <a:p>
            <a:r>
              <a:rPr lang="en-GB" dirty="0"/>
              <a:t>2. Check understanding at each stage.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223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6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attending to the verb forms of </a:t>
            </a:r>
            <a:r>
              <a:rPr lang="en-GB" b="0" i="1" dirty="0" err="1"/>
              <a:t>werden</a:t>
            </a:r>
            <a:r>
              <a:rPr lang="en-GB" b="0" dirty="0"/>
              <a:t>, for </a:t>
            </a:r>
            <a:r>
              <a:rPr lang="en-GB" b="0" i="1" dirty="0"/>
              <a:t>ich, du, </a:t>
            </a:r>
            <a:r>
              <a:rPr lang="en-GB" b="0" dirty="0"/>
              <a:t>and </a:t>
            </a:r>
            <a:r>
              <a:rPr lang="en-GB" b="0" i="1" dirty="0"/>
              <a:t>er/ </a:t>
            </a:r>
            <a:r>
              <a:rPr lang="en-GB" b="0" i="1" dirty="0" err="1"/>
              <a:t>sie</a:t>
            </a:r>
            <a:r>
              <a:rPr lang="en-GB" b="0" i="1" dirty="0"/>
              <a:t>/ es.</a:t>
            </a:r>
            <a:br>
              <a:rPr lang="en-GB" i="1" dirty="0"/>
            </a:br>
            <a:br>
              <a:rPr lang="en-GB" i="1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Ensure students understand the context.</a:t>
            </a:r>
            <a:br>
              <a:rPr lang="en-GB" dirty="0"/>
            </a:br>
            <a:r>
              <a:rPr lang="en-GB" dirty="0"/>
              <a:t>2. Prompt them for recognition and comprehension of the compounds </a:t>
            </a:r>
            <a:r>
              <a:rPr lang="en-GB" i="1" dirty="0" err="1"/>
              <a:t>Fahrkarte</a:t>
            </a:r>
            <a:r>
              <a:rPr lang="en-GB" dirty="0"/>
              <a:t> and </a:t>
            </a:r>
            <a:r>
              <a:rPr lang="en-GB" i="1" dirty="0" err="1"/>
              <a:t>Tierarzt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3. Read the sentences and say for each item who is doing it.</a:t>
            </a:r>
          </a:p>
          <a:p>
            <a:r>
              <a:rPr lang="en-GB" dirty="0"/>
              <a:t>4. Click to reveal and check answers.</a:t>
            </a:r>
            <a:br>
              <a:rPr lang="en-GB" dirty="0"/>
            </a:br>
            <a:r>
              <a:rPr lang="en-GB" dirty="0"/>
              <a:t>5. Elicit English meanings.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b="1" baseline="0" dirty="0"/>
              <a:t>Word frequency of cognates and unknown words (1 is the most frequent word in German): </a:t>
            </a:r>
            <a:br>
              <a:rPr lang="en-GB" baseline="0" dirty="0"/>
            </a:b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Badeanzug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[&lt;5009] Hotel [772] Email [&gt;5009]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Fahrkarte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[&gt;5009] Rucksack [3180]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Tierarzt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[&gt;5009]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878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10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comprehension and production of </a:t>
            </a:r>
            <a:r>
              <a:rPr lang="en-GB" b="0" dirty="0" err="1"/>
              <a:t>werden</a:t>
            </a:r>
            <a:r>
              <a:rPr lang="en-GB" b="0" dirty="0"/>
              <a:t> / </a:t>
            </a:r>
            <a:r>
              <a:rPr lang="en-GB" b="0" dirty="0" err="1"/>
              <a:t>wollen</a:t>
            </a:r>
            <a:r>
              <a:rPr lang="en-GB" b="0" dirty="0"/>
              <a:t> future meaning questions and sentences in the 2</a:t>
            </a:r>
            <a:r>
              <a:rPr lang="en-GB" b="0" baseline="30000" dirty="0"/>
              <a:t>nd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persons singular.</a:t>
            </a:r>
            <a:br>
              <a:rPr lang="en-GB" b="0" dirty="0"/>
            </a:br>
            <a:br>
              <a:rPr lang="en-GB" b="0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Partner A reads the (or in items 6 &amp; 7, says his/her own) sentence or question.</a:t>
            </a:r>
          </a:p>
          <a:p>
            <a:r>
              <a:rPr lang="en-GB" dirty="0"/>
              <a:t>2. Partner B completes the table in English.  </a:t>
            </a:r>
          </a:p>
          <a:p>
            <a:r>
              <a:rPr lang="en-GB" dirty="0"/>
              <a:t>3. They swap roles.</a:t>
            </a:r>
          </a:p>
          <a:p>
            <a:endParaRPr lang="en-GB" dirty="0"/>
          </a:p>
          <a:p>
            <a:endParaRPr lang="en-GB" dirty="0"/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334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DO NOT DISPLAY DURING THE TASK</a:t>
            </a:r>
          </a:p>
          <a:p>
            <a:r>
              <a:rPr lang="en-GB" b="1" dirty="0"/>
              <a:t>Available as a printable handout.</a:t>
            </a:r>
            <a:br>
              <a:rPr lang="en-GB" b="1" dirty="0"/>
            </a:br>
            <a:r>
              <a:rPr lang="en-GB" b="1" dirty="0"/>
              <a:t>Alternatively students can copy the heading for the table from the previous slide and then turn away from the board.  Student A then completes the task with this slide on display.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Answer slides follow.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19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DO NOT DISPLAY DURING THE TASK</a:t>
            </a:r>
          </a:p>
          <a:p>
            <a:r>
              <a:rPr lang="en-GB" b="1" dirty="0"/>
              <a:t>Available as a printable handout.</a:t>
            </a:r>
            <a:br>
              <a:rPr lang="en-GB" b="1" dirty="0"/>
            </a:br>
            <a:r>
              <a:rPr lang="en-GB" b="1" dirty="0"/>
              <a:t>Alternatively students can copy the heading for the table from the previous slide and then turn away from the board.  Student B then completes the task with this slide on display.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Answer slides follow.</a:t>
            </a:r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057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DO NOT DISPLAY DURING THE TASK</a:t>
            </a:r>
          </a:p>
          <a:p>
            <a:r>
              <a:rPr lang="en-GB" b="1" dirty="0"/>
              <a:t>Available as a printable handout.</a:t>
            </a:r>
            <a:br>
              <a:rPr lang="en-GB" b="1" dirty="0"/>
            </a:br>
            <a:r>
              <a:rPr lang="en-GB" b="1" dirty="0"/>
              <a:t>Alternatively students can copy the heading for the table from the previous slide and then turn away from the board.  Student A then completes the task with this slide on display.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Answer slides follow.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28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Timing: 2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Revisiting all the SSCs and source words. Note: all the source words have now been learnt in the NCELP SOW, with the exception of </a:t>
            </a:r>
            <a:r>
              <a:rPr lang="en-US" b="0" i="1" dirty="0" err="1"/>
              <a:t>frei</a:t>
            </a:r>
            <a:r>
              <a:rPr lang="en-US" b="0" i="1" dirty="0"/>
              <a:t> </a:t>
            </a:r>
            <a:r>
              <a:rPr lang="en-US" b="0" dirty="0"/>
              <a:t>(which is on next week’s list), </a:t>
            </a:r>
            <a:r>
              <a:rPr lang="en-US" b="0" i="1" dirty="0"/>
              <a:t>Liebe</a:t>
            </a:r>
            <a:r>
              <a:rPr lang="en-US" b="0" dirty="0"/>
              <a:t>, </a:t>
            </a:r>
            <a:r>
              <a:rPr lang="en-US" b="0" i="1" dirty="0" err="1"/>
              <a:t>plötzlich</a:t>
            </a:r>
            <a:r>
              <a:rPr lang="en-US" b="0" dirty="0"/>
              <a:t>, </a:t>
            </a:r>
            <a:r>
              <a:rPr lang="en-US" b="0" i="1" dirty="0" err="1"/>
              <a:t>lächeln</a:t>
            </a:r>
            <a:r>
              <a:rPr lang="en-US" b="0" dirty="0"/>
              <a:t>, </a:t>
            </a:r>
            <a:r>
              <a:rPr lang="en-US" b="0" i="1" dirty="0" err="1"/>
              <a:t>Mäuse</a:t>
            </a:r>
            <a:r>
              <a:rPr lang="en-US" b="0" dirty="0"/>
              <a:t>.</a:t>
            </a:r>
            <a:br>
              <a:rPr lang="en-GB" dirty="0"/>
            </a:br>
            <a:br>
              <a:rPr lang="en-GB" dirty="0"/>
            </a:b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Use this slide to elicit pronunciation chorally.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S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tudents say the SSC, the German source word, its English meaning, from left to right, top to bottom.</a:t>
            </a:r>
            <a:r>
              <a:rPr lang="en-GB" b="0" dirty="0"/>
              <a:t> 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E.g., – a –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sagen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to say, a –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cold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Move to the next slide to elicit the source words orally.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0100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DO NOT DISPLAY DURING THE TASK</a:t>
            </a:r>
          </a:p>
          <a:p>
            <a:r>
              <a:rPr lang="en-GB" b="1" dirty="0"/>
              <a:t>Available as a printable handout.</a:t>
            </a:r>
            <a:br>
              <a:rPr lang="en-GB" b="1" dirty="0"/>
            </a:br>
            <a:r>
              <a:rPr lang="en-GB" b="1" dirty="0"/>
              <a:t>Alternatively students can copy the heading for the table from the previous slide and then turn away from the board.  Student B then completes the task with this slide on display.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Answer slides follow.</a:t>
            </a:r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6700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Artwork by Steve Clarke. All additional pictures selected are available under a Creative Commons license, no attribution required.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Native-speaker teacher feedback provided by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Stephanie Cross.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Learning outcomes (lesson 2):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Revisit several SSC </a:t>
            </a:r>
            <a:br>
              <a:rPr lang="en-GB" sz="1200" b="0" dirty="0"/>
            </a:br>
            <a:r>
              <a:rPr lang="en-GB" sz="1200" b="0" dirty="0"/>
              <a:t>F</a:t>
            </a:r>
            <a:r>
              <a:rPr lang="en-GB" sz="1200" b="0" baseline="0" dirty="0"/>
              <a:t>uture tense (</a:t>
            </a:r>
            <a:r>
              <a:rPr lang="en-GB" sz="1200" b="0" baseline="0" dirty="0" err="1"/>
              <a:t>werden</a:t>
            </a:r>
            <a:r>
              <a:rPr lang="en-GB" sz="1200" b="0" baseline="0" dirty="0"/>
              <a:t> + infinitive, </a:t>
            </a:r>
            <a:r>
              <a:rPr lang="en-GB" sz="1200" b="0" dirty="0"/>
              <a:t>1</a:t>
            </a:r>
            <a:r>
              <a:rPr lang="en-GB" sz="1200" b="0" baseline="30000" dirty="0"/>
              <a:t>st</a:t>
            </a:r>
            <a:r>
              <a:rPr lang="en-GB" sz="1200" b="0" dirty="0"/>
              <a:t>,</a:t>
            </a:r>
            <a:r>
              <a:rPr lang="en-GB" sz="1200" b="0" baseline="0" dirty="0"/>
              <a:t> </a:t>
            </a:r>
            <a:r>
              <a:rPr lang="en-GB" sz="1200" b="0" dirty="0"/>
              <a:t>2</a:t>
            </a:r>
            <a:r>
              <a:rPr lang="en-GB" sz="1200" b="0" baseline="30000" dirty="0"/>
              <a:t>nd</a:t>
            </a:r>
            <a:r>
              <a:rPr lang="en-GB" sz="1200" b="0" baseline="0" dirty="0"/>
              <a:t>, 3</a:t>
            </a:r>
            <a:r>
              <a:rPr lang="en-GB" sz="1200" b="0" baseline="30000" dirty="0"/>
              <a:t>rd</a:t>
            </a:r>
            <a:r>
              <a:rPr lang="en-GB" sz="1200" b="0" dirty="0"/>
              <a:t> person singular) versus </a:t>
            </a:r>
            <a:r>
              <a:rPr lang="en-GB" sz="1200" b="0" i="1" dirty="0" err="1"/>
              <a:t>planen</a:t>
            </a:r>
            <a:r>
              <a:rPr lang="en-GB" sz="1200" b="0" i="1" dirty="0"/>
              <a:t> + </a:t>
            </a:r>
            <a:r>
              <a:rPr lang="en-GB" sz="1200" b="0" i="1" dirty="0" err="1"/>
              <a:t>zu</a:t>
            </a:r>
            <a:r>
              <a:rPr lang="en-GB" sz="1200" b="0" i="1" dirty="0"/>
              <a:t> + infinitive</a:t>
            </a:r>
            <a:r>
              <a:rPr lang="en-GB" sz="1200" b="0" i="0" dirty="0"/>
              <a:t>.</a:t>
            </a:r>
            <a:endParaRPr lang="en-GB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8.3.1.4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[579]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werden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[8]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wirst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[8]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wird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[8]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Ausflug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[4014] Boot [2109] Essen2 [323]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Eintritt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[4102] Karte2 [1191]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Kurs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[1549] Preis2 [334] bald [503]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vielleicht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[145]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8.2.2.5 (revisit)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kennen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[216]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Anwalt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[1887] Deutschland [140]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[686]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[686]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[1631]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gleich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[141]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einmal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[124]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[29]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[130] vor1 [50]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8.2.1.5 (revisit)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gab [49]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hatte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[6] war [4]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[1195]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[887] nah [480]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[442]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[388]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wenig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[102]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damals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[286]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früher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[411] links [893]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rechts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[829]</a:t>
            </a:r>
            <a:endParaRPr lang="en-GB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dirty="0"/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frequency rankings for words that occur in this PowerPoint which have been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previously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introduced in NCELP resources are given in the NCELP SOW and in the resources that first introduced and formally re-visited those words. </a:t>
            </a:r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any 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 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 that occur incidentally in this PowerPoint, frequency rankings will be provided in the notes field wherever possible.</a:t>
            </a: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124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7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fluency and automaticity in oral production with this week’s vocabulary.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Students work in pairs. Partner A writes down 1-6 and then the SSC to listen out for.</a:t>
            </a:r>
          </a:p>
          <a:p>
            <a:r>
              <a:rPr lang="en-GB" dirty="0"/>
              <a:t>2. Partner A then turns away from the board.</a:t>
            </a:r>
          </a:p>
          <a:p>
            <a:r>
              <a:rPr lang="en-GB" dirty="0"/>
              <a:t>3. Click the mouse to reveal the word sets. When the timer starts (click LOS!), partner B says each set of words as quickly as possible.</a:t>
            </a:r>
          </a:p>
          <a:p>
            <a:r>
              <a:rPr lang="en-GB" dirty="0"/>
              <a:t>4. For each set, Partner A writes down </a:t>
            </a:r>
            <a:r>
              <a:rPr lang="en-GB" b="1" dirty="0"/>
              <a:t>only the word that contains the specified SSC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5. Click to reveal the answers.</a:t>
            </a:r>
            <a:br>
              <a:rPr lang="en-GB" dirty="0"/>
            </a:br>
            <a:r>
              <a:rPr lang="en-GB" dirty="0"/>
              <a:t>6. Swap roles to continue on the next slide.</a:t>
            </a:r>
          </a:p>
          <a:p>
            <a:endParaRPr lang="en-GB" dirty="0"/>
          </a:p>
          <a:p>
            <a:r>
              <a:rPr lang="en-GB" dirty="0"/>
              <a:t>Note: on the next slide we will do the same activity with the same word lists. However, partner A and B will swap roles and there will be different SSC to listen out for. 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dirty="0"/>
              <a:t>1.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hatte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heiß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tief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wenig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Firmen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br>
              <a:rPr lang="en-GB" dirty="0"/>
            </a:b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2.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wenig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Essen / Boot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bei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war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3.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seit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rechts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Preis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Deutschland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gleich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4.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kalt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Karte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damals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links / nah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5.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Kurs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vielleicht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Firma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früher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Ausflug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6.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voll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Anwalt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planen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kennen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es gab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br>
              <a:rPr lang="en-GB" dirty="0"/>
            </a:br>
            <a:endParaRPr lang="en-GB" dirty="0"/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51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Partner A and B swap roles</a:t>
            </a:r>
            <a:br>
              <a:rPr lang="en-GB" dirty="0"/>
            </a:br>
            <a:br>
              <a:rPr lang="en-GB" dirty="0"/>
            </a:br>
            <a:r>
              <a:rPr lang="en-GB" dirty="0"/>
              <a:t>At the end of Round 2, practise recall by eliciting the English meanings, chorally.</a:t>
            </a:r>
          </a:p>
          <a:p>
            <a:br>
              <a:rPr lang="en-GB" dirty="0"/>
            </a:br>
            <a:r>
              <a:rPr lang="en-GB" b="1" dirty="0"/>
              <a:t>Transcript:</a:t>
            </a:r>
            <a:br>
              <a:rPr lang="en-GB" dirty="0"/>
            </a:br>
            <a:r>
              <a:rPr lang="en-GB" dirty="0"/>
              <a:t>1.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hatte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heiß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tief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wenig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Firmen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br>
              <a:rPr lang="en-GB" dirty="0"/>
            </a:b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2.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wenig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Essen / Boot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bei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war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3.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seit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rechts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Preis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Deutschland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gleich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4.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kalt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Karte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damals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links / nah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5.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Kurs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vielleicht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Firma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früher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Ausflug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6.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voll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Anwalt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planen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</a:rPr>
              <a:t>kennen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 / es gab </a:t>
            </a:r>
          </a:p>
          <a:p>
            <a:endParaRPr lang="en-GB" dirty="0"/>
          </a:p>
          <a:p>
            <a:r>
              <a:rPr lang="en-GB" dirty="0"/>
              <a:t>Note that number 4 relies also on word knowledge as the [r] sound within </a:t>
            </a:r>
            <a:r>
              <a:rPr lang="en-GB" dirty="0" err="1"/>
              <a:t>Karte</a:t>
            </a:r>
            <a:r>
              <a:rPr lang="en-GB" dirty="0"/>
              <a:t> is often pronounce the same as long [a] in </a:t>
            </a:r>
            <a:r>
              <a:rPr lang="en-GB" dirty="0" err="1"/>
              <a:t>damals</a:t>
            </a:r>
            <a:r>
              <a:rPr lang="en-GB" dirty="0"/>
              <a:t> and nah.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7878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vocabulary in a broader context.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Students write 1-10.</a:t>
            </a:r>
            <a:br>
              <a:rPr lang="en-GB" dirty="0"/>
            </a:br>
            <a:r>
              <a:rPr lang="en-GB" dirty="0"/>
              <a:t>2. Listen to the recording and read along.</a:t>
            </a:r>
            <a:br>
              <a:rPr lang="en-GB" dirty="0"/>
            </a:br>
            <a:r>
              <a:rPr lang="en-GB" dirty="0"/>
              <a:t>3. Stop after the first one, and use the call out to prompt students to consider an alternative word meaning. Then proceed with the remainder of the audio.</a:t>
            </a:r>
          </a:p>
          <a:p>
            <a:r>
              <a:rPr lang="en-GB" dirty="0"/>
              <a:t>4. Students give the English meaning of the words in orange.</a:t>
            </a:r>
          </a:p>
          <a:p>
            <a:r>
              <a:rPr lang="en-GB" dirty="0"/>
              <a:t>5. Click to reveal and check answers.</a:t>
            </a:r>
          </a:p>
          <a:p>
            <a:r>
              <a:rPr lang="en-GB" dirty="0"/>
              <a:t>6. Tell students to keep their 1-10 English word list (as they will be using it later in the lesson).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Transcript:</a:t>
            </a:r>
            <a:br>
              <a:rPr lang="en-GB" dirty="0"/>
            </a:br>
            <a:r>
              <a:rPr lang="de-DE" sz="1200" dirty="0">
                <a:solidFill>
                  <a:srgbClr val="203764"/>
                </a:solidFill>
              </a:rPr>
              <a:t>Willkommen bei dieser Bootsfahrt!</a:t>
            </a:r>
            <a:endParaRPr lang="en-GB" sz="1200" dirty="0">
              <a:solidFill>
                <a:srgbClr val="203764"/>
              </a:solidFill>
            </a:endParaRPr>
          </a:p>
          <a:p>
            <a:r>
              <a:rPr lang="de-DE" sz="1200" dirty="0">
                <a:solidFill>
                  <a:srgbClr val="203764"/>
                </a:solidFill>
              </a:rPr>
              <a:t>Wir sind ein </a:t>
            </a:r>
            <a:r>
              <a:rPr lang="de-DE" sz="1200" b="1" dirty="0">
                <a:solidFill>
                  <a:schemeClr val="accent2"/>
                </a:solidFill>
              </a:rPr>
              <a:t>wenig</a:t>
            </a:r>
            <a:r>
              <a:rPr lang="de-DE" sz="1200" dirty="0">
                <a:solidFill>
                  <a:srgbClr val="203764"/>
                </a:solidFill>
              </a:rPr>
              <a:t> spät dran, aber das Boot ist jetzt </a:t>
            </a:r>
            <a:r>
              <a:rPr lang="de-DE" sz="1200" b="1" dirty="0">
                <a:solidFill>
                  <a:schemeClr val="accent2"/>
                </a:solidFill>
              </a:rPr>
              <a:t>voll</a:t>
            </a:r>
            <a:r>
              <a:rPr lang="de-DE" sz="1200" dirty="0">
                <a:solidFill>
                  <a:srgbClr val="203764"/>
                </a:solidFill>
              </a:rPr>
              <a:t> und wir werden bald abfahren. </a:t>
            </a:r>
            <a:endParaRPr lang="en-GB" sz="1200" dirty="0">
              <a:solidFill>
                <a:srgbClr val="203764"/>
              </a:solidFill>
            </a:endParaRPr>
          </a:p>
          <a:p>
            <a:r>
              <a:rPr lang="de-DE" sz="1200" dirty="0">
                <a:solidFill>
                  <a:srgbClr val="203764"/>
                </a:solidFill>
              </a:rPr>
              <a:t> </a:t>
            </a:r>
            <a:endParaRPr lang="en-GB" sz="1200" dirty="0">
              <a:solidFill>
                <a:srgbClr val="203764"/>
              </a:solidFill>
            </a:endParaRPr>
          </a:p>
          <a:p>
            <a:r>
              <a:rPr lang="de-DE" sz="1200" dirty="0">
                <a:solidFill>
                  <a:srgbClr val="203764"/>
                </a:solidFill>
              </a:rPr>
              <a:t>Der Bodensee ist 63 km lang und 14 km breit. Österreich, Deutschland, und die Schweiz treffen sich hier. Das Wasser hier im See ist sehr </a:t>
            </a:r>
            <a:r>
              <a:rPr lang="de-DE" sz="1200" b="1" dirty="0">
                <a:solidFill>
                  <a:schemeClr val="accent2"/>
                </a:solidFill>
              </a:rPr>
              <a:t>tief</a:t>
            </a:r>
            <a:r>
              <a:rPr lang="de-DE" sz="1200" dirty="0">
                <a:solidFill>
                  <a:srgbClr val="203764"/>
                </a:solidFill>
              </a:rPr>
              <a:t>. Genau in der Mitte ist es 252 Meter. </a:t>
            </a:r>
          </a:p>
          <a:p>
            <a:r>
              <a:rPr lang="de-DE" sz="1200" dirty="0">
                <a:solidFill>
                  <a:srgbClr val="203764"/>
                </a:solidFill>
              </a:rPr>
              <a:t>Von Juni bis September kann man im See schwimmen. Danach ist das Wasser zu </a:t>
            </a:r>
            <a:r>
              <a:rPr lang="de-DE" sz="1200" b="1" dirty="0">
                <a:solidFill>
                  <a:schemeClr val="accent2"/>
                </a:solidFill>
              </a:rPr>
              <a:t>kalt</a:t>
            </a:r>
            <a:r>
              <a:rPr lang="de-DE" sz="1200" dirty="0">
                <a:solidFill>
                  <a:srgbClr val="203764"/>
                </a:solidFill>
              </a:rPr>
              <a:t>.</a:t>
            </a:r>
            <a:endParaRPr lang="en-GB" sz="1200" dirty="0">
              <a:solidFill>
                <a:srgbClr val="203764"/>
              </a:solidFill>
            </a:endParaRPr>
          </a:p>
          <a:p>
            <a:br>
              <a:rPr lang="de-DE" sz="1200" dirty="0">
                <a:solidFill>
                  <a:srgbClr val="203764"/>
                </a:solidFill>
              </a:rPr>
            </a:br>
            <a:r>
              <a:rPr lang="de-DE" sz="1200" b="1" dirty="0">
                <a:solidFill>
                  <a:schemeClr val="accent2"/>
                </a:solidFill>
              </a:rPr>
              <a:t>Links</a:t>
            </a:r>
            <a:r>
              <a:rPr lang="de-DE" sz="1200" dirty="0">
                <a:solidFill>
                  <a:srgbClr val="203764"/>
                </a:solidFill>
              </a:rPr>
              <a:t> liegt die Insel Mainau sehr </a:t>
            </a:r>
            <a:r>
              <a:rPr lang="de-DE" sz="1200" b="1" dirty="0">
                <a:solidFill>
                  <a:schemeClr val="accent2"/>
                </a:solidFill>
              </a:rPr>
              <a:t>nah</a:t>
            </a:r>
            <a:r>
              <a:rPr lang="de-DE" sz="1200" dirty="0">
                <a:solidFill>
                  <a:srgbClr val="203764"/>
                </a:solidFill>
              </a:rPr>
              <a:t>. </a:t>
            </a:r>
            <a:r>
              <a:rPr lang="de-DE" sz="1200" b="1" dirty="0">
                <a:solidFill>
                  <a:schemeClr val="accent2"/>
                </a:solidFill>
              </a:rPr>
              <a:t>Es gab früher </a:t>
            </a:r>
            <a:r>
              <a:rPr lang="de-DE" sz="1200" dirty="0">
                <a:solidFill>
                  <a:srgbClr val="203764"/>
                </a:solidFill>
              </a:rPr>
              <a:t>hier ein Schloss. Jetzt gibt es botanische Blumen- und Baumgärten (mit 500 verschiedenen Bäumen!) und ein großes Schmetterlingshaus.</a:t>
            </a:r>
            <a:endParaRPr lang="en-GB" sz="1200" dirty="0">
              <a:solidFill>
                <a:srgbClr val="203764"/>
              </a:solidFill>
            </a:endParaRPr>
          </a:p>
          <a:p>
            <a:r>
              <a:rPr lang="de-DE" sz="1200" dirty="0">
                <a:solidFill>
                  <a:srgbClr val="203764"/>
                </a:solidFill>
              </a:rPr>
              <a:t> </a:t>
            </a:r>
            <a:endParaRPr lang="en-GB" sz="1200" dirty="0">
              <a:solidFill>
                <a:srgbClr val="203764"/>
              </a:solidFill>
            </a:endParaRPr>
          </a:p>
          <a:p>
            <a:r>
              <a:rPr lang="de-DE" sz="1200" b="1" dirty="0">
                <a:solidFill>
                  <a:schemeClr val="accent2"/>
                </a:solidFill>
              </a:rPr>
              <a:t>Rechts</a:t>
            </a:r>
            <a:r>
              <a:rPr lang="de-DE" sz="1200" dirty="0">
                <a:solidFill>
                  <a:srgbClr val="203764"/>
                </a:solidFill>
              </a:rPr>
              <a:t> sehen Sie das Naturschutzgebiet Seefelder </a:t>
            </a:r>
            <a:r>
              <a:rPr lang="de-DE" sz="1200" dirty="0" err="1">
                <a:solidFill>
                  <a:srgbClr val="203764"/>
                </a:solidFill>
              </a:rPr>
              <a:t>Aachmündung</a:t>
            </a:r>
            <a:r>
              <a:rPr lang="de-DE" sz="1200" dirty="0">
                <a:solidFill>
                  <a:srgbClr val="203764"/>
                </a:solidFill>
              </a:rPr>
              <a:t>… </a:t>
            </a:r>
            <a:endParaRPr lang="en-GB" sz="1200" b="1" dirty="0">
              <a:solidFill>
                <a:srgbClr val="203764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5483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revisit </a:t>
            </a:r>
            <a:r>
              <a:rPr lang="en-GB" b="0" i="1" dirty="0" err="1"/>
              <a:t>zu</a:t>
            </a:r>
            <a:r>
              <a:rPr lang="en-GB" b="0" i="1" dirty="0"/>
              <a:t> </a:t>
            </a:r>
            <a:r>
              <a:rPr lang="en-GB" b="0" i="0" dirty="0"/>
              <a:t>+ infinitive structures, and to contrast the verbs that need </a:t>
            </a:r>
            <a:r>
              <a:rPr lang="en-GB" b="1" i="1" dirty="0" err="1"/>
              <a:t>zu</a:t>
            </a:r>
            <a:r>
              <a:rPr lang="en-GB" b="0" i="1" dirty="0"/>
              <a:t> </a:t>
            </a:r>
            <a:r>
              <a:rPr lang="en-GB" b="0" i="0" dirty="0"/>
              <a:t>with modal verbs.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8554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constructions with </a:t>
            </a:r>
            <a:r>
              <a:rPr lang="en-GB" b="0" i="1" dirty="0" err="1"/>
              <a:t>planen</a:t>
            </a:r>
            <a:r>
              <a:rPr lang="en-GB" b="0" i="1" dirty="0"/>
              <a:t> (</a:t>
            </a:r>
            <a:r>
              <a:rPr lang="en-GB" b="0" i="1" dirty="0" err="1"/>
              <a:t>zu</a:t>
            </a:r>
            <a:r>
              <a:rPr lang="en-GB" b="0" i="1" dirty="0"/>
              <a:t>)</a:t>
            </a:r>
            <a:r>
              <a:rPr lang="en-GB" b="0" dirty="0"/>
              <a:t> and </a:t>
            </a:r>
            <a:r>
              <a:rPr lang="en-GB" b="0" i="1" dirty="0" err="1"/>
              <a:t>werden</a:t>
            </a:r>
            <a:r>
              <a:rPr lang="en-GB" b="0" dirty="0"/>
              <a:t>.</a:t>
            </a:r>
            <a:r>
              <a:rPr lang="en-GB" b="0" i="1" dirty="0"/>
              <a:t> </a:t>
            </a:r>
            <a:r>
              <a:rPr lang="en-GB" b="0" i="0" dirty="0"/>
              <a:t>Students have seen the </a:t>
            </a:r>
            <a:r>
              <a:rPr lang="en-GB" b="0" i="1" dirty="0"/>
              <a:t>verb + </a:t>
            </a:r>
            <a:r>
              <a:rPr lang="en-GB" b="0" i="1" dirty="0" err="1"/>
              <a:t>zu</a:t>
            </a:r>
            <a:r>
              <a:rPr lang="en-GB" b="0" i="1" dirty="0"/>
              <a:t> </a:t>
            </a:r>
            <a:r>
              <a:rPr lang="en-GB" b="0" i="0" dirty="0"/>
              <a:t>construction before. </a:t>
            </a:r>
            <a:br>
              <a:rPr lang="en-GB" b="0" i="0" dirty="0"/>
            </a:br>
            <a:r>
              <a:rPr lang="en-GB" b="0" i="0" dirty="0"/>
              <a:t>Katrin, Mia, and Wolfgang are on the boot trip. They are talking about their plans for the next semester, but it is too noisy to talk.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Ensure that students understand the context, in particular the cognate expression ‘an </a:t>
            </a:r>
            <a:r>
              <a:rPr lang="en-GB" b="0" dirty="0" err="1"/>
              <a:t>Bord</a:t>
            </a:r>
            <a:r>
              <a:rPr lang="en-GB" b="0" dirty="0"/>
              <a:t>’.</a:t>
            </a:r>
            <a:br>
              <a:rPr lang="en-GB" dirty="0"/>
            </a:br>
            <a:r>
              <a:rPr lang="en-GB" dirty="0"/>
              <a:t>2. Read the messages.</a:t>
            </a:r>
          </a:p>
          <a:p>
            <a:r>
              <a:rPr lang="en-GB" dirty="0"/>
              <a:t>3. What fits, </a:t>
            </a:r>
            <a:r>
              <a:rPr lang="en-GB" i="1" dirty="0" err="1"/>
              <a:t>werde</a:t>
            </a:r>
            <a:r>
              <a:rPr lang="en-GB" i="0" dirty="0"/>
              <a:t> (will) or </a:t>
            </a:r>
            <a:r>
              <a:rPr lang="en-GB" i="1" dirty="0"/>
              <a:t>plane </a:t>
            </a:r>
            <a:r>
              <a:rPr lang="en-GB" i="1" dirty="0" err="1"/>
              <a:t>zu</a:t>
            </a:r>
            <a:r>
              <a:rPr lang="en-GB" i="1" dirty="0"/>
              <a:t> </a:t>
            </a:r>
            <a:r>
              <a:rPr lang="en-GB" i="0" dirty="0"/>
              <a:t>(plan to)?</a:t>
            </a:r>
            <a:endParaRPr lang="en-GB" dirty="0"/>
          </a:p>
          <a:p>
            <a:r>
              <a:rPr lang="en-GB" dirty="0"/>
              <a:t>4. Click to reveal and check answers.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of cognate and unknown words (1 is the most frequent word in German): </a:t>
            </a:r>
            <a:br>
              <a:rPr lang="en-GB" b="1" baseline="0" dirty="0"/>
            </a:br>
            <a:r>
              <a:rPr lang="en-GB" b="0" baseline="0" dirty="0" err="1"/>
              <a:t>Bord</a:t>
            </a:r>
            <a:r>
              <a:rPr lang="en-GB" b="0" baseline="0" dirty="0"/>
              <a:t> [2405] Semester [3007] Taekwondo [&gt;5009]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9143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constructions with </a:t>
            </a:r>
            <a:r>
              <a:rPr lang="en-GB" b="0" i="1" dirty="0" err="1"/>
              <a:t>planen</a:t>
            </a:r>
            <a:r>
              <a:rPr lang="en-GB" b="0" i="1" dirty="0"/>
              <a:t> (</a:t>
            </a:r>
            <a:r>
              <a:rPr lang="en-GB" b="0" i="1" dirty="0" err="1"/>
              <a:t>zu</a:t>
            </a:r>
            <a:r>
              <a:rPr lang="en-GB" b="0" i="1" dirty="0"/>
              <a:t>)</a:t>
            </a:r>
            <a:r>
              <a:rPr lang="en-GB" b="0" dirty="0"/>
              <a:t> and </a:t>
            </a:r>
            <a:r>
              <a:rPr lang="en-GB" b="0" i="1" dirty="0" err="1"/>
              <a:t>werden</a:t>
            </a:r>
            <a:r>
              <a:rPr lang="en-GB" b="0" i="1" dirty="0"/>
              <a:t> </a:t>
            </a:r>
            <a:r>
              <a:rPr lang="en-GB" b="0" i="0" dirty="0"/>
              <a:t>in a listening sentence context.</a:t>
            </a:r>
            <a:r>
              <a:rPr lang="en-GB" b="0" i="1" dirty="0"/>
              <a:t> </a:t>
            </a:r>
            <a:r>
              <a:rPr lang="en-GB" b="0" i="0" dirty="0"/>
              <a:t>Students have seen the </a:t>
            </a:r>
            <a:r>
              <a:rPr lang="en-GB" b="0" i="1" dirty="0"/>
              <a:t>verb + </a:t>
            </a:r>
            <a:r>
              <a:rPr lang="en-GB" b="0" i="1" dirty="0" err="1"/>
              <a:t>zu</a:t>
            </a:r>
            <a:r>
              <a:rPr lang="en-GB" b="0" i="1" dirty="0"/>
              <a:t> </a:t>
            </a:r>
            <a:r>
              <a:rPr lang="en-GB" b="0" i="0" dirty="0"/>
              <a:t>construction before. Katrin, Mia, and Wolfgang are continuing their conversation about plans for next semester. </a:t>
            </a:r>
            <a:br>
              <a:rPr lang="en-GB" b="0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the numbers to play the audio.</a:t>
            </a:r>
          </a:p>
          <a:p>
            <a:r>
              <a:rPr lang="en-GB" dirty="0"/>
              <a:t>2. Listen to Mia and Wolfgang’s plans. Do the use the word </a:t>
            </a:r>
            <a:r>
              <a:rPr lang="en-GB" i="1" dirty="0" err="1"/>
              <a:t>werde</a:t>
            </a:r>
            <a:r>
              <a:rPr lang="en-GB" i="0" dirty="0"/>
              <a:t> (will) or </a:t>
            </a:r>
            <a:r>
              <a:rPr lang="en-GB" i="1" dirty="0"/>
              <a:t>plane </a:t>
            </a:r>
            <a:r>
              <a:rPr lang="en-GB" i="1" dirty="0" err="1"/>
              <a:t>zu</a:t>
            </a:r>
            <a:r>
              <a:rPr lang="en-GB" i="1" dirty="0"/>
              <a:t> </a:t>
            </a:r>
            <a:r>
              <a:rPr lang="en-GB" i="0" dirty="0"/>
              <a:t>(plan to)?</a:t>
            </a:r>
            <a:endParaRPr lang="en-GB" dirty="0"/>
          </a:p>
          <a:p>
            <a:r>
              <a:rPr lang="en-GB" dirty="0"/>
              <a:t>3. Also write the activity in English.</a:t>
            </a:r>
          </a:p>
          <a:p>
            <a:r>
              <a:rPr lang="en-GB" dirty="0"/>
              <a:t>4. Click to reveal and check answers.</a:t>
            </a:r>
            <a:br>
              <a:rPr lang="en-GB" dirty="0"/>
            </a:br>
            <a:r>
              <a:rPr lang="en-GB" dirty="0"/>
              <a:t>5. To hear the full audio of each sentence, click the Mia and Wolfgang icons next to each sentence.</a:t>
            </a:r>
          </a:p>
          <a:p>
            <a:endParaRPr lang="en-GB" dirty="0"/>
          </a:p>
          <a:p>
            <a:r>
              <a:rPr lang="en-GB" b="1" dirty="0"/>
              <a:t>Transcript:</a:t>
            </a:r>
            <a:br>
              <a:rPr lang="en-GB" dirty="0"/>
            </a:b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M: Ich [plane], mit Spanisch anzufangen.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M: Am Mittwoch [werde] ich mit Katja Sport machen.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W: Ich [werde] mehr Gitarre spielen. Die neue Lehrerin ist ganz gut!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W: Ich [plane], auch in einer anderen Band zu spielen.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M: Ich [werde] in den Ferien im Café arbeiten.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W: Ja, ich [plane], auch in den Ferien zu arbeiten.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8.3.1.4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[579]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werden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[8] Boot [2109]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7973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5 minutes</a:t>
            </a:r>
            <a:br>
              <a:rPr lang="en-GB" b="1" baseline="0" dirty="0"/>
            </a:br>
            <a:br>
              <a:rPr lang="en-GB" b="1" baseline="0" dirty="0"/>
            </a:br>
            <a:r>
              <a:rPr lang="en-GB" b="1" baseline="0" dirty="0"/>
              <a:t>Aim: </a:t>
            </a:r>
            <a:r>
              <a:rPr lang="en-GB" b="0" baseline="0" dirty="0"/>
              <a:t>to make connections between German noun and verb forms.</a:t>
            </a:r>
            <a:br>
              <a:rPr lang="en-GB" b="0" baseline="0" dirty="0"/>
            </a:b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Procedure: </a:t>
            </a:r>
            <a:br>
              <a:rPr lang="en-GB" b="1" baseline="0" dirty="0"/>
            </a:br>
            <a:r>
              <a:rPr lang="en-GB" b="0" baseline="0" dirty="0"/>
              <a:t>1. Complete the tasks.</a:t>
            </a:r>
            <a:br>
              <a:rPr lang="en-GB" b="0" baseline="0" dirty="0"/>
            </a:br>
            <a:r>
              <a:rPr lang="en-GB" b="0" baseline="0" dirty="0"/>
              <a:t>2. Use the answer slides to feed back and check answers.</a:t>
            </a:r>
            <a:br>
              <a:rPr lang="en-GB" b="1" baseline="0" dirty="0"/>
            </a:b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Note:  </a:t>
            </a:r>
            <a:r>
              <a:rPr lang="en-GB" b="0" baseline="0" dirty="0"/>
              <a:t>Students either know the noun or the verb (or both), or there is a cognate element.  Both nouns and verbs are highly-frequent, almost all within the top 1000 words.</a:t>
            </a:r>
            <a:br>
              <a:rPr lang="en-GB" b="0" baseline="0" dirty="0"/>
            </a:br>
            <a:r>
              <a:rPr lang="en-GB" b="0" baseline="0" dirty="0"/>
              <a:t>The genders of the new nouns are given in brackets next to the English word.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0" baseline="0" dirty="0"/>
              <a:t>Students need to activate the following prior knowledge to complete the task:</a:t>
            </a:r>
            <a:br>
              <a:rPr lang="en-GB" b="0" baseline="0" dirty="0"/>
            </a:br>
            <a:r>
              <a:rPr lang="en-GB" b="0" baseline="0" dirty="0"/>
              <a:t>1] definite articles for (m) - der, (f) - die, and (</a:t>
            </a:r>
            <a:r>
              <a:rPr lang="en-GB" b="0" baseline="0" dirty="0" err="1"/>
              <a:t>nt</a:t>
            </a:r>
            <a:r>
              <a:rPr lang="en-GB" b="0" baseline="0" dirty="0"/>
              <a:t>) - das nouns</a:t>
            </a:r>
            <a:br>
              <a:rPr lang="en-GB" b="0" baseline="0" dirty="0"/>
            </a:br>
            <a:r>
              <a:rPr lang="en-GB" b="0" baseline="0" dirty="0"/>
              <a:t>2] capital letters needed on all nouns</a:t>
            </a:r>
            <a:br>
              <a:rPr lang="en-GB" b="0" baseline="0" dirty="0"/>
            </a:br>
            <a:r>
              <a:rPr lang="en-GB" b="0" baseline="0" dirty="0"/>
              <a:t>3] stem is the word for the meaning-carrying part of the verb, and (generally, and in all the examples in this task) is the full infinitive minus -</a:t>
            </a:r>
            <a:r>
              <a:rPr lang="en-GB" b="0" baseline="0" dirty="0" err="1"/>
              <a:t>en</a:t>
            </a:r>
            <a:r>
              <a:rPr lang="en-GB" b="0" baseline="0" dirty="0"/>
              <a:t>. </a:t>
            </a:r>
            <a:br>
              <a:rPr lang="en-GB" b="0" baseline="0" dirty="0"/>
            </a:br>
            <a:br>
              <a:rPr lang="en-GB" b="0" baseline="0" dirty="0"/>
            </a:br>
            <a:r>
              <a:rPr lang="en-GB" b="1" baseline="0" dirty="0"/>
              <a:t>Note: </a:t>
            </a:r>
            <a:r>
              <a:rPr lang="en-GB" b="0" baseline="0" dirty="0"/>
              <a:t>The five nouns in the 2</a:t>
            </a:r>
            <a:r>
              <a:rPr lang="en-GB" b="0" baseline="30000" dirty="0"/>
              <a:t>nd</a:t>
            </a:r>
            <a:r>
              <a:rPr lang="en-GB" b="0" baseline="0" dirty="0"/>
              <a:t> table are ‘stem + -e’.  Teachers should draw attention to this additional pattern.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baseline="0" dirty="0"/>
            </a:br>
            <a:r>
              <a:rPr lang="en-GB" b="1" baseline="0" dirty="0"/>
              <a:t>Word frequency: </a:t>
            </a:r>
            <a:br>
              <a:rPr lang="en-GB" baseline="0" dirty="0"/>
            </a:br>
            <a:r>
              <a:rPr lang="de-DE" baseline="0" dirty="0"/>
              <a:t>die Antwort	522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der Versuch	791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die Frage	157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die Folge	431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die Liebe	844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die Rede	759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das Ende	183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antworten	826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versuchen	247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fragen	153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folgen	160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lieben	701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reden	368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aseline="0" dirty="0"/>
              <a:t>enden	1313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i="1" dirty="0"/>
              <a:t>Source: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dirty="0"/>
          </a:p>
          <a:p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D356F-EBCC-4AA5-B602-4B66E6474D5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7254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D356F-EBCC-4AA5-B602-4B66E6474D52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221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Timing: 2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Revisiting all the SSCs and source words. Note: all the source words have now been learnt in the NCELP SOW, with the exception of </a:t>
            </a:r>
            <a:r>
              <a:rPr lang="en-US" b="0" i="1" dirty="0" err="1"/>
              <a:t>frei</a:t>
            </a:r>
            <a:r>
              <a:rPr lang="en-US" b="0" i="1" dirty="0"/>
              <a:t> </a:t>
            </a:r>
            <a:r>
              <a:rPr lang="en-US" b="0" dirty="0"/>
              <a:t>(which is on next week’s list), </a:t>
            </a:r>
            <a:r>
              <a:rPr lang="en-US" b="0" i="1" dirty="0"/>
              <a:t>Liebe</a:t>
            </a:r>
            <a:r>
              <a:rPr lang="en-US" b="0" dirty="0"/>
              <a:t>, </a:t>
            </a:r>
            <a:r>
              <a:rPr lang="en-US" b="0" i="1" dirty="0" err="1"/>
              <a:t>plötzlich</a:t>
            </a:r>
            <a:r>
              <a:rPr lang="en-US" b="0" dirty="0"/>
              <a:t>, </a:t>
            </a:r>
            <a:r>
              <a:rPr lang="en-US" b="0" i="1" dirty="0" err="1"/>
              <a:t>lächeln</a:t>
            </a:r>
            <a:r>
              <a:rPr lang="en-US" b="0" dirty="0"/>
              <a:t>, </a:t>
            </a:r>
            <a:r>
              <a:rPr lang="en-US" b="0" i="1" dirty="0" err="1"/>
              <a:t>Mäuse</a:t>
            </a:r>
            <a:r>
              <a:rPr lang="en-US" b="0" dirty="0"/>
              <a:t>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Oral retrieval of the source words.  Teachers say SSC, students say its source word.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0066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</a:t>
            </a:r>
            <a:r>
              <a:rPr lang="en-GB" dirty="0"/>
              <a:t> </a:t>
            </a:r>
            <a:r>
              <a:rPr lang="en-GB" b="1" dirty="0"/>
              <a:t>5 minutes</a:t>
            </a:r>
          </a:p>
          <a:p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revisit vocabulary and practise meaning recall. We have seen these words in a text context earlier in the lesson sequence.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Students take lists of words they created earlier in the listening and read vocab activities (slide 6 and 22) and produce the written German form.</a:t>
            </a:r>
          </a:p>
          <a:p>
            <a:r>
              <a:rPr lang="en-GB" dirty="0"/>
              <a:t>2. Click to reveal and check answers.</a:t>
            </a:r>
          </a:p>
          <a:p>
            <a:endParaRPr lang="en-GB" dirty="0"/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81368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practice the use of </a:t>
            </a:r>
            <a:r>
              <a:rPr lang="en-GB" b="0" i="1" dirty="0" err="1"/>
              <a:t>werden</a:t>
            </a:r>
            <a:r>
              <a:rPr lang="en-GB" b="0" i="1" dirty="0"/>
              <a:t> </a:t>
            </a:r>
            <a:r>
              <a:rPr lang="en-GB" b="0" i="0" dirty="0"/>
              <a:t>and </a:t>
            </a:r>
            <a:r>
              <a:rPr lang="en-GB" b="0" i="1" dirty="0" err="1"/>
              <a:t>wollen</a:t>
            </a:r>
            <a:r>
              <a:rPr lang="en-GB" b="0" i="0" dirty="0"/>
              <a:t> in a freer spoken context.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Students work in pairs and take turns asking (and answering) each other questions about the weekend.</a:t>
            </a:r>
          </a:p>
          <a:p>
            <a:r>
              <a:rPr lang="en-GB" dirty="0"/>
              <a:t>2. Students should use </a:t>
            </a:r>
            <a:r>
              <a:rPr lang="en-GB" i="1" dirty="0" err="1"/>
              <a:t>wollen</a:t>
            </a:r>
            <a:r>
              <a:rPr lang="en-GB" i="1" dirty="0"/>
              <a:t> </a:t>
            </a:r>
            <a:r>
              <a:rPr lang="en-GB" i="0" dirty="0"/>
              <a:t>and </a:t>
            </a:r>
            <a:r>
              <a:rPr lang="en-GB" i="1" dirty="0" err="1"/>
              <a:t>werden</a:t>
            </a:r>
            <a:r>
              <a:rPr lang="en-GB" i="0" dirty="0"/>
              <a:t> at least twice.</a:t>
            </a:r>
            <a:endParaRPr lang="en-GB" dirty="0"/>
          </a:p>
          <a:p>
            <a:endParaRPr lang="en-GB" dirty="0"/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3598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6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vocabulary and grammar introduced and revisited in sentence context.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Translate the sentences into German.</a:t>
            </a:r>
          </a:p>
          <a:p>
            <a:endParaRPr lang="en-GB" dirty="0"/>
          </a:p>
          <a:p>
            <a:r>
              <a:rPr lang="en-GB" dirty="0"/>
              <a:t>Note: this could be done instead for homework, if desired.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6450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ANSWERS</a:t>
            </a:r>
            <a:endParaRPr lang="en-GB" dirty="0"/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3041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Y8 T3.1 W6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0409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7548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dirty="0">
                <a:latin typeface="+mn-lt"/>
                <a:ea typeface="Calibri"/>
                <a:cs typeface="Calibri"/>
                <a:sym typeface="Calibri"/>
              </a:rPr>
              <a:t>Link to student worksheet answers: https://resources.ncelp.org/concern/resources/j6731449j?locale=en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754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4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comprehension of several SSC, applying phonics knowledge to brand names, some of which are likely to be familiar, but may not typically be pronounced in a German way.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Students write 1-8.</a:t>
            </a:r>
            <a:br>
              <a:rPr lang="en-GB" dirty="0"/>
            </a:br>
            <a:r>
              <a:rPr lang="en-GB" dirty="0"/>
              <a:t>2. Click the player to play audio. (Note: it can be stopped, paused, re-started, rewound.  The audio is provided as one continuous passage but with 3 seconds pause between each one).</a:t>
            </a:r>
          </a:p>
          <a:p>
            <a:r>
              <a:rPr lang="en-GB" dirty="0"/>
              <a:t>3. Students write each item down.</a:t>
            </a:r>
          </a:p>
          <a:p>
            <a:r>
              <a:rPr lang="en-GB" dirty="0"/>
              <a:t>4. Click to reveal and check answers.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GB" dirty="0"/>
              <a:t>Aldi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Audi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Siemens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Volkswagen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Bosch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Dr </a:t>
            </a:r>
            <a:r>
              <a:rPr lang="en-GB" dirty="0" err="1"/>
              <a:t>Oetker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Puma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BMW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br>
              <a:rPr lang="en-GB" dirty="0"/>
            </a:br>
            <a:r>
              <a:rPr lang="en-GB" dirty="0"/>
              <a:t>Image</a:t>
            </a:r>
            <a:r>
              <a:rPr lang="en-GB" baseline="0" dirty="0"/>
              <a:t> sources:</a:t>
            </a:r>
          </a:p>
          <a:p>
            <a:r>
              <a:rPr lang="en-GB" baseline="0" dirty="0"/>
              <a:t>Siemens - https://new.siemens.com/uk/</a:t>
            </a:r>
            <a:r>
              <a:rPr lang="en-GB" baseline="0" dirty="0" err="1"/>
              <a:t>en.html</a:t>
            </a:r>
            <a:r>
              <a:rPr lang="en-GB" baseline="0" dirty="0"/>
              <a:t> </a:t>
            </a:r>
            <a:r>
              <a:rPr lang="en-GB" baseline="0" dirty="0">
                <a:sym typeface="Wingdings" pitchFamily="2" charset="2"/>
              </a:rPr>
              <a:t> public domain</a:t>
            </a:r>
            <a:endParaRPr lang="en-GB" baseline="0" dirty="0"/>
          </a:p>
          <a:p>
            <a:r>
              <a:rPr lang="en-GB" baseline="0" dirty="0"/>
              <a:t>Kaufland - https://en.wikipedia.org/wiki/Kaufland </a:t>
            </a:r>
            <a:r>
              <a:rPr lang="en-GB" baseline="0" dirty="0">
                <a:sym typeface="Wingdings" pitchFamily="2" charset="2"/>
              </a:rPr>
              <a:t> public domain</a:t>
            </a:r>
            <a:endParaRPr lang="en-GB" baseline="0" dirty="0"/>
          </a:p>
          <a:p>
            <a:r>
              <a:rPr lang="en-GB" baseline="0" dirty="0"/>
              <a:t>Bosch - https://www.bosch.co.uk/our-company/</a:t>
            </a:r>
            <a:r>
              <a:rPr lang="en-GB" baseline="0" dirty="0" err="1"/>
              <a:t>bosch</a:t>
            </a:r>
            <a:r>
              <a:rPr lang="en-GB" baseline="0" dirty="0"/>
              <a:t>-in-the-united-kingdom/ </a:t>
            </a:r>
            <a:r>
              <a:rPr lang="en-GB" baseline="0" dirty="0">
                <a:sym typeface="Wingdings" pitchFamily="2" charset="2"/>
              </a:rPr>
              <a:t> ©</a:t>
            </a:r>
            <a:endParaRPr lang="en-GB" baseline="0" dirty="0"/>
          </a:p>
          <a:p>
            <a:r>
              <a:rPr lang="en-GB" baseline="0" dirty="0"/>
              <a:t>Aldi - https://twitter.com/</a:t>
            </a:r>
            <a:r>
              <a:rPr lang="en-GB" baseline="0" dirty="0" err="1"/>
              <a:t>aldicareersuk</a:t>
            </a:r>
            <a:r>
              <a:rPr lang="en-GB" baseline="0" dirty="0"/>
              <a:t> </a:t>
            </a:r>
            <a:r>
              <a:rPr lang="en-GB" baseline="0" dirty="0">
                <a:sym typeface="Wingdings" pitchFamily="2" charset="2"/>
              </a:rPr>
              <a:t> (c) </a:t>
            </a:r>
            <a:endParaRPr lang="en-GB" baseline="0" dirty="0"/>
          </a:p>
          <a:p>
            <a:r>
              <a:rPr lang="en-GB" baseline="0" dirty="0"/>
              <a:t>Miele - https://www.appliancesuperstore.co.uk/miele-cs-1223-1-i-electric-combiset-with-induction-including-including-a-wok-pan-4179-p.asp --&gt; public domain</a:t>
            </a:r>
          </a:p>
          <a:p>
            <a:r>
              <a:rPr lang="en-GB" baseline="0" dirty="0" err="1"/>
              <a:t>Rittersport</a:t>
            </a:r>
            <a:r>
              <a:rPr lang="en-GB" baseline="0" dirty="0"/>
              <a:t> - https://</a:t>
            </a:r>
            <a:r>
              <a:rPr lang="en-GB" baseline="0" dirty="0" err="1"/>
              <a:t>en.wikipedia.org</a:t>
            </a:r>
            <a:r>
              <a:rPr lang="en-GB" baseline="0" dirty="0"/>
              <a:t>/wiki/</a:t>
            </a:r>
            <a:r>
              <a:rPr lang="en-GB" baseline="0" dirty="0" err="1"/>
              <a:t>Ritter_Sport</a:t>
            </a:r>
            <a:r>
              <a:rPr lang="en-GB" baseline="0" dirty="0"/>
              <a:t>#/media/</a:t>
            </a:r>
            <a:r>
              <a:rPr lang="en-GB" baseline="0" dirty="0" err="1"/>
              <a:t>File:Ritter_Sport_logo.svg</a:t>
            </a:r>
            <a:r>
              <a:rPr lang="en-GB" baseline="0" dirty="0"/>
              <a:t> </a:t>
            </a:r>
            <a:r>
              <a:rPr lang="en-GB" baseline="0" dirty="0">
                <a:sym typeface="Wingdings" pitchFamily="2" charset="2"/>
              </a:rPr>
              <a:t> public domain</a:t>
            </a:r>
            <a:endParaRPr lang="en-GB" baseline="0" dirty="0"/>
          </a:p>
          <a:p>
            <a:r>
              <a:rPr lang="en-GB" baseline="0" dirty="0" err="1"/>
              <a:t>Rewe</a:t>
            </a:r>
            <a:r>
              <a:rPr lang="en-GB" baseline="0" dirty="0"/>
              <a:t> - https://de.wikipedia.org/wiki/Rewe_(</a:t>
            </a:r>
            <a:r>
              <a:rPr lang="en-GB" baseline="0" dirty="0" err="1"/>
              <a:t>Markt</a:t>
            </a:r>
            <a:r>
              <a:rPr lang="en-GB" baseline="0" dirty="0"/>
              <a:t>) </a:t>
            </a:r>
            <a:r>
              <a:rPr lang="en-GB" baseline="0" dirty="0">
                <a:sym typeface="Wingdings" pitchFamily="2" charset="2"/>
              </a:rPr>
              <a:t> public domain</a:t>
            </a:r>
            <a:endParaRPr lang="en-GB" baseline="0" dirty="0"/>
          </a:p>
          <a:p>
            <a:r>
              <a:rPr lang="en-GB" baseline="0" dirty="0"/>
              <a:t>Puma - https://eu.puma.com/uk/en/home </a:t>
            </a:r>
            <a:r>
              <a:rPr lang="en-GB" baseline="0" dirty="0">
                <a:sym typeface="Wingdings" pitchFamily="2" charset="2"/>
              </a:rPr>
              <a:t> (c)</a:t>
            </a:r>
            <a:endParaRPr lang="en-GB" baseline="0" dirty="0"/>
          </a:p>
          <a:p>
            <a:r>
              <a:rPr lang="en-GB" baseline="0" dirty="0" err="1"/>
              <a:t>Dr.</a:t>
            </a:r>
            <a:r>
              <a:rPr lang="en-GB" baseline="0" dirty="0"/>
              <a:t> </a:t>
            </a:r>
            <a:r>
              <a:rPr lang="en-GB" baseline="0" dirty="0" err="1"/>
              <a:t>Oetker</a:t>
            </a:r>
            <a:r>
              <a:rPr lang="en-GB" baseline="0" dirty="0"/>
              <a:t> - https://en.wikipedia.org/wiki/Dr._</a:t>
            </a:r>
            <a:r>
              <a:rPr lang="en-GB" baseline="0" dirty="0" err="1"/>
              <a:t>Oetker</a:t>
            </a:r>
            <a:r>
              <a:rPr lang="en-GB" baseline="0" dirty="0"/>
              <a:t> --&gt; public domain</a:t>
            </a:r>
          </a:p>
          <a:p>
            <a:r>
              <a:rPr lang="en-GB" baseline="0" dirty="0"/>
              <a:t>Bild - https://en.wikipedia.org/wiki/Bild </a:t>
            </a:r>
            <a:r>
              <a:rPr lang="en-GB" baseline="0" dirty="0">
                <a:sym typeface="Wingdings" pitchFamily="2" charset="2"/>
              </a:rPr>
              <a:t> public domain</a:t>
            </a: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Schwarzkopf - https://www.henkel.com/brands-and-businesses/schwarzkopf-20376 </a:t>
            </a:r>
            <a:r>
              <a:rPr lang="en-GB" baseline="0" dirty="0">
                <a:sym typeface="Wingdings" pitchFamily="2" charset="2"/>
              </a:rPr>
              <a:t> ?  (c)</a:t>
            </a:r>
            <a:endParaRPr lang="en-GB" baseline="0" dirty="0"/>
          </a:p>
          <a:p>
            <a:r>
              <a:rPr lang="en-GB" baseline="0" dirty="0"/>
              <a:t>https://</a:t>
            </a:r>
            <a:r>
              <a:rPr lang="en-GB" baseline="0" dirty="0" err="1"/>
              <a:t>www.haribo.com</a:t>
            </a:r>
            <a:r>
              <a:rPr lang="en-GB" baseline="0" dirty="0"/>
              <a:t>/</a:t>
            </a:r>
            <a:r>
              <a:rPr lang="en-GB" baseline="0" dirty="0" err="1"/>
              <a:t>en-gb</a:t>
            </a:r>
            <a:r>
              <a:rPr lang="en-GB" baseline="0" dirty="0"/>
              <a:t> </a:t>
            </a:r>
            <a:r>
              <a:rPr lang="en-GB" baseline="0" dirty="0">
                <a:sym typeface="Wingdings" pitchFamily="2" charset="2"/>
              </a:rPr>
              <a:t> public domain</a:t>
            </a:r>
            <a:endParaRPr lang="en-GB" baseline="0" dirty="0"/>
          </a:p>
          <a:p>
            <a:endParaRPr lang="en-GB" baseline="0" dirty="0"/>
          </a:p>
          <a:p>
            <a:endParaRPr lang="en-GB" dirty="0"/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75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of several SSC in German brand names, some of which are likely to be familiar, but which may not typically be pronounced in a German way (e.g. Porsche).</a:t>
            </a:r>
            <a:br>
              <a:rPr lang="en-GB" b="0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LOS! to start the timer.</a:t>
            </a:r>
          </a:p>
          <a:p>
            <a:r>
              <a:rPr lang="en-GB" dirty="0"/>
              <a:t>2. Students try to read all the brand names out loud within the time.</a:t>
            </a:r>
          </a:p>
          <a:p>
            <a:r>
              <a:rPr lang="en-GB" dirty="0"/>
              <a:t>3. Click on the logo to hear a native speaker pronounce the brand and check pronunciation.</a:t>
            </a:r>
          </a:p>
          <a:p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Rewe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Porsche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Rittersport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Kaufland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Schwarzkopf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Haribo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https://</a:t>
            </a:r>
            <a:r>
              <a:rPr lang="en-GB" i="1" dirty="0" err="1"/>
              <a:t>fullfact.org</a:t>
            </a:r>
            <a:r>
              <a:rPr lang="en-GB" i="1" dirty="0"/>
              <a:t>/</a:t>
            </a:r>
            <a:r>
              <a:rPr lang="en-GB" i="1" dirty="0" err="1"/>
              <a:t>europe</a:t>
            </a:r>
            <a:r>
              <a:rPr lang="en-GB" i="1" dirty="0"/>
              <a:t>/</a:t>
            </a:r>
            <a:r>
              <a:rPr lang="en-GB" i="1" dirty="0" err="1"/>
              <a:t>german</a:t>
            </a:r>
            <a:r>
              <a:rPr lang="en-GB" i="1" dirty="0"/>
              <a:t>-cars-</a:t>
            </a:r>
            <a:r>
              <a:rPr lang="en-GB" i="1" dirty="0" err="1"/>
              <a:t>uk</a:t>
            </a:r>
            <a:r>
              <a:rPr lang="en-GB" i="1" dirty="0"/>
              <a:t>/</a:t>
            </a:r>
          </a:p>
          <a:p>
            <a:br>
              <a:rPr lang="en-GB" dirty="0"/>
            </a:br>
            <a:endParaRPr lang="en-GB" dirty="0"/>
          </a:p>
          <a:p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329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7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vocabulary for this week in a broader context.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Listen to the recording and read along.</a:t>
            </a:r>
          </a:p>
          <a:p>
            <a:r>
              <a:rPr lang="en-GB" dirty="0"/>
              <a:t>2. Give the English meaning of the words in orange.</a:t>
            </a:r>
          </a:p>
          <a:p>
            <a:r>
              <a:rPr lang="en-GB" dirty="0"/>
              <a:t>3. Click to reveal and check answers.</a:t>
            </a:r>
          </a:p>
          <a:p>
            <a:r>
              <a:rPr lang="en-GB" dirty="0"/>
              <a:t>4. Tell students to hold on to the list of English words for the next lesson.</a:t>
            </a:r>
          </a:p>
          <a:p>
            <a:endParaRPr lang="en-GB" dirty="0"/>
          </a:p>
          <a:p>
            <a:r>
              <a:rPr lang="en-GB" dirty="0"/>
              <a:t>Note: the next slide provides a more challenging version.</a:t>
            </a:r>
          </a:p>
          <a:p>
            <a:endParaRPr lang="en-GB" dirty="0"/>
          </a:p>
          <a:p>
            <a:r>
              <a:rPr lang="en-GB" b="1" dirty="0"/>
              <a:t>Transcript:</a:t>
            </a:r>
            <a:br>
              <a:rPr lang="en-GB" dirty="0"/>
            </a:b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Hallo!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Kennen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Sie schon den Bodensee? Unsere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Firma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Wassermann Bootsfahrten ist eine von den ältesten* Boots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firmen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Süd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deutschland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140 Jahren machen wir Bootsfahrten auf dem Bodensee. Eine Bootsfahrt tut gut und dauert nur eine kleine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 Sind sie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Anwalt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Arzt, oder Lehrer? Wollen Sie den Alltagsstress loswerden? Dann sind Sie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uns an der richtigen Adresse.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Einmal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 Boot gestiegen, verschwinden* alle Probleme. Und es ist nie die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gleiche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Erfahrung!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Wasserman Bootsfahrten.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Seit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1879.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8.3.1.4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Boot [2109]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8.2.2.5 (revisit)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kennen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[216]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Anwalt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[1887] Deutschland [140]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[686]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[686]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[1631]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gleich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[141]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einmal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[124]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[29]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[130]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i="1" dirty="0"/>
              <a:t>Source:  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br>
              <a:rPr lang="en-GB" baseline="0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288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Note: this is a more challenging version of the previous activity</a:t>
            </a:r>
          </a:p>
          <a:p>
            <a:r>
              <a:rPr lang="en-GB" b="1" dirty="0"/>
              <a:t>Timing: 7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vocabulary in a broader context.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Listen to the recording and read along.</a:t>
            </a:r>
          </a:p>
          <a:p>
            <a:r>
              <a:rPr lang="en-GB" dirty="0"/>
              <a:t>2. Write down the words in the gaps. Repeat the audio if necessary.</a:t>
            </a:r>
          </a:p>
          <a:p>
            <a:r>
              <a:rPr lang="en-GB" dirty="0"/>
              <a:t>3. Now give the English meaning of the words you wrote down.</a:t>
            </a:r>
          </a:p>
          <a:p>
            <a:r>
              <a:rPr lang="en-GB" dirty="0"/>
              <a:t>4. Click to reveal and check answers.</a:t>
            </a:r>
          </a:p>
          <a:p>
            <a:endParaRPr lang="en-GB" dirty="0"/>
          </a:p>
          <a:p>
            <a:r>
              <a:rPr lang="en-GB" b="1" dirty="0"/>
              <a:t>Transcript:</a:t>
            </a:r>
            <a:br>
              <a:rPr lang="en-GB" dirty="0"/>
            </a:b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Hallo!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Kennen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Sie schon den Bodensee? Unsere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Firma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Wassermann Bootsfahrten ist eine von den ältesten* Boots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firmen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Süd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deutschland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140 Jahren machen wir Bootsfahrten auf dem Bodensee. Eine Bootsfahrt tut gut und dauert nur eine kleine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Weile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 Sind sie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Anwalt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Arzt, oder Lehrer? Wollen Sie den Alltagsstress loswerden? Dann sind Sie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uns an der richtigen Adresse.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Einmal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 Boot gestiegen, verschwinden* alle Probleme. Und es ist nie die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gleiche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Erfahrung!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Wasserman Bootsfahrten. </a:t>
            </a:r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Seit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1879.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8.3.1.4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Boot [2109]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8.2.2.5 (revisit)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kennen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[216]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Anwalt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[1887] Deutschland [140]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Firma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[686]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Firmen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[686]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[1631]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gleich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[141]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einmal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[124]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[29]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[130]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i="1" dirty="0"/>
              <a:t>Source:  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br>
              <a:rPr lang="en-GB" baseline="0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986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3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revisit the forms of </a:t>
            </a:r>
            <a:r>
              <a:rPr lang="en-GB" b="0" i="1" dirty="0" err="1"/>
              <a:t>werden</a:t>
            </a:r>
            <a:r>
              <a:rPr lang="en-GB" b="0" i="0" dirty="0"/>
              <a:t> and to introduce a new meaning of </a:t>
            </a:r>
            <a:r>
              <a:rPr lang="en-GB" b="0" i="1" dirty="0" err="1"/>
              <a:t>werden</a:t>
            </a:r>
            <a:r>
              <a:rPr lang="en-GB" b="0" i="1" dirty="0"/>
              <a:t> (will).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Use the animated sequence to introduce the grammar point.</a:t>
            </a:r>
          </a:p>
          <a:p>
            <a:r>
              <a:rPr lang="en-GB" dirty="0"/>
              <a:t>2. Check understanding at each stage.</a:t>
            </a:r>
          </a:p>
          <a:p>
            <a:endParaRPr lang="en-GB" dirty="0"/>
          </a:p>
          <a:p>
            <a:endParaRPr lang="en-GB" dirty="0"/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610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6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1</a:t>
            </a:r>
            <a:r>
              <a:rPr lang="en-GB" b="0" baseline="30000" dirty="0"/>
              <a:t>st</a:t>
            </a:r>
            <a:r>
              <a:rPr lang="en-GB" b="0" dirty="0"/>
              <a:t> person (ich) and 2</a:t>
            </a:r>
            <a:r>
              <a:rPr lang="en-GB" b="0" baseline="30000" dirty="0"/>
              <a:t>nd</a:t>
            </a:r>
            <a:r>
              <a:rPr lang="en-GB" b="0" dirty="0"/>
              <a:t> person (du) forms of  </a:t>
            </a:r>
            <a:r>
              <a:rPr lang="en-GB" b="0" i="1" dirty="0" err="1"/>
              <a:t>werden</a:t>
            </a:r>
            <a:r>
              <a:rPr lang="en-GB" b="0" i="1" dirty="0"/>
              <a:t> </a:t>
            </a:r>
            <a:r>
              <a:rPr lang="en-GB" b="0" dirty="0"/>
              <a:t>and </a:t>
            </a:r>
            <a:r>
              <a:rPr lang="en-GB" b="0" i="1" dirty="0" err="1"/>
              <a:t>wollen</a:t>
            </a:r>
            <a:r>
              <a:rPr lang="en-GB" b="0" dirty="0"/>
              <a:t>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to play the audio.</a:t>
            </a:r>
          </a:p>
          <a:p>
            <a:r>
              <a:rPr lang="en-GB" dirty="0"/>
              <a:t>2. Listen to Wolfgang talk about their trip. What is he doing and what is Katrin doing?</a:t>
            </a:r>
          </a:p>
          <a:p>
            <a:r>
              <a:rPr lang="en-GB" dirty="0"/>
              <a:t>3. Listen again. Which ones will they do and which ones do they want to do?</a:t>
            </a:r>
          </a:p>
          <a:p>
            <a:r>
              <a:rPr lang="en-GB" dirty="0"/>
              <a:t>4. Click to reveal and check answers.</a:t>
            </a:r>
          </a:p>
          <a:p>
            <a:endParaRPr lang="en-GB" dirty="0"/>
          </a:p>
          <a:p>
            <a:r>
              <a:rPr lang="en-GB" b="1" dirty="0"/>
              <a:t>Transcript:</a:t>
            </a:r>
            <a:br>
              <a:rPr lang="en-GB" dirty="0"/>
            </a:b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[Ich] werde mit der Bahn fahren.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[Du] wirst mit dem Auto fahren.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[Du] willst morgen ein Hotel suchen.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Am Samstagmorgen wirst [du] eine Freundin am Bahnhof treffen.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[Ich] will am Samstagmorgen schwimmen.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[Ich] werde mit Mia in einem Zimmer schlafen.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[Du] willst ein Einzelzimmer haben.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Am Sonntag will [ich] Oma anrufen.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br>
              <a:rPr lang="en-GB" dirty="0"/>
            </a:br>
            <a:r>
              <a:rPr lang="en-GB" b="1" baseline="0" dirty="0"/>
              <a:t>Word frequency of cognates and unknown words (1 is the most frequent word in German): </a:t>
            </a:r>
            <a:br>
              <a:rPr lang="en-GB" baseline="0" dirty="0"/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Hotel [772]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Einzelzimmer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[&gt;5009], (though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einzeln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[308])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328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2083859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81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000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471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1331348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257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3948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771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1489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191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168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907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32952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3406677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4652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265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7389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2034841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1029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5220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8215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908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0815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5349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7868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37709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25443756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0753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7234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6397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98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43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76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41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47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1376745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62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11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50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gif"/><Relationship Id="rId5" Type="http://schemas.openxmlformats.org/officeDocument/2006/relationships/image" Target="../media/image66.gif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gif"/><Relationship Id="rId5" Type="http://schemas.openxmlformats.org/officeDocument/2006/relationships/image" Target="../media/image66.gif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gif"/><Relationship Id="rId4" Type="http://schemas.openxmlformats.org/officeDocument/2006/relationships/image" Target="../media/image6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gif"/><Relationship Id="rId5" Type="http://schemas.openxmlformats.org/officeDocument/2006/relationships/image" Target="../media/image66.gif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image" Target="../media/image1.jpg"/><Relationship Id="rId7" Type="http://schemas.openxmlformats.org/officeDocument/2006/relationships/image" Target="../media/image67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gif"/><Relationship Id="rId5" Type="http://schemas.openxmlformats.org/officeDocument/2006/relationships/image" Target="../media/image6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audio" Target="../media/audio22.wav"/><Relationship Id="rId117" Type="http://schemas.openxmlformats.org/officeDocument/2006/relationships/audio" Target="../media/audio74.wav"/><Relationship Id="rId21" Type="http://schemas.openxmlformats.org/officeDocument/2006/relationships/audio" Target="../media/audio17.wav"/><Relationship Id="rId42" Type="http://schemas.openxmlformats.org/officeDocument/2006/relationships/audio" Target="../media/audio34.wav"/><Relationship Id="rId47" Type="http://schemas.openxmlformats.org/officeDocument/2006/relationships/image" Target="../media/image11.jpeg"/><Relationship Id="rId63" Type="http://schemas.openxmlformats.org/officeDocument/2006/relationships/image" Target="../media/image19.jpeg"/><Relationship Id="rId68" Type="http://schemas.openxmlformats.org/officeDocument/2006/relationships/audio" Target="../media/audio47.wav"/><Relationship Id="rId84" Type="http://schemas.openxmlformats.org/officeDocument/2006/relationships/audio" Target="../media/audio55.wav"/><Relationship Id="rId89" Type="http://schemas.openxmlformats.org/officeDocument/2006/relationships/image" Target="../media/image32.jpeg"/><Relationship Id="rId112" Type="http://schemas.openxmlformats.org/officeDocument/2006/relationships/audio" Target="../media/audio71.wav"/><Relationship Id="rId16" Type="http://schemas.openxmlformats.org/officeDocument/2006/relationships/audio" Target="../media/audio12.wav"/><Relationship Id="rId107" Type="http://schemas.openxmlformats.org/officeDocument/2006/relationships/image" Target="../media/image39.jpeg"/><Relationship Id="rId11" Type="http://schemas.openxmlformats.org/officeDocument/2006/relationships/audio" Target="../media/audio7.wav"/><Relationship Id="rId32" Type="http://schemas.openxmlformats.org/officeDocument/2006/relationships/audio" Target="../media/audio28.wav"/><Relationship Id="rId37" Type="http://schemas.openxmlformats.org/officeDocument/2006/relationships/audio" Target="../media/audio33.wav"/><Relationship Id="rId53" Type="http://schemas.openxmlformats.org/officeDocument/2006/relationships/audio" Target="../media/audio40.wav"/><Relationship Id="rId58" Type="http://schemas.openxmlformats.org/officeDocument/2006/relationships/image" Target="../media/image16.jpeg"/><Relationship Id="rId74" Type="http://schemas.openxmlformats.org/officeDocument/2006/relationships/audio" Target="../media/audio50.wav"/><Relationship Id="rId79" Type="http://schemas.openxmlformats.org/officeDocument/2006/relationships/image" Target="../media/image27.jpeg"/><Relationship Id="rId102" Type="http://schemas.openxmlformats.org/officeDocument/2006/relationships/image" Target="../media/image37.jpeg"/><Relationship Id="rId5" Type="http://schemas.openxmlformats.org/officeDocument/2006/relationships/image" Target="../media/image4.jpeg"/><Relationship Id="rId61" Type="http://schemas.openxmlformats.org/officeDocument/2006/relationships/image" Target="../media/image18.jpeg"/><Relationship Id="rId82" Type="http://schemas.openxmlformats.org/officeDocument/2006/relationships/audio" Target="../media/audio54.wav"/><Relationship Id="rId90" Type="http://schemas.openxmlformats.org/officeDocument/2006/relationships/audio" Target="../media/audio58.wav"/><Relationship Id="rId95" Type="http://schemas.openxmlformats.org/officeDocument/2006/relationships/audio" Target="../media/audio61.wav"/><Relationship Id="rId19" Type="http://schemas.openxmlformats.org/officeDocument/2006/relationships/audio" Target="../media/audio15.wav"/><Relationship Id="rId14" Type="http://schemas.openxmlformats.org/officeDocument/2006/relationships/audio" Target="../media/audio10.wav"/><Relationship Id="rId22" Type="http://schemas.openxmlformats.org/officeDocument/2006/relationships/audio" Target="../media/audio18.wav"/><Relationship Id="rId27" Type="http://schemas.openxmlformats.org/officeDocument/2006/relationships/audio" Target="../media/audio23.wav"/><Relationship Id="rId30" Type="http://schemas.openxmlformats.org/officeDocument/2006/relationships/audio" Target="../media/audio26.wav"/><Relationship Id="rId35" Type="http://schemas.openxmlformats.org/officeDocument/2006/relationships/audio" Target="../media/audio31.wav"/><Relationship Id="rId43" Type="http://schemas.openxmlformats.org/officeDocument/2006/relationships/image" Target="../media/image9.jpeg"/><Relationship Id="rId48" Type="http://schemas.openxmlformats.org/officeDocument/2006/relationships/audio" Target="../media/audio37.wav"/><Relationship Id="rId56" Type="http://schemas.openxmlformats.org/officeDocument/2006/relationships/image" Target="../media/image15.jpeg"/><Relationship Id="rId64" Type="http://schemas.openxmlformats.org/officeDocument/2006/relationships/audio" Target="../media/audio45.wav"/><Relationship Id="rId69" Type="http://schemas.openxmlformats.org/officeDocument/2006/relationships/image" Target="../media/image22.jpeg"/><Relationship Id="rId77" Type="http://schemas.openxmlformats.org/officeDocument/2006/relationships/image" Target="../media/image26.jpeg"/><Relationship Id="rId100" Type="http://schemas.openxmlformats.org/officeDocument/2006/relationships/audio" Target="../media/audio64.wav"/><Relationship Id="rId105" Type="http://schemas.openxmlformats.org/officeDocument/2006/relationships/image" Target="../media/image38.jpeg"/><Relationship Id="rId113" Type="http://schemas.openxmlformats.org/officeDocument/2006/relationships/image" Target="../media/image42.jpeg"/><Relationship Id="rId118" Type="http://schemas.openxmlformats.org/officeDocument/2006/relationships/audio" Target="../media/audio75.wav"/><Relationship Id="rId8" Type="http://schemas.openxmlformats.org/officeDocument/2006/relationships/audio" Target="../media/audio4.wav"/><Relationship Id="rId51" Type="http://schemas.openxmlformats.org/officeDocument/2006/relationships/image" Target="../media/image13.jpeg"/><Relationship Id="rId72" Type="http://schemas.openxmlformats.org/officeDocument/2006/relationships/audio" Target="../media/audio49.wav"/><Relationship Id="rId80" Type="http://schemas.openxmlformats.org/officeDocument/2006/relationships/audio" Target="../media/audio53.wav"/><Relationship Id="rId85" Type="http://schemas.openxmlformats.org/officeDocument/2006/relationships/image" Target="../media/image30.jpeg"/><Relationship Id="rId93" Type="http://schemas.openxmlformats.org/officeDocument/2006/relationships/image" Target="../media/image34.jpeg"/><Relationship Id="rId98" Type="http://schemas.openxmlformats.org/officeDocument/2006/relationships/audio" Target="../media/audio63.wav"/><Relationship Id="rId121" Type="http://schemas.openxmlformats.org/officeDocument/2006/relationships/audio" Target="../media/audio78.wav"/><Relationship Id="rId3" Type="http://schemas.openxmlformats.org/officeDocument/2006/relationships/image" Target="../media/image3.png"/><Relationship Id="rId12" Type="http://schemas.openxmlformats.org/officeDocument/2006/relationships/audio" Target="../media/audio8.wav"/><Relationship Id="rId17" Type="http://schemas.openxmlformats.org/officeDocument/2006/relationships/audio" Target="../media/audio13.wav"/><Relationship Id="rId25" Type="http://schemas.openxmlformats.org/officeDocument/2006/relationships/audio" Target="../media/audio21.wav"/><Relationship Id="rId33" Type="http://schemas.openxmlformats.org/officeDocument/2006/relationships/audio" Target="../media/audio29.wav"/><Relationship Id="rId38" Type="http://schemas.openxmlformats.org/officeDocument/2006/relationships/image" Target="../media/image5.jpeg"/><Relationship Id="rId46" Type="http://schemas.openxmlformats.org/officeDocument/2006/relationships/audio" Target="../media/audio36.wav"/><Relationship Id="rId59" Type="http://schemas.openxmlformats.org/officeDocument/2006/relationships/image" Target="../media/image17.jpeg"/><Relationship Id="rId67" Type="http://schemas.openxmlformats.org/officeDocument/2006/relationships/image" Target="../media/image21.jpeg"/><Relationship Id="rId103" Type="http://schemas.openxmlformats.org/officeDocument/2006/relationships/audio" Target="../media/audio66.wav"/><Relationship Id="rId108" Type="http://schemas.openxmlformats.org/officeDocument/2006/relationships/audio" Target="../media/audio69.wav"/><Relationship Id="rId116" Type="http://schemas.openxmlformats.org/officeDocument/2006/relationships/audio" Target="../media/audio73.wav"/><Relationship Id="rId20" Type="http://schemas.openxmlformats.org/officeDocument/2006/relationships/audio" Target="../media/audio16.wav"/><Relationship Id="rId41" Type="http://schemas.openxmlformats.org/officeDocument/2006/relationships/image" Target="../media/image8.jpeg"/><Relationship Id="rId54" Type="http://schemas.openxmlformats.org/officeDocument/2006/relationships/image" Target="../media/image14.jpeg"/><Relationship Id="rId62" Type="http://schemas.openxmlformats.org/officeDocument/2006/relationships/audio" Target="../media/audio44.wav"/><Relationship Id="rId70" Type="http://schemas.openxmlformats.org/officeDocument/2006/relationships/audio" Target="../media/audio48.wav"/><Relationship Id="rId75" Type="http://schemas.openxmlformats.org/officeDocument/2006/relationships/image" Target="../media/image25.jpeg"/><Relationship Id="rId83" Type="http://schemas.openxmlformats.org/officeDocument/2006/relationships/image" Target="../media/image29.jpeg"/><Relationship Id="rId88" Type="http://schemas.openxmlformats.org/officeDocument/2006/relationships/audio" Target="../media/audio57.wav"/><Relationship Id="rId91" Type="http://schemas.openxmlformats.org/officeDocument/2006/relationships/image" Target="../media/image33.gif"/><Relationship Id="rId96" Type="http://schemas.openxmlformats.org/officeDocument/2006/relationships/image" Target="../media/image35.jpeg"/><Relationship Id="rId111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2.wav"/><Relationship Id="rId15" Type="http://schemas.openxmlformats.org/officeDocument/2006/relationships/audio" Target="../media/audio11.wav"/><Relationship Id="rId23" Type="http://schemas.openxmlformats.org/officeDocument/2006/relationships/audio" Target="../media/audio19.wav"/><Relationship Id="rId28" Type="http://schemas.openxmlformats.org/officeDocument/2006/relationships/audio" Target="../media/audio24.wav"/><Relationship Id="rId36" Type="http://schemas.openxmlformats.org/officeDocument/2006/relationships/audio" Target="../media/audio32.wav"/><Relationship Id="rId49" Type="http://schemas.openxmlformats.org/officeDocument/2006/relationships/image" Target="../media/image12.png"/><Relationship Id="rId57" Type="http://schemas.openxmlformats.org/officeDocument/2006/relationships/audio" Target="../media/audio42.wav"/><Relationship Id="rId106" Type="http://schemas.openxmlformats.org/officeDocument/2006/relationships/audio" Target="../media/audio68.wav"/><Relationship Id="rId114" Type="http://schemas.openxmlformats.org/officeDocument/2006/relationships/image" Target="../media/image43.jpeg"/><Relationship Id="rId119" Type="http://schemas.openxmlformats.org/officeDocument/2006/relationships/audio" Target="../media/audio76.wav"/><Relationship Id="rId10" Type="http://schemas.openxmlformats.org/officeDocument/2006/relationships/audio" Target="../media/audio6.wav"/><Relationship Id="rId31" Type="http://schemas.openxmlformats.org/officeDocument/2006/relationships/audio" Target="../media/audio27.wav"/><Relationship Id="rId44" Type="http://schemas.openxmlformats.org/officeDocument/2006/relationships/audio" Target="../media/audio35.wav"/><Relationship Id="rId52" Type="http://schemas.openxmlformats.org/officeDocument/2006/relationships/audio" Target="../media/audio39.wav"/><Relationship Id="rId60" Type="http://schemas.openxmlformats.org/officeDocument/2006/relationships/audio" Target="../media/audio43.wav"/><Relationship Id="rId65" Type="http://schemas.openxmlformats.org/officeDocument/2006/relationships/image" Target="../media/image20.jpeg"/><Relationship Id="rId73" Type="http://schemas.openxmlformats.org/officeDocument/2006/relationships/image" Target="../media/image24.jpeg"/><Relationship Id="rId78" Type="http://schemas.openxmlformats.org/officeDocument/2006/relationships/audio" Target="../media/audio52.wav"/><Relationship Id="rId81" Type="http://schemas.openxmlformats.org/officeDocument/2006/relationships/image" Target="../media/image28.jpeg"/><Relationship Id="rId86" Type="http://schemas.openxmlformats.org/officeDocument/2006/relationships/audio" Target="../media/audio56.wav"/><Relationship Id="rId94" Type="http://schemas.openxmlformats.org/officeDocument/2006/relationships/audio" Target="../media/audio60.wav"/><Relationship Id="rId99" Type="http://schemas.openxmlformats.org/officeDocument/2006/relationships/image" Target="../media/image36.jpeg"/><Relationship Id="rId101" Type="http://schemas.openxmlformats.org/officeDocument/2006/relationships/audio" Target="../media/audio65.wav"/><Relationship Id="rId4" Type="http://schemas.openxmlformats.org/officeDocument/2006/relationships/audio" Target="../media/audio1.wav"/><Relationship Id="rId9" Type="http://schemas.openxmlformats.org/officeDocument/2006/relationships/audio" Target="../media/audio5.wav"/><Relationship Id="rId13" Type="http://schemas.openxmlformats.org/officeDocument/2006/relationships/audio" Target="../media/audio9.wav"/><Relationship Id="rId18" Type="http://schemas.openxmlformats.org/officeDocument/2006/relationships/audio" Target="../media/audio14.wav"/><Relationship Id="rId39" Type="http://schemas.openxmlformats.org/officeDocument/2006/relationships/image" Target="../media/image6.jpeg"/><Relationship Id="rId109" Type="http://schemas.openxmlformats.org/officeDocument/2006/relationships/image" Target="../media/image40.jpeg"/><Relationship Id="rId34" Type="http://schemas.openxmlformats.org/officeDocument/2006/relationships/audio" Target="../media/audio30.wav"/><Relationship Id="rId50" Type="http://schemas.openxmlformats.org/officeDocument/2006/relationships/audio" Target="../media/audio38.wav"/><Relationship Id="rId55" Type="http://schemas.openxmlformats.org/officeDocument/2006/relationships/audio" Target="../media/audio41.wav"/><Relationship Id="rId76" Type="http://schemas.openxmlformats.org/officeDocument/2006/relationships/audio" Target="../media/audio51.wav"/><Relationship Id="rId97" Type="http://schemas.openxmlformats.org/officeDocument/2006/relationships/audio" Target="../media/audio62.wav"/><Relationship Id="rId104" Type="http://schemas.openxmlformats.org/officeDocument/2006/relationships/audio" Target="../media/audio67.wav"/><Relationship Id="rId120" Type="http://schemas.openxmlformats.org/officeDocument/2006/relationships/audio" Target="../media/audio77.wav"/><Relationship Id="rId7" Type="http://schemas.openxmlformats.org/officeDocument/2006/relationships/audio" Target="../media/audio3.wav"/><Relationship Id="rId71" Type="http://schemas.openxmlformats.org/officeDocument/2006/relationships/image" Target="../media/image23.jpeg"/><Relationship Id="rId92" Type="http://schemas.openxmlformats.org/officeDocument/2006/relationships/audio" Target="../media/audio59.wav"/><Relationship Id="rId2" Type="http://schemas.openxmlformats.org/officeDocument/2006/relationships/notesSlide" Target="../notesSlides/notesSlide2.xml"/><Relationship Id="rId29" Type="http://schemas.openxmlformats.org/officeDocument/2006/relationships/audio" Target="../media/audio25.wav"/><Relationship Id="rId24" Type="http://schemas.openxmlformats.org/officeDocument/2006/relationships/audio" Target="../media/audio20.wav"/><Relationship Id="rId40" Type="http://schemas.openxmlformats.org/officeDocument/2006/relationships/image" Target="../media/image7.jpeg"/><Relationship Id="rId45" Type="http://schemas.openxmlformats.org/officeDocument/2006/relationships/image" Target="../media/image10.jpeg"/><Relationship Id="rId66" Type="http://schemas.openxmlformats.org/officeDocument/2006/relationships/audio" Target="../media/audio46.wav"/><Relationship Id="rId87" Type="http://schemas.openxmlformats.org/officeDocument/2006/relationships/image" Target="../media/image31.jpeg"/><Relationship Id="rId110" Type="http://schemas.openxmlformats.org/officeDocument/2006/relationships/audio" Target="../media/audio70.wav"/><Relationship Id="rId115" Type="http://schemas.openxmlformats.org/officeDocument/2006/relationships/audio" Target="../media/audio7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7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44.png"/><Relationship Id="rId7" Type="http://schemas.openxmlformats.org/officeDocument/2006/relationships/image" Target="../media/image67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9.png"/><Relationship Id="rId5" Type="http://schemas.openxmlformats.org/officeDocument/2006/relationships/image" Target="../media/image68.gif"/><Relationship Id="rId4" Type="http://schemas.openxmlformats.org/officeDocument/2006/relationships/image" Target="../media/image66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90.wav"/><Relationship Id="rId13" Type="http://schemas.openxmlformats.org/officeDocument/2006/relationships/image" Target="../media/image67.gif"/><Relationship Id="rId18" Type="http://schemas.openxmlformats.org/officeDocument/2006/relationships/audio" Target="../media/audio97.wav"/><Relationship Id="rId3" Type="http://schemas.openxmlformats.org/officeDocument/2006/relationships/image" Target="../media/image44.png"/><Relationship Id="rId7" Type="http://schemas.openxmlformats.org/officeDocument/2006/relationships/audio" Target="../media/audio89.wav"/><Relationship Id="rId12" Type="http://schemas.openxmlformats.org/officeDocument/2006/relationships/image" Target="../media/image68.gif"/><Relationship Id="rId17" Type="http://schemas.openxmlformats.org/officeDocument/2006/relationships/audio" Target="../media/audio96.wav"/><Relationship Id="rId2" Type="http://schemas.openxmlformats.org/officeDocument/2006/relationships/notesSlide" Target="../notesSlides/notesSlide27.xml"/><Relationship Id="rId16" Type="http://schemas.openxmlformats.org/officeDocument/2006/relationships/audio" Target="../media/audio9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8.wav"/><Relationship Id="rId11" Type="http://schemas.openxmlformats.org/officeDocument/2006/relationships/image" Target="../media/image66.gif"/><Relationship Id="rId5" Type="http://schemas.openxmlformats.org/officeDocument/2006/relationships/image" Target="../media/image65.png"/><Relationship Id="rId15" Type="http://schemas.openxmlformats.org/officeDocument/2006/relationships/audio" Target="../media/audio94.wav"/><Relationship Id="rId10" Type="http://schemas.openxmlformats.org/officeDocument/2006/relationships/audio" Target="../media/audio92.wav"/><Relationship Id="rId19" Type="http://schemas.openxmlformats.org/officeDocument/2006/relationships/audio" Target="../media/audio98.wav"/><Relationship Id="rId4" Type="http://schemas.openxmlformats.org/officeDocument/2006/relationships/audio" Target="../media/audio87.wav"/><Relationship Id="rId9" Type="http://schemas.openxmlformats.org/officeDocument/2006/relationships/audio" Target="../media/audio91.wav"/><Relationship Id="rId14" Type="http://schemas.openxmlformats.org/officeDocument/2006/relationships/audio" Target="../media/audio93.wav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audio" Target="../media/audio26.wav"/><Relationship Id="rId117" Type="http://schemas.openxmlformats.org/officeDocument/2006/relationships/audio" Target="../media/audio75.wav"/><Relationship Id="rId21" Type="http://schemas.openxmlformats.org/officeDocument/2006/relationships/audio" Target="../media/audio21.wav"/><Relationship Id="rId42" Type="http://schemas.openxmlformats.org/officeDocument/2006/relationships/audio" Target="../media/audio34.wav"/><Relationship Id="rId47" Type="http://schemas.openxmlformats.org/officeDocument/2006/relationships/image" Target="../media/image11.jpeg"/><Relationship Id="rId63" Type="http://schemas.openxmlformats.org/officeDocument/2006/relationships/audio" Target="../media/audio45.wav"/><Relationship Id="rId68" Type="http://schemas.openxmlformats.org/officeDocument/2006/relationships/image" Target="../media/image22.jpeg"/><Relationship Id="rId84" Type="http://schemas.openxmlformats.org/officeDocument/2006/relationships/image" Target="../media/image30.jpeg"/><Relationship Id="rId89" Type="http://schemas.openxmlformats.org/officeDocument/2006/relationships/audio" Target="../media/audio58.wav"/><Relationship Id="rId112" Type="http://schemas.openxmlformats.org/officeDocument/2006/relationships/audio" Target="../media/audio71.wav"/><Relationship Id="rId16" Type="http://schemas.openxmlformats.org/officeDocument/2006/relationships/audio" Target="../media/audio16.wav"/><Relationship Id="rId107" Type="http://schemas.openxmlformats.org/officeDocument/2006/relationships/image" Target="../media/image39.jpeg"/><Relationship Id="rId11" Type="http://schemas.openxmlformats.org/officeDocument/2006/relationships/audio" Target="../media/audio11.wav"/><Relationship Id="rId24" Type="http://schemas.openxmlformats.org/officeDocument/2006/relationships/audio" Target="../media/audio24.wav"/><Relationship Id="rId32" Type="http://schemas.openxmlformats.org/officeDocument/2006/relationships/audio" Target="../media/audio32.wav"/><Relationship Id="rId37" Type="http://schemas.openxmlformats.org/officeDocument/2006/relationships/image" Target="../media/image6.jpeg"/><Relationship Id="rId40" Type="http://schemas.openxmlformats.org/officeDocument/2006/relationships/audio" Target="../media/audio10.wav"/><Relationship Id="rId45" Type="http://schemas.openxmlformats.org/officeDocument/2006/relationships/image" Target="../media/image10.jpeg"/><Relationship Id="rId53" Type="http://schemas.openxmlformats.org/officeDocument/2006/relationships/image" Target="../media/image14.jpeg"/><Relationship Id="rId58" Type="http://schemas.openxmlformats.org/officeDocument/2006/relationships/image" Target="../media/image17.jpeg"/><Relationship Id="rId66" Type="http://schemas.openxmlformats.org/officeDocument/2006/relationships/image" Target="../media/image21.jpeg"/><Relationship Id="rId74" Type="http://schemas.openxmlformats.org/officeDocument/2006/relationships/image" Target="../media/image25.jpeg"/><Relationship Id="rId79" Type="http://schemas.openxmlformats.org/officeDocument/2006/relationships/audio" Target="../media/audio53.wav"/><Relationship Id="rId87" Type="http://schemas.openxmlformats.org/officeDocument/2006/relationships/audio" Target="../media/audio57.wav"/><Relationship Id="rId102" Type="http://schemas.openxmlformats.org/officeDocument/2006/relationships/image" Target="../media/image37.jpeg"/><Relationship Id="rId110" Type="http://schemas.openxmlformats.org/officeDocument/2006/relationships/audio" Target="../media/audio70.wav"/><Relationship Id="rId115" Type="http://schemas.openxmlformats.org/officeDocument/2006/relationships/audio" Target="../media/audio73.wav"/><Relationship Id="rId5" Type="http://schemas.openxmlformats.org/officeDocument/2006/relationships/image" Target="../media/image4.jpeg"/><Relationship Id="rId61" Type="http://schemas.openxmlformats.org/officeDocument/2006/relationships/audio" Target="../media/audio44.wav"/><Relationship Id="rId82" Type="http://schemas.openxmlformats.org/officeDocument/2006/relationships/image" Target="../media/image29.jpeg"/><Relationship Id="rId90" Type="http://schemas.openxmlformats.org/officeDocument/2006/relationships/audio" Target="../media/audio39.wav"/><Relationship Id="rId95" Type="http://schemas.openxmlformats.org/officeDocument/2006/relationships/audio" Target="../media/audio61.wav"/><Relationship Id="rId19" Type="http://schemas.openxmlformats.org/officeDocument/2006/relationships/audio" Target="../media/audio19.wav"/><Relationship Id="rId14" Type="http://schemas.openxmlformats.org/officeDocument/2006/relationships/audio" Target="../media/audio14.wav"/><Relationship Id="rId22" Type="http://schemas.openxmlformats.org/officeDocument/2006/relationships/audio" Target="../media/audio22.wav"/><Relationship Id="rId27" Type="http://schemas.openxmlformats.org/officeDocument/2006/relationships/audio" Target="../media/audio27.wav"/><Relationship Id="rId30" Type="http://schemas.openxmlformats.org/officeDocument/2006/relationships/audio" Target="../media/audio30.wav"/><Relationship Id="rId35" Type="http://schemas.openxmlformats.org/officeDocument/2006/relationships/image" Target="../media/image5.jpeg"/><Relationship Id="rId43" Type="http://schemas.openxmlformats.org/officeDocument/2006/relationships/image" Target="../media/image9.jpeg"/><Relationship Id="rId48" Type="http://schemas.openxmlformats.org/officeDocument/2006/relationships/audio" Target="../media/audio37.wav"/><Relationship Id="rId56" Type="http://schemas.openxmlformats.org/officeDocument/2006/relationships/audio" Target="../media/audio42.wav"/><Relationship Id="rId64" Type="http://schemas.openxmlformats.org/officeDocument/2006/relationships/image" Target="../media/image20.jpeg"/><Relationship Id="rId69" Type="http://schemas.openxmlformats.org/officeDocument/2006/relationships/audio" Target="../media/audio48.wav"/><Relationship Id="rId77" Type="http://schemas.openxmlformats.org/officeDocument/2006/relationships/audio" Target="../media/audio52.wav"/><Relationship Id="rId100" Type="http://schemas.openxmlformats.org/officeDocument/2006/relationships/audio" Target="../media/audio64.wav"/><Relationship Id="rId105" Type="http://schemas.openxmlformats.org/officeDocument/2006/relationships/image" Target="../media/image38.jpeg"/><Relationship Id="rId113" Type="http://schemas.openxmlformats.org/officeDocument/2006/relationships/image" Target="../media/image42.jpeg"/><Relationship Id="rId118" Type="http://schemas.openxmlformats.org/officeDocument/2006/relationships/audio" Target="../media/audio76.wav"/><Relationship Id="rId8" Type="http://schemas.openxmlformats.org/officeDocument/2006/relationships/audio" Target="../media/audio6.wav"/><Relationship Id="rId51" Type="http://schemas.openxmlformats.org/officeDocument/2006/relationships/image" Target="../media/image13.jpeg"/><Relationship Id="rId72" Type="http://schemas.openxmlformats.org/officeDocument/2006/relationships/image" Target="../media/image24.jpeg"/><Relationship Id="rId80" Type="http://schemas.openxmlformats.org/officeDocument/2006/relationships/image" Target="../media/image28.jpeg"/><Relationship Id="rId85" Type="http://schemas.openxmlformats.org/officeDocument/2006/relationships/audio" Target="../media/audio56.wav"/><Relationship Id="rId93" Type="http://schemas.openxmlformats.org/officeDocument/2006/relationships/image" Target="../media/image34.jpeg"/><Relationship Id="rId98" Type="http://schemas.openxmlformats.org/officeDocument/2006/relationships/audio" Target="../media/audio63.wav"/><Relationship Id="rId3" Type="http://schemas.openxmlformats.org/officeDocument/2006/relationships/image" Target="../media/image3.png"/><Relationship Id="rId12" Type="http://schemas.openxmlformats.org/officeDocument/2006/relationships/audio" Target="../media/audio12.wav"/><Relationship Id="rId17" Type="http://schemas.openxmlformats.org/officeDocument/2006/relationships/audio" Target="../media/audio17.wav"/><Relationship Id="rId25" Type="http://schemas.openxmlformats.org/officeDocument/2006/relationships/audio" Target="../media/audio25.wav"/><Relationship Id="rId33" Type="http://schemas.openxmlformats.org/officeDocument/2006/relationships/audio" Target="../media/audio33.wav"/><Relationship Id="rId38" Type="http://schemas.openxmlformats.org/officeDocument/2006/relationships/audio" Target="../media/audio9.wav"/><Relationship Id="rId46" Type="http://schemas.openxmlformats.org/officeDocument/2006/relationships/audio" Target="../media/audio36.wav"/><Relationship Id="rId59" Type="http://schemas.openxmlformats.org/officeDocument/2006/relationships/audio" Target="../media/audio43.wav"/><Relationship Id="rId67" Type="http://schemas.openxmlformats.org/officeDocument/2006/relationships/audio" Target="../media/audio47.wav"/><Relationship Id="rId103" Type="http://schemas.openxmlformats.org/officeDocument/2006/relationships/audio" Target="../media/audio66.wav"/><Relationship Id="rId108" Type="http://schemas.openxmlformats.org/officeDocument/2006/relationships/audio" Target="../media/audio69.wav"/><Relationship Id="rId116" Type="http://schemas.openxmlformats.org/officeDocument/2006/relationships/audio" Target="../media/audio74.wav"/><Relationship Id="rId20" Type="http://schemas.openxmlformats.org/officeDocument/2006/relationships/audio" Target="../media/audio20.wav"/><Relationship Id="rId41" Type="http://schemas.openxmlformats.org/officeDocument/2006/relationships/image" Target="../media/image8.jpeg"/><Relationship Id="rId54" Type="http://schemas.openxmlformats.org/officeDocument/2006/relationships/audio" Target="../media/audio41.wav"/><Relationship Id="rId62" Type="http://schemas.openxmlformats.org/officeDocument/2006/relationships/image" Target="../media/image19.jpeg"/><Relationship Id="rId70" Type="http://schemas.openxmlformats.org/officeDocument/2006/relationships/image" Target="../media/image23.jpeg"/><Relationship Id="rId75" Type="http://schemas.openxmlformats.org/officeDocument/2006/relationships/audio" Target="../media/audio51.wav"/><Relationship Id="rId83" Type="http://schemas.openxmlformats.org/officeDocument/2006/relationships/audio" Target="../media/audio55.wav"/><Relationship Id="rId88" Type="http://schemas.openxmlformats.org/officeDocument/2006/relationships/image" Target="../media/image32.jpeg"/><Relationship Id="rId91" Type="http://schemas.openxmlformats.org/officeDocument/2006/relationships/image" Target="../media/image33.gif"/><Relationship Id="rId96" Type="http://schemas.openxmlformats.org/officeDocument/2006/relationships/image" Target="../media/image35.jpeg"/><Relationship Id="rId111" Type="http://schemas.openxmlformats.org/officeDocument/2006/relationships/image" Target="../media/image41.jpeg"/><Relationship Id="rId1" Type="http://schemas.openxmlformats.org/officeDocument/2006/relationships/slideLayout" Target="../slideLayouts/slideLayout19.xml"/><Relationship Id="rId6" Type="http://schemas.openxmlformats.org/officeDocument/2006/relationships/audio" Target="../media/audio3.wav"/><Relationship Id="rId15" Type="http://schemas.openxmlformats.org/officeDocument/2006/relationships/audio" Target="../media/audio15.wav"/><Relationship Id="rId23" Type="http://schemas.openxmlformats.org/officeDocument/2006/relationships/audio" Target="../media/audio23.wav"/><Relationship Id="rId28" Type="http://schemas.openxmlformats.org/officeDocument/2006/relationships/audio" Target="../media/audio28.wav"/><Relationship Id="rId36" Type="http://schemas.openxmlformats.org/officeDocument/2006/relationships/audio" Target="../media/audio5.wav"/><Relationship Id="rId49" Type="http://schemas.openxmlformats.org/officeDocument/2006/relationships/image" Target="../media/image12.png"/><Relationship Id="rId57" Type="http://schemas.openxmlformats.org/officeDocument/2006/relationships/image" Target="../media/image16.jpeg"/><Relationship Id="rId106" Type="http://schemas.openxmlformats.org/officeDocument/2006/relationships/audio" Target="../media/audio68.wav"/><Relationship Id="rId114" Type="http://schemas.openxmlformats.org/officeDocument/2006/relationships/image" Target="../media/image43.jpeg"/><Relationship Id="rId119" Type="http://schemas.openxmlformats.org/officeDocument/2006/relationships/audio" Target="../media/audio77.wav"/><Relationship Id="rId10" Type="http://schemas.openxmlformats.org/officeDocument/2006/relationships/audio" Target="../media/audio8.wav"/><Relationship Id="rId31" Type="http://schemas.openxmlformats.org/officeDocument/2006/relationships/audio" Target="../media/audio31.wav"/><Relationship Id="rId44" Type="http://schemas.openxmlformats.org/officeDocument/2006/relationships/audio" Target="../media/audio35.wav"/><Relationship Id="rId52" Type="http://schemas.openxmlformats.org/officeDocument/2006/relationships/audio" Target="../media/audio40.wav"/><Relationship Id="rId60" Type="http://schemas.openxmlformats.org/officeDocument/2006/relationships/image" Target="../media/image18.jpeg"/><Relationship Id="rId65" Type="http://schemas.openxmlformats.org/officeDocument/2006/relationships/audio" Target="../media/audio46.wav"/><Relationship Id="rId73" Type="http://schemas.openxmlformats.org/officeDocument/2006/relationships/audio" Target="../media/audio50.wav"/><Relationship Id="rId78" Type="http://schemas.openxmlformats.org/officeDocument/2006/relationships/image" Target="../media/image27.jpeg"/><Relationship Id="rId81" Type="http://schemas.openxmlformats.org/officeDocument/2006/relationships/audio" Target="../media/audio54.wav"/><Relationship Id="rId86" Type="http://schemas.openxmlformats.org/officeDocument/2006/relationships/image" Target="../media/image31.jpeg"/><Relationship Id="rId94" Type="http://schemas.openxmlformats.org/officeDocument/2006/relationships/audio" Target="../media/audio60.wav"/><Relationship Id="rId99" Type="http://schemas.openxmlformats.org/officeDocument/2006/relationships/image" Target="../media/image36.jpeg"/><Relationship Id="rId101" Type="http://schemas.openxmlformats.org/officeDocument/2006/relationships/audio" Target="../media/audio65.wav"/><Relationship Id="rId4" Type="http://schemas.openxmlformats.org/officeDocument/2006/relationships/audio" Target="../media/audio1.wav"/><Relationship Id="rId9" Type="http://schemas.openxmlformats.org/officeDocument/2006/relationships/audio" Target="../media/audio7.wav"/><Relationship Id="rId13" Type="http://schemas.openxmlformats.org/officeDocument/2006/relationships/audio" Target="../media/audio13.wav"/><Relationship Id="rId18" Type="http://schemas.openxmlformats.org/officeDocument/2006/relationships/audio" Target="../media/audio18.wav"/><Relationship Id="rId39" Type="http://schemas.openxmlformats.org/officeDocument/2006/relationships/image" Target="../media/image7.jpeg"/><Relationship Id="rId109" Type="http://schemas.openxmlformats.org/officeDocument/2006/relationships/image" Target="../media/image40.jpeg"/><Relationship Id="rId34" Type="http://schemas.openxmlformats.org/officeDocument/2006/relationships/audio" Target="../media/audio2.wav"/><Relationship Id="rId50" Type="http://schemas.openxmlformats.org/officeDocument/2006/relationships/audio" Target="../media/audio38.wav"/><Relationship Id="rId55" Type="http://schemas.openxmlformats.org/officeDocument/2006/relationships/image" Target="../media/image15.jpeg"/><Relationship Id="rId76" Type="http://schemas.openxmlformats.org/officeDocument/2006/relationships/image" Target="../media/image26.jpeg"/><Relationship Id="rId97" Type="http://schemas.openxmlformats.org/officeDocument/2006/relationships/audio" Target="../media/audio62.wav"/><Relationship Id="rId104" Type="http://schemas.openxmlformats.org/officeDocument/2006/relationships/audio" Target="../media/audio67.wav"/><Relationship Id="rId120" Type="http://schemas.openxmlformats.org/officeDocument/2006/relationships/audio" Target="../media/audio78.wav"/><Relationship Id="rId7" Type="http://schemas.openxmlformats.org/officeDocument/2006/relationships/audio" Target="../media/audio4.wav"/><Relationship Id="rId71" Type="http://schemas.openxmlformats.org/officeDocument/2006/relationships/audio" Target="../media/audio49.wav"/><Relationship Id="rId92" Type="http://schemas.openxmlformats.org/officeDocument/2006/relationships/audio" Target="../media/audio59.wav"/><Relationship Id="rId2" Type="http://schemas.openxmlformats.org/officeDocument/2006/relationships/notesSlide" Target="../notesSlides/notesSlide3.xml"/><Relationship Id="rId29" Type="http://schemas.openxmlformats.org/officeDocument/2006/relationships/audio" Target="../media/audio29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tiff"/><Relationship Id="rId5" Type="http://schemas.microsoft.com/office/2007/relationships/hdphoto" Target="../media/hdphoto1.wdp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tif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1.jp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hyperlink" Target="https://www.gaminggrammar.com/" TargetMode="Externa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quizlet.com/gb/528117280/year-8-german-term-21-week-6-flash-cards/" TargetMode="External"/><Relationship Id="rId3" Type="http://schemas.openxmlformats.org/officeDocument/2006/relationships/image" Target="../media/image44.png"/><Relationship Id="rId7" Type="http://schemas.openxmlformats.org/officeDocument/2006/relationships/hyperlink" Target="https://quizlet.com/gb/541026291/year-8-german-term-31-week-1-flash-cards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quizlet.com/gb/555366079/year-8-german-term-31-week-5-flash-cards/" TargetMode="External"/><Relationship Id="rId5" Type="http://schemas.openxmlformats.org/officeDocument/2006/relationships/hyperlink" Target="https://drive.google.com/file/d/176_tN9r8DoYTaQlLyHx5BFGoQs-BqhtF/view?usp=sharing" TargetMode="External"/><Relationship Id="rId10" Type="http://schemas.openxmlformats.org/officeDocument/2006/relationships/image" Target="../media/image91.png"/><Relationship Id="rId4" Type="http://schemas.openxmlformats.org/officeDocument/2006/relationships/image" Target="../media/image89.png"/><Relationship Id="rId9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1.jp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12" Type="http://schemas.openxmlformats.org/officeDocument/2006/relationships/image" Target="../media/image59.png"/><Relationship Id="rId17" Type="http://schemas.openxmlformats.org/officeDocument/2006/relationships/image" Target="../media/image53.png"/><Relationship Id="rId2" Type="http://schemas.openxmlformats.org/officeDocument/2006/relationships/audio" Target="../media/media2.mp3"/><Relationship Id="rId16" Type="http://schemas.openxmlformats.org/officeDocument/2006/relationships/image" Target="../media/image63.svg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1.jp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6.png"/><Relationship Id="rId14" Type="http://schemas.openxmlformats.org/officeDocument/2006/relationships/image" Target="../media/image6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4.jp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4.png"/><Relationship Id="rId5" Type="http://schemas.openxmlformats.org/officeDocument/2006/relationships/image" Target="../media/image64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82.wav"/><Relationship Id="rId13" Type="http://schemas.openxmlformats.org/officeDocument/2006/relationships/image" Target="../media/image66.gif"/><Relationship Id="rId3" Type="http://schemas.openxmlformats.org/officeDocument/2006/relationships/image" Target="../media/image44.png"/><Relationship Id="rId7" Type="http://schemas.openxmlformats.org/officeDocument/2006/relationships/audio" Target="../media/audio81.wav"/><Relationship Id="rId12" Type="http://schemas.openxmlformats.org/officeDocument/2006/relationships/audio" Target="../media/audio86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0.wav"/><Relationship Id="rId11" Type="http://schemas.openxmlformats.org/officeDocument/2006/relationships/audio" Target="../media/audio85.wav"/><Relationship Id="rId5" Type="http://schemas.openxmlformats.org/officeDocument/2006/relationships/image" Target="../media/image65.png"/><Relationship Id="rId10" Type="http://schemas.openxmlformats.org/officeDocument/2006/relationships/audio" Target="../media/audio84.wav"/><Relationship Id="rId4" Type="http://schemas.openxmlformats.org/officeDocument/2006/relationships/audio" Target="../media/audio79.wav"/><Relationship Id="rId9" Type="http://schemas.openxmlformats.org/officeDocument/2006/relationships/audio" Target="../media/audio83.wav"/><Relationship Id="rId14" Type="http://schemas.openxmlformats.org/officeDocument/2006/relationships/image" Target="../media/image6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BF0D5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558E7B9B-A11A-154E-80B4-563231C87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666" y="2452612"/>
            <a:ext cx="7751234" cy="1485422"/>
          </a:xfrm>
        </p:spPr>
        <p:txBody>
          <a:bodyPr>
            <a:normAutofit/>
          </a:bodyPr>
          <a:lstStyle/>
          <a:p>
            <a:pPr algn="l"/>
            <a:r>
              <a:rPr lang="en-GB" sz="4000" b="1" dirty="0">
                <a:solidFill>
                  <a:prstClr val="white"/>
                </a:solidFill>
              </a:rPr>
              <a:t>Was </a:t>
            </a:r>
            <a:r>
              <a:rPr lang="en-GB" sz="4000" b="1" dirty="0" err="1">
                <a:solidFill>
                  <a:prstClr val="white"/>
                </a:solidFill>
              </a:rPr>
              <a:t>wirst</a:t>
            </a:r>
            <a:r>
              <a:rPr lang="en-GB" sz="4000" b="1" dirty="0">
                <a:solidFill>
                  <a:prstClr val="white"/>
                </a:solidFill>
              </a:rPr>
              <a:t> du </a:t>
            </a:r>
            <a:r>
              <a:rPr lang="en-GB" sz="4000" b="1" dirty="0" err="1">
                <a:solidFill>
                  <a:prstClr val="white"/>
                </a:solidFill>
              </a:rPr>
              <a:t>machen</a:t>
            </a:r>
            <a:r>
              <a:rPr lang="en-GB" sz="4000" b="1" dirty="0">
                <a:solidFill>
                  <a:prstClr val="white"/>
                </a:solidFill>
              </a:rPr>
              <a:t>?</a:t>
            </a:r>
            <a:br>
              <a:rPr lang="en-GB" b="1" dirty="0">
                <a:solidFill>
                  <a:prstClr val="white"/>
                </a:solidFill>
              </a:rPr>
            </a:b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F2214FE-0DF5-6741-9332-4A2CB0FF9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817" y="3195323"/>
            <a:ext cx="7382608" cy="571756"/>
          </a:xfrm>
        </p:spPr>
        <p:txBody>
          <a:bodyPr/>
          <a:lstStyle/>
          <a:p>
            <a:pPr algn="l"/>
            <a:r>
              <a:rPr lang="en-GB" sz="3000" dirty="0">
                <a:solidFill>
                  <a:prstClr val="white"/>
                </a:solidFill>
              </a:rPr>
              <a:t>Future tense: </a:t>
            </a:r>
            <a:r>
              <a:rPr lang="en-GB" sz="3000" i="1" dirty="0" err="1">
                <a:solidFill>
                  <a:prstClr val="white"/>
                </a:solidFill>
              </a:rPr>
              <a:t>werden</a:t>
            </a:r>
            <a:r>
              <a:rPr lang="en-GB" sz="3000" dirty="0">
                <a:solidFill>
                  <a:prstClr val="white"/>
                </a:solidFill>
              </a:rPr>
              <a:t> + infinitive</a:t>
            </a:r>
          </a:p>
          <a:p>
            <a:pPr algn="l"/>
            <a:endParaRPr lang="en-US" dirty="0"/>
          </a:p>
        </p:txBody>
      </p:sp>
      <p:sp>
        <p:nvSpPr>
          <p:cNvPr id="13" name="Subtitle 6">
            <a:extLst>
              <a:ext uri="{FF2B5EF4-FFF2-40B4-BE49-F238E27FC236}">
                <a16:creationId xmlns:a16="http://schemas.microsoft.com/office/drawing/2014/main" id="{2D438FA5-2CAB-4E24-9AEE-607776023B37}"/>
              </a:ext>
            </a:extLst>
          </p:cNvPr>
          <p:cNvSpPr txBox="1">
            <a:spLocks/>
          </p:cNvSpPr>
          <p:nvPr/>
        </p:nvSpPr>
        <p:spPr>
          <a:xfrm>
            <a:off x="214817" y="3828415"/>
            <a:ext cx="6604437" cy="571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000" dirty="0">
                <a:solidFill>
                  <a:prstClr val="white"/>
                </a:solidFill>
              </a:rPr>
              <a:t>Revisit several SSC</a:t>
            </a:r>
          </a:p>
          <a:p>
            <a:endParaRPr lang="en-US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161930" y="4982504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Y8 German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3.1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- Week 4 - Lesson 55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38AEC8F-C9FD-A549-80E9-260E66E632C7}"/>
              </a:ext>
            </a:extLst>
          </p:cNvPr>
          <p:cNvSpPr txBox="1">
            <a:spLocks/>
          </p:cNvSpPr>
          <p:nvPr/>
        </p:nvSpPr>
        <p:spPr>
          <a:xfrm>
            <a:off x="161930" y="5779725"/>
            <a:ext cx="4651022" cy="10782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Author name(s):  Inge Alferink / Rachel Hawkes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Artwork: Steve Clarke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Date updated: 10/08/21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96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4041"/>
            <a:ext cx="2850776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Vokabeln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1008800" y="247046"/>
            <a:ext cx="950400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2326E1-A87B-2D46-8B7D-5F8E8817AFDA}"/>
              </a:ext>
            </a:extLst>
          </p:cNvPr>
          <p:cNvSpPr txBox="1"/>
          <p:nvPr/>
        </p:nvSpPr>
        <p:spPr>
          <a:xfrm>
            <a:off x="180000" y="1296000"/>
            <a:ext cx="10170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Wolfgang und Mia schauen die Wasserman Webseite an.</a:t>
            </a:r>
          </a:p>
          <a:p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Wie heißt das auf Englisch in diesem Kontext?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5411DDD-ACDF-8240-9FF5-6E695586F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832" y="173308"/>
            <a:ext cx="986598" cy="94931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D4EC52-C8BB-2D42-9126-069FE11FA9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618" y="124558"/>
            <a:ext cx="950400" cy="968503"/>
          </a:xfrm>
          <a:prstGeom prst="rect">
            <a:avLst/>
          </a:prstGeom>
        </p:spPr>
      </p:pic>
      <p:pic>
        <p:nvPicPr>
          <p:cNvPr id="9" name="Picture 2" descr="Download Iphone X Screen Mockup Transparent Png Daisie">
            <a:extLst>
              <a:ext uri="{FF2B5EF4-FFF2-40B4-BE49-F238E27FC236}">
                <a16:creationId xmlns:a16="http://schemas.microsoft.com/office/drawing/2014/main" id="{AEC2FBD7-37B9-A942-851F-9B8E85291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091636" y="1679416"/>
            <a:ext cx="2210464" cy="351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4BF23D-26B8-7B4C-9D09-16A575A05359}"/>
              </a:ext>
            </a:extLst>
          </p:cNvPr>
          <p:cNvSpPr txBox="1"/>
          <p:nvPr/>
        </p:nvSpPr>
        <p:spPr>
          <a:xfrm>
            <a:off x="806218" y="2743887"/>
            <a:ext cx="2781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W: Mia,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siehst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du die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Webseite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? Man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kann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einen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Preis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gewinnen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9A2B43-7360-3D4E-9D13-5D1D43E0FA7B}"/>
              </a:ext>
            </a:extLst>
          </p:cNvPr>
          <p:cNvSpPr txBox="1"/>
          <p:nvPr/>
        </p:nvSpPr>
        <p:spPr>
          <a:xfrm>
            <a:off x="1262085" y="4318387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price / prize</a:t>
            </a:r>
          </a:p>
        </p:txBody>
      </p:sp>
      <p:pic>
        <p:nvPicPr>
          <p:cNvPr id="12" name="Picture 2" descr="Download Iphone X Screen Mockup Transparent Png Daisie">
            <a:extLst>
              <a:ext uri="{FF2B5EF4-FFF2-40B4-BE49-F238E27FC236}">
                <a16:creationId xmlns:a16="http://schemas.microsoft.com/office/drawing/2014/main" id="{96C1129B-9DFC-5B47-9447-76DA03E0B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785769" y="1649855"/>
            <a:ext cx="2210464" cy="351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wnload Iphone X Screen Mockup Transparent Png Daisie">
            <a:extLst>
              <a:ext uri="{FF2B5EF4-FFF2-40B4-BE49-F238E27FC236}">
                <a16:creationId xmlns:a16="http://schemas.microsoft.com/office/drawing/2014/main" id="{5538F4C6-6AB1-0A48-8F83-3B610353E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448135" y="1649855"/>
            <a:ext cx="2210464" cy="351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DCDCFF-2E51-3649-BA38-28BE229E08C6}"/>
              </a:ext>
            </a:extLst>
          </p:cNvPr>
          <p:cNvSpPr txBox="1"/>
          <p:nvPr/>
        </p:nvSpPr>
        <p:spPr>
          <a:xfrm>
            <a:off x="4500351" y="2734969"/>
            <a:ext cx="278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M: Ich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sehe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jetzt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Karten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für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Mondlicht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230658-35F0-CC46-93F1-5E8BC6A31F68}"/>
              </a:ext>
            </a:extLst>
          </p:cNvPr>
          <p:cNvSpPr txBox="1"/>
          <p:nvPr/>
        </p:nvSpPr>
        <p:spPr>
          <a:xfrm>
            <a:off x="8096848" y="2725736"/>
            <a:ext cx="30816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W: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Wir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sollen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drei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Fragen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beantworten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 Das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Ziel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ist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ein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Wort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machen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73C952-BF71-6F4A-867C-8B726078D093}"/>
              </a:ext>
            </a:extLst>
          </p:cNvPr>
          <p:cNvSpPr txBox="1"/>
          <p:nvPr/>
        </p:nvSpPr>
        <p:spPr>
          <a:xfrm>
            <a:off x="4682978" y="4318387"/>
            <a:ext cx="2416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menus / tickets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F2E269-B8F5-A940-B310-CB06171DBD6B}"/>
              </a:ext>
            </a:extLst>
          </p:cNvPr>
          <p:cNvSpPr txBox="1"/>
          <p:nvPr/>
        </p:nvSpPr>
        <p:spPr>
          <a:xfrm>
            <a:off x="8228457" y="4318386"/>
            <a:ext cx="2818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goal / destination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3068C1A-0929-6F42-98D9-D6DD76758A03}"/>
              </a:ext>
            </a:extLst>
          </p:cNvPr>
          <p:cNvCxnSpPr/>
          <p:nvPr/>
        </p:nvCxnSpPr>
        <p:spPr>
          <a:xfrm>
            <a:off x="1262085" y="4576112"/>
            <a:ext cx="8255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7B7B016-528B-5942-9A67-657889337A96}"/>
              </a:ext>
            </a:extLst>
          </p:cNvPr>
          <p:cNvCxnSpPr>
            <a:cxnSpLocks/>
          </p:cNvCxnSpPr>
          <p:nvPr/>
        </p:nvCxnSpPr>
        <p:spPr>
          <a:xfrm>
            <a:off x="4682978" y="4573968"/>
            <a:ext cx="105294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1E91AEE-C744-884A-889B-429F193411D0}"/>
              </a:ext>
            </a:extLst>
          </p:cNvPr>
          <p:cNvCxnSpPr>
            <a:cxnSpLocks/>
          </p:cNvCxnSpPr>
          <p:nvPr/>
        </p:nvCxnSpPr>
        <p:spPr>
          <a:xfrm>
            <a:off x="9224907" y="4576112"/>
            <a:ext cx="1821950" cy="1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peech Bubble: Rectangle with Corners Rounded 17">
            <a:extLst>
              <a:ext uri="{FF2B5EF4-FFF2-40B4-BE49-F238E27FC236}">
                <a16:creationId xmlns:a16="http://schemas.microsoft.com/office/drawing/2014/main" id="{B3B2AA61-3161-49A6-B3B0-2051A3900BBA}"/>
              </a:ext>
            </a:extLst>
          </p:cNvPr>
          <p:cNvSpPr/>
          <p:nvPr/>
        </p:nvSpPr>
        <p:spPr>
          <a:xfrm>
            <a:off x="8765207" y="748773"/>
            <a:ext cx="2963949" cy="628471"/>
          </a:xfrm>
          <a:prstGeom prst="wedgeRoundRectCallout">
            <a:avLst>
              <a:gd name="adj1" fmla="val -62762"/>
              <a:gd name="adj2" fmla="val -30124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sz="2000" dirty="0">
                <a:solidFill>
                  <a:schemeClr val="bg1"/>
                </a:solidFill>
              </a:rPr>
              <a:t>Hurra! Mondlicht ist meine Lieblingsband!</a:t>
            </a:r>
          </a:p>
        </p:txBody>
      </p:sp>
      <p:sp>
        <p:nvSpPr>
          <p:cNvPr id="24" name="Speech Bubble: Rectangle with Corners Rounded 17">
            <a:extLst>
              <a:ext uri="{FF2B5EF4-FFF2-40B4-BE49-F238E27FC236}">
                <a16:creationId xmlns:a16="http://schemas.microsoft.com/office/drawing/2014/main" id="{04E35417-B21A-427D-A5BB-6E2F8990487A}"/>
              </a:ext>
            </a:extLst>
          </p:cNvPr>
          <p:cNvSpPr/>
          <p:nvPr/>
        </p:nvSpPr>
        <p:spPr>
          <a:xfrm>
            <a:off x="8765207" y="5205639"/>
            <a:ext cx="2413259" cy="877575"/>
          </a:xfrm>
          <a:prstGeom prst="wedgeRoundRectCallout">
            <a:avLst>
              <a:gd name="adj1" fmla="val -48060"/>
              <a:gd name="adj2" fmla="val -108301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dirty="0">
                <a:solidFill>
                  <a:schemeClr val="bg1"/>
                </a:solidFill>
              </a:rPr>
              <a:t>Can you think of another word for ‘goal’ in English?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peech Bubble: Rectangle with Corners Rounded 17">
            <a:extLst>
              <a:ext uri="{FF2B5EF4-FFF2-40B4-BE49-F238E27FC236}">
                <a16:creationId xmlns:a16="http://schemas.microsoft.com/office/drawing/2014/main" id="{423EFD4D-EEC9-4C8E-9742-A79ADCFE2D34}"/>
              </a:ext>
            </a:extLst>
          </p:cNvPr>
          <p:cNvSpPr/>
          <p:nvPr/>
        </p:nvSpPr>
        <p:spPr>
          <a:xfrm>
            <a:off x="4797777" y="471093"/>
            <a:ext cx="1296787" cy="460538"/>
          </a:xfrm>
          <a:prstGeom prst="wedgeRoundRectCallout">
            <a:avLst>
              <a:gd name="adj1" fmla="val 68886"/>
              <a:gd name="adj2" fmla="val -13109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dirty="0" err="1">
                <a:solidFill>
                  <a:schemeClr val="bg1"/>
                </a:solidFill>
              </a:rPr>
              <a:t>Ja</a:t>
            </a:r>
            <a:r>
              <a:rPr lang="en-GB" dirty="0">
                <a:solidFill>
                  <a:schemeClr val="bg1"/>
                </a:solidFill>
              </a:rPr>
              <a:t>! ‘aim’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32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ownload Iphone X Screen Mockup Transparent Png Daisie">
            <a:extLst>
              <a:ext uri="{FF2B5EF4-FFF2-40B4-BE49-F238E27FC236}">
                <a16:creationId xmlns:a16="http://schemas.microsoft.com/office/drawing/2014/main" id="{DE3C5E5F-0B3D-7844-9A24-4CCABC5BC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48627" y="3063570"/>
            <a:ext cx="2210464" cy="351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27813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Vokabeln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1008800" y="247046"/>
            <a:ext cx="950400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5411DDD-ACDF-8240-9FF5-6E695586F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1" y="173308"/>
            <a:ext cx="986598" cy="94931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D4EC52-C8BB-2D42-9126-069FE11FA9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580" y="137682"/>
            <a:ext cx="950400" cy="968503"/>
          </a:xfrm>
          <a:prstGeom prst="rect">
            <a:avLst/>
          </a:prstGeom>
        </p:spPr>
      </p:pic>
      <p:pic>
        <p:nvPicPr>
          <p:cNvPr id="9" name="Picture 2" descr="Download Iphone X Screen Mockup Transparent Png Daisie">
            <a:extLst>
              <a:ext uri="{FF2B5EF4-FFF2-40B4-BE49-F238E27FC236}">
                <a16:creationId xmlns:a16="http://schemas.microsoft.com/office/drawing/2014/main" id="{AEC2FBD7-37B9-A942-851F-9B8E85291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30518" y="455665"/>
            <a:ext cx="2210464" cy="351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4BF23D-26B8-7B4C-9D09-16A575A05359}"/>
              </a:ext>
            </a:extLst>
          </p:cNvPr>
          <p:cNvSpPr txBox="1"/>
          <p:nvPr/>
        </p:nvSpPr>
        <p:spPr>
          <a:xfrm>
            <a:off x="481894" y="1635997"/>
            <a:ext cx="2781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M: Das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Gewinnspiel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läuft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heute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Abend bis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neun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Uhr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9A2B43-7360-3D4E-9D13-5D1D43E0FA7B}"/>
              </a:ext>
            </a:extLst>
          </p:cNvPr>
          <p:cNvSpPr txBox="1"/>
          <p:nvPr/>
        </p:nvSpPr>
        <p:spPr>
          <a:xfrm>
            <a:off x="908565" y="3147417"/>
            <a:ext cx="2569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watch / o’clock</a:t>
            </a:r>
          </a:p>
        </p:txBody>
      </p:sp>
      <p:pic>
        <p:nvPicPr>
          <p:cNvPr id="12" name="Picture 2" descr="Download Iphone X Screen Mockup Transparent Png Daisie">
            <a:extLst>
              <a:ext uri="{FF2B5EF4-FFF2-40B4-BE49-F238E27FC236}">
                <a16:creationId xmlns:a16="http://schemas.microsoft.com/office/drawing/2014/main" id="{96C1129B-9DFC-5B47-9447-76DA03E0B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485449" y="455665"/>
            <a:ext cx="2210464" cy="351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wnload Iphone X Screen Mockup Transparent Png Daisie">
            <a:extLst>
              <a:ext uri="{FF2B5EF4-FFF2-40B4-BE49-F238E27FC236}">
                <a16:creationId xmlns:a16="http://schemas.microsoft.com/office/drawing/2014/main" id="{5538F4C6-6AB1-0A48-8F83-3B610353E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147815" y="455665"/>
            <a:ext cx="2210464" cy="351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DCDCFF-2E51-3649-BA38-28BE229E08C6}"/>
              </a:ext>
            </a:extLst>
          </p:cNvPr>
          <p:cNvSpPr txBox="1"/>
          <p:nvPr/>
        </p:nvSpPr>
        <p:spPr>
          <a:xfrm>
            <a:off x="4200031" y="1643811"/>
            <a:ext cx="2781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W: Dann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haben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wir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noch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fünf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Stunden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230658-35F0-CC46-93F1-5E8BC6A31F68}"/>
              </a:ext>
            </a:extLst>
          </p:cNvPr>
          <p:cNvSpPr txBox="1"/>
          <p:nvPr/>
        </p:nvSpPr>
        <p:spPr>
          <a:xfrm>
            <a:off x="427525" y="4265812"/>
            <a:ext cx="3050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W: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Sollen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wir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das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nach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dem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Abend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essen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nochmal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versuchen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73C952-BF71-6F4A-867C-8B726078D093}"/>
              </a:ext>
            </a:extLst>
          </p:cNvPr>
          <p:cNvSpPr txBox="1"/>
          <p:nvPr/>
        </p:nvSpPr>
        <p:spPr>
          <a:xfrm>
            <a:off x="4547787" y="3147418"/>
            <a:ext cx="2291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hours / lessons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F2E269-B8F5-A940-B310-CB06171DBD6B}"/>
              </a:ext>
            </a:extLst>
          </p:cNvPr>
          <p:cNvSpPr txBox="1"/>
          <p:nvPr/>
        </p:nvSpPr>
        <p:spPr>
          <a:xfrm>
            <a:off x="880006" y="5714438"/>
            <a:ext cx="1960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meal / food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D66B46-EBEC-324A-9FDA-50AE451F4C46}"/>
              </a:ext>
            </a:extLst>
          </p:cNvPr>
          <p:cNvSpPr txBox="1"/>
          <p:nvPr/>
        </p:nvSpPr>
        <p:spPr>
          <a:xfrm>
            <a:off x="7781524" y="1470919"/>
            <a:ext cx="2986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M: Ich will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gern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gewinnen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denn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ich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kann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mein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Mondlicht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br>
              <a:rPr lang="en-US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T-shirt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tragen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095055-CC07-7F43-8E84-2BCECE9CCA77}"/>
              </a:ext>
            </a:extLst>
          </p:cNvPr>
          <p:cNvSpPr txBox="1"/>
          <p:nvPr/>
        </p:nvSpPr>
        <p:spPr>
          <a:xfrm>
            <a:off x="8405831" y="3159092"/>
            <a:ext cx="2008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wear / carry</a:t>
            </a:r>
          </a:p>
        </p:txBody>
      </p:sp>
      <p:pic>
        <p:nvPicPr>
          <p:cNvPr id="27" name="Picture 2" descr="Download Iphone X Screen Mockup Transparent Png Daisie">
            <a:extLst>
              <a:ext uri="{FF2B5EF4-FFF2-40B4-BE49-F238E27FC236}">
                <a16:creationId xmlns:a16="http://schemas.microsoft.com/office/drawing/2014/main" id="{D20A4866-8C6D-DA4A-945C-20F65E4C9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485449" y="3084287"/>
            <a:ext cx="2210464" cy="351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ownload Iphone X Screen Mockup Transparent Png Daisie">
            <a:extLst>
              <a:ext uri="{FF2B5EF4-FFF2-40B4-BE49-F238E27FC236}">
                <a16:creationId xmlns:a16="http://schemas.microsoft.com/office/drawing/2014/main" id="{7595C065-64D1-AD48-84CA-9EAF9E937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147815" y="3084287"/>
            <a:ext cx="2210464" cy="351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A8AFA11-381F-F943-96FE-90D42254DDC0}"/>
              </a:ext>
            </a:extLst>
          </p:cNvPr>
          <p:cNvSpPr txBox="1"/>
          <p:nvPr/>
        </p:nvSpPr>
        <p:spPr>
          <a:xfrm>
            <a:off x="4200031" y="4233036"/>
            <a:ext cx="2781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M: OK,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aber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ich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werde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zuerst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Katja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anrufen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30B74F-9651-AC49-9C83-558B36E9BDE8}"/>
              </a:ext>
            </a:extLst>
          </p:cNvPr>
          <p:cNvSpPr txBox="1"/>
          <p:nvPr/>
        </p:nvSpPr>
        <p:spPr>
          <a:xfrm>
            <a:off x="7644222" y="4268906"/>
            <a:ext cx="3124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M: Sie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sagt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hat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heute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eine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wunderbare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Geschichte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gehört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CBB50D-64D9-0F44-891B-79E328AC398F}"/>
              </a:ext>
            </a:extLst>
          </p:cNvPr>
          <p:cNvSpPr txBox="1"/>
          <p:nvPr/>
        </p:nvSpPr>
        <p:spPr>
          <a:xfrm>
            <a:off x="4445175" y="5714438"/>
            <a:ext cx="2228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become / will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A8B681-CCA3-4D47-8420-6A05EB19B0D0}"/>
              </a:ext>
            </a:extLst>
          </p:cNvPr>
          <p:cNvSpPr txBox="1"/>
          <p:nvPr/>
        </p:nvSpPr>
        <p:spPr>
          <a:xfrm>
            <a:off x="8356940" y="5714439"/>
            <a:ext cx="210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history / story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32C99A8-E65F-7445-8ADC-36E696D0D246}"/>
              </a:ext>
            </a:extLst>
          </p:cNvPr>
          <p:cNvCxnSpPr>
            <a:cxnSpLocks/>
          </p:cNvCxnSpPr>
          <p:nvPr/>
        </p:nvCxnSpPr>
        <p:spPr>
          <a:xfrm>
            <a:off x="908565" y="3394441"/>
            <a:ext cx="107263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B279319-FA56-0F4F-B2EB-AB02FC824D26}"/>
              </a:ext>
            </a:extLst>
          </p:cNvPr>
          <p:cNvCxnSpPr>
            <a:cxnSpLocks/>
          </p:cNvCxnSpPr>
          <p:nvPr/>
        </p:nvCxnSpPr>
        <p:spPr>
          <a:xfrm>
            <a:off x="5682417" y="3376900"/>
            <a:ext cx="990420" cy="2605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833FCC3-40DA-4644-A8A4-F1BCD6671FD0}"/>
              </a:ext>
            </a:extLst>
          </p:cNvPr>
          <p:cNvCxnSpPr/>
          <p:nvPr/>
        </p:nvCxnSpPr>
        <p:spPr>
          <a:xfrm>
            <a:off x="9492233" y="3402950"/>
            <a:ext cx="8255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463AF42-8081-3840-9267-AD18E255F09E}"/>
              </a:ext>
            </a:extLst>
          </p:cNvPr>
          <p:cNvCxnSpPr/>
          <p:nvPr/>
        </p:nvCxnSpPr>
        <p:spPr>
          <a:xfrm>
            <a:off x="1953860" y="5945272"/>
            <a:ext cx="8255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FC26B71-F01E-2F45-93F2-D643A4ED3FC8}"/>
              </a:ext>
            </a:extLst>
          </p:cNvPr>
          <p:cNvCxnSpPr>
            <a:cxnSpLocks/>
          </p:cNvCxnSpPr>
          <p:nvPr/>
        </p:nvCxnSpPr>
        <p:spPr>
          <a:xfrm>
            <a:off x="4445175" y="5982722"/>
            <a:ext cx="144762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36A54B7-8AB8-0A45-AB58-72DDAE1CF114}"/>
              </a:ext>
            </a:extLst>
          </p:cNvPr>
          <p:cNvCxnSpPr>
            <a:cxnSpLocks/>
          </p:cNvCxnSpPr>
          <p:nvPr/>
        </p:nvCxnSpPr>
        <p:spPr>
          <a:xfrm>
            <a:off x="8356940" y="5969372"/>
            <a:ext cx="1028360" cy="1335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89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2743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Vokabeln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1008800" y="247046"/>
            <a:ext cx="950400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2326E1-A87B-2D46-8B7D-5F8E8817AFDA}"/>
              </a:ext>
            </a:extLst>
          </p:cNvPr>
          <p:cNvSpPr txBox="1"/>
          <p:nvPr/>
        </p:nvSpPr>
        <p:spPr>
          <a:xfrm>
            <a:off x="180000" y="1296000"/>
            <a:ext cx="10170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Wolfgang und Mia schauen die Wasserman Webseite an.</a:t>
            </a:r>
          </a:p>
          <a:p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Schreib die </a:t>
            </a:r>
            <a:r>
              <a:rPr lang="de-DE" sz="2400" b="1" dirty="0">
                <a:solidFill>
                  <a:schemeClr val="accent5">
                    <a:lumMod val="50000"/>
                  </a:schemeClr>
                </a:solidFill>
              </a:rPr>
              <a:t>fetten 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Wörter auf Englisch.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5411DDD-ACDF-8240-9FF5-6E695586F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1" y="173308"/>
            <a:ext cx="986598" cy="94931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D4EC52-C8BB-2D42-9126-069FE11FA9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580" y="137682"/>
            <a:ext cx="950400" cy="968503"/>
          </a:xfrm>
          <a:prstGeom prst="rect">
            <a:avLst/>
          </a:prstGeom>
        </p:spPr>
      </p:pic>
      <p:pic>
        <p:nvPicPr>
          <p:cNvPr id="9" name="Picture 2" descr="Download Iphone X Screen Mockup Transparent Png Daisie">
            <a:extLst>
              <a:ext uri="{FF2B5EF4-FFF2-40B4-BE49-F238E27FC236}">
                <a16:creationId xmlns:a16="http://schemas.microsoft.com/office/drawing/2014/main" id="{AEC2FBD7-37B9-A942-851F-9B8E85291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982920" y="2383187"/>
            <a:ext cx="2210464" cy="351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4BF23D-26B8-7B4C-9D09-16A575A05359}"/>
              </a:ext>
            </a:extLst>
          </p:cNvPr>
          <p:cNvSpPr txBox="1"/>
          <p:nvPr/>
        </p:nvSpPr>
        <p:spPr>
          <a:xfrm>
            <a:off x="578224" y="3564921"/>
            <a:ext cx="29582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W: Mia,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Siehst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du die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Webseite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? Man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kann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einen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Preis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gewinnen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9A2B43-7360-3D4E-9D13-5D1D43E0FA7B}"/>
              </a:ext>
            </a:extLst>
          </p:cNvPr>
          <p:cNvSpPr txBox="1"/>
          <p:nvPr/>
        </p:nvSpPr>
        <p:spPr>
          <a:xfrm>
            <a:off x="1432359" y="5051717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prize</a:t>
            </a:r>
          </a:p>
        </p:txBody>
      </p:sp>
      <p:pic>
        <p:nvPicPr>
          <p:cNvPr id="12" name="Picture 2" descr="Download Iphone X Screen Mockup Transparent Png Daisie">
            <a:extLst>
              <a:ext uri="{FF2B5EF4-FFF2-40B4-BE49-F238E27FC236}">
                <a16:creationId xmlns:a16="http://schemas.microsoft.com/office/drawing/2014/main" id="{96C1129B-9DFC-5B47-9447-76DA03E0B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637851" y="2383187"/>
            <a:ext cx="2210464" cy="351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wnload Iphone X Screen Mockup Transparent Png Daisie">
            <a:extLst>
              <a:ext uri="{FF2B5EF4-FFF2-40B4-BE49-F238E27FC236}">
                <a16:creationId xmlns:a16="http://schemas.microsoft.com/office/drawing/2014/main" id="{5538F4C6-6AB1-0A48-8F83-3B610353E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300217" y="2383187"/>
            <a:ext cx="2210464" cy="351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DCDCFF-2E51-3649-BA38-28BE229E08C6}"/>
              </a:ext>
            </a:extLst>
          </p:cNvPr>
          <p:cNvSpPr txBox="1"/>
          <p:nvPr/>
        </p:nvSpPr>
        <p:spPr>
          <a:xfrm>
            <a:off x="4162070" y="3564921"/>
            <a:ext cx="2958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M: Ich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sehe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jetzt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Karten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für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Mondlicht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230658-35F0-CC46-93F1-5E8BC6A31F68}"/>
              </a:ext>
            </a:extLst>
          </p:cNvPr>
          <p:cNvSpPr txBox="1"/>
          <p:nvPr/>
        </p:nvSpPr>
        <p:spPr>
          <a:xfrm>
            <a:off x="7946689" y="3429000"/>
            <a:ext cx="2958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W: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Wir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sollen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drei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Fragen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beantworten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 Das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Ziel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ist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ein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Wort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machen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73C952-BF71-6F4A-867C-8B726078D093}"/>
              </a:ext>
            </a:extLst>
          </p:cNvPr>
          <p:cNvSpPr txBox="1"/>
          <p:nvPr/>
        </p:nvSpPr>
        <p:spPr>
          <a:xfrm>
            <a:off x="5179467" y="5051716"/>
            <a:ext cx="1127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tickets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F2E269-B8F5-A940-B310-CB06171DBD6B}"/>
              </a:ext>
            </a:extLst>
          </p:cNvPr>
          <p:cNvSpPr txBox="1"/>
          <p:nvPr/>
        </p:nvSpPr>
        <p:spPr>
          <a:xfrm>
            <a:off x="8973279" y="5013339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goal</a:t>
            </a:r>
          </a:p>
        </p:txBody>
      </p:sp>
    </p:spTree>
    <p:extLst>
      <p:ext uri="{BB962C8B-B14F-4D97-AF65-F5344CB8AC3E}">
        <p14:creationId xmlns:p14="http://schemas.microsoft.com/office/powerpoint/2010/main" val="150232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Download Iphone X Screen Mockup Transparent Png Daisie">
            <a:extLst>
              <a:ext uri="{FF2B5EF4-FFF2-40B4-BE49-F238E27FC236}">
                <a16:creationId xmlns:a16="http://schemas.microsoft.com/office/drawing/2014/main" id="{DE3C5E5F-0B3D-7844-9A24-4CCABC5BC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30518" y="3084287"/>
            <a:ext cx="2210464" cy="351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Vokabeln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1008800" y="247046"/>
            <a:ext cx="950400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5411DDD-ACDF-8240-9FF5-6E695586F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1" y="173308"/>
            <a:ext cx="986598" cy="94931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D4EC52-C8BB-2D42-9126-069FE11FA9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580" y="137682"/>
            <a:ext cx="950400" cy="968503"/>
          </a:xfrm>
          <a:prstGeom prst="rect">
            <a:avLst/>
          </a:prstGeom>
        </p:spPr>
      </p:pic>
      <p:pic>
        <p:nvPicPr>
          <p:cNvPr id="9" name="Picture 2" descr="Download Iphone X Screen Mockup Transparent Png Daisie">
            <a:extLst>
              <a:ext uri="{FF2B5EF4-FFF2-40B4-BE49-F238E27FC236}">
                <a16:creationId xmlns:a16="http://schemas.microsoft.com/office/drawing/2014/main" id="{AEC2FBD7-37B9-A942-851F-9B8E85291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30518" y="455665"/>
            <a:ext cx="2210464" cy="351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4BF23D-26B8-7B4C-9D09-16A575A05359}"/>
              </a:ext>
            </a:extLst>
          </p:cNvPr>
          <p:cNvSpPr txBox="1"/>
          <p:nvPr/>
        </p:nvSpPr>
        <p:spPr>
          <a:xfrm>
            <a:off x="462497" y="1618348"/>
            <a:ext cx="2941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M: </a:t>
            </a: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Das Gewinnspiel läuft heute Abend bis neun </a:t>
            </a:r>
            <a:r>
              <a:rPr lang="de-DE" sz="2000" b="1" dirty="0">
                <a:solidFill>
                  <a:schemeClr val="accent5">
                    <a:lumMod val="50000"/>
                  </a:schemeClr>
                </a:solidFill>
              </a:rPr>
              <a:t>Uhr.</a:t>
            </a:r>
            <a:endParaRPr lang="de-DE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9A2B43-7360-3D4E-9D13-5D1D43E0FA7B}"/>
              </a:ext>
            </a:extLst>
          </p:cNvPr>
          <p:cNvSpPr txBox="1"/>
          <p:nvPr/>
        </p:nvSpPr>
        <p:spPr>
          <a:xfrm>
            <a:off x="1281564" y="3138919"/>
            <a:ext cx="1308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o’clock</a:t>
            </a:r>
          </a:p>
        </p:txBody>
      </p:sp>
      <p:pic>
        <p:nvPicPr>
          <p:cNvPr id="12" name="Picture 2" descr="Download Iphone X Screen Mockup Transparent Png Daisie">
            <a:extLst>
              <a:ext uri="{FF2B5EF4-FFF2-40B4-BE49-F238E27FC236}">
                <a16:creationId xmlns:a16="http://schemas.microsoft.com/office/drawing/2014/main" id="{96C1129B-9DFC-5B47-9447-76DA03E0B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485449" y="455665"/>
            <a:ext cx="2210464" cy="351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wnload Iphone X Screen Mockup Transparent Png Daisie">
            <a:extLst>
              <a:ext uri="{FF2B5EF4-FFF2-40B4-BE49-F238E27FC236}">
                <a16:creationId xmlns:a16="http://schemas.microsoft.com/office/drawing/2014/main" id="{5538F4C6-6AB1-0A48-8F83-3B610353E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147815" y="455665"/>
            <a:ext cx="2210464" cy="351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DCDCFF-2E51-3649-BA38-28BE229E08C6}"/>
              </a:ext>
            </a:extLst>
          </p:cNvPr>
          <p:cNvSpPr txBox="1"/>
          <p:nvPr/>
        </p:nvSpPr>
        <p:spPr>
          <a:xfrm>
            <a:off x="4018990" y="1687332"/>
            <a:ext cx="29411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W: </a:t>
            </a: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Dann haben wir noch fünf </a:t>
            </a:r>
            <a:r>
              <a:rPr lang="de-DE" sz="2000" b="1" dirty="0">
                <a:solidFill>
                  <a:schemeClr val="accent5">
                    <a:lumMod val="50000"/>
                  </a:schemeClr>
                </a:solidFill>
              </a:rPr>
              <a:t>Stunden</a:t>
            </a: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230658-35F0-CC46-93F1-5E8BC6A31F68}"/>
              </a:ext>
            </a:extLst>
          </p:cNvPr>
          <p:cNvSpPr txBox="1"/>
          <p:nvPr/>
        </p:nvSpPr>
        <p:spPr>
          <a:xfrm>
            <a:off x="353244" y="4294809"/>
            <a:ext cx="33208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W: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Sollen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wir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das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nach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dem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Abend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essen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nochmal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versuchen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?</a:t>
            </a:r>
            <a:endParaRPr lang="de-DE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73C952-BF71-6F4A-867C-8B726078D093}"/>
              </a:ext>
            </a:extLst>
          </p:cNvPr>
          <p:cNvSpPr txBox="1"/>
          <p:nvPr/>
        </p:nvSpPr>
        <p:spPr>
          <a:xfrm>
            <a:off x="5170235" y="3123267"/>
            <a:ext cx="9749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hours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F2E269-B8F5-A940-B310-CB06171DBD6B}"/>
              </a:ext>
            </a:extLst>
          </p:cNvPr>
          <p:cNvSpPr txBox="1"/>
          <p:nvPr/>
        </p:nvSpPr>
        <p:spPr>
          <a:xfrm>
            <a:off x="8938028" y="3138704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wear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CD66B46-EBEC-324A-9FDA-50AE451F4C46}"/>
              </a:ext>
            </a:extLst>
          </p:cNvPr>
          <p:cNvSpPr txBox="1"/>
          <p:nvPr/>
        </p:nvSpPr>
        <p:spPr>
          <a:xfrm>
            <a:off x="7863081" y="1517484"/>
            <a:ext cx="2941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M: </a:t>
            </a: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Ich will gern gewinnen, denn ich kann mein Mondlicht </a:t>
            </a:r>
            <a:br>
              <a:rPr lang="de-DE" sz="20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T-Shirt </a:t>
            </a:r>
            <a:r>
              <a:rPr lang="de-DE" sz="2000" b="1" dirty="0">
                <a:solidFill>
                  <a:schemeClr val="accent5">
                    <a:lumMod val="50000"/>
                  </a:schemeClr>
                </a:solidFill>
              </a:rPr>
              <a:t>tragen</a:t>
            </a: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095055-CC07-7F43-8E84-2BCECE9CCA77}"/>
              </a:ext>
            </a:extLst>
          </p:cNvPr>
          <p:cNvSpPr txBox="1"/>
          <p:nvPr/>
        </p:nvSpPr>
        <p:spPr>
          <a:xfrm>
            <a:off x="1400299" y="5728629"/>
            <a:ext cx="944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meal</a:t>
            </a:r>
          </a:p>
        </p:txBody>
      </p:sp>
      <p:pic>
        <p:nvPicPr>
          <p:cNvPr id="27" name="Picture 2" descr="Download Iphone X Screen Mockup Transparent Png Daisie">
            <a:extLst>
              <a:ext uri="{FF2B5EF4-FFF2-40B4-BE49-F238E27FC236}">
                <a16:creationId xmlns:a16="http://schemas.microsoft.com/office/drawing/2014/main" id="{D20A4866-8C6D-DA4A-945C-20F65E4C9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485449" y="3084287"/>
            <a:ext cx="2210464" cy="351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ownload Iphone X Screen Mockup Transparent Png Daisie">
            <a:extLst>
              <a:ext uri="{FF2B5EF4-FFF2-40B4-BE49-F238E27FC236}">
                <a16:creationId xmlns:a16="http://schemas.microsoft.com/office/drawing/2014/main" id="{7595C065-64D1-AD48-84CA-9EAF9E937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147815" y="3084287"/>
            <a:ext cx="2210464" cy="351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A8AFA11-381F-F943-96FE-90D42254DDC0}"/>
              </a:ext>
            </a:extLst>
          </p:cNvPr>
          <p:cNvSpPr txBox="1"/>
          <p:nvPr/>
        </p:nvSpPr>
        <p:spPr>
          <a:xfrm>
            <a:off x="4120130" y="4266970"/>
            <a:ext cx="29411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M: </a:t>
            </a: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OK, aber ich </a:t>
            </a:r>
            <a:r>
              <a:rPr lang="de-DE" sz="2000" b="1" dirty="0">
                <a:solidFill>
                  <a:schemeClr val="accent5">
                    <a:lumMod val="50000"/>
                  </a:schemeClr>
                </a:solidFill>
              </a:rPr>
              <a:t>werde </a:t>
            </a: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zuerst Katja anrufen.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30B74F-9651-AC49-9C83-558B36E9BDE8}"/>
              </a:ext>
            </a:extLst>
          </p:cNvPr>
          <p:cNvSpPr txBox="1"/>
          <p:nvPr/>
        </p:nvSpPr>
        <p:spPr>
          <a:xfrm>
            <a:off x="7658166" y="4302858"/>
            <a:ext cx="3189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M: </a:t>
            </a: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Sie sagt, sie hat eine wunderbare </a:t>
            </a:r>
            <a:r>
              <a:rPr lang="de-DE" sz="2000" b="1" dirty="0">
                <a:solidFill>
                  <a:schemeClr val="accent5">
                    <a:lumMod val="50000"/>
                  </a:schemeClr>
                </a:solidFill>
              </a:rPr>
              <a:t>Geschichte </a:t>
            </a: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gehört.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CBB50D-64D9-0F44-891B-79E328AC398F}"/>
              </a:ext>
            </a:extLst>
          </p:cNvPr>
          <p:cNvSpPr txBox="1"/>
          <p:nvPr/>
        </p:nvSpPr>
        <p:spPr>
          <a:xfrm>
            <a:off x="5345763" y="5714438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will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A8B681-CCA3-4D47-8420-6A05EB19B0D0}"/>
              </a:ext>
            </a:extLst>
          </p:cNvPr>
          <p:cNvSpPr txBox="1"/>
          <p:nvPr/>
        </p:nvSpPr>
        <p:spPr>
          <a:xfrm>
            <a:off x="9049980" y="5735647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310545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26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091165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Grammatik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508974" y="247046"/>
            <a:ext cx="1448353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E23F35-1C68-BD4F-B6D8-267E9D2C395D}"/>
              </a:ext>
            </a:extLst>
          </p:cNvPr>
          <p:cNvSpPr txBox="1"/>
          <p:nvPr/>
        </p:nvSpPr>
        <p:spPr>
          <a:xfrm>
            <a:off x="73737" y="1352844"/>
            <a:ext cx="11948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We have already seen the future with 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</a:rPr>
              <a:t>werden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in the first person (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</a:rPr>
              <a:t>ich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) and second person (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</a:rPr>
              <a:t>du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):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737610-F80B-7347-8698-089D7F70014C}"/>
              </a:ext>
            </a:extLst>
          </p:cNvPr>
          <p:cNvSpPr txBox="1"/>
          <p:nvPr/>
        </p:nvSpPr>
        <p:spPr>
          <a:xfrm>
            <a:off x="237617" y="1784876"/>
            <a:ext cx="429797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werde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GB" sz="2000" dirty="0" err="1">
                <a:solidFill>
                  <a:srgbClr val="203764"/>
                </a:solidFill>
                <a:latin typeface="Century Gothic" panose="020F0302020204030204"/>
              </a:rPr>
              <a:t>Radtour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machen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037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8A0394-FDBA-864C-8B6A-9AC986CE685E}"/>
              </a:ext>
            </a:extLst>
          </p:cNvPr>
          <p:cNvSpPr txBox="1"/>
          <p:nvPr/>
        </p:nvSpPr>
        <p:spPr>
          <a:xfrm>
            <a:off x="211672" y="3639778"/>
            <a:ext cx="3985386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203764"/>
                </a:solidFill>
                <a:latin typeface="Century Gothic" panose="020F0302020204030204"/>
              </a:rPr>
              <a:t>Sie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wird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Radtour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machen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037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845EBD-4330-7546-9632-76366D187F5F}"/>
              </a:ext>
            </a:extLst>
          </p:cNvPr>
          <p:cNvSpPr txBox="1"/>
          <p:nvPr/>
        </p:nvSpPr>
        <p:spPr>
          <a:xfrm>
            <a:off x="170173" y="4936421"/>
            <a:ext cx="2920992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203764"/>
                </a:solidFill>
              </a:rPr>
              <a:t>Wirst</a:t>
            </a:r>
            <a:r>
              <a:rPr lang="en-US" sz="2000" dirty="0">
                <a:solidFill>
                  <a:srgbClr val="203764"/>
                </a:solidFill>
              </a:rPr>
              <a:t> du </a:t>
            </a:r>
            <a:r>
              <a:rPr lang="en-US" sz="2000" dirty="0" err="1">
                <a:solidFill>
                  <a:srgbClr val="203764"/>
                </a:solidFill>
              </a:rPr>
              <a:t>mitkommen</a:t>
            </a:r>
            <a:r>
              <a:rPr lang="en-US" sz="2000" dirty="0">
                <a:solidFill>
                  <a:srgbClr val="203764"/>
                </a:solidFill>
              </a:rPr>
              <a:t>?</a:t>
            </a:r>
            <a:r>
              <a:rPr lang="en-GB" sz="2000" dirty="0">
                <a:solidFill>
                  <a:srgbClr val="203764"/>
                </a:solidFill>
              </a:rPr>
              <a:t> </a:t>
            </a:r>
            <a:endParaRPr lang="en-US" sz="2000" dirty="0">
              <a:solidFill>
                <a:srgbClr val="20376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253DC-8DF8-874A-B6B9-4F93EBD092DF}"/>
              </a:ext>
            </a:extLst>
          </p:cNvPr>
          <p:cNvSpPr txBox="1"/>
          <p:nvPr/>
        </p:nvSpPr>
        <p:spPr>
          <a:xfrm>
            <a:off x="170173" y="5444624"/>
            <a:ext cx="3647152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203764"/>
                </a:solidFill>
              </a:rPr>
              <a:t>Wann</a:t>
            </a:r>
            <a:r>
              <a:rPr lang="en-US" sz="2000" dirty="0">
                <a:solidFill>
                  <a:srgbClr val="203764"/>
                </a:solidFill>
              </a:rPr>
              <a:t> </a:t>
            </a:r>
            <a:r>
              <a:rPr lang="en-US" sz="2000" b="1" dirty="0" err="1">
                <a:solidFill>
                  <a:srgbClr val="203764"/>
                </a:solidFill>
              </a:rPr>
              <a:t>wirst</a:t>
            </a:r>
            <a:r>
              <a:rPr lang="en-US" sz="2000" dirty="0">
                <a:solidFill>
                  <a:srgbClr val="203764"/>
                </a:solidFill>
              </a:rPr>
              <a:t> du </a:t>
            </a:r>
            <a:r>
              <a:rPr lang="en-US" sz="2000" dirty="0" err="1">
                <a:solidFill>
                  <a:srgbClr val="203764"/>
                </a:solidFill>
              </a:rPr>
              <a:t>ankommen</a:t>
            </a:r>
            <a:r>
              <a:rPr lang="en-US" sz="2000" dirty="0">
                <a:solidFill>
                  <a:srgbClr val="203764"/>
                </a:solidFill>
              </a:rPr>
              <a:t>?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9D7DA0-F7CD-6A43-8130-C3D3ABBCD5BF}"/>
              </a:ext>
            </a:extLst>
          </p:cNvPr>
          <p:cNvSpPr txBox="1"/>
          <p:nvPr/>
        </p:nvSpPr>
        <p:spPr>
          <a:xfrm>
            <a:off x="211672" y="2336679"/>
            <a:ext cx="4004622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203764"/>
                </a:solidFill>
                <a:latin typeface="Century Gothic" panose="020F0302020204030204"/>
              </a:rPr>
              <a:t>Du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wirst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Radtour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machen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2037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3BAE5A-293D-B44E-A5CD-1E5AB679788D}"/>
              </a:ext>
            </a:extLst>
          </p:cNvPr>
          <p:cNvSpPr txBox="1"/>
          <p:nvPr/>
        </p:nvSpPr>
        <p:spPr>
          <a:xfrm>
            <a:off x="170382" y="3143680"/>
            <a:ext cx="1141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To say ‘he / she / it will’ use the third person form of ‘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werden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67D917-F535-114A-987D-BB50A3C95887}"/>
              </a:ext>
            </a:extLst>
          </p:cNvPr>
          <p:cNvSpPr txBox="1"/>
          <p:nvPr/>
        </p:nvSpPr>
        <p:spPr>
          <a:xfrm>
            <a:off x="170382" y="4542201"/>
            <a:ext cx="1141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Remember to switch the pronoun and verb in a question: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679AE6-B604-D644-850F-F20C85BB836F}"/>
              </a:ext>
            </a:extLst>
          </p:cNvPr>
          <p:cNvSpPr txBox="1"/>
          <p:nvPr/>
        </p:nvSpPr>
        <p:spPr>
          <a:xfrm>
            <a:off x="5068953" y="1784875"/>
            <a:ext cx="2813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will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 cycle tour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2037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4B68CA-5DD8-D44D-AD77-DF90C8E888AF}"/>
              </a:ext>
            </a:extLst>
          </p:cNvPr>
          <p:cNvSpPr txBox="1"/>
          <p:nvPr/>
        </p:nvSpPr>
        <p:spPr>
          <a:xfrm>
            <a:off x="5068952" y="2275124"/>
            <a:ext cx="3161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dirty="0">
                <a:solidFill>
                  <a:srgbClr val="203764"/>
                </a:solidFill>
                <a:latin typeface="Century Gothic" panose="020F0302020204030204"/>
              </a:rPr>
              <a:t>You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will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 cycle tour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2037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E477B-2563-9245-BEE8-A7D530B4C9E6}"/>
              </a:ext>
            </a:extLst>
          </p:cNvPr>
          <p:cNvSpPr txBox="1"/>
          <p:nvPr/>
        </p:nvSpPr>
        <p:spPr>
          <a:xfrm>
            <a:off x="5068952" y="3633928"/>
            <a:ext cx="3137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i="1" dirty="0">
                <a:solidFill>
                  <a:srgbClr val="203764"/>
                </a:solidFill>
                <a:latin typeface="Century Gothic" panose="020F0302020204030204"/>
              </a:rPr>
              <a:t>She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will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 cycle tour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2037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EB7446-17A0-EA4B-B037-E91CA4A7FDED}"/>
              </a:ext>
            </a:extLst>
          </p:cNvPr>
          <p:cNvSpPr txBox="1"/>
          <p:nvPr/>
        </p:nvSpPr>
        <p:spPr>
          <a:xfrm>
            <a:off x="7999572" y="4933310"/>
            <a:ext cx="4022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Are you going to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come along?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2037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E8E776-0F2C-B748-814B-674989DFBE2E}"/>
              </a:ext>
            </a:extLst>
          </p:cNvPr>
          <p:cNvSpPr txBox="1"/>
          <p:nvPr/>
        </p:nvSpPr>
        <p:spPr>
          <a:xfrm>
            <a:off x="5088189" y="5454806"/>
            <a:ext cx="2794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When will you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arrive?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2037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2" name="Picture 11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7315B99B-68A1-4C4C-8BA0-7FFF475A9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27" y="2073925"/>
            <a:ext cx="3291034" cy="246827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45BB3AD-797A-4CA9-BD66-1E9D6C6DF09D}"/>
              </a:ext>
            </a:extLst>
          </p:cNvPr>
          <p:cNvSpPr txBox="1"/>
          <p:nvPr/>
        </p:nvSpPr>
        <p:spPr>
          <a:xfrm>
            <a:off x="5068952" y="4934454"/>
            <a:ext cx="2898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Will you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come along?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2037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1BA201-9A72-4DDD-BA76-D597DBC59F0B}"/>
              </a:ext>
            </a:extLst>
          </p:cNvPr>
          <p:cNvSpPr txBox="1"/>
          <p:nvPr/>
        </p:nvSpPr>
        <p:spPr>
          <a:xfrm>
            <a:off x="8018809" y="5454806"/>
            <a:ext cx="3929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When are you going to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203764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arrive?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203764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Speech Bubble: Rectangle with Corners Rounded 17">
            <a:extLst>
              <a:ext uri="{FF2B5EF4-FFF2-40B4-BE49-F238E27FC236}">
                <a16:creationId xmlns:a16="http://schemas.microsoft.com/office/drawing/2014/main" id="{73532258-E1F9-4E5A-A14E-B5A87E52EA19}"/>
              </a:ext>
            </a:extLst>
          </p:cNvPr>
          <p:cNvSpPr/>
          <p:nvPr/>
        </p:nvSpPr>
        <p:spPr>
          <a:xfrm>
            <a:off x="4687498" y="352528"/>
            <a:ext cx="4037035" cy="767456"/>
          </a:xfrm>
          <a:prstGeom prst="wedgeRoundRectCallout">
            <a:avLst>
              <a:gd name="adj1" fmla="val -37390"/>
              <a:gd name="adj2" fmla="val 70552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de-DE" sz="2000" dirty="0">
                <a:solidFill>
                  <a:schemeClr val="bg1"/>
                </a:solidFill>
              </a:rPr>
              <a:t>In 2-verb structures in German, the 2</a:t>
            </a:r>
            <a:r>
              <a:rPr lang="de-DE" sz="2000" baseline="30000" dirty="0">
                <a:solidFill>
                  <a:schemeClr val="bg1"/>
                </a:solidFill>
              </a:rPr>
              <a:t>nd</a:t>
            </a:r>
            <a:r>
              <a:rPr lang="de-DE" sz="2000" dirty="0">
                <a:solidFill>
                  <a:schemeClr val="bg1"/>
                </a:solidFill>
              </a:rPr>
              <a:t> verb goes at the end.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B05C187-1D16-4F0F-8A7F-F103961E6A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17" y="234380"/>
            <a:ext cx="712581" cy="869950"/>
          </a:xfrm>
          <a:prstGeom prst="rect">
            <a:avLst/>
          </a:prstGeom>
        </p:spPr>
      </p:pic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id="{9887D0D3-0ACA-4248-BD2E-1AA6A0E7F4A4}"/>
              </a:ext>
            </a:extLst>
          </p:cNvPr>
          <p:cNvSpPr/>
          <p:nvPr/>
        </p:nvSpPr>
        <p:spPr>
          <a:xfrm>
            <a:off x="3282336" y="1833026"/>
            <a:ext cx="1116106" cy="412782"/>
          </a:xfrm>
          <a:prstGeom prst="flowChartAlternateProcess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Alternate Process 24">
            <a:extLst>
              <a:ext uri="{FF2B5EF4-FFF2-40B4-BE49-F238E27FC236}">
                <a16:creationId xmlns:a16="http://schemas.microsoft.com/office/drawing/2014/main" id="{33920AA7-F23A-4EEF-A5AE-CB8C1DD2127A}"/>
              </a:ext>
            </a:extLst>
          </p:cNvPr>
          <p:cNvSpPr/>
          <p:nvPr/>
        </p:nvSpPr>
        <p:spPr>
          <a:xfrm>
            <a:off x="2968464" y="2344886"/>
            <a:ext cx="1116106" cy="412782"/>
          </a:xfrm>
          <a:prstGeom prst="flowChartAlternateProcess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10FFAFE0-059E-402A-A42D-59A5F276905C}"/>
              </a:ext>
            </a:extLst>
          </p:cNvPr>
          <p:cNvSpPr/>
          <p:nvPr/>
        </p:nvSpPr>
        <p:spPr>
          <a:xfrm>
            <a:off x="5686884" y="1850671"/>
            <a:ext cx="409116" cy="412782"/>
          </a:xfrm>
          <a:prstGeom prst="flowChartAlternateProcess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lowchart: Alternate Process 26">
            <a:extLst>
              <a:ext uri="{FF2B5EF4-FFF2-40B4-BE49-F238E27FC236}">
                <a16:creationId xmlns:a16="http://schemas.microsoft.com/office/drawing/2014/main" id="{B43B1477-1D73-4A28-98D3-7538DC22B418}"/>
              </a:ext>
            </a:extLst>
          </p:cNvPr>
          <p:cNvSpPr/>
          <p:nvPr/>
        </p:nvSpPr>
        <p:spPr>
          <a:xfrm>
            <a:off x="6093526" y="2328381"/>
            <a:ext cx="409116" cy="412782"/>
          </a:xfrm>
          <a:prstGeom prst="flowChartAlternateProcess">
            <a:avLst/>
          </a:prstGeom>
          <a:solidFill>
            <a:srgbClr val="FFFF0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76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980329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 fontScale="90000"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Wer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macht</a:t>
            </a:r>
            <a:r>
              <a:rPr lang="en-GB" sz="3600" b="1" dirty="0">
                <a:solidFill>
                  <a:schemeClr val="bg1"/>
                </a:solidFill>
              </a:rPr>
              <a:t> was?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1008800" y="247046"/>
            <a:ext cx="950400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99B067E-B114-3441-939F-C8AEA9924C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142945"/>
              </p:ext>
            </p:extLst>
          </p:nvPr>
        </p:nvGraphicFramePr>
        <p:xfrm>
          <a:off x="49281" y="1821802"/>
          <a:ext cx="11909919" cy="38709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15396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6731205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1573306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  <a:gridCol w="1618412">
                  <a:extLst>
                    <a:ext uri="{9D8B030D-6E8A-4147-A177-3AD203B41FA5}">
                      <a16:colId xmlns:a16="http://schemas.microsoft.com/office/drawing/2014/main" val="16168367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  Ich</a:t>
                      </a:r>
                      <a:endParaRPr lang="en-GB" sz="2000" b="1" dirty="0"/>
                    </a:p>
                  </a:txBody>
                  <a:tcPr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   Du</a:t>
                      </a:r>
                      <a:endParaRPr lang="en-GB" sz="2000" b="0" dirty="0"/>
                    </a:p>
                  </a:txBody>
                  <a:tcPr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kern="1200" dirty="0">
                          <a:effectLst/>
                        </a:rPr>
                        <a:t>   Er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kern="1200" dirty="0">
                        <a:effectLst/>
                      </a:endParaRPr>
                    </a:p>
                  </a:txBody>
                  <a:tcPr>
                    <a:solidFill>
                      <a:srgbClr val="DAA5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noProof="0" dirty="0">
                          <a:solidFill>
                            <a:srgbClr val="115076"/>
                          </a:solidFill>
                        </a:rPr>
                        <a:t> Ich  werde dem Hotel ein Email schreiben.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noProof="0" dirty="0">
                          <a:solidFill>
                            <a:srgbClr val="115076"/>
                          </a:solidFill>
                        </a:rPr>
                        <a:t> Du   wirst die Karte schon anschauen.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rgbClr val="115076"/>
                          </a:solidFill>
                        </a:rPr>
                        <a:t>3.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noProof="0" dirty="0">
                          <a:solidFill>
                            <a:srgbClr val="115076"/>
                          </a:solidFill>
                        </a:rPr>
                        <a:t> Du   wirst Fahrkarten kaufen.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rgbClr val="115076"/>
                          </a:solidFill>
                        </a:rPr>
                        <a:t>4.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noProof="0" dirty="0">
                          <a:solidFill>
                            <a:srgbClr val="115076"/>
                          </a:solidFill>
                        </a:rPr>
                        <a:t>  Er     wird Wasserman anrufen.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5.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noProof="0" dirty="0">
                          <a:solidFill>
                            <a:srgbClr val="115076"/>
                          </a:solidFill>
                        </a:rPr>
                        <a:t>  Ich  werde einkaufen gehen.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rgbClr val="115076"/>
                          </a:solidFill>
                        </a:rPr>
                        <a:t>6.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noProof="0" dirty="0">
                          <a:solidFill>
                            <a:srgbClr val="115076"/>
                          </a:solidFill>
                        </a:rPr>
                        <a:t>Heute Abend wirst   du   deinen Rucksack suchen.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rgbClr val="115076"/>
                          </a:solidFill>
                        </a:rPr>
                        <a:t>7.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noProof="0" dirty="0">
                          <a:solidFill>
                            <a:srgbClr val="115076"/>
                          </a:solidFill>
                        </a:rPr>
                        <a:t>Also,   er  wird morgen den Badeanzug* waschen.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851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u="none" noProof="0" dirty="0">
                          <a:solidFill>
                            <a:srgbClr val="115076"/>
                          </a:solidFill>
                        </a:rPr>
                        <a:t>Und   ich  werde Einstein zum Tierarzt bringen.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23953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AA42553-EED2-814B-8E2B-603AF1806B6A}"/>
              </a:ext>
            </a:extLst>
          </p:cNvPr>
          <p:cNvSpPr txBox="1"/>
          <p:nvPr/>
        </p:nvSpPr>
        <p:spPr>
          <a:xfrm>
            <a:off x="701389" y="2568373"/>
            <a:ext cx="619411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pic>
        <p:nvPicPr>
          <p:cNvPr id="9" name="Picture 8" descr="green checkmark">
            <a:extLst>
              <a:ext uri="{FF2B5EF4-FFF2-40B4-BE49-F238E27FC236}">
                <a16:creationId xmlns:a16="http://schemas.microsoft.com/office/drawing/2014/main" id="{FD1B9A7C-AE9C-D347-A445-65E5E455E5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265" y="2568373"/>
            <a:ext cx="282522" cy="2942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5AF10B-C8C7-1742-AEAF-0C4ABCD583B5}"/>
              </a:ext>
            </a:extLst>
          </p:cNvPr>
          <p:cNvSpPr txBox="1"/>
          <p:nvPr/>
        </p:nvSpPr>
        <p:spPr>
          <a:xfrm>
            <a:off x="701389" y="2983110"/>
            <a:ext cx="619411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</a:t>
            </a:r>
          </a:p>
        </p:txBody>
      </p:sp>
      <p:pic>
        <p:nvPicPr>
          <p:cNvPr id="11" name="Picture 10" descr="green checkmark">
            <a:extLst>
              <a:ext uri="{FF2B5EF4-FFF2-40B4-BE49-F238E27FC236}">
                <a16:creationId xmlns:a16="http://schemas.microsoft.com/office/drawing/2014/main" id="{38C191EB-F50E-7945-802D-92576486CC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86" y="2914584"/>
            <a:ext cx="282522" cy="2942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9D20417-3880-8B47-9106-D0FBC70FD073}"/>
              </a:ext>
            </a:extLst>
          </p:cNvPr>
          <p:cNvSpPr txBox="1"/>
          <p:nvPr/>
        </p:nvSpPr>
        <p:spPr>
          <a:xfrm>
            <a:off x="795072" y="3383429"/>
            <a:ext cx="525728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pic>
        <p:nvPicPr>
          <p:cNvPr id="13" name="Picture 12" descr="green checkmark">
            <a:extLst>
              <a:ext uri="{FF2B5EF4-FFF2-40B4-BE49-F238E27FC236}">
                <a16:creationId xmlns:a16="http://schemas.microsoft.com/office/drawing/2014/main" id="{733A7298-98DF-B34E-B772-24E9A4AD87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86" y="3272924"/>
            <a:ext cx="282522" cy="29429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1CCD47-9317-7845-85BE-339B7B349857}"/>
              </a:ext>
            </a:extLst>
          </p:cNvPr>
          <p:cNvSpPr txBox="1"/>
          <p:nvPr/>
        </p:nvSpPr>
        <p:spPr>
          <a:xfrm>
            <a:off x="616325" y="3769033"/>
            <a:ext cx="817563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pic>
        <p:nvPicPr>
          <p:cNvPr id="15" name="Picture 14" descr="green checkmark">
            <a:extLst>
              <a:ext uri="{FF2B5EF4-FFF2-40B4-BE49-F238E27FC236}">
                <a16:creationId xmlns:a16="http://schemas.microsoft.com/office/drawing/2014/main" id="{5811DF6B-DD60-2A40-905D-ACE1138B99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041" y="3725034"/>
            <a:ext cx="282522" cy="2942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FA9EEC-8DB7-214F-8654-ACE8246EA402}"/>
              </a:ext>
            </a:extLst>
          </p:cNvPr>
          <p:cNvSpPr txBox="1"/>
          <p:nvPr/>
        </p:nvSpPr>
        <p:spPr>
          <a:xfrm>
            <a:off x="701389" y="4154637"/>
            <a:ext cx="690827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pic>
        <p:nvPicPr>
          <p:cNvPr id="17" name="Picture 16" descr="green checkmark">
            <a:extLst>
              <a:ext uri="{FF2B5EF4-FFF2-40B4-BE49-F238E27FC236}">
                <a16:creationId xmlns:a16="http://schemas.microsoft.com/office/drawing/2014/main" id="{860303EE-833C-2049-92F9-4612C8118B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569" y="4168120"/>
            <a:ext cx="282522" cy="29429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AEDC32A-6F89-FC41-9B31-8868B4D0E6DD}"/>
              </a:ext>
            </a:extLst>
          </p:cNvPr>
          <p:cNvSpPr txBox="1"/>
          <p:nvPr/>
        </p:nvSpPr>
        <p:spPr>
          <a:xfrm>
            <a:off x="3121685" y="4581441"/>
            <a:ext cx="563827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pic>
        <p:nvPicPr>
          <p:cNvPr id="19" name="Picture 18" descr="green checkmark">
            <a:extLst>
              <a:ext uri="{FF2B5EF4-FFF2-40B4-BE49-F238E27FC236}">
                <a16:creationId xmlns:a16="http://schemas.microsoft.com/office/drawing/2014/main" id="{95F58D83-949A-B249-A963-43C6722FA5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184" y="4514242"/>
            <a:ext cx="282522" cy="2942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7820058-9630-5D4E-AB5F-384B4BC2E448}"/>
              </a:ext>
            </a:extLst>
          </p:cNvPr>
          <p:cNvSpPr txBox="1"/>
          <p:nvPr/>
        </p:nvSpPr>
        <p:spPr>
          <a:xfrm>
            <a:off x="1364544" y="4947379"/>
            <a:ext cx="508000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pic>
        <p:nvPicPr>
          <p:cNvPr id="21" name="Picture 20" descr="green checkmark">
            <a:extLst>
              <a:ext uri="{FF2B5EF4-FFF2-40B4-BE49-F238E27FC236}">
                <a16:creationId xmlns:a16="http://schemas.microsoft.com/office/drawing/2014/main" id="{2BBA5A24-2F1F-B24A-A489-C2E80D872F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700" y="4935736"/>
            <a:ext cx="282522" cy="29429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BBE658-F1AE-4D43-B821-127A5C85D89C}"/>
              </a:ext>
            </a:extLst>
          </p:cNvPr>
          <p:cNvSpPr txBox="1"/>
          <p:nvPr/>
        </p:nvSpPr>
        <p:spPr>
          <a:xfrm>
            <a:off x="1267496" y="5353250"/>
            <a:ext cx="690827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pic>
        <p:nvPicPr>
          <p:cNvPr id="23" name="Picture 22" descr="green checkmark">
            <a:extLst>
              <a:ext uri="{FF2B5EF4-FFF2-40B4-BE49-F238E27FC236}">
                <a16:creationId xmlns:a16="http://schemas.microsoft.com/office/drawing/2014/main" id="{D2A4A683-F353-1E41-AF2C-F8613054C4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569" y="5296789"/>
            <a:ext cx="282522" cy="294294"/>
          </a:xfrm>
          <a:prstGeom prst="rect">
            <a:avLst/>
          </a:prstGeom>
        </p:spPr>
      </p:pic>
      <p:pic>
        <p:nvPicPr>
          <p:cNvPr id="25" name="Picture 24" descr="A close up of a logo&#10;&#10;Description automatically generated">
            <a:extLst>
              <a:ext uri="{FF2B5EF4-FFF2-40B4-BE49-F238E27FC236}">
                <a16:creationId xmlns:a16="http://schemas.microsoft.com/office/drawing/2014/main" id="{9C368B59-48F2-694D-A78A-2EE55635C8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954" y="845036"/>
            <a:ext cx="962979" cy="981321"/>
          </a:xfrm>
          <a:prstGeom prst="rect">
            <a:avLst/>
          </a:prstGeom>
        </p:spPr>
      </p:pic>
      <p:pic>
        <p:nvPicPr>
          <p:cNvPr id="26" name="Picture 25" descr="A picture containing logo&#10;&#10;Description automatically generated">
            <a:extLst>
              <a:ext uri="{FF2B5EF4-FFF2-40B4-BE49-F238E27FC236}">
                <a16:creationId xmlns:a16="http://schemas.microsoft.com/office/drawing/2014/main" id="{ED1792E5-0350-E541-8C57-5E7F78F4BE7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8" t="181" r="6997" b="50706"/>
          <a:stretch/>
        </p:blipFill>
        <p:spPr>
          <a:xfrm>
            <a:off x="6676961" y="803010"/>
            <a:ext cx="1221304" cy="1015490"/>
          </a:xfrm>
          <a:prstGeom prst="rect">
            <a:avLst/>
          </a:prstGeom>
        </p:spPr>
      </p:pic>
      <p:pic>
        <p:nvPicPr>
          <p:cNvPr id="27" name="Picture 26" descr="A picture containing logo&#10;&#10;Description automatically generated">
            <a:extLst>
              <a:ext uri="{FF2B5EF4-FFF2-40B4-BE49-F238E27FC236}">
                <a16:creationId xmlns:a16="http://schemas.microsoft.com/office/drawing/2014/main" id="{3CA4AE7C-43EF-D24D-830E-D0D37AF0A16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8" t="181" r="6997" b="50706"/>
          <a:stretch/>
        </p:blipFill>
        <p:spPr>
          <a:xfrm>
            <a:off x="7384069" y="1971978"/>
            <a:ext cx="571500" cy="475191"/>
          </a:xfrm>
          <a:prstGeom prst="rect">
            <a:avLst/>
          </a:prstGeom>
        </p:spPr>
      </p:pic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B5F56246-13D7-8441-A68B-6F00E64514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612" y="1888159"/>
            <a:ext cx="548561" cy="559010"/>
          </a:xfrm>
          <a:prstGeom prst="rect">
            <a:avLst/>
          </a:prstGeom>
        </p:spPr>
      </p:pic>
      <p:pic>
        <p:nvPicPr>
          <p:cNvPr id="29" name="Picture 28" descr="A close up of a logo&#10;&#10;Description automatically generated">
            <a:extLst>
              <a:ext uri="{FF2B5EF4-FFF2-40B4-BE49-F238E27FC236}">
                <a16:creationId xmlns:a16="http://schemas.microsoft.com/office/drawing/2014/main" id="{AF672A20-FE3D-8A43-9BAD-A69EC35949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282" y="1957836"/>
            <a:ext cx="508551" cy="489333"/>
          </a:xfrm>
          <a:prstGeom prst="rect">
            <a:avLst/>
          </a:prstGeom>
        </p:spPr>
      </p:pic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87888FE5-B6EE-4AC9-9EDA-8A4E52ED32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668" y="758247"/>
            <a:ext cx="1138064" cy="10950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0F52E7-D446-6543-B0C7-BBD7B89E017B}"/>
              </a:ext>
            </a:extLst>
          </p:cNvPr>
          <p:cNvSpPr txBox="1"/>
          <p:nvPr/>
        </p:nvSpPr>
        <p:spPr>
          <a:xfrm>
            <a:off x="89318" y="1485393"/>
            <a:ext cx="6204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Katrin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schreibt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eine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Liste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für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Mia. </a:t>
            </a:r>
          </a:p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macht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was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für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den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Ausflug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31" name="Speech Bubble: Rectangle with Corners Rounded 17">
            <a:extLst>
              <a:ext uri="{FF2B5EF4-FFF2-40B4-BE49-F238E27FC236}">
                <a16:creationId xmlns:a16="http://schemas.microsoft.com/office/drawing/2014/main" id="{F31750DF-61DA-4EA4-99F8-5BFA5C6EA3D7}"/>
              </a:ext>
            </a:extLst>
          </p:cNvPr>
          <p:cNvSpPr/>
          <p:nvPr/>
        </p:nvSpPr>
        <p:spPr>
          <a:xfrm>
            <a:off x="4099218" y="345288"/>
            <a:ext cx="2660521" cy="767456"/>
          </a:xfrm>
          <a:prstGeom prst="wedgeRoundRectCallout">
            <a:avLst>
              <a:gd name="adj1" fmla="val 34886"/>
              <a:gd name="adj2" fmla="val 91578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000" dirty="0">
                <a:solidFill>
                  <a:schemeClr val="bg1"/>
                </a:solidFill>
              </a:rPr>
              <a:t>der Badeanzug – swimming costume</a:t>
            </a:r>
          </a:p>
        </p:txBody>
      </p:sp>
    </p:spTree>
    <p:extLst>
      <p:ext uri="{BB962C8B-B14F-4D97-AF65-F5344CB8AC3E}">
        <p14:creationId xmlns:p14="http://schemas.microsoft.com/office/powerpoint/2010/main" val="162456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22606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Beispiel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E7752AB6-D680-AA46-830A-1BFACB07A107}"/>
              </a:ext>
            </a:extLst>
          </p:cNvPr>
          <p:cNvSpPr/>
          <p:nvPr/>
        </p:nvSpPr>
        <p:spPr>
          <a:xfrm>
            <a:off x="10576800" y="247046"/>
            <a:ext cx="1382092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171FE5-637E-8B49-96F3-DDAA51E1CBF1}"/>
              </a:ext>
            </a:extLst>
          </p:cNvPr>
          <p:cNvSpPr txBox="1"/>
          <p:nvPr/>
        </p:nvSpPr>
        <p:spPr>
          <a:xfrm>
            <a:off x="482600" y="3726466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Partner A</a:t>
            </a:r>
          </a:p>
        </p:txBody>
      </p:sp>
      <p:sp>
        <p:nvSpPr>
          <p:cNvPr id="11" name="Speech Bubble: Rectangle with Corners Rounded 17">
            <a:extLst>
              <a:ext uri="{FF2B5EF4-FFF2-40B4-BE49-F238E27FC236}">
                <a16:creationId xmlns:a16="http://schemas.microsoft.com/office/drawing/2014/main" id="{845BD4BA-F6E7-C348-90CB-0056AFFBD496}"/>
              </a:ext>
            </a:extLst>
          </p:cNvPr>
          <p:cNvSpPr/>
          <p:nvPr/>
        </p:nvSpPr>
        <p:spPr>
          <a:xfrm>
            <a:off x="2260600" y="2561154"/>
            <a:ext cx="3436278" cy="1396144"/>
          </a:xfrm>
          <a:prstGeom prst="wedgeRoundRectCallout">
            <a:avLst>
              <a:gd name="adj1" fmla="val -58522"/>
              <a:gd name="adj2" fmla="val 42365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DE" sz="2400" dirty="0">
                <a:solidFill>
                  <a:schemeClr val="bg1"/>
                </a:solidFill>
              </a:rPr>
              <a:t> Will er am Donnerstag ins Kino gehen?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1FBFF3-0446-B049-95DE-187248E055A2}"/>
              </a:ext>
            </a:extLst>
          </p:cNvPr>
          <p:cNvSpPr txBox="1"/>
          <p:nvPr/>
        </p:nvSpPr>
        <p:spPr>
          <a:xfrm>
            <a:off x="2461977" y="4532481"/>
            <a:ext cx="1516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Partner B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6438EA0-A576-6440-9214-53C3C8BA2E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487865"/>
              </p:ext>
            </p:extLst>
          </p:nvPr>
        </p:nvGraphicFramePr>
        <p:xfrm>
          <a:off x="1021976" y="5285627"/>
          <a:ext cx="10598523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771">
                  <a:extLst>
                    <a:ext uri="{9D8B030D-6E8A-4147-A177-3AD203B41FA5}">
                      <a16:colId xmlns:a16="http://schemas.microsoft.com/office/drawing/2014/main" val="2816019850"/>
                    </a:ext>
                  </a:extLst>
                </a:gridCol>
                <a:gridCol w="910544">
                  <a:extLst>
                    <a:ext uri="{9D8B030D-6E8A-4147-A177-3AD203B41FA5}">
                      <a16:colId xmlns:a16="http://schemas.microsoft.com/office/drawing/2014/main" val="3526722916"/>
                    </a:ext>
                  </a:extLst>
                </a:gridCol>
                <a:gridCol w="1575989">
                  <a:extLst>
                    <a:ext uri="{9D8B030D-6E8A-4147-A177-3AD203B41FA5}">
                      <a16:colId xmlns:a16="http://schemas.microsoft.com/office/drawing/2014/main" val="3183323226"/>
                    </a:ext>
                  </a:extLst>
                </a:gridCol>
                <a:gridCol w="2423626">
                  <a:extLst>
                    <a:ext uri="{9D8B030D-6E8A-4147-A177-3AD203B41FA5}">
                      <a16:colId xmlns:a16="http://schemas.microsoft.com/office/drawing/2014/main" val="1860912582"/>
                    </a:ext>
                  </a:extLst>
                </a:gridCol>
                <a:gridCol w="4103593">
                  <a:extLst>
                    <a:ext uri="{9D8B030D-6E8A-4147-A177-3AD203B41FA5}">
                      <a16:colId xmlns:a16="http://schemas.microsoft.com/office/drawing/2014/main" val="14962937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Q / S</a:t>
                      </a:r>
                    </a:p>
                  </a:txBody>
                  <a:tcPr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will / want</a:t>
                      </a:r>
                    </a:p>
                  </a:txBody>
                  <a:tcPr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you / he - she -it</a:t>
                      </a:r>
                    </a:p>
                  </a:txBody>
                  <a:tcPr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What (write in English)</a:t>
                      </a:r>
                    </a:p>
                  </a:txBody>
                  <a:tcPr>
                    <a:solidFill>
                      <a:srgbClr val="DAA5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627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203764"/>
                          </a:solidFill>
                        </a:rPr>
                        <a:t>Beispiel</a:t>
                      </a:r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203764"/>
                          </a:solidFill>
                        </a:rPr>
                        <a:t>Q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203764"/>
                          </a:solidFill>
                        </a:rPr>
                        <a:t>wants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203764"/>
                          </a:solidFill>
                        </a:rPr>
                        <a:t>he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203764"/>
                          </a:solidFill>
                        </a:rPr>
                        <a:t>to go the cinema on Thursday?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46222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505614FA-2BAF-934F-8E0F-8812FB6E2CDC}"/>
              </a:ext>
            </a:extLst>
          </p:cNvPr>
          <p:cNvSpPr txBox="1"/>
          <p:nvPr/>
        </p:nvSpPr>
        <p:spPr>
          <a:xfrm>
            <a:off x="2699194" y="5708761"/>
            <a:ext cx="619411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endParaRPr lang="en-GB" sz="2000" dirty="0">
              <a:solidFill>
                <a:srgbClr val="115076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7FBA6F-9FA7-3E4B-B655-D08870D7D9EC}"/>
              </a:ext>
            </a:extLst>
          </p:cNvPr>
          <p:cNvSpPr txBox="1"/>
          <p:nvPr/>
        </p:nvSpPr>
        <p:spPr>
          <a:xfrm>
            <a:off x="3942657" y="5708761"/>
            <a:ext cx="879514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endParaRPr lang="en-GB" sz="2000" dirty="0">
              <a:solidFill>
                <a:srgbClr val="115076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FD44D88-A8A6-8D49-B819-E14E7478BEA4}"/>
              </a:ext>
            </a:extLst>
          </p:cNvPr>
          <p:cNvSpPr txBox="1"/>
          <p:nvPr/>
        </p:nvSpPr>
        <p:spPr>
          <a:xfrm>
            <a:off x="6011531" y="5721939"/>
            <a:ext cx="619411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endParaRPr lang="en-GB" sz="2000" dirty="0">
              <a:solidFill>
                <a:srgbClr val="11507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8337B5D-78DC-0E46-9E1C-17806ECCF7C0}"/>
              </a:ext>
            </a:extLst>
          </p:cNvPr>
          <p:cNvSpPr txBox="1"/>
          <p:nvPr/>
        </p:nvSpPr>
        <p:spPr>
          <a:xfrm>
            <a:off x="7519871" y="5721939"/>
            <a:ext cx="3945870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endParaRPr lang="en-GB" sz="2000" dirty="0">
              <a:solidFill>
                <a:srgbClr val="115076"/>
              </a:solidFill>
            </a:endParaRPr>
          </a:p>
        </p:txBody>
      </p:sp>
      <p:pic>
        <p:nvPicPr>
          <p:cNvPr id="19" name="Graphic 18" descr="Scribble">
            <a:extLst>
              <a:ext uri="{FF2B5EF4-FFF2-40B4-BE49-F238E27FC236}">
                <a16:creationId xmlns:a16="http://schemas.microsoft.com/office/drawing/2014/main" id="{C67C7649-8CFB-0E4F-AFDC-94FAF9D69D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17943" y="4306113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CB9228-57F7-4900-8C50-4B929B170D81}"/>
              </a:ext>
            </a:extLst>
          </p:cNvPr>
          <p:cNvSpPr txBox="1"/>
          <p:nvPr/>
        </p:nvSpPr>
        <p:spPr>
          <a:xfrm>
            <a:off x="304485" y="1248256"/>
            <a:ext cx="6566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Person A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liest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den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Satz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oder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die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Frage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305716-E0AD-4884-AD9E-ED215B809D7D}"/>
              </a:ext>
            </a:extLst>
          </p:cNvPr>
          <p:cNvSpPr txBox="1"/>
          <p:nvPr/>
        </p:nvSpPr>
        <p:spPr>
          <a:xfrm>
            <a:off x="304485" y="1710598"/>
            <a:ext cx="113160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Person B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schreibt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auf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Englisch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in die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Tabelle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184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2420471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Person A</a:t>
            </a: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E7752AB6-D680-AA46-830A-1BFACB07A107}"/>
              </a:ext>
            </a:extLst>
          </p:cNvPr>
          <p:cNvSpPr/>
          <p:nvPr/>
        </p:nvSpPr>
        <p:spPr>
          <a:xfrm>
            <a:off x="10576800" y="247046"/>
            <a:ext cx="1382092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82207FF0-AE84-C041-89FF-12BCFE2EC6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859789"/>
              </p:ext>
            </p:extLst>
          </p:nvPr>
        </p:nvGraphicFramePr>
        <p:xfrm>
          <a:off x="201706" y="3025588"/>
          <a:ext cx="11497234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0435">
                  <a:extLst>
                    <a:ext uri="{9D8B030D-6E8A-4147-A177-3AD203B41FA5}">
                      <a16:colId xmlns:a16="http://schemas.microsoft.com/office/drawing/2014/main" val="1643317571"/>
                    </a:ext>
                  </a:extLst>
                </a:gridCol>
                <a:gridCol w="1081571">
                  <a:extLst>
                    <a:ext uri="{9D8B030D-6E8A-4147-A177-3AD203B41FA5}">
                      <a16:colId xmlns:a16="http://schemas.microsoft.com/office/drawing/2014/main" val="1755466815"/>
                    </a:ext>
                  </a:extLst>
                </a:gridCol>
                <a:gridCol w="1872005">
                  <a:extLst>
                    <a:ext uri="{9D8B030D-6E8A-4147-A177-3AD203B41FA5}">
                      <a16:colId xmlns:a16="http://schemas.microsoft.com/office/drawing/2014/main" val="422356425"/>
                    </a:ext>
                  </a:extLst>
                </a:gridCol>
                <a:gridCol w="2620808">
                  <a:extLst>
                    <a:ext uri="{9D8B030D-6E8A-4147-A177-3AD203B41FA5}">
                      <a16:colId xmlns:a16="http://schemas.microsoft.com/office/drawing/2014/main" val="3477775520"/>
                    </a:ext>
                  </a:extLst>
                </a:gridCol>
                <a:gridCol w="5132415">
                  <a:extLst>
                    <a:ext uri="{9D8B030D-6E8A-4147-A177-3AD203B41FA5}">
                      <a16:colId xmlns:a16="http://schemas.microsoft.com/office/drawing/2014/main" val="8205507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Q / S</a:t>
                      </a:r>
                    </a:p>
                  </a:txBody>
                  <a:tcPr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will / want</a:t>
                      </a:r>
                    </a:p>
                  </a:txBody>
                  <a:tcPr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you / he - she - it</a:t>
                      </a:r>
                    </a:p>
                  </a:txBody>
                  <a:tcPr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What (write in English)</a:t>
                      </a:r>
                    </a:p>
                  </a:txBody>
                  <a:tcPr>
                    <a:solidFill>
                      <a:srgbClr val="DAA5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411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1.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011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2.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023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3.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811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4.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862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5.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51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6.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678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7.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16895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401DC17-D3CA-3A47-BC09-52758D8EBDE2}"/>
              </a:ext>
            </a:extLst>
          </p:cNvPr>
          <p:cNvSpPr txBox="1"/>
          <p:nvPr/>
        </p:nvSpPr>
        <p:spPr>
          <a:xfrm>
            <a:off x="2643786" y="462280"/>
            <a:ext cx="73473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1.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Willst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du am Montag in die Schule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gehen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?  </a:t>
            </a:r>
          </a:p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2. Er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wird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das Bild am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Wochenende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suchen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3. Heute Abend will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einen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neuen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Rock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kaufen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4.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Wann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wirst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du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ankommen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5. Du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wirst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beim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Konzert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traditionelle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Musik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hören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6. … [sag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deinen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eigenen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Satz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]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7. … [sag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deinen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eigenen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Satz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2853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940"/>
            <a:ext cx="2312894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60552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Person B</a:t>
            </a: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E7752AB6-D680-AA46-830A-1BFACB07A107}"/>
              </a:ext>
            </a:extLst>
          </p:cNvPr>
          <p:cNvSpPr/>
          <p:nvPr/>
        </p:nvSpPr>
        <p:spPr>
          <a:xfrm>
            <a:off x="10576800" y="247046"/>
            <a:ext cx="1382092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82207FF0-AE84-C041-89FF-12BCFE2EC6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4695183"/>
              </p:ext>
            </p:extLst>
          </p:nvPr>
        </p:nvGraphicFramePr>
        <p:xfrm>
          <a:off x="322730" y="1088837"/>
          <a:ext cx="11636162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986">
                  <a:extLst>
                    <a:ext uri="{9D8B030D-6E8A-4147-A177-3AD203B41FA5}">
                      <a16:colId xmlns:a16="http://schemas.microsoft.com/office/drawing/2014/main" val="1643317571"/>
                    </a:ext>
                  </a:extLst>
                </a:gridCol>
                <a:gridCol w="1094640">
                  <a:extLst>
                    <a:ext uri="{9D8B030D-6E8A-4147-A177-3AD203B41FA5}">
                      <a16:colId xmlns:a16="http://schemas.microsoft.com/office/drawing/2014/main" val="1755466815"/>
                    </a:ext>
                  </a:extLst>
                </a:gridCol>
                <a:gridCol w="1894626">
                  <a:extLst>
                    <a:ext uri="{9D8B030D-6E8A-4147-A177-3AD203B41FA5}">
                      <a16:colId xmlns:a16="http://schemas.microsoft.com/office/drawing/2014/main" val="422356425"/>
                    </a:ext>
                  </a:extLst>
                </a:gridCol>
                <a:gridCol w="2652477">
                  <a:extLst>
                    <a:ext uri="{9D8B030D-6E8A-4147-A177-3AD203B41FA5}">
                      <a16:colId xmlns:a16="http://schemas.microsoft.com/office/drawing/2014/main" val="3477775520"/>
                    </a:ext>
                  </a:extLst>
                </a:gridCol>
                <a:gridCol w="5194433">
                  <a:extLst>
                    <a:ext uri="{9D8B030D-6E8A-4147-A177-3AD203B41FA5}">
                      <a16:colId xmlns:a16="http://schemas.microsoft.com/office/drawing/2014/main" val="8205507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Q / S</a:t>
                      </a:r>
                    </a:p>
                  </a:txBody>
                  <a:tcPr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will / want</a:t>
                      </a:r>
                    </a:p>
                  </a:txBody>
                  <a:tcPr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you / he - she - it</a:t>
                      </a:r>
                    </a:p>
                  </a:txBody>
                  <a:tcPr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What (write in English)</a:t>
                      </a:r>
                    </a:p>
                  </a:txBody>
                  <a:tcPr>
                    <a:solidFill>
                      <a:srgbClr val="DAA5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411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1.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011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2.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023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3.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811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4.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862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5.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51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6.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640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7.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rgbClr val="FFE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77247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401DC17-D3CA-3A47-BC09-52758D8EBDE2}"/>
              </a:ext>
            </a:extLst>
          </p:cNvPr>
          <p:cNvSpPr txBox="1"/>
          <p:nvPr/>
        </p:nvSpPr>
        <p:spPr>
          <a:xfrm>
            <a:off x="2789903" y="4184203"/>
            <a:ext cx="759053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1.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Nächtsten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Winter will er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Skifahren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gehen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2.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Willst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du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immer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noch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Marokko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besuchen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3.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Wirst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du bald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nach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Hause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kommen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4. Will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wirklich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das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Kleid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dem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Unicef-Geschäft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schenken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5. Am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Samstag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wird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die Party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stattfinden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6. … [sag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deinen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eigenen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Satz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]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7. … [sag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deinen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eigenen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Satz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59846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388659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200" b="1" dirty="0" err="1">
                <a:solidFill>
                  <a:schemeClr val="bg1"/>
                </a:solidFill>
              </a:rPr>
              <a:t>Antworten</a:t>
            </a:r>
            <a:r>
              <a:rPr lang="en-GB" sz="3200" b="1" dirty="0">
                <a:solidFill>
                  <a:schemeClr val="bg1"/>
                </a:solidFill>
              </a:rPr>
              <a:t> [A]</a:t>
            </a: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E7752AB6-D680-AA46-830A-1BFACB07A107}"/>
              </a:ext>
            </a:extLst>
          </p:cNvPr>
          <p:cNvSpPr/>
          <p:nvPr/>
        </p:nvSpPr>
        <p:spPr>
          <a:xfrm>
            <a:off x="10576800" y="247046"/>
            <a:ext cx="1382092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37624932-2954-4993-981A-4D2C1B800E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487151"/>
              </p:ext>
            </p:extLst>
          </p:nvPr>
        </p:nvGraphicFramePr>
        <p:xfrm>
          <a:off x="277919" y="1699762"/>
          <a:ext cx="11636162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986">
                  <a:extLst>
                    <a:ext uri="{9D8B030D-6E8A-4147-A177-3AD203B41FA5}">
                      <a16:colId xmlns:a16="http://schemas.microsoft.com/office/drawing/2014/main" val="1643317571"/>
                    </a:ext>
                  </a:extLst>
                </a:gridCol>
                <a:gridCol w="1094640">
                  <a:extLst>
                    <a:ext uri="{9D8B030D-6E8A-4147-A177-3AD203B41FA5}">
                      <a16:colId xmlns:a16="http://schemas.microsoft.com/office/drawing/2014/main" val="1755466815"/>
                    </a:ext>
                  </a:extLst>
                </a:gridCol>
                <a:gridCol w="1894626">
                  <a:extLst>
                    <a:ext uri="{9D8B030D-6E8A-4147-A177-3AD203B41FA5}">
                      <a16:colId xmlns:a16="http://schemas.microsoft.com/office/drawing/2014/main" val="422356425"/>
                    </a:ext>
                  </a:extLst>
                </a:gridCol>
                <a:gridCol w="2652477">
                  <a:extLst>
                    <a:ext uri="{9D8B030D-6E8A-4147-A177-3AD203B41FA5}">
                      <a16:colId xmlns:a16="http://schemas.microsoft.com/office/drawing/2014/main" val="3477775520"/>
                    </a:ext>
                  </a:extLst>
                </a:gridCol>
                <a:gridCol w="5194433">
                  <a:extLst>
                    <a:ext uri="{9D8B030D-6E8A-4147-A177-3AD203B41FA5}">
                      <a16:colId xmlns:a16="http://schemas.microsoft.com/office/drawing/2014/main" val="8205507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Q / S</a:t>
                      </a:r>
                    </a:p>
                  </a:txBody>
                  <a:tcPr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will / want</a:t>
                      </a:r>
                    </a:p>
                  </a:txBody>
                  <a:tcPr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you / he - she - it</a:t>
                      </a:r>
                    </a:p>
                  </a:txBody>
                  <a:tcPr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What (write in English)</a:t>
                      </a:r>
                    </a:p>
                  </a:txBody>
                  <a:tcPr>
                    <a:solidFill>
                      <a:srgbClr val="DAA5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411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1.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want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he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go skiing next winter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011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2.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Q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want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you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to visit Morocco still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023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3.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Q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will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you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come home soon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811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4.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Q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want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she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really give the dress to the </a:t>
                      </a:r>
                      <a:r>
                        <a:rPr lang="en-US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Unicef</a:t>
                      </a:r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shop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862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5.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will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it (the party)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take place on Saturday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51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6.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640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7.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203764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277247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EDE5530-14FD-4B25-8EB4-0D0F6B43ED74}"/>
              </a:ext>
            </a:extLst>
          </p:cNvPr>
          <p:cNvSpPr txBox="1"/>
          <p:nvPr/>
        </p:nvSpPr>
        <p:spPr>
          <a:xfrm>
            <a:off x="1320800" y="2172509"/>
            <a:ext cx="619411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5D989E-4223-4BC6-ABE2-D9E18F4C0E93}"/>
              </a:ext>
            </a:extLst>
          </p:cNvPr>
          <p:cNvSpPr txBox="1"/>
          <p:nvPr/>
        </p:nvSpPr>
        <p:spPr>
          <a:xfrm>
            <a:off x="1320800" y="2543879"/>
            <a:ext cx="619411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FB6214-2BDF-45DB-9C71-18D945F32DAD}"/>
              </a:ext>
            </a:extLst>
          </p:cNvPr>
          <p:cNvSpPr txBox="1"/>
          <p:nvPr/>
        </p:nvSpPr>
        <p:spPr>
          <a:xfrm>
            <a:off x="2769248" y="2159118"/>
            <a:ext cx="753881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BFC8D9-0374-491A-8489-57797187F021}"/>
              </a:ext>
            </a:extLst>
          </p:cNvPr>
          <p:cNvSpPr txBox="1"/>
          <p:nvPr/>
        </p:nvSpPr>
        <p:spPr>
          <a:xfrm>
            <a:off x="5004865" y="2172509"/>
            <a:ext cx="753881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A6DA2E-34C2-4D4E-933E-9F3FB4801B0C}"/>
              </a:ext>
            </a:extLst>
          </p:cNvPr>
          <p:cNvSpPr txBox="1"/>
          <p:nvPr/>
        </p:nvSpPr>
        <p:spPr>
          <a:xfrm>
            <a:off x="7655344" y="2159118"/>
            <a:ext cx="2971373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______________________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3148CA-094C-48BC-8537-C092C7DD25FE}"/>
              </a:ext>
            </a:extLst>
          </p:cNvPr>
          <p:cNvSpPr txBox="1"/>
          <p:nvPr/>
        </p:nvSpPr>
        <p:spPr>
          <a:xfrm>
            <a:off x="2782695" y="2543878"/>
            <a:ext cx="686646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95BEF7-70EE-40E7-BD66-C4E23F323F99}"/>
              </a:ext>
            </a:extLst>
          </p:cNvPr>
          <p:cNvSpPr txBox="1"/>
          <p:nvPr/>
        </p:nvSpPr>
        <p:spPr>
          <a:xfrm>
            <a:off x="5038482" y="2577638"/>
            <a:ext cx="686646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ECA548-1237-490B-A2D4-CDD04ACD8D94}"/>
              </a:ext>
            </a:extLst>
          </p:cNvPr>
          <p:cNvSpPr txBox="1"/>
          <p:nvPr/>
        </p:nvSpPr>
        <p:spPr>
          <a:xfrm>
            <a:off x="7705262" y="2552232"/>
            <a:ext cx="2871538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______________________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3AEE1E-C968-4AC5-A9F1-0541174AF8F4}"/>
              </a:ext>
            </a:extLst>
          </p:cNvPr>
          <p:cNvSpPr txBox="1"/>
          <p:nvPr/>
        </p:nvSpPr>
        <p:spPr>
          <a:xfrm>
            <a:off x="1365624" y="2930024"/>
            <a:ext cx="619411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4534D8-4E21-47AD-AF8D-A4A103AD4713}"/>
              </a:ext>
            </a:extLst>
          </p:cNvPr>
          <p:cNvSpPr txBox="1"/>
          <p:nvPr/>
        </p:nvSpPr>
        <p:spPr>
          <a:xfrm>
            <a:off x="1365624" y="3301394"/>
            <a:ext cx="619411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49CD18-4FF9-4043-A774-0D3D9269FEEA}"/>
              </a:ext>
            </a:extLst>
          </p:cNvPr>
          <p:cNvSpPr txBox="1"/>
          <p:nvPr/>
        </p:nvSpPr>
        <p:spPr>
          <a:xfrm>
            <a:off x="2814072" y="2916633"/>
            <a:ext cx="753881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A825A2-E504-4B59-A5FF-69985F155218}"/>
              </a:ext>
            </a:extLst>
          </p:cNvPr>
          <p:cNvSpPr txBox="1"/>
          <p:nvPr/>
        </p:nvSpPr>
        <p:spPr>
          <a:xfrm>
            <a:off x="5049689" y="2930024"/>
            <a:ext cx="753881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E908B1-53A0-4C4E-88DA-079C995604A8}"/>
              </a:ext>
            </a:extLst>
          </p:cNvPr>
          <p:cNvSpPr txBox="1"/>
          <p:nvPr/>
        </p:nvSpPr>
        <p:spPr>
          <a:xfrm>
            <a:off x="7655344" y="2916633"/>
            <a:ext cx="2971373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______________________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604F4C-A02B-4446-B01E-1730551743D7}"/>
              </a:ext>
            </a:extLst>
          </p:cNvPr>
          <p:cNvSpPr txBox="1"/>
          <p:nvPr/>
        </p:nvSpPr>
        <p:spPr>
          <a:xfrm>
            <a:off x="2827519" y="3301393"/>
            <a:ext cx="686646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4C50C6-B80B-4AB0-83DA-A29EEC3156E7}"/>
              </a:ext>
            </a:extLst>
          </p:cNvPr>
          <p:cNvSpPr txBox="1"/>
          <p:nvPr/>
        </p:nvSpPr>
        <p:spPr>
          <a:xfrm>
            <a:off x="5083306" y="3335153"/>
            <a:ext cx="686646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8D0176-C60D-43E8-8CFC-7A0B53E0B50D}"/>
              </a:ext>
            </a:extLst>
          </p:cNvPr>
          <p:cNvSpPr txBox="1"/>
          <p:nvPr/>
        </p:nvSpPr>
        <p:spPr>
          <a:xfrm>
            <a:off x="6790422" y="3351638"/>
            <a:ext cx="4948860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______________________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563CBB-CC2F-466F-A239-7F946E22D7DB}"/>
              </a:ext>
            </a:extLst>
          </p:cNvPr>
          <p:cNvSpPr txBox="1"/>
          <p:nvPr/>
        </p:nvSpPr>
        <p:spPr>
          <a:xfrm>
            <a:off x="1365624" y="3755047"/>
            <a:ext cx="619411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898D6D-D17B-4A6B-A5CE-4BC9FED58BA7}"/>
              </a:ext>
            </a:extLst>
          </p:cNvPr>
          <p:cNvSpPr txBox="1"/>
          <p:nvPr/>
        </p:nvSpPr>
        <p:spPr>
          <a:xfrm>
            <a:off x="2814072" y="3741656"/>
            <a:ext cx="753881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BA870A-CEFC-402F-91B8-A440B50668DF}"/>
              </a:ext>
            </a:extLst>
          </p:cNvPr>
          <p:cNvSpPr txBox="1"/>
          <p:nvPr/>
        </p:nvSpPr>
        <p:spPr>
          <a:xfrm>
            <a:off x="4521189" y="3755048"/>
            <a:ext cx="1812376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9FDEAE-BD32-4901-AC4B-391770FBA8FE}"/>
              </a:ext>
            </a:extLst>
          </p:cNvPr>
          <p:cNvSpPr txBox="1"/>
          <p:nvPr/>
        </p:nvSpPr>
        <p:spPr>
          <a:xfrm>
            <a:off x="7653298" y="3741656"/>
            <a:ext cx="3173078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10060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0083D7-2047-494B-8AD6-67A28B529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03" y="54463"/>
            <a:ext cx="11833651" cy="6267747"/>
          </a:xfrm>
          <a:prstGeom prst="rect">
            <a:avLst/>
          </a:prstGeom>
        </p:spPr>
      </p:pic>
      <p:pic>
        <p:nvPicPr>
          <p:cNvPr id="3" name="Picture 2">
            <a:hlinkClick r:id="" action="ppaction://noaction">
              <a:snd r:embed="rId4" name="3. frei.wav"/>
            </a:hlinkClick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484" y="111629"/>
            <a:ext cx="1082353" cy="953314"/>
          </a:xfrm>
          <a:prstGeom prst="rect">
            <a:avLst/>
          </a:prstGeom>
        </p:spPr>
      </p:pic>
      <p:sp>
        <p:nvSpPr>
          <p:cNvPr id="5" name="TextBox 4">
            <a:hlinkClick r:id="" action="ppaction://noaction">
              <a:snd r:embed="rId6" name="1. sagen.wav"/>
            </a:hlinkClick>
          </p:cNvPr>
          <p:cNvSpPr txBox="1"/>
          <p:nvPr/>
        </p:nvSpPr>
        <p:spPr>
          <a:xfrm rot="10800000" flipV="1">
            <a:off x="290629" y="936000"/>
            <a:ext cx="1343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gen</a:t>
            </a:r>
          </a:p>
        </p:txBody>
      </p:sp>
      <p:sp>
        <p:nvSpPr>
          <p:cNvPr id="6" name="TextBox 5">
            <a:hlinkClick r:id="" action="ppaction://noaction">
              <a:snd r:embed="rId7" name="1. a like sagen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205631" y="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7" name="TextBox 6">
            <a:hlinkClick r:id="" action="ppaction://noaction">
              <a:snd r:embed="rId8" name="2. e like geben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2488821" y="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8" name="TextBox 7">
            <a:hlinkClick r:id="" action="ppaction://noaction">
              <a:snd r:embed="rId9" name="2. geben.wav"/>
            </a:hlinkClick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2600156" y="936000"/>
            <a:ext cx="11160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g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ben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hlinkClick r:id="" action="ppaction://noaction">
              <a:snd r:embed="rId10" name="3. ei like frei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4919708" y="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hlinkClick r:id="" action="ppaction://noaction">
              <a:snd r:embed="rId4" name="3. frei.wav"/>
            </a:hlinkClick>
            <a:extLst>
              <a:ext uri="{FF2B5EF4-FFF2-40B4-BE49-F238E27FC236}">
                <a16:creationId xmlns:a16="http://schemas.microsoft.com/office/drawing/2014/main" id="{21965192-8A44-404D-A8A2-7FE4D3B6FB7A}"/>
              </a:ext>
            </a:extLst>
          </p:cNvPr>
          <p:cNvSpPr txBox="1"/>
          <p:nvPr/>
        </p:nvSpPr>
        <p:spPr>
          <a:xfrm rot="10800000" flipV="1">
            <a:off x="5536027" y="864000"/>
            <a:ext cx="11593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fr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ei</a:t>
            </a:r>
          </a:p>
        </p:txBody>
      </p:sp>
      <p:sp>
        <p:nvSpPr>
          <p:cNvPr id="11" name="TextBox 10">
            <a:hlinkClick r:id="" action="ppaction://noaction">
              <a:snd r:embed="rId11" name="4. w like welt.wav"/>
            </a:hlinkClick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7299378" y="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  <p:sp>
        <p:nvSpPr>
          <p:cNvPr id="12" name="TextBox 11">
            <a:hlinkClick r:id="" action="ppaction://noaction">
              <a:snd r:embed="rId12" name="5. z like zug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9653286" y="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</a:p>
        </p:txBody>
      </p:sp>
      <p:sp>
        <p:nvSpPr>
          <p:cNvPr id="13" name="TextBox 12">
            <a:hlinkClick r:id="" action="ppaction://noaction">
              <a:snd r:embed="rId13" name="4. welt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7785170" y="864000"/>
            <a:ext cx="11593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elt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hlinkClick r:id="" action="ppaction://noaction">
              <a:snd r:embed="rId14" name="5. zug.wav"/>
            </a:hlinkClick>
            <a:extLst>
              <a:ext uri="{FF2B5EF4-FFF2-40B4-BE49-F238E27FC236}">
                <a16:creationId xmlns:a16="http://schemas.microsoft.com/office/drawing/2014/main" id="{8F5AD61F-FF38-4B02-B6A5-FD573E6CA9AA}"/>
              </a:ext>
            </a:extLst>
          </p:cNvPr>
          <p:cNvSpPr txBox="1"/>
          <p:nvPr/>
        </p:nvSpPr>
        <p:spPr>
          <a:xfrm rot="10800000" flipV="1">
            <a:off x="9652489" y="864000"/>
            <a:ext cx="2362263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Z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ug</a:t>
            </a:r>
          </a:p>
        </p:txBody>
      </p:sp>
      <p:sp>
        <p:nvSpPr>
          <p:cNvPr id="15" name="TextBox 14">
            <a:hlinkClick r:id="" action="ppaction://noaction">
              <a:snd r:embed="rId15" name="6. i like wir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281659" y="1332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hlinkClick r:id="" action="ppaction://noaction">
              <a:snd r:embed="rId16" name="7. ie like lieber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3117827" y="1332000"/>
            <a:ext cx="526957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hlinkClick r:id="" action="ppaction://noaction">
              <a:snd r:embed="rId17" name="8. ch like ich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6119430" y="1332000"/>
            <a:ext cx="702248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hlinkClick r:id="" action="ppaction://noaction">
              <a:snd r:embed="rId18" name="10. sch like schreiben.wav"/>
            </a:hlinkClick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9071720" y="1332000"/>
            <a:ext cx="694478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hlinkClick r:id="" action="ppaction://noaction">
              <a:snd r:embed="rId19" name="11. o like wo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201709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20" name="TextBox 19">
            <a:hlinkClick r:id="" action="ppaction://noaction">
              <a:snd r:embed="rId20" name="12. u like du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2097842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</a:t>
            </a:r>
          </a:p>
        </p:txBody>
      </p:sp>
      <p:sp>
        <p:nvSpPr>
          <p:cNvPr id="21" name="TextBox 20">
            <a:hlinkClick r:id="" action="ppaction://noaction">
              <a:snd r:embed="rId21" name="13. er like er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4158095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  <p:sp>
        <p:nvSpPr>
          <p:cNvPr id="22" name="TextBox 21">
            <a:hlinkClick r:id="" action="ppaction://noaction">
              <a:snd r:embed="rId22" name="14. r like reden.wav"/>
            </a:hlinkClick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6129441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23" name="TextBox 22">
            <a:hlinkClick r:id="" action="ppaction://noaction">
              <a:snd r:embed="rId23" name="16. s like sollen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10061756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24" name="TextBox 23">
            <a:hlinkClick r:id="" action="ppaction://noaction">
              <a:snd r:embed="rId24" name="15. v like vor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8095191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sp>
        <p:nvSpPr>
          <p:cNvPr id="25" name="TextBox 24">
            <a:hlinkClick r:id="" action="ppaction://noaction">
              <a:snd r:embed="rId25" name="17. ß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10985000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ß</a:t>
            </a:r>
          </a:p>
        </p:txBody>
      </p:sp>
      <p:sp>
        <p:nvSpPr>
          <p:cNvPr id="26" name="TextBox 25">
            <a:hlinkClick r:id="" action="ppaction://noaction">
              <a:snd r:embed="rId26" name="18. ü like Tür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97857" y="3807296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</a:p>
        </p:txBody>
      </p:sp>
      <p:sp>
        <p:nvSpPr>
          <p:cNvPr id="27" name="TextBox 26">
            <a:hlinkClick r:id="" action="ppaction://noaction">
              <a:snd r:embed="rId27" name="19. ö like schön3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2111417" y="3807296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ö</a:t>
            </a:r>
          </a:p>
        </p:txBody>
      </p:sp>
      <p:sp>
        <p:nvSpPr>
          <p:cNvPr id="28" name="TextBox 27">
            <a:hlinkClick r:id="" action="ppaction://noaction">
              <a:snd r:embed="rId28" name="20. ä like spät2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4162773" y="3807296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</a:p>
        </p:txBody>
      </p:sp>
      <p:sp>
        <p:nvSpPr>
          <p:cNvPr id="29" name="TextBox 28">
            <a:hlinkClick r:id="" action="ppaction://noaction">
              <a:snd r:embed="rId29" name="21. au like haus.wav"/>
            </a:hlinkClick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6126492" y="3807296"/>
            <a:ext cx="657113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  <p:sp>
        <p:nvSpPr>
          <p:cNvPr id="30" name="TextBox 29">
            <a:hlinkClick r:id="" action="ppaction://noaction">
              <a:snd r:embed="rId30" name="23. äu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10052687" y="3780000"/>
            <a:ext cx="560864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äu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hlinkClick r:id="" action="ppaction://noaction">
              <a:snd r:embed="rId31" name="22. eu like Deutschland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8093135" y="3780000"/>
            <a:ext cx="543206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hlinkClick r:id="" action="ppaction://noaction">
              <a:snd r:embed="rId32" name="24. d like und maybe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79727" y="5040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-d</a:t>
            </a:r>
          </a:p>
        </p:txBody>
      </p:sp>
      <p:sp>
        <p:nvSpPr>
          <p:cNvPr id="33" name="TextBox 32">
            <a:hlinkClick r:id="" action="ppaction://noaction">
              <a:snd r:embed="rId33" name="25. g like richtig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2157719" y="5040000"/>
            <a:ext cx="638650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hlinkClick r:id="" action="ppaction://noaction">
              <a:snd r:embed="rId34" name="26. st like stark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4144175" y="5040000"/>
            <a:ext cx="526957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</a:p>
        </p:txBody>
      </p:sp>
      <p:sp>
        <p:nvSpPr>
          <p:cNvPr id="35" name="TextBox 34">
            <a:hlinkClick r:id="" action="ppaction://noaction">
              <a:snd r:embed="rId35" name="27. sp like spielen.wav"/>
            </a:hlinkClick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6113739" y="5040000"/>
            <a:ext cx="640864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</a:p>
        </p:txBody>
      </p:sp>
      <p:sp>
        <p:nvSpPr>
          <p:cNvPr id="36" name="TextBox 35">
            <a:hlinkClick r:id="" action="ppaction://noaction">
              <a:snd r:embed="rId36" name="29. th like theater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10104592" y="5040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hlinkClick r:id="" action="ppaction://noaction">
              <a:snd r:embed="rId37" name="28. j like ja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8139642" y="5040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  <p:pic>
        <p:nvPicPr>
          <p:cNvPr id="38" name="Picture 37">
            <a:hlinkClick r:id="" action="ppaction://noaction">
              <a:snd r:embed="rId6" name="1. sagen.wav"/>
            </a:hlinkClick>
          </p:cNvPr>
          <p:cNvPicPr>
            <a:picLocks noChangeAspect="1"/>
          </p:cNvPicPr>
          <p:nvPr/>
        </p:nvPicPr>
        <p:blipFill>
          <a:blip r:embed="rId3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40" y="415854"/>
            <a:ext cx="1120270" cy="648292"/>
          </a:xfrm>
          <a:prstGeom prst="rect">
            <a:avLst/>
          </a:prstGeom>
        </p:spPr>
      </p:pic>
      <p:pic>
        <p:nvPicPr>
          <p:cNvPr id="39" name="Picture 38">
            <a:hlinkClick r:id="" action="ppaction://noaction">
              <a:snd r:embed="rId9" name="2. geben.wav"/>
            </a:hlinkClick>
          </p:cNvPr>
          <p:cNvPicPr>
            <a:picLocks noChangeAspect="1"/>
          </p:cNvPicPr>
          <p:nvPr/>
        </p:nvPicPr>
        <p:blipFill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41" y="307942"/>
            <a:ext cx="745444" cy="726579"/>
          </a:xfrm>
          <a:prstGeom prst="rect">
            <a:avLst/>
          </a:prstGeom>
        </p:spPr>
      </p:pic>
      <p:pic>
        <p:nvPicPr>
          <p:cNvPr id="40" name="Picture 39">
            <a:hlinkClick r:id="" action="ppaction://noaction">
              <a:snd r:embed="rId13" name="4. welt.wav"/>
            </a:hlinkClick>
          </p:cNvPr>
          <p:cNvPicPr>
            <a:picLocks noChangeAspect="1"/>
          </p:cNvPicPr>
          <p:nvPr/>
        </p:nvPicPr>
        <p:blipFill>
          <a:blip r:embed="rId4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197" y="171289"/>
            <a:ext cx="1073704" cy="828378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>
              <a:snd r:embed="rId14" name="5. zug.wav"/>
            </a:hlinkClick>
          </p:cNvPr>
          <p:cNvPicPr>
            <a:picLocks noChangeAspect="1"/>
          </p:cNvPicPr>
          <p:nvPr/>
        </p:nvPicPr>
        <p:blipFill>
          <a:blip r:embed="rId4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48" y="248981"/>
            <a:ext cx="1256845" cy="696617"/>
          </a:xfrm>
          <a:prstGeom prst="rect">
            <a:avLst/>
          </a:prstGeom>
        </p:spPr>
      </p:pic>
      <p:pic>
        <p:nvPicPr>
          <p:cNvPr id="42" name="Picture 41">
            <a:hlinkClick r:id="" action="ppaction://noaction">
              <a:snd r:embed="rId42" name="6. wir.wav"/>
            </a:hlinkClick>
          </p:cNvPr>
          <p:cNvPicPr>
            <a:picLocks noChangeAspect="1"/>
          </p:cNvPicPr>
          <p:nvPr/>
        </p:nvPicPr>
        <p:blipFill>
          <a:blip r:embed="rId4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11" y="1499341"/>
            <a:ext cx="1240108" cy="837397"/>
          </a:xfrm>
          <a:prstGeom prst="rect">
            <a:avLst/>
          </a:prstGeom>
        </p:spPr>
      </p:pic>
      <p:sp>
        <p:nvSpPr>
          <p:cNvPr id="43" name="TextBox 42">
            <a:hlinkClick r:id="" action="ppaction://noaction">
              <a:snd r:embed="rId42" name="6. wir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560748" y="2196000"/>
            <a:ext cx="1159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4" name="Picture 43">
            <a:hlinkClick r:id="" action="ppaction://noaction">
              <a:snd r:embed="rId44" name="7. lieber.wav"/>
            </a:hlinkClick>
          </p:cNvPr>
          <p:cNvPicPr>
            <a:picLocks noChangeAspect="1"/>
          </p:cNvPicPr>
          <p:nvPr/>
        </p:nvPicPr>
        <p:blipFill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693" y="1423865"/>
            <a:ext cx="849275" cy="756499"/>
          </a:xfrm>
          <a:prstGeom prst="rect">
            <a:avLst/>
          </a:prstGeom>
        </p:spPr>
      </p:pic>
      <p:sp>
        <p:nvSpPr>
          <p:cNvPr id="45" name="TextBox 44">
            <a:hlinkClick r:id="" action="ppaction://noaction">
              <a:snd r:embed="rId44" name="7. lieber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3905978" y="2124000"/>
            <a:ext cx="1159307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ie</a:t>
            </a:r>
            <a:r>
              <a:rPr kumimoji="0" lang="en-GB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be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6" name="Picture 45">
            <a:hlinkClick r:id="" action="ppaction://noaction">
              <a:snd r:embed="rId46" name="8. ich.wav"/>
            </a:hlinkClick>
          </p:cNvPr>
          <p:cNvPicPr>
            <a:picLocks noChangeAspect="1"/>
          </p:cNvPicPr>
          <p:nvPr/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80" y="1686624"/>
            <a:ext cx="930880" cy="628587"/>
          </a:xfrm>
          <a:prstGeom prst="rect">
            <a:avLst/>
          </a:prstGeom>
        </p:spPr>
      </p:pic>
      <p:sp>
        <p:nvSpPr>
          <p:cNvPr id="47" name="TextBox 46">
            <a:hlinkClick r:id="" action="ppaction://noaction">
              <a:snd r:embed="rId46" name="8. ich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6214925" y="2200482"/>
            <a:ext cx="1159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ch</a:t>
            </a:r>
          </a:p>
        </p:txBody>
      </p:sp>
      <p:pic>
        <p:nvPicPr>
          <p:cNvPr id="48" name="Picture 47">
            <a:hlinkClick r:id="" action="ppaction://noaction">
              <a:snd r:embed="rId48" name="9. buch.wav"/>
            </a:hlinkClick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502" y="1679171"/>
            <a:ext cx="603980" cy="554489"/>
          </a:xfrm>
          <a:prstGeom prst="rect">
            <a:avLst/>
          </a:prstGeom>
        </p:spPr>
      </p:pic>
      <p:sp>
        <p:nvSpPr>
          <p:cNvPr id="49" name="TextBox 48">
            <a:hlinkClick r:id="" action="ppaction://noaction">
              <a:snd r:embed="rId48" name="9. buch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7739556" y="2200482"/>
            <a:ext cx="1159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Bu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ch</a:t>
            </a:r>
          </a:p>
        </p:txBody>
      </p:sp>
      <p:pic>
        <p:nvPicPr>
          <p:cNvPr id="50" name="Picture 49">
            <a:hlinkClick r:id="" action="ppaction://noaction">
              <a:snd r:embed="rId50" name="10. schreiben.wav"/>
            </a:hlinkClick>
          </p:cNvPr>
          <p:cNvPicPr>
            <a:picLocks noChangeAspect="1"/>
          </p:cNvPicPr>
          <p:nvPr/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530" y="1380737"/>
            <a:ext cx="742183" cy="774091"/>
          </a:xfrm>
          <a:prstGeom prst="rect">
            <a:avLst/>
          </a:prstGeom>
        </p:spPr>
      </p:pic>
      <p:sp>
        <p:nvSpPr>
          <p:cNvPr id="51" name="TextBox 50">
            <a:hlinkClick r:id="" action="ppaction://noaction">
              <a:snd r:embed="rId50" name="10. schreiben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9616860" y="2124000"/>
            <a:ext cx="1871413" cy="508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sch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reiben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2" name="TextBox 51">
            <a:hlinkClick r:id="" action="ppaction://noaction">
              <a:snd r:embed="rId52" name="11. wo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245455" y="3434400"/>
            <a:ext cx="915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3" name="Picture 52">
            <a:hlinkClick r:id="" action="ppaction://noaction">
              <a:snd r:embed="rId53" name="12. du.wav"/>
            </a:hlinkClick>
          </p:cNvPr>
          <p:cNvPicPr>
            <a:picLocks noChangeAspect="1"/>
          </p:cNvPicPr>
          <p:nvPr/>
        </p:nvPicPr>
        <p:blipFill>
          <a:blip r:embed="rId5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92" y="2959879"/>
            <a:ext cx="790050" cy="533489"/>
          </a:xfrm>
          <a:prstGeom prst="rect">
            <a:avLst/>
          </a:prstGeom>
        </p:spPr>
      </p:pic>
      <p:sp>
        <p:nvSpPr>
          <p:cNvPr id="54" name="TextBox 53">
            <a:hlinkClick r:id="" action="ppaction://noaction">
              <a:snd r:embed="rId53" name="12. du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2191429" y="3434400"/>
            <a:ext cx="915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</a:t>
            </a:r>
          </a:p>
        </p:txBody>
      </p:sp>
      <p:pic>
        <p:nvPicPr>
          <p:cNvPr id="55" name="Picture 54">
            <a:hlinkClick r:id="" action="ppaction://noaction">
              <a:snd r:embed="rId55" name="13. er.wav"/>
            </a:hlinkClick>
          </p:cNvPr>
          <p:cNvPicPr>
            <a:picLocks noChangeAspect="1"/>
          </p:cNvPicPr>
          <p:nvPr/>
        </p:nvPicPr>
        <p:blipFill>
          <a:blip r:embed="rId5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07" y="2900625"/>
            <a:ext cx="801900" cy="541492"/>
          </a:xfrm>
          <a:prstGeom prst="rect">
            <a:avLst/>
          </a:prstGeom>
        </p:spPr>
      </p:pic>
      <p:sp>
        <p:nvSpPr>
          <p:cNvPr id="56" name="TextBox 55">
            <a:hlinkClick r:id="" action="ppaction://noaction">
              <a:snd r:embed="rId55" name="13. er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4173800" y="3434400"/>
            <a:ext cx="915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278207" y="2873741"/>
            <a:ext cx="805016" cy="545423"/>
            <a:chOff x="6278207" y="2873741"/>
            <a:chExt cx="805016" cy="545423"/>
          </a:xfrm>
        </p:grpSpPr>
        <p:pic>
          <p:nvPicPr>
            <p:cNvPr id="57" name="Picture 56">
              <a:hlinkClick r:id="" action="ppaction://noaction">
                <a:snd r:embed="rId57" name="14. reden.wav"/>
              </a:hlinkClick>
            </p:cNvPr>
            <p:cNvPicPr>
              <a:picLocks noChangeAspect="1"/>
            </p:cNvPicPr>
            <p:nvPr/>
          </p:nvPicPr>
          <p:blipFill>
            <a:blip r:embed="rId5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8207" y="2873741"/>
              <a:ext cx="641667" cy="452878"/>
            </a:xfrm>
            <a:prstGeom prst="rect">
              <a:avLst/>
            </a:prstGeom>
          </p:spPr>
        </p:pic>
        <p:pic>
          <p:nvPicPr>
            <p:cNvPr id="58" name="Picture 57">
              <a:hlinkClick r:id="" action="ppaction://noaction">
                <a:snd r:embed="rId57" name="14. reden.wav"/>
              </a:hlinkClick>
            </p:cNvPr>
            <p:cNvPicPr>
              <a:picLocks noChangeAspect="1"/>
            </p:cNvPicPr>
            <p:nvPr/>
          </p:nvPicPr>
          <p:blipFill>
            <a:blip r:embed="rId5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11857" y="3147981"/>
              <a:ext cx="471366" cy="271183"/>
            </a:xfrm>
            <a:prstGeom prst="rect">
              <a:avLst/>
            </a:prstGeom>
          </p:spPr>
        </p:pic>
      </p:grpSp>
      <p:sp>
        <p:nvSpPr>
          <p:cNvPr id="59" name="TextBox 58">
            <a:hlinkClick r:id="" action="ppaction://noaction">
              <a:snd r:embed="rId57" name="14. reden.wav"/>
            </a:hlinkClick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6073089" y="3434400"/>
            <a:ext cx="1185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ed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0" name="Picture 59">
            <a:hlinkClick r:id="" action="ppaction://noaction">
              <a:snd r:embed="rId60" name="15. vor.wav"/>
            </a:hlinkClick>
          </p:cNvPr>
          <p:cNvPicPr>
            <a:picLocks noChangeAspect="1"/>
          </p:cNvPicPr>
          <p:nvPr/>
        </p:nvPicPr>
        <p:blipFill>
          <a:blip r:embed="rId6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173" y="2806556"/>
            <a:ext cx="786124" cy="700957"/>
          </a:xfrm>
          <a:prstGeom prst="rect">
            <a:avLst/>
          </a:prstGeom>
        </p:spPr>
      </p:pic>
      <p:pic>
        <p:nvPicPr>
          <p:cNvPr id="61" name="Picture 60">
            <a:hlinkClick r:id="" action="ppaction://noaction">
              <a:snd r:embed="rId62" name="16. sollen.wav"/>
            </a:hlinkClick>
          </p:cNvPr>
          <p:cNvPicPr>
            <a:picLocks noChangeAspect="1"/>
          </p:cNvPicPr>
          <p:nvPr/>
        </p:nvPicPr>
        <p:blipFill rotWithShape="1">
          <a:blip r:embed="rId6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/>
          <a:stretch/>
        </p:blipFill>
        <p:spPr>
          <a:xfrm>
            <a:off x="10197934" y="2867881"/>
            <a:ext cx="589736" cy="663716"/>
          </a:xfrm>
          <a:prstGeom prst="rect">
            <a:avLst/>
          </a:prstGeom>
        </p:spPr>
      </p:pic>
      <p:sp>
        <p:nvSpPr>
          <p:cNvPr id="62" name="TextBox 61">
            <a:hlinkClick r:id="" action="ppaction://noaction">
              <a:snd r:embed="rId62" name="16. sollen.wav"/>
            </a:hlinkClick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9900798" y="3434400"/>
            <a:ext cx="1185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ollen</a:t>
            </a:r>
          </a:p>
        </p:txBody>
      </p:sp>
      <p:pic>
        <p:nvPicPr>
          <p:cNvPr id="63" name="Picture 62">
            <a:hlinkClick r:id="" action="ppaction://noaction">
              <a:snd r:embed="rId64" name="17. groß.wav"/>
            </a:hlinkClick>
          </p:cNvPr>
          <p:cNvPicPr>
            <a:picLocks noChangeAspect="1"/>
          </p:cNvPicPr>
          <p:nvPr/>
        </p:nvPicPr>
        <p:blipFill>
          <a:blip r:embed="rId6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42" y="2608019"/>
            <a:ext cx="379387" cy="930974"/>
          </a:xfrm>
          <a:prstGeom prst="rect">
            <a:avLst/>
          </a:prstGeom>
        </p:spPr>
      </p:pic>
      <p:sp>
        <p:nvSpPr>
          <p:cNvPr id="64" name="TextBox 63">
            <a:hlinkClick r:id="" action="ppaction://noaction">
              <a:snd r:embed="rId64" name="17. groß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10830285" y="3434400"/>
            <a:ext cx="129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gro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ß</a:t>
            </a:r>
          </a:p>
        </p:txBody>
      </p:sp>
      <p:pic>
        <p:nvPicPr>
          <p:cNvPr id="65" name="Picture 64">
            <a:hlinkClick r:id="" action="ppaction://noaction">
              <a:snd r:embed="rId66" name="18. Tür.wav"/>
            </a:hlinkClick>
          </p:cNvPr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4" y="4056619"/>
            <a:ext cx="413757" cy="663037"/>
          </a:xfrm>
          <a:prstGeom prst="rect">
            <a:avLst/>
          </a:prstGeom>
        </p:spPr>
      </p:pic>
      <p:sp>
        <p:nvSpPr>
          <p:cNvPr id="66" name="TextBox 65">
            <a:hlinkClick r:id="" action="ppaction://noaction">
              <a:snd r:embed="rId66" name="18. Tür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85027" y="4680000"/>
            <a:ext cx="1228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ü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7" name="Picture 66">
            <a:hlinkClick r:id="" action="ppaction://noaction">
              <a:snd r:embed="rId68" name="19. schön.wav"/>
            </a:hlinkClick>
          </p:cNvPr>
          <p:cNvPicPr>
            <a:picLocks noChangeAspect="1"/>
          </p:cNvPicPr>
          <p:nvPr/>
        </p:nvPicPr>
        <p:blipFill>
          <a:blip r:embed="rId6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92" y="4002079"/>
            <a:ext cx="481655" cy="714195"/>
          </a:xfrm>
          <a:prstGeom prst="rect">
            <a:avLst/>
          </a:prstGeom>
        </p:spPr>
      </p:pic>
      <p:sp>
        <p:nvSpPr>
          <p:cNvPr id="68" name="TextBox 67">
            <a:hlinkClick r:id="" action="ppaction://noaction">
              <a:snd r:embed="rId68" name="19. schön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1797642" y="4680000"/>
            <a:ext cx="1745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ö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9" name="Picture 68">
            <a:hlinkClick r:id="" action="ppaction://noaction">
              <a:snd r:embed="rId70" name="20. spät.wav"/>
            </a:hlinkClick>
          </p:cNvPr>
          <p:cNvPicPr>
            <a:picLocks noChangeAspect="1"/>
          </p:cNvPicPr>
          <p:nvPr/>
        </p:nvPicPr>
        <p:blipFill>
          <a:blip r:embed="rId7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666" y="4008682"/>
            <a:ext cx="681387" cy="720420"/>
          </a:xfrm>
          <a:prstGeom prst="rect">
            <a:avLst/>
          </a:prstGeom>
        </p:spPr>
      </p:pic>
      <p:sp>
        <p:nvSpPr>
          <p:cNvPr id="70" name="TextBox 69">
            <a:hlinkClick r:id="" action="ppaction://noaction">
              <a:snd r:embed="rId70" name="20. spät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3929209" y="4680000"/>
            <a:ext cx="13629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sp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ä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1" name="Picture 70">
            <a:hlinkClick r:id="" action="ppaction://noaction">
              <a:snd r:embed="rId72" name="21. haus.wav"/>
            </a:hlinkClick>
          </p:cNvPr>
          <p:cNvPicPr>
            <a:picLocks noChangeAspect="1"/>
          </p:cNvPicPr>
          <p:nvPr/>
        </p:nvPicPr>
        <p:blipFill>
          <a:blip r:embed="rId7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743" y="4010288"/>
            <a:ext cx="955501" cy="618897"/>
          </a:xfrm>
          <a:prstGeom prst="rect">
            <a:avLst/>
          </a:prstGeom>
        </p:spPr>
      </p:pic>
      <p:sp>
        <p:nvSpPr>
          <p:cNvPr id="72" name="TextBox 71">
            <a:hlinkClick r:id="" action="ppaction://noaction">
              <a:snd r:embed="rId72" name="21. haus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6320645" y="4578342"/>
            <a:ext cx="1556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3" name="Picture 72">
            <a:hlinkClick r:id="" action="ppaction://noaction">
              <a:snd r:embed="rId74" name="22. Deutschland.wav"/>
            </a:hlinkClick>
          </p:cNvPr>
          <p:cNvPicPr>
            <a:picLocks noChangeAspect="1"/>
          </p:cNvPicPr>
          <p:nvPr/>
        </p:nvPicPr>
        <p:blipFill>
          <a:blip r:embed="rId7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915" y="3992424"/>
            <a:ext cx="782148" cy="769349"/>
          </a:xfrm>
          <a:prstGeom prst="rect">
            <a:avLst/>
          </a:prstGeom>
        </p:spPr>
      </p:pic>
      <p:sp>
        <p:nvSpPr>
          <p:cNvPr id="74" name="TextBox 73">
            <a:hlinkClick r:id="" action="ppaction://noaction">
              <a:snd r:embed="rId74" name="22. Deutschland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7882173" y="4688676"/>
            <a:ext cx="23680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eu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tschland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5" name="Picture 74">
            <a:hlinkClick r:id="" action="ppaction://noaction">
              <a:snd r:embed="rId76" name="23. mäuser.wav"/>
            </a:hlinkClick>
          </p:cNvPr>
          <p:cNvPicPr>
            <a:picLocks noChangeAspect="1"/>
          </p:cNvPicPr>
          <p:nvPr/>
        </p:nvPicPr>
        <p:blipFill>
          <a:blip r:embed="rId7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925" y="4034058"/>
            <a:ext cx="931918" cy="647837"/>
          </a:xfrm>
          <a:prstGeom prst="rect">
            <a:avLst/>
          </a:prstGeom>
        </p:spPr>
      </p:pic>
      <p:sp>
        <p:nvSpPr>
          <p:cNvPr id="76" name="TextBox 75">
            <a:hlinkClick r:id="" action="ppaction://noaction">
              <a:snd r:embed="rId76" name="23. mäuser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10140379" y="4594384"/>
            <a:ext cx="1790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äu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7" name="Picture 76">
            <a:hlinkClick r:id="" action="ppaction://noaction">
              <a:snd r:embed="rId78" name="24. und.wav"/>
            </a:hlinkClick>
          </p:cNvPr>
          <p:cNvPicPr>
            <a:picLocks noChangeAspect="1"/>
          </p:cNvPicPr>
          <p:nvPr/>
        </p:nvPicPr>
        <p:blipFill>
          <a:blip r:embed="rId7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11" y="5090676"/>
            <a:ext cx="881432" cy="867007"/>
          </a:xfrm>
          <a:prstGeom prst="rect">
            <a:avLst/>
          </a:prstGeom>
        </p:spPr>
      </p:pic>
      <p:sp>
        <p:nvSpPr>
          <p:cNvPr id="78" name="TextBox 77">
            <a:hlinkClick r:id="" action="ppaction://noaction">
              <a:snd r:embed="rId78" name="24. und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578417" y="5804668"/>
            <a:ext cx="1159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</a:t>
            </a:r>
          </a:p>
        </p:txBody>
      </p:sp>
      <p:pic>
        <p:nvPicPr>
          <p:cNvPr id="79" name="Picture 78">
            <a:hlinkClick r:id="" action="ppaction://noaction">
              <a:snd r:embed="rId80" name="25. richtig.wav"/>
            </a:hlinkClick>
          </p:cNvPr>
          <p:cNvPicPr>
            <a:picLocks noChangeAspect="1"/>
          </p:cNvPicPr>
          <p:nvPr/>
        </p:nvPicPr>
        <p:blipFill>
          <a:blip r:embed="rId8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803" y="5064309"/>
            <a:ext cx="825758" cy="812244"/>
          </a:xfrm>
          <a:prstGeom prst="rect">
            <a:avLst/>
          </a:prstGeom>
        </p:spPr>
      </p:pic>
      <p:sp>
        <p:nvSpPr>
          <p:cNvPr id="80" name="TextBox 79">
            <a:hlinkClick r:id="" action="ppaction://noaction">
              <a:snd r:embed="rId80" name="25. richtig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2411762" y="5804668"/>
            <a:ext cx="1431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richt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ig</a:t>
            </a:r>
          </a:p>
        </p:txBody>
      </p:sp>
      <p:pic>
        <p:nvPicPr>
          <p:cNvPr id="81" name="Picture 80">
            <a:hlinkClick r:id="" action="ppaction://noaction">
              <a:snd r:embed="rId82" name="26. stark.wav"/>
            </a:hlinkClick>
          </p:cNvPr>
          <p:cNvPicPr>
            <a:picLocks noChangeAspect="1"/>
          </p:cNvPicPr>
          <p:nvPr/>
        </p:nvPicPr>
        <p:blipFill>
          <a:blip r:embed="rId8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326" y="5121416"/>
            <a:ext cx="624865" cy="729884"/>
          </a:xfrm>
          <a:prstGeom prst="rect">
            <a:avLst/>
          </a:prstGeom>
        </p:spPr>
      </p:pic>
      <p:sp>
        <p:nvSpPr>
          <p:cNvPr id="82" name="TextBox 81">
            <a:hlinkClick r:id="" action="ppaction://noaction">
              <a:snd r:embed="rId82" name="26. stark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4422447" y="5804668"/>
            <a:ext cx="1431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ark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3" name="TextBox 82">
            <a:hlinkClick r:id="" action="ppaction://noaction">
              <a:snd r:embed="rId84" name="27. spielen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6361365" y="5804668"/>
            <a:ext cx="1431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sp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ielen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4" name="Picture 83">
            <a:hlinkClick r:id="" action="ppaction://noaction">
              <a:snd r:embed="rId84" name="27. spielen.wav"/>
            </a:hlinkClick>
          </p:cNvPr>
          <p:cNvPicPr>
            <a:picLocks noChangeAspect="1"/>
          </p:cNvPicPr>
          <p:nvPr/>
        </p:nvPicPr>
        <p:blipFill>
          <a:blip r:embed="rId8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274" y="5148319"/>
            <a:ext cx="824733" cy="697201"/>
          </a:xfrm>
          <a:prstGeom prst="rect">
            <a:avLst/>
          </a:prstGeom>
        </p:spPr>
      </p:pic>
      <p:pic>
        <p:nvPicPr>
          <p:cNvPr id="85" name="Picture 84">
            <a:hlinkClick r:id="" action="ppaction://noaction">
              <a:snd r:embed="rId86" name="28. ja.wav"/>
            </a:hlinkClick>
          </p:cNvPr>
          <p:cNvPicPr>
            <a:picLocks noChangeAspect="1"/>
          </p:cNvPicPr>
          <p:nvPr/>
        </p:nvPicPr>
        <p:blipFill>
          <a:blip r:embed="rId8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035" y="5119479"/>
            <a:ext cx="891360" cy="750627"/>
          </a:xfrm>
          <a:prstGeom prst="rect">
            <a:avLst/>
          </a:prstGeom>
        </p:spPr>
      </p:pic>
      <p:sp>
        <p:nvSpPr>
          <p:cNvPr id="86" name="TextBox 85">
            <a:hlinkClick r:id="" action="ppaction://noaction">
              <a:snd r:embed="rId86" name="28. ja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8749636" y="5804668"/>
            <a:ext cx="565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j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7" name="Picture 86">
            <a:hlinkClick r:id="" action="ppaction://noaction">
              <a:snd r:embed="rId88" name="29. theater.wav"/>
            </a:hlinkClick>
          </p:cNvPr>
          <p:cNvPicPr>
            <a:picLocks noChangeAspect="1"/>
          </p:cNvPicPr>
          <p:nvPr/>
        </p:nvPicPr>
        <p:blipFill>
          <a:blip r:embed="rId8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402" y="5214850"/>
            <a:ext cx="860242" cy="670888"/>
          </a:xfrm>
          <a:prstGeom prst="rect">
            <a:avLst/>
          </a:prstGeom>
        </p:spPr>
      </p:pic>
      <p:sp>
        <p:nvSpPr>
          <p:cNvPr id="88" name="TextBox 87">
            <a:hlinkClick r:id="" action="ppaction://noaction">
              <a:snd r:embed="rId88" name="29. theater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9989411" y="5804668"/>
            <a:ext cx="2078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Th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eater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9" name="TextBox 88">
            <a:hlinkClick r:id="" action="ppaction://noaction">
              <a:snd r:embed="rId60" name="15. vor.wav"/>
            </a:hlinkClick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8582977" y="3357774"/>
            <a:ext cx="890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vo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0" name="TextBox 89">
            <a:hlinkClick r:id="" action="ppaction://noaction">
              <a:snd r:embed="rId90" name="9. ch like buch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7564450" y="1332000"/>
            <a:ext cx="702248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1" name="Picture 90">
            <a:hlinkClick r:id="" action="ppaction://noaction">
              <a:snd r:embed="rId52" name="11. wo.wav"/>
            </a:hlinkClick>
          </p:cNvPr>
          <p:cNvPicPr>
            <a:picLocks noChangeAspect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1" y="2923944"/>
            <a:ext cx="707000" cy="600925"/>
          </a:xfrm>
          <a:prstGeom prst="rect">
            <a:avLst/>
          </a:prstGeom>
        </p:spPr>
      </p:pic>
      <p:pic>
        <p:nvPicPr>
          <p:cNvPr id="92" name="Picture 91">
            <a:hlinkClick r:id="" action="ppaction://noaction">
              <a:snd r:embed="rId92" name="30. kalt.wav"/>
            </a:hlinkClick>
          </p:cNvPr>
          <p:cNvPicPr>
            <a:picLocks noChangeAspect="1"/>
          </p:cNvPicPr>
          <p:nvPr/>
        </p:nvPicPr>
        <p:blipFill>
          <a:blip r:embed="rId9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465" y="321183"/>
            <a:ext cx="455690" cy="726919"/>
          </a:xfrm>
          <a:prstGeom prst="rect">
            <a:avLst/>
          </a:prstGeom>
        </p:spPr>
      </p:pic>
      <p:sp>
        <p:nvSpPr>
          <p:cNvPr id="93" name="TextBox 92">
            <a:hlinkClick r:id="" action="ppaction://noaction">
              <a:snd r:embed="rId92" name="30. kalt.wav"/>
            </a:hlinkClick>
          </p:cNvPr>
          <p:cNvSpPr txBox="1"/>
          <p:nvPr/>
        </p:nvSpPr>
        <p:spPr>
          <a:xfrm rot="10800000" flipV="1">
            <a:off x="1742129" y="936000"/>
            <a:ext cx="8856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4" name="TextBox 93">
            <a:hlinkClick r:id="" action="ppaction://noaction">
              <a:snd r:embed="rId94" name="30. a like kalt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741083" y="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95" name="Picture 94">
            <a:hlinkClick r:id="" action="ppaction://noaction">
              <a:snd r:embed="rId95" name="31. denken.wav"/>
            </a:hlinkClick>
          </p:cNvPr>
          <p:cNvPicPr>
            <a:picLocks noChangeAspect="1"/>
          </p:cNvPicPr>
          <p:nvPr/>
        </p:nvPicPr>
        <p:blipFill>
          <a:blip r:embed="rId9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983" y="185271"/>
            <a:ext cx="646065" cy="872684"/>
          </a:xfrm>
          <a:prstGeom prst="rect">
            <a:avLst/>
          </a:prstGeom>
        </p:spPr>
      </p:pic>
      <p:sp>
        <p:nvSpPr>
          <p:cNvPr id="96" name="TextBox 95">
            <a:hlinkClick r:id="" action="ppaction://noaction">
              <a:snd r:embed="rId95" name="31. denken.wav"/>
            </a:hlinkClick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3751380" y="936000"/>
            <a:ext cx="1228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nken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7" name="TextBox 96">
            <a:hlinkClick r:id="" action="ppaction://noaction">
              <a:snd r:embed="rId97" name="31. e like denken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3674692" y="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</a:t>
            </a:r>
          </a:p>
        </p:txBody>
      </p:sp>
      <p:pic>
        <p:nvPicPr>
          <p:cNvPr id="98" name="Picture 97">
            <a:hlinkClick r:id="" action="ppaction://noaction">
              <a:snd r:embed="rId98" name="32. finden.wav"/>
            </a:hlinkClick>
          </p:cNvPr>
          <p:cNvPicPr>
            <a:picLocks noChangeAspect="1"/>
          </p:cNvPicPr>
          <p:nvPr/>
        </p:nvPicPr>
        <p:blipFill>
          <a:blip r:embed="rId9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324" y="1500736"/>
            <a:ext cx="578243" cy="782111"/>
          </a:xfrm>
          <a:prstGeom prst="rect">
            <a:avLst/>
          </a:prstGeom>
        </p:spPr>
      </p:pic>
      <p:sp>
        <p:nvSpPr>
          <p:cNvPr id="99" name="TextBox 98">
            <a:hlinkClick r:id="" action="ppaction://noaction">
              <a:snd r:embed="rId98" name="32. finden.wav"/>
            </a:hlinkClick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1943806" y="2196000"/>
            <a:ext cx="1228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nden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0" name="TextBox 99">
            <a:hlinkClick r:id="" action="ppaction://noaction">
              <a:snd r:embed="rId100" name="32. i like finden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964547" y="133200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1" name="Picture 100">
            <a:hlinkClick r:id="" action="ppaction://noaction">
              <a:snd r:embed="rId101" name="33. kopf.wav"/>
            </a:hlinkClick>
          </p:cNvPr>
          <p:cNvPicPr>
            <a:picLocks noChangeAspect="1"/>
          </p:cNvPicPr>
          <p:nvPr/>
        </p:nvPicPr>
        <p:blipFill>
          <a:blip r:embed="rId10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57" y="2835421"/>
            <a:ext cx="590610" cy="667921"/>
          </a:xfrm>
          <a:prstGeom prst="rect">
            <a:avLst/>
          </a:prstGeom>
        </p:spPr>
      </p:pic>
      <p:sp>
        <p:nvSpPr>
          <p:cNvPr id="102" name="TextBox 101">
            <a:hlinkClick r:id="" action="ppaction://noaction">
              <a:snd r:embed="rId101" name="33. kopf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1085682" y="3434400"/>
            <a:ext cx="1200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pf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3" name="TextBox 102">
            <a:hlinkClick r:id="" action="ppaction://noaction">
              <a:snd r:embed="rId103" name="33. o like kopf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212681" y="255600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104" name="Picture 103">
            <a:hlinkClick r:id="" action="ppaction://noaction">
              <a:snd r:embed="rId104" name="34. punkt.wav"/>
            </a:hlinkClick>
          </p:cNvPr>
          <p:cNvPicPr>
            <a:picLocks noChangeAspect="1"/>
          </p:cNvPicPr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273" y="3077546"/>
            <a:ext cx="257311" cy="262582"/>
          </a:xfrm>
          <a:prstGeom prst="rect">
            <a:avLst/>
          </a:prstGeom>
        </p:spPr>
      </p:pic>
      <p:sp>
        <p:nvSpPr>
          <p:cNvPr id="105" name="TextBox 104">
            <a:hlinkClick r:id="" action="ppaction://noaction">
              <a:snd r:embed="rId104" name="34. punkt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3067971" y="3434400"/>
            <a:ext cx="1126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nkt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6" name="Picture 105">
            <a:hlinkClick r:id="" action="ppaction://noaction">
              <a:snd r:embed="rId106" name="35. wieder.wav"/>
            </a:hlinkClick>
          </p:cNvPr>
          <p:cNvPicPr>
            <a:picLocks noChangeAspect="1"/>
          </p:cNvPicPr>
          <p:nvPr/>
        </p:nvPicPr>
        <p:blipFill>
          <a:blip r:embed="rId10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129" y="2852599"/>
            <a:ext cx="664630" cy="675969"/>
          </a:xfrm>
          <a:prstGeom prst="rect">
            <a:avLst/>
          </a:prstGeom>
        </p:spPr>
      </p:pic>
      <p:sp>
        <p:nvSpPr>
          <p:cNvPr id="107" name="TextBox 106">
            <a:hlinkClick r:id="" action="ppaction://noaction">
              <a:snd r:embed="rId106" name="35. wieder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4934228" y="3434400"/>
            <a:ext cx="1344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wied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8" name="Picture 107">
            <a:hlinkClick r:id="" action="ppaction://noaction">
              <a:snd r:embed="rId108" name="36. uhr.wav"/>
            </a:hlinkClick>
          </p:cNvPr>
          <p:cNvPicPr>
            <a:picLocks noChangeAspect="1"/>
          </p:cNvPicPr>
          <p:nvPr/>
        </p:nvPicPr>
        <p:blipFill>
          <a:blip r:embed="rId10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51" y="2770199"/>
            <a:ext cx="762560" cy="741404"/>
          </a:xfrm>
          <a:prstGeom prst="rect">
            <a:avLst/>
          </a:prstGeom>
        </p:spPr>
      </p:pic>
      <p:sp>
        <p:nvSpPr>
          <p:cNvPr id="109" name="TextBox 108">
            <a:hlinkClick r:id="" action="ppaction://noaction">
              <a:snd r:embed="rId108" name="36. uhr.wav"/>
            </a:hlinkClick>
            <a:extLst>
              <a:ext uri="{FF2B5EF4-FFF2-40B4-BE49-F238E27FC236}">
                <a16:creationId xmlns:a16="http://schemas.microsoft.com/office/drawing/2014/main" id="{996F03CA-4393-4B59-82AE-47D2DDCE7FC2}"/>
              </a:ext>
            </a:extLst>
          </p:cNvPr>
          <p:cNvSpPr txBox="1"/>
          <p:nvPr/>
        </p:nvSpPr>
        <p:spPr>
          <a:xfrm rot="10800000" flipV="1">
            <a:off x="7238059" y="3434400"/>
            <a:ext cx="814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Uh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0" name="Picture 109">
            <a:hlinkClick r:id="" action="ppaction://noaction">
              <a:snd r:embed="rId110" name="37. fünf.wav"/>
            </a:hlinkClick>
          </p:cNvPr>
          <p:cNvPicPr>
            <a:picLocks noChangeAspect="1"/>
          </p:cNvPicPr>
          <p:nvPr/>
        </p:nvPicPr>
        <p:blipFill>
          <a:blip r:embed="rId1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36" y="4037925"/>
            <a:ext cx="558838" cy="678349"/>
          </a:xfrm>
          <a:prstGeom prst="rect">
            <a:avLst/>
          </a:prstGeom>
        </p:spPr>
      </p:pic>
      <p:sp>
        <p:nvSpPr>
          <p:cNvPr id="111" name="TextBox 110">
            <a:hlinkClick r:id="" action="ppaction://noaction">
              <a:snd r:embed="rId110" name="37. fünf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1069900" y="4680000"/>
            <a:ext cx="1272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ü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nf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2" name="Picture 111">
            <a:hlinkClick r:id="" action="ppaction://noaction">
              <a:snd r:embed="rId112" name="38. plötzlich.wav"/>
            </a:hlinkClick>
          </p:cNvPr>
          <p:cNvPicPr>
            <a:picLocks noChangeAspect="1"/>
          </p:cNvPicPr>
          <p:nvPr/>
        </p:nvPicPr>
        <p:blipFill>
          <a:blip r:embed="rId1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915" y="3888490"/>
            <a:ext cx="630755" cy="938971"/>
          </a:xfrm>
          <a:prstGeom prst="rect">
            <a:avLst/>
          </a:prstGeom>
        </p:spPr>
      </p:pic>
      <p:sp>
        <p:nvSpPr>
          <p:cNvPr id="113" name="TextBox 112">
            <a:hlinkClick r:id="" action="ppaction://noaction">
              <a:snd r:embed="rId112" name="38. plötzlich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2997972" y="4715115"/>
            <a:ext cx="129492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pl</a:t>
            </a:r>
            <a:r>
              <a:rPr kumimoji="0" lang="en-GB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ö</a:t>
            </a:r>
            <a:r>
              <a:rPr kumimoji="0" lang="en-GB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tzlich</a:t>
            </a: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>
          <a:blip r:embed="rId1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129" y="4048531"/>
            <a:ext cx="667501" cy="678890"/>
          </a:xfrm>
          <a:prstGeom prst="rect">
            <a:avLst/>
          </a:prstGeom>
        </p:spPr>
      </p:pic>
      <p:sp>
        <p:nvSpPr>
          <p:cNvPr id="115" name="TextBox 114">
            <a:hlinkClick r:id="" action="ppaction://noaction">
              <a:snd r:embed="rId115" name="39. lächeln.wav"/>
            </a:hlinkClick>
            <a:extLst>
              <a:ext uri="{FF2B5EF4-FFF2-40B4-BE49-F238E27FC236}">
                <a16:creationId xmlns:a16="http://schemas.microsoft.com/office/drawing/2014/main" id="{21E497C2-6813-45CF-9B5F-EA40A2480F0D}"/>
              </a:ext>
            </a:extLst>
          </p:cNvPr>
          <p:cNvSpPr txBox="1"/>
          <p:nvPr/>
        </p:nvSpPr>
        <p:spPr>
          <a:xfrm rot="10800000" flipV="1">
            <a:off x="4963763" y="4707420"/>
            <a:ext cx="134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ä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cheln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6" name="TextBox 115">
            <a:hlinkClick r:id="" action="ppaction://noaction">
              <a:snd r:embed="rId116" name="34. u like punkt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3061637" y="255600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</a:t>
            </a:r>
          </a:p>
        </p:txBody>
      </p:sp>
      <p:sp>
        <p:nvSpPr>
          <p:cNvPr id="117" name="TextBox 116">
            <a:hlinkClick r:id="" action="ppaction://noaction">
              <a:snd r:embed="rId117" name="35. er like wieder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5148157" y="255600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  <p:sp>
        <p:nvSpPr>
          <p:cNvPr id="118" name="TextBox 117">
            <a:hlinkClick r:id="" action="ppaction://noaction">
              <a:snd r:embed="rId118" name="36. r like uhr.wav"/>
            </a:hlinkClick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7233657" y="255600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119" name="TextBox 118">
            <a:hlinkClick r:id="" action="ppaction://noaction">
              <a:snd r:embed="rId119" name="37. ü like fünf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193705" y="3807296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</a:p>
        </p:txBody>
      </p:sp>
      <p:sp>
        <p:nvSpPr>
          <p:cNvPr id="120" name="TextBox 119">
            <a:hlinkClick r:id="" action="ppaction://noaction">
              <a:snd r:embed="rId120" name="38. ö like plötzlich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3054097" y="3807296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ö</a:t>
            </a:r>
          </a:p>
        </p:txBody>
      </p:sp>
      <p:sp>
        <p:nvSpPr>
          <p:cNvPr id="121" name="TextBox 120">
            <a:hlinkClick r:id="" action="ppaction://noaction">
              <a:snd r:embed="rId121" name="39. ä like lächeln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5145655" y="3807296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</a:p>
        </p:txBody>
      </p:sp>
      <p:cxnSp>
        <p:nvCxnSpPr>
          <p:cNvPr id="122" name="Straight Connector 121"/>
          <p:cNvCxnSpPr/>
          <p:nvPr/>
        </p:nvCxnSpPr>
        <p:spPr>
          <a:xfrm>
            <a:off x="7555035" y="1340819"/>
            <a:ext cx="6362" cy="126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itle 122">
            <a:extLst>
              <a:ext uri="{FF2B5EF4-FFF2-40B4-BE49-F238E27FC236}">
                <a16:creationId xmlns:a16="http://schemas.microsoft.com/office/drawing/2014/main" id="{F276984A-4136-1B4D-8662-562369BC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288" y="-2454756"/>
            <a:ext cx="10515600" cy="1325563"/>
          </a:xfrm>
        </p:spPr>
        <p:txBody>
          <a:bodyPr/>
          <a:lstStyle/>
          <a:p>
            <a:r>
              <a:rPr lang="en-US" dirty="0"/>
              <a:t>Overview of SSCs and  source words </a:t>
            </a:r>
          </a:p>
        </p:txBody>
      </p:sp>
    </p:spTree>
    <p:extLst>
      <p:ext uri="{BB962C8B-B14F-4D97-AF65-F5344CB8AC3E}">
        <p14:creationId xmlns:p14="http://schemas.microsoft.com/office/powerpoint/2010/main" val="3029364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940"/>
            <a:ext cx="3213848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94130" y="147368"/>
            <a:ext cx="3745089" cy="707849"/>
          </a:xfrm>
        </p:spPr>
        <p:txBody>
          <a:bodyPr>
            <a:normAutofit/>
          </a:bodyPr>
          <a:lstStyle/>
          <a:p>
            <a:r>
              <a:rPr lang="en-GB" sz="3200" b="1" dirty="0" err="1">
                <a:solidFill>
                  <a:schemeClr val="bg1"/>
                </a:solidFill>
              </a:rPr>
              <a:t>Antworten</a:t>
            </a:r>
            <a:r>
              <a:rPr lang="en-GB" sz="3200" b="1" dirty="0">
                <a:solidFill>
                  <a:schemeClr val="bg1"/>
                </a:solidFill>
              </a:rPr>
              <a:t> [B]</a:t>
            </a:r>
          </a:p>
        </p:txBody>
      </p:sp>
      <p:sp>
        <p:nvSpPr>
          <p:cNvPr id="8" name="Rounded Rectangle 11">
            <a:extLst>
              <a:ext uri="{FF2B5EF4-FFF2-40B4-BE49-F238E27FC236}">
                <a16:creationId xmlns:a16="http://schemas.microsoft.com/office/drawing/2014/main" id="{E7752AB6-D680-AA46-830A-1BFACB07A107}"/>
              </a:ext>
            </a:extLst>
          </p:cNvPr>
          <p:cNvSpPr/>
          <p:nvPr/>
        </p:nvSpPr>
        <p:spPr>
          <a:xfrm>
            <a:off x="10576800" y="247046"/>
            <a:ext cx="1382092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F7942394-616A-4C1C-B035-0004040E8C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660315"/>
              </p:ext>
            </p:extLst>
          </p:nvPr>
        </p:nvGraphicFramePr>
        <p:xfrm>
          <a:off x="242047" y="1600200"/>
          <a:ext cx="11497234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0435">
                  <a:extLst>
                    <a:ext uri="{9D8B030D-6E8A-4147-A177-3AD203B41FA5}">
                      <a16:colId xmlns:a16="http://schemas.microsoft.com/office/drawing/2014/main" val="1643317571"/>
                    </a:ext>
                  </a:extLst>
                </a:gridCol>
                <a:gridCol w="1081571">
                  <a:extLst>
                    <a:ext uri="{9D8B030D-6E8A-4147-A177-3AD203B41FA5}">
                      <a16:colId xmlns:a16="http://schemas.microsoft.com/office/drawing/2014/main" val="1755466815"/>
                    </a:ext>
                  </a:extLst>
                </a:gridCol>
                <a:gridCol w="1872005">
                  <a:extLst>
                    <a:ext uri="{9D8B030D-6E8A-4147-A177-3AD203B41FA5}">
                      <a16:colId xmlns:a16="http://schemas.microsoft.com/office/drawing/2014/main" val="422356425"/>
                    </a:ext>
                  </a:extLst>
                </a:gridCol>
                <a:gridCol w="2620808">
                  <a:extLst>
                    <a:ext uri="{9D8B030D-6E8A-4147-A177-3AD203B41FA5}">
                      <a16:colId xmlns:a16="http://schemas.microsoft.com/office/drawing/2014/main" val="3477775520"/>
                    </a:ext>
                  </a:extLst>
                </a:gridCol>
                <a:gridCol w="5132415">
                  <a:extLst>
                    <a:ext uri="{9D8B030D-6E8A-4147-A177-3AD203B41FA5}">
                      <a16:colId xmlns:a16="http://schemas.microsoft.com/office/drawing/2014/main" val="8205507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CC00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Q / S</a:t>
                      </a:r>
                    </a:p>
                  </a:txBody>
                  <a:tcPr>
                    <a:solidFill>
                      <a:srgbClr val="FCC00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will / want</a:t>
                      </a:r>
                    </a:p>
                  </a:txBody>
                  <a:tcPr>
                    <a:solidFill>
                      <a:srgbClr val="FCC00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you / he - she - it</a:t>
                      </a:r>
                    </a:p>
                  </a:txBody>
                  <a:tcPr>
                    <a:solidFill>
                      <a:srgbClr val="FCC00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What (write in English)</a:t>
                      </a:r>
                    </a:p>
                  </a:txBody>
                  <a:tcPr>
                    <a:solidFill>
                      <a:srgbClr val="FCC0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411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1.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Q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want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you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go to school on Monday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011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2.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will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he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look for the picture at the weekend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023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3.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want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she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buy a new skirt this evening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811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4.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Q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will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you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arrive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8627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5.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will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you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hear traditional music at the concert</a:t>
                      </a:r>
                    </a:p>
                  </a:txBody>
                  <a:tcPr>
                    <a:solidFill>
                      <a:srgbClr val="FFE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51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6.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6786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203764"/>
                          </a:solidFill>
                        </a:rPr>
                        <a:t>7.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16895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B17C616-5CDC-4983-BF0B-6DCF4560F73C}"/>
              </a:ext>
            </a:extLst>
          </p:cNvPr>
          <p:cNvSpPr txBox="1"/>
          <p:nvPr/>
        </p:nvSpPr>
        <p:spPr>
          <a:xfrm>
            <a:off x="1320800" y="2064933"/>
            <a:ext cx="619411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BCFDAA-031E-483C-8119-E49CFE3EC868}"/>
              </a:ext>
            </a:extLst>
          </p:cNvPr>
          <p:cNvSpPr txBox="1"/>
          <p:nvPr/>
        </p:nvSpPr>
        <p:spPr>
          <a:xfrm>
            <a:off x="1320800" y="2436303"/>
            <a:ext cx="619411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DB26D6-A0A3-4339-9A43-4F825DE7B39C}"/>
              </a:ext>
            </a:extLst>
          </p:cNvPr>
          <p:cNvSpPr txBox="1"/>
          <p:nvPr/>
        </p:nvSpPr>
        <p:spPr>
          <a:xfrm>
            <a:off x="2702013" y="2051542"/>
            <a:ext cx="753881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986BA-F282-4FA8-B327-8894D7E28FC4}"/>
              </a:ext>
            </a:extLst>
          </p:cNvPr>
          <p:cNvSpPr txBox="1"/>
          <p:nvPr/>
        </p:nvSpPr>
        <p:spPr>
          <a:xfrm>
            <a:off x="5004865" y="2064933"/>
            <a:ext cx="753881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A154D9-FC23-4D99-9753-FAAEFF175166}"/>
              </a:ext>
            </a:extLst>
          </p:cNvPr>
          <p:cNvSpPr txBox="1"/>
          <p:nvPr/>
        </p:nvSpPr>
        <p:spPr>
          <a:xfrm>
            <a:off x="7655344" y="2051542"/>
            <a:ext cx="3171032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______________________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0CE62E-5636-42F4-9EDE-07E373D9ECD6}"/>
              </a:ext>
            </a:extLst>
          </p:cNvPr>
          <p:cNvSpPr txBox="1"/>
          <p:nvPr/>
        </p:nvSpPr>
        <p:spPr>
          <a:xfrm>
            <a:off x="2715460" y="2436302"/>
            <a:ext cx="686646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115310-823C-4495-94E1-10A73FB993BB}"/>
              </a:ext>
            </a:extLst>
          </p:cNvPr>
          <p:cNvSpPr txBox="1"/>
          <p:nvPr/>
        </p:nvSpPr>
        <p:spPr>
          <a:xfrm>
            <a:off x="5038482" y="2470062"/>
            <a:ext cx="686646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9CCC90-4786-4A44-A138-84CA907F1511}"/>
              </a:ext>
            </a:extLst>
          </p:cNvPr>
          <p:cNvSpPr txBox="1"/>
          <p:nvPr/>
        </p:nvSpPr>
        <p:spPr>
          <a:xfrm>
            <a:off x="6938683" y="2444656"/>
            <a:ext cx="4504764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______________________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AFD200-909C-46AF-8273-45AEECF70236}"/>
              </a:ext>
            </a:extLst>
          </p:cNvPr>
          <p:cNvSpPr txBox="1"/>
          <p:nvPr/>
        </p:nvSpPr>
        <p:spPr>
          <a:xfrm>
            <a:off x="1365624" y="2822448"/>
            <a:ext cx="619411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D3EA33-DA7F-4132-A188-2DA179031C58}"/>
              </a:ext>
            </a:extLst>
          </p:cNvPr>
          <p:cNvSpPr txBox="1"/>
          <p:nvPr/>
        </p:nvSpPr>
        <p:spPr>
          <a:xfrm>
            <a:off x="1365624" y="3193818"/>
            <a:ext cx="619411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7B6AC3-0D73-4489-AB3F-2B138980243C}"/>
              </a:ext>
            </a:extLst>
          </p:cNvPr>
          <p:cNvSpPr txBox="1"/>
          <p:nvPr/>
        </p:nvSpPr>
        <p:spPr>
          <a:xfrm>
            <a:off x="2746837" y="2809057"/>
            <a:ext cx="753881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A3F381-0EE7-4AD1-8491-7D5D9F12EF39}"/>
              </a:ext>
            </a:extLst>
          </p:cNvPr>
          <p:cNvSpPr txBox="1"/>
          <p:nvPr/>
        </p:nvSpPr>
        <p:spPr>
          <a:xfrm>
            <a:off x="5049689" y="2822448"/>
            <a:ext cx="753881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DDF0BB-C905-402E-A15E-BEF5D9D7920D}"/>
              </a:ext>
            </a:extLst>
          </p:cNvPr>
          <p:cNvSpPr txBox="1"/>
          <p:nvPr/>
        </p:nvSpPr>
        <p:spPr>
          <a:xfrm>
            <a:off x="7449671" y="2835951"/>
            <a:ext cx="3657600" cy="307721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______________________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AA71C0-74A0-4CBD-88EC-8787382F090C}"/>
              </a:ext>
            </a:extLst>
          </p:cNvPr>
          <p:cNvSpPr txBox="1"/>
          <p:nvPr/>
        </p:nvSpPr>
        <p:spPr>
          <a:xfrm>
            <a:off x="2760284" y="3193817"/>
            <a:ext cx="686646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BD3B50-2021-4874-A329-8263B7291DE5}"/>
              </a:ext>
            </a:extLst>
          </p:cNvPr>
          <p:cNvSpPr txBox="1"/>
          <p:nvPr/>
        </p:nvSpPr>
        <p:spPr>
          <a:xfrm>
            <a:off x="5069859" y="3227577"/>
            <a:ext cx="686646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56FD97-EFB0-42EB-87E4-84C0AD88D647}"/>
              </a:ext>
            </a:extLst>
          </p:cNvPr>
          <p:cNvSpPr txBox="1"/>
          <p:nvPr/>
        </p:nvSpPr>
        <p:spPr>
          <a:xfrm>
            <a:off x="6790422" y="3244062"/>
            <a:ext cx="4948860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______________________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7D1E24-9CEE-4F9A-BD50-C71EBCDA6B1F}"/>
              </a:ext>
            </a:extLst>
          </p:cNvPr>
          <p:cNvSpPr txBox="1"/>
          <p:nvPr/>
        </p:nvSpPr>
        <p:spPr>
          <a:xfrm>
            <a:off x="1365624" y="3647471"/>
            <a:ext cx="619411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C0F46B-8341-427F-B73A-D0004F1A970E}"/>
              </a:ext>
            </a:extLst>
          </p:cNvPr>
          <p:cNvSpPr txBox="1"/>
          <p:nvPr/>
        </p:nvSpPr>
        <p:spPr>
          <a:xfrm>
            <a:off x="2746837" y="3634080"/>
            <a:ext cx="753881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9249C9-689E-4B26-93AC-56875B722D52}"/>
              </a:ext>
            </a:extLst>
          </p:cNvPr>
          <p:cNvSpPr txBox="1"/>
          <p:nvPr/>
        </p:nvSpPr>
        <p:spPr>
          <a:xfrm>
            <a:off x="4521189" y="3647472"/>
            <a:ext cx="1812376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ED440E-A1AE-4F2D-B30E-03EDBE691302}"/>
              </a:ext>
            </a:extLst>
          </p:cNvPr>
          <p:cNvSpPr txBox="1"/>
          <p:nvPr/>
        </p:nvSpPr>
        <p:spPr>
          <a:xfrm>
            <a:off x="6790422" y="3634081"/>
            <a:ext cx="4787496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000" dirty="0">
                <a:solidFill>
                  <a:srgbClr val="115076"/>
                </a:solidFill>
              </a:rPr>
              <a:t>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14031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BF0D5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558E7B9B-A11A-154E-80B4-563231C87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666" y="2452612"/>
            <a:ext cx="7751234" cy="1485422"/>
          </a:xfrm>
        </p:spPr>
        <p:txBody>
          <a:bodyPr>
            <a:normAutofit/>
          </a:bodyPr>
          <a:lstStyle/>
          <a:p>
            <a:pPr algn="l"/>
            <a:r>
              <a:rPr lang="en-GB" sz="4000" b="1" dirty="0">
                <a:solidFill>
                  <a:prstClr val="white"/>
                </a:solidFill>
              </a:rPr>
              <a:t>Was </a:t>
            </a:r>
            <a:r>
              <a:rPr lang="en-GB" sz="4000" b="1" dirty="0" err="1">
                <a:solidFill>
                  <a:prstClr val="white"/>
                </a:solidFill>
              </a:rPr>
              <a:t>wirst</a:t>
            </a:r>
            <a:r>
              <a:rPr lang="en-GB" sz="4000" b="1" dirty="0">
                <a:solidFill>
                  <a:prstClr val="white"/>
                </a:solidFill>
              </a:rPr>
              <a:t> du </a:t>
            </a:r>
            <a:r>
              <a:rPr lang="en-GB" sz="4000" b="1" dirty="0" err="1">
                <a:solidFill>
                  <a:prstClr val="white"/>
                </a:solidFill>
              </a:rPr>
              <a:t>machen</a:t>
            </a:r>
            <a:r>
              <a:rPr lang="en-GB" sz="4000" b="1" dirty="0">
                <a:solidFill>
                  <a:prstClr val="white"/>
                </a:solidFill>
              </a:rPr>
              <a:t>?</a:t>
            </a:r>
            <a:br>
              <a:rPr lang="en-GB" b="1" dirty="0">
                <a:solidFill>
                  <a:prstClr val="white"/>
                </a:solidFill>
              </a:rPr>
            </a:b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F2214FE-0DF5-6741-9332-4A2CB0FF9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817" y="3195323"/>
            <a:ext cx="7382608" cy="910578"/>
          </a:xfrm>
        </p:spPr>
        <p:txBody>
          <a:bodyPr>
            <a:normAutofit lnSpcReduction="10000"/>
          </a:bodyPr>
          <a:lstStyle/>
          <a:p>
            <a:pPr algn="l"/>
            <a:r>
              <a:rPr lang="en-GB" sz="3000" dirty="0">
                <a:solidFill>
                  <a:prstClr val="white"/>
                </a:solidFill>
              </a:rPr>
              <a:t>Future tense: </a:t>
            </a:r>
            <a:r>
              <a:rPr lang="en-GB" sz="3000" i="1" dirty="0" err="1">
                <a:solidFill>
                  <a:prstClr val="white"/>
                </a:solidFill>
              </a:rPr>
              <a:t>werden</a:t>
            </a:r>
            <a:r>
              <a:rPr lang="en-GB" sz="3000" dirty="0">
                <a:solidFill>
                  <a:prstClr val="white"/>
                </a:solidFill>
              </a:rPr>
              <a:t> + infinitive </a:t>
            </a:r>
            <a:br>
              <a:rPr lang="en-GB" sz="3000" dirty="0">
                <a:solidFill>
                  <a:prstClr val="white"/>
                </a:solidFill>
              </a:rPr>
            </a:br>
            <a:r>
              <a:rPr lang="en-GB" sz="3000" dirty="0">
                <a:solidFill>
                  <a:prstClr val="white"/>
                </a:solidFill>
              </a:rPr>
              <a:t>vs </a:t>
            </a:r>
            <a:r>
              <a:rPr lang="en-GB" sz="3000" i="1" dirty="0" err="1">
                <a:solidFill>
                  <a:prstClr val="white"/>
                </a:solidFill>
              </a:rPr>
              <a:t>planen</a:t>
            </a:r>
            <a:r>
              <a:rPr lang="en-GB" sz="3000" dirty="0">
                <a:solidFill>
                  <a:prstClr val="white"/>
                </a:solidFill>
              </a:rPr>
              <a:t> + </a:t>
            </a:r>
            <a:r>
              <a:rPr lang="en-GB" sz="3000" i="1" dirty="0" err="1">
                <a:solidFill>
                  <a:prstClr val="white"/>
                </a:solidFill>
              </a:rPr>
              <a:t>zu</a:t>
            </a:r>
            <a:r>
              <a:rPr lang="en-GB" sz="3000" dirty="0">
                <a:solidFill>
                  <a:prstClr val="white"/>
                </a:solidFill>
              </a:rPr>
              <a:t> + infinitive</a:t>
            </a:r>
          </a:p>
          <a:p>
            <a:pPr algn="l"/>
            <a:endParaRPr lang="en-US" dirty="0"/>
          </a:p>
        </p:txBody>
      </p:sp>
      <p:sp>
        <p:nvSpPr>
          <p:cNvPr id="13" name="Subtitle 6">
            <a:extLst>
              <a:ext uri="{FF2B5EF4-FFF2-40B4-BE49-F238E27FC236}">
                <a16:creationId xmlns:a16="http://schemas.microsoft.com/office/drawing/2014/main" id="{2D438FA5-2CAB-4E24-9AEE-607776023B37}"/>
              </a:ext>
            </a:extLst>
          </p:cNvPr>
          <p:cNvSpPr txBox="1">
            <a:spLocks/>
          </p:cNvSpPr>
          <p:nvPr/>
        </p:nvSpPr>
        <p:spPr>
          <a:xfrm>
            <a:off x="211666" y="4090457"/>
            <a:ext cx="6604437" cy="571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Revisit several SSC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161930" y="4982504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Y8 German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3.1- Week 4 - Lesson 56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38AEC8F-C9FD-A549-80E9-260E66E632C7}"/>
              </a:ext>
            </a:extLst>
          </p:cNvPr>
          <p:cNvSpPr txBox="1">
            <a:spLocks/>
          </p:cNvSpPr>
          <p:nvPr/>
        </p:nvSpPr>
        <p:spPr>
          <a:xfrm>
            <a:off x="161930" y="5779725"/>
            <a:ext cx="4651022" cy="10782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Author name(s):  Inge Alferink / Rachel Hawkes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Artwork: Steve Clarke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Date updated: 10/08/21</a:t>
            </a: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11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r>
              <a:rPr lang="en-GB" sz="3600" b="1" dirty="0">
                <a:solidFill>
                  <a:schemeClr val="bg1"/>
                </a:solidFill>
              </a:rPr>
              <a:t> (1/2)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9872869" y="247046"/>
            <a:ext cx="2084457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lesen</a:t>
            </a:r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sprechen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3ED6EF-5B20-1940-AFD2-EAA625B3F063}"/>
              </a:ext>
            </a:extLst>
          </p:cNvPr>
          <p:cNvSpPr txBox="1"/>
          <p:nvPr/>
        </p:nvSpPr>
        <p:spPr>
          <a:xfrm>
            <a:off x="180000" y="1296000"/>
            <a:ext cx="5563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Round 1</a:t>
            </a:r>
          </a:p>
        </p:txBody>
      </p:sp>
      <p:sp>
        <p:nvSpPr>
          <p:cNvPr id="6" name="Rectangle 2" descr="rectangle that moves down the slide to show the 60 second timer">
            <a:extLst>
              <a:ext uri="{FF2B5EF4-FFF2-40B4-BE49-F238E27FC236}">
                <a16:creationId xmlns:a16="http://schemas.microsoft.com/office/drawing/2014/main" id="{1602C629-4653-48D5-AF83-0CE1B5EFF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1959" y="1332886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7" name="Rectangle 3" descr="rectangle for timer">
            <a:extLst>
              <a:ext uri="{FF2B5EF4-FFF2-40B4-BE49-F238E27FC236}">
                <a16:creationId xmlns:a16="http://schemas.microsoft.com/office/drawing/2014/main" id="{B3DA2B9B-9F69-45DD-87FC-96861967F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9593" y="1332884"/>
            <a:ext cx="503528" cy="41562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9" name="Line 7" descr="top line for timer, 60 seconds">
            <a:extLst>
              <a:ext uri="{FF2B5EF4-FFF2-40B4-BE49-F238E27FC236}">
                <a16:creationId xmlns:a16="http://schemas.microsoft.com/office/drawing/2014/main" id="{EDB7D1D6-8C8C-4B35-926B-3A176777F6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20020" y="1321458"/>
            <a:ext cx="216791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C665AA53-3F6F-4509-95FE-603BC10F3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6811" y="1163607"/>
            <a:ext cx="431800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60</a:t>
            </a:r>
          </a:p>
        </p:txBody>
      </p:sp>
      <p:sp>
        <p:nvSpPr>
          <p:cNvPr id="8" name="Line 4" descr="line to show the length of 60 seconds">
            <a:extLst>
              <a:ext uri="{FF2B5EF4-FFF2-40B4-BE49-F238E27FC236}">
                <a16:creationId xmlns:a16="http://schemas.microsoft.com/office/drawing/2014/main" id="{165C7D05-9312-495D-9247-5B67D39A7F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332" y="1321458"/>
            <a:ext cx="0" cy="4156259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8F88F33A-F1A8-403F-938C-85915B780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332" y="3305360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Sekunden</a:t>
            </a:r>
            <a:endParaRPr lang="en-GB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Line 9" descr="bottom line for timer, 0 seconds">
            <a:extLst>
              <a:ext uri="{FF2B5EF4-FFF2-40B4-BE49-F238E27FC236}">
                <a16:creationId xmlns:a16="http://schemas.microsoft.com/office/drawing/2014/main" id="{D3A50385-7330-4CE7-B891-A69568163B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332" y="5477717"/>
            <a:ext cx="216791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1667AF0D-75C5-4D04-8C9E-B17562F08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2123" y="5297189"/>
            <a:ext cx="734174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0</a:t>
            </a:r>
          </a:p>
        </p:txBody>
      </p:sp>
      <p:sp>
        <p:nvSpPr>
          <p:cNvPr id="14" name="Rectangle 13" descr="box to hide timer as it goes off the page">
            <a:extLst>
              <a:ext uri="{FF2B5EF4-FFF2-40B4-BE49-F238E27FC236}">
                <a16:creationId xmlns:a16="http://schemas.microsoft.com/office/drawing/2014/main" id="{80BB973F-93FA-4A26-B850-9E1862347B2F}"/>
              </a:ext>
            </a:extLst>
          </p:cNvPr>
          <p:cNvSpPr/>
          <p:nvPr/>
        </p:nvSpPr>
        <p:spPr>
          <a:xfrm>
            <a:off x="9958365" y="5520139"/>
            <a:ext cx="745068" cy="765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FE64676-F267-4A32-92AE-3A1905ACA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8695" y="5708137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prstClr val="white"/>
                </a:solidFill>
              </a:rPr>
              <a:t>LOS!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BDCEA2-9E8A-F148-9B59-251072C256CC}"/>
              </a:ext>
            </a:extLst>
          </p:cNvPr>
          <p:cNvSpPr txBox="1"/>
          <p:nvPr/>
        </p:nvSpPr>
        <p:spPr>
          <a:xfrm>
            <a:off x="355600" y="1889674"/>
            <a:ext cx="5606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1.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hatte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heiß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tief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wenig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Firmen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678DED-F536-0147-A46D-622D4371FEFF}"/>
              </a:ext>
            </a:extLst>
          </p:cNvPr>
          <p:cNvSpPr txBox="1"/>
          <p:nvPr/>
        </p:nvSpPr>
        <p:spPr>
          <a:xfrm>
            <a:off x="355600" y="2502896"/>
            <a:ext cx="5248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2.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wenig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Essen / Boot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bei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war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005D51-BDEB-E44C-917E-33D8F9FBDE9E}"/>
              </a:ext>
            </a:extLst>
          </p:cNvPr>
          <p:cNvSpPr txBox="1"/>
          <p:nvPr/>
        </p:nvSpPr>
        <p:spPr>
          <a:xfrm>
            <a:off x="1600200" y="332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85A8AC-BC4F-4449-B91A-3640C5207766}"/>
              </a:ext>
            </a:extLst>
          </p:cNvPr>
          <p:cNvSpPr txBox="1"/>
          <p:nvPr/>
        </p:nvSpPr>
        <p:spPr>
          <a:xfrm>
            <a:off x="355600" y="3116118"/>
            <a:ext cx="6715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3.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seit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rechts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preis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Deutschland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gleich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2C330A-1C28-7F4F-B344-210CAB1F2B40}"/>
              </a:ext>
            </a:extLst>
          </p:cNvPr>
          <p:cNvSpPr txBox="1"/>
          <p:nvPr/>
        </p:nvSpPr>
        <p:spPr>
          <a:xfrm>
            <a:off x="348500" y="3694806"/>
            <a:ext cx="5442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4.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Kalt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Karte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damals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links / nah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55B425-C9B1-034E-894F-4EEC43B730C5}"/>
              </a:ext>
            </a:extLst>
          </p:cNvPr>
          <p:cNvSpPr txBox="1"/>
          <p:nvPr/>
        </p:nvSpPr>
        <p:spPr>
          <a:xfrm>
            <a:off x="348500" y="4308028"/>
            <a:ext cx="6460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5.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Kurs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vielleicht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Firma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früher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Ausflug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B63F0B-E4C6-E44C-9BCE-5B7122E443B0}"/>
              </a:ext>
            </a:extLst>
          </p:cNvPr>
          <p:cNvSpPr txBox="1"/>
          <p:nvPr/>
        </p:nvSpPr>
        <p:spPr>
          <a:xfrm>
            <a:off x="348500" y="4921250"/>
            <a:ext cx="6574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6.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voll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Anwalt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planen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kennen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es gab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07801A-DF31-8540-B108-ACEB32CF37F0}"/>
              </a:ext>
            </a:extLst>
          </p:cNvPr>
          <p:cNvSpPr txBox="1"/>
          <p:nvPr/>
        </p:nvSpPr>
        <p:spPr>
          <a:xfrm>
            <a:off x="7724465" y="1163607"/>
            <a:ext cx="1476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Listen for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00FE78-F4F5-E44C-A2D4-96D84C933F3D}"/>
              </a:ext>
            </a:extLst>
          </p:cNvPr>
          <p:cNvSpPr txBox="1"/>
          <p:nvPr/>
        </p:nvSpPr>
        <p:spPr>
          <a:xfrm>
            <a:off x="7719525" y="1889673"/>
            <a:ext cx="1393474" cy="461665"/>
          </a:xfrm>
          <a:prstGeom prst="rect">
            <a:avLst/>
          </a:prstGeom>
          <a:solidFill>
            <a:srgbClr val="DAA5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[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ie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A532A9-D1E6-2345-9630-30B4F620087B}"/>
              </a:ext>
            </a:extLst>
          </p:cNvPr>
          <p:cNvSpPr txBox="1"/>
          <p:nvPr/>
        </p:nvSpPr>
        <p:spPr>
          <a:xfrm>
            <a:off x="7689186" y="2502895"/>
            <a:ext cx="1423813" cy="461665"/>
          </a:xfrm>
          <a:prstGeom prst="rect">
            <a:avLst/>
          </a:prstGeom>
          <a:solidFill>
            <a:srgbClr val="DAA5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long [e]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B5D79F-F5D5-EA46-BC50-701910A149A7}"/>
              </a:ext>
            </a:extLst>
          </p:cNvPr>
          <p:cNvSpPr txBox="1"/>
          <p:nvPr/>
        </p:nvSpPr>
        <p:spPr>
          <a:xfrm>
            <a:off x="7719526" y="3074527"/>
            <a:ext cx="1393474" cy="461665"/>
          </a:xfrm>
          <a:prstGeom prst="rect">
            <a:avLst/>
          </a:prstGeom>
          <a:solidFill>
            <a:srgbClr val="DAA5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[sch]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8DFF41-B75A-8847-8A34-FF61927F9FF2}"/>
              </a:ext>
            </a:extLst>
          </p:cNvPr>
          <p:cNvSpPr txBox="1"/>
          <p:nvPr/>
        </p:nvSpPr>
        <p:spPr>
          <a:xfrm>
            <a:off x="7728358" y="3674692"/>
            <a:ext cx="1384642" cy="461665"/>
          </a:xfrm>
          <a:prstGeom prst="rect">
            <a:avLst/>
          </a:prstGeom>
          <a:solidFill>
            <a:srgbClr val="DAA5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short [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2FB0DC-942D-B74A-B15F-A5F3CC6DB74A}"/>
              </a:ext>
            </a:extLst>
          </p:cNvPr>
          <p:cNvSpPr txBox="1"/>
          <p:nvPr/>
        </p:nvSpPr>
        <p:spPr>
          <a:xfrm>
            <a:off x="7729879" y="4246324"/>
            <a:ext cx="1384642" cy="461665"/>
          </a:xfrm>
          <a:prstGeom prst="rect">
            <a:avLst/>
          </a:prstGeom>
          <a:solidFill>
            <a:srgbClr val="DAA5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[au]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5ACAFC-40AF-9D44-AD1A-CDAFED0B8E80}"/>
              </a:ext>
            </a:extLst>
          </p:cNvPr>
          <p:cNvSpPr txBox="1"/>
          <p:nvPr/>
        </p:nvSpPr>
        <p:spPr>
          <a:xfrm>
            <a:off x="7728358" y="4909677"/>
            <a:ext cx="1386163" cy="461665"/>
          </a:xfrm>
          <a:prstGeom prst="rect">
            <a:avLst/>
          </a:prstGeom>
          <a:solidFill>
            <a:srgbClr val="DAA5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short [e]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846B317-2D4C-0A4C-A60D-B84ED2711172}"/>
              </a:ext>
            </a:extLst>
          </p:cNvPr>
          <p:cNvSpPr/>
          <p:nvPr/>
        </p:nvSpPr>
        <p:spPr>
          <a:xfrm>
            <a:off x="695897" y="1907828"/>
            <a:ext cx="6477000" cy="3762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D7C5DBF-FACE-6B4F-8CE6-43B947FE47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14" y="140735"/>
            <a:ext cx="923356" cy="953622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30D19D9-9869-496B-98D9-7ED7777AC6B2}"/>
              </a:ext>
            </a:extLst>
          </p:cNvPr>
          <p:cNvSpPr/>
          <p:nvPr/>
        </p:nvSpPr>
        <p:spPr>
          <a:xfrm>
            <a:off x="2734650" y="1930189"/>
            <a:ext cx="559879" cy="455684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7F4EB85-6732-4344-A280-6E5A7E6CDD37}"/>
              </a:ext>
            </a:extLst>
          </p:cNvPr>
          <p:cNvSpPr/>
          <p:nvPr/>
        </p:nvSpPr>
        <p:spPr>
          <a:xfrm>
            <a:off x="727717" y="2544515"/>
            <a:ext cx="1057214" cy="455684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84CF445-742B-4891-88C1-A15E29839E9D}"/>
              </a:ext>
            </a:extLst>
          </p:cNvPr>
          <p:cNvSpPr/>
          <p:nvPr/>
        </p:nvSpPr>
        <p:spPr>
          <a:xfrm>
            <a:off x="3712877" y="3111615"/>
            <a:ext cx="1980027" cy="455684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D465268-47F5-4BA4-9590-28DBBEA16CA0}"/>
              </a:ext>
            </a:extLst>
          </p:cNvPr>
          <p:cNvSpPr/>
          <p:nvPr/>
        </p:nvSpPr>
        <p:spPr>
          <a:xfrm>
            <a:off x="4047353" y="3724837"/>
            <a:ext cx="668950" cy="455684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A9724E1-9F70-4258-9F8D-798A5D794FA8}"/>
              </a:ext>
            </a:extLst>
          </p:cNvPr>
          <p:cNvSpPr/>
          <p:nvPr/>
        </p:nvSpPr>
        <p:spPr>
          <a:xfrm>
            <a:off x="5467501" y="4348849"/>
            <a:ext cx="1202240" cy="455684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22D5AD4-FCCD-44D9-BA9F-7DB58418B539}"/>
              </a:ext>
            </a:extLst>
          </p:cNvPr>
          <p:cNvSpPr/>
          <p:nvPr/>
        </p:nvSpPr>
        <p:spPr>
          <a:xfrm>
            <a:off x="4246848" y="4964759"/>
            <a:ext cx="1118527" cy="455684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710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5" dur="59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r>
              <a:rPr lang="en-GB" sz="3600" b="1" dirty="0">
                <a:solidFill>
                  <a:schemeClr val="bg1"/>
                </a:solidFill>
              </a:rPr>
              <a:t> (2/2)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9872869" y="247046"/>
            <a:ext cx="2084457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lesen</a:t>
            </a:r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sprechen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3ED6EF-5B20-1940-AFD2-EAA625B3F063}"/>
              </a:ext>
            </a:extLst>
          </p:cNvPr>
          <p:cNvSpPr txBox="1"/>
          <p:nvPr/>
        </p:nvSpPr>
        <p:spPr>
          <a:xfrm>
            <a:off x="180000" y="1296000"/>
            <a:ext cx="5563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Round 2</a:t>
            </a:r>
          </a:p>
        </p:txBody>
      </p:sp>
      <p:sp>
        <p:nvSpPr>
          <p:cNvPr id="6" name="Rectangle 2" descr="rectangle that moves down the slide to show the 60 second timer">
            <a:extLst>
              <a:ext uri="{FF2B5EF4-FFF2-40B4-BE49-F238E27FC236}">
                <a16:creationId xmlns:a16="http://schemas.microsoft.com/office/drawing/2014/main" id="{1602C629-4653-48D5-AF83-0CE1B5EFF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1959" y="1332886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7" name="Rectangle 3" descr="rectangle for timer">
            <a:extLst>
              <a:ext uri="{FF2B5EF4-FFF2-40B4-BE49-F238E27FC236}">
                <a16:creationId xmlns:a16="http://schemas.microsoft.com/office/drawing/2014/main" id="{B3DA2B9B-9F69-45DD-87FC-96861967F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9593" y="1332884"/>
            <a:ext cx="503528" cy="41562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9" name="Line 7" descr="top line for timer, 60 seconds">
            <a:extLst>
              <a:ext uri="{FF2B5EF4-FFF2-40B4-BE49-F238E27FC236}">
                <a16:creationId xmlns:a16="http://schemas.microsoft.com/office/drawing/2014/main" id="{EDB7D1D6-8C8C-4B35-926B-3A176777F6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820020" y="1321458"/>
            <a:ext cx="216791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2" name="Text Box 12">
            <a:extLst>
              <a:ext uri="{FF2B5EF4-FFF2-40B4-BE49-F238E27FC236}">
                <a16:creationId xmlns:a16="http://schemas.microsoft.com/office/drawing/2014/main" id="{C665AA53-3F6F-4509-95FE-603BC10F3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6811" y="1163607"/>
            <a:ext cx="431800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60</a:t>
            </a:r>
          </a:p>
        </p:txBody>
      </p:sp>
      <p:sp>
        <p:nvSpPr>
          <p:cNvPr id="8" name="Line 4" descr="line to show the length of 60 seconds">
            <a:extLst>
              <a:ext uri="{FF2B5EF4-FFF2-40B4-BE49-F238E27FC236}">
                <a16:creationId xmlns:a16="http://schemas.microsoft.com/office/drawing/2014/main" id="{165C7D05-9312-495D-9247-5B67D39A7F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332" y="1321458"/>
            <a:ext cx="0" cy="4156259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8F88F33A-F1A8-403F-938C-85915B780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332" y="3305360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Sekunden</a:t>
            </a:r>
            <a:endParaRPr lang="en-GB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Line 9" descr="bottom line for timer, 0 seconds">
            <a:extLst>
              <a:ext uri="{FF2B5EF4-FFF2-40B4-BE49-F238E27FC236}">
                <a16:creationId xmlns:a16="http://schemas.microsoft.com/office/drawing/2014/main" id="{D3A50385-7330-4CE7-B891-A69568163B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795332" y="5477717"/>
            <a:ext cx="216791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1667AF0D-75C5-4D04-8C9E-B17562F08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2123" y="5297189"/>
            <a:ext cx="734174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0</a:t>
            </a:r>
          </a:p>
        </p:txBody>
      </p:sp>
      <p:sp>
        <p:nvSpPr>
          <p:cNvPr id="14" name="Rectangle 13" descr="box to hide timer as it goes off the page">
            <a:extLst>
              <a:ext uri="{FF2B5EF4-FFF2-40B4-BE49-F238E27FC236}">
                <a16:creationId xmlns:a16="http://schemas.microsoft.com/office/drawing/2014/main" id="{80BB973F-93FA-4A26-B850-9E1862347B2F}"/>
              </a:ext>
            </a:extLst>
          </p:cNvPr>
          <p:cNvSpPr/>
          <p:nvPr/>
        </p:nvSpPr>
        <p:spPr>
          <a:xfrm>
            <a:off x="9958365" y="5520139"/>
            <a:ext cx="745068" cy="765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FE64676-F267-4A32-92AE-3A1905ACA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8695" y="5708137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prstClr val="white"/>
                </a:solidFill>
              </a:rPr>
              <a:t>LOS!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BDCEA2-9E8A-F148-9B59-251072C256CC}"/>
              </a:ext>
            </a:extLst>
          </p:cNvPr>
          <p:cNvSpPr txBox="1"/>
          <p:nvPr/>
        </p:nvSpPr>
        <p:spPr>
          <a:xfrm>
            <a:off x="355600" y="1889674"/>
            <a:ext cx="5606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1.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hatte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heiß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tief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wenig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Firmen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678DED-F536-0147-A46D-622D4371FEFF}"/>
              </a:ext>
            </a:extLst>
          </p:cNvPr>
          <p:cNvSpPr txBox="1"/>
          <p:nvPr/>
        </p:nvSpPr>
        <p:spPr>
          <a:xfrm>
            <a:off x="355600" y="2502896"/>
            <a:ext cx="5248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2.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wenig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Essen / Boot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bei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war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005D51-BDEB-E44C-917E-33D8F9FBDE9E}"/>
              </a:ext>
            </a:extLst>
          </p:cNvPr>
          <p:cNvSpPr txBox="1"/>
          <p:nvPr/>
        </p:nvSpPr>
        <p:spPr>
          <a:xfrm>
            <a:off x="1600200" y="3327400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85A8AC-BC4F-4449-B91A-3640C5207766}"/>
              </a:ext>
            </a:extLst>
          </p:cNvPr>
          <p:cNvSpPr txBox="1"/>
          <p:nvPr/>
        </p:nvSpPr>
        <p:spPr>
          <a:xfrm>
            <a:off x="355600" y="3116118"/>
            <a:ext cx="6715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3.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seit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rechts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preis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Deutschland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gleich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2C330A-1C28-7F4F-B344-210CAB1F2B40}"/>
              </a:ext>
            </a:extLst>
          </p:cNvPr>
          <p:cNvSpPr txBox="1"/>
          <p:nvPr/>
        </p:nvSpPr>
        <p:spPr>
          <a:xfrm>
            <a:off x="348500" y="3694806"/>
            <a:ext cx="5442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4.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Kalt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Karte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damals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links / nah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255B425-C9B1-034E-894F-4EEC43B730C5}"/>
              </a:ext>
            </a:extLst>
          </p:cNvPr>
          <p:cNvSpPr txBox="1"/>
          <p:nvPr/>
        </p:nvSpPr>
        <p:spPr>
          <a:xfrm>
            <a:off x="348500" y="4308028"/>
            <a:ext cx="6460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5.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Kurs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vielleicht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Firma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früher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Ausflug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B63F0B-E4C6-E44C-9BCE-5B7122E443B0}"/>
              </a:ext>
            </a:extLst>
          </p:cNvPr>
          <p:cNvSpPr txBox="1"/>
          <p:nvPr/>
        </p:nvSpPr>
        <p:spPr>
          <a:xfrm>
            <a:off x="348500" y="4921250"/>
            <a:ext cx="6574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6.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voll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Anwalt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planen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kennen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es gab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07801A-DF31-8540-B108-ACEB32CF37F0}"/>
              </a:ext>
            </a:extLst>
          </p:cNvPr>
          <p:cNvSpPr txBox="1"/>
          <p:nvPr/>
        </p:nvSpPr>
        <p:spPr>
          <a:xfrm>
            <a:off x="7724465" y="1163607"/>
            <a:ext cx="1476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Listen for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00FE78-F4F5-E44C-A2D4-96D84C933F3D}"/>
              </a:ext>
            </a:extLst>
          </p:cNvPr>
          <p:cNvSpPr txBox="1"/>
          <p:nvPr/>
        </p:nvSpPr>
        <p:spPr>
          <a:xfrm>
            <a:off x="7719525" y="1889673"/>
            <a:ext cx="1476686" cy="461665"/>
          </a:xfrm>
          <a:prstGeom prst="rect">
            <a:avLst/>
          </a:prstGeom>
          <a:solidFill>
            <a:srgbClr val="DAA5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[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ß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A532A9-D1E6-2345-9630-30B4F620087B}"/>
              </a:ext>
            </a:extLst>
          </p:cNvPr>
          <p:cNvSpPr txBox="1"/>
          <p:nvPr/>
        </p:nvSpPr>
        <p:spPr>
          <a:xfrm>
            <a:off x="7689186" y="2502895"/>
            <a:ext cx="1510444" cy="461665"/>
          </a:xfrm>
          <a:prstGeom prst="rect">
            <a:avLst/>
          </a:prstGeom>
          <a:solidFill>
            <a:srgbClr val="DAA5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long [o]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B5D79F-F5D5-EA46-BC50-701910A149A7}"/>
              </a:ext>
            </a:extLst>
          </p:cNvPr>
          <p:cNvSpPr txBox="1"/>
          <p:nvPr/>
        </p:nvSpPr>
        <p:spPr>
          <a:xfrm>
            <a:off x="7719526" y="3074527"/>
            <a:ext cx="1480104" cy="461665"/>
          </a:xfrm>
          <a:prstGeom prst="rect">
            <a:avLst/>
          </a:prstGeom>
          <a:solidFill>
            <a:srgbClr val="DAA5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[g]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8DFF41-B75A-8847-8A34-FF61927F9FF2}"/>
              </a:ext>
            </a:extLst>
          </p:cNvPr>
          <p:cNvSpPr txBox="1"/>
          <p:nvPr/>
        </p:nvSpPr>
        <p:spPr>
          <a:xfrm>
            <a:off x="7728358" y="3674692"/>
            <a:ext cx="1471272" cy="461665"/>
          </a:xfrm>
          <a:prstGeom prst="rect">
            <a:avLst/>
          </a:prstGeom>
          <a:solidFill>
            <a:srgbClr val="DAA5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[r]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2FB0DC-942D-B74A-B15F-A5F3CC6DB74A}"/>
              </a:ext>
            </a:extLst>
          </p:cNvPr>
          <p:cNvSpPr txBox="1"/>
          <p:nvPr/>
        </p:nvSpPr>
        <p:spPr>
          <a:xfrm>
            <a:off x="7729879" y="4246324"/>
            <a:ext cx="1471272" cy="461665"/>
          </a:xfrm>
          <a:prstGeom prst="rect">
            <a:avLst/>
          </a:prstGeom>
          <a:solidFill>
            <a:srgbClr val="DAA5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long [ü]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5ACAFC-40AF-9D44-AD1A-CDAFED0B8E80}"/>
              </a:ext>
            </a:extLst>
          </p:cNvPr>
          <p:cNvSpPr txBox="1"/>
          <p:nvPr/>
        </p:nvSpPr>
        <p:spPr>
          <a:xfrm>
            <a:off x="7728358" y="4909677"/>
            <a:ext cx="1472793" cy="461665"/>
          </a:xfrm>
          <a:prstGeom prst="rect">
            <a:avLst/>
          </a:prstGeom>
          <a:solidFill>
            <a:srgbClr val="DAA52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[short a]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846B317-2D4C-0A4C-A60D-B84ED2711172}"/>
              </a:ext>
            </a:extLst>
          </p:cNvPr>
          <p:cNvSpPr/>
          <p:nvPr/>
        </p:nvSpPr>
        <p:spPr>
          <a:xfrm>
            <a:off x="770640" y="1726669"/>
            <a:ext cx="6477000" cy="3762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C1A2799-CDC6-5E4E-9A7A-2CC4003666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238" y="229682"/>
            <a:ext cx="842340" cy="86995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3E2370-51C5-4358-8894-919E5B103931}"/>
              </a:ext>
            </a:extLst>
          </p:cNvPr>
          <p:cNvSpPr/>
          <p:nvPr/>
        </p:nvSpPr>
        <p:spPr>
          <a:xfrm>
            <a:off x="1872544" y="1889673"/>
            <a:ext cx="668950" cy="455684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F10FEA2-6937-4894-864D-B38C712D15B9}"/>
              </a:ext>
            </a:extLst>
          </p:cNvPr>
          <p:cNvSpPr/>
          <p:nvPr/>
        </p:nvSpPr>
        <p:spPr>
          <a:xfrm>
            <a:off x="3044299" y="2498333"/>
            <a:ext cx="700789" cy="455684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C71CCFD4-1D59-4E01-AD92-38EF33905E0E}"/>
              </a:ext>
            </a:extLst>
          </p:cNvPr>
          <p:cNvSpPr/>
          <p:nvPr/>
        </p:nvSpPr>
        <p:spPr>
          <a:xfrm>
            <a:off x="5892154" y="3135134"/>
            <a:ext cx="1030582" cy="455684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FB21D82-9979-4BF9-87A2-F5576D6A7310}"/>
              </a:ext>
            </a:extLst>
          </p:cNvPr>
          <p:cNvSpPr/>
          <p:nvPr/>
        </p:nvSpPr>
        <p:spPr>
          <a:xfrm>
            <a:off x="1578410" y="3709792"/>
            <a:ext cx="855508" cy="455684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6DFD0E8-BEF8-402F-83CD-5FD604004DAF}"/>
              </a:ext>
            </a:extLst>
          </p:cNvPr>
          <p:cNvSpPr/>
          <p:nvPr/>
        </p:nvSpPr>
        <p:spPr>
          <a:xfrm>
            <a:off x="4318332" y="4333025"/>
            <a:ext cx="939467" cy="455684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ADA0CB23-F7C5-4292-8D7F-F1B272FBABD0}"/>
              </a:ext>
            </a:extLst>
          </p:cNvPr>
          <p:cNvSpPr/>
          <p:nvPr/>
        </p:nvSpPr>
        <p:spPr>
          <a:xfrm>
            <a:off x="1577909" y="4934697"/>
            <a:ext cx="1091661" cy="455684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85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35" dur="59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2" grpId="0" animBg="1"/>
      <p:bldP spid="16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oat on a body of water&#10;&#10;Description automatically generated">
            <a:extLst>
              <a:ext uri="{FF2B5EF4-FFF2-40B4-BE49-F238E27FC236}">
                <a16:creationId xmlns:a16="http://schemas.microsoft.com/office/drawing/2014/main" id="{0C20AF5E-E6AB-CD44-9204-0A6E06FC4D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14"/>
          <a:stretch/>
        </p:blipFill>
        <p:spPr>
          <a:xfrm>
            <a:off x="4263162" y="3207100"/>
            <a:ext cx="7928838" cy="3189321"/>
          </a:xfrm>
          <a:prstGeom prst="rect">
            <a:avLst/>
          </a:prstGeom>
        </p:spPr>
      </p:pic>
      <p:pic>
        <p:nvPicPr>
          <p:cNvPr id="8" name="Picture 7" descr="A large body of water&#10;&#10;Description automatically generated">
            <a:extLst>
              <a:ext uri="{FF2B5EF4-FFF2-40B4-BE49-F238E27FC236}">
                <a16:creationId xmlns:a16="http://schemas.microsoft.com/office/drawing/2014/main" id="{6A226738-64DC-834F-9A42-B6A07C18BA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37"/>
          <a:stretch/>
        </p:blipFill>
        <p:spPr>
          <a:xfrm>
            <a:off x="4399005" y="599"/>
            <a:ext cx="7792995" cy="4342801"/>
          </a:xfrm>
          <a:prstGeom prst="rect">
            <a:avLst/>
          </a:prstGeom>
        </p:spPr>
      </p:pic>
      <p:pic>
        <p:nvPicPr>
          <p:cNvPr id="10" name="Picture 9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C8B3AD05-2712-C24C-8C81-81A9E4847D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40573" cy="3282987"/>
          </a:xfrm>
          <a:prstGeom prst="rect">
            <a:avLst/>
          </a:prstGeom>
        </p:spPr>
      </p:pic>
      <p:pic>
        <p:nvPicPr>
          <p:cNvPr id="14" name="Picture 13" descr="A plant in a forest&#10;&#10;Description automatically generated">
            <a:extLst>
              <a:ext uri="{FF2B5EF4-FFF2-40B4-BE49-F238E27FC236}">
                <a16:creationId xmlns:a16="http://schemas.microsoft.com/office/drawing/2014/main" id="{33CD35F3-1836-834C-8F7C-346281B8EA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4338"/>
            <a:ext cx="4940574" cy="3282987"/>
          </a:xfrm>
          <a:prstGeom prst="rect">
            <a:avLst/>
          </a:prstGeom>
        </p:spPr>
      </p:pic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86715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Eine </a:t>
            </a:r>
            <a:r>
              <a:rPr lang="en-GB" sz="3600" b="1" dirty="0" err="1">
                <a:solidFill>
                  <a:schemeClr val="bg1"/>
                </a:solidFill>
              </a:rPr>
              <a:t>Bootsfahrt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1007969" y="247046"/>
            <a:ext cx="949358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F45552-F64E-5344-BB61-2B43714A9308}"/>
              </a:ext>
            </a:extLst>
          </p:cNvPr>
          <p:cNvSpPr txBox="1"/>
          <p:nvPr/>
        </p:nvSpPr>
        <p:spPr>
          <a:xfrm>
            <a:off x="233185" y="2297656"/>
            <a:ext cx="11046731" cy="3785652"/>
          </a:xfrm>
          <a:prstGeom prst="rect">
            <a:avLst/>
          </a:prstGeom>
          <a:solidFill>
            <a:srgbClr val="EBEFF7">
              <a:alpha val="94000"/>
            </a:srgbClr>
          </a:solidFill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rgbClr val="203764"/>
                </a:solidFill>
              </a:rPr>
              <a:t>Willkommen bei dieser Bootsfahrt!</a:t>
            </a:r>
            <a:endParaRPr lang="en-GB" sz="2000" dirty="0">
              <a:solidFill>
                <a:srgbClr val="203764"/>
              </a:solidFill>
            </a:endParaRPr>
          </a:p>
          <a:p>
            <a:r>
              <a:rPr lang="de-DE" sz="2000" dirty="0">
                <a:solidFill>
                  <a:srgbClr val="203764"/>
                </a:solidFill>
              </a:rPr>
              <a:t>Wir sind ein </a:t>
            </a:r>
            <a:r>
              <a:rPr lang="de-DE" sz="2000" b="1" dirty="0">
                <a:solidFill>
                  <a:srgbClr val="DAA520"/>
                </a:solidFill>
              </a:rPr>
              <a:t>wenig*</a:t>
            </a:r>
            <a:r>
              <a:rPr lang="de-DE" sz="2000" dirty="0">
                <a:solidFill>
                  <a:srgbClr val="DAA520"/>
                </a:solidFill>
              </a:rPr>
              <a:t> </a:t>
            </a:r>
            <a:r>
              <a:rPr lang="de-DE" sz="2000" dirty="0">
                <a:solidFill>
                  <a:srgbClr val="203764"/>
                </a:solidFill>
              </a:rPr>
              <a:t>spät dran, aber das Boot ist jetzt </a:t>
            </a:r>
            <a:r>
              <a:rPr lang="de-DE" sz="2000" b="1" dirty="0">
                <a:solidFill>
                  <a:srgbClr val="DAA520"/>
                </a:solidFill>
              </a:rPr>
              <a:t>voll</a:t>
            </a:r>
            <a:r>
              <a:rPr lang="de-DE" sz="2000" dirty="0">
                <a:solidFill>
                  <a:srgbClr val="203764"/>
                </a:solidFill>
              </a:rPr>
              <a:t> und wir werden </a:t>
            </a:r>
            <a:r>
              <a:rPr lang="de-DE" sz="2000" b="1" dirty="0">
                <a:solidFill>
                  <a:srgbClr val="DAA520"/>
                </a:solidFill>
              </a:rPr>
              <a:t>bald</a:t>
            </a:r>
            <a:r>
              <a:rPr lang="de-DE" sz="2000" b="1" dirty="0">
                <a:solidFill>
                  <a:schemeClr val="accent2"/>
                </a:solidFill>
              </a:rPr>
              <a:t> </a:t>
            </a:r>
            <a:r>
              <a:rPr lang="de-DE" sz="2000" dirty="0">
                <a:solidFill>
                  <a:srgbClr val="203764"/>
                </a:solidFill>
              </a:rPr>
              <a:t>abfahren. </a:t>
            </a:r>
            <a:endParaRPr lang="en-GB" sz="2000" dirty="0">
              <a:solidFill>
                <a:srgbClr val="203764"/>
              </a:solidFill>
            </a:endParaRPr>
          </a:p>
          <a:p>
            <a:r>
              <a:rPr lang="de-DE" sz="2000" dirty="0">
                <a:solidFill>
                  <a:srgbClr val="203764"/>
                </a:solidFill>
              </a:rPr>
              <a:t> </a:t>
            </a:r>
            <a:endParaRPr lang="en-GB" sz="2000" dirty="0">
              <a:solidFill>
                <a:srgbClr val="203764"/>
              </a:solidFill>
            </a:endParaRPr>
          </a:p>
          <a:p>
            <a:r>
              <a:rPr lang="de-DE" sz="2000" dirty="0">
                <a:solidFill>
                  <a:srgbClr val="203764"/>
                </a:solidFill>
              </a:rPr>
              <a:t>Der Bodensee ist 63 km lang und 14 km breit. Österreich, Deutschland, und die Schweiz treffen sich hier. Das Wasser hier im See ist sehr </a:t>
            </a:r>
            <a:r>
              <a:rPr lang="de-DE" sz="2000" b="1" dirty="0">
                <a:solidFill>
                  <a:srgbClr val="DAA520"/>
                </a:solidFill>
              </a:rPr>
              <a:t>tief</a:t>
            </a:r>
            <a:r>
              <a:rPr lang="de-DE" sz="2000" dirty="0">
                <a:solidFill>
                  <a:srgbClr val="203764"/>
                </a:solidFill>
              </a:rPr>
              <a:t>. Genau in der Mitte sind es 252 Meter. Von Juni bis September kann man im See schwimmen. Danach ist das Wasser zu </a:t>
            </a:r>
            <a:r>
              <a:rPr lang="de-DE" sz="2000" b="1" dirty="0">
                <a:solidFill>
                  <a:srgbClr val="DAA520"/>
                </a:solidFill>
              </a:rPr>
              <a:t>kalt</a:t>
            </a:r>
            <a:r>
              <a:rPr lang="de-DE" sz="2000" dirty="0">
                <a:solidFill>
                  <a:srgbClr val="203764"/>
                </a:solidFill>
              </a:rPr>
              <a:t>.</a:t>
            </a:r>
            <a:endParaRPr lang="en-GB" sz="2000" dirty="0">
              <a:solidFill>
                <a:srgbClr val="203764"/>
              </a:solidFill>
            </a:endParaRPr>
          </a:p>
          <a:p>
            <a:br>
              <a:rPr lang="de-DE" sz="2000" dirty="0">
                <a:solidFill>
                  <a:srgbClr val="203764"/>
                </a:solidFill>
              </a:rPr>
            </a:br>
            <a:r>
              <a:rPr lang="de-DE" sz="2000" b="1" dirty="0">
                <a:solidFill>
                  <a:srgbClr val="DAA520"/>
                </a:solidFill>
              </a:rPr>
              <a:t>Links</a:t>
            </a:r>
            <a:r>
              <a:rPr lang="de-DE" sz="2000" dirty="0">
                <a:solidFill>
                  <a:srgbClr val="203764"/>
                </a:solidFill>
              </a:rPr>
              <a:t> liegt die Insel Mainau sehr </a:t>
            </a:r>
            <a:r>
              <a:rPr lang="de-DE" sz="2000" b="1" dirty="0">
                <a:solidFill>
                  <a:srgbClr val="DAA520"/>
                </a:solidFill>
              </a:rPr>
              <a:t>nah</a:t>
            </a:r>
            <a:r>
              <a:rPr lang="de-DE" sz="2000" dirty="0">
                <a:solidFill>
                  <a:srgbClr val="203764"/>
                </a:solidFill>
              </a:rPr>
              <a:t>. </a:t>
            </a:r>
            <a:r>
              <a:rPr lang="de-DE" sz="2000" b="1" dirty="0">
                <a:solidFill>
                  <a:srgbClr val="DAA520"/>
                </a:solidFill>
              </a:rPr>
              <a:t>Es gab früher </a:t>
            </a:r>
            <a:r>
              <a:rPr lang="de-DE" sz="2000" dirty="0">
                <a:solidFill>
                  <a:srgbClr val="203764"/>
                </a:solidFill>
              </a:rPr>
              <a:t>hier ein Schloss. Jetzt gibt es botanische Blumen- und Baumgärten (mit 500 verschiedenen Bäumen!) und ein großes Schmetterlingshaus.</a:t>
            </a:r>
            <a:endParaRPr lang="en-GB" sz="2000" dirty="0">
              <a:solidFill>
                <a:srgbClr val="203764"/>
              </a:solidFill>
            </a:endParaRPr>
          </a:p>
          <a:p>
            <a:r>
              <a:rPr lang="de-DE" sz="2000" dirty="0">
                <a:solidFill>
                  <a:srgbClr val="203764"/>
                </a:solidFill>
              </a:rPr>
              <a:t> </a:t>
            </a:r>
            <a:endParaRPr lang="en-GB" sz="2000" dirty="0">
              <a:solidFill>
                <a:srgbClr val="203764"/>
              </a:solidFill>
            </a:endParaRPr>
          </a:p>
          <a:p>
            <a:r>
              <a:rPr lang="de-DE" sz="2000" b="1" dirty="0">
                <a:solidFill>
                  <a:srgbClr val="DAA520"/>
                </a:solidFill>
              </a:rPr>
              <a:t>Rechts</a:t>
            </a:r>
            <a:r>
              <a:rPr lang="de-DE" sz="2000" dirty="0">
                <a:solidFill>
                  <a:srgbClr val="203764"/>
                </a:solidFill>
              </a:rPr>
              <a:t> sehen Sie das Naturschutzgebiet Seefelder </a:t>
            </a:r>
            <a:r>
              <a:rPr lang="de-DE" sz="2000" dirty="0" err="1">
                <a:solidFill>
                  <a:srgbClr val="203764"/>
                </a:solidFill>
              </a:rPr>
              <a:t>Aachmündung</a:t>
            </a:r>
            <a:r>
              <a:rPr lang="de-DE" sz="2000" dirty="0">
                <a:solidFill>
                  <a:srgbClr val="203764"/>
                </a:solidFill>
              </a:rPr>
              <a:t>… </a:t>
            </a:r>
            <a:endParaRPr lang="en-GB" sz="2000" b="1" dirty="0">
              <a:solidFill>
                <a:srgbClr val="203764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A900E9-6B17-6F46-9BE8-B9FDEAD8B679}"/>
              </a:ext>
            </a:extLst>
          </p:cNvPr>
          <p:cNvSpPr txBox="1"/>
          <p:nvPr/>
        </p:nvSpPr>
        <p:spPr>
          <a:xfrm>
            <a:off x="233185" y="1315325"/>
            <a:ext cx="11046731" cy="830997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Der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Kapitän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erzählt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über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den Bodensee. </a:t>
            </a:r>
          </a:p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Hör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ihn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an und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schreib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die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orangen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Wörter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auf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Englisch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50EA6373-9205-964A-AC90-9F073E58C57D}"/>
              </a:ext>
            </a:extLst>
          </p:cNvPr>
          <p:cNvSpPr/>
          <p:nvPr/>
        </p:nvSpPr>
        <p:spPr>
          <a:xfrm>
            <a:off x="1473440" y="2939508"/>
            <a:ext cx="1498360" cy="294074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few / little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674BF13-440C-EC49-908E-D8CDCBBA6DD9}"/>
              </a:ext>
            </a:extLst>
          </p:cNvPr>
          <p:cNvSpPr/>
          <p:nvPr/>
        </p:nvSpPr>
        <p:spPr>
          <a:xfrm>
            <a:off x="6526305" y="2952749"/>
            <a:ext cx="740229" cy="267592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full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2EBF38F-0999-C145-BDC0-7E234F074FAE}"/>
              </a:ext>
            </a:extLst>
          </p:cNvPr>
          <p:cNvSpPr/>
          <p:nvPr/>
        </p:nvSpPr>
        <p:spPr>
          <a:xfrm>
            <a:off x="8970550" y="2919868"/>
            <a:ext cx="884772" cy="316997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soon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53215D13-7D8B-E144-A69B-631A8403265B}"/>
              </a:ext>
            </a:extLst>
          </p:cNvPr>
          <p:cNvSpPr/>
          <p:nvPr/>
        </p:nvSpPr>
        <p:spPr>
          <a:xfrm>
            <a:off x="5756550" y="4167215"/>
            <a:ext cx="989141" cy="322575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deep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F525133-8BEF-0043-8664-EF9720DCF36F}"/>
              </a:ext>
            </a:extLst>
          </p:cNvPr>
          <p:cNvSpPr/>
          <p:nvPr/>
        </p:nvSpPr>
        <p:spPr>
          <a:xfrm>
            <a:off x="9956207" y="4175270"/>
            <a:ext cx="953596" cy="270892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cold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A1BDFA7-4D79-284A-987E-C2F052CC2C71}"/>
              </a:ext>
            </a:extLst>
          </p:cNvPr>
          <p:cNvSpPr/>
          <p:nvPr/>
        </p:nvSpPr>
        <p:spPr>
          <a:xfrm>
            <a:off x="312417" y="4194706"/>
            <a:ext cx="740229" cy="267592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left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54DEC57-4280-A843-8860-610DB4116C4A}"/>
              </a:ext>
            </a:extLst>
          </p:cNvPr>
          <p:cNvSpPr/>
          <p:nvPr/>
        </p:nvSpPr>
        <p:spPr>
          <a:xfrm>
            <a:off x="3962312" y="4185656"/>
            <a:ext cx="1114105" cy="322575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nearby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D26018E-E0BE-DE45-9E28-36F4B6696752}"/>
              </a:ext>
            </a:extLst>
          </p:cNvPr>
          <p:cNvSpPr/>
          <p:nvPr/>
        </p:nvSpPr>
        <p:spPr>
          <a:xfrm>
            <a:off x="4263162" y="5056094"/>
            <a:ext cx="1493388" cy="303969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there was 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F2654D4-4D7F-1E4B-911D-3F3458FD9A0C}"/>
              </a:ext>
            </a:extLst>
          </p:cNvPr>
          <p:cNvSpPr/>
          <p:nvPr/>
        </p:nvSpPr>
        <p:spPr>
          <a:xfrm>
            <a:off x="5854049" y="5052066"/>
            <a:ext cx="2084739" cy="322575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in former times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0F7F943-10A1-5C4C-9365-CC5BA6BFBE55}"/>
              </a:ext>
            </a:extLst>
          </p:cNvPr>
          <p:cNvSpPr/>
          <p:nvPr/>
        </p:nvSpPr>
        <p:spPr>
          <a:xfrm>
            <a:off x="312416" y="5407290"/>
            <a:ext cx="911281" cy="267592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right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6D941726-A871-4DCD-9468-27991659BBF2}"/>
              </a:ext>
            </a:extLst>
          </p:cNvPr>
          <p:cNvSpPr/>
          <p:nvPr/>
        </p:nvSpPr>
        <p:spPr>
          <a:xfrm>
            <a:off x="3745089" y="346487"/>
            <a:ext cx="3722513" cy="769734"/>
          </a:xfrm>
          <a:prstGeom prst="wedgeRoundRectCallout">
            <a:avLst>
              <a:gd name="adj1" fmla="val -34285"/>
              <a:gd name="adj2" fmla="val 64260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You know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wenig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 </a:t>
            </a:r>
            <a:r>
              <a:rPr kumimoji="0" lang="en-GB" sz="200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few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What could</a:t>
            </a:r>
            <a:r>
              <a:rPr kumimoji="0" lang="en-GB" sz="20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it mean here?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7" name="Eine_Bootsfahrt_final">
            <a:hlinkClick r:id="" action="ppaction://media"/>
            <a:extLst>
              <a:ext uri="{FF2B5EF4-FFF2-40B4-BE49-F238E27FC236}">
                <a16:creationId xmlns:a16="http://schemas.microsoft.com/office/drawing/2014/main" id="{40BEF042-5901-4DC7-9201-AB6FC720E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025648" y="67245"/>
            <a:ext cx="609600" cy="609600"/>
          </a:xfrm>
          <a:prstGeom prst="rect">
            <a:avLst/>
          </a:prstGeom>
        </p:spPr>
      </p:pic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111CDFDE-60EE-4DCE-8950-BCACDCABF174}"/>
              </a:ext>
            </a:extLst>
          </p:cNvPr>
          <p:cNvSpPr/>
          <p:nvPr/>
        </p:nvSpPr>
        <p:spPr>
          <a:xfrm>
            <a:off x="8776010" y="1081048"/>
            <a:ext cx="3268858" cy="1272796"/>
          </a:xfrm>
          <a:prstGeom prst="wedgeRoundRectCallout">
            <a:avLst>
              <a:gd name="adj1" fmla="val -23815"/>
              <a:gd name="adj2" fmla="val 50482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sich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treffen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– to meet each other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der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Schmetterling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– butterfly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05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667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12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745089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i="1" dirty="0" err="1">
                <a:solidFill>
                  <a:schemeClr val="bg1"/>
                </a:solidFill>
              </a:rPr>
              <a:t>zu</a:t>
            </a:r>
            <a:r>
              <a:rPr lang="en-GB" sz="3600" b="1" dirty="0">
                <a:solidFill>
                  <a:schemeClr val="bg1"/>
                </a:solidFill>
              </a:rPr>
              <a:t> + infinitive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310192" y="247046"/>
            <a:ext cx="164713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Grammatik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5554BD7-832F-4B66-9312-45D8A9D0FFDE}"/>
              </a:ext>
            </a:extLst>
          </p:cNvPr>
          <p:cNvSpPr/>
          <p:nvPr/>
        </p:nvSpPr>
        <p:spPr>
          <a:xfrm>
            <a:off x="392964" y="1510854"/>
            <a:ext cx="11564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As you know, many verbs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add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when we use</a:t>
            </a:r>
            <a:r>
              <a:rPr kumimoji="0" lang="en-US" sz="2100" b="0" i="0" u="none" strike="noStrike" kern="1200" cap="none" spc="0" normalizeH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them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with another verb 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the infinitive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: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72A251A-C156-416F-B74A-2130A6483A7E}"/>
              </a:ext>
            </a:extLst>
          </p:cNvPr>
          <p:cNvSpPr/>
          <p:nvPr/>
        </p:nvSpPr>
        <p:spPr>
          <a:xfrm>
            <a:off x="4534337" y="294041"/>
            <a:ext cx="4044887" cy="1032929"/>
          </a:xfrm>
          <a:prstGeom prst="wedgeRoundRectCallout">
            <a:avLst>
              <a:gd name="adj1" fmla="val -32955"/>
              <a:gd name="adj2" fmla="val 68166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Remember</a:t>
            </a:r>
            <a: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  <a:t> to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add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comma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separate the verb phrases in </a:t>
            </a:r>
            <a:r>
              <a:rPr kumimoji="0" lang="en-GB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+ infinitive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structures.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76C3E4F-771E-4047-AFD4-EB178F004DB7}"/>
              </a:ext>
            </a:extLst>
          </p:cNvPr>
          <p:cNvSpPr/>
          <p:nvPr/>
        </p:nvSpPr>
        <p:spPr>
          <a:xfrm>
            <a:off x="1340845" y="2092010"/>
            <a:ext cx="413767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US" sz="2100" b="0" i="1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habe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keine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Lust,</a:t>
            </a:r>
            <a:r>
              <a:rPr kumimoji="0" lang="en-US" sz="2100" b="0" i="1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US" sz="2100" b="1" i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gehen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E4C214A-53D0-4D4B-8E90-3BAE86574C3F}"/>
              </a:ext>
            </a:extLst>
          </p:cNvPr>
          <p:cNvSpPr/>
          <p:nvPr/>
        </p:nvSpPr>
        <p:spPr>
          <a:xfrm>
            <a:off x="5848339" y="2092010"/>
            <a:ext cx="402546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 don’t </a:t>
            </a:r>
            <a:r>
              <a:rPr kumimoji="0" lang="en-US" sz="21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have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any desire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</a:t>
            </a:r>
            <a:r>
              <a:rPr lang="en-US" sz="21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go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B68DC2-1837-44D3-A679-72256DC85C81}"/>
              </a:ext>
            </a:extLst>
          </p:cNvPr>
          <p:cNvSpPr txBox="1"/>
          <p:nvPr/>
        </p:nvSpPr>
        <p:spPr>
          <a:xfrm>
            <a:off x="8967273" y="2171072"/>
            <a:ext cx="1276350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________.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06A1699-C54B-461B-9AFB-15779C0524FF}"/>
              </a:ext>
            </a:extLst>
          </p:cNvPr>
          <p:cNvSpPr/>
          <p:nvPr/>
        </p:nvSpPr>
        <p:spPr>
          <a:xfrm>
            <a:off x="392964" y="2530104"/>
            <a:ext cx="480131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 </a:t>
            </a:r>
            <a:r>
              <a:rPr kumimoji="0" lang="en-US" sz="2100" b="0" i="1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vergisst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immer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Obst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kaufen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	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C5660DF-5E22-40EF-8335-B54AE1227060}"/>
              </a:ext>
            </a:extLst>
          </p:cNvPr>
          <p:cNvSpPr/>
          <p:nvPr/>
        </p:nvSpPr>
        <p:spPr>
          <a:xfrm>
            <a:off x="5807441" y="2527462"/>
            <a:ext cx="4011034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 always </a:t>
            </a:r>
            <a:r>
              <a:rPr kumimoji="0" lang="en-US" sz="21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forgets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buy </a:t>
            </a:r>
            <a:r>
              <a:rPr lang="en-US" sz="21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fruit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322D24-82B2-4C39-8CA9-DEFEFBC695A3}"/>
              </a:ext>
            </a:extLst>
          </p:cNvPr>
          <p:cNvSpPr txBox="1"/>
          <p:nvPr/>
        </p:nvSpPr>
        <p:spPr>
          <a:xfrm>
            <a:off x="8224594" y="2609981"/>
            <a:ext cx="859099" cy="3077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_____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E043FF-6764-40FC-BEDC-4BF5EEF4D3D4}"/>
              </a:ext>
            </a:extLst>
          </p:cNvPr>
          <p:cNvSpPr/>
          <p:nvPr/>
        </p:nvSpPr>
        <p:spPr>
          <a:xfrm>
            <a:off x="1706210" y="4561312"/>
            <a:ext cx="401424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lang="en-US" sz="2100" i="1" u="sng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plane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Gemüse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1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lang="en-US" sz="2100" b="1" i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US" sz="2100" b="1" i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essen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54F6A53-67E2-46EE-8555-300241CEA2F3}"/>
              </a:ext>
            </a:extLst>
          </p:cNvPr>
          <p:cNvSpPr/>
          <p:nvPr/>
        </p:nvSpPr>
        <p:spPr>
          <a:xfrm>
            <a:off x="5963398" y="4588308"/>
            <a:ext cx="452239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 </a:t>
            </a:r>
            <a:r>
              <a:rPr lang="en-US" sz="2100" u="sng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am planning 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eat</a:t>
            </a:r>
            <a:r>
              <a:rPr lang="en-US" sz="21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vegetables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8B9CA5-95F1-499A-B9ED-3B5094BE7709}"/>
              </a:ext>
            </a:extLst>
          </p:cNvPr>
          <p:cNvSpPr txBox="1"/>
          <p:nvPr/>
        </p:nvSpPr>
        <p:spPr>
          <a:xfrm>
            <a:off x="7856545" y="4657557"/>
            <a:ext cx="912658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______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9C26E9-0750-4940-A0F5-ED87BBEC24DC}"/>
              </a:ext>
            </a:extLst>
          </p:cNvPr>
          <p:cNvSpPr/>
          <p:nvPr/>
        </p:nvSpPr>
        <p:spPr>
          <a:xfrm>
            <a:off x="3901866" y="2229448"/>
            <a:ext cx="140677" cy="266487"/>
          </a:xfrm>
          <a:prstGeom prst="ellipse">
            <a:avLst/>
          </a:prstGeom>
          <a:noFill/>
          <a:ln w="3810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Speech Bubble: Rectangle with Corners Rounded 13">
            <a:extLst>
              <a:ext uri="{FF2B5EF4-FFF2-40B4-BE49-F238E27FC236}">
                <a16:creationId xmlns:a16="http://schemas.microsoft.com/office/drawing/2014/main" id="{937A641B-B09D-7943-9098-04EFDF8E2AEB}"/>
              </a:ext>
            </a:extLst>
          </p:cNvPr>
          <p:cNvSpPr/>
          <p:nvPr/>
        </p:nvSpPr>
        <p:spPr>
          <a:xfrm>
            <a:off x="7609791" y="3064525"/>
            <a:ext cx="4064379" cy="1058693"/>
          </a:xfrm>
          <a:prstGeom prst="wedgeRoundRectCallout">
            <a:avLst>
              <a:gd name="adj1" fmla="val -115769"/>
              <a:gd name="adj2" fmla="val -69617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000" dirty="0">
                <a:solidFill>
                  <a:schemeClr val="bg1"/>
                </a:solidFill>
              </a:rPr>
              <a:t>Like in other two-verb structures, the 2</a:t>
            </a:r>
            <a:r>
              <a:rPr lang="en-US" sz="2000" baseline="30000" dirty="0">
                <a:solidFill>
                  <a:schemeClr val="bg1"/>
                </a:solidFill>
              </a:rPr>
              <a:t>nd</a:t>
            </a:r>
            <a:r>
              <a:rPr lang="en-US" sz="2000" dirty="0">
                <a:solidFill>
                  <a:schemeClr val="bg1"/>
                </a:solidFill>
              </a:rPr>
              <a:t> verb (in infinitive) is at the </a:t>
            </a:r>
            <a:r>
              <a:rPr lang="en-US" sz="2000" b="1" dirty="0">
                <a:solidFill>
                  <a:schemeClr val="bg1"/>
                </a:solidFill>
              </a:rPr>
              <a:t>end</a:t>
            </a:r>
            <a:r>
              <a:rPr lang="en-US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E6F5467-EAA4-4F54-9FE1-6C8E980B7A8D}"/>
              </a:ext>
            </a:extLst>
          </p:cNvPr>
          <p:cNvSpPr/>
          <p:nvPr/>
        </p:nvSpPr>
        <p:spPr>
          <a:xfrm>
            <a:off x="2568784" y="2661409"/>
            <a:ext cx="140677" cy="266487"/>
          </a:xfrm>
          <a:prstGeom prst="ellipse">
            <a:avLst/>
          </a:prstGeom>
          <a:noFill/>
          <a:ln w="38100"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D38E73-EBF4-8743-9B12-198537266301}"/>
              </a:ext>
            </a:extLst>
          </p:cNvPr>
          <p:cNvSpPr txBox="1"/>
          <p:nvPr/>
        </p:nvSpPr>
        <p:spPr>
          <a:xfrm>
            <a:off x="517830" y="4123218"/>
            <a:ext cx="6732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To say ‘plan to’ use ‘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planen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’ with </a:t>
            </a:r>
            <a:r>
              <a:rPr lang="en-US" sz="2000" b="1" i="1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and an infinitive: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0E4BA75-85D0-7147-9957-84BF120B4107}"/>
              </a:ext>
            </a:extLst>
          </p:cNvPr>
          <p:cNvSpPr/>
          <p:nvPr/>
        </p:nvSpPr>
        <p:spPr>
          <a:xfrm>
            <a:off x="1872544" y="5436743"/>
            <a:ext cx="35766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lang="en-US" sz="2100" i="1" u="sng" noProof="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werde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Gemüse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en-US" sz="2100" b="1" i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essen</a:t>
            </a:r>
            <a:r>
              <a:rPr lang="en-US" sz="2100" b="1" i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E8FFE20-3437-C144-90F3-74AB347CF61C}"/>
              </a:ext>
            </a:extLst>
          </p:cNvPr>
          <p:cNvSpPr/>
          <p:nvPr/>
        </p:nvSpPr>
        <p:spPr>
          <a:xfrm>
            <a:off x="5995654" y="5448805"/>
            <a:ext cx="284404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</a:t>
            </a:r>
            <a:r>
              <a:rPr kumimoji="0" lang="en-US" sz="21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100" b="0" i="0" u="sng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will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eat</a:t>
            </a:r>
            <a:r>
              <a:rPr lang="en-US" sz="21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vegetables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CF2394-80F5-DB41-8F2E-69287E109E16}"/>
              </a:ext>
            </a:extLst>
          </p:cNvPr>
          <p:cNvSpPr txBox="1"/>
          <p:nvPr/>
        </p:nvSpPr>
        <p:spPr>
          <a:xfrm>
            <a:off x="6597121" y="5533516"/>
            <a:ext cx="516165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 ___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44D3A0E-2544-224D-9377-1A19C2DF610B}"/>
              </a:ext>
            </a:extLst>
          </p:cNvPr>
          <p:cNvSpPr txBox="1"/>
          <p:nvPr/>
        </p:nvSpPr>
        <p:spPr>
          <a:xfrm>
            <a:off x="517830" y="5052965"/>
            <a:ext cx="4772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Compare with modal verb ‘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werden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’:</a:t>
            </a:r>
          </a:p>
        </p:txBody>
      </p:sp>
    </p:spTree>
    <p:extLst>
      <p:ext uri="{BB962C8B-B14F-4D97-AF65-F5344CB8AC3E}">
        <p14:creationId xmlns:p14="http://schemas.microsoft.com/office/powerpoint/2010/main" val="125184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 animBg="1"/>
      <p:bldP spid="22" grpId="0"/>
      <p:bldP spid="23" grpId="0"/>
      <p:bldP spid="10" grpId="0" animBg="1"/>
      <p:bldP spid="10" grpId="1" animBg="1"/>
      <p:bldP spid="24" grpId="0"/>
      <p:bldP spid="25" grpId="0"/>
      <p:bldP spid="8" grpId="0" animBg="1"/>
      <p:bldP spid="8" grpId="1" animBg="1"/>
      <p:bldP spid="26" grpId="0"/>
      <p:bldP spid="27" grpId="0"/>
      <p:bldP spid="9" grpId="0" animBg="1"/>
      <p:bldP spid="9" grpId="1" animBg="1"/>
      <p:bldP spid="2" grpId="0" animBg="1"/>
      <p:bldP spid="31" grpId="0" animBg="1"/>
      <p:bldP spid="29" grpId="0" animBg="1"/>
      <p:bldP spid="13" grpId="0"/>
      <p:bldP spid="32" grpId="0"/>
      <p:bldP spid="33" grpId="0"/>
      <p:bldP spid="34" grpId="0" animBg="1"/>
      <p:bldP spid="34" grpId="1" animBg="1"/>
      <p:bldP spid="3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5190565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683250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Nächstes</a:t>
            </a:r>
            <a:r>
              <a:rPr lang="en-GB" sz="3600" b="1" dirty="0">
                <a:solidFill>
                  <a:schemeClr val="bg1"/>
                </a:solidFill>
              </a:rPr>
              <a:t> Semester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1008800" y="247046"/>
            <a:ext cx="950400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C5411DDD-ACDF-8240-9FF5-6E695586F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9852" y="1987133"/>
            <a:ext cx="986598" cy="949314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3D4EC52-C8BB-2D42-9126-069FE11FA9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112" y="3144370"/>
            <a:ext cx="950400" cy="968503"/>
          </a:xfrm>
          <a:prstGeom prst="rect">
            <a:avLst/>
          </a:prstGeom>
        </p:spPr>
      </p:pic>
      <p:pic>
        <p:nvPicPr>
          <p:cNvPr id="9" name="Picture 2" descr="Download Iphone X Screen Mockup Transparent Png Daisie">
            <a:extLst>
              <a:ext uri="{FF2B5EF4-FFF2-40B4-BE49-F238E27FC236}">
                <a16:creationId xmlns:a16="http://schemas.microsoft.com/office/drawing/2014/main" id="{AEC2FBD7-37B9-A942-851F-9B8E85291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30518" y="706038"/>
            <a:ext cx="2210464" cy="351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C4BF23D-26B8-7B4C-9D09-16A575A05359}"/>
              </a:ext>
            </a:extLst>
          </p:cNvPr>
          <p:cNvSpPr txBox="1"/>
          <p:nvPr/>
        </p:nvSpPr>
        <p:spPr>
          <a:xfrm>
            <a:off x="399527" y="1868721"/>
            <a:ext cx="30040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K: Ich plane, dieses Jahr mehr Zeit in Deutschland  zu verbringen.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9A2B43-7360-3D4E-9D13-5D1D43E0FA7B}"/>
              </a:ext>
            </a:extLst>
          </p:cNvPr>
          <p:cNvSpPr txBox="1"/>
          <p:nvPr/>
        </p:nvSpPr>
        <p:spPr>
          <a:xfrm>
            <a:off x="789147" y="3257492"/>
            <a:ext cx="2319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werde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plane</a:t>
            </a:r>
          </a:p>
        </p:txBody>
      </p:sp>
      <p:pic>
        <p:nvPicPr>
          <p:cNvPr id="12" name="Picture 2" descr="Download Iphone X Screen Mockup Transparent Png Daisie">
            <a:extLst>
              <a:ext uri="{FF2B5EF4-FFF2-40B4-BE49-F238E27FC236}">
                <a16:creationId xmlns:a16="http://schemas.microsoft.com/office/drawing/2014/main" id="{96C1129B-9DFC-5B47-9447-76DA03E0B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485449" y="706038"/>
            <a:ext cx="2210464" cy="351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ownload Iphone X Screen Mockup Transparent Png Daisie">
            <a:extLst>
              <a:ext uri="{FF2B5EF4-FFF2-40B4-BE49-F238E27FC236}">
                <a16:creationId xmlns:a16="http://schemas.microsoft.com/office/drawing/2014/main" id="{5538F4C6-6AB1-0A48-8F83-3B610353E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147815" y="706038"/>
            <a:ext cx="2210464" cy="351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DCDCFF-2E51-3649-BA38-28BE229E08C6}"/>
              </a:ext>
            </a:extLst>
          </p:cNvPr>
          <p:cNvSpPr txBox="1"/>
          <p:nvPr/>
        </p:nvSpPr>
        <p:spPr>
          <a:xfrm>
            <a:off x="4200031" y="1791152"/>
            <a:ext cx="2781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K</a:t>
            </a: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: Ich plane, auch wieder mit Taekwondo zu beginnen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230658-35F0-CC46-93F1-5E8BC6A31F68}"/>
              </a:ext>
            </a:extLst>
          </p:cNvPr>
          <p:cNvSpPr txBox="1"/>
          <p:nvPr/>
        </p:nvSpPr>
        <p:spPr>
          <a:xfrm>
            <a:off x="7711537" y="1791152"/>
            <a:ext cx="3016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W: </a:t>
            </a:r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Donnerstags werde  ich dieses Semester mit Heidi Hausaufgaben machen.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73C952-BF71-6F4A-867C-8B726078D093}"/>
              </a:ext>
            </a:extLst>
          </p:cNvPr>
          <p:cNvSpPr txBox="1"/>
          <p:nvPr/>
        </p:nvSpPr>
        <p:spPr>
          <a:xfrm>
            <a:off x="4561117" y="3233961"/>
            <a:ext cx="2319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werde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plane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F2E269-B8F5-A940-B310-CB06171DBD6B}"/>
              </a:ext>
            </a:extLst>
          </p:cNvPr>
          <p:cNvSpPr txBox="1"/>
          <p:nvPr/>
        </p:nvSpPr>
        <p:spPr>
          <a:xfrm>
            <a:off x="8370270" y="3233960"/>
            <a:ext cx="2319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werde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plane</a:t>
            </a:r>
          </a:p>
        </p:txBody>
      </p:sp>
      <p:pic>
        <p:nvPicPr>
          <p:cNvPr id="24" name="Picture 2" descr="Download Iphone X Screen Mockup Transparent Png Daisie">
            <a:extLst>
              <a:ext uri="{FF2B5EF4-FFF2-40B4-BE49-F238E27FC236}">
                <a16:creationId xmlns:a16="http://schemas.microsoft.com/office/drawing/2014/main" id="{DE3C5E5F-0B3D-7844-9A24-4CCABC5BC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41449" y="3036136"/>
            <a:ext cx="2210464" cy="351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CD66B46-EBEC-324A-9FDA-50AE451F4C46}"/>
              </a:ext>
            </a:extLst>
          </p:cNvPr>
          <p:cNvSpPr txBox="1"/>
          <p:nvPr/>
        </p:nvSpPr>
        <p:spPr>
          <a:xfrm>
            <a:off x="646559" y="4238957"/>
            <a:ext cx="2781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M: Ich plane,  dieses Semester mit Kunst aufzuhören.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095055-CC07-7F43-8E84-2BCECE9CCA77}"/>
              </a:ext>
            </a:extLst>
          </p:cNvPr>
          <p:cNvSpPr txBox="1"/>
          <p:nvPr/>
        </p:nvSpPr>
        <p:spPr>
          <a:xfrm>
            <a:off x="708536" y="5596880"/>
            <a:ext cx="2319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werde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plane</a:t>
            </a:r>
          </a:p>
        </p:txBody>
      </p:sp>
      <p:pic>
        <p:nvPicPr>
          <p:cNvPr id="27" name="Picture 2" descr="Download Iphone X Screen Mockup Transparent Png Daisie">
            <a:extLst>
              <a:ext uri="{FF2B5EF4-FFF2-40B4-BE49-F238E27FC236}">
                <a16:creationId xmlns:a16="http://schemas.microsoft.com/office/drawing/2014/main" id="{D20A4866-8C6D-DA4A-945C-20F65E4C9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496380" y="3036136"/>
            <a:ext cx="2210464" cy="351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Download Iphone X Screen Mockup Transparent Png Daisie">
            <a:extLst>
              <a:ext uri="{FF2B5EF4-FFF2-40B4-BE49-F238E27FC236}">
                <a16:creationId xmlns:a16="http://schemas.microsoft.com/office/drawing/2014/main" id="{7595C065-64D1-AD48-84CA-9EAF9E937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8158746" y="3036136"/>
            <a:ext cx="2210464" cy="351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A8AFA11-381F-F943-96FE-90D42254DDC0}"/>
              </a:ext>
            </a:extLst>
          </p:cNvPr>
          <p:cNvSpPr txBox="1"/>
          <p:nvPr/>
        </p:nvSpPr>
        <p:spPr>
          <a:xfrm>
            <a:off x="4158065" y="4238957"/>
            <a:ext cx="28475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5">
                    <a:lumMod val="50000"/>
                  </a:schemeClr>
                </a:solidFill>
              </a:rPr>
              <a:t>W: Ach ja, ich werde auch kein Kunst mehr lernen.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30B74F-9651-AC49-9C83-558B36E9BDE8}"/>
              </a:ext>
            </a:extLst>
          </p:cNvPr>
          <p:cNvSpPr txBox="1"/>
          <p:nvPr/>
        </p:nvSpPr>
        <p:spPr>
          <a:xfrm>
            <a:off x="7801668" y="4082691"/>
            <a:ext cx="2781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M: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Montags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werde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ich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schon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um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acht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Uhr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in der Schule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anfangen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!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CBB50D-64D9-0F44-891B-79E328AC398F}"/>
              </a:ext>
            </a:extLst>
          </p:cNvPr>
          <p:cNvSpPr txBox="1"/>
          <p:nvPr/>
        </p:nvSpPr>
        <p:spPr>
          <a:xfrm>
            <a:off x="4531413" y="5596881"/>
            <a:ext cx="2319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werde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plane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A8B681-CCA3-4D47-8420-6A05EB19B0D0}"/>
              </a:ext>
            </a:extLst>
          </p:cNvPr>
          <p:cNvSpPr txBox="1"/>
          <p:nvPr/>
        </p:nvSpPr>
        <p:spPr>
          <a:xfrm>
            <a:off x="8443178" y="5596882"/>
            <a:ext cx="2319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werde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/ plane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32C99A8-E65F-7445-8ADC-36E696D0D246}"/>
              </a:ext>
            </a:extLst>
          </p:cNvPr>
          <p:cNvCxnSpPr>
            <a:cxnSpLocks/>
          </p:cNvCxnSpPr>
          <p:nvPr/>
        </p:nvCxnSpPr>
        <p:spPr>
          <a:xfrm>
            <a:off x="789147" y="3515543"/>
            <a:ext cx="1072635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B279319-FA56-0F4F-B2EB-AB02FC824D26}"/>
              </a:ext>
            </a:extLst>
          </p:cNvPr>
          <p:cNvCxnSpPr>
            <a:cxnSpLocks/>
          </p:cNvCxnSpPr>
          <p:nvPr/>
        </p:nvCxnSpPr>
        <p:spPr>
          <a:xfrm flipV="1">
            <a:off x="4629542" y="3480954"/>
            <a:ext cx="1050873" cy="1474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833FCC3-40DA-4644-A8A4-F1BCD6671FD0}"/>
              </a:ext>
            </a:extLst>
          </p:cNvPr>
          <p:cNvCxnSpPr/>
          <p:nvPr/>
        </p:nvCxnSpPr>
        <p:spPr>
          <a:xfrm>
            <a:off x="9716506" y="3472164"/>
            <a:ext cx="8255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463AF42-8081-3840-9267-AD18E255F09E}"/>
              </a:ext>
            </a:extLst>
          </p:cNvPr>
          <p:cNvCxnSpPr/>
          <p:nvPr/>
        </p:nvCxnSpPr>
        <p:spPr>
          <a:xfrm>
            <a:off x="862055" y="5851815"/>
            <a:ext cx="8255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FC26B71-F01E-2F45-93F2-D643A4ED3FC8}"/>
              </a:ext>
            </a:extLst>
          </p:cNvPr>
          <p:cNvCxnSpPr>
            <a:cxnSpLocks/>
            <a:endCxn id="31" idx="3"/>
          </p:cNvCxnSpPr>
          <p:nvPr/>
        </p:nvCxnSpPr>
        <p:spPr>
          <a:xfrm flipV="1">
            <a:off x="5793958" y="5827714"/>
            <a:ext cx="1057321" cy="3745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36A54B7-8AB8-0A45-AB58-72DDAE1CF114}"/>
              </a:ext>
            </a:extLst>
          </p:cNvPr>
          <p:cNvCxnSpPr>
            <a:cxnSpLocks/>
          </p:cNvCxnSpPr>
          <p:nvPr/>
        </p:nvCxnSpPr>
        <p:spPr>
          <a:xfrm>
            <a:off x="9687984" y="5865166"/>
            <a:ext cx="1028360" cy="1335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A picture containing logo&#10;&#10;Description automatically generated">
            <a:extLst>
              <a:ext uri="{FF2B5EF4-FFF2-40B4-BE49-F238E27FC236}">
                <a16:creationId xmlns:a16="http://schemas.microsoft.com/office/drawing/2014/main" id="{C462D260-07C5-574A-B09F-5AE944AAFF1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8" t="181" r="6997" b="50706"/>
          <a:stretch/>
        </p:blipFill>
        <p:spPr>
          <a:xfrm>
            <a:off x="11077138" y="864166"/>
            <a:ext cx="1114862" cy="9269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5AC2D8A-56C9-C745-A624-06D65C3F7DBB}"/>
              </a:ext>
            </a:extLst>
          </p:cNvPr>
          <p:cNvSpPr/>
          <p:nvPr/>
        </p:nvSpPr>
        <p:spPr>
          <a:xfrm>
            <a:off x="1140483" y="1883591"/>
            <a:ext cx="810980" cy="3246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rgbClr val="203764"/>
                </a:solidFill>
              </a:rPr>
              <a:t>____</a:t>
            </a:r>
            <a:endParaRPr lang="en-US" dirty="0">
              <a:solidFill>
                <a:srgbClr val="203764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1EF0823-0AD4-3743-9BED-0ED31548EFEC}"/>
              </a:ext>
            </a:extLst>
          </p:cNvPr>
          <p:cNvSpPr/>
          <p:nvPr/>
        </p:nvSpPr>
        <p:spPr>
          <a:xfrm>
            <a:off x="9740229" y="1799018"/>
            <a:ext cx="931608" cy="318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rgbClr val="203764"/>
                </a:solidFill>
              </a:rPr>
              <a:t>_____</a:t>
            </a:r>
            <a:endParaRPr lang="en-US" dirty="0">
              <a:solidFill>
                <a:srgbClr val="203764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40979BA-9776-1C41-AE7A-2DE1EF647762}"/>
              </a:ext>
            </a:extLst>
          </p:cNvPr>
          <p:cNvSpPr/>
          <p:nvPr/>
        </p:nvSpPr>
        <p:spPr>
          <a:xfrm>
            <a:off x="5021896" y="1793845"/>
            <a:ext cx="828406" cy="365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rgbClr val="203764"/>
                </a:solidFill>
              </a:rPr>
              <a:t>_____</a:t>
            </a:r>
            <a:endParaRPr lang="en-US" dirty="0">
              <a:solidFill>
                <a:srgbClr val="203764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637BA99-0CA6-F14D-82A5-AB4CF4EBADE5}"/>
              </a:ext>
            </a:extLst>
          </p:cNvPr>
          <p:cNvSpPr/>
          <p:nvPr/>
        </p:nvSpPr>
        <p:spPr>
          <a:xfrm>
            <a:off x="1533288" y="4186240"/>
            <a:ext cx="880105" cy="444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rgbClr val="203764"/>
                </a:solidFill>
              </a:rPr>
              <a:t>_____</a:t>
            </a:r>
            <a:endParaRPr lang="en-US" dirty="0">
              <a:solidFill>
                <a:srgbClr val="203764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0E031B9-1E86-2F42-B576-858AE6C77E45}"/>
              </a:ext>
            </a:extLst>
          </p:cNvPr>
          <p:cNvSpPr/>
          <p:nvPr/>
        </p:nvSpPr>
        <p:spPr>
          <a:xfrm>
            <a:off x="5993018" y="4216246"/>
            <a:ext cx="912226" cy="384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rgbClr val="203764"/>
                </a:solidFill>
              </a:rPr>
              <a:t>_____</a:t>
            </a:r>
            <a:endParaRPr lang="en-US" dirty="0">
              <a:solidFill>
                <a:srgbClr val="203764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58AC21B-AF09-984C-9E07-3BD38396396D}"/>
              </a:ext>
            </a:extLst>
          </p:cNvPr>
          <p:cNvSpPr/>
          <p:nvPr/>
        </p:nvSpPr>
        <p:spPr>
          <a:xfrm>
            <a:off x="9403938" y="4106232"/>
            <a:ext cx="931608" cy="338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u="sng" dirty="0">
                <a:solidFill>
                  <a:srgbClr val="203764"/>
                </a:solidFill>
              </a:rPr>
              <a:t>_____</a:t>
            </a:r>
            <a:endParaRPr lang="en-US" dirty="0">
              <a:solidFill>
                <a:srgbClr val="20376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069D1D-04F0-BD44-ABAE-8BA8C0F1C295}"/>
              </a:ext>
            </a:extLst>
          </p:cNvPr>
          <p:cNvSpPr txBox="1"/>
          <p:nvPr/>
        </p:nvSpPr>
        <p:spPr>
          <a:xfrm>
            <a:off x="5031690" y="409183"/>
            <a:ext cx="5897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An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Bord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ist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es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sehr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laut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! Katrin, Wolfgang und Mia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müssen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WhatsApps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schreiben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E0E550B6-FE95-43B4-93BE-C530608975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92" y="731762"/>
            <a:ext cx="1514282" cy="89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39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9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4485555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4169044" cy="707849"/>
          </a:xfrm>
        </p:spPr>
        <p:txBody>
          <a:bodyPr>
            <a:normAutofit fontScale="90000"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Nächstes</a:t>
            </a:r>
            <a:r>
              <a:rPr lang="en-GB" sz="3600" b="1" dirty="0">
                <a:solidFill>
                  <a:schemeClr val="bg1"/>
                </a:solidFill>
              </a:rPr>
              <a:t> Semester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1007969" y="247046"/>
            <a:ext cx="949358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8E2F6CA-D064-544D-A9D7-D43E93F98A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852671"/>
              </p:ext>
            </p:extLst>
          </p:nvPr>
        </p:nvGraphicFramePr>
        <p:xfrm>
          <a:off x="3864429" y="2473199"/>
          <a:ext cx="8038237" cy="347946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83358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4642793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1325366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1186720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49706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bg1"/>
                          </a:solidFill>
                        </a:rPr>
                        <a:t>Was?</a:t>
                      </a:r>
                    </a:p>
                  </a:txBody>
                  <a:tcPr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werde</a:t>
                      </a:r>
                      <a:endParaRPr lang="en-GB" sz="2000" b="1" dirty="0"/>
                    </a:p>
                  </a:txBody>
                  <a:tcPr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plane</a:t>
                      </a:r>
                    </a:p>
                  </a:txBody>
                  <a:tcPr>
                    <a:solidFill>
                      <a:srgbClr val="DAA5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start Spanish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do sports with Katja on Wednesday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play the guitar more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also play in a different band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work in the café in the holidays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also work in the holidays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</a:tbl>
          </a:graphicData>
        </a:graphic>
      </p:graphicFrame>
      <p:sp>
        <p:nvSpPr>
          <p:cNvPr id="8" name="Action Button: Custom 16">
            <a:hlinkClick r:id="" action="ppaction://noaction" highlightClick="1">
              <a:snd r:embed="rId4" name="Gr_1_bleep.wav"/>
            </a:hlinkClick>
            <a:extLst>
              <a:ext uri="{FF2B5EF4-FFF2-40B4-BE49-F238E27FC236}">
                <a16:creationId xmlns:a16="http://schemas.microsoft.com/office/drawing/2014/main" id="{3B418770-1E72-B240-9307-3BBF955557C6}"/>
              </a:ext>
            </a:extLst>
          </p:cNvPr>
          <p:cNvSpPr/>
          <p:nvPr/>
        </p:nvSpPr>
        <p:spPr>
          <a:xfrm>
            <a:off x="4091633" y="3066881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TextBox 8" descr="text box hiding answer">
            <a:extLst>
              <a:ext uri="{FF2B5EF4-FFF2-40B4-BE49-F238E27FC236}">
                <a16:creationId xmlns:a16="http://schemas.microsoft.com/office/drawing/2014/main" id="{6A807415-9C4A-AD4D-9157-BCD5CFCAF36C}"/>
              </a:ext>
            </a:extLst>
          </p:cNvPr>
          <p:cNvSpPr txBox="1"/>
          <p:nvPr/>
        </p:nvSpPr>
        <p:spPr>
          <a:xfrm>
            <a:off x="4804549" y="3085169"/>
            <a:ext cx="2155542" cy="274548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" name="Picture 9" descr="green checkmark">
            <a:extLst>
              <a:ext uri="{FF2B5EF4-FFF2-40B4-BE49-F238E27FC236}">
                <a16:creationId xmlns:a16="http://schemas.microsoft.com/office/drawing/2014/main" id="{57659676-FF91-E744-A53B-2FB8359C68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301" y="3066881"/>
            <a:ext cx="282522" cy="294294"/>
          </a:xfrm>
          <a:prstGeom prst="rect">
            <a:avLst/>
          </a:prstGeom>
        </p:spPr>
      </p:pic>
      <p:sp>
        <p:nvSpPr>
          <p:cNvPr id="11" name="Action Button: Custom 16">
            <a:hlinkClick r:id="" action="ppaction://noaction" highlightClick="1">
              <a:snd r:embed="rId6" name="Gr_2_bleep.wav"/>
            </a:hlinkClick>
            <a:extLst>
              <a:ext uri="{FF2B5EF4-FFF2-40B4-BE49-F238E27FC236}">
                <a16:creationId xmlns:a16="http://schemas.microsoft.com/office/drawing/2014/main" id="{F18D09F0-0D24-5B4F-A26E-132DCCD8073A}"/>
              </a:ext>
            </a:extLst>
          </p:cNvPr>
          <p:cNvSpPr/>
          <p:nvPr/>
        </p:nvSpPr>
        <p:spPr>
          <a:xfrm>
            <a:off x="4091633" y="353951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" name="TextBox 11" descr="text box hiding answer">
            <a:extLst>
              <a:ext uri="{FF2B5EF4-FFF2-40B4-BE49-F238E27FC236}">
                <a16:creationId xmlns:a16="http://schemas.microsoft.com/office/drawing/2014/main" id="{FC362F41-7976-B248-918C-E0C6199759A0}"/>
              </a:ext>
            </a:extLst>
          </p:cNvPr>
          <p:cNvSpPr txBox="1"/>
          <p:nvPr/>
        </p:nvSpPr>
        <p:spPr>
          <a:xfrm>
            <a:off x="4804549" y="3606792"/>
            <a:ext cx="4421644" cy="294295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3" name="Picture 12" descr="green checkmark">
            <a:extLst>
              <a:ext uri="{FF2B5EF4-FFF2-40B4-BE49-F238E27FC236}">
                <a16:creationId xmlns:a16="http://schemas.microsoft.com/office/drawing/2014/main" id="{89063457-6FB4-0F49-BA86-BE890AC7FE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675" y="3560065"/>
            <a:ext cx="282522" cy="294294"/>
          </a:xfrm>
          <a:prstGeom prst="rect">
            <a:avLst/>
          </a:prstGeom>
        </p:spPr>
      </p:pic>
      <p:sp>
        <p:nvSpPr>
          <p:cNvPr id="14" name="Action Button: Custom 16">
            <a:hlinkClick r:id="" action="ppaction://noaction" highlightClick="1">
              <a:snd r:embed="rId7" name="Gr_3_bleep.wav"/>
            </a:hlinkClick>
            <a:extLst>
              <a:ext uri="{FF2B5EF4-FFF2-40B4-BE49-F238E27FC236}">
                <a16:creationId xmlns:a16="http://schemas.microsoft.com/office/drawing/2014/main" id="{747EFDEF-0DCF-DB44-BBF0-27990DDE521B}"/>
              </a:ext>
            </a:extLst>
          </p:cNvPr>
          <p:cNvSpPr/>
          <p:nvPr/>
        </p:nvSpPr>
        <p:spPr>
          <a:xfrm>
            <a:off x="4089555" y="4050210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5" name="TextBox 14" descr="text box hiding answer">
            <a:extLst>
              <a:ext uri="{FF2B5EF4-FFF2-40B4-BE49-F238E27FC236}">
                <a16:creationId xmlns:a16="http://schemas.microsoft.com/office/drawing/2014/main" id="{0882EC24-6B8D-814F-8F65-B27D8F50DD64}"/>
              </a:ext>
            </a:extLst>
          </p:cNvPr>
          <p:cNvSpPr txBox="1"/>
          <p:nvPr/>
        </p:nvSpPr>
        <p:spPr>
          <a:xfrm>
            <a:off x="4838234" y="4091534"/>
            <a:ext cx="2810683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6" name="Picture 15" descr="green checkmark">
            <a:extLst>
              <a:ext uri="{FF2B5EF4-FFF2-40B4-BE49-F238E27FC236}">
                <a16:creationId xmlns:a16="http://schemas.microsoft.com/office/drawing/2014/main" id="{EF662689-2FD9-C34C-966B-BF198EDE2E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675" y="4079982"/>
            <a:ext cx="282522" cy="294294"/>
          </a:xfrm>
          <a:prstGeom prst="rect">
            <a:avLst/>
          </a:prstGeom>
        </p:spPr>
      </p:pic>
      <p:sp>
        <p:nvSpPr>
          <p:cNvPr id="17" name="Action Button: Custom 16">
            <a:hlinkClick r:id="" action="ppaction://noaction" highlightClick="1">
              <a:snd r:embed="rId8" name="Gr_4_bleep.wav"/>
            </a:hlinkClick>
            <a:extLst>
              <a:ext uri="{FF2B5EF4-FFF2-40B4-BE49-F238E27FC236}">
                <a16:creationId xmlns:a16="http://schemas.microsoft.com/office/drawing/2014/main" id="{408DED6B-8D00-7843-820C-3A35CED50594}"/>
              </a:ext>
            </a:extLst>
          </p:cNvPr>
          <p:cNvSpPr/>
          <p:nvPr/>
        </p:nvSpPr>
        <p:spPr>
          <a:xfrm>
            <a:off x="4089555" y="453237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8" name="TextBox 17" descr="text box hiding answer">
            <a:extLst>
              <a:ext uri="{FF2B5EF4-FFF2-40B4-BE49-F238E27FC236}">
                <a16:creationId xmlns:a16="http://schemas.microsoft.com/office/drawing/2014/main" id="{AD177B29-49F3-054C-BB62-C784F65A92AE}"/>
              </a:ext>
            </a:extLst>
          </p:cNvPr>
          <p:cNvSpPr txBox="1"/>
          <p:nvPr/>
        </p:nvSpPr>
        <p:spPr>
          <a:xfrm>
            <a:off x="4804549" y="4553104"/>
            <a:ext cx="3614622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9" name="Picture 18" descr="green checkmark">
            <a:extLst>
              <a:ext uri="{FF2B5EF4-FFF2-40B4-BE49-F238E27FC236}">
                <a16:creationId xmlns:a16="http://schemas.microsoft.com/office/drawing/2014/main" id="{67DE927D-B684-4E4C-B1E7-D9412F7A76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301" y="4583226"/>
            <a:ext cx="282522" cy="294294"/>
          </a:xfrm>
          <a:prstGeom prst="rect">
            <a:avLst/>
          </a:prstGeom>
        </p:spPr>
      </p:pic>
      <p:sp>
        <p:nvSpPr>
          <p:cNvPr id="20" name="Action Button: Custom 16">
            <a:hlinkClick r:id="" action="ppaction://noaction" highlightClick="1">
              <a:snd r:embed="rId9" name="Gr_5_bleep.wav"/>
            </a:hlinkClick>
            <a:extLst>
              <a:ext uri="{FF2B5EF4-FFF2-40B4-BE49-F238E27FC236}">
                <a16:creationId xmlns:a16="http://schemas.microsoft.com/office/drawing/2014/main" id="{25121CCC-82F7-F14F-B30E-8A5AD31BE634}"/>
              </a:ext>
            </a:extLst>
          </p:cNvPr>
          <p:cNvSpPr/>
          <p:nvPr/>
        </p:nvSpPr>
        <p:spPr>
          <a:xfrm>
            <a:off x="4089555" y="5049911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1" name="TextBox 20" descr="text box hiding answer">
            <a:extLst>
              <a:ext uri="{FF2B5EF4-FFF2-40B4-BE49-F238E27FC236}">
                <a16:creationId xmlns:a16="http://schemas.microsoft.com/office/drawing/2014/main" id="{8A557389-FDA2-4840-B39B-C820D944EC9B}"/>
              </a:ext>
            </a:extLst>
          </p:cNvPr>
          <p:cNvSpPr txBox="1"/>
          <p:nvPr/>
        </p:nvSpPr>
        <p:spPr>
          <a:xfrm>
            <a:off x="4821448" y="5094022"/>
            <a:ext cx="3821809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2" name="Picture 21" descr="green checkmark">
            <a:extLst>
              <a:ext uri="{FF2B5EF4-FFF2-40B4-BE49-F238E27FC236}">
                <a16:creationId xmlns:a16="http://schemas.microsoft.com/office/drawing/2014/main" id="{5E63036D-0C5D-A948-8471-290BEC4FEA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675" y="5049911"/>
            <a:ext cx="282522" cy="294294"/>
          </a:xfrm>
          <a:prstGeom prst="rect">
            <a:avLst/>
          </a:prstGeom>
        </p:spPr>
      </p:pic>
      <p:sp>
        <p:nvSpPr>
          <p:cNvPr id="23" name="Action Button: Custom 16">
            <a:hlinkClick r:id="" action="ppaction://noaction" highlightClick="1">
              <a:snd r:embed="rId10" name="Gr_6_bleep.wav"/>
            </a:hlinkClick>
            <a:extLst>
              <a:ext uri="{FF2B5EF4-FFF2-40B4-BE49-F238E27FC236}">
                <a16:creationId xmlns:a16="http://schemas.microsoft.com/office/drawing/2014/main" id="{DA5FAA28-0FFE-FD44-82BD-8BEA8CA05A2D}"/>
              </a:ext>
            </a:extLst>
          </p:cNvPr>
          <p:cNvSpPr/>
          <p:nvPr/>
        </p:nvSpPr>
        <p:spPr>
          <a:xfrm>
            <a:off x="4094349" y="553583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4" name="TextBox 23" descr="text box hiding answer">
            <a:extLst>
              <a:ext uri="{FF2B5EF4-FFF2-40B4-BE49-F238E27FC236}">
                <a16:creationId xmlns:a16="http://schemas.microsoft.com/office/drawing/2014/main" id="{D9C34F78-E03C-B246-8754-6C16168EE34B}"/>
              </a:ext>
            </a:extLst>
          </p:cNvPr>
          <p:cNvSpPr txBox="1"/>
          <p:nvPr/>
        </p:nvSpPr>
        <p:spPr>
          <a:xfrm>
            <a:off x="4757665" y="5580480"/>
            <a:ext cx="3119762" cy="262950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5" name="Picture 24" descr="green checkmark">
            <a:extLst>
              <a:ext uri="{FF2B5EF4-FFF2-40B4-BE49-F238E27FC236}">
                <a16:creationId xmlns:a16="http://schemas.microsoft.com/office/drawing/2014/main" id="{309AB055-15F8-2F45-856E-A6F218E76C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969" y="5530847"/>
            <a:ext cx="282522" cy="2942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CE1876-86A0-9645-B60C-E1B2506B54BA}"/>
              </a:ext>
            </a:extLst>
          </p:cNvPr>
          <p:cNvSpPr txBox="1"/>
          <p:nvPr/>
        </p:nvSpPr>
        <p:spPr>
          <a:xfrm>
            <a:off x="46384" y="1292756"/>
            <a:ext cx="1155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Die Bootsfahrt macht eine Mittagspause. Hör Mia und Wolfgang an. </a:t>
            </a:r>
          </a:p>
          <a:p>
            <a:pPr algn="l"/>
            <a:r>
              <a:rPr lang="de-DE" sz="2400" i="1" dirty="0">
                <a:solidFill>
                  <a:schemeClr val="accent5">
                    <a:lumMod val="50000"/>
                  </a:schemeClr>
                </a:solidFill>
              </a:rPr>
              <a:t>Werde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 oder </a:t>
            </a:r>
            <a:r>
              <a:rPr lang="de-DE" sz="2400" i="1" dirty="0">
                <a:solidFill>
                  <a:schemeClr val="accent5">
                    <a:lumMod val="50000"/>
                  </a:schemeClr>
                </a:solidFill>
              </a:rPr>
              <a:t>plane</a:t>
            </a:r>
            <a:r>
              <a:rPr lang="de-DE" sz="2400" dirty="0">
                <a:solidFill>
                  <a:schemeClr val="accent5">
                    <a:lumMod val="50000"/>
                  </a:schemeClr>
                </a:solidFill>
              </a:rPr>
              <a:t>? Schreib auch  ‘was’ auf Englisch.</a:t>
            </a:r>
          </a:p>
        </p:txBody>
      </p: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DFB2CBF2-1E89-A945-89BA-62CF58473D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555" y="311342"/>
            <a:ext cx="986598" cy="949314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5A0D4C3-E297-C049-AFC0-A93659576A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00" y="288729"/>
            <a:ext cx="950400" cy="968503"/>
          </a:xfrm>
          <a:prstGeom prst="rect">
            <a:avLst/>
          </a:prstGeom>
        </p:spPr>
      </p:pic>
      <p:pic>
        <p:nvPicPr>
          <p:cNvPr id="34" name="Picture 33" descr="A picture containing logo&#10;&#10;Description automatically generated">
            <a:extLst>
              <a:ext uri="{FF2B5EF4-FFF2-40B4-BE49-F238E27FC236}">
                <a16:creationId xmlns:a16="http://schemas.microsoft.com/office/drawing/2014/main" id="{86B4E6B7-CB62-F84F-818D-EAB59C15166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8" t="181" r="6997" b="50706"/>
          <a:stretch/>
        </p:blipFill>
        <p:spPr>
          <a:xfrm>
            <a:off x="48105" y="3521919"/>
            <a:ext cx="1093991" cy="909632"/>
          </a:xfrm>
          <a:prstGeom prst="rect">
            <a:avLst/>
          </a:prstGeom>
        </p:spPr>
      </p:pic>
      <p:sp>
        <p:nvSpPr>
          <p:cNvPr id="36" name="Speech Bubble: Rectangle with Corners Rounded 17">
            <a:extLst>
              <a:ext uri="{FF2B5EF4-FFF2-40B4-BE49-F238E27FC236}">
                <a16:creationId xmlns:a16="http://schemas.microsoft.com/office/drawing/2014/main" id="{5334FC3A-20B2-4746-9053-FBAFA6D3F806}"/>
              </a:ext>
            </a:extLst>
          </p:cNvPr>
          <p:cNvSpPr/>
          <p:nvPr/>
        </p:nvSpPr>
        <p:spPr>
          <a:xfrm>
            <a:off x="422505" y="2491170"/>
            <a:ext cx="2753709" cy="830997"/>
          </a:xfrm>
          <a:prstGeom prst="wedgeRoundRectCallout">
            <a:avLst>
              <a:gd name="adj1" fmla="val -38835"/>
              <a:gd name="adj2" fmla="val 76799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Und</a:t>
            </a:r>
            <a:r>
              <a:rPr kumimoji="0" lang="de-DE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lang="de-DE" sz="2000" dirty="0">
                <a:solidFill>
                  <a:prstClr val="white"/>
                </a:solidFill>
                <a:latin typeface="Century Gothic" panose="020F0302020204030204"/>
              </a:rPr>
              <a:t>was planen sie sonst noch*</a:t>
            </a:r>
            <a:r>
              <a:rPr kumimoji="0" lang="de-DE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5" name="Picture 34" descr="A close up of a logo&#10;&#10;Description automatically generated">
            <a:hlinkClick r:id="" action="ppaction://noaction">
              <a:snd r:embed="rId14" name="Gr_1_full.wav"/>
            </a:hlinkClick>
            <a:extLst>
              <a:ext uri="{FF2B5EF4-FFF2-40B4-BE49-F238E27FC236}">
                <a16:creationId xmlns:a16="http://schemas.microsoft.com/office/drawing/2014/main" id="{7A3295D1-D644-7542-B969-0B253D1D5E9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139" y="3007553"/>
            <a:ext cx="348591" cy="355231"/>
          </a:xfrm>
          <a:prstGeom prst="rect">
            <a:avLst/>
          </a:prstGeom>
        </p:spPr>
      </p:pic>
      <p:pic>
        <p:nvPicPr>
          <p:cNvPr id="37" name="Picture 36" descr="A close up of a logo&#10;&#10;Description automatically generated">
            <a:hlinkClick r:id="" action="ppaction://noaction">
              <a:snd r:embed="rId15" name="Gr_2_full.wav"/>
            </a:hlinkClick>
            <a:extLst>
              <a:ext uri="{FF2B5EF4-FFF2-40B4-BE49-F238E27FC236}">
                <a16:creationId xmlns:a16="http://schemas.microsoft.com/office/drawing/2014/main" id="{758D92E7-B030-AE4F-B814-B5D4CDDA93C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026" y="3529597"/>
            <a:ext cx="348591" cy="355231"/>
          </a:xfrm>
          <a:prstGeom prst="rect">
            <a:avLst/>
          </a:prstGeom>
        </p:spPr>
      </p:pic>
      <p:pic>
        <p:nvPicPr>
          <p:cNvPr id="38" name="Picture 37" descr="A close up of a logo&#10;&#10;Description automatically generated">
            <a:hlinkClick r:id="" action="ppaction://noaction">
              <a:snd r:embed="rId16" name="Gr_5_full.wav"/>
            </a:hlinkClick>
            <a:extLst>
              <a:ext uri="{FF2B5EF4-FFF2-40B4-BE49-F238E27FC236}">
                <a16:creationId xmlns:a16="http://schemas.microsoft.com/office/drawing/2014/main" id="{502D7492-0310-5045-803B-189884541B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026" y="5010931"/>
            <a:ext cx="348591" cy="355231"/>
          </a:xfrm>
          <a:prstGeom prst="rect">
            <a:avLst/>
          </a:prstGeom>
        </p:spPr>
      </p:pic>
      <p:pic>
        <p:nvPicPr>
          <p:cNvPr id="39" name="Picture 38" descr="A close up of a logo&#10;&#10;Description automatically generated">
            <a:hlinkClick r:id="" action="ppaction://noaction">
              <a:snd r:embed="rId17" name="Gr_3_full.wav"/>
            </a:hlinkClick>
            <a:extLst>
              <a:ext uri="{FF2B5EF4-FFF2-40B4-BE49-F238E27FC236}">
                <a16:creationId xmlns:a16="http://schemas.microsoft.com/office/drawing/2014/main" id="{45E2F0FC-7874-E84B-BBC1-198AE95D4E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026" y="4019046"/>
            <a:ext cx="369182" cy="355230"/>
          </a:xfrm>
          <a:prstGeom prst="rect">
            <a:avLst/>
          </a:prstGeom>
        </p:spPr>
      </p:pic>
      <p:pic>
        <p:nvPicPr>
          <p:cNvPr id="40" name="Picture 39" descr="A close up of a logo&#10;&#10;Description automatically generated">
            <a:hlinkClick r:id="" action="ppaction://noaction">
              <a:snd r:embed="rId18" name="Gr_4_full.wav"/>
            </a:hlinkClick>
            <a:extLst>
              <a:ext uri="{FF2B5EF4-FFF2-40B4-BE49-F238E27FC236}">
                <a16:creationId xmlns:a16="http://schemas.microsoft.com/office/drawing/2014/main" id="{D95BB7FE-8F99-7145-A004-9D1C014DBEE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87" y="4508494"/>
            <a:ext cx="369182" cy="355230"/>
          </a:xfrm>
          <a:prstGeom prst="rect">
            <a:avLst/>
          </a:prstGeom>
        </p:spPr>
      </p:pic>
      <p:pic>
        <p:nvPicPr>
          <p:cNvPr id="41" name="Picture 40" descr="A close up of a logo&#10;&#10;Description automatically generated">
            <a:hlinkClick r:id="" action="ppaction://noaction">
              <a:snd r:embed="rId19" name="Gr_6_full.wav"/>
            </a:hlinkClick>
            <a:extLst>
              <a:ext uri="{FF2B5EF4-FFF2-40B4-BE49-F238E27FC236}">
                <a16:creationId xmlns:a16="http://schemas.microsoft.com/office/drawing/2014/main" id="{9D1C9C02-1DDF-4846-8603-F6F4D16D45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87" y="5562191"/>
            <a:ext cx="369182" cy="355230"/>
          </a:xfrm>
          <a:prstGeom prst="rect">
            <a:avLst/>
          </a:prstGeom>
        </p:spPr>
      </p:pic>
      <p:sp>
        <p:nvSpPr>
          <p:cNvPr id="42" name="Speech Bubble: Rectangle with Corners Rounded 17">
            <a:extLst>
              <a:ext uri="{FF2B5EF4-FFF2-40B4-BE49-F238E27FC236}">
                <a16:creationId xmlns:a16="http://schemas.microsoft.com/office/drawing/2014/main" id="{8DBC9CF3-A59C-4B9B-AD1F-5D2FA29C4360}"/>
              </a:ext>
            </a:extLst>
          </p:cNvPr>
          <p:cNvSpPr/>
          <p:nvPr/>
        </p:nvSpPr>
        <p:spPr>
          <a:xfrm>
            <a:off x="138869" y="4720333"/>
            <a:ext cx="2753709" cy="757246"/>
          </a:xfrm>
          <a:prstGeom prst="wedgeRoundRectCallout">
            <a:avLst>
              <a:gd name="adj1" fmla="val -25357"/>
              <a:gd name="adj2" fmla="val -83083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000" dirty="0">
                <a:solidFill>
                  <a:prstClr val="white"/>
                </a:solidFill>
                <a:latin typeface="Century Gothic" panose="020F0302020204030204"/>
              </a:rPr>
              <a:t>w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 ... sonst </a:t>
            </a:r>
            <a:r>
              <a:rPr lang="de-DE" sz="2000" dirty="0">
                <a:solidFill>
                  <a:prstClr val="white"/>
                </a:solidFill>
                <a:latin typeface="Century Gothic" panose="020F0302020204030204"/>
              </a:rPr>
              <a:t>noch</a:t>
            </a:r>
            <a:r>
              <a:rPr kumimoji="0" lang="de-DE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 – what else?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9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  <p:bldP spid="18" grpId="0" animBg="1"/>
      <p:bldP spid="21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8200" y="36576"/>
            <a:ext cx="10515600" cy="1325563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ea typeface="+mn-ea"/>
                <a:cs typeface="+mn-cs"/>
                <a:sym typeface="Wingdings" panose="05000000000000000000" pitchFamily="2" charset="2"/>
              </a:rPr>
              <a:t>German  German</a:t>
            </a:r>
            <a:br>
              <a:rPr lang="en-GB" sz="2800" b="1" dirty="0">
                <a:solidFill>
                  <a:srgbClr val="4472C4">
                    <a:lumMod val="50000"/>
                  </a:srgbClr>
                </a:solidFill>
                <a:ea typeface="+mn-ea"/>
                <a:cs typeface="+mn-cs"/>
              </a:rPr>
            </a:b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255372" y="164757"/>
            <a:ext cx="397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F30A5AC-DBAD-4134-AE7D-A1E0C4990D7C}"/>
              </a:ext>
            </a:extLst>
          </p:cNvPr>
          <p:cNvSpPr txBox="1">
            <a:spLocks/>
          </p:cNvSpPr>
          <p:nvPr/>
        </p:nvSpPr>
        <p:spPr>
          <a:xfrm>
            <a:off x="339899" y="652065"/>
            <a:ext cx="11512202" cy="465535"/>
          </a:xfrm>
          <a:prstGeom prst="rect">
            <a:avLst/>
          </a:prstGeom>
          <a:solidFill>
            <a:srgbClr val="DAA52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These two nouns are the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stem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of their sibling (matching) verb. 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04493" y="1411530"/>
          <a:ext cx="562475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0083">
                  <a:extLst>
                    <a:ext uri="{9D8B030D-6E8A-4147-A177-3AD203B41FA5}">
                      <a16:colId xmlns:a16="http://schemas.microsoft.com/office/drawing/2014/main" val="660022236"/>
                    </a:ext>
                  </a:extLst>
                </a:gridCol>
                <a:gridCol w="2154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309"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1. the answer (f)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2795304"/>
                  </a:ext>
                </a:extLst>
              </a:tr>
              <a:tr h="440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2. the attempt, try (m)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6352797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 rot="21128098">
            <a:off x="6648888" y="1729493"/>
            <a:ext cx="179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antworten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 rot="21388309">
            <a:off x="7170339" y="4697928"/>
            <a:ext cx="2593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lieben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 rot="252966">
            <a:off x="10031202" y="1294863"/>
            <a:ext cx="2593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enden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 rot="278789">
            <a:off x="10030226" y="4517058"/>
            <a:ext cx="2593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versuchen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 rot="21391215">
            <a:off x="8363709" y="1620398"/>
            <a:ext cx="2593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fragen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 rot="21391215">
            <a:off x="6249728" y="3362141"/>
            <a:ext cx="2593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reden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 rot="21391215">
            <a:off x="9344067" y="2955104"/>
            <a:ext cx="2593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folgen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54BBE86E-4F78-4664-88A9-6CC38A319212}"/>
              </a:ext>
            </a:extLst>
          </p:cNvPr>
          <p:cNvSpPr txBox="1">
            <a:spLocks/>
          </p:cNvSpPr>
          <p:nvPr/>
        </p:nvSpPr>
        <p:spPr>
          <a:xfrm>
            <a:off x="339899" y="2963465"/>
            <a:ext cx="5233602" cy="465535"/>
          </a:xfrm>
          <a:prstGeom prst="rect">
            <a:avLst/>
          </a:prstGeom>
          <a:solidFill>
            <a:srgbClr val="DAA52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Wie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heißt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das Verb auf Deutsch?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D01ECD7F-FE60-49AA-A2CA-C4998088C954}"/>
              </a:ext>
            </a:extLst>
          </p:cNvPr>
          <p:cNvGraphicFramePr>
            <a:graphicFrameLocks noGrp="1"/>
          </p:cNvGraphicFramePr>
          <p:nvPr/>
        </p:nvGraphicFramePr>
        <p:xfrm>
          <a:off x="371514" y="3717016"/>
          <a:ext cx="562475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3284">
                  <a:extLst>
                    <a:ext uri="{9D8B030D-6E8A-4147-A177-3AD203B41FA5}">
                      <a16:colId xmlns:a16="http://schemas.microsoft.com/office/drawing/2014/main" val="660022236"/>
                    </a:ext>
                  </a:extLst>
                </a:gridCol>
                <a:gridCol w="2421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309"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1. die </a:t>
                      </a:r>
                      <a:r>
                        <a:rPr lang="en-GB" sz="2400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Frage</a:t>
                      </a: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2795304"/>
                  </a:ext>
                </a:extLst>
              </a:tr>
              <a:tr h="440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2. die Rede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6352797"/>
                  </a:ext>
                </a:extLst>
              </a:tr>
              <a:tr h="440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3. die Liebe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476142"/>
                  </a:ext>
                </a:extLst>
              </a:tr>
              <a:tr h="440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4. das Ende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8520058"/>
                  </a:ext>
                </a:extLst>
              </a:tr>
              <a:tr h="440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5. die </a:t>
                      </a:r>
                      <a:r>
                        <a:rPr lang="en-GB" sz="2400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Folge</a:t>
                      </a: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9399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4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21" grpId="0"/>
      <p:bldP spid="22" grpId="0"/>
      <p:bldP spid="23" grpId="0"/>
      <p:bldP spid="26" grpId="0"/>
      <p:bldP spid="29" grpId="0"/>
      <p:bldP spid="32" grpId="0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38200" y="36576"/>
            <a:ext cx="10515600" cy="1325563"/>
          </a:xfrm>
        </p:spPr>
        <p:txBody>
          <a:bodyPr/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ea typeface="+mn-ea"/>
                <a:cs typeface="+mn-cs"/>
              </a:rPr>
              <a:t>ANTWORTEN</a:t>
            </a:r>
            <a:br>
              <a:rPr lang="en-GB" sz="2800" b="1" dirty="0">
                <a:solidFill>
                  <a:srgbClr val="4472C4">
                    <a:lumMod val="50000"/>
                  </a:srgbClr>
                </a:solidFill>
                <a:ea typeface="+mn-ea"/>
                <a:cs typeface="+mn-cs"/>
              </a:rPr>
            </a:b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255372" y="164757"/>
            <a:ext cx="3979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F30A5AC-DBAD-4134-AE7D-A1E0C4990D7C}"/>
              </a:ext>
            </a:extLst>
          </p:cNvPr>
          <p:cNvSpPr txBox="1">
            <a:spLocks/>
          </p:cNvSpPr>
          <p:nvPr/>
        </p:nvSpPr>
        <p:spPr>
          <a:xfrm>
            <a:off x="339899" y="652065"/>
            <a:ext cx="11512202" cy="465535"/>
          </a:xfrm>
          <a:prstGeom prst="rect">
            <a:avLst/>
          </a:prstGeom>
          <a:solidFill>
            <a:srgbClr val="DAA52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These two nouns are the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stem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of their sibling (matching) verb. 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04493" y="1411530"/>
          <a:ext cx="562475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0083">
                  <a:extLst>
                    <a:ext uri="{9D8B030D-6E8A-4147-A177-3AD203B41FA5}">
                      <a16:colId xmlns:a16="http://schemas.microsoft.com/office/drawing/2014/main" val="660022236"/>
                    </a:ext>
                  </a:extLst>
                </a:gridCol>
                <a:gridCol w="2154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309"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1. the answer (f)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2795304"/>
                  </a:ext>
                </a:extLst>
              </a:tr>
              <a:tr h="440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2. the attempt, try (m)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6352797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 rot="21128098">
            <a:off x="6648888" y="1729493"/>
            <a:ext cx="179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antworten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 rot="21388309">
            <a:off x="7828022" y="4932210"/>
            <a:ext cx="2593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lieben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 rot="252966">
            <a:off x="10031202" y="1294863"/>
            <a:ext cx="2593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enden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 rot="278789">
            <a:off x="10030226" y="4517058"/>
            <a:ext cx="2593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versuchen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 rot="21391215">
            <a:off x="8363709" y="1620398"/>
            <a:ext cx="2593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fragen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 rot="21391215">
            <a:off x="6249728" y="3362141"/>
            <a:ext cx="2593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reden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 rot="21391215">
            <a:off x="9344067" y="2955104"/>
            <a:ext cx="2593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folgen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54BBE86E-4F78-4664-88A9-6CC38A319212}"/>
              </a:ext>
            </a:extLst>
          </p:cNvPr>
          <p:cNvSpPr txBox="1">
            <a:spLocks/>
          </p:cNvSpPr>
          <p:nvPr/>
        </p:nvSpPr>
        <p:spPr>
          <a:xfrm>
            <a:off x="339899" y="2963465"/>
            <a:ext cx="5233602" cy="465535"/>
          </a:xfrm>
          <a:prstGeom prst="rect">
            <a:avLst/>
          </a:prstGeom>
          <a:solidFill>
            <a:srgbClr val="DAA520"/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Wie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heißt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j-ea"/>
                <a:cs typeface="+mj-cs"/>
              </a:rPr>
              <a:t> das Verb auf Deutsch?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D01ECD7F-FE60-49AA-A2CA-C4998088C954}"/>
              </a:ext>
            </a:extLst>
          </p:cNvPr>
          <p:cNvGraphicFramePr>
            <a:graphicFrameLocks noGrp="1"/>
          </p:cNvGraphicFramePr>
          <p:nvPr/>
        </p:nvGraphicFramePr>
        <p:xfrm>
          <a:off x="371514" y="3717016"/>
          <a:ext cx="562475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3284">
                  <a:extLst>
                    <a:ext uri="{9D8B030D-6E8A-4147-A177-3AD203B41FA5}">
                      <a16:colId xmlns:a16="http://schemas.microsoft.com/office/drawing/2014/main" val="660022236"/>
                    </a:ext>
                  </a:extLst>
                </a:gridCol>
                <a:gridCol w="2421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0309"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1. die </a:t>
                      </a:r>
                      <a:r>
                        <a:rPr lang="en-GB" sz="2400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Frage</a:t>
                      </a: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2795304"/>
                  </a:ext>
                </a:extLst>
              </a:tr>
              <a:tr h="440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2. die Rede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6352797"/>
                  </a:ext>
                </a:extLst>
              </a:tr>
              <a:tr h="440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3. die Liebe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476142"/>
                  </a:ext>
                </a:extLst>
              </a:tr>
              <a:tr h="440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4. das Ende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8520058"/>
                  </a:ext>
                </a:extLst>
              </a:tr>
              <a:tr h="440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5. die </a:t>
                      </a:r>
                      <a:r>
                        <a:rPr lang="en-GB" sz="2400" b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Folge</a:t>
                      </a: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400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9399694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0E04A627-9CFF-4B7D-A951-87586C51A3F7}"/>
              </a:ext>
            </a:extLst>
          </p:cNvPr>
          <p:cNvSpPr txBox="1"/>
          <p:nvPr/>
        </p:nvSpPr>
        <p:spPr>
          <a:xfrm>
            <a:off x="3578421" y="3671248"/>
            <a:ext cx="2450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fragen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ADB485-9785-4CE6-8E4A-F2B75A371045}"/>
              </a:ext>
            </a:extLst>
          </p:cNvPr>
          <p:cNvSpPr txBox="1"/>
          <p:nvPr/>
        </p:nvSpPr>
        <p:spPr>
          <a:xfrm>
            <a:off x="3693129" y="4156906"/>
            <a:ext cx="2221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reden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45EFBC5-DA4D-4729-AB4D-570EBA51295F}"/>
              </a:ext>
            </a:extLst>
          </p:cNvPr>
          <p:cNvSpPr txBox="1"/>
          <p:nvPr/>
        </p:nvSpPr>
        <p:spPr>
          <a:xfrm>
            <a:off x="3706258" y="4629183"/>
            <a:ext cx="2221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lieben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A23D30-035C-4C15-840E-B9F53616CC4F}"/>
              </a:ext>
            </a:extLst>
          </p:cNvPr>
          <p:cNvSpPr txBox="1"/>
          <p:nvPr/>
        </p:nvSpPr>
        <p:spPr>
          <a:xfrm>
            <a:off x="3706258" y="5078681"/>
            <a:ext cx="2221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enden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2877BD-E949-439B-A748-29DC7EB24913}"/>
              </a:ext>
            </a:extLst>
          </p:cNvPr>
          <p:cNvSpPr txBox="1"/>
          <p:nvPr/>
        </p:nvSpPr>
        <p:spPr>
          <a:xfrm>
            <a:off x="3708390" y="5540346"/>
            <a:ext cx="2221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folgen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58F64AE-E65F-4200-9092-45164624AA1B}"/>
              </a:ext>
            </a:extLst>
          </p:cNvPr>
          <p:cNvSpPr txBox="1"/>
          <p:nvPr/>
        </p:nvSpPr>
        <p:spPr>
          <a:xfrm>
            <a:off x="3635085" y="1474885"/>
            <a:ext cx="2450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Antwort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9AAC2E-75FE-4D3B-8604-101721E8F756}"/>
              </a:ext>
            </a:extLst>
          </p:cNvPr>
          <p:cNvSpPr txBox="1"/>
          <p:nvPr/>
        </p:nvSpPr>
        <p:spPr>
          <a:xfrm>
            <a:off x="3609749" y="1881392"/>
            <a:ext cx="2450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der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Versuch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00D5F0-BCCA-4BE6-BD83-1B675EEF44E2}"/>
              </a:ext>
            </a:extLst>
          </p:cNvPr>
          <p:cNvSpPr txBox="1"/>
          <p:nvPr/>
        </p:nvSpPr>
        <p:spPr>
          <a:xfrm>
            <a:off x="7078537" y="5868517"/>
            <a:ext cx="4889629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Don’t forget to pronounce the words! 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B6141DD6-3E26-4E0F-A3A1-A102EF9D3F9B}"/>
              </a:ext>
            </a:extLst>
          </p:cNvPr>
          <p:cNvSpPr/>
          <p:nvPr/>
        </p:nvSpPr>
        <p:spPr>
          <a:xfrm>
            <a:off x="6162759" y="4090686"/>
            <a:ext cx="2237241" cy="1690895"/>
          </a:xfrm>
          <a:prstGeom prst="wedgeRoundRectCallout">
            <a:avLst/>
          </a:prstGeom>
          <a:solidFill>
            <a:schemeClr val="accent1">
              <a:lumMod val="50000"/>
            </a:schemeClr>
          </a:solidFill>
          <a:ln w="38100">
            <a:solidFill>
              <a:srgbClr val="F6B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How do these nouns relate to the stem of their sibling verb?</a:t>
            </a:r>
          </a:p>
        </p:txBody>
      </p:sp>
    </p:spTree>
    <p:extLst>
      <p:ext uri="{BB962C8B-B14F-4D97-AF65-F5344CB8AC3E}">
        <p14:creationId xmlns:p14="http://schemas.microsoft.com/office/powerpoint/2010/main" val="196028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8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7" grpId="1"/>
      <p:bldP spid="21" grpId="0"/>
      <p:bldP spid="21" grpId="1"/>
      <p:bldP spid="22" grpId="0"/>
      <p:bldP spid="22" grpId="1"/>
      <p:bldP spid="23" grpId="0"/>
      <p:bldP spid="23" grpId="1"/>
      <p:bldP spid="26" grpId="0"/>
      <p:bldP spid="26" grpId="1"/>
      <p:bldP spid="29" grpId="0"/>
      <p:bldP spid="29" grpId="1"/>
      <p:bldP spid="32" grpId="0"/>
      <p:bldP spid="32" grpId="1"/>
      <p:bldP spid="31" grpId="0" animBg="1"/>
      <p:bldP spid="35" grpId="0"/>
      <p:bldP spid="36" grpId="0"/>
      <p:bldP spid="37" grpId="0"/>
      <p:bldP spid="38" grpId="0"/>
      <p:bldP spid="39" grpId="0"/>
      <p:bldP spid="24" grpId="0"/>
      <p:bldP spid="25" grpId="0"/>
      <p:bldP spid="27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0083D7-2047-494B-8AD6-67A28B529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303" y="54463"/>
            <a:ext cx="11833651" cy="6267747"/>
          </a:xfrm>
          <a:prstGeom prst="rect">
            <a:avLst/>
          </a:prstGeom>
        </p:spPr>
      </p:pic>
      <p:pic>
        <p:nvPicPr>
          <p:cNvPr id="3" name="Picture 2">
            <a:hlinkClick r:id="" action="ppaction://noaction">
              <a:snd r:embed="rId4" name="3. frei.wav"/>
            </a:hlinkClick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484" y="111629"/>
            <a:ext cx="1082353" cy="953314"/>
          </a:xfrm>
          <a:prstGeom prst="rect">
            <a:avLst/>
          </a:prstGeom>
        </p:spPr>
      </p:pic>
      <p:sp>
        <p:nvSpPr>
          <p:cNvPr id="6" name="TextBox 5">
            <a:hlinkClick r:id="" action="ppaction://noaction">
              <a:snd r:embed="rId6" name="1. a like sagen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205631" y="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7" name="TextBox 6">
            <a:hlinkClick r:id="" action="ppaction://noaction">
              <a:snd r:embed="rId7" name="2. e like geben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2488821" y="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9" name="TextBox 8">
            <a:hlinkClick r:id="" action="ppaction://noaction">
              <a:snd r:embed="rId8" name="3. ei like frei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4919708" y="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hlinkClick r:id="" action="ppaction://noaction">
              <a:snd r:embed="rId9" name="4. w like welt.wav"/>
            </a:hlinkClick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7299378" y="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  <p:sp>
        <p:nvSpPr>
          <p:cNvPr id="12" name="TextBox 11">
            <a:hlinkClick r:id="" action="ppaction://noaction">
              <a:snd r:embed="rId10" name="5. z like zug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9653286" y="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</a:p>
        </p:txBody>
      </p:sp>
      <p:sp>
        <p:nvSpPr>
          <p:cNvPr id="15" name="TextBox 14">
            <a:hlinkClick r:id="" action="ppaction://noaction">
              <a:snd r:embed="rId11" name="6. i like wir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281659" y="1332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hlinkClick r:id="" action="ppaction://noaction">
              <a:snd r:embed="rId12" name="7. ie like lieber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3117827" y="1332000"/>
            <a:ext cx="526957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hlinkClick r:id="" action="ppaction://noaction">
              <a:snd r:embed="rId13" name="8. ch like ich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6119430" y="1332000"/>
            <a:ext cx="702248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hlinkClick r:id="" action="ppaction://noaction">
              <a:snd r:embed="rId14" name="10. sch like schreiben.wav"/>
            </a:hlinkClick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9071720" y="1332000"/>
            <a:ext cx="694478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hlinkClick r:id="" action="ppaction://noaction">
              <a:snd r:embed="rId15" name="11. o like wo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201709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20" name="TextBox 19">
            <a:hlinkClick r:id="" action="ppaction://noaction">
              <a:snd r:embed="rId16" name="12. u like du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2097842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</a:t>
            </a:r>
          </a:p>
        </p:txBody>
      </p:sp>
      <p:sp>
        <p:nvSpPr>
          <p:cNvPr id="21" name="TextBox 20">
            <a:hlinkClick r:id="" action="ppaction://noaction">
              <a:snd r:embed="rId17" name="13. er like er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4158095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  <p:sp>
        <p:nvSpPr>
          <p:cNvPr id="22" name="TextBox 21">
            <a:hlinkClick r:id="" action="ppaction://noaction">
              <a:snd r:embed="rId18" name="14. r like reden.wav"/>
            </a:hlinkClick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6129441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23" name="TextBox 22">
            <a:hlinkClick r:id="" action="ppaction://noaction">
              <a:snd r:embed="rId19" name="16. s like sollen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10061756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24" name="TextBox 23">
            <a:hlinkClick r:id="" action="ppaction://noaction">
              <a:snd r:embed="rId20" name="15. v like vor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8095191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sp>
        <p:nvSpPr>
          <p:cNvPr id="25" name="TextBox 24">
            <a:hlinkClick r:id="" action="ppaction://noaction">
              <a:snd r:embed="rId21" name="17. ß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10985000" y="2556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ß</a:t>
            </a:r>
          </a:p>
        </p:txBody>
      </p:sp>
      <p:sp>
        <p:nvSpPr>
          <p:cNvPr id="26" name="TextBox 25">
            <a:hlinkClick r:id="" action="ppaction://noaction">
              <a:snd r:embed="rId22" name="18. ü like Tür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97857" y="3807296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</a:p>
        </p:txBody>
      </p:sp>
      <p:sp>
        <p:nvSpPr>
          <p:cNvPr id="27" name="TextBox 26">
            <a:hlinkClick r:id="" action="ppaction://noaction">
              <a:snd r:embed="rId23" name="19. ö like schön3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2111417" y="3807296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ö</a:t>
            </a:r>
          </a:p>
        </p:txBody>
      </p:sp>
      <p:sp>
        <p:nvSpPr>
          <p:cNvPr id="28" name="TextBox 27">
            <a:hlinkClick r:id="" action="ppaction://noaction">
              <a:snd r:embed="rId24" name="20. ä like spät2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4162773" y="3807296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</a:p>
        </p:txBody>
      </p:sp>
      <p:sp>
        <p:nvSpPr>
          <p:cNvPr id="29" name="TextBox 28">
            <a:hlinkClick r:id="" action="ppaction://noaction">
              <a:snd r:embed="rId25" name="21. au like haus.wav"/>
            </a:hlinkClick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6126492" y="3807296"/>
            <a:ext cx="657113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  <p:sp>
        <p:nvSpPr>
          <p:cNvPr id="30" name="TextBox 29">
            <a:hlinkClick r:id="" action="ppaction://noaction">
              <a:snd r:embed="rId26" name="23. äu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10052687" y="3780000"/>
            <a:ext cx="560864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äu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hlinkClick r:id="" action="ppaction://noaction">
              <a:snd r:embed="rId27" name="22. eu like Deutschland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8093135" y="3780000"/>
            <a:ext cx="543206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hlinkClick r:id="" action="ppaction://noaction">
              <a:snd r:embed="rId28" name="24. d like und maybe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79727" y="5040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-d</a:t>
            </a:r>
          </a:p>
        </p:txBody>
      </p:sp>
      <p:sp>
        <p:nvSpPr>
          <p:cNvPr id="33" name="TextBox 32">
            <a:hlinkClick r:id="" action="ppaction://noaction">
              <a:snd r:embed="rId29" name="25. g like richtig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2157719" y="5040000"/>
            <a:ext cx="638650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hlinkClick r:id="" action="ppaction://noaction">
              <a:snd r:embed="rId30" name="26. st like stark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4144175" y="5040000"/>
            <a:ext cx="526957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</a:p>
        </p:txBody>
      </p:sp>
      <p:sp>
        <p:nvSpPr>
          <p:cNvPr id="35" name="TextBox 34">
            <a:hlinkClick r:id="" action="ppaction://noaction">
              <a:snd r:embed="rId31" name="27. sp like spielen.wav"/>
            </a:hlinkClick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6113739" y="5040000"/>
            <a:ext cx="640864" cy="818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</a:p>
        </p:txBody>
      </p:sp>
      <p:sp>
        <p:nvSpPr>
          <p:cNvPr id="36" name="TextBox 35">
            <a:hlinkClick r:id="" action="ppaction://noaction">
              <a:snd r:embed="rId32" name="29. th like theater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10104592" y="5040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hlinkClick r:id="" action="ppaction://noaction">
              <a:snd r:embed="rId33" name="28. j like ja.wav"/>
            </a:hlinkClick>
            <a:extLst>
              <a:ext uri="{FF2B5EF4-FFF2-40B4-BE49-F238E27FC236}">
                <a16:creationId xmlns:a16="http://schemas.microsoft.com/office/drawing/2014/main" id="{C9F86A72-63E1-4A58-8244-EBCBEBDC45B4}"/>
              </a:ext>
            </a:extLst>
          </p:cNvPr>
          <p:cNvSpPr txBox="1"/>
          <p:nvPr/>
        </p:nvSpPr>
        <p:spPr>
          <a:xfrm>
            <a:off x="8139642" y="5040000"/>
            <a:ext cx="526957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  <p:pic>
        <p:nvPicPr>
          <p:cNvPr id="38" name="Picture 37">
            <a:hlinkClick r:id="" action="ppaction://noaction">
              <a:snd r:embed="rId34" name="1. sagen.wav"/>
            </a:hlinkClick>
          </p:cNvPr>
          <p:cNvPicPr>
            <a:picLocks noChangeAspect="1"/>
          </p:cNvPicPr>
          <p:nvPr/>
        </p:nvPicPr>
        <p:blipFill>
          <a:blip r:embed="rId3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40" y="415854"/>
            <a:ext cx="1120270" cy="648292"/>
          </a:xfrm>
          <a:prstGeom prst="rect">
            <a:avLst/>
          </a:prstGeom>
        </p:spPr>
      </p:pic>
      <p:pic>
        <p:nvPicPr>
          <p:cNvPr id="39" name="Picture 38">
            <a:hlinkClick r:id="" action="ppaction://noaction">
              <a:snd r:embed="rId36" name="2. geben.wav"/>
            </a:hlinkClick>
          </p:cNvPr>
          <p:cNvPicPr>
            <a:picLocks noChangeAspect="1"/>
          </p:cNvPicPr>
          <p:nvPr/>
        </p:nvPicPr>
        <p:blipFill>
          <a:blip r:embed="rId3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41" y="307942"/>
            <a:ext cx="745444" cy="726579"/>
          </a:xfrm>
          <a:prstGeom prst="rect">
            <a:avLst/>
          </a:prstGeom>
        </p:spPr>
      </p:pic>
      <p:pic>
        <p:nvPicPr>
          <p:cNvPr id="40" name="Picture 39">
            <a:hlinkClick r:id="" action="ppaction://noaction">
              <a:snd r:embed="rId38" name="4. welt.wav"/>
            </a:hlinkClick>
          </p:cNvPr>
          <p:cNvPicPr>
            <a:picLocks noChangeAspect="1"/>
          </p:cNvPicPr>
          <p:nvPr/>
        </p:nvPicPr>
        <p:blipFill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197" y="171289"/>
            <a:ext cx="1073704" cy="828378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>
              <a:snd r:embed="rId40" name="5. zug.wav"/>
            </a:hlinkClick>
          </p:cNvPr>
          <p:cNvPicPr>
            <a:picLocks noChangeAspect="1"/>
          </p:cNvPicPr>
          <p:nvPr/>
        </p:nvPicPr>
        <p:blipFill>
          <a:blip r:embed="rId4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48" y="248981"/>
            <a:ext cx="1256845" cy="696617"/>
          </a:xfrm>
          <a:prstGeom prst="rect">
            <a:avLst/>
          </a:prstGeom>
        </p:spPr>
      </p:pic>
      <p:pic>
        <p:nvPicPr>
          <p:cNvPr id="42" name="Picture 41">
            <a:hlinkClick r:id="" action="ppaction://noaction">
              <a:snd r:embed="rId42" name="6. wir.wav"/>
            </a:hlinkClick>
          </p:cNvPr>
          <p:cNvPicPr>
            <a:picLocks noChangeAspect="1"/>
          </p:cNvPicPr>
          <p:nvPr/>
        </p:nvPicPr>
        <p:blipFill>
          <a:blip r:embed="rId4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11" y="1499341"/>
            <a:ext cx="1240108" cy="837397"/>
          </a:xfrm>
          <a:prstGeom prst="rect">
            <a:avLst/>
          </a:prstGeom>
        </p:spPr>
      </p:pic>
      <p:pic>
        <p:nvPicPr>
          <p:cNvPr id="44" name="Picture 43">
            <a:hlinkClick r:id="" action="ppaction://noaction">
              <a:snd r:embed="rId44" name="7. lieber.wav"/>
            </a:hlinkClick>
          </p:cNvPr>
          <p:cNvPicPr>
            <a:picLocks noChangeAspect="1"/>
          </p:cNvPicPr>
          <p:nvPr/>
        </p:nvPicPr>
        <p:blipFill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693" y="1423865"/>
            <a:ext cx="849275" cy="756499"/>
          </a:xfrm>
          <a:prstGeom prst="rect">
            <a:avLst/>
          </a:prstGeom>
        </p:spPr>
      </p:pic>
      <p:pic>
        <p:nvPicPr>
          <p:cNvPr id="46" name="Picture 45">
            <a:hlinkClick r:id="" action="ppaction://noaction">
              <a:snd r:embed="rId46" name="8. ich.wav"/>
            </a:hlinkClick>
          </p:cNvPr>
          <p:cNvPicPr>
            <a:picLocks noChangeAspect="1"/>
          </p:cNvPicPr>
          <p:nvPr/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80" y="1686624"/>
            <a:ext cx="930880" cy="628587"/>
          </a:xfrm>
          <a:prstGeom prst="rect">
            <a:avLst/>
          </a:prstGeom>
        </p:spPr>
      </p:pic>
      <p:pic>
        <p:nvPicPr>
          <p:cNvPr id="48" name="Picture 47">
            <a:hlinkClick r:id="" action="ppaction://noaction">
              <a:snd r:embed="rId48" name="9. buch.wav"/>
            </a:hlinkClick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502" y="1679171"/>
            <a:ext cx="603980" cy="554489"/>
          </a:xfrm>
          <a:prstGeom prst="rect">
            <a:avLst/>
          </a:prstGeom>
        </p:spPr>
      </p:pic>
      <p:pic>
        <p:nvPicPr>
          <p:cNvPr id="50" name="Picture 49">
            <a:hlinkClick r:id="" action="ppaction://noaction">
              <a:snd r:embed="rId50" name="10. schreiben.wav"/>
            </a:hlinkClick>
          </p:cNvPr>
          <p:cNvPicPr>
            <a:picLocks noChangeAspect="1"/>
          </p:cNvPicPr>
          <p:nvPr/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530" y="1380737"/>
            <a:ext cx="742183" cy="774091"/>
          </a:xfrm>
          <a:prstGeom prst="rect">
            <a:avLst/>
          </a:prstGeom>
        </p:spPr>
      </p:pic>
      <p:pic>
        <p:nvPicPr>
          <p:cNvPr id="53" name="Picture 52">
            <a:hlinkClick r:id="" action="ppaction://noaction">
              <a:snd r:embed="rId52" name="12. du.wav"/>
            </a:hlinkClick>
          </p:cNvPr>
          <p:cNvPicPr>
            <a:picLocks noChangeAspect="1"/>
          </p:cNvPicPr>
          <p:nvPr/>
        </p:nvPicPr>
        <p:blipFill>
          <a:blip r:embed="rId5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92" y="2959879"/>
            <a:ext cx="790050" cy="533489"/>
          </a:xfrm>
          <a:prstGeom prst="rect">
            <a:avLst/>
          </a:prstGeom>
        </p:spPr>
      </p:pic>
      <p:pic>
        <p:nvPicPr>
          <p:cNvPr id="55" name="Picture 54">
            <a:hlinkClick r:id="" action="ppaction://noaction">
              <a:snd r:embed="rId54" name="13. er.wav"/>
            </a:hlinkClick>
          </p:cNvPr>
          <p:cNvPicPr>
            <a:picLocks noChangeAspect="1"/>
          </p:cNvPicPr>
          <p:nvPr/>
        </p:nvPicPr>
        <p:blipFill>
          <a:blip r:embed="rId5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07" y="2900625"/>
            <a:ext cx="801900" cy="54149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278207" y="2873741"/>
            <a:ext cx="805016" cy="545423"/>
            <a:chOff x="6278207" y="2873741"/>
            <a:chExt cx="805016" cy="545423"/>
          </a:xfrm>
        </p:grpSpPr>
        <p:pic>
          <p:nvPicPr>
            <p:cNvPr id="57" name="Picture 56">
              <a:hlinkClick r:id="" action="ppaction://noaction">
                <a:snd r:embed="rId56" name="14. reden.wav"/>
              </a:hlinkClick>
            </p:cNvPr>
            <p:cNvPicPr>
              <a:picLocks noChangeAspect="1"/>
            </p:cNvPicPr>
            <p:nvPr/>
          </p:nvPicPr>
          <p:blipFill>
            <a:blip r:embed="rId5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8207" y="2873741"/>
              <a:ext cx="641667" cy="452878"/>
            </a:xfrm>
            <a:prstGeom prst="rect">
              <a:avLst/>
            </a:prstGeom>
          </p:spPr>
        </p:pic>
        <p:pic>
          <p:nvPicPr>
            <p:cNvPr id="58" name="Picture 57">
              <a:hlinkClick r:id="" action="ppaction://noaction">
                <a:snd r:embed="rId56" name="14. reden.wav"/>
              </a:hlinkClick>
            </p:cNvPr>
            <p:cNvPicPr>
              <a:picLocks noChangeAspect="1"/>
            </p:cNvPicPr>
            <p:nvPr/>
          </p:nvPicPr>
          <p:blipFill>
            <a:blip r:embed="rId5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11857" y="3147981"/>
              <a:ext cx="471366" cy="271183"/>
            </a:xfrm>
            <a:prstGeom prst="rect">
              <a:avLst/>
            </a:prstGeom>
          </p:spPr>
        </p:pic>
      </p:grpSp>
      <p:pic>
        <p:nvPicPr>
          <p:cNvPr id="60" name="Picture 59">
            <a:hlinkClick r:id="" action="ppaction://noaction">
              <a:snd r:embed="rId59" name="15. vor.wav"/>
            </a:hlinkClick>
          </p:cNvPr>
          <p:cNvPicPr>
            <a:picLocks noChangeAspect="1"/>
          </p:cNvPicPr>
          <p:nvPr/>
        </p:nvPicPr>
        <p:blipFill>
          <a:blip r:embed="rId6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173" y="2806556"/>
            <a:ext cx="786124" cy="700957"/>
          </a:xfrm>
          <a:prstGeom prst="rect">
            <a:avLst/>
          </a:prstGeom>
        </p:spPr>
      </p:pic>
      <p:pic>
        <p:nvPicPr>
          <p:cNvPr id="61" name="Picture 60">
            <a:hlinkClick r:id="" action="ppaction://noaction">
              <a:snd r:embed="rId61" name="16. sollen.wav"/>
            </a:hlinkClick>
          </p:cNvPr>
          <p:cNvPicPr>
            <a:picLocks noChangeAspect="1"/>
          </p:cNvPicPr>
          <p:nvPr/>
        </p:nvPicPr>
        <p:blipFill rotWithShape="1">
          <a:blip r:embed="rId6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/>
          <a:stretch/>
        </p:blipFill>
        <p:spPr>
          <a:xfrm>
            <a:off x="10197934" y="2867881"/>
            <a:ext cx="589736" cy="663716"/>
          </a:xfrm>
          <a:prstGeom prst="rect">
            <a:avLst/>
          </a:prstGeom>
        </p:spPr>
      </p:pic>
      <p:pic>
        <p:nvPicPr>
          <p:cNvPr id="63" name="Picture 62">
            <a:hlinkClick r:id="" action="ppaction://noaction">
              <a:snd r:embed="rId63" name="17. groß.wav"/>
            </a:hlinkClick>
          </p:cNvPr>
          <p:cNvPicPr>
            <a:picLocks noChangeAspect="1"/>
          </p:cNvPicPr>
          <p:nvPr/>
        </p:nvPicPr>
        <p:blipFill>
          <a:blip r:embed="rId6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42" y="2608019"/>
            <a:ext cx="379387" cy="930974"/>
          </a:xfrm>
          <a:prstGeom prst="rect">
            <a:avLst/>
          </a:prstGeom>
        </p:spPr>
      </p:pic>
      <p:pic>
        <p:nvPicPr>
          <p:cNvPr id="65" name="Picture 64">
            <a:hlinkClick r:id="" action="ppaction://noaction">
              <a:snd r:embed="rId65" name="18. Tür.wav"/>
            </a:hlinkClick>
          </p:cNvPr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4" y="4056619"/>
            <a:ext cx="413757" cy="663037"/>
          </a:xfrm>
          <a:prstGeom prst="rect">
            <a:avLst/>
          </a:prstGeom>
        </p:spPr>
      </p:pic>
      <p:pic>
        <p:nvPicPr>
          <p:cNvPr id="67" name="Picture 66">
            <a:hlinkClick r:id="" action="ppaction://noaction">
              <a:snd r:embed="rId67" name="19. schön.wav"/>
            </a:hlinkClick>
          </p:cNvPr>
          <p:cNvPicPr>
            <a:picLocks noChangeAspect="1"/>
          </p:cNvPicPr>
          <p:nvPr/>
        </p:nvPicPr>
        <p:blipFill>
          <a:blip r:embed="rId6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92" y="4002079"/>
            <a:ext cx="481655" cy="714195"/>
          </a:xfrm>
          <a:prstGeom prst="rect">
            <a:avLst/>
          </a:prstGeom>
        </p:spPr>
      </p:pic>
      <p:pic>
        <p:nvPicPr>
          <p:cNvPr id="69" name="Picture 68">
            <a:hlinkClick r:id="" action="ppaction://noaction">
              <a:snd r:embed="rId69" name="20. spät.wav"/>
            </a:hlinkClick>
          </p:cNvPr>
          <p:cNvPicPr>
            <a:picLocks noChangeAspect="1"/>
          </p:cNvPicPr>
          <p:nvPr/>
        </p:nvPicPr>
        <p:blipFill>
          <a:blip r:embed="rId7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666" y="4008682"/>
            <a:ext cx="681387" cy="720420"/>
          </a:xfrm>
          <a:prstGeom prst="rect">
            <a:avLst/>
          </a:prstGeom>
        </p:spPr>
      </p:pic>
      <p:pic>
        <p:nvPicPr>
          <p:cNvPr id="71" name="Picture 70">
            <a:hlinkClick r:id="" action="ppaction://noaction">
              <a:snd r:embed="rId71" name="21. haus.wav"/>
            </a:hlinkClick>
          </p:cNvPr>
          <p:cNvPicPr>
            <a:picLocks noChangeAspect="1"/>
          </p:cNvPicPr>
          <p:nvPr/>
        </p:nvPicPr>
        <p:blipFill>
          <a:blip r:embed="rId7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743" y="4010288"/>
            <a:ext cx="955501" cy="618897"/>
          </a:xfrm>
          <a:prstGeom prst="rect">
            <a:avLst/>
          </a:prstGeom>
        </p:spPr>
      </p:pic>
      <p:pic>
        <p:nvPicPr>
          <p:cNvPr id="73" name="Picture 72">
            <a:hlinkClick r:id="" action="ppaction://noaction">
              <a:snd r:embed="rId73" name="22. Deutschland.wav"/>
            </a:hlinkClick>
          </p:cNvPr>
          <p:cNvPicPr>
            <a:picLocks noChangeAspect="1"/>
          </p:cNvPicPr>
          <p:nvPr/>
        </p:nvPicPr>
        <p:blipFill>
          <a:blip r:embed="rId7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915" y="3992424"/>
            <a:ext cx="782148" cy="769349"/>
          </a:xfrm>
          <a:prstGeom prst="rect">
            <a:avLst/>
          </a:prstGeom>
        </p:spPr>
      </p:pic>
      <p:pic>
        <p:nvPicPr>
          <p:cNvPr id="75" name="Picture 74">
            <a:hlinkClick r:id="" action="ppaction://noaction">
              <a:snd r:embed="rId75" name="23. mäuser.wav"/>
            </a:hlinkClick>
          </p:cNvPr>
          <p:cNvPicPr>
            <a:picLocks noChangeAspect="1"/>
          </p:cNvPicPr>
          <p:nvPr/>
        </p:nvPicPr>
        <p:blipFill>
          <a:blip r:embed="rId7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925" y="4034058"/>
            <a:ext cx="931918" cy="647837"/>
          </a:xfrm>
          <a:prstGeom prst="rect">
            <a:avLst/>
          </a:prstGeom>
        </p:spPr>
      </p:pic>
      <p:pic>
        <p:nvPicPr>
          <p:cNvPr id="77" name="Picture 76">
            <a:hlinkClick r:id="" action="ppaction://noaction">
              <a:snd r:embed="rId77" name="24. und.wav"/>
            </a:hlinkClick>
          </p:cNvPr>
          <p:cNvPicPr>
            <a:picLocks noChangeAspect="1"/>
          </p:cNvPicPr>
          <p:nvPr/>
        </p:nvPicPr>
        <p:blipFill>
          <a:blip r:embed="rId7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11" y="5090676"/>
            <a:ext cx="881432" cy="867007"/>
          </a:xfrm>
          <a:prstGeom prst="rect">
            <a:avLst/>
          </a:prstGeom>
        </p:spPr>
      </p:pic>
      <p:pic>
        <p:nvPicPr>
          <p:cNvPr id="79" name="Picture 78">
            <a:hlinkClick r:id="" action="ppaction://noaction">
              <a:snd r:embed="rId79" name="25. richtig.wav"/>
            </a:hlinkClick>
          </p:cNvPr>
          <p:cNvPicPr>
            <a:picLocks noChangeAspect="1"/>
          </p:cNvPicPr>
          <p:nvPr/>
        </p:nvPicPr>
        <p:blipFill>
          <a:blip r:embed="rId8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803" y="5064309"/>
            <a:ext cx="825758" cy="812244"/>
          </a:xfrm>
          <a:prstGeom prst="rect">
            <a:avLst/>
          </a:prstGeom>
        </p:spPr>
      </p:pic>
      <p:pic>
        <p:nvPicPr>
          <p:cNvPr id="81" name="Picture 80">
            <a:hlinkClick r:id="" action="ppaction://noaction">
              <a:snd r:embed="rId81" name="26. stark.wav"/>
            </a:hlinkClick>
          </p:cNvPr>
          <p:cNvPicPr>
            <a:picLocks noChangeAspect="1"/>
          </p:cNvPicPr>
          <p:nvPr/>
        </p:nvPicPr>
        <p:blipFill>
          <a:blip r:embed="rId8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326" y="5121416"/>
            <a:ext cx="624865" cy="729884"/>
          </a:xfrm>
          <a:prstGeom prst="rect">
            <a:avLst/>
          </a:prstGeom>
        </p:spPr>
      </p:pic>
      <p:pic>
        <p:nvPicPr>
          <p:cNvPr id="84" name="Picture 83">
            <a:hlinkClick r:id="" action="ppaction://noaction">
              <a:snd r:embed="rId83" name="27. spielen.wav"/>
            </a:hlinkClick>
          </p:cNvPr>
          <p:cNvPicPr>
            <a:picLocks noChangeAspect="1"/>
          </p:cNvPicPr>
          <p:nvPr/>
        </p:nvPicPr>
        <p:blipFill>
          <a:blip r:embed="rId8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274" y="5148319"/>
            <a:ext cx="824733" cy="697201"/>
          </a:xfrm>
          <a:prstGeom prst="rect">
            <a:avLst/>
          </a:prstGeom>
        </p:spPr>
      </p:pic>
      <p:pic>
        <p:nvPicPr>
          <p:cNvPr id="85" name="Picture 84">
            <a:hlinkClick r:id="" action="ppaction://noaction">
              <a:snd r:embed="rId85" name="28. ja.wav"/>
            </a:hlinkClick>
          </p:cNvPr>
          <p:cNvPicPr>
            <a:picLocks noChangeAspect="1"/>
          </p:cNvPicPr>
          <p:nvPr/>
        </p:nvPicPr>
        <p:blipFill>
          <a:blip r:embed="rId8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035" y="5119479"/>
            <a:ext cx="891360" cy="750627"/>
          </a:xfrm>
          <a:prstGeom prst="rect">
            <a:avLst/>
          </a:prstGeom>
        </p:spPr>
      </p:pic>
      <p:pic>
        <p:nvPicPr>
          <p:cNvPr id="87" name="Picture 86">
            <a:hlinkClick r:id="" action="ppaction://noaction">
              <a:snd r:embed="rId87" name="29. theater.wav"/>
            </a:hlinkClick>
          </p:cNvPr>
          <p:cNvPicPr>
            <a:picLocks noChangeAspect="1"/>
          </p:cNvPicPr>
          <p:nvPr/>
        </p:nvPicPr>
        <p:blipFill>
          <a:blip r:embed="rId8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402" y="5214850"/>
            <a:ext cx="860242" cy="670888"/>
          </a:xfrm>
          <a:prstGeom prst="rect">
            <a:avLst/>
          </a:prstGeom>
        </p:spPr>
      </p:pic>
      <p:sp>
        <p:nvSpPr>
          <p:cNvPr id="90" name="TextBox 89">
            <a:hlinkClick r:id="" action="ppaction://noaction">
              <a:snd r:embed="rId89" name="9. ch like buch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7564450" y="1332000"/>
            <a:ext cx="702248" cy="45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91" name="Picture 90">
            <a:hlinkClick r:id="" action="ppaction://noaction">
              <a:snd r:embed="rId90" name="11. wo.wav"/>
            </a:hlinkClick>
          </p:cNvPr>
          <p:cNvPicPr>
            <a:picLocks noChangeAspect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61" y="2923944"/>
            <a:ext cx="707000" cy="600925"/>
          </a:xfrm>
          <a:prstGeom prst="rect">
            <a:avLst/>
          </a:prstGeom>
        </p:spPr>
      </p:pic>
      <p:pic>
        <p:nvPicPr>
          <p:cNvPr id="92" name="Picture 91">
            <a:hlinkClick r:id="" action="ppaction://noaction">
              <a:snd r:embed="rId92" name="30. kalt.wav"/>
            </a:hlinkClick>
          </p:cNvPr>
          <p:cNvPicPr>
            <a:picLocks noChangeAspect="1"/>
          </p:cNvPicPr>
          <p:nvPr/>
        </p:nvPicPr>
        <p:blipFill>
          <a:blip r:embed="rId9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465" y="321183"/>
            <a:ext cx="455690" cy="726919"/>
          </a:xfrm>
          <a:prstGeom prst="rect">
            <a:avLst/>
          </a:prstGeom>
        </p:spPr>
      </p:pic>
      <p:sp>
        <p:nvSpPr>
          <p:cNvPr id="94" name="TextBox 93">
            <a:hlinkClick r:id="" action="ppaction://noaction">
              <a:snd r:embed="rId94" name="30. a like kalt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741083" y="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95" name="Picture 94">
            <a:hlinkClick r:id="" action="ppaction://noaction">
              <a:snd r:embed="rId95" name="31. denken.wav"/>
            </a:hlinkClick>
          </p:cNvPr>
          <p:cNvPicPr>
            <a:picLocks noChangeAspect="1"/>
          </p:cNvPicPr>
          <p:nvPr/>
        </p:nvPicPr>
        <p:blipFill>
          <a:blip r:embed="rId9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983" y="185271"/>
            <a:ext cx="646065" cy="872684"/>
          </a:xfrm>
          <a:prstGeom prst="rect">
            <a:avLst/>
          </a:prstGeom>
        </p:spPr>
      </p:pic>
      <p:sp>
        <p:nvSpPr>
          <p:cNvPr id="97" name="TextBox 96">
            <a:hlinkClick r:id="" action="ppaction://noaction">
              <a:snd r:embed="rId97" name="31. e like denken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3674692" y="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</a:t>
            </a:r>
          </a:p>
        </p:txBody>
      </p:sp>
      <p:pic>
        <p:nvPicPr>
          <p:cNvPr id="98" name="Picture 97">
            <a:hlinkClick r:id="" action="ppaction://noaction">
              <a:snd r:embed="rId98" name="32. finden.wav"/>
            </a:hlinkClick>
          </p:cNvPr>
          <p:cNvPicPr>
            <a:picLocks noChangeAspect="1"/>
          </p:cNvPicPr>
          <p:nvPr/>
        </p:nvPicPr>
        <p:blipFill>
          <a:blip r:embed="rId9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324" y="1500736"/>
            <a:ext cx="578243" cy="782111"/>
          </a:xfrm>
          <a:prstGeom prst="rect">
            <a:avLst/>
          </a:prstGeom>
        </p:spPr>
      </p:pic>
      <p:sp>
        <p:nvSpPr>
          <p:cNvPr id="100" name="TextBox 99">
            <a:hlinkClick r:id="" action="ppaction://noaction">
              <a:snd r:embed="rId100" name="32. i like finden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964547" y="133200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275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1" name="Picture 100">
            <a:hlinkClick r:id="" action="ppaction://noaction">
              <a:snd r:embed="rId101" name="33. kopf.wav"/>
            </a:hlinkClick>
          </p:cNvPr>
          <p:cNvPicPr>
            <a:picLocks noChangeAspect="1"/>
          </p:cNvPicPr>
          <p:nvPr/>
        </p:nvPicPr>
        <p:blipFill>
          <a:blip r:embed="rId10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57" y="2835421"/>
            <a:ext cx="590610" cy="667921"/>
          </a:xfrm>
          <a:prstGeom prst="rect">
            <a:avLst/>
          </a:prstGeom>
        </p:spPr>
      </p:pic>
      <p:sp>
        <p:nvSpPr>
          <p:cNvPr id="103" name="TextBox 102">
            <a:hlinkClick r:id="" action="ppaction://noaction">
              <a:snd r:embed="rId103" name="33. o like kopf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212681" y="255600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104" name="Picture 103">
            <a:hlinkClick r:id="" action="ppaction://noaction">
              <a:snd r:embed="rId104" name="34. punkt.wav"/>
            </a:hlinkClick>
          </p:cNvPr>
          <p:cNvPicPr>
            <a:picLocks noChangeAspect="1"/>
          </p:cNvPicPr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273" y="3077546"/>
            <a:ext cx="257311" cy="262582"/>
          </a:xfrm>
          <a:prstGeom prst="rect">
            <a:avLst/>
          </a:prstGeom>
        </p:spPr>
      </p:pic>
      <p:pic>
        <p:nvPicPr>
          <p:cNvPr id="106" name="Picture 105">
            <a:hlinkClick r:id="" action="ppaction://noaction">
              <a:snd r:embed="rId106" name="35. wieder.wav"/>
            </a:hlinkClick>
          </p:cNvPr>
          <p:cNvPicPr>
            <a:picLocks noChangeAspect="1"/>
          </p:cNvPicPr>
          <p:nvPr/>
        </p:nvPicPr>
        <p:blipFill>
          <a:blip r:embed="rId10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129" y="2852599"/>
            <a:ext cx="664630" cy="675969"/>
          </a:xfrm>
          <a:prstGeom prst="rect">
            <a:avLst/>
          </a:prstGeom>
        </p:spPr>
      </p:pic>
      <p:pic>
        <p:nvPicPr>
          <p:cNvPr id="108" name="Picture 107">
            <a:hlinkClick r:id="" action="ppaction://noaction">
              <a:snd r:embed="rId108" name="36. uhr.wav"/>
            </a:hlinkClick>
          </p:cNvPr>
          <p:cNvPicPr>
            <a:picLocks noChangeAspect="1"/>
          </p:cNvPicPr>
          <p:nvPr/>
        </p:nvPicPr>
        <p:blipFill>
          <a:blip r:embed="rId10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51" y="2770199"/>
            <a:ext cx="762560" cy="741404"/>
          </a:xfrm>
          <a:prstGeom prst="rect">
            <a:avLst/>
          </a:prstGeom>
        </p:spPr>
      </p:pic>
      <p:pic>
        <p:nvPicPr>
          <p:cNvPr id="110" name="Picture 109">
            <a:hlinkClick r:id="" action="ppaction://noaction">
              <a:snd r:embed="rId110" name="37. fünf.wav"/>
            </a:hlinkClick>
          </p:cNvPr>
          <p:cNvPicPr>
            <a:picLocks noChangeAspect="1"/>
          </p:cNvPicPr>
          <p:nvPr/>
        </p:nvPicPr>
        <p:blipFill>
          <a:blip r:embed="rId1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36" y="4037925"/>
            <a:ext cx="558838" cy="678349"/>
          </a:xfrm>
          <a:prstGeom prst="rect">
            <a:avLst/>
          </a:prstGeom>
        </p:spPr>
      </p:pic>
      <p:pic>
        <p:nvPicPr>
          <p:cNvPr id="112" name="Picture 111">
            <a:hlinkClick r:id="" action="ppaction://noaction">
              <a:snd r:embed="rId112" name="38. plötzlich.wav"/>
            </a:hlinkClick>
          </p:cNvPr>
          <p:cNvPicPr>
            <a:picLocks noChangeAspect="1"/>
          </p:cNvPicPr>
          <p:nvPr/>
        </p:nvPicPr>
        <p:blipFill>
          <a:blip r:embed="rId1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915" y="3888490"/>
            <a:ext cx="630755" cy="938971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129" y="4048531"/>
            <a:ext cx="667501" cy="678890"/>
          </a:xfrm>
          <a:prstGeom prst="rect">
            <a:avLst/>
          </a:prstGeom>
        </p:spPr>
      </p:pic>
      <p:sp>
        <p:nvSpPr>
          <p:cNvPr id="116" name="TextBox 115">
            <a:hlinkClick r:id="" action="ppaction://noaction">
              <a:snd r:embed="rId115" name="34. u like punkt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3061637" y="255600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</a:t>
            </a:r>
          </a:p>
        </p:txBody>
      </p:sp>
      <p:sp>
        <p:nvSpPr>
          <p:cNvPr id="117" name="TextBox 116">
            <a:hlinkClick r:id="" action="ppaction://noaction">
              <a:snd r:embed="rId116" name="35. er like wieder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5148157" y="255600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  <p:sp>
        <p:nvSpPr>
          <p:cNvPr id="118" name="TextBox 117">
            <a:hlinkClick r:id="" action="ppaction://noaction">
              <a:snd r:embed="rId117" name="36. r like uhr.wav"/>
            </a:hlinkClick>
            <a:extLst>
              <a:ext uri="{FF2B5EF4-FFF2-40B4-BE49-F238E27FC236}">
                <a16:creationId xmlns:a16="http://schemas.microsoft.com/office/drawing/2014/main" id="{56062E12-3005-440B-9F4D-0DE861F6A42E}"/>
              </a:ext>
            </a:extLst>
          </p:cNvPr>
          <p:cNvSpPr txBox="1"/>
          <p:nvPr/>
        </p:nvSpPr>
        <p:spPr>
          <a:xfrm>
            <a:off x="7233657" y="2556000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119" name="TextBox 118">
            <a:hlinkClick r:id="" action="ppaction://noaction">
              <a:snd r:embed="rId118" name="37. ü like fünf.wav"/>
            </a:hlinkClick>
            <a:extLst>
              <a:ext uri="{FF2B5EF4-FFF2-40B4-BE49-F238E27FC236}">
                <a16:creationId xmlns:a16="http://schemas.microsoft.com/office/drawing/2014/main" id="{27545A5E-73DA-49E9-BB52-FBAA40BA9B21}"/>
              </a:ext>
            </a:extLst>
          </p:cNvPr>
          <p:cNvSpPr txBox="1"/>
          <p:nvPr/>
        </p:nvSpPr>
        <p:spPr>
          <a:xfrm>
            <a:off x="1193705" y="3807296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</a:p>
        </p:txBody>
      </p:sp>
      <p:sp>
        <p:nvSpPr>
          <p:cNvPr id="120" name="TextBox 119">
            <a:hlinkClick r:id="" action="ppaction://noaction">
              <a:snd r:embed="rId119" name="38. ö like plötzlich.wav"/>
            </a:hlinkClick>
            <a:extLst>
              <a:ext uri="{FF2B5EF4-FFF2-40B4-BE49-F238E27FC236}">
                <a16:creationId xmlns:a16="http://schemas.microsoft.com/office/drawing/2014/main" id="{39F0888F-A463-4264-913D-6587DF2B0911}"/>
              </a:ext>
            </a:extLst>
          </p:cNvPr>
          <p:cNvSpPr txBox="1"/>
          <p:nvPr/>
        </p:nvSpPr>
        <p:spPr>
          <a:xfrm>
            <a:off x="3054097" y="3807296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ö</a:t>
            </a:r>
          </a:p>
        </p:txBody>
      </p:sp>
      <p:sp>
        <p:nvSpPr>
          <p:cNvPr id="121" name="TextBox 120">
            <a:hlinkClick r:id="" action="ppaction://noaction">
              <a:snd r:embed="rId120" name="39. ä like lächeln.wav"/>
            </a:hlinkClick>
            <a:extLst>
              <a:ext uri="{FF2B5EF4-FFF2-40B4-BE49-F238E27FC236}">
                <a16:creationId xmlns:a16="http://schemas.microsoft.com/office/drawing/2014/main" id="{E03C17A7-4D3C-4F7A-A902-2FFD30051486}"/>
              </a:ext>
            </a:extLst>
          </p:cNvPr>
          <p:cNvSpPr txBox="1"/>
          <p:nvPr/>
        </p:nvSpPr>
        <p:spPr>
          <a:xfrm>
            <a:off x="5145655" y="3807296"/>
            <a:ext cx="545656" cy="4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75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</a:p>
        </p:txBody>
      </p:sp>
      <p:cxnSp>
        <p:nvCxnSpPr>
          <p:cNvPr id="122" name="Straight Connector 121"/>
          <p:cNvCxnSpPr/>
          <p:nvPr/>
        </p:nvCxnSpPr>
        <p:spPr>
          <a:xfrm>
            <a:off x="7555035" y="1340819"/>
            <a:ext cx="6362" cy="1267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8F4D0E96-41B4-AF43-A2B2-07ADD4B710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71982" y="-2099170"/>
            <a:ext cx="10515600" cy="1325563"/>
          </a:xfrm>
        </p:spPr>
        <p:txBody>
          <a:bodyPr/>
          <a:lstStyle/>
          <a:p>
            <a:r>
              <a:rPr lang="en-US" dirty="0"/>
              <a:t>Overview of SSCs and source words</a:t>
            </a:r>
          </a:p>
        </p:txBody>
      </p:sp>
    </p:spTree>
    <p:extLst>
      <p:ext uri="{BB962C8B-B14F-4D97-AF65-F5344CB8AC3E}">
        <p14:creationId xmlns:p14="http://schemas.microsoft.com/office/powerpoint/2010/main" val="3606566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Vokabeln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508974" y="247046"/>
            <a:ext cx="1448353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6D8552-626C-6E44-91CB-C1B20389A00F}"/>
              </a:ext>
            </a:extLst>
          </p:cNvPr>
          <p:cNvSpPr txBox="1"/>
          <p:nvPr/>
        </p:nvSpPr>
        <p:spPr>
          <a:xfrm>
            <a:off x="180000" y="1296000"/>
            <a:ext cx="5563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Schreib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auf Deutsch.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5C79478-7BA2-E748-A2DB-1CA1EAA9A55B}"/>
              </a:ext>
            </a:extLst>
          </p:cNvPr>
          <p:cNvSpPr/>
          <p:nvPr/>
        </p:nvSpPr>
        <p:spPr>
          <a:xfrm>
            <a:off x="421299" y="2393417"/>
            <a:ext cx="2435293" cy="368849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to know, knowing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03448ED-CD35-5D46-B49F-F2FC1AFB1678}"/>
              </a:ext>
            </a:extLst>
          </p:cNvPr>
          <p:cNvSpPr/>
          <p:nvPr/>
        </p:nvSpPr>
        <p:spPr>
          <a:xfrm>
            <a:off x="3403600" y="2016212"/>
            <a:ext cx="1431838" cy="437148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company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76668C3-6928-A44A-A259-589096EDD493}"/>
              </a:ext>
            </a:extLst>
          </p:cNvPr>
          <p:cNvSpPr/>
          <p:nvPr/>
        </p:nvSpPr>
        <p:spPr>
          <a:xfrm>
            <a:off x="3548529" y="3302168"/>
            <a:ext cx="1795190" cy="407216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companies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0CABD5A-8368-BB47-A281-D5B7F96F1726}"/>
              </a:ext>
            </a:extLst>
          </p:cNvPr>
          <p:cNvSpPr/>
          <p:nvPr/>
        </p:nvSpPr>
        <p:spPr>
          <a:xfrm>
            <a:off x="3469902" y="4746437"/>
            <a:ext cx="1785432" cy="446129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Germany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F016654-F04A-4541-ABD8-BC26A3F19CC1}"/>
              </a:ext>
            </a:extLst>
          </p:cNvPr>
          <p:cNvSpPr/>
          <p:nvPr/>
        </p:nvSpPr>
        <p:spPr>
          <a:xfrm>
            <a:off x="9287861" y="4189618"/>
            <a:ext cx="889712" cy="346444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since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AB705D7-3C16-9F48-8608-ECC375798822}"/>
              </a:ext>
            </a:extLst>
          </p:cNvPr>
          <p:cNvSpPr/>
          <p:nvPr/>
        </p:nvSpPr>
        <p:spPr>
          <a:xfrm>
            <a:off x="179999" y="5241174"/>
            <a:ext cx="1616973" cy="457374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lawyer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E669D49-00B0-314E-B062-9C5C40DA6764}"/>
              </a:ext>
            </a:extLst>
          </p:cNvPr>
          <p:cNvSpPr/>
          <p:nvPr/>
        </p:nvSpPr>
        <p:spPr>
          <a:xfrm>
            <a:off x="5741185" y="3879724"/>
            <a:ext cx="1453354" cy="461665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FF66D23-7BF0-EB49-9E1B-964E7C5D7642}"/>
              </a:ext>
            </a:extLst>
          </p:cNvPr>
          <p:cNvSpPr/>
          <p:nvPr/>
        </p:nvSpPr>
        <p:spPr>
          <a:xfrm>
            <a:off x="509745" y="3722484"/>
            <a:ext cx="2255904" cy="472615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at (the house of)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4AF83EA-9169-F24F-AF58-A05B600ACF56}"/>
              </a:ext>
            </a:extLst>
          </p:cNvPr>
          <p:cNvSpPr/>
          <p:nvPr/>
        </p:nvSpPr>
        <p:spPr>
          <a:xfrm>
            <a:off x="2180156" y="5674042"/>
            <a:ext cx="1127796" cy="492383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once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5B34323-E8E5-9645-AA97-7875CAF7DC1C}"/>
              </a:ext>
            </a:extLst>
          </p:cNvPr>
          <p:cNvSpPr/>
          <p:nvPr/>
        </p:nvSpPr>
        <p:spPr>
          <a:xfrm>
            <a:off x="4413503" y="5787596"/>
            <a:ext cx="1127796" cy="492383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same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03C9592-0777-C84E-887F-45A6DA7600FD}"/>
              </a:ext>
            </a:extLst>
          </p:cNvPr>
          <p:cNvSpPr/>
          <p:nvPr/>
        </p:nvSpPr>
        <p:spPr>
          <a:xfrm>
            <a:off x="6409153" y="1675088"/>
            <a:ext cx="1098795" cy="402812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few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48BE16C-A83E-ED4F-B6DE-51B3D3BD27D7}"/>
              </a:ext>
            </a:extLst>
          </p:cNvPr>
          <p:cNvSpPr/>
          <p:nvPr/>
        </p:nvSpPr>
        <p:spPr>
          <a:xfrm>
            <a:off x="7107600" y="2783407"/>
            <a:ext cx="787328" cy="449810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full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4BA3F21-AA9A-8442-B28D-390A988091D4}"/>
              </a:ext>
            </a:extLst>
          </p:cNvPr>
          <p:cNvSpPr/>
          <p:nvPr/>
        </p:nvSpPr>
        <p:spPr>
          <a:xfrm>
            <a:off x="9666514" y="2965624"/>
            <a:ext cx="915509" cy="336543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soon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D21582B-FFD0-5C47-9302-0149571610DC}"/>
              </a:ext>
            </a:extLst>
          </p:cNvPr>
          <p:cNvSpPr/>
          <p:nvPr/>
        </p:nvSpPr>
        <p:spPr>
          <a:xfrm>
            <a:off x="7750397" y="4035386"/>
            <a:ext cx="903930" cy="449809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deep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85810CF-D32A-574F-ACBF-0FF02D3BA31C}"/>
              </a:ext>
            </a:extLst>
          </p:cNvPr>
          <p:cNvSpPr/>
          <p:nvPr/>
        </p:nvSpPr>
        <p:spPr>
          <a:xfrm>
            <a:off x="10846984" y="4062182"/>
            <a:ext cx="787328" cy="380315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cold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C153DE4-257F-B84D-A940-C0573DE364F6}"/>
              </a:ext>
            </a:extLst>
          </p:cNvPr>
          <p:cNvSpPr/>
          <p:nvPr/>
        </p:nvSpPr>
        <p:spPr>
          <a:xfrm>
            <a:off x="8424772" y="2024569"/>
            <a:ext cx="787328" cy="402812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left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14565659-23A4-324E-8C82-04B8E9F6D94C}"/>
              </a:ext>
            </a:extLst>
          </p:cNvPr>
          <p:cNvSpPr/>
          <p:nvPr/>
        </p:nvSpPr>
        <p:spPr>
          <a:xfrm>
            <a:off x="10406744" y="1892528"/>
            <a:ext cx="915510" cy="380315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close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DB5FFC2-8E79-4F43-95D4-A3320632F286}"/>
              </a:ext>
            </a:extLst>
          </p:cNvPr>
          <p:cNvSpPr/>
          <p:nvPr/>
        </p:nvSpPr>
        <p:spPr>
          <a:xfrm>
            <a:off x="6095999" y="5247021"/>
            <a:ext cx="1616975" cy="621899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there was / were 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3CA5CBF-950F-F243-A124-4A90BE812284}"/>
              </a:ext>
            </a:extLst>
          </p:cNvPr>
          <p:cNvSpPr/>
          <p:nvPr/>
        </p:nvSpPr>
        <p:spPr>
          <a:xfrm>
            <a:off x="8148390" y="5476624"/>
            <a:ext cx="2127420" cy="409562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in former times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BFAC17-B972-CD4E-8220-17BAE2189E78}"/>
              </a:ext>
            </a:extLst>
          </p:cNvPr>
          <p:cNvSpPr/>
          <p:nvPr/>
        </p:nvSpPr>
        <p:spPr>
          <a:xfrm>
            <a:off x="10907240" y="5852728"/>
            <a:ext cx="1019155" cy="380315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right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5D05818-D7FB-2546-B410-6E96DB473ED6}"/>
              </a:ext>
            </a:extLst>
          </p:cNvPr>
          <p:cNvSpPr/>
          <p:nvPr/>
        </p:nvSpPr>
        <p:spPr>
          <a:xfrm>
            <a:off x="412407" y="2020185"/>
            <a:ext cx="2435293" cy="368848"/>
          </a:xfrm>
          <a:prstGeom prst="roundRect">
            <a:avLst/>
          </a:prstGeom>
          <a:solidFill>
            <a:srgbClr val="B2BED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kennen</a:t>
            </a:r>
            <a:endParaRPr lang="en-US" sz="2000" b="1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DDAF542-F7B9-D941-83BB-55E8B1D89522}"/>
              </a:ext>
            </a:extLst>
          </p:cNvPr>
          <p:cNvSpPr/>
          <p:nvPr/>
        </p:nvSpPr>
        <p:spPr>
          <a:xfrm>
            <a:off x="3403600" y="1580172"/>
            <a:ext cx="1431838" cy="437148"/>
          </a:xfrm>
          <a:prstGeom prst="roundRect">
            <a:avLst/>
          </a:prstGeom>
          <a:solidFill>
            <a:srgbClr val="B2BED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die </a:t>
            </a:r>
            <a:r>
              <a:rPr lang="en-US" sz="2000" b="1" dirty="0" err="1"/>
              <a:t>Firma</a:t>
            </a:r>
            <a:endParaRPr lang="en-US" sz="2000" b="1" dirty="0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8B3E8CF9-8A39-A24F-ADCB-AD5DEB2A9F77}"/>
              </a:ext>
            </a:extLst>
          </p:cNvPr>
          <p:cNvSpPr/>
          <p:nvPr/>
        </p:nvSpPr>
        <p:spPr>
          <a:xfrm>
            <a:off x="3548529" y="2897196"/>
            <a:ext cx="1785432" cy="433959"/>
          </a:xfrm>
          <a:prstGeom prst="roundRect">
            <a:avLst/>
          </a:prstGeom>
          <a:solidFill>
            <a:srgbClr val="B2BED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die </a:t>
            </a:r>
            <a:r>
              <a:rPr lang="en-US" sz="2000" b="1" dirty="0" err="1"/>
              <a:t>Firmen</a:t>
            </a:r>
            <a:endParaRPr lang="en-US" sz="2000" b="1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2675664-8EB4-DC41-A092-69A271714824}"/>
              </a:ext>
            </a:extLst>
          </p:cNvPr>
          <p:cNvSpPr/>
          <p:nvPr/>
        </p:nvSpPr>
        <p:spPr>
          <a:xfrm>
            <a:off x="3469711" y="4304414"/>
            <a:ext cx="1785432" cy="446129"/>
          </a:xfrm>
          <a:prstGeom prst="roundRect">
            <a:avLst/>
          </a:prstGeom>
          <a:solidFill>
            <a:srgbClr val="B2BED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Deutschland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EB9BA106-A594-F646-AE34-098D43243E49}"/>
              </a:ext>
            </a:extLst>
          </p:cNvPr>
          <p:cNvSpPr/>
          <p:nvPr/>
        </p:nvSpPr>
        <p:spPr>
          <a:xfrm>
            <a:off x="9287861" y="3843834"/>
            <a:ext cx="889712" cy="346444"/>
          </a:xfrm>
          <a:prstGeom prst="roundRect">
            <a:avLst/>
          </a:prstGeom>
          <a:solidFill>
            <a:srgbClr val="B2BED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seit</a:t>
            </a:r>
            <a:endParaRPr lang="en-US" sz="2000" b="1" dirty="0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36E9E72-164E-1747-B76F-63C0DB58737F}"/>
              </a:ext>
            </a:extLst>
          </p:cNvPr>
          <p:cNvSpPr/>
          <p:nvPr/>
        </p:nvSpPr>
        <p:spPr>
          <a:xfrm>
            <a:off x="179999" y="4788331"/>
            <a:ext cx="1616974" cy="457374"/>
          </a:xfrm>
          <a:prstGeom prst="roundRect">
            <a:avLst/>
          </a:prstGeom>
          <a:solidFill>
            <a:srgbClr val="B2BED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der </a:t>
            </a:r>
            <a:r>
              <a:rPr lang="en-US" sz="2000" b="1" dirty="0" err="1"/>
              <a:t>Anwalt</a:t>
            </a:r>
            <a:endParaRPr lang="en-US" sz="2000" b="1" dirty="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8ECC5EF-C835-4443-A788-18D2892B8B0C}"/>
              </a:ext>
            </a:extLst>
          </p:cNvPr>
          <p:cNvSpPr/>
          <p:nvPr/>
        </p:nvSpPr>
        <p:spPr>
          <a:xfrm>
            <a:off x="5741185" y="3429255"/>
            <a:ext cx="1453355" cy="461665"/>
          </a:xfrm>
          <a:prstGeom prst="roundRect">
            <a:avLst/>
          </a:prstGeom>
          <a:solidFill>
            <a:srgbClr val="B2BED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die </a:t>
            </a:r>
            <a:r>
              <a:rPr lang="en-US" sz="2000" b="1" dirty="0" err="1"/>
              <a:t>Weile</a:t>
            </a:r>
            <a:endParaRPr lang="en-US" sz="2000" b="1" dirty="0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63D8890F-B138-4A4E-A085-1FD261A9A2B6}"/>
              </a:ext>
            </a:extLst>
          </p:cNvPr>
          <p:cNvSpPr/>
          <p:nvPr/>
        </p:nvSpPr>
        <p:spPr>
          <a:xfrm>
            <a:off x="498905" y="3258703"/>
            <a:ext cx="2255904" cy="472615"/>
          </a:xfrm>
          <a:prstGeom prst="roundRect">
            <a:avLst/>
          </a:prstGeom>
          <a:solidFill>
            <a:srgbClr val="B2BED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bei</a:t>
            </a:r>
            <a:endParaRPr lang="en-US" sz="2000" b="1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212CF8C-F02F-3D44-B7C5-06D8CE13330F}"/>
              </a:ext>
            </a:extLst>
          </p:cNvPr>
          <p:cNvSpPr/>
          <p:nvPr/>
        </p:nvSpPr>
        <p:spPr>
          <a:xfrm>
            <a:off x="2180156" y="5192566"/>
            <a:ext cx="1127796" cy="492383"/>
          </a:xfrm>
          <a:prstGeom prst="roundRect">
            <a:avLst/>
          </a:prstGeom>
          <a:solidFill>
            <a:srgbClr val="B2BED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einmal</a:t>
            </a:r>
            <a:endParaRPr lang="en-US" sz="2000" b="1" dirty="0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4CBBCFD7-C4EA-BD44-B15C-773C8310A349}"/>
              </a:ext>
            </a:extLst>
          </p:cNvPr>
          <p:cNvSpPr/>
          <p:nvPr/>
        </p:nvSpPr>
        <p:spPr>
          <a:xfrm>
            <a:off x="4413503" y="5296321"/>
            <a:ext cx="1127796" cy="492383"/>
          </a:xfrm>
          <a:prstGeom prst="roundRect">
            <a:avLst/>
          </a:prstGeom>
          <a:solidFill>
            <a:srgbClr val="B2BED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gleich</a:t>
            </a:r>
            <a:endParaRPr lang="en-US" sz="2000" b="1" dirty="0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5A8598E5-7C7F-5942-9C22-395499923A7B}"/>
              </a:ext>
            </a:extLst>
          </p:cNvPr>
          <p:cNvSpPr/>
          <p:nvPr/>
        </p:nvSpPr>
        <p:spPr>
          <a:xfrm>
            <a:off x="6389137" y="1285839"/>
            <a:ext cx="1098795" cy="402812"/>
          </a:xfrm>
          <a:prstGeom prst="roundRect">
            <a:avLst/>
          </a:prstGeom>
          <a:solidFill>
            <a:srgbClr val="B2BED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wenig</a:t>
            </a:r>
            <a:endParaRPr lang="en-US" sz="2000" b="1" dirty="0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48D783B-5F6D-ED4F-B627-47569B1B30A9}"/>
              </a:ext>
            </a:extLst>
          </p:cNvPr>
          <p:cNvSpPr/>
          <p:nvPr/>
        </p:nvSpPr>
        <p:spPr>
          <a:xfrm>
            <a:off x="7107600" y="2330333"/>
            <a:ext cx="787328" cy="449810"/>
          </a:xfrm>
          <a:prstGeom prst="roundRect">
            <a:avLst/>
          </a:prstGeom>
          <a:solidFill>
            <a:srgbClr val="B2BED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voll</a:t>
            </a:r>
            <a:endParaRPr lang="en-US" sz="2000" b="1" dirty="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042D7F94-B0D6-E74A-8143-8B13018E40AF}"/>
              </a:ext>
            </a:extLst>
          </p:cNvPr>
          <p:cNvSpPr/>
          <p:nvPr/>
        </p:nvSpPr>
        <p:spPr>
          <a:xfrm>
            <a:off x="9657997" y="2643536"/>
            <a:ext cx="915509" cy="336543"/>
          </a:xfrm>
          <a:prstGeom prst="roundRect">
            <a:avLst/>
          </a:prstGeom>
          <a:solidFill>
            <a:srgbClr val="B2BED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bald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27F5116F-D544-FD49-B260-9431007A47A1}"/>
              </a:ext>
            </a:extLst>
          </p:cNvPr>
          <p:cNvSpPr/>
          <p:nvPr/>
        </p:nvSpPr>
        <p:spPr>
          <a:xfrm>
            <a:off x="7750397" y="3589898"/>
            <a:ext cx="903930" cy="449809"/>
          </a:xfrm>
          <a:prstGeom prst="roundRect">
            <a:avLst/>
          </a:prstGeom>
          <a:solidFill>
            <a:srgbClr val="B2BED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tief</a:t>
            </a:r>
            <a:endParaRPr lang="en-US" sz="2000" b="1" dirty="0"/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927A51D7-84F1-EC4C-8202-FC564C4FB317}"/>
              </a:ext>
            </a:extLst>
          </p:cNvPr>
          <p:cNvSpPr/>
          <p:nvPr/>
        </p:nvSpPr>
        <p:spPr>
          <a:xfrm>
            <a:off x="10846983" y="3687316"/>
            <a:ext cx="798169" cy="380315"/>
          </a:xfrm>
          <a:prstGeom prst="roundRect">
            <a:avLst/>
          </a:prstGeom>
          <a:solidFill>
            <a:srgbClr val="B2BED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kalt</a:t>
            </a:r>
            <a:endParaRPr lang="en-US" sz="2000" b="1" dirty="0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A42C0C3-5954-094F-88CF-27F37E6B141E}"/>
              </a:ext>
            </a:extLst>
          </p:cNvPr>
          <p:cNvSpPr/>
          <p:nvPr/>
        </p:nvSpPr>
        <p:spPr>
          <a:xfrm>
            <a:off x="8424772" y="1620999"/>
            <a:ext cx="787328" cy="402812"/>
          </a:xfrm>
          <a:prstGeom prst="roundRect">
            <a:avLst/>
          </a:prstGeom>
          <a:solidFill>
            <a:srgbClr val="B2BED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links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7775D5E-F590-9F45-9964-0406AE4959A5}"/>
              </a:ext>
            </a:extLst>
          </p:cNvPr>
          <p:cNvSpPr/>
          <p:nvPr/>
        </p:nvSpPr>
        <p:spPr>
          <a:xfrm>
            <a:off x="10406744" y="1544319"/>
            <a:ext cx="915510" cy="380315"/>
          </a:xfrm>
          <a:prstGeom prst="roundRect">
            <a:avLst/>
          </a:prstGeom>
          <a:solidFill>
            <a:srgbClr val="B2BED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nah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6D53F70-260D-454D-9CE3-3017254848F3}"/>
              </a:ext>
            </a:extLst>
          </p:cNvPr>
          <p:cNvSpPr/>
          <p:nvPr/>
        </p:nvSpPr>
        <p:spPr>
          <a:xfrm>
            <a:off x="6095999" y="4810898"/>
            <a:ext cx="1616975" cy="449810"/>
          </a:xfrm>
          <a:prstGeom prst="roundRect">
            <a:avLst/>
          </a:prstGeom>
          <a:solidFill>
            <a:srgbClr val="B2BED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es gab 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22512460-BB31-4742-BE45-4ED1E855247A}"/>
              </a:ext>
            </a:extLst>
          </p:cNvPr>
          <p:cNvSpPr/>
          <p:nvPr/>
        </p:nvSpPr>
        <p:spPr>
          <a:xfrm>
            <a:off x="8148389" y="5078093"/>
            <a:ext cx="2127421" cy="409562"/>
          </a:xfrm>
          <a:prstGeom prst="roundRect">
            <a:avLst/>
          </a:prstGeom>
          <a:solidFill>
            <a:srgbClr val="B2BED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früher</a:t>
            </a:r>
            <a:endParaRPr lang="en-US" sz="2000" b="1" dirty="0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A7A5F534-1196-434A-92B2-38EDED7A0743}"/>
              </a:ext>
            </a:extLst>
          </p:cNvPr>
          <p:cNvSpPr/>
          <p:nvPr/>
        </p:nvSpPr>
        <p:spPr>
          <a:xfrm>
            <a:off x="10896743" y="5392451"/>
            <a:ext cx="1029652" cy="492383"/>
          </a:xfrm>
          <a:prstGeom prst="roundRect">
            <a:avLst/>
          </a:prstGeom>
          <a:solidFill>
            <a:srgbClr val="B2BED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rechts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3471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6E0D81A5-E7E1-3842-90DA-0E4AE700BE33}"/>
              </a:ext>
            </a:extLst>
          </p:cNvPr>
          <p:cNvSpPr/>
          <p:nvPr/>
        </p:nvSpPr>
        <p:spPr>
          <a:xfrm>
            <a:off x="7016573" y="2715400"/>
            <a:ext cx="1736560" cy="957944"/>
          </a:xfrm>
          <a:prstGeom prst="wedgeRoundRectCallout">
            <a:avLst>
              <a:gd name="adj1" fmla="val -48415"/>
              <a:gd name="adj2" fmla="val 69318"/>
              <a:gd name="adj3" fmla="val 16667"/>
            </a:avLst>
          </a:prstGeom>
          <a:solidFill>
            <a:srgbClr val="B2BE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4C0CA731-8B36-4740-9751-374B61F86997}"/>
              </a:ext>
            </a:extLst>
          </p:cNvPr>
          <p:cNvSpPr/>
          <p:nvPr/>
        </p:nvSpPr>
        <p:spPr>
          <a:xfrm>
            <a:off x="1871911" y="2950907"/>
            <a:ext cx="2286000" cy="1394154"/>
          </a:xfrm>
          <a:prstGeom prst="cloudCallout">
            <a:avLst>
              <a:gd name="adj1" fmla="val 17759"/>
              <a:gd name="adj2" fmla="val 65873"/>
            </a:avLst>
          </a:prstGeom>
          <a:solidFill>
            <a:srgbClr val="B2BED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???</a:t>
            </a:r>
          </a:p>
        </p:txBody>
      </p:sp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571460" cy="707849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Und was </a:t>
            </a:r>
            <a:r>
              <a:rPr lang="en-GB" sz="3600" b="1" dirty="0" err="1">
                <a:solidFill>
                  <a:schemeClr val="bg1"/>
                </a:solidFill>
              </a:rPr>
              <a:t>wirst</a:t>
            </a:r>
            <a:r>
              <a:rPr lang="en-GB" sz="3600" b="1" dirty="0">
                <a:solidFill>
                  <a:schemeClr val="bg1"/>
                </a:solidFill>
              </a:rPr>
              <a:t> du </a:t>
            </a:r>
            <a:r>
              <a:rPr lang="en-GB" sz="3600" b="1" dirty="0" err="1">
                <a:solidFill>
                  <a:schemeClr val="bg1"/>
                </a:solidFill>
              </a:rPr>
              <a:t>machen</a:t>
            </a:r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576800" y="247046"/>
            <a:ext cx="1382092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77C08-5026-0447-B022-A3A477524218}"/>
              </a:ext>
            </a:extLst>
          </p:cNvPr>
          <p:cNvSpPr txBox="1"/>
          <p:nvPr/>
        </p:nvSpPr>
        <p:spPr>
          <a:xfrm>
            <a:off x="217421" y="1312611"/>
            <a:ext cx="7880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Partnerarbeit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br>
              <a:rPr lang="en-US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Stell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fünf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Fragen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über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u="sng" dirty="0" err="1">
                <a:solidFill>
                  <a:schemeClr val="accent5">
                    <a:lumMod val="50000"/>
                  </a:schemeClr>
                </a:solidFill>
              </a:rPr>
              <a:t>nächstes</a:t>
            </a:r>
            <a:r>
              <a:rPr lang="en-US" sz="2400" u="sng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u="sng" dirty="0" err="1">
                <a:solidFill>
                  <a:schemeClr val="accent5">
                    <a:lumMod val="50000"/>
                  </a:schemeClr>
                </a:solidFill>
              </a:rPr>
              <a:t>Wochenende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Benutze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zweimal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</a:rPr>
              <a:t>wollen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und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zweimal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</a:rPr>
              <a:t>werden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ECF979-1E1F-5743-8561-924C54D214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81" b="64111" l="1855" r="30586">
                        <a14:foregroundMark x1="1855" y1="53296" x2="5115" y2="58630"/>
                        <a14:foregroundMark x1="6759" y1="27407" x2="6759" y2="27407"/>
                        <a14:foregroundMark x1="6759" y1="28185" x2="24728" y2="25889"/>
                        <a14:foregroundMark x1="22555" y1="25148" x2="23085" y2="25148"/>
                        <a14:foregroundMark x1="21998" y1="25889" x2="23085" y2="25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905" t="3808" r="66003" b="29174"/>
          <a:stretch/>
        </p:blipFill>
        <p:spPr>
          <a:xfrm>
            <a:off x="7288186" y="2552324"/>
            <a:ext cx="973645" cy="12003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768905-1B6F-6041-B567-453B284C68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3942" y="2950907"/>
            <a:ext cx="3390900" cy="286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508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5702969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571460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Was </a:t>
            </a:r>
            <a:r>
              <a:rPr lang="en-GB" sz="3600" b="1" dirty="0" err="1">
                <a:solidFill>
                  <a:schemeClr val="bg1"/>
                </a:solidFill>
              </a:rPr>
              <a:t>wirst</a:t>
            </a:r>
            <a:r>
              <a:rPr lang="en-GB" sz="3600" b="1" dirty="0">
                <a:solidFill>
                  <a:schemeClr val="bg1"/>
                </a:solidFill>
              </a:rPr>
              <a:t> du </a:t>
            </a:r>
            <a:r>
              <a:rPr lang="en-GB" sz="3600" b="1" dirty="0" err="1">
                <a:solidFill>
                  <a:schemeClr val="bg1"/>
                </a:solidFill>
              </a:rPr>
              <a:t>machen</a:t>
            </a:r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392697" y="247046"/>
            <a:ext cx="1566195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77C08-5026-0447-B022-A3A477524218}"/>
              </a:ext>
            </a:extLst>
          </p:cNvPr>
          <p:cNvSpPr txBox="1"/>
          <p:nvPr/>
        </p:nvSpPr>
        <p:spPr>
          <a:xfrm>
            <a:off x="853728" y="1121897"/>
            <a:ext cx="10484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1. I plan to see my (male) friend next Monday and Wednesday.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DEBF77-5134-7746-84FE-E5A309C50F1C}"/>
              </a:ext>
            </a:extLst>
          </p:cNvPr>
          <p:cNvSpPr txBox="1"/>
          <p:nvPr/>
        </p:nvSpPr>
        <p:spPr>
          <a:xfrm>
            <a:off x="853728" y="1976248"/>
            <a:ext cx="8938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2. Do you want to eat cold or hot (food)?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11CE15-0817-7F40-B3E1-EDACAFC42D9B}"/>
              </a:ext>
            </a:extLst>
          </p:cNvPr>
          <p:cNvSpPr txBox="1"/>
          <p:nvPr/>
        </p:nvSpPr>
        <p:spPr>
          <a:xfrm>
            <a:off x="853727" y="2814025"/>
            <a:ext cx="8938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3. He also wants to phone the lawyer.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A40227-00A4-434B-BA95-6658FB8BD0F7}"/>
              </a:ext>
            </a:extLst>
          </p:cNvPr>
          <p:cNvSpPr txBox="1"/>
          <p:nvPr/>
        </p:nvSpPr>
        <p:spPr>
          <a:xfrm>
            <a:off x="853727" y="3642308"/>
            <a:ext cx="8938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4. Will you arrive in the morning or evening?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36B1C4-6D7C-0147-8617-28513ECA487F}"/>
              </a:ext>
            </a:extLst>
          </p:cNvPr>
          <p:cNvSpPr txBox="1"/>
          <p:nvPr/>
        </p:nvSpPr>
        <p:spPr>
          <a:xfrm>
            <a:off x="853726" y="4469238"/>
            <a:ext cx="8938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5. Her brother plans to travel to Switzerland soon.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8F881C-1F5B-AC41-9F8F-BB3D52FEDD62}"/>
              </a:ext>
            </a:extLst>
          </p:cNvPr>
          <p:cNvSpPr txBox="1"/>
          <p:nvPr/>
        </p:nvSpPr>
        <p:spPr>
          <a:xfrm>
            <a:off x="853725" y="5341789"/>
            <a:ext cx="8938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6. I will shop and you will clean!</a:t>
            </a:r>
          </a:p>
        </p:txBody>
      </p:sp>
      <p:pic>
        <p:nvPicPr>
          <p:cNvPr id="15" name="Imagen 25">
            <a:extLst>
              <a:ext uri="{FF2B5EF4-FFF2-40B4-BE49-F238E27FC236}">
                <a16:creationId xmlns:a16="http://schemas.microsoft.com/office/drawing/2014/main" id="{AD8D3F9B-D84A-402E-83FE-E9970989E0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2159" y="65629"/>
            <a:ext cx="1379029" cy="109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190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2931459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571460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Antworten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392697" y="247046"/>
            <a:ext cx="1566195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77C08-5026-0447-B022-A3A477524218}"/>
              </a:ext>
            </a:extLst>
          </p:cNvPr>
          <p:cNvSpPr txBox="1"/>
          <p:nvPr/>
        </p:nvSpPr>
        <p:spPr>
          <a:xfrm>
            <a:off x="853728" y="1121897"/>
            <a:ext cx="10484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1. I plan to see my (male) friend next Monday and Wednesday.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DEBF77-5134-7746-84FE-E5A309C50F1C}"/>
              </a:ext>
            </a:extLst>
          </p:cNvPr>
          <p:cNvSpPr txBox="1"/>
          <p:nvPr/>
        </p:nvSpPr>
        <p:spPr>
          <a:xfrm>
            <a:off x="853728" y="1976248"/>
            <a:ext cx="8938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2. Do you want to eat cold or hot (food)?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11CE15-0817-7F40-B3E1-EDACAFC42D9B}"/>
              </a:ext>
            </a:extLst>
          </p:cNvPr>
          <p:cNvSpPr txBox="1"/>
          <p:nvPr/>
        </p:nvSpPr>
        <p:spPr>
          <a:xfrm>
            <a:off x="853727" y="2814025"/>
            <a:ext cx="8938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3. He also wants to phone the lawyer.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A40227-00A4-434B-BA95-6658FB8BD0F7}"/>
              </a:ext>
            </a:extLst>
          </p:cNvPr>
          <p:cNvSpPr txBox="1"/>
          <p:nvPr/>
        </p:nvSpPr>
        <p:spPr>
          <a:xfrm>
            <a:off x="853727" y="3642308"/>
            <a:ext cx="8938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4. Will you arrive in the morning or evening?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36B1C4-6D7C-0147-8617-28513ECA487F}"/>
              </a:ext>
            </a:extLst>
          </p:cNvPr>
          <p:cNvSpPr txBox="1"/>
          <p:nvPr/>
        </p:nvSpPr>
        <p:spPr>
          <a:xfrm>
            <a:off x="853726" y="4469238"/>
            <a:ext cx="8938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5. Her brother plans to travel to Switzerland soon.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8F881C-1F5B-AC41-9F8F-BB3D52FEDD62}"/>
              </a:ext>
            </a:extLst>
          </p:cNvPr>
          <p:cNvSpPr txBox="1"/>
          <p:nvPr/>
        </p:nvSpPr>
        <p:spPr>
          <a:xfrm>
            <a:off x="853725" y="5341789"/>
            <a:ext cx="8938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6. I will shop and you will clean!</a:t>
            </a:r>
          </a:p>
        </p:txBody>
      </p:sp>
      <p:pic>
        <p:nvPicPr>
          <p:cNvPr id="15" name="Imagen 25">
            <a:extLst>
              <a:ext uri="{FF2B5EF4-FFF2-40B4-BE49-F238E27FC236}">
                <a16:creationId xmlns:a16="http://schemas.microsoft.com/office/drawing/2014/main" id="{AD8D3F9B-D84A-402E-83FE-E9970989E02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241" y="82481"/>
            <a:ext cx="1379029" cy="10983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A99B44F-09EB-4023-AD8D-CC2FDB03533C}"/>
              </a:ext>
            </a:extLst>
          </p:cNvPr>
          <p:cNvSpPr txBox="1"/>
          <p:nvPr/>
        </p:nvSpPr>
        <p:spPr>
          <a:xfrm>
            <a:off x="853728" y="1531195"/>
            <a:ext cx="1076004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1. Ich plane,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nächsten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Montag und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Mittwoch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meinen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Freund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sehen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DCBA35-103B-46EA-B28F-E10221CD1D16}"/>
              </a:ext>
            </a:extLst>
          </p:cNvPr>
          <p:cNvSpPr txBox="1"/>
          <p:nvPr/>
        </p:nvSpPr>
        <p:spPr>
          <a:xfrm>
            <a:off x="883024" y="2384259"/>
            <a:ext cx="1076004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2.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Willst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du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kalt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oder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warm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essen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5D0D28-6765-4097-ACB2-E7EEBDD7EFEB}"/>
              </a:ext>
            </a:extLst>
          </p:cNvPr>
          <p:cNvSpPr txBox="1"/>
          <p:nvPr/>
        </p:nvSpPr>
        <p:spPr>
          <a:xfrm>
            <a:off x="883024" y="3233596"/>
            <a:ext cx="1076004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3.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will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auch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den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Anwalt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anrufen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CE2340-F6EE-452F-B5AD-72712FB18C7C}"/>
              </a:ext>
            </a:extLst>
          </p:cNvPr>
          <p:cNvSpPr txBox="1"/>
          <p:nvPr/>
        </p:nvSpPr>
        <p:spPr>
          <a:xfrm>
            <a:off x="883024" y="4038933"/>
            <a:ext cx="1076004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4.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Wirst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du am Morgen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oder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am Abend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ankommen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72657F-041F-4AC1-B528-50A59753B9B3}"/>
              </a:ext>
            </a:extLst>
          </p:cNvPr>
          <p:cNvSpPr txBox="1"/>
          <p:nvPr/>
        </p:nvSpPr>
        <p:spPr>
          <a:xfrm>
            <a:off x="883024" y="4915622"/>
            <a:ext cx="1076004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5.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Ihr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Bruder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plant, bald in die Schweiz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fahren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37ECF4-174F-48B2-8293-0924ED578B6A}"/>
              </a:ext>
            </a:extLst>
          </p:cNvPr>
          <p:cNvSpPr txBox="1"/>
          <p:nvPr/>
        </p:nvSpPr>
        <p:spPr>
          <a:xfrm>
            <a:off x="883023" y="5803454"/>
            <a:ext cx="10760049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6. Ich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werde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einkaufen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und du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wirst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putzen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7090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592455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4410075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Gaming Grammar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3177A0-4242-4C61-991E-CAD3E8E7BAB5}"/>
              </a:ext>
            </a:extLst>
          </p:cNvPr>
          <p:cNvSpPr txBox="1"/>
          <p:nvPr/>
        </p:nvSpPr>
        <p:spPr>
          <a:xfrm>
            <a:off x="790575" y="1638300"/>
            <a:ext cx="8586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Try the following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hlinkClick r:id="rId5"/>
              </a:rPr>
              <a:t>Gaming Grammar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missions to practise: </a:t>
            </a:r>
          </a:p>
        </p:txBody>
      </p:sp>
      <p:pic>
        <p:nvPicPr>
          <p:cNvPr id="16" name="Picture 15" descr="A screenshot of a video game&#10;&#10;Description automatically generated">
            <a:extLst>
              <a:ext uri="{FF2B5EF4-FFF2-40B4-BE49-F238E27FC236}">
                <a16:creationId xmlns:a16="http://schemas.microsoft.com/office/drawing/2014/main" id="{9331F41B-8061-46CB-8466-C289AD9FD3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475" y="95731"/>
            <a:ext cx="2937670" cy="1589727"/>
          </a:xfrm>
          <a:prstGeom prst="rect">
            <a:avLst/>
          </a:prstGeom>
        </p:spPr>
      </p:pic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F6A1EAC-971D-4C9F-ADD4-63D58D94DC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24" y="2292609"/>
            <a:ext cx="1280271" cy="1737511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371408C-30AF-4297-A809-55815A1E86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" y="4264725"/>
            <a:ext cx="2602568" cy="190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255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rectangle">
            <a:extLst>
              <a:ext uri="{FF2B5EF4-FFF2-40B4-BE49-F238E27FC236}">
                <a16:creationId xmlns:a16="http://schemas.microsoft.com/office/drawing/2014/main" id="{6542F5EF-5D1E-4A1A-9FFF-51CF58E1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265"/>
            <a:ext cx="6807200" cy="869950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D7054004-D91F-44A0-BC5F-8D0E8349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" y="201397"/>
            <a:ext cx="570631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Hausaufgaben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8CFFF7-2006-4E52-9C94-C22FA462497F}"/>
              </a:ext>
            </a:extLst>
          </p:cNvPr>
          <p:cNvSpPr txBox="1"/>
          <p:nvPr/>
        </p:nvSpPr>
        <p:spPr>
          <a:xfrm>
            <a:off x="175149" y="1395715"/>
            <a:ext cx="975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65755" algn="ctr"/>
                <a:tab pos="5731510" algn="r"/>
              </a:tabLst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Pre-learning for lesson: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Year 8 German Term 3.1 Week 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4C2990-CF75-4BC3-BDD5-C20D271E6607}"/>
              </a:ext>
            </a:extLst>
          </p:cNvPr>
          <p:cNvSpPr txBox="1"/>
          <p:nvPr/>
        </p:nvSpPr>
        <p:spPr>
          <a:xfrm>
            <a:off x="175149" y="2745243"/>
            <a:ext cx="10113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65755" algn="ctr"/>
                <a:tab pos="5731510" algn="r"/>
              </a:tabLst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Revisit 1: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[Year 8 German Term 3.1 Week 1]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7E1FC5-F484-4ADB-A427-7655B7F123F4}"/>
              </a:ext>
            </a:extLst>
          </p:cNvPr>
          <p:cNvSpPr txBox="1"/>
          <p:nvPr/>
        </p:nvSpPr>
        <p:spPr>
          <a:xfrm>
            <a:off x="175149" y="4230328"/>
            <a:ext cx="975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65755" algn="ctr"/>
                <a:tab pos="5731510" algn="r"/>
              </a:tabLst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Revisit 2: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[Year 8 German Term 2.1 Week 6]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1BE83676-99BB-4B5A-A83B-5BC89A7B4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988" y="903339"/>
            <a:ext cx="1428750" cy="1428750"/>
          </a:xfrm>
          <a:prstGeom prst="rect">
            <a:avLst/>
          </a:prstGeom>
        </p:spPr>
      </p:pic>
      <p:pic>
        <p:nvPicPr>
          <p:cNvPr id="7" name="Picture 6" descr="Qr code&#10;&#10;Description automatically generated">
            <a:extLst>
              <a:ext uri="{FF2B5EF4-FFF2-40B4-BE49-F238E27FC236}">
                <a16:creationId xmlns:a16="http://schemas.microsoft.com/office/drawing/2014/main" id="{4D9DD272-921A-46BD-9075-CF369A61C3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168246"/>
            <a:ext cx="1581150" cy="1581150"/>
          </a:xfrm>
          <a:prstGeom prst="rect">
            <a:avLst/>
          </a:prstGeom>
        </p:spPr>
      </p:pic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EE2AAF06-7A62-40C8-8985-AA0DE1F832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845460"/>
            <a:ext cx="1581151" cy="158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69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rectangle">
            <a:extLst>
              <a:ext uri="{FF2B5EF4-FFF2-40B4-BE49-F238E27FC236}">
                <a16:creationId xmlns:a16="http://schemas.microsoft.com/office/drawing/2014/main" id="{6542F5EF-5D1E-4A1A-9FFF-51CF58E1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265"/>
            <a:ext cx="6807200" cy="869950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D7054004-D91F-44A0-BC5F-8D0E8349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" y="201397"/>
            <a:ext cx="570631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Hausaufgaben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8" descr="Smiley face with headpho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342" y="105601"/>
            <a:ext cx="1401221" cy="140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597" y="1221062"/>
            <a:ext cx="975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  <a:tabLst>
                <a:tab pos="2865755" algn="ctr"/>
                <a:tab pos="5731510" algn="r"/>
              </a:tabLst>
            </a:pPr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Vocabulary Learning Homework</a:t>
            </a:r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(Y8, </a:t>
            </a:r>
            <a:r>
              <a:rPr lang="en-GB" sz="2800" b="1" dirty="0">
                <a:solidFill>
                  <a:srgbClr val="115076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 3.1, Week 5)</a:t>
            </a:r>
            <a:endParaRPr lang="en-GB" sz="2800" dirty="0">
              <a:solidFill>
                <a:srgbClr val="115076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5149" y="1971779"/>
            <a:ext cx="1088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  <a:hlinkClick r:id="rId5"/>
              </a:rPr>
              <a:t>Audio file</a:t>
            </a:r>
            <a:endParaRPr lang="en-GB" sz="24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149" y="2869678"/>
            <a:ext cx="3075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</a:rPr>
              <a:t>Audio file QR code: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3DB3D-063A-44FB-9C93-A65627A6E32C}"/>
              </a:ext>
            </a:extLst>
          </p:cNvPr>
          <p:cNvSpPr txBox="1"/>
          <p:nvPr/>
        </p:nvSpPr>
        <p:spPr>
          <a:xfrm>
            <a:off x="175149" y="4555407"/>
            <a:ext cx="10338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115076"/>
                </a:solidFill>
                <a:latin typeface="Century Gothic" panose="020B0502020202020204" pitchFamily="34" charset="0"/>
                <a:hlinkClick r:id="rId6"/>
              </a:rPr>
              <a:t>Quizlet link</a:t>
            </a:r>
            <a:br>
              <a:rPr lang="en-GB" sz="2400" dirty="0"/>
            </a:br>
            <a:endParaRPr lang="en-GB" sz="24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5149" y="5457594"/>
            <a:ext cx="1106680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4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In addition, revisit:</a:t>
            </a:r>
            <a:r>
              <a:rPr lang="en-GB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		</a:t>
            </a:r>
            <a:r>
              <a:rPr lang="en-GB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hlinkClick r:id="rId7"/>
              </a:rPr>
              <a:t>Term 3.1 Week 1</a:t>
            </a:r>
            <a:endParaRPr lang="en-GB" sz="2400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lvl="0">
              <a:defRPr/>
            </a:pPr>
            <a:r>
              <a:rPr lang="en-GB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				</a:t>
            </a:r>
            <a:r>
              <a:rPr lang="en-GB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hlinkClick r:id="rId8"/>
              </a:rPr>
              <a:t>Term 2.1 Week 6</a:t>
            </a:r>
            <a:br>
              <a:rPr lang="en-GB" sz="2400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  <a:hlinkClick r:id="rId8"/>
              </a:rPr>
            </a:br>
            <a:endParaRPr lang="en-GB" sz="2000" dirty="0"/>
          </a:p>
        </p:txBody>
      </p:sp>
      <p:pic>
        <p:nvPicPr>
          <p:cNvPr id="8" name="Picture 7" descr="the letter Q">
            <a:extLst>
              <a:ext uri="{FF2B5EF4-FFF2-40B4-BE49-F238E27FC236}">
                <a16:creationId xmlns:a16="http://schemas.microsoft.com/office/drawing/2014/main" id="{4F604CAE-A433-4E80-B877-FC4297A94B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1925" y="4800601"/>
            <a:ext cx="1300638" cy="1300638"/>
          </a:xfrm>
          <a:prstGeom prst="rect">
            <a:avLst/>
          </a:prstGeom>
        </p:spPr>
      </p:pic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19768BD4-870A-48F4-B395-D690E73559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524" y="2383947"/>
            <a:ext cx="1278206" cy="127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446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A2347AEE-CF40-9A41-93F0-C8C5F4D9F646}"/>
              </a:ext>
            </a:extLst>
          </p:cNvPr>
          <p:cNvSpPr txBox="1"/>
          <p:nvPr/>
        </p:nvSpPr>
        <p:spPr>
          <a:xfrm>
            <a:off x="6126526" y="5230691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© Bosch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317159-3FDF-2944-8DC7-F7932E7AAF4B}"/>
              </a:ext>
            </a:extLst>
          </p:cNvPr>
          <p:cNvSpPr txBox="1"/>
          <p:nvPr/>
        </p:nvSpPr>
        <p:spPr>
          <a:xfrm>
            <a:off x="8607415" y="5972307"/>
            <a:ext cx="891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© puma</a:t>
            </a:r>
          </a:p>
        </p:txBody>
      </p:sp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4002588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Logo-</a:t>
            </a:r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9872869" y="247046"/>
            <a:ext cx="222439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>
                <a:solidFill>
                  <a:prstClr val="white"/>
                </a:solidFill>
                <a:latin typeface="Century Gothic" panose="020F0302020204030204"/>
              </a:rPr>
              <a:t>hören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/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schreiben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3ED6EF-5B20-1940-AFD2-EAA625B3F063}"/>
              </a:ext>
            </a:extLst>
          </p:cNvPr>
          <p:cNvSpPr txBox="1"/>
          <p:nvPr/>
        </p:nvSpPr>
        <p:spPr>
          <a:xfrm>
            <a:off x="70127" y="1180862"/>
            <a:ext cx="6859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einige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Logos. Wie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sagt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man die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Namen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von den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deutschen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Firmen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</a:p>
        </p:txBody>
      </p:sp>
      <p:sp>
        <p:nvSpPr>
          <p:cNvPr id="22" name="Rectangle 21" descr="box to hide timer as it goes off the page">
            <a:extLst>
              <a:ext uri="{FF2B5EF4-FFF2-40B4-BE49-F238E27FC236}">
                <a16:creationId xmlns:a16="http://schemas.microsoft.com/office/drawing/2014/main" id="{80BB973F-93FA-4A26-B850-9E1862347B2F}"/>
              </a:ext>
            </a:extLst>
          </p:cNvPr>
          <p:cNvSpPr/>
          <p:nvPr/>
        </p:nvSpPr>
        <p:spPr>
          <a:xfrm>
            <a:off x="9958365" y="5520139"/>
            <a:ext cx="745068" cy="765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" t="6877" r="5969" b="1994"/>
          <a:stretch/>
        </p:blipFill>
        <p:spPr>
          <a:xfrm>
            <a:off x="3113121" y="2408436"/>
            <a:ext cx="2153557" cy="125023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33" y="2274955"/>
            <a:ext cx="1027903" cy="10279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44" y="3692499"/>
            <a:ext cx="1879743" cy="18642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736" y="3881128"/>
            <a:ext cx="1935123" cy="30768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079" y="5053313"/>
            <a:ext cx="1764693" cy="9926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4E27231-7612-854B-A058-8F914E2628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155" y="1449344"/>
            <a:ext cx="2911278" cy="185351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E7F46B5-3D53-CC43-9B4A-804B1809F9C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85"/>
          <a:stretch/>
        </p:blipFill>
        <p:spPr>
          <a:xfrm>
            <a:off x="3081307" y="4115404"/>
            <a:ext cx="3519462" cy="197481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5A4A389-BAAB-C74F-8738-52736C138CF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492" y="2721429"/>
            <a:ext cx="1560811" cy="1560811"/>
          </a:xfrm>
          <a:prstGeom prst="rect">
            <a:avLst/>
          </a:prstGeom>
        </p:spPr>
      </p:pic>
      <p:sp>
        <p:nvSpPr>
          <p:cNvPr id="39" name="Speech Bubble: Rectangle with Corners Rounded 17">
            <a:extLst>
              <a:ext uri="{FF2B5EF4-FFF2-40B4-BE49-F238E27FC236}">
                <a16:creationId xmlns:a16="http://schemas.microsoft.com/office/drawing/2014/main" id="{01FF7DDC-59FC-0442-B3F4-510F10B513F3}"/>
              </a:ext>
            </a:extLst>
          </p:cNvPr>
          <p:cNvSpPr/>
          <p:nvPr/>
        </p:nvSpPr>
        <p:spPr>
          <a:xfrm>
            <a:off x="7190979" y="169443"/>
            <a:ext cx="2422144" cy="1119145"/>
          </a:xfrm>
          <a:prstGeom prst="wedgeRoundRectCallout">
            <a:avLst>
              <a:gd name="adj1" fmla="val 29203"/>
              <a:gd name="adj2" fmla="val 109027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  <a:t>Note: </a:t>
            </a:r>
            <a:r>
              <a:rPr lang="en-GB" sz="2000" b="1" dirty="0" err="1">
                <a:solidFill>
                  <a:prstClr val="white"/>
                </a:solidFill>
                <a:latin typeface="Century Gothic" panose="020F0302020204030204"/>
              </a:rPr>
              <a:t>oe</a:t>
            </a:r>
            <a: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  <a:t> is another way of writing </a:t>
            </a:r>
            <a:r>
              <a:rPr lang="en-GB" sz="2000" b="1" dirty="0" err="1">
                <a:solidFill>
                  <a:prstClr val="white"/>
                </a:solidFill>
                <a:latin typeface="Century Gothic" panose="020F0302020204030204"/>
              </a:rPr>
              <a:t>ö</a:t>
            </a:r>
            <a:endParaRPr lang="en-GB" sz="2000" b="1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B2E2F7-B26B-5D41-8221-579A826FA0F0}"/>
              </a:ext>
            </a:extLst>
          </p:cNvPr>
          <p:cNvSpPr/>
          <p:nvPr/>
        </p:nvSpPr>
        <p:spPr>
          <a:xfrm>
            <a:off x="984419" y="2882729"/>
            <a:ext cx="600086" cy="223223"/>
          </a:xfrm>
          <a:prstGeom prst="rect">
            <a:avLst/>
          </a:prstGeom>
          <a:solidFill>
            <a:srgbClr val="061F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B4FC9D-293F-C449-9AFB-57A9ADF400DC}"/>
              </a:ext>
            </a:extLst>
          </p:cNvPr>
          <p:cNvSpPr/>
          <p:nvPr/>
        </p:nvSpPr>
        <p:spPr>
          <a:xfrm>
            <a:off x="4374348" y="5106857"/>
            <a:ext cx="2634151" cy="437859"/>
          </a:xfrm>
          <a:prstGeom prst="rect">
            <a:avLst/>
          </a:prstGeom>
          <a:solidFill>
            <a:srgbClr val="E12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FC06BE-A639-124A-AADE-84A140966956}"/>
              </a:ext>
            </a:extLst>
          </p:cNvPr>
          <p:cNvSpPr/>
          <p:nvPr/>
        </p:nvSpPr>
        <p:spPr>
          <a:xfrm>
            <a:off x="1465640" y="4358665"/>
            <a:ext cx="340036" cy="342000"/>
          </a:xfrm>
          <a:prstGeom prst="ellipse">
            <a:avLst/>
          </a:prstGeom>
          <a:solidFill>
            <a:srgbClr val="CCCDB5"/>
          </a:solidFill>
          <a:ln>
            <a:solidFill>
              <a:srgbClr val="1E5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1E569B"/>
                </a:solidFill>
              </a:rPr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2B82E3-F48D-4946-A24C-03144DED1DE7}"/>
              </a:ext>
            </a:extLst>
          </p:cNvPr>
          <p:cNvSpPr/>
          <p:nvPr/>
        </p:nvSpPr>
        <p:spPr>
          <a:xfrm>
            <a:off x="8776894" y="2041844"/>
            <a:ext cx="1608894" cy="463851"/>
          </a:xfrm>
          <a:prstGeom prst="rect">
            <a:avLst/>
          </a:prstGeom>
          <a:solidFill>
            <a:srgbClr val="1745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112082-B240-6948-A919-9516AF77CF13}"/>
              </a:ext>
            </a:extLst>
          </p:cNvPr>
          <p:cNvSpPr/>
          <p:nvPr/>
        </p:nvSpPr>
        <p:spPr>
          <a:xfrm>
            <a:off x="9749904" y="3850121"/>
            <a:ext cx="1764693" cy="338692"/>
          </a:xfrm>
          <a:prstGeom prst="rect">
            <a:avLst/>
          </a:prstGeom>
          <a:solidFill>
            <a:srgbClr val="24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142476-3863-474D-A77E-7FF538ACCC36}"/>
              </a:ext>
            </a:extLst>
          </p:cNvPr>
          <p:cNvSpPr/>
          <p:nvPr/>
        </p:nvSpPr>
        <p:spPr>
          <a:xfrm>
            <a:off x="8383143" y="5535945"/>
            <a:ext cx="1420815" cy="72629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4F2721-9CB8-CD40-B82E-693FB72CA156}"/>
              </a:ext>
            </a:extLst>
          </p:cNvPr>
          <p:cNvSpPr/>
          <p:nvPr/>
        </p:nvSpPr>
        <p:spPr>
          <a:xfrm>
            <a:off x="4002588" y="2802840"/>
            <a:ext cx="468085" cy="164831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2C1B3"/>
                </a:solidFill>
              </a:rPr>
              <a:t>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106474C-9565-5648-ADF3-70E1D673089A}"/>
              </a:ext>
            </a:extLst>
          </p:cNvPr>
          <p:cNvSpPr/>
          <p:nvPr/>
        </p:nvSpPr>
        <p:spPr>
          <a:xfrm rot="18767419">
            <a:off x="6239466" y="2974138"/>
            <a:ext cx="237239" cy="261830"/>
          </a:xfrm>
          <a:prstGeom prst="rect">
            <a:avLst/>
          </a:prstGeom>
          <a:solidFill>
            <a:srgbClr val="676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BFC3F6-22FA-D740-A5CA-430C3D70A48C}"/>
              </a:ext>
            </a:extLst>
          </p:cNvPr>
          <p:cNvSpPr/>
          <p:nvPr/>
        </p:nvSpPr>
        <p:spPr>
          <a:xfrm>
            <a:off x="6651483" y="2755771"/>
            <a:ext cx="268358" cy="261830"/>
          </a:xfrm>
          <a:prstGeom prst="rect">
            <a:avLst/>
          </a:prstGeom>
          <a:solidFill>
            <a:srgbClr val="676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8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9A62887-49CF-5246-8F2C-210C27D97559}"/>
              </a:ext>
            </a:extLst>
          </p:cNvPr>
          <p:cNvSpPr/>
          <p:nvPr/>
        </p:nvSpPr>
        <p:spPr>
          <a:xfrm rot="3195171">
            <a:off x="7121268" y="2999171"/>
            <a:ext cx="293404" cy="2056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5520E2-1194-CE4C-8EAB-28597B7D3C68}"/>
              </a:ext>
            </a:extLst>
          </p:cNvPr>
          <p:cNvSpPr txBox="1"/>
          <p:nvPr/>
        </p:nvSpPr>
        <p:spPr>
          <a:xfrm>
            <a:off x="638222" y="5596160"/>
            <a:ext cx="1999265" cy="461665"/>
          </a:xfrm>
          <a:prstGeom prst="rect">
            <a:avLst/>
          </a:prstGeom>
          <a:solidFill>
            <a:srgbClr val="CCCDB5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1E569B"/>
                </a:solidFill>
              </a:rPr>
              <a:t>Volkswagen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D173F0-9AE5-D445-AEA2-26B417BC95B4}"/>
              </a:ext>
            </a:extLst>
          </p:cNvPr>
          <p:cNvSpPr txBox="1"/>
          <p:nvPr/>
        </p:nvSpPr>
        <p:spPr>
          <a:xfrm>
            <a:off x="3752928" y="3647491"/>
            <a:ext cx="872355" cy="46166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C2C1B3"/>
                </a:solidFill>
              </a:rPr>
              <a:t>Audi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76BCD0F-0601-5A4A-AF4E-A78F6B4A00C3}"/>
              </a:ext>
            </a:extLst>
          </p:cNvPr>
          <p:cNvSpPr txBox="1"/>
          <p:nvPr/>
        </p:nvSpPr>
        <p:spPr>
          <a:xfrm>
            <a:off x="921754" y="3281035"/>
            <a:ext cx="696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© Aldi</a:t>
            </a:r>
          </a:p>
        </p:txBody>
      </p:sp>
      <p:pic>
        <p:nvPicPr>
          <p:cNvPr id="8" name="8.3.1.4 Slide 4_final">
            <a:hlinkClick r:id="" action="ppaction://media"/>
            <a:extLst>
              <a:ext uri="{FF2B5EF4-FFF2-40B4-BE49-F238E27FC236}">
                <a16:creationId xmlns:a16="http://schemas.microsoft.com/office/drawing/2014/main" id="{22126A9D-8C45-4A4B-BAF5-89A9794DD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82839" y="191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6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7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9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31" grpId="0" animBg="1"/>
      <p:bldP spid="40" grpId="0" animBg="1"/>
      <p:bldP spid="41" grpId="0" animBg="1"/>
      <p:bldP spid="32" grpId="0" animBg="1"/>
      <p:bldP spid="33" grpId="0" animBg="1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067" y="4441070"/>
            <a:ext cx="1585938" cy="1585938"/>
          </a:xfrm>
          <a:prstGeom prst="rect">
            <a:avLst/>
          </a:prstGeom>
        </p:spPr>
      </p:pic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95618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Logo-</a:t>
            </a:r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9872869" y="247046"/>
            <a:ext cx="2084457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lesen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/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sprechen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3ED6EF-5B20-1940-AFD2-EAA625B3F063}"/>
              </a:ext>
            </a:extLst>
          </p:cNvPr>
          <p:cNvSpPr txBox="1"/>
          <p:nvPr/>
        </p:nvSpPr>
        <p:spPr>
          <a:xfrm>
            <a:off x="70128" y="1180862"/>
            <a:ext cx="5866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einige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Logos.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sagt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man die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Namen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dieser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deutschen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Firmen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792073" y="1312991"/>
            <a:ext cx="244800" cy="417600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Rectangle 2" descr="rectangle that moves down the slide to show the 60 second timer">
            <a:extLst>
              <a:ext uri="{FF2B5EF4-FFF2-40B4-BE49-F238E27FC236}">
                <a16:creationId xmlns:a16="http://schemas.microsoft.com/office/drawing/2014/main" id="{1602C629-4653-48D5-AF83-0CE1B5EFF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1959" y="1332886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Rectangle 3" descr="rectangle for timer">
            <a:extLst>
              <a:ext uri="{FF2B5EF4-FFF2-40B4-BE49-F238E27FC236}">
                <a16:creationId xmlns:a16="http://schemas.microsoft.com/office/drawing/2014/main" id="{B3DA2B9B-9F69-45DD-87FC-96861967F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9593" y="1332884"/>
            <a:ext cx="503528" cy="41562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Text Box 12">
            <a:extLst>
              <a:ext uri="{FF2B5EF4-FFF2-40B4-BE49-F238E27FC236}">
                <a16:creationId xmlns:a16="http://schemas.microsoft.com/office/drawing/2014/main" id="{C665AA53-3F6F-4509-95FE-603BC10F33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6811" y="1163607"/>
            <a:ext cx="431800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2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1" name="Text Box 14">
            <a:extLst>
              <a:ext uri="{FF2B5EF4-FFF2-40B4-BE49-F238E27FC236}">
                <a16:creationId xmlns:a16="http://schemas.microsoft.com/office/drawing/2014/main" id="{1667AF0D-75C5-4D04-8C9E-B17562F08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2123" y="5297189"/>
            <a:ext cx="734174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2" name="Rectangle 21" descr="box to hide timer as it goes off the page">
            <a:extLst>
              <a:ext uri="{FF2B5EF4-FFF2-40B4-BE49-F238E27FC236}">
                <a16:creationId xmlns:a16="http://schemas.microsoft.com/office/drawing/2014/main" id="{80BB973F-93FA-4A26-B850-9E1862347B2F}"/>
              </a:ext>
            </a:extLst>
          </p:cNvPr>
          <p:cNvSpPr/>
          <p:nvPr/>
        </p:nvSpPr>
        <p:spPr>
          <a:xfrm>
            <a:off x="9958365" y="5520139"/>
            <a:ext cx="745068" cy="765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CFE64676-F267-4A32-92AE-3A1905ACA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8695" y="5708137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LOS!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982147" y="5493881"/>
            <a:ext cx="720000" cy="182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0103675" y="5489143"/>
            <a:ext cx="525600" cy="0"/>
          </a:xfrm>
          <a:prstGeom prst="line">
            <a:avLst/>
          </a:prstGeom>
          <a:ln w="19050">
            <a:solidFill>
              <a:srgbClr val="0245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0813222" y="1337218"/>
            <a:ext cx="293759" cy="41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id="{8F88F33A-F1A8-403F-938C-85915B780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332" y="3305360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rPr>
              <a:t>Sekunden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38" y="2085781"/>
            <a:ext cx="1943114" cy="206305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F38D06-0078-3043-86F0-F43470F1D60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t="15693" r="5700" b="14953"/>
          <a:stretch/>
        </p:blipFill>
        <p:spPr>
          <a:xfrm>
            <a:off x="2721685" y="2573950"/>
            <a:ext cx="1952367" cy="59312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88AD241-4A5F-E14B-83D2-EC165B3AC0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559" y="2070884"/>
            <a:ext cx="2138411" cy="160380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95B78D4-9010-B949-AC1B-BE01D3EF9A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97" y="4217282"/>
            <a:ext cx="2444742" cy="183355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167ECE0-AB04-DC4F-8712-9A23E98718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572" y="2563734"/>
            <a:ext cx="1769874" cy="613556"/>
          </a:xfrm>
          <a:prstGeom prst="rect">
            <a:avLst/>
          </a:prstGeom>
        </p:spPr>
      </p:pic>
      <p:sp>
        <p:nvSpPr>
          <p:cNvPr id="33" name="Speech Bubble: Rectangle with Corners Rounded 17">
            <a:extLst>
              <a:ext uri="{FF2B5EF4-FFF2-40B4-BE49-F238E27FC236}">
                <a16:creationId xmlns:a16="http://schemas.microsoft.com/office/drawing/2014/main" id="{7B84C096-7353-9A4A-B6E7-624BE59951C1}"/>
              </a:ext>
            </a:extLst>
          </p:cNvPr>
          <p:cNvSpPr/>
          <p:nvPr/>
        </p:nvSpPr>
        <p:spPr>
          <a:xfrm>
            <a:off x="6517513" y="61717"/>
            <a:ext cx="3440851" cy="1271167"/>
          </a:xfrm>
          <a:prstGeom prst="wedgeRoundRectCallout">
            <a:avLst>
              <a:gd name="adj1" fmla="val -8773"/>
              <a:gd name="adj2" fmla="val 76118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  <a:t>German brands are popular. About 1 in 7 cars made in Germany are sold in the UK.</a:t>
            </a:r>
            <a:endParaRPr lang="en-GB" sz="2000" b="1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FCDFD5C-F8D4-C54D-8FCF-A62928CB61F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1096" y="4317260"/>
            <a:ext cx="1838446" cy="183355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13136B8-AC6D-9645-B4B9-31D17E089CE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99218" y="4823224"/>
            <a:ext cx="2147654" cy="57791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0AC0831-E676-F143-BC5A-EFA8287E2AE9}"/>
              </a:ext>
            </a:extLst>
          </p:cNvPr>
          <p:cNvSpPr txBox="1"/>
          <p:nvPr/>
        </p:nvSpPr>
        <p:spPr>
          <a:xfrm>
            <a:off x="5309719" y="5427511"/>
            <a:ext cx="1471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© Schwarzkopf</a:t>
            </a:r>
          </a:p>
        </p:txBody>
      </p:sp>
      <p:pic>
        <p:nvPicPr>
          <p:cNvPr id="7" name="8.3.1.4 Slide 5_final">
            <a:hlinkClick r:id="" action="ppaction://media"/>
            <a:extLst>
              <a:ext uri="{FF2B5EF4-FFF2-40B4-BE49-F238E27FC236}">
                <a16:creationId xmlns:a16="http://schemas.microsoft.com/office/drawing/2014/main" id="{06A24433-0D2E-45B5-97BB-C7A382EE1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189323" y="156377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DC53A6-424D-44F1-9995-928E242A1DF5}"/>
              </a:ext>
            </a:extLst>
          </p:cNvPr>
          <p:cNvSpPr txBox="1"/>
          <p:nvPr/>
        </p:nvSpPr>
        <p:spPr>
          <a:xfrm>
            <a:off x="29492" y="2028730"/>
            <a:ext cx="43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EB89D4-9792-48BB-8499-A441829F58F0}"/>
              </a:ext>
            </a:extLst>
          </p:cNvPr>
          <p:cNvSpPr txBox="1"/>
          <p:nvPr/>
        </p:nvSpPr>
        <p:spPr>
          <a:xfrm>
            <a:off x="2335351" y="2028730"/>
            <a:ext cx="43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1AC0B1-F887-4722-87FC-768E1153E5D3}"/>
              </a:ext>
            </a:extLst>
          </p:cNvPr>
          <p:cNvSpPr txBox="1"/>
          <p:nvPr/>
        </p:nvSpPr>
        <p:spPr>
          <a:xfrm>
            <a:off x="4911467" y="2011859"/>
            <a:ext cx="359346" cy="46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A66AC54-BBCF-4B10-BAD5-6C37634391B9}"/>
              </a:ext>
            </a:extLst>
          </p:cNvPr>
          <p:cNvSpPr txBox="1"/>
          <p:nvPr/>
        </p:nvSpPr>
        <p:spPr>
          <a:xfrm>
            <a:off x="7371600" y="2030340"/>
            <a:ext cx="43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61EE31B-68C9-4CCE-8D39-5F56A5E99199}"/>
              </a:ext>
            </a:extLst>
          </p:cNvPr>
          <p:cNvSpPr txBox="1"/>
          <p:nvPr/>
        </p:nvSpPr>
        <p:spPr>
          <a:xfrm>
            <a:off x="6784" y="4198604"/>
            <a:ext cx="43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4DC592-E6B9-4BA2-A223-49718C789430}"/>
              </a:ext>
            </a:extLst>
          </p:cNvPr>
          <p:cNvSpPr txBox="1"/>
          <p:nvPr/>
        </p:nvSpPr>
        <p:spPr>
          <a:xfrm>
            <a:off x="2335351" y="4198603"/>
            <a:ext cx="43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47AC994-294E-4569-AB26-D2BCA1B4F378}"/>
              </a:ext>
            </a:extLst>
          </p:cNvPr>
          <p:cNvSpPr txBox="1"/>
          <p:nvPr/>
        </p:nvSpPr>
        <p:spPr>
          <a:xfrm>
            <a:off x="4865198" y="4200213"/>
            <a:ext cx="43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8CDB741-61ED-4D8E-A5EB-AC4F8959B768}"/>
              </a:ext>
            </a:extLst>
          </p:cNvPr>
          <p:cNvSpPr txBox="1"/>
          <p:nvPr/>
        </p:nvSpPr>
        <p:spPr>
          <a:xfrm>
            <a:off x="7267482" y="4226631"/>
            <a:ext cx="43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8780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2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" dur="2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louds in the sky over a body of water&#10;&#10;Description automatically generated">
            <a:extLst>
              <a:ext uri="{FF2B5EF4-FFF2-40B4-BE49-F238E27FC236}">
                <a16:creationId xmlns:a16="http://schemas.microsoft.com/office/drawing/2014/main" id="{D71FFCEF-7BAB-D34D-9EA8-9E6C9ABE67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0" b="12148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078897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Vokabeln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50899D-8A70-334E-8FB4-7B4C2291EFCB}"/>
              </a:ext>
            </a:extLst>
          </p:cNvPr>
          <p:cNvSpPr txBox="1"/>
          <p:nvPr/>
        </p:nvSpPr>
        <p:spPr>
          <a:xfrm>
            <a:off x="180000" y="1296000"/>
            <a:ext cx="10729300" cy="830997"/>
          </a:xfrm>
          <a:prstGeom prst="rect">
            <a:avLst/>
          </a:prstGeom>
          <a:solidFill>
            <a:srgbClr val="EBEFF7">
              <a:alpha val="5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Frau Wasserman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erzählt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über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ihrer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Firma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Hör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Frau Wasserman an und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schreib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die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orangen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Wörter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auf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Englisch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C5356910-6B67-6F4B-A19A-19994445CE45}"/>
              </a:ext>
            </a:extLst>
          </p:cNvPr>
          <p:cNvSpPr/>
          <p:nvPr/>
        </p:nvSpPr>
        <p:spPr>
          <a:xfrm>
            <a:off x="11007969" y="247046"/>
            <a:ext cx="949358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978ADB-C0CC-B64E-ACDE-CFA9B563F5A6}"/>
              </a:ext>
            </a:extLst>
          </p:cNvPr>
          <p:cNvSpPr txBox="1"/>
          <p:nvPr/>
        </p:nvSpPr>
        <p:spPr>
          <a:xfrm>
            <a:off x="180000" y="2323427"/>
            <a:ext cx="11222008" cy="3785652"/>
          </a:xfrm>
          <a:prstGeom prst="rect">
            <a:avLst/>
          </a:prstGeom>
          <a:solidFill>
            <a:srgbClr val="EBEFF7">
              <a:alpha val="58000"/>
            </a:srgbClr>
          </a:solidFill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Hallo! </a:t>
            </a:r>
            <a:r>
              <a:rPr lang="en-US" sz="2400" b="1" dirty="0" err="1">
                <a:solidFill>
                  <a:srgbClr val="DAA520"/>
                </a:solidFill>
              </a:rPr>
              <a:t>Kennen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Sie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schon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den Bodensee?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Unsere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rgbClr val="DAA520"/>
                </a:solidFill>
              </a:rPr>
              <a:t>Firma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Wassermann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Bootsfahrten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ist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eine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von den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ältesten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*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Boots</a:t>
            </a:r>
            <a:r>
              <a:rPr lang="en-US" sz="2400" b="1" dirty="0" err="1">
                <a:solidFill>
                  <a:srgbClr val="DAA520"/>
                </a:solidFill>
              </a:rPr>
              <a:t>firmen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Süd</a:t>
            </a:r>
            <a:r>
              <a:rPr lang="en-US" sz="2400" b="1" dirty="0" err="1">
                <a:solidFill>
                  <a:srgbClr val="DAA520"/>
                </a:solidFill>
              </a:rPr>
              <a:t>deutschland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2400" b="1" dirty="0" err="1">
                <a:solidFill>
                  <a:srgbClr val="DAA520"/>
                </a:solidFill>
              </a:rPr>
              <a:t>Seit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140 Jahren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machen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wir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Bootsfahrten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auf dem Bodensee. Eine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Bootsfahrt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tut gut und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dauert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nur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eine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kleine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rgbClr val="DAA520"/>
                </a:solidFill>
              </a:rPr>
              <a:t>Weile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  Sind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rgbClr val="DAA520"/>
                </a:solidFill>
              </a:rPr>
              <a:t>Anwalt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Arzt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oder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Lehrer?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Wollen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Sie den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Alltagsstress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loswerden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? Dann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sind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Sie </a:t>
            </a:r>
            <a:r>
              <a:rPr lang="en-US" sz="2400" b="1" dirty="0" err="1">
                <a:solidFill>
                  <a:srgbClr val="DAA520"/>
                </a:solidFill>
              </a:rPr>
              <a:t>bei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uns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an der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richtigen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Adresse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2400" b="1" dirty="0" err="1">
                <a:solidFill>
                  <a:srgbClr val="DAA520"/>
                </a:solidFill>
              </a:rPr>
              <a:t>Einmal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ins Boot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gestiegen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verschwinden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* alle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Probleme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 Und es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ist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nie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die </a:t>
            </a:r>
            <a:r>
              <a:rPr lang="en-US" sz="2400" b="1" dirty="0" err="1">
                <a:solidFill>
                  <a:srgbClr val="DAA520"/>
                </a:solidFill>
              </a:rPr>
              <a:t>gleiche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Erfahrung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  <a:p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Wasserman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Bootsfahrten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2400" b="1" dirty="0" err="1">
                <a:solidFill>
                  <a:srgbClr val="DAA520"/>
                </a:solidFill>
              </a:rPr>
              <a:t>Seit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1879.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DC93EF8-58C0-0441-B5E1-EAD5BAEF4344}"/>
              </a:ext>
            </a:extLst>
          </p:cNvPr>
          <p:cNvSpPr/>
          <p:nvPr/>
        </p:nvSpPr>
        <p:spPr>
          <a:xfrm>
            <a:off x="1113988" y="2126997"/>
            <a:ext cx="1502999" cy="608682"/>
          </a:xfrm>
          <a:prstGeom prst="roundRect">
            <a:avLst/>
          </a:prstGeom>
          <a:solidFill>
            <a:srgbClr val="DAA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to know, knowing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776E811-F5CB-7047-BA84-7038BEB3B1DB}"/>
              </a:ext>
            </a:extLst>
          </p:cNvPr>
          <p:cNvSpPr/>
          <p:nvPr/>
        </p:nvSpPr>
        <p:spPr>
          <a:xfrm>
            <a:off x="7335247" y="2406874"/>
            <a:ext cx="1346184" cy="346444"/>
          </a:xfrm>
          <a:prstGeom prst="roundRect">
            <a:avLst/>
          </a:prstGeom>
          <a:solidFill>
            <a:srgbClr val="DAA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company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51602D8-3021-4C44-AA4E-FD34645686F8}"/>
              </a:ext>
            </a:extLst>
          </p:cNvPr>
          <p:cNvSpPr/>
          <p:nvPr/>
        </p:nvSpPr>
        <p:spPr>
          <a:xfrm>
            <a:off x="5223513" y="2989139"/>
            <a:ext cx="1502999" cy="346444"/>
          </a:xfrm>
          <a:prstGeom prst="roundRect">
            <a:avLst/>
          </a:prstGeom>
          <a:solidFill>
            <a:srgbClr val="DAA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companies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80252A5-9F4B-F748-A758-D08145D36BEA}"/>
              </a:ext>
            </a:extLst>
          </p:cNvPr>
          <p:cNvSpPr/>
          <p:nvPr/>
        </p:nvSpPr>
        <p:spPr>
          <a:xfrm>
            <a:off x="9340901" y="2815917"/>
            <a:ext cx="1346184" cy="346444"/>
          </a:xfrm>
          <a:prstGeom prst="roundRect">
            <a:avLst/>
          </a:prstGeom>
          <a:solidFill>
            <a:srgbClr val="DAA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Germany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8A52AA1-F994-2C4B-84C5-D5550A207946}"/>
              </a:ext>
            </a:extLst>
          </p:cNvPr>
          <p:cNvSpPr/>
          <p:nvPr/>
        </p:nvSpPr>
        <p:spPr>
          <a:xfrm>
            <a:off x="10922980" y="2793338"/>
            <a:ext cx="836489" cy="346444"/>
          </a:xfrm>
          <a:prstGeom prst="roundRect">
            <a:avLst/>
          </a:prstGeom>
          <a:solidFill>
            <a:srgbClr val="DAA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for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B17209E8-01B3-B24C-91CD-26ADCE1D47D9}"/>
              </a:ext>
            </a:extLst>
          </p:cNvPr>
          <p:cNvSpPr/>
          <p:nvPr/>
        </p:nvSpPr>
        <p:spPr>
          <a:xfrm>
            <a:off x="7609867" y="3554663"/>
            <a:ext cx="1060330" cy="346444"/>
          </a:xfrm>
          <a:prstGeom prst="roundRect">
            <a:avLst/>
          </a:prstGeom>
          <a:solidFill>
            <a:srgbClr val="DAA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lawyer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653B0BF-830C-1E42-962C-E621ADF2A68C}"/>
              </a:ext>
            </a:extLst>
          </p:cNvPr>
          <p:cNvSpPr/>
          <p:nvPr/>
        </p:nvSpPr>
        <p:spPr>
          <a:xfrm>
            <a:off x="5221583" y="3532013"/>
            <a:ext cx="1066014" cy="346444"/>
          </a:xfrm>
          <a:prstGeom prst="roundRect">
            <a:avLst/>
          </a:prstGeom>
          <a:solidFill>
            <a:srgbClr val="DAA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 while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5C075D4-4A6C-E449-A55A-B0097B2DB11E}"/>
              </a:ext>
            </a:extLst>
          </p:cNvPr>
          <p:cNvSpPr/>
          <p:nvPr/>
        </p:nvSpPr>
        <p:spPr>
          <a:xfrm>
            <a:off x="8615573" y="3968729"/>
            <a:ext cx="2120954" cy="346444"/>
          </a:xfrm>
          <a:prstGeom prst="roundRect">
            <a:avLst/>
          </a:prstGeom>
          <a:solidFill>
            <a:srgbClr val="DAA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at (the house of)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6DD8BD1B-2C72-2441-9F64-52056BA91D9B}"/>
              </a:ext>
            </a:extLst>
          </p:cNvPr>
          <p:cNvSpPr/>
          <p:nvPr/>
        </p:nvSpPr>
        <p:spPr>
          <a:xfrm>
            <a:off x="2987272" y="4216677"/>
            <a:ext cx="1060330" cy="346444"/>
          </a:xfrm>
          <a:prstGeom prst="roundRect">
            <a:avLst/>
          </a:prstGeom>
          <a:solidFill>
            <a:srgbClr val="DAA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once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8253DEE3-D437-DD40-89AD-2C60CC814E01}"/>
              </a:ext>
            </a:extLst>
          </p:cNvPr>
          <p:cNvSpPr/>
          <p:nvPr/>
        </p:nvSpPr>
        <p:spPr>
          <a:xfrm>
            <a:off x="3992905" y="4799934"/>
            <a:ext cx="1060330" cy="346444"/>
          </a:xfrm>
          <a:prstGeom prst="roundRect">
            <a:avLst/>
          </a:prstGeom>
          <a:solidFill>
            <a:srgbClr val="DAA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same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86711EA-B7DB-5F4A-AC65-8E7B5683829F}"/>
              </a:ext>
            </a:extLst>
          </p:cNvPr>
          <p:cNvSpPr/>
          <p:nvPr/>
        </p:nvSpPr>
        <p:spPr>
          <a:xfrm>
            <a:off x="3966277" y="5342808"/>
            <a:ext cx="860397" cy="346444"/>
          </a:xfrm>
          <a:prstGeom prst="roundRect">
            <a:avLst/>
          </a:prstGeom>
          <a:solidFill>
            <a:srgbClr val="DAA5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since</a:t>
            </a:r>
          </a:p>
        </p:txBody>
      </p:sp>
      <p:sp>
        <p:nvSpPr>
          <p:cNvPr id="26" name="Speech Bubble: Rectangle with Corners Rounded 17">
            <a:extLst>
              <a:ext uri="{FF2B5EF4-FFF2-40B4-BE49-F238E27FC236}">
                <a16:creationId xmlns:a16="http://schemas.microsoft.com/office/drawing/2014/main" id="{1B5C893B-1153-4139-855B-95BBED1246EE}"/>
              </a:ext>
            </a:extLst>
          </p:cNvPr>
          <p:cNvSpPr/>
          <p:nvPr/>
        </p:nvSpPr>
        <p:spPr>
          <a:xfrm>
            <a:off x="6567099" y="174434"/>
            <a:ext cx="4206197" cy="940173"/>
          </a:xfrm>
          <a:prstGeom prst="wedgeRoundRectCallout">
            <a:avLst>
              <a:gd name="adj1" fmla="val -16227"/>
              <a:gd name="adj2" fmla="val 50315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dirty="0" err="1">
                <a:solidFill>
                  <a:prstClr val="white"/>
                </a:solidFill>
                <a:latin typeface="Century Gothic" panose="020F0302020204030204"/>
              </a:rPr>
              <a:t>älteste</a:t>
            </a:r>
            <a: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  <a:t>(</a:t>
            </a:r>
            <a:r>
              <a:rPr lang="en-GB" sz="2000" dirty="0" err="1">
                <a:solidFill>
                  <a:prstClr val="white"/>
                </a:solidFill>
                <a:latin typeface="Century Gothic" panose="020F0302020204030204"/>
              </a:rPr>
              <a:t>r,s,n</a:t>
            </a:r>
            <a: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  <a:t>) – oldest</a:t>
            </a:r>
            <a:b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</a:br>
            <a:r>
              <a:rPr lang="en-GB" sz="2000" dirty="0" err="1">
                <a:solidFill>
                  <a:prstClr val="white"/>
                </a:solidFill>
                <a:latin typeface="Century Gothic" panose="020F0302020204030204"/>
              </a:rPr>
              <a:t>verschwinden</a:t>
            </a:r>
            <a: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  <a:t> – to disappear</a:t>
            </a:r>
            <a:b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</a:br>
            <a:r>
              <a:rPr lang="en-GB" sz="2000" dirty="0" err="1">
                <a:solidFill>
                  <a:prstClr val="white"/>
                </a:solidFill>
                <a:latin typeface="Century Gothic" panose="020F0302020204030204"/>
              </a:rPr>
              <a:t>weg</a:t>
            </a:r>
            <a:r>
              <a:rPr lang="en-GB" sz="2000" dirty="0">
                <a:solidFill>
                  <a:prstClr val="white"/>
                </a:solidFill>
              </a:rPr>
              <a:t> – </a:t>
            </a:r>
            <a: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  <a:t>away</a:t>
            </a:r>
            <a:endParaRPr lang="en-GB" sz="2000" b="1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pic>
        <p:nvPicPr>
          <p:cNvPr id="8" name="Wassermann2">
            <a:hlinkClick r:id="" action="ppaction://media"/>
            <a:extLst>
              <a:ext uri="{FF2B5EF4-FFF2-40B4-BE49-F238E27FC236}">
                <a16:creationId xmlns:a16="http://schemas.microsoft.com/office/drawing/2014/main" id="{B5B42660-0F8B-4000-B6A3-BDFAAA31D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86305" y="2024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2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32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A group of clouds in the sky over a body of water&#10;&#10;Description automatically generated">
            <a:extLst>
              <a:ext uri="{FF2B5EF4-FFF2-40B4-BE49-F238E27FC236}">
                <a16:creationId xmlns:a16="http://schemas.microsoft.com/office/drawing/2014/main" id="{F4BDEE93-72D0-4C38-9334-ABC0659DE9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10" b="12148"/>
          <a:stretch/>
        </p:blipFill>
        <p:spPr>
          <a:xfrm>
            <a:off x="0" y="0"/>
            <a:ext cx="12192000" cy="6400800"/>
          </a:xfrm>
          <a:prstGeom prst="rect">
            <a:avLst/>
          </a:prstGeom>
        </p:spPr>
      </p:pic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2616987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Vokabeln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50899D-8A70-334E-8FB4-7B4C2291EFCB}"/>
              </a:ext>
            </a:extLst>
          </p:cNvPr>
          <p:cNvSpPr txBox="1"/>
          <p:nvPr/>
        </p:nvSpPr>
        <p:spPr>
          <a:xfrm>
            <a:off x="180000" y="1296000"/>
            <a:ext cx="10729300" cy="830997"/>
          </a:xfrm>
          <a:prstGeom prst="rect">
            <a:avLst/>
          </a:prstGeom>
          <a:solidFill>
            <a:srgbClr val="EBEFF7">
              <a:alpha val="58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Frau Wasserman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erzählt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über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ihrer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Firma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Hör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Frau Wasserman an und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schreib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die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orangen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Wörter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auf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Englisch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C5356910-6B67-6F4B-A19A-19994445CE45}"/>
              </a:ext>
            </a:extLst>
          </p:cNvPr>
          <p:cNvSpPr/>
          <p:nvPr/>
        </p:nvSpPr>
        <p:spPr>
          <a:xfrm>
            <a:off x="11007969" y="247046"/>
            <a:ext cx="949358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978ADB-C0CC-B64E-ACDE-CFA9B563F5A6}"/>
              </a:ext>
            </a:extLst>
          </p:cNvPr>
          <p:cNvSpPr txBox="1"/>
          <p:nvPr/>
        </p:nvSpPr>
        <p:spPr>
          <a:xfrm>
            <a:off x="180000" y="2459991"/>
            <a:ext cx="10729300" cy="3785652"/>
          </a:xfrm>
          <a:prstGeom prst="rect">
            <a:avLst/>
          </a:prstGeom>
          <a:solidFill>
            <a:srgbClr val="EBEFF7">
              <a:alpha val="58000"/>
            </a:srgbClr>
          </a:solidFill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Hallo! </a:t>
            </a:r>
            <a:r>
              <a:rPr lang="en-US" sz="2400" b="1" dirty="0" err="1">
                <a:solidFill>
                  <a:srgbClr val="DAA520"/>
                </a:solidFill>
              </a:rPr>
              <a:t>Kennen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Sie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schon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den Bodensee?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Unsere</a:t>
            </a:r>
            <a:r>
              <a:rPr lang="en-US" sz="2400" dirty="0">
                <a:solidFill>
                  <a:srgbClr val="DAA520"/>
                </a:solidFill>
              </a:rPr>
              <a:t> </a:t>
            </a:r>
            <a:r>
              <a:rPr lang="en-US" sz="2400" b="1" dirty="0" err="1">
                <a:solidFill>
                  <a:srgbClr val="DAA520"/>
                </a:solidFill>
              </a:rPr>
              <a:t>Firma</a:t>
            </a:r>
            <a:r>
              <a:rPr lang="en-US" sz="2400" dirty="0">
                <a:solidFill>
                  <a:srgbClr val="DAA520"/>
                </a:solidFill>
              </a:rPr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Wassermann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Bootsfahrten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ist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eine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von den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ältesten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*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Boots</a:t>
            </a:r>
            <a:r>
              <a:rPr lang="en-US" sz="2400" b="1" dirty="0" err="1">
                <a:solidFill>
                  <a:srgbClr val="DAA520"/>
                </a:solidFill>
              </a:rPr>
              <a:t>firmen</a:t>
            </a:r>
            <a:r>
              <a:rPr lang="en-US" sz="2400" dirty="0">
                <a:solidFill>
                  <a:srgbClr val="DAA520"/>
                </a:solidFill>
              </a:rPr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in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Süd</a:t>
            </a:r>
            <a:r>
              <a:rPr lang="en-US" sz="2400" b="1" dirty="0" err="1">
                <a:solidFill>
                  <a:srgbClr val="DAA520"/>
                </a:solidFill>
              </a:rPr>
              <a:t>deutschland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2400" b="1" dirty="0" err="1">
                <a:solidFill>
                  <a:srgbClr val="DAA520"/>
                </a:solidFill>
              </a:rPr>
              <a:t>Seit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140 Jahren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machen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wir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Bootsfahrten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auf dem Bodensee. Eine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Bootsfahrt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tut gut und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dauert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nur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eine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kleine</a:t>
            </a:r>
            <a:r>
              <a:rPr lang="en-US" sz="2400" dirty="0">
                <a:solidFill>
                  <a:srgbClr val="DAA520"/>
                </a:solidFill>
              </a:rPr>
              <a:t> </a:t>
            </a:r>
            <a:r>
              <a:rPr lang="en-US" sz="2400" b="1" dirty="0" err="1">
                <a:solidFill>
                  <a:srgbClr val="DAA520"/>
                </a:solidFill>
              </a:rPr>
              <a:t>Weile</a:t>
            </a:r>
            <a:r>
              <a:rPr lang="en-US" sz="2400" dirty="0">
                <a:solidFill>
                  <a:srgbClr val="DAA520"/>
                </a:solidFill>
              </a:rPr>
              <a:t>. 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Sind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US" sz="2400" dirty="0">
                <a:solidFill>
                  <a:srgbClr val="DAA520"/>
                </a:solidFill>
              </a:rPr>
              <a:t> </a:t>
            </a:r>
            <a:r>
              <a:rPr lang="en-US" sz="2400" b="1" dirty="0" err="1">
                <a:solidFill>
                  <a:srgbClr val="DAA520"/>
                </a:solidFill>
              </a:rPr>
              <a:t>Anwalt</a:t>
            </a:r>
            <a:r>
              <a:rPr lang="en-US" sz="2400" dirty="0">
                <a:solidFill>
                  <a:srgbClr val="DAA520"/>
                </a:solidFill>
              </a:rPr>
              <a:t>,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Arzt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oder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Lehrer?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Wollen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Sie den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Alltagsstress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loswerden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?  Dann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sind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Sie</a:t>
            </a:r>
            <a:r>
              <a:rPr lang="en-US" sz="2400" dirty="0">
                <a:solidFill>
                  <a:srgbClr val="DAA520"/>
                </a:solidFill>
              </a:rPr>
              <a:t> </a:t>
            </a:r>
            <a:r>
              <a:rPr lang="en-US" sz="2400" b="1" dirty="0" err="1">
                <a:solidFill>
                  <a:srgbClr val="DAA520"/>
                </a:solidFill>
              </a:rPr>
              <a:t>bei</a:t>
            </a:r>
            <a:r>
              <a:rPr lang="en-US" sz="2400" dirty="0">
                <a:solidFill>
                  <a:srgbClr val="DAA520"/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uns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an der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richtigen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Adresse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2400" b="1" dirty="0" err="1">
                <a:solidFill>
                  <a:srgbClr val="DAA520"/>
                </a:solidFill>
              </a:rPr>
              <a:t>Einmal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ins Boot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gestiegen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verschwinden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* alle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Probleme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 Und es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ist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nie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die</a:t>
            </a:r>
            <a:r>
              <a:rPr lang="en-US" sz="2400" dirty="0">
                <a:solidFill>
                  <a:srgbClr val="DAA520"/>
                </a:solidFill>
              </a:rPr>
              <a:t> </a:t>
            </a:r>
            <a:r>
              <a:rPr lang="en-US" sz="2400" b="1" dirty="0" err="1">
                <a:solidFill>
                  <a:srgbClr val="DAA520"/>
                </a:solidFill>
              </a:rPr>
              <a:t>gleiche</a:t>
            </a:r>
            <a:r>
              <a:rPr lang="en-US" sz="2400" dirty="0">
                <a:solidFill>
                  <a:srgbClr val="DAA520"/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Erfahrung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  <a:p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Wasserman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Bootsfahrten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r>
              <a:rPr lang="en-US" sz="2400" dirty="0">
                <a:solidFill>
                  <a:srgbClr val="DAA520"/>
                </a:solidFill>
              </a:rPr>
              <a:t> </a:t>
            </a:r>
            <a:r>
              <a:rPr lang="en-US" sz="2400" b="1" dirty="0" err="1">
                <a:solidFill>
                  <a:srgbClr val="DAA520"/>
                </a:solidFill>
              </a:rPr>
              <a:t>Seit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1879.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4FF319-FF49-534A-B5F8-96FD266BF8B3}"/>
              </a:ext>
            </a:extLst>
          </p:cNvPr>
          <p:cNvSpPr/>
          <p:nvPr/>
        </p:nvSpPr>
        <p:spPr>
          <a:xfrm>
            <a:off x="1141574" y="2843849"/>
            <a:ext cx="1197429" cy="391886"/>
          </a:xfrm>
          <a:prstGeom prst="rect">
            <a:avLst/>
          </a:prstGeom>
          <a:solidFill>
            <a:srgbClr val="F4F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AA82DE-202F-8841-9D7F-5A3BC6A6F9CA}"/>
              </a:ext>
            </a:extLst>
          </p:cNvPr>
          <p:cNvSpPr/>
          <p:nvPr/>
        </p:nvSpPr>
        <p:spPr>
          <a:xfrm>
            <a:off x="7364426" y="2821665"/>
            <a:ext cx="914400" cy="391886"/>
          </a:xfrm>
          <a:prstGeom prst="rect">
            <a:avLst/>
          </a:prstGeom>
          <a:solidFill>
            <a:srgbClr val="D1D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54A51-4BF2-A441-949C-60B7B673C1ED}"/>
              </a:ext>
            </a:extLst>
          </p:cNvPr>
          <p:cNvSpPr/>
          <p:nvPr/>
        </p:nvSpPr>
        <p:spPr>
          <a:xfrm>
            <a:off x="6818640" y="3227054"/>
            <a:ext cx="914400" cy="391886"/>
          </a:xfrm>
          <a:prstGeom prst="rect">
            <a:avLst/>
          </a:prstGeom>
          <a:solidFill>
            <a:srgbClr val="D1D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3A9F5A-463F-1148-883A-4DB959E522E1}"/>
              </a:ext>
            </a:extLst>
          </p:cNvPr>
          <p:cNvSpPr/>
          <p:nvPr/>
        </p:nvSpPr>
        <p:spPr>
          <a:xfrm>
            <a:off x="8670197" y="3208781"/>
            <a:ext cx="1863513" cy="391886"/>
          </a:xfrm>
          <a:prstGeom prst="rect">
            <a:avLst/>
          </a:prstGeom>
          <a:solidFill>
            <a:srgbClr val="CBD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58B2A3-17EA-2940-AEE2-5ACE904E1C39}"/>
              </a:ext>
            </a:extLst>
          </p:cNvPr>
          <p:cNvSpPr/>
          <p:nvPr/>
        </p:nvSpPr>
        <p:spPr>
          <a:xfrm>
            <a:off x="6796905" y="3994117"/>
            <a:ext cx="1069804" cy="391886"/>
          </a:xfrm>
          <a:prstGeom prst="rect">
            <a:avLst/>
          </a:prstGeom>
          <a:solidFill>
            <a:srgbClr val="C5D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BE5FBAE-8660-424A-9E17-F9D61A3FB821}"/>
              </a:ext>
            </a:extLst>
          </p:cNvPr>
          <p:cNvSpPr/>
          <p:nvPr/>
        </p:nvSpPr>
        <p:spPr>
          <a:xfrm>
            <a:off x="201064" y="3589989"/>
            <a:ext cx="604479" cy="391886"/>
          </a:xfrm>
          <a:prstGeom prst="rect">
            <a:avLst/>
          </a:prstGeom>
          <a:solidFill>
            <a:srgbClr val="F4F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630B49-50F4-204F-9A10-2300C2B0ABAB}"/>
              </a:ext>
            </a:extLst>
          </p:cNvPr>
          <p:cNvSpPr/>
          <p:nvPr/>
        </p:nvSpPr>
        <p:spPr>
          <a:xfrm>
            <a:off x="8998940" y="3980419"/>
            <a:ext cx="1645876" cy="391886"/>
          </a:xfrm>
          <a:prstGeom prst="rect">
            <a:avLst/>
          </a:prstGeom>
          <a:solidFill>
            <a:srgbClr val="C5D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2748BB-00CA-C542-8E06-1DA100FDAF13}"/>
              </a:ext>
            </a:extLst>
          </p:cNvPr>
          <p:cNvSpPr/>
          <p:nvPr/>
        </p:nvSpPr>
        <p:spPr>
          <a:xfrm>
            <a:off x="5561098" y="4727150"/>
            <a:ext cx="1069803" cy="391886"/>
          </a:xfrm>
          <a:prstGeom prst="rect">
            <a:avLst/>
          </a:prstGeom>
          <a:solidFill>
            <a:srgbClr val="C5D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3F2217-E0C1-E04A-9B49-C81FFA63A25F}"/>
              </a:ext>
            </a:extLst>
          </p:cNvPr>
          <p:cNvSpPr/>
          <p:nvPr/>
        </p:nvSpPr>
        <p:spPr>
          <a:xfrm>
            <a:off x="7268903" y="5089020"/>
            <a:ext cx="1173442" cy="391886"/>
          </a:xfrm>
          <a:prstGeom prst="rect">
            <a:avLst/>
          </a:prstGeom>
          <a:solidFill>
            <a:srgbClr val="C5D4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10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83A655-E193-7945-9D77-BD0A73A866E6}"/>
              </a:ext>
            </a:extLst>
          </p:cNvPr>
          <p:cNvSpPr/>
          <p:nvPr/>
        </p:nvSpPr>
        <p:spPr>
          <a:xfrm>
            <a:off x="704014" y="4697868"/>
            <a:ext cx="604479" cy="391886"/>
          </a:xfrm>
          <a:prstGeom prst="rect">
            <a:avLst/>
          </a:prstGeom>
          <a:solidFill>
            <a:srgbClr val="F4F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B59C5E8-E9D4-0F4A-9E97-B793CC1C4CE3}"/>
              </a:ext>
            </a:extLst>
          </p:cNvPr>
          <p:cNvSpPr/>
          <p:nvPr/>
        </p:nvSpPr>
        <p:spPr>
          <a:xfrm>
            <a:off x="4091174" y="5762018"/>
            <a:ext cx="604479" cy="391886"/>
          </a:xfrm>
          <a:prstGeom prst="rect">
            <a:avLst/>
          </a:prstGeom>
          <a:solidFill>
            <a:srgbClr val="B2B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DAA520"/>
                </a:solidFill>
              </a:rPr>
              <a:t>11</a:t>
            </a:r>
          </a:p>
        </p:txBody>
      </p:sp>
      <p:sp>
        <p:nvSpPr>
          <p:cNvPr id="26" name="Speech Bubble: Rectangle with Corners Rounded 17">
            <a:extLst>
              <a:ext uri="{FF2B5EF4-FFF2-40B4-BE49-F238E27FC236}">
                <a16:creationId xmlns:a16="http://schemas.microsoft.com/office/drawing/2014/main" id="{DDD0D259-E5A5-42DE-A456-B083BDF9A67D}"/>
              </a:ext>
            </a:extLst>
          </p:cNvPr>
          <p:cNvSpPr/>
          <p:nvPr/>
        </p:nvSpPr>
        <p:spPr>
          <a:xfrm>
            <a:off x="6567099" y="174434"/>
            <a:ext cx="4206197" cy="940173"/>
          </a:xfrm>
          <a:prstGeom prst="wedgeRoundRectCallout">
            <a:avLst>
              <a:gd name="adj1" fmla="val -16227"/>
              <a:gd name="adj2" fmla="val 50315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000" dirty="0" err="1">
                <a:solidFill>
                  <a:prstClr val="white"/>
                </a:solidFill>
                <a:latin typeface="Century Gothic" panose="020F0302020204030204"/>
              </a:rPr>
              <a:t>älteste</a:t>
            </a:r>
            <a: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  <a:t>(</a:t>
            </a:r>
            <a:r>
              <a:rPr lang="en-GB" sz="2000" dirty="0" err="1">
                <a:solidFill>
                  <a:prstClr val="white"/>
                </a:solidFill>
                <a:latin typeface="Century Gothic" panose="020F0302020204030204"/>
              </a:rPr>
              <a:t>r,s,n</a:t>
            </a:r>
            <a: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  <a:t>) – oldest</a:t>
            </a:r>
            <a:b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</a:br>
            <a:r>
              <a:rPr lang="en-GB" sz="2000" dirty="0" err="1">
                <a:solidFill>
                  <a:prstClr val="white"/>
                </a:solidFill>
                <a:latin typeface="Century Gothic" panose="020F0302020204030204"/>
              </a:rPr>
              <a:t>verschwinden</a:t>
            </a:r>
            <a: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  <a:t> – to disappear</a:t>
            </a:r>
            <a:b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</a:br>
            <a:r>
              <a:rPr lang="en-GB" sz="2000" dirty="0" err="1">
                <a:solidFill>
                  <a:prstClr val="white"/>
                </a:solidFill>
                <a:latin typeface="Century Gothic" panose="020F0302020204030204"/>
              </a:rPr>
              <a:t>weg</a:t>
            </a:r>
            <a:r>
              <a:rPr lang="en-GB" sz="2000" dirty="0">
                <a:solidFill>
                  <a:prstClr val="white"/>
                </a:solidFill>
              </a:rPr>
              <a:t> – </a:t>
            </a:r>
            <a: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  <a:t>away</a:t>
            </a:r>
            <a:endParaRPr lang="en-GB" sz="2000" b="1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sp>
        <p:nvSpPr>
          <p:cNvPr id="28" name="Rounded Rectangle 10">
            <a:extLst>
              <a:ext uri="{FF2B5EF4-FFF2-40B4-BE49-F238E27FC236}">
                <a16:creationId xmlns:a16="http://schemas.microsoft.com/office/drawing/2014/main" id="{B7E72A1D-F609-4830-89EE-EC64F6C9AC9E}"/>
              </a:ext>
            </a:extLst>
          </p:cNvPr>
          <p:cNvSpPr/>
          <p:nvPr/>
        </p:nvSpPr>
        <p:spPr>
          <a:xfrm>
            <a:off x="986594" y="2295759"/>
            <a:ext cx="1502999" cy="608682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to know, knowing</a:t>
            </a:r>
          </a:p>
        </p:txBody>
      </p:sp>
      <p:sp>
        <p:nvSpPr>
          <p:cNvPr id="29" name="Rounded Rectangle 13">
            <a:extLst>
              <a:ext uri="{FF2B5EF4-FFF2-40B4-BE49-F238E27FC236}">
                <a16:creationId xmlns:a16="http://schemas.microsoft.com/office/drawing/2014/main" id="{55796B57-B700-469E-8F93-B51AFC55DA1F}"/>
              </a:ext>
            </a:extLst>
          </p:cNvPr>
          <p:cNvSpPr/>
          <p:nvPr/>
        </p:nvSpPr>
        <p:spPr>
          <a:xfrm>
            <a:off x="7147815" y="2499457"/>
            <a:ext cx="1346184" cy="346444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company</a:t>
            </a:r>
          </a:p>
        </p:txBody>
      </p:sp>
      <p:sp>
        <p:nvSpPr>
          <p:cNvPr id="30" name="Rounded Rectangle 14">
            <a:extLst>
              <a:ext uri="{FF2B5EF4-FFF2-40B4-BE49-F238E27FC236}">
                <a16:creationId xmlns:a16="http://schemas.microsoft.com/office/drawing/2014/main" id="{0880E562-A600-425B-A618-AB2D230F6E0C}"/>
              </a:ext>
            </a:extLst>
          </p:cNvPr>
          <p:cNvSpPr/>
          <p:nvPr/>
        </p:nvSpPr>
        <p:spPr>
          <a:xfrm>
            <a:off x="6211744" y="2994887"/>
            <a:ext cx="1502999" cy="346444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companies</a:t>
            </a:r>
          </a:p>
        </p:txBody>
      </p:sp>
      <p:sp>
        <p:nvSpPr>
          <p:cNvPr id="31" name="Rounded Rectangle 17">
            <a:extLst>
              <a:ext uri="{FF2B5EF4-FFF2-40B4-BE49-F238E27FC236}">
                <a16:creationId xmlns:a16="http://schemas.microsoft.com/office/drawing/2014/main" id="{3F11F804-096C-4DE0-803A-C7FCBDC77431}"/>
              </a:ext>
            </a:extLst>
          </p:cNvPr>
          <p:cNvSpPr/>
          <p:nvPr/>
        </p:nvSpPr>
        <p:spPr>
          <a:xfrm>
            <a:off x="10809556" y="3232481"/>
            <a:ext cx="1346184" cy="346444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Germany</a:t>
            </a:r>
          </a:p>
        </p:txBody>
      </p:sp>
      <p:sp>
        <p:nvSpPr>
          <p:cNvPr id="32" name="Rounded Rectangle 18">
            <a:extLst>
              <a:ext uri="{FF2B5EF4-FFF2-40B4-BE49-F238E27FC236}">
                <a16:creationId xmlns:a16="http://schemas.microsoft.com/office/drawing/2014/main" id="{73EC2449-8C71-4CF1-A34D-CAD5E768C7FD}"/>
              </a:ext>
            </a:extLst>
          </p:cNvPr>
          <p:cNvSpPr/>
          <p:nvPr/>
        </p:nvSpPr>
        <p:spPr>
          <a:xfrm>
            <a:off x="175679" y="3260327"/>
            <a:ext cx="836489" cy="346444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for</a:t>
            </a:r>
          </a:p>
        </p:txBody>
      </p:sp>
      <p:sp>
        <p:nvSpPr>
          <p:cNvPr id="33" name="Rounded Rectangle 19">
            <a:extLst>
              <a:ext uri="{FF2B5EF4-FFF2-40B4-BE49-F238E27FC236}">
                <a16:creationId xmlns:a16="http://schemas.microsoft.com/office/drawing/2014/main" id="{E12A6408-A185-40F1-90FA-6E72E6352E3A}"/>
              </a:ext>
            </a:extLst>
          </p:cNvPr>
          <p:cNvSpPr/>
          <p:nvPr/>
        </p:nvSpPr>
        <p:spPr>
          <a:xfrm>
            <a:off x="9322835" y="3646626"/>
            <a:ext cx="1060330" cy="346444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lawyer</a:t>
            </a:r>
          </a:p>
        </p:txBody>
      </p:sp>
      <p:sp>
        <p:nvSpPr>
          <p:cNvPr id="34" name="Rounded Rectangle 20">
            <a:extLst>
              <a:ext uri="{FF2B5EF4-FFF2-40B4-BE49-F238E27FC236}">
                <a16:creationId xmlns:a16="http://schemas.microsoft.com/office/drawing/2014/main" id="{70D4E6EA-B64A-4354-B091-91418681396A}"/>
              </a:ext>
            </a:extLst>
          </p:cNvPr>
          <p:cNvSpPr/>
          <p:nvPr/>
        </p:nvSpPr>
        <p:spPr>
          <a:xfrm>
            <a:off x="6801386" y="3647673"/>
            <a:ext cx="1066014" cy="346444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 while</a:t>
            </a:r>
          </a:p>
        </p:txBody>
      </p:sp>
      <p:sp>
        <p:nvSpPr>
          <p:cNvPr id="35" name="Rounded Rectangle 21">
            <a:extLst>
              <a:ext uri="{FF2B5EF4-FFF2-40B4-BE49-F238E27FC236}">
                <a16:creationId xmlns:a16="http://schemas.microsoft.com/office/drawing/2014/main" id="{15C8C0B8-4919-4FE1-B90E-D0BF978ED27E}"/>
              </a:ext>
            </a:extLst>
          </p:cNvPr>
          <p:cNvSpPr/>
          <p:nvPr/>
        </p:nvSpPr>
        <p:spPr>
          <a:xfrm>
            <a:off x="201064" y="4356980"/>
            <a:ext cx="2120954" cy="346444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at (the house of)</a:t>
            </a:r>
          </a:p>
        </p:txBody>
      </p:sp>
      <p:sp>
        <p:nvSpPr>
          <p:cNvPr id="36" name="Rounded Rectangle 22">
            <a:extLst>
              <a:ext uri="{FF2B5EF4-FFF2-40B4-BE49-F238E27FC236}">
                <a16:creationId xmlns:a16="http://schemas.microsoft.com/office/drawing/2014/main" id="{3A1261BC-C451-4CAF-BD6B-4BAF933FB25C}"/>
              </a:ext>
            </a:extLst>
          </p:cNvPr>
          <p:cNvSpPr/>
          <p:nvPr/>
        </p:nvSpPr>
        <p:spPr>
          <a:xfrm>
            <a:off x="5570571" y="4356980"/>
            <a:ext cx="1060330" cy="346444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once</a:t>
            </a:r>
          </a:p>
        </p:txBody>
      </p:sp>
      <p:sp>
        <p:nvSpPr>
          <p:cNvPr id="37" name="Rounded Rectangle 23">
            <a:extLst>
              <a:ext uri="{FF2B5EF4-FFF2-40B4-BE49-F238E27FC236}">
                <a16:creationId xmlns:a16="http://schemas.microsoft.com/office/drawing/2014/main" id="{E2886F5C-D586-4212-8C83-CFF32F8183FE}"/>
              </a:ext>
            </a:extLst>
          </p:cNvPr>
          <p:cNvSpPr/>
          <p:nvPr/>
        </p:nvSpPr>
        <p:spPr>
          <a:xfrm>
            <a:off x="7299426" y="4730369"/>
            <a:ext cx="1060330" cy="346444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same</a:t>
            </a:r>
          </a:p>
        </p:txBody>
      </p:sp>
      <p:sp>
        <p:nvSpPr>
          <p:cNvPr id="38" name="Rounded Rectangle 24">
            <a:extLst>
              <a:ext uri="{FF2B5EF4-FFF2-40B4-BE49-F238E27FC236}">
                <a16:creationId xmlns:a16="http://schemas.microsoft.com/office/drawing/2014/main" id="{F846049F-99E4-4D5E-B8BE-DFEB8579D833}"/>
              </a:ext>
            </a:extLst>
          </p:cNvPr>
          <p:cNvSpPr/>
          <p:nvPr/>
        </p:nvSpPr>
        <p:spPr>
          <a:xfrm>
            <a:off x="3963214" y="5422745"/>
            <a:ext cx="860397" cy="346444"/>
          </a:xfrm>
          <a:prstGeom prst="roundRect">
            <a:avLst/>
          </a:prstGeom>
          <a:solidFill>
            <a:srgbClr val="DAA52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since</a:t>
            </a:r>
          </a:p>
        </p:txBody>
      </p:sp>
      <p:pic>
        <p:nvPicPr>
          <p:cNvPr id="39" name="Wassermann2">
            <a:hlinkClick r:id="" action="ppaction://media"/>
            <a:extLst>
              <a:ext uri="{FF2B5EF4-FFF2-40B4-BE49-F238E27FC236}">
                <a16:creationId xmlns:a16="http://schemas.microsoft.com/office/drawing/2014/main" id="{E51293C6-C5EC-4210-B339-1656ECBC28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6305" y="2024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323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5" grpId="0" animBg="1"/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791200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Future tense with </a:t>
            </a:r>
            <a:r>
              <a:rPr lang="en-GB" sz="3600" b="1" i="1" dirty="0" err="1">
                <a:solidFill>
                  <a:schemeClr val="bg1"/>
                </a:solidFill>
              </a:rPr>
              <a:t>werden</a:t>
            </a:r>
            <a:endParaRPr lang="en-GB" sz="3600" b="1" i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310192" y="247046"/>
            <a:ext cx="164713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Grammatik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D76F78-96CE-0B43-AB66-B64A1E76CA07}"/>
              </a:ext>
            </a:extLst>
          </p:cNvPr>
          <p:cNvSpPr txBox="1"/>
          <p:nvPr/>
        </p:nvSpPr>
        <p:spPr>
          <a:xfrm>
            <a:off x="180000" y="1296000"/>
            <a:ext cx="11311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You know that you can use the present tense to talk about the future: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2715A7-0E1A-1D4E-A6A1-E0976C688D69}"/>
              </a:ext>
            </a:extLst>
          </p:cNvPr>
          <p:cNvSpPr txBox="1"/>
          <p:nvPr/>
        </p:nvSpPr>
        <p:spPr>
          <a:xfrm>
            <a:off x="177220" y="2328426"/>
            <a:ext cx="7055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203764"/>
                </a:solidFill>
              </a:rPr>
              <a:t>You can also use the future tense to mean the same. </a:t>
            </a:r>
            <a:endParaRPr lang="en-US" sz="2000" dirty="0">
              <a:solidFill>
                <a:srgbClr val="203764"/>
              </a:solidFill>
            </a:endParaRPr>
          </a:p>
        </p:txBody>
      </p:sp>
      <p:sp>
        <p:nvSpPr>
          <p:cNvPr id="22" name="Speech Bubble: Rectangle with Corners Rounded 17">
            <a:extLst>
              <a:ext uri="{FF2B5EF4-FFF2-40B4-BE49-F238E27FC236}">
                <a16:creationId xmlns:a16="http://schemas.microsoft.com/office/drawing/2014/main" id="{6923E42D-C2EE-3F45-9A5C-E72FA7F84888}"/>
              </a:ext>
            </a:extLst>
          </p:cNvPr>
          <p:cNvSpPr/>
          <p:nvPr/>
        </p:nvSpPr>
        <p:spPr>
          <a:xfrm>
            <a:off x="7235841" y="136032"/>
            <a:ext cx="2422144" cy="956617"/>
          </a:xfrm>
          <a:prstGeom prst="wedgeRoundRectCallout">
            <a:avLst>
              <a:gd name="adj1" fmla="val -101729"/>
              <a:gd name="adj2" fmla="val 60555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dirty="0">
                <a:solidFill>
                  <a:schemeClr val="bg1"/>
                </a:solidFill>
              </a:rPr>
              <a:t>It’s really common to start with the time and use WO2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23" name="Speech Bubble: Rectangle with Corners Rounded 17">
            <a:extLst>
              <a:ext uri="{FF2B5EF4-FFF2-40B4-BE49-F238E27FC236}">
                <a16:creationId xmlns:a16="http://schemas.microsoft.com/office/drawing/2014/main" id="{74B2EDFB-F2AB-FC44-89DB-F0476A74659E}"/>
              </a:ext>
            </a:extLst>
          </p:cNvPr>
          <p:cNvSpPr/>
          <p:nvPr/>
        </p:nvSpPr>
        <p:spPr>
          <a:xfrm>
            <a:off x="7666674" y="2132796"/>
            <a:ext cx="4360428" cy="1307255"/>
          </a:xfrm>
          <a:prstGeom prst="wedgeRoundRectCallout">
            <a:avLst>
              <a:gd name="adj1" fmla="val -69832"/>
              <a:gd name="adj2" fmla="val 49954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dirty="0"/>
              <a:t>As you know, </a:t>
            </a:r>
            <a:r>
              <a:rPr lang="en-GB" b="1" dirty="0" err="1"/>
              <a:t>werden</a:t>
            </a:r>
            <a:r>
              <a:rPr lang="en-GB" dirty="0"/>
              <a:t> on its own means ‘to become’. Here it’s part of the future tense and means ‘will’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84D7C1-75FC-9E4A-AB6B-9725527B7B7D}"/>
              </a:ext>
            </a:extLst>
          </p:cNvPr>
          <p:cNvSpPr txBox="1"/>
          <p:nvPr/>
        </p:nvSpPr>
        <p:spPr>
          <a:xfrm>
            <a:off x="164898" y="4142043"/>
            <a:ext cx="5662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203764"/>
                </a:solidFill>
              </a:rPr>
              <a:t>Use the 2</a:t>
            </a:r>
            <a:r>
              <a:rPr lang="en-GB" sz="2000" baseline="30000" dirty="0">
                <a:solidFill>
                  <a:srgbClr val="203764"/>
                </a:solidFill>
              </a:rPr>
              <a:t>nd</a:t>
            </a:r>
            <a:r>
              <a:rPr lang="en-GB" sz="2000" dirty="0">
                <a:solidFill>
                  <a:srgbClr val="203764"/>
                </a:solidFill>
              </a:rPr>
              <a:t> person of </a:t>
            </a:r>
            <a:r>
              <a:rPr lang="en-GB" sz="2000" b="1" dirty="0" err="1">
                <a:solidFill>
                  <a:srgbClr val="203764"/>
                </a:solidFill>
              </a:rPr>
              <a:t>werden</a:t>
            </a:r>
            <a:r>
              <a:rPr lang="en-GB" sz="2000" dirty="0">
                <a:solidFill>
                  <a:srgbClr val="203764"/>
                </a:solidFill>
              </a:rPr>
              <a:t> to say </a:t>
            </a:r>
            <a:r>
              <a:rPr lang="en-GB" sz="2000" i="1" dirty="0">
                <a:solidFill>
                  <a:srgbClr val="203764"/>
                </a:solidFill>
              </a:rPr>
              <a:t>you will</a:t>
            </a:r>
            <a:r>
              <a:rPr lang="en-GB" sz="2000" dirty="0">
                <a:solidFill>
                  <a:srgbClr val="203764"/>
                </a:solidFill>
              </a:rPr>
              <a:t>:</a:t>
            </a:r>
            <a:endParaRPr lang="en-US" sz="2000" dirty="0">
              <a:solidFill>
                <a:srgbClr val="203764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1337DD-B3E0-0B4C-B80E-C63A0172EAC4}"/>
              </a:ext>
            </a:extLst>
          </p:cNvPr>
          <p:cNvSpPr txBox="1"/>
          <p:nvPr/>
        </p:nvSpPr>
        <p:spPr>
          <a:xfrm>
            <a:off x="180000" y="5114130"/>
            <a:ext cx="115519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203764"/>
                </a:solidFill>
              </a:rPr>
              <a:t>We use the future tense to express definite plans. </a:t>
            </a:r>
            <a:endParaRPr lang="en-US" sz="2000" dirty="0">
              <a:solidFill>
                <a:srgbClr val="203764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30CCC2-02E0-F642-85FA-6202E8065299}"/>
              </a:ext>
            </a:extLst>
          </p:cNvPr>
          <p:cNvSpPr txBox="1"/>
          <p:nvPr/>
        </p:nvSpPr>
        <p:spPr>
          <a:xfrm>
            <a:off x="179999" y="1700725"/>
            <a:ext cx="651585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Nächste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Woche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mache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ich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eine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Bootsfahrt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1AD1D4D-0207-7C4A-8FAE-8E53161338F2}"/>
              </a:ext>
            </a:extLst>
          </p:cNvPr>
          <p:cNvSpPr txBox="1"/>
          <p:nvPr/>
        </p:nvSpPr>
        <p:spPr>
          <a:xfrm>
            <a:off x="6671838" y="1706463"/>
            <a:ext cx="4562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5">
                    <a:lumMod val="50000"/>
                  </a:schemeClr>
                </a:solidFill>
              </a:rPr>
              <a:t>I’m going on a boat trip next week.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11F5DD-0E70-2442-A44F-E35D1DB88227}"/>
              </a:ext>
            </a:extLst>
          </p:cNvPr>
          <p:cNvSpPr txBox="1"/>
          <p:nvPr/>
        </p:nvSpPr>
        <p:spPr>
          <a:xfrm>
            <a:off x="239266" y="3509150"/>
            <a:ext cx="663034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dirty="0" err="1">
                <a:solidFill>
                  <a:srgbClr val="203764"/>
                </a:solidFill>
              </a:rPr>
              <a:t>Nächste</a:t>
            </a:r>
            <a:r>
              <a:rPr lang="en-GB" sz="2000" dirty="0">
                <a:solidFill>
                  <a:srgbClr val="203764"/>
                </a:solidFill>
              </a:rPr>
              <a:t> </a:t>
            </a:r>
            <a:r>
              <a:rPr lang="en-GB" sz="2000" dirty="0" err="1">
                <a:solidFill>
                  <a:srgbClr val="203764"/>
                </a:solidFill>
              </a:rPr>
              <a:t>Woche</a:t>
            </a:r>
            <a:r>
              <a:rPr lang="en-GB" sz="2000" dirty="0">
                <a:solidFill>
                  <a:srgbClr val="203764"/>
                </a:solidFill>
              </a:rPr>
              <a:t> </a:t>
            </a:r>
            <a:r>
              <a:rPr lang="en-GB" sz="2000" b="1" dirty="0" err="1">
                <a:solidFill>
                  <a:srgbClr val="203764"/>
                </a:solidFill>
              </a:rPr>
              <a:t>werde</a:t>
            </a:r>
            <a:r>
              <a:rPr lang="en-GB" sz="2000" dirty="0">
                <a:solidFill>
                  <a:srgbClr val="203764"/>
                </a:solidFill>
              </a:rPr>
              <a:t> ich </a:t>
            </a:r>
            <a:r>
              <a:rPr lang="en-GB" sz="2000" dirty="0" err="1">
                <a:solidFill>
                  <a:srgbClr val="203764"/>
                </a:solidFill>
              </a:rPr>
              <a:t>eine</a:t>
            </a:r>
            <a:r>
              <a:rPr lang="en-GB" sz="2000" dirty="0">
                <a:solidFill>
                  <a:srgbClr val="203764"/>
                </a:solidFill>
              </a:rPr>
              <a:t> </a:t>
            </a:r>
            <a:r>
              <a:rPr lang="en-GB" sz="2000" dirty="0" err="1">
                <a:solidFill>
                  <a:srgbClr val="203764"/>
                </a:solidFill>
              </a:rPr>
              <a:t>Bootsfahrt</a:t>
            </a:r>
            <a:r>
              <a:rPr lang="en-GB" sz="2000" dirty="0">
                <a:solidFill>
                  <a:srgbClr val="203764"/>
                </a:solidFill>
              </a:rPr>
              <a:t> </a:t>
            </a:r>
            <a:r>
              <a:rPr lang="en-GB" sz="2000" b="1" dirty="0" err="1">
                <a:solidFill>
                  <a:srgbClr val="203764"/>
                </a:solidFill>
              </a:rPr>
              <a:t>machen</a:t>
            </a:r>
            <a:r>
              <a:rPr lang="en-GB" sz="2400" dirty="0">
                <a:solidFill>
                  <a:srgbClr val="203764"/>
                </a:solidFill>
              </a:rPr>
              <a:t>.</a:t>
            </a:r>
            <a:endParaRPr lang="en-US" sz="2400" dirty="0">
              <a:solidFill>
                <a:srgbClr val="203764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657D26-EB9C-EA4A-9522-B00F22197883}"/>
              </a:ext>
            </a:extLst>
          </p:cNvPr>
          <p:cNvSpPr txBox="1"/>
          <p:nvPr/>
        </p:nvSpPr>
        <p:spPr>
          <a:xfrm>
            <a:off x="180000" y="4565612"/>
            <a:ext cx="6515853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203764"/>
                </a:solidFill>
              </a:rPr>
              <a:t>Nächste</a:t>
            </a:r>
            <a:r>
              <a:rPr lang="en-GB" sz="2000" dirty="0">
                <a:solidFill>
                  <a:srgbClr val="203764"/>
                </a:solidFill>
              </a:rPr>
              <a:t> </a:t>
            </a:r>
            <a:r>
              <a:rPr lang="en-GB" sz="2000" dirty="0" err="1">
                <a:solidFill>
                  <a:srgbClr val="203764"/>
                </a:solidFill>
              </a:rPr>
              <a:t>Woche</a:t>
            </a:r>
            <a:r>
              <a:rPr lang="en-GB" sz="2000" dirty="0">
                <a:solidFill>
                  <a:srgbClr val="203764"/>
                </a:solidFill>
              </a:rPr>
              <a:t> </a:t>
            </a:r>
            <a:r>
              <a:rPr lang="en-GB" sz="2000" b="1" dirty="0" err="1">
                <a:solidFill>
                  <a:srgbClr val="203764"/>
                </a:solidFill>
              </a:rPr>
              <a:t>wirst</a:t>
            </a:r>
            <a:r>
              <a:rPr lang="en-GB" sz="2000" b="1" dirty="0">
                <a:solidFill>
                  <a:srgbClr val="203764"/>
                </a:solidFill>
              </a:rPr>
              <a:t> </a:t>
            </a:r>
            <a:r>
              <a:rPr lang="en-GB" sz="2000" dirty="0">
                <a:solidFill>
                  <a:srgbClr val="203764"/>
                </a:solidFill>
              </a:rPr>
              <a:t>du </a:t>
            </a:r>
            <a:r>
              <a:rPr lang="en-GB" sz="2000" dirty="0" err="1">
                <a:solidFill>
                  <a:srgbClr val="203764"/>
                </a:solidFill>
              </a:rPr>
              <a:t>eine</a:t>
            </a:r>
            <a:r>
              <a:rPr lang="en-GB" sz="2000" dirty="0">
                <a:solidFill>
                  <a:srgbClr val="203764"/>
                </a:solidFill>
              </a:rPr>
              <a:t> </a:t>
            </a:r>
            <a:r>
              <a:rPr lang="en-GB" sz="2000" dirty="0" err="1">
                <a:solidFill>
                  <a:srgbClr val="203764"/>
                </a:solidFill>
              </a:rPr>
              <a:t>Bootsfahrt</a:t>
            </a:r>
            <a:r>
              <a:rPr lang="en-GB" sz="2000" dirty="0">
                <a:solidFill>
                  <a:srgbClr val="203764"/>
                </a:solidFill>
              </a:rPr>
              <a:t> </a:t>
            </a:r>
            <a:r>
              <a:rPr lang="en-GB" sz="2000" b="1" dirty="0" err="1">
                <a:solidFill>
                  <a:srgbClr val="203764"/>
                </a:solidFill>
              </a:rPr>
              <a:t>machen</a:t>
            </a:r>
            <a:r>
              <a:rPr lang="en-GB" sz="2000" b="1" dirty="0">
                <a:solidFill>
                  <a:srgbClr val="203764"/>
                </a:solidFill>
              </a:rPr>
              <a:t>.</a:t>
            </a:r>
            <a:endParaRPr lang="en-US" sz="2000" b="1" dirty="0">
              <a:solidFill>
                <a:srgbClr val="203764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83E75E-DBFC-D74F-A1DB-23E87CD73E1B}"/>
              </a:ext>
            </a:extLst>
          </p:cNvPr>
          <p:cNvSpPr txBox="1"/>
          <p:nvPr/>
        </p:nvSpPr>
        <p:spPr>
          <a:xfrm>
            <a:off x="180000" y="5868934"/>
            <a:ext cx="655899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err="1">
                <a:solidFill>
                  <a:srgbClr val="203764"/>
                </a:solidFill>
              </a:rPr>
              <a:t>Nächste</a:t>
            </a:r>
            <a:r>
              <a:rPr lang="en-GB" sz="2000" dirty="0">
                <a:solidFill>
                  <a:srgbClr val="203764"/>
                </a:solidFill>
              </a:rPr>
              <a:t> </a:t>
            </a:r>
            <a:r>
              <a:rPr lang="en-GB" sz="2000" dirty="0" err="1">
                <a:solidFill>
                  <a:srgbClr val="203764"/>
                </a:solidFill>
              </a:rPr>
              <a:t>Woche</a:t>
            </a:r>
            <a:r>
              <a:rPr lang="en-GB" sz="2000" dirty="0">
                <a:solidFill>
                  <a:srgbClr val="203764"/>
                </a:solidFill>
              </a:rPr>
              <a:t> </a:t>
            </a:r>
            <a:r>
              <a:rPr lang="en-GB" sz="2000" b="1" dirty="0">
                <a:solidFill>
                  <a:srgbClr val="203764"/>
                </a:solidFill>
              </a:rPr>
              <a:t>will </a:t>
            </a:r>
            <a:r>
              <a:rPr lang="en-GB" sz="2000" dirty="0">
                <a:solidFill>
                  <a:srgbClr val="203764"/>
                </a:solidFill>
              </a:rPr>
              <a:t>ich </a:t>
            </a:r>
            <a:r>
              <a:rPr lang="en-GB" sz="2000" dirty="0" err="1">
                <a:solidFill>
                  <a:srgbClr val="203764"/>
                </a:solidFill>
              </a:rPr>
              <a:t>eine</a:t>
            </a:r>
            <a:r>
              <a:rPr lang="en-GB" sz="2000" dirty="0">
                <a:solidFill>
                  <a:srgbClr val="203764"/>
                </a:solidFill>
              </a:rPr>
              <a:t> </a:t>
            </a:r>
            <a:r>
              <a:rPr lang="en-GB" sz="2000" dirty="0" err="1">
                <a:solidFill>
                  <a:srgbClr val="203764"/>
                </a:solidFill>
              </a:rPr>
              <a:t>Bootsfahrt</a:t>
            </a:r>
            <a:r>
              <a:rPr lang="en-GB" sz="2000" dirty="0">
                <a:solidFill>
                  <a:srgbClr val="203764"/>
                </a:solidFill>
              </a:rPr>
              <a:t> </a:t>
            </a:r>
            <a:r>
              <a:rPr lang="en-GB" sz="2000" b="1" dirty="0" err="1">
                <a:solidFill>
                  <a:srgbClr val="203764"/>
                </a:solidFill>
              </a:rPr>
              <a:t>machen</a:t>
            </a:r>
            <a:r>
              <a:rPr lang="en-GB" sz="2000" dirty="0">
                <a:solidFill>
                  <a:srgbClr val="203764"/>
                </a:solidFill>
              </a:rPr>
              <a:t>.</a:t>
            </a:r>
            <a:endParaRPr lang="en-US" sz="2000" dirty="0">
              <a:solidFill>
                <a:srgbClr val="203764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5E3027-0153-9F40-9AD2-80F9D853F4E4}"/>
              </a:ext>
            </a:extLst>
          </p:cNvPr>
          <p:cNvSpPr txBox="1"/>
          <p:nvPr/>
        </p:nvSpPr>
        <p:spPr>
          <a:xfrm>
            <a:off x="6869607" y="3495981"/>
            <a:ext cx="4334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>
                <a:solidFill>
                  <a:srgbClr val="203764"/>
                </a:solidFill>
              </a:rPr>
              <a:t>Next week I </a:t>
            </a:r>
            <a:r>
              <a:rPr lang="en-GB" sz="2000" b="1" i="1" dirty="0">
                <a:solidFill>
                  <a:srgbClr val="203764"/>
                </a:solidFill>
              </a:rPr>
              <a:t>will</a:t>
            </a:r>
            <a:r>
              <a:rPr lang="en-GB" sz="2000" i="1" dirty="0">
                <a:solidFill>
                  <a:srgbClr val="203764"/>
                </a:solidFill>
              </a:rPr>
              <a:t> </a:t>
            </a:r>
            <a:r>
              <a:rPr lang="en-GB" sz="2000" b="1" i="1" dirty="0">
                <a:solidFill>
                  <a:srgbClr val="203764"/>
                </a:solidFill>
              </a:rPr>
              <a:t>go</a:t>
            </a:r>
            <a:r>
              <a:rPr lang="en-GB" sz="2000" i="1" dirty="0">
                <a:solidFill>
                  <a:srgbClr val="203764"/>
                </a:solidFill>
              </a:rPr>
              <a:t> </a:t>
            </a:r>
            <a:r>
              <a:rPr lang="en-GB" sz="2000" b="1" i="1" dirty="0">
                <a:solidFill>
                  <a:srgbClr val="203764"/>
                </a:solidFill>
              </a:rPr>
              <a:t>on</a:t>
            </a:r>
            <a:r>
              <a:rPr lang="en-GB" sz="2000" i="1" dirty="0">
                <a:solidFill>
                  <a:srgbClr val="203764"/>
                </a:solidFill>
              </a:rPr>
              <a:t> a boat trip</a:t>
            </a:r>
            <a:r>
              <a:rPr lang="en-GB" sz="2400" i="1" dirty="0">
                <a:solidFill>
                  <a:srgbClr val="203764"/>
                </a:solidFill>
              </a:rPr>
              <a:t>.</a:t>
            </a:r>
            <a:endParaRPr lang="en-US" sz="2400" i="1" dirty="0">
              <a:solidFill>
                <a:srgbClr val="203764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02F310-A32E-B947-9CB0-2CD4359E8967}"/>
              </a:ext>
            </a:extLst>
          </p:cNvPr>
          <p:cNvSpPr txBox="1"/>
          <p:nvPr/>
        </p:nvSpPr>
        <p:spPr>
          <a:xfrm>
            <a:off x="6738995" y="4504057"/>
            <a:ext cx="4738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>
                <a:solidFill>
                  <a:srgbClr val="203764"/>
                </a:solidFill>
              </a:rPr>
              <a:t>Next week you </a:t>
            </a:r>
            <a:r>
              <a:rPr lang="en-GB" sz="2000" b="1" i="1" dirty="0">
                <a:solidFill>
                  <a:srgbClr val="203764"/>
                </a:solidFill>
              </a:rPr>
              <a:t>will</a:t>
            </a:r>
            <a:r>
              <a:rPr lang="en-GB" sz="2000" i="1" dirty="0">
                <a:solidFill>
                  <a:srgbClr val="203764"/>
                </a:solidFill>
              </a:rPr>
              <a:t> </a:t>
            </a:r>
            <a:r>
              <a:rPr lang="en-GB" sz="2000" b="1" i="1" dirty="0">
                <a:solidFill>
                  <a:srgbClr val="203764"/>
                </a:solidFill>
              </a:rPr>
              <a:t>go on </a:t>
            </a:r>
            <a:r>
              <a:rPr lang="en-GB" sz="2000" i="1" dirty="0">
                <a:solidFill>
                  <a:srgbClr val="203764"/>
                </a:solidFill>
              </a:rPr>
              <a:t>a boat trip</a:t>
            </a:r>
            <a:r>
              <a:rPr lang="en-GB" sz="2400" i="1" dirty="0">
                <a:solidFill>
                  <a:srgbClr val="203764"/>
                </a:solidFill>
              </a:rPr>
              <a:t>.</a:t>
            </a:r>
            <a:endParaRPr lang="en-US" sz="2400" i="1" dirty="0">
              <a:solidFill>
                <a:srgbClr val="203764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761723-FC53-9548-8CF0-D7B35072CC2D}"/>
              </a:ext>
            </a:extLst>
          </p:cNvPr>
          <p:cNvSpPr txBox="1"/>
          <p:nvPr/>
        </p:nvSpPr>
        <p:spPr>
          <a:xfrm>
            <a:off x="6807200" y="5838156"/>
            <a:ext cx="4924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>
                <a:solidFill>
                  <a:srgbClr val="203764"/>
                </a:solidFill>
              </a:rPr>
              <a:t>Next week I </a:t>
            </a:r>
            <a:r>
              <a:rPr lang="en-GB" sz="2000" b="1" i="1" dirty="0">
                <a:solidFill>
                  <a:srgbClr val="203764"/>
                </a:solidFill>
              </a:rPr>
              <a:t>want to go on </a:t>
            </a:r>
            <a:r>
              <a:rPr lang="en-GB" sz="2000" i="1" dirty="0">
                <a:solidFill>
                  <a:srgbClr val="203764"/>
                </a:solidFill>
              </a:rPr>
              <a:t>a boat trip</a:t>
            </a:r>
            <a:r>
              <a:rPr lang="en-GB" sz="2400" i="1" dirty="0">
                <a:solidFill>
                  <a:srgbClr val="203764"/>
                </a:solidFill>
              </a:rPr>
              <a:t>.</a:t>
            </a:r>
            <a:endParaRPr lang="en-US" sz="2400" i="1" dirty="0">
              <a:solidFill>
                <a:srgbClr val="203764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AC0CCB-5F87-4D72-BD58-638AD20CFFAC}"/>
              </a:ext>
            </a:extLst>
          </p:cNvPr>
          <p:cNvSpPr/>
          <p:nvPr/>
        </p:nvSpPr>
        <p:spPr>
          <a:xfrm>
            <a:off x="177219" y="2752307"/>
            <a:ext cx="71514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Use the present tense of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werden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to mean ‘will’ and an infinitive verb at the end: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297C2F-6EE5-4750-A1E6-50E8D5340734}"/>
              </a:ext>
            </a:extLst>
          </p:cNvPr>
          <p:cNvSpPr/>
          <p:nvPr/>
        </p:nvSpPr>
        <p:spPr>
          <a:xfrm>
            <a:off x="177219" y="5450900"/>
            <a:ext cx="65662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203764"/>
                </a:solidFill>
              </a:rPr>
              <a:t>Don’t confuse English ‘will’ with German </a:t>
            </a:r>
            <a:r>
              <a:rPr lang="en-GB" sz="2000" b="1" dirty="0">
                <a:solidFill>
                  <a:srgbClr val="203764"/>
                </a:solidFill>
              </a:rPr>
              <a:t>will</a:t>
            </a:r>
            <a:r>
              <a:rPr lang="en-GB" sz="2000" dirty="0">
                <a:solidFill>
                  <a:srgbClr val="203764"/>
                </a:solidFill>
              </a:rPr>
              <a:t> (want).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5717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22" grpId="0" animBg="1"/>
      <p:bldP spid="23" grpId="0" animBg="1"/>
      <p:bldP spid="24" grpId="0"/>
      <p:bldP spid="25" grpId="0"/>
      <p:bldP spid="26" grpId="0" animBg="1"/>
      <p:bldP spid="27" grpId="0"/>
      <p:bldP spid="28" grpId="0" animBg="1"/>
      <p:bldP spid="29" grpId="0" animBg="1"/>
      <p:bldP spid="30" grpId="0" animBg="1"/>
      <p:bldP spid="16" grpId="0"/>
      <p:bldP spid="18" grpId="0"/>
      <p:bldP spid="19" grpId="0"/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898553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 fontScale="90000"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Wer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  <a:r>
              <a:rPr lang="en-GB" sz="3600" b="1" dirty="0" err="1">
                <a:solidFill>
                  <a:schemeClr val="bg1"/>
                </a:solidFill>
              </a:rPr>
              <a:t>macht</a:t>
            </a:r>
            <a:r>
              <a:rPr lang="en-GB" sz="3600" b="1" dirty="0">
                <a:solidFill>
                  <a:schemeClr val="bg1"/>
                </a:solidFill>
              </a:rPr>
              <a:t> was?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1007969" y="247046"/>
            <a:ext cx="949358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A66137-5BC6-B54C-AFA6-AC9618E70ADD}"/>
              </a:ext>
            </a:extLst>
          </p:cNvPr>
          <p:cNvSpPr txBox="1"/>
          <p:nvPr/>
        </p:nvSpPr>
        <p:spPr>
          <a:xfrm>
            <a:off x="3799785" y="738112"/>
            <a:ext cx="8149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Katrin, Wolfgang und Mia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planen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einen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Ausflug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am Bodensee. Wolfgang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redet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mit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Katrin. Was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planen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8E2F6CA-D064-544D-A9D7-D43E93F98A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4863476"/>
              </p:ext>
            </p:extLst>
          </p:nvPr>
        </p:nvGraphicFramePr>
        <p:xfrm>
          <a:off x="2057400" y="1602341"/>
          <a:ext cx="9852523" cy="44736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51592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5441632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941294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1035423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  <a:gridCol w="1582582">
                  <a:extLst>
                    <a:ext uri="{9D8B030D-6E8A-4147-A177-3AD203B41FA5}">
                      <a16:colId xmlns:a16="http://schemas.microsoft.com/office/drawing/2014/main" val="3122511122"/>
                    </a:ext>
                  </a:extLst>
                </a:gridCol>
              </a:tblGrid>
              <a:tr h="497067"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b="1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  Ich </a:t>
                      </a:r>
                      <a:endParaRPr lang="en-GB" sz="2000" b="1" dirty="0"/>
                    </a:p>
                  </a:txBody>
                  <a:tcPr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   Du   </a:t>
                      </a:r>
                    </a:p>
                  </a:txBody>
                  <a:tcPr>
                    <a:solidFill>
                      <a:srgbClr val="DAA52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will / want</a:t>
                      </a:r>
                    </a:p>
                  </a:txBody>
                  <a:tcPr>
                    <a:solidFill>
                      <a:srgbClr val="DAA52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I will go by train.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will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You will go by car.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will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You want to look for a hotel.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You will meet a friend at the station.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will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I want to swim on Saturday morning.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I will sleep in one room with Mia.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will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You want to have a single room.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851735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On Sunday I want to phone grandma.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want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239533"/>
                  </a:ext>
                </a:extLst>
              </a:tr>
            </a:tbl>
          </a:graphicData>
        </a:graphic>
      </p:graphicFrame>
      <p:sp>
        <p:nvSpPr>
          <p:cNvPr id="8" name="Action Button: Custom 16">
            <a:hlinkClick r:id="" action="ppaction://noaction" highlightClick="1">
              <a:snd r:embed="rId4" name="8.3.1.4 Slide 9 1 b.wav"/>
            </a:hlinkClick>
            <a:extLst>
              <a:ext uri="{FF2B5EF4-FFF2-40B4-BE49-F238E27FC236}">
                <a16:creationId xmlns:a16="http://schemas.microsoft.com/office/drawing/2014/main" id="{3B418770-1E72-B240-9307-3BBF955557C6}"/>
              </a:ext>
            </a:extLst>
          </p:cNvPr>
          <p:cNvSpPr/>
          <p:nvPr/>
        </p:nvSpPr>
        <p:spPr>
          <a:xfrm>
            <a:off x="2269056" y="2148932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TextBox 8" descr="text box hiding answer">
            <a:extLst>
              <a:ext uri="{FF2B5EF4-FFF2-40B4-BE49-F238E27FC236}">
                <a16:creationId xmlns:a16="http://schemas.microsoft.com/office/drawing/2014/main" id="{6A807415-9C4A-AD4D-9157-BCD5CFCAF36C}"/>
              </a:ext>
            </a:extLst>
          </p:cNvPr>
          <p:cNvSpPr txBox="1"/>
          <p:nvPr/>
        </p:nvSpPr>
        <p:spPr>
          <a:xfrm>
            <a:off x="2970247" y="2180936"/>
            <a:ext cx="2211973" cy="333848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" name="Picture 9" descr="green checkmark">
            <a:extLst>
              <a:ext uri="{FF2B5EF4-FFF2-40B4-BE49-F238E27FC236}">
                <a16:creationId xmlns:a16="http://schemas.microsoft.com/office/drawing/2014/main" id="{57659676-FF91-E744-A53B-2FB8359C68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675" y="2187294"/>
            <a:ext cx="282522" cy="294294"/>
          </a:xfrm>
          <a:prstGeom prst="rect">
            <a:avLst/>
          </a:prstGeom>
        </p:spPr>
      </p:pic>
      <p:sp>
        <p:nvSpPr>
          <p:cNvPr id="11" name="Action Button: Custom 16">
            <a:hlinkClick r:id="" action="ppaction://noaction" highlightClick="1">
              <a:snd r:embed="rId6" name="8.3.1.4 Slide 9 2 b.wav"/>
            </a:hlinkClick>
            <a:extLst>
              <a:ext uri="{FF2B5EF4-FFF2-40B4-BE49-F238E27FC236}">
                <a16:creationId xmlns:a16="http://schemas.microsoft.com/office/drawing/2014/main" id="{F18D09F0-0D24-5B4F-A26E-132DCCD8073A}"/>
              </a:ext>
            </a:extLst>
          </p:cNvPr>
          <p:cNvSpPr/>
          <p:nvPr/>
        </p:nvSpPr>
        <p:spPr>
          <a:xfrm>
            <a:off x="2269056" y="262156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" name="TextBox 11" descr="text box hiding answer">
            <a:extLst>
              <a:ext uri="{FF2B5EF4-FFF2-40B4-BE49-F238E27FC236}">
                <a16:creationId xmlns:a16="http://schemas.microsoft.com/office/drawing/2014/main" id="{FC362F41-7976-B248-918C-E0C6199759A0}"/>
              </a:ext>
            </a:extLst>
          </p:cNvPr>
          <p:cNvSpPr txBox="1"/>
          <p:nvPr/>
        </p:nvSpPr>
        <p:spPr>
          <a:xfrm>
            <a:off x="3012038" y="2673388"/>
            <a:ext cx="2211972" cy="325719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3" name="Picture 12" descr="green checkmark">
            <a:extLst>
              <a:ext uri="{FF2B5EF4-FFF2-40B4-BE49-F238E27FC236}">
                <a16:creationId xmlns:a16="http://schemas.microsoft.com/office/drawing/2014/main" id="{89063457-6FB4-0F49-BA86-BE890AC7FE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644" y="2689101"/>
            <a:ext cx="282522" cy="294294"/>
          </a:xfrm>
          <a:prstGeom prst="rect">
            <a:avLst/>
          </a:prstGeom>
        </p:spPr>
      </p:pic>
      <p:sp>
        <p:nvSpPr>
          <p:cNvPr id="14" name="Action Button: Custom 16">
            <a:hlinkClick r:id="" action="ppaction://noaction" highlightClick="1">
              <a:snd r:embed="rId7" name="8.3.1.4 Slide 9 3 b.wav"/>
            </a:hlinkClick>
            <a:extLst>
              <a:ext uri="{FF2B5EF4-FFF2-40B4-BE49-F238E27FC236}">
                <a16:creationId xmlns:a16="http://schemas.microsoft.com/office/drawing/2014/main" id="{747EFDEF-0DCF-DB44-BBF0-27990DDE521B}"/>
              </a:ext>
            </a:extLst>
          </p:cNvPr>
          <p:cNvSpPr/>
          <p:nvPr/>
        </p:nvSpPr>
        <p:spPr>
          <a:xfrm>
            <a:off x="2266978" y="3132261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5" name="TextBox 14" descr="text box hiding answer">
            <a:extLst>
              <a:ext uri="{FF2B5EF4-FFF2-40B4-BE49-F238E27FC236}">
                <a16:creationId xmlns:a16="http://schemas.microsoft.com/office/drawing/2014/main" id="{0882EC24-6B8D-814F-8F65-B27D8F50DD64}"/>
              </a:ext>
            </a:extLst>
          </p:cNvPr>
          <p:cNvSpPr txBox="1"/>
          <p:nvPr/>
        </p:nvSpPr>
        <p:spPr>
          <a:xfrm>
            <a:off x="3012037" y="3189837"/>
            <a:ext cx="3577021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6" name="Picture 15" descr="green checkmark">
            <a:extLst>
              <a:ext uri="{FF2B5EF4-FFF2-40B4-BE49-F238E27FC236}">
                <a16:creationId xmlns:a16="http://schemas.microsoft.com/office/drawing/2014/main" id="{EF662689-2FD9-C34C-966B-BF198EDE2E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567" y="3166353"/>
            <a:ext cx="282522" cy="294294"/>
          </a:xfrm>
          <a:prstGeom prst="rect">
            <a:avLst/>
          </a:prstGeom>
        </p:spPr>
      </p:pic>
      <p:sp>
        <p:nvSpPr>
          <p:cNvPr id="17" name="Action Button: Custom 16">
            <a:hlinkClick r:id="" action="ppaction://noaction" highlightClick="1">
              <a:snd r:embed="rId8" name="8.3.1.4 Slide 9 4 b.wav"/>
            </a:hlinkClick>
            <a:extLst>
              <a:ext uri="{FF2B5EF4-FFF2-40B4-BE49-F238E27FC236}">
                <a16:creationId xmlns:a16="http://schemas.microsoft.com/office/drawing/2014/main" id="{408DED6B-8D00-7843-820C-3A35CED50594}"/>
              </a:ext>
            </a:extLst>
          </p:cNvPr>
          <p:cNvSpPr/>
          <p:nvPr/>
        </p:nvSpPr>
        <p:spPr>
          <a:xfrm>
            <a:off x="2266978" y="361442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8" name="TextBox 17" descr="text box hiding answer">
            <a:extLst>
              <a:ext uri="{FF2B5EF4-FFF2-40B4-BE49-F238E27FC236}">
                <a16:creationId xmlns:a16="http://schemas.microsoft.com/office/drawing/2014/main" id="{AD177B29-49F3-054C-BB62-C784F65A92AE}"/>
              </a:ext>
            </a:extLst>
          </p:cNvPr>
          <p:cNvSpPr txBox="1"/>
          <p:nvPr/>
        </p:nvSpPr>
        <p:spPr>
          <a:xfrm>
            <a:off x="2989625" y="3731371"/>
            <a:ext cx="4567622" cy="272768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9" name="Picture 18" descr="green checkmark">
            <a:extLst>
              <a:ext uri="{FF2B5EF4-FFF2-40B4-BE49-F238E27FC236}">
                <a16:creationId xmlns:a16="http://schemas.microsoft.com/office/drawing/2014/main" id="{67DE927D-B684-4E4C-B1E7-D9412F7A76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567" y="3709844"/>
            <a:ext cx="282522" cy="294294"/>
          </a:xfrm>
          <a:prstGeom prst="rect">
            <a:avLst/>
          </a:prstGeom>
        </p:spPr>
      </p:pic>
      <p:sp>
        <p:nvSpPr>
          <p:cNvPr id="20" name="Action Button: Custom 16">
            <a:hlinkClick r:id="" action="ppaction://noaction" highlightClick="1">
              <a:snd r:embed="rId9" name="8.3.1.4 Slide 9 5 b.wav"/>
            </a:hlinkClick>
            <a:extLst>
              <a:ext uri="{FF2B5EF4-FFF2-40B4-BE49-F238E27FC236}">
                <a16:creationId xmlns:a16="http://schemas.microsoft.com/office/drawing/2014/main" id="{25121CCC-82F7-F14F-B30E-8A5AD31BE634}"/>
              </a:ext>
            </a:extLst>
          </p:cNvPr>
          <p:cNvSpPr/>
          <p:nvPr/>
        </p:nvSpPr>
        <p:spPr>
          <a:xfrm>
            <a:off x="2266978" y="4131962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1" name="TextBox 20" descr="text box hiding answer">
            <a:extLst>
              <a:ext uri="{FF2B5EF4-FFF2-40B4-BE49-F238E27FC236}">
                <a16:creationId xmlns:a16="http://schemas.microsoft.com/office/drawing/2014/main" id="{8A557389-FDA2-4840-B39B-C820D944EC9B}"/>
              </a:ext>
            </a:extLst>
          </p:cNvPr>
          <p:cNvSpPr txBox="1"/>
          <p:nvPr/>
        </p:nvSpPr>
        <p:spPr>
          <a:xfrm>
            <a:off x="2981596" y="4204031"/>
            <a:ext cx="4575651" cy="305223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2" name="Picture 21" descr="green checkmark">
            <a:extLst>
              <a:ext uri="{FF2B5EF4-FFF2-40B4-BE49-F238E27FC236}">
                <a16:creationId xmlns:a16="http://schemas.microsoft.com/office/drawing/2014/main" id="{5E63036D-0C5D-A948-8471-290BEC4FEA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317" y="4191916"/>
            <a:ext cx="282522" cy="294294"/>
          </a:xfrm>
          <a:prstGeom prst="rect">
            <a:avLst/>
          </a:prstGeom>
        </p:spPr>
      </p:pic>
      <p:sp>
        <p:nvSpPr>
          <p:cNvPr id="23" name="Action Button: Custom 16">
            <a:hlinkClick r:id="" action="ppaction://noaction" highlightClick="1">
              <a:snd r:embed="rId10" name="8.3.1.4 Slide 9 6 b.wav"/>
            </a:hlinkClick>
            <a:extLst>
              <a:ext uri="{FF2B5EF4-FFF2-40B4-BE49-F238E27FC236}">
                <a16:creationId xmlns:a16="http://schemas.microsoft.com/office/drawing/2014/main" id="{DA5FAA28-0FFE-FD44-82BD-8BEA8CA05A2D}"/>
              </a:ext>
            </a:extLst>
          </p:cNvPr>
          <p:cNvSpPr/>
          <p:nvPr/>
        </p:nvSpPr>
        <p:spPr>
          <a:xfrm>
            <a:off x="2271772" y="461788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4" name="TextBox 23" descr="text box hiding answer">
            <a:extLst>
              <a:ext uri="{FF2B5EF4-FFF2-40B4-BE49-F238E27FC236}">
                <a16:creationId xmlns:a16="http://schemas.microsoft.com/office/drawing/2014/main" id="{D9C34F78-E03C-B246-8754-6C16168EE34B}"/>
              </a:ext>
            </a:extLst>
          </p:cNvPr>
          <p:cNvSpPr txBox="1"/>
          <p:nvPr/>
        </p:nvSpPr>
        <p:spPr>
          <a:xfrm>
            <a:off x="2962715" y="4693653"/>
            <a:ext cx="4029755" cy="26972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5" name="Picture 24" descr="green checkmark">
            <a:extLst>
              <a:ext uri="{FF2B5EF4-FFF2-40B4-BE49-F238E27FC236}">
                <a16:creationId xmlns:a16="http://schemas.microsoft.com/office/drawing/2014/main" id="{309AB055-15F8-2F45-856E-A6F218E76C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317" y="4669086"/>
            <a:ext cx="282522" cy="294294"/>
          </a:xfrm>
          <a:prstGeom prst="rect">
            <a:avLst/>
          </a:prstGeom>
        </p:spPr>
      </p:pic>
      <p:sp>
        <p:nvSpPr>
          <p:cNvPr id="26" name="Action Button: Custom 16">
            <a:hlinkClick r:id="" action="ppaction://noaction" highlightClick="1">
              <a:snd r:embed="rId11" name="8.3.1.4 Slide 9 7 b.wav"/>
            </a:hlinkClick>
            <a:extLst>
              <a:ext uri="{FF2B5EF4-FFF2-40B4-BE49-F238E27FC236}">
                <a16:creationId xmlns:a16="http://schemas.microsoft.com/office/drawing/2014/main" id="{B941CF18-9FF3-084E-9E12-F82721CE7509}"/>
              </a:ext>
            </a:extLst>
          </p:cNvPr>
          <p:cNvSpPr/>
          <p:nvPr/>
        </p:nvSpPr>
        <p:spPr>
          <a:xfrm>
            <a:off x="2277172" y="512425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7" name="TextBox 26" descr="text box hiding answer">
            <a:extLst>
              <a:ext uri="{FF2B5EF4-FFF2-40B4-BE49-F238E27FC236}">
                <a16:creationId xmlns:a16="http://schemas.microsoft.com/office/drawing/2014/main" id="{C8E942A3-2BB8-3943-968A-4DC98A4B04D3}"/>
              </a:ext>
            </a:extLst>
          </p:cNvPr>
          <p:cNvSpPr txBox="1"/>
          <p:nvPr/>
        </p:nvSpPr>
        <p:spPr>
          <a:xfrm>
            <a:off x="2970247" y="5211885"/>
            <a:ext cx="4189746" cy="269728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8" name="Picture 27" descr="green checkmark">
            <a:extLst>
              <a:ext uri="{FF2B5EF4-FFF2-40B4-BE49-F238E27FC236}">
                <a16:creationId xmlns:a16="http://schemas.microsoft.com/office/drawing/2014/main" id="{86E83B85-BDB0-D84C-8AB3-BE6BEEFCF8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567" y="5185361"/>
            <a:ext cx="282522" cy="294294"/>
          </a:xfrm>
          <a:prstGeom prst="rect">
            <a:avLst/>
          </a:prstGeom>
        </p:spPr>
      </p:pic>
      <p:sp>
        <p:nvSpPr>
          <p:cNvPr id="29" name="Action Button: Custom 16">
            <a:hlinkClick r:id="" action="ppaction://noaction" highlightClick="1">
              <a:snd r:embed="rId12" name="8.3.1.4 Slide 9 8b.wav"/>
            </a:hlinkClick>
            <a:extLst>
              <a:ext uri="{FF2B5EF4-FFF2-40B4-BE49-F238E27FC236}">
                <a16:creationId xmlns:a16="http://schemas.microsoft.com/office/drawing/2014/main" id="{13F9AB66-2DAB-A849-89C4-7AF59987F5A8}"/>
              </a:ext>
            </a:extLst>
          </p:cNvPr>
          <p:cNvSpPr/>
          <p:nvPr/>
        </p:nvSpPr>
        <p:spPr>
          <a:xfrm>
            <a:off x="2266978" y="561139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30" name="TextBox 29" descr="text box hiding answer">
            <a:extLst>
              <a:ext uri="{FF2B5EF4-FFF2-40B4-BE49-F238E27FC236}">
                <a16:creationId xmlns:a16="http://schemas.microsoft.com/office/drawing/2014/main" id="{60DFB1B5-86A6-BD46-B8BD-33DF71FF21E1}"/>
              </a:ext>
            </a:extLst>
          </p:cNvPr>
          <p:cNvSpPr txBox="1"/>
          <p:nvPr/>
        </p:nvSpPr>
        <p:spPr>
          <a:xfrm>
            <a:off x="3012037" y="5663930"/>
            <a:ext cx="4800704" cy="318582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1" name="Picture 30" descr="green checkmark">
            <a:extLst>
              <a:ext uri="{FF2B5EF4-FFF2-40B4-BE49-F238E27FC236}">
                <a16:creationId xmlns:a16="http://schemas.microsoft.com/office/drawing/2014/main" id="{6648AC49-2E03-094D-97A1-9268DC8B13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54" y="5668987"/>
            <a:ext cx="282522" cy="294294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D8B9A403-267E-C247-AAAF-19BAC636114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533" y="1405549"/>
            <a:ext cx="2030989" cy="195423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CFDF66A8-DF36-8441-AE80-C89C8421226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061" y="1630820"/>
            <a:ext cx="413208" cy="397593"/>
          </a:xfrm>
          <a:prstGeom prst="rect">
            <a:avLst/>
          </a:prstGeom>
        </p:spPr>
      </p:pic>
      <p:pic>
        <p:nvPicPr>
          <p:cNvPr id="35" name="Picture 34" descr="A picture containing logo&#10;&#10;Description automatically generated">
            <a:extLst>
              <a:ext uri="{FF2B5EF4-FFF2-40B4-BE49-F238E27FC236}">
                <a16:creationId xmlns:a16="http://schemas.microsoft.com/office/drawing/2014/main" id="{900E8775-CA72-8940-B103-B1540C00105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8" t="181" r="6997" b="50706"/>
          <a:stretch/>
        </p:blipFill>
        <p:spPr>
          <a:xfrm>
            <a:off x="9895512" y="1630820"/>
            <a:ext cx="478175" cy="397593"/>
          </a:xfrm>
          <a:prstGeom prst="rect">
            <a:avLst/>
          </a:prstGeom>
        </p:spPr>
      </p:pic>
      <p:pic>
        <p:nvPicPr>
          <p:cNvPr id="36" name="Picture 35" descr="A picture containing logo&#10;&#10;Description automatically generated">
            <a:extLst>
              <a:ext uri="{FF2B5EF4-FFF2-40B4-BE49-F238E27FC236}">
                <a16:creationId xmlns:a16="http://schemas.microsoft.com/office/drawing/2014/main" id="{AF3E9AE3-CF2C-2343-9ED6-82FAAD7F7B6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8" t="181" r="6997" b="50706"/>
          <a:stretch/>
        </p:blipFill>
        <p:spPr>
          <a:xfrm>
            <a:off x="-193069" y="3731370"/>
            <a:ext cx="2499185" cy="2078022"/>
          </a:xfrm>
          <a:prstGeom prst="rect">
            <a:avLst/>
          </a:prstGeom>
        </p:spPr>
      </p:pic>
      <p:sp>
        <p:nvSpPr>
          <p:cNvPr id="37" name="TextBox 36" descr="text box hiding answer">
            <a:extLst>
              <a:ext uri="{FF2B5EF4-FFF2-40B4-BE49-F238E27FC236}">
                <a16:creationId xmlns:a16="http://schemas.microsoft.com/office/drawing/2014/main" id="{5A66D480-DC95-F34E-AE89-6CB9BBA8BAF8}"/>
              </a:ext>
            </a:extLst>
          </p:cNvPr>
          <p:cNvSpPr txBox="1"/>
          <p:nvPr/>
        </p:nvSpPr>
        <p:spPr>
          <a:xfrm>
            <a:off x="10671163" y="2178099"/>
            <a:ext cx="889466" cy="274548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TextBox 38" descr="text box hiding answer">
            <a:extLst>
              <a:ext uri="{FF2B5EF4-FFF2-40B4-BE49-F238E27FC236}">
                <a16:creationId xmlns:a16="http://schemas.microsoft.com/office/drawing/2014/main" id="{FE8E0C9B-B620-B540-9AFF-74C99DDB095D}"/>
              </a:ext>
            </a:extLst>
          </p:cNvPr>
          <p:cNvSpPr txBox="1"/>
          <p:nvPr/>
        </p:nvSpPr>
        <p:spPr>
          <a:xfrm>
            <a:off x="10593182" y="3192987"/>
            <a:ext cx="889466" cy="274548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TextBox 39" descr="text box hiding answer">
            <a:extLst>
              <a:ext uri="{FF2B5EF4-FFF2-40B4-BE49-F238E27FC236}">
                <a16:creationId xmlns:a16="http://schemas.microsoft.com/office/drawing/2014/main" id="{A279E555-96DE-3143-928C-28ED0756A6F7}"/>
              </a:ext>
            </a:extLst>
          </p:cNvPr>
          <p:cNvSpPr txBox="1"/>
          <p:nvPr/>
        </p:nvSpPr>
        <p:spPr>
          <a:xfrm>
            <a:off x="10671163" y="4214479"/>
            <a:ext cx="889466" cy="274548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TextBox 40" descr="text box hiding answer">
            <a:extLst>
              <a:ext uri="{FF2B5EF4-FFF2-40B4-BE49-F238E27FC236}">
                <a16:creationId xmlns:a16="http://schemas.microsoft.com/office/drawing/2014/main" id="{8B5E67C2-6390-DE44-B2E9-89E54CF6B614}"/>
              </a:ext>
            </a:extLst>
          </p:cNvPr>
          <p:cNvSpPr txBox="1"/>
          <p:nvPr/>
        </p:nvSpPr>
        <p:spPr>
          <a:xfrm>
            <a:off x="10671163" y="5168855"/>
            <a:ext cx="889466" cy="274548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2" name="TextBox 41" descr="text box hiding answer">
            <a:extLst>
              <a:ext uri="{FF2B5EF4-FFF2-40B4-BE49-F238E27FC236}">
                <a16:creationId xmlns:a16="http://schemas.microsoft.com/office/drawing/2014/main" id="{AA35A857-5B07-0247-8497-49AE4C81421E}"/>
              </a:ext>
            </a:extLst>
          </p:cNvPr>
          <p:cNvSpPr txBox="1"/>
          <p:nvPr/>
        </p:nvSpPr>
        <p:spPr>
          <a:xfrm>
            <a:off x="10540543" y="2623617"/>
            <a:ext cx="1150706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3" name="TextBox 42" descr="text box hiding answer">
            <a:extLst>
              <a:ext uri="{FF2B5EF4-FFF2-40B4-BE49-F238E27FC236}">
                <a16:creationId xmlns:a16="http://schemas.microsoft.com/office/drawing/2014/main" id="{469FFF0C-30EB-A840-A7AD-BAE39921B926}"/>
              </a:ext>
            </a:extLst>
          </p:cNvPr>
          <p:cNvSpPr txBox="1"/>
          <p:nvPr/>
        </p:nvSpPr>
        <p:spPr>
          <a:xfrm>
            <a:off x="10571033" y="3661581"/>
            <a:ext cx="1150706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4" name="TextBox 43" descr="text box hiding answer">
            <a:extLst>
              <a:ext uri="{FF2B5EF4-FFF2-40B4-BE49-F238E27FC236}">
                <a16:creationId xmlns:a16="http://schemas.microsoft.com/office/drawing/2014/main" id="{50364643-815F-CE46-A7F7-989D7BB31F86}"/>
              </a:ext>
            </a:extLst>
          </p:cNvPr>
          <p:cNvSpPr txBox="1"/>
          <p:nvPr/>
        </p:nvSpPr>
        <p:spPr>
          <a:xfrm>
            <a:off x="10540543" y="4641903"/>
            <a:ext cx="1150706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5" name="TextBox 44" descr="text box hiding answer">
            <a:extLst>
              <a:ext uri="{FF2B5EF4-FFF2-40B4-BE49-F238E27FC236}">
                <a16:creationId xmlns:a16="http://schemas.microsoft.com/office/drawing/2014/main" id="{727EE9C2-5FB4-8F4A-846A-525C275B5065}"/>
              </a:ext>
            </a:extLst>
          </p:cNvPr>
          <p:cNvSpPr txBox="1"/>
          <p:nvPr/>
        </p:nvSpPr>
        <p:spPr>
          <a:xfrm>
            <a:off x="10540543" y="5655504"/>
            <a:ext cx="1150706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Speech Bubble: Rectangle with Corners Rounded 17">
            <a:extLst>
              <a:ext uri="{FF2B5EF4-FFF2-40B4-BE49-F238E27FC236}">
                <a16:creationId xmlns:a16="http://schemas.microsoft.com/office/drawing/2014/main" id="{87EFE84E-89E9-4689-8F4D-3B3B2C557E17}"/>
              </a:ext>
            </a:extLst>
          </p:cNvPr>
          <p:cNvSpPr/>
          <p:nvPr/>
        </p:nvSpPr>
        <p:spPr>
          <a:xfrm>
            <a:off x="1222759" y="1241535"/>
            <a:ext cx="2211974" cy="588082"/>
          </a:xfrm>
          <a:prstGeom prst="wedgeRoundRectCallout">
            <a:avLst>
              <a:gd name="adj1" fmla="val -57246"/>
              <a:gd name="adj2" fmla="val 110535"/>
              <a:gd name="adj3" fmla="val 16667"/>
            </a:avLst>
          </a:prstGeom>
          <a:solidFill>
            <a:schemeClr val="accent5">
              <a:lumMod val="5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dirty="0">
                <a:solidFill>
                  <a:schemeClr val="bg1"/>
                </a:solidFill>
              </a:rPr>
              <a:t>das </a:t>
            </a:r>
            <a:r>
              <a:rPr lang="en-GB" dirty="0" err="1">
                <a:solidFill>
                  <a:schemeClr val="bg1"/>
                </a:solidFill>
              </a:rPr>
              <a:t>Einzelzimmer</a:t>
            </a:r>
            <a:r>
              <a:rPr lang="en-GB" dirty="0">
                <a:solidFill>
                  <a:schemeClr val="bg1"/>
                </a:solidFill>
              </a:rPr>
              <a:t> – single room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31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  <p:bldP spid="18" grpId="0" animBg="1"/>
      <p:bldP spid="21" grpId="0" animBg="1"/>
      <p:bldP spid="24" grpId="0" animBg="1"/>
      <p:bldP spid="27" grpId="0" animBg="1"/>
      <p:bldP spid="30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erman_skeleton_template" id="{30C56D54-E4FF-5F4C-8EF5-67F0472108E4}" vid="{58D9219D-8935-764C-8920-A4625BC50721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erman_skeleton_template" id="{C1201E48-14A4-8B47-A494-F785721C1852}" vid="{453E499D-4EAB-BA4C-B8B3-68DE1A8A6823}"/>
    </a:ext>
  </a:extLst>
</a:theme>
</file>

<file path=ppt/theme/theme3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3725901B-0E02-274F-9B7E-6D7C73D471C2}" vid="{99350C39-AFDF-6248-B95F-29A28823DE8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German_skeleton_template (1)</Template>
  <TotalTime>191</TotalTime>
  <Words>8109</Words>
  <Application>Microsoft Office PowerPoint</Application>
  <PresentationFormat>Widescreen</PresentationFormat>
  <Paragraphs>1089</Paragraphs>
  <Slides>36</Slides>
  <Notes>36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Century Gothic</vt:lpstr>
      <vt:lpstr>1_Office Theme</vt:lpstr>
      <vt:lpstr>4_Office Theme</vt:lpstr>
      <vt:lpstr>11_Office Theme</vt:lpstr>
      <vt:lpstr>Was wirst du machen? </vt:lpstr>
      <vt:lpstr>Overview of SSCs and  source words </vt:lpstr>
      <vt:lpstr>Overview of SSCs and source words</vt:lpstr>
      <vt:lpstr>Logo-Phonetik</vt:lpstr>
      <vt:lpstr>Logo-Phonetik</vt:lpstr>
      <vt:lpstr>Vokabeln</vt:lpstr>
      <vt:lpstr>Vokabeln</vt:lpstr>
      <vt:lpstr>Future tense with werden</vt:lpstr>
      <vt:lpstr>Wer macht was?</vt:lpstr>
      <vt:lpstr>Vokabeln</vt:lpstr>
      <vt:lpstr>Vokabeln</vt:lpstr>
      <vt:lpstr>Vokabeln</vt:lpstr>
      <vt:lpstr>Vokabeln</vt:lpstr>
      <vt:lpstr>Grammatik</vt:lpstr>
      <vt:lpstr>Wer macht was?</vt:lpstr>
      <vt:lpstr>Beispiel</vt:lpstr>
      <vt:lpstr>Person A</vt:lpstr>
      <vt:lpstr>Person B</vt:lpstr>
      <vt:lpstr>Antworten [A]</vt:lpstr>
      <vt:lpstr>Antworten [B]</vt:lpstr>
      <vt:lpstr>Was wirst du machen? </vt:lpstr>
      <vt:lpstr>Phonetik (1/2)</vt:lpstr>
      <vt:lpstr>Phonetik (2/2)</vt:lpstr>
      <vt:lpstr>Eine Bootsfahrt</vt:lpstr>
      <vt:lpstr>zu + infinitive</vt:lpstr>
      <vt:lpstr>Nächstes Semester</vt:lpstr>
      <vt:lpstr>Nächstes Semester</vt:lpstr>
      <vt:lpstr>German  German </vt:lpstr>
      <vt:lpstr>ANTWORTEN </vt:lpstr>
      <vt:lpstr>Vokabeln</vt:lpstr>
      <vt:lpstr>Und was wirst du machen?</vt:lpstr>
      <vt:lpstr>Was wirst du machen?</vt:lpstr>
      <vt:lpstr>Antworten</vt:lpstr>
      <vt:lpstr>Gaming Grammar</vt:lpstr>
      <vt:lpstr>Hausaufgaben</vt:lpstr>
      <vt:lpstr>Hausaufgaben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 title</dc:title>
  <dc:creator>Rachel Hawkes</dc:creator>
  <cp:lastModifiedBy>Catherine Morris</cp:lastModifiedBy>
  <cp:revision>203</cp:revision>
  <dcterms:created xsi:type="dcterms:W3CDTF">2020-07-18T21:51:12Z</dcterms:created>
  <dcterms:modified xsi:type="dcterms:W3CDTF">2021-08-10T10:49:59Z</dcterms:modified>
</cp:coreProperties>
</file>