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9"/>
  </p:notesMasterIdLst>
  <p:sldIdLst>
    <p:sldId id="279" r:id="rId4"/>
    <p:sldId id="257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3" autoAdjust="0"/>
    <p:restoredTop sz="86401" autoAdjust="0"/>
  </p:normalViewPr>
  <p:slideViewPr>
    <p:cSldViewPr snapToGrid="0">
      <p:cViewPr varScale="1">
        <p:scale>
          <a:sx n="60" d="100"/>
          <a:sy n="60" d="100"/>
        </p:scale>
        <p:origin x="176" y="1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7C0A4-C969-4943-857C-55F9ACA457EE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46A42-0289-4816-9F31-4F4ADA2D3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732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46A42-0289-4816-9F31-4F4ADA2D3A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97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From here the written prompts are removed, and the teacher can split the class in half to elicit</a:t>
            </a:r>
            <a:r>
              <a:rPr lang="en-GB" baseline="0" dirty="0"/>
              <a:t> question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¿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qué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and answer ‘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…’ from different halves of the class,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alternating roles with each new slide.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6A42-0289-4816-9F31-4F4ADA2D3A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74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46A42-0289-4816-9F31-4F4ADA2D3A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738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46A42-0289-4816-9F31-4F4ADA2D3A3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672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46A42-0289-4816-9F31-4F4ADA2D3A3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31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0" baseline="0" dirty="0"/>
              <a:t>Vocabulary recap</a:t>
            </a:r>
          </a:p>
          <a:p>
            <a:r>
              <a:rPr lang="en-GB" baseline="0" dirty="0"/>
              <a:t>Only 3 new verbs were taught last lesson, so they are revised with 5 others from last week here.</a:t>
            </a:r>
          </a:p>
          <a:p>
            <a:r>
              <a:rPr lang="en-GB" baseline="0" dirty="0"/>
              <a:t>The English verbs appear. Learners need to match them to one of the Spanish verbs.</a:t>
            </a:r>
          </a:p>
          <a:p>
            <a:endParaRPr lang="en-GB" baseline="0" dirty="0"/>
          </a:p>
          <a:p>
            <a:r>
              <a:rPr lang="en-GB" baseline="0" dirty="0"/>
              <a:t>Teacher can ask </a:t>
            </a:r>
            <a:r>
              <a:rPr lang="en-GB" b="1" baseline="0" dirty="0"/>
              <a:t>¿</a:t>
            </a:r>
            <a:r>
              <a:rPr lang="en-GB" b="1" baseline="0" dirty="0" err="1"/>
              <a:t>Cómo</a:t>
            </a:r>
            <a:r>
              <a:rPr lang="en-GB" b="1" baseline="0" dirty="0"/>
              <a:t> se dice </a:t>
            </a:r>
            <a:r>
              <a:rPr lang="en-GB" b="1" baseline="0" dirty="0" err="1"/>
              <a:t>en</a:t>
            </a:r>
            <a:r>
              <a:rPr lang="en-GB" b="1" baseline="0" dirty="0"/>
              <a:t> </a:t>
            </a:r>
            <a:r>
              <a:rPr lang="en-GB" b="1" baseline="0" dirty="0" err="1"/>
              <a:t>español</a:t>
            </a:r>
            <a:r>
              <a:rPr lang="en-GB" b="1" baseline="0" dirty="0"/>
              <a:t>? </a:t>
            </a:r>
            <a:r>
              <a:rPr lang="en-GB" b="0" baseline="0" dirty="0"/>
              <a:t>as each English verb appears.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6A42-0289-4816-9F31-4F4ADA2D3A3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6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Vocabulary frequency rankings</a:t>
            </a:r>
            <a:r>
              <a:rPr lang="en-GB" b="1" baseline="0" dirty="0"/>
              <a:t> </a:t>
            </a:r>
            <a:r>
              <a:rPr lang="en-GB" baseline="0" dirty="0"/>
              <a:t>(1 is the most common word in Spanish):  </a:t>
            </a:r>
          </a:p>
          <a:p>
            <a:r>
              <a:rPr lang="en-GB" baseline="0" dirty="0" err="1"/>
              <a:t>zapato</a:t>
            </a:r>
            <a:r>
              <a:rPr lang="en-GB" baseline="0" dirty="0"/>
              <a:t> [1477]; </a:t>
            </a:r>
            <a:r>
              <a:rPr lang="en-GB" baseline="0" dirty="0" err="1"/>
              <a:t>producto</a:t>
            </a:r>
            <a:r>
              <a:rPr lang="en-GB" baseline="0" dirty="0"/>
              <a:t> [394]; </a:t>
            </a:r>
            <a:r>
              <a:rPr lang="en-GB" baseline="0" dirty="0" err="1"/>
              <a:t>camisa</a:t>
            </a:r>
            <a:r>
              <a:rPr lang="en-GB" baseline="0" dirty="0"/>
              <a:t> [1873]; </a:t>
            </a:r>
            <a:r>
              <a:rPr lang="en-GB" baseline="0" dirty="0" err="1"/>
              <a:t>llevar</a:t>
            </a:r>
            <a:r>
              <a:rPr lang="en-GB" baseline="0" dirty="0"/>
              <a:t> [75]; </a:t>
            </a:r>
            <a:r>
              <a:rPr lang="en-GB" baseline="0" dirty="0" err="1"/>
              <a:t>vaso</a:t>
            </a:r>
            <a:r>
              <a:rPr lang="en-GB" baseline="0" dirty="0"/>
              <a:t> [1609]; </a:t>
            </a:r>
            <a:r>
              <a:rPr lang="en-GB" baseline="0" dirty="0" err="1"/>
              <a:t>bolsa</a:t>
            </a:r>
            <a:r>
              <a:rPr lang="en-GB" baseline="0" dirty="0"/>
              <a:t> [1581]; </a:t>
            </a:r>
            <a:r>
              <a:rPr lang="en-GB" baseline="0" dirty="0" err="1"/>
              <a:t>cosa</a:t>
            </a:r>
            <a:r>
              <a:rPr lang="en-GB" baseline="0" dirty="0"/>
              <a:t> [69]; </a:t>
            </a:r>
            <a:r>
              <a:rPr lang="en-GB" baseline="0" dirty="0" err="1"/>
              <a:t>necesitar</a:t>
            </a:r>
            <a:r>
              <a:rPr lang="en-GB" baseline="0" dirty="0"/>
              <a:t> [276]; </a:t>
            </a:r>
            <a:r>
              <a:rPr lang="en-GB" baseline="0" dirty="0" err="1"/>
              <a:t>usar</a:t>
            </a:r>
            <a:r>
              <a:rPr lang="en-GB" baseline="0" dirty="0"/>
              <a:t> [317].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Source: </a:t>
            </a:r>
            <a:r>
              <a:rPr lang="en-GB" baseline="0" dirty="0"/>
              <a:t>Davies, M. &amp; Davies, K. (2018). </a:t>
            </a:r>
            <a:r>
              <a:rPr lang="en-GB" i="1" baseline="0" dirty="0"/>
              <a:t>A frequency dictionary of Spanish: Core vocabulary for learners </a:t>
            </a:r>
            <a:r>
              <a:rPr lang="en-GB" i="0" baseline="0" dirty="0"/>
              <a:t>(2</a:t>
            </a:r>
            <a:r>
              <a:rPr lang="en-GB" i="0" baseline="30000" dirty="0"/>
              <a:t>nd</a:t>
            </a:r>
            <a:r>
              <a:rPr lang="en-GB" i="0" baseline="0" dirty="0"/>
              <a:t> ed.)</a:t>
            </a:r>
            <a:r>
              <a:rPr lang="en-GB" baseline="0" dirty="0"/>
              <a:t>. London: Routledge. 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277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Introducing the verb ‘llevar’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more explicitly.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‘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Calibri"/>
                <a:sym typeface="Calibri"/>
              </a:rPr>
              <a:t>Llevar’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Calibri"/>
                <a:sym typeface="Calibri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one of the 25 most frequently used verbs in Spanish. The 1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2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person singular are introduced here in order to familiarise students with the two verb forms taught this week.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Bring up the word ‘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/>
                <a:sym typeface="Calibri"/>
              </a:rPr>
              <a:t>llevo’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/>
                <a:sym typeface="Calibri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 its own, say it, students repeat it, and remind them of the phonics. Draw attention to the SSC [LL].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Try to elicit the meaning from the students.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Then bring up the English translations.  Emphasise the two meanings for the infinitive.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Bring up the 3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person singular form ‘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Calibri"/>
                <a:sym typeface="Calibri"/>
              </a:rPr>
              <a:t>lleva’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say it, students repeat it.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Calibri"/>
                <a:sym typeface="Calibri"/>
              </a:rPr>
              <a:t> Draw attention to the SSC [LL].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Calibri"/>
                <a:sym typeface="Calibri"/>
              </a:rPr>
              <a:t> Try to elicit the meaning from the students. 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Emphasise the two meanings. </a:t>
            </a:r>
          </a:p>
        </p:txBody>
      </p:sp>
      <p:sp>
        <p:nvSpPr>
          <p:cNvPr id="54" name="Google Shape;5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257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Cycle through ‘llevo’ and ‘lleva’ again.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4" name="Google Shape;6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82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Introduce ‘llevo’ in a sentence. 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5" name="Google Shape;7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5549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Introduce ‘lleva’ in a sentence. 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4" name="Google Shape;8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6195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Cycle through ‘llevo’ in context again.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3" name="Google Shape;9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439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Cycle through ‘lleva’</a:t>
            </a:r>
            <a:r>
              <a:rPr lang="en-GB" baseline="0" dirty="0"/>
              <a:t> </a:t>
            </a:r>
            <a:r>
              <a:rPr lang="en-GB" dirty="0"/>
              <a:t>in context again.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4465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Elicit the translation</a:t>
            </a:r>
            <a:r>
              <a:rPr lang="en-GB" baseline="0" dirty="0"/>
              <a:t> of ‘some things’.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The following slides revisit vocabulary from a previous week.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6A42-0289-4816-9F31-4F4ADA2D3A3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98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5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5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732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05618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2796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4777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050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539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32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7" name="Google Shape;37;p9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4380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18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574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013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9628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4600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753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99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66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81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06/02/2020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22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06/02/2020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85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06/02/2020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9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932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06/02/2020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45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06/02/2020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3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0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26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71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5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1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83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1D6F0-ACE5-4588-AEDB-C74B3F15FE47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67AD2-AE1E-4060-97CC-07C4DE64E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23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49016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9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6912" y="6058334"/>
            <a:ext cx="3999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Nick Avery &amp; Rachel Hawkes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6055" y="6421197"/>
            <a:ext cx="3999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Date updated: </a:t>
            </a:r>
            <a:r>
              <a:rPr lang="en-GB" sz="2000" dirty="0">
                <a:solidFill>
                  <a:prstClr val="white"/>
                </a:solidFill>
                <a:latin typeface="Century Gothic" panose="020B0502020202020204" pitchFamily="34" charset="0"/>
              </a:rPr>
              <a:t>06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/02/2020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03CEDA-AA42-0543-AC75-3E92D8B9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593" y="2383467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solidFill>
                  <a:prstClr val="white"/>
                </a:solidFill>
                <a:ea typeface="+mn-ea"/>
                <a:cs typeface="+mn-cs"/>
              </a:rPr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32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66950" y="3004668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Tiene…</a:t>
            </a:r>
          </a:p>
        </p:txBody>
      </p:sp>
      <p:pic>
        <p:nvPicPr>
          <p:cNvPr id="6" name="Picture 2" descr="clear drinking glass on white tabl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19" b="10381"/>
          <a:stretch/>
        </p:blipFill>
        <p:spPr bwMode="auto">
          <a:xfrm>
            <a:off x="5718176" y="1905000"/>
            <a:ext cx="3133502" cy="2904801"/>
          </a:xfrm>
          <a:prstGeom prst="rect">
            <a:avLst/>
          </a:prstGeom>
          <a:noFill/>
          <a:ln w="3175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13253" y="5221854"/>
            <a:ext cx="263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2060"/>
                </a:solidFill>
                <a:latin typeface="Century Gothic" panose="020B0502020202020204" pitchFamily="34" charset="0"/>
              </a:rPr>
              <a:t>un vaso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95EB6-BBAA-BE42-AB58-AF1BD6A3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76" y="807328"/>
            <a:ext cx="5257800" cy="1325563"/>
          </a:xfrm>
        </p:spPr>
        <p:txBody>
          <a:bodyPr/>
          <a:lstStyle/>
          <a:p>
            <a:r>
              <a:rPr lang="en-GB" sz="6000" dirty="0"/>
              <a:t>¿</a:t>
            </a:r>
            <a:r>
              <a:rPr lang="en-GB" sz="6000" dirty="0" err="1"/>
              <a:t>Qué</a:t>
            </a:r>
            <a:r>
              <a:rPr lang="en-GB" sz="6000" dirty="0"/>
              <a:t> </a:t>
            </a:r>
            <a:r>
              <a:rPr lang="en-GB" sz="6000" dirty="0" err="1"/>
              <a:t>tiene</a:t>
            </a:r>
            <a:r>
              <a:rPr lang="en-GB" sz="6000" dirty="0"/>
              <a:t>?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3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66950" y="3004668"/>
            <a:ext cx="2762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______…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084" t="22756" r="60266" b="43269"/>
          <a:stretch/>
        </p:blipFill>
        <p:spPr>
          <a:xfrm>
            <a:off x="152400" y="1905000"/>
            <a:ext cx="1905000" cy="4206875"/>
          </a:xfrm>
          <a:prstGeom prst="rect">
            <a:avLst/>
          </a:prstGeom>
        </p:spPr>
      </p:pic>
      <p:pic>
        <p:nvPicPr>
          <p:cNvPr id="6" name="Picture 2" descr="beige eco ba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7" t="18159" r="9111" b="11589"/>
          <a:stretch/>
        </p:blipFill>
        <p:spPr bwMode="auto">
          <a:xfrm>
            <a:off x="6213253" y="1524000"/>
            <a:ext cx="2592467" cy="3638550"/>
          </a:xfrm>
          <a:prstGeom prst="rect">
            <a:avLst/>
          </a:prstGeom>
          <a:noFill/>
          <a:ln w="3175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13253" y="5342434"/>
            <a:ext cx="3597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2060"/>
                </a:solidFill>
                <a:latin typeface="Century Gothic" panose="020B0502020202020204" pitchFamily="34" charset="0"/>
              </a:rPr>
              <a:t>una bolsa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443073"/>
            <a:ext cx="4031255" cy="1461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¿___ ______?</a:t>
            </a:r>
          </a:p>
        </p:txBody>
      </p:sp>
    </p:spTree>
    <p:extLst>
      <p:ext uri="{BB962C8B-B14F-4D97-AF65-F5344CB8AC3E}">
        <p14:creationId xmlns:p14="http://schemas.microsoft.com/office/powerpoint/2010/main" val="211158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66950" y="3004668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_____…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084" t="22756" r="60266" b="43269"/>
          <a:stretch/>
        </p:blipFill>
        <p:spPr>
          <a:xfrm>
            <a:off x="152400" y="1905000"/>
            <a:ext cx="1905000" cy="4206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3251" y="4642945"/>
            <a:ext cx="3597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2060"/>
                </a:solidFill>
                <a:latin typeface="Century Gothic" panose="020B0502020202020204" pitchFamily="34" charset="0"/>
              </a:rPr>
              <a:t>un zapato</a:t>
            </a:r>
          </a:p>
        </p:txBody>
      </p:sp>
      <p:pic>
        <p:nvPicPr>
          <p:cNvPr id="7" name="Picture 2" descr="unpaired gray Nike running shoe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7" t="19713" r="20054" b="26844"/>
          <a:stretch/>
        </p:blipFill>
        <p:spPr bwMode="auto">
          <a:xfrm>
            <a:off x="6213251" y="1978001"/>
            <a:ext cx="3228265" cy="2664944"/>
          </a:xfrm>
          <a:prstGeom prst="rect">
            <a:avLst/>
          </a:prstGeom>
          <a:noFill/>
          <a:ln w="3175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443073"/>
            <a:ext cx="6825916" cy="146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kern="0" dirty="0"/>
              <a:t>¿___ _____?</a:t>
            </a:r>
          </a:p>
        </p:txBody>
      </p:sp>
    </p:spTree>
    <p:extLst>
      <p:ext uri="{BB962C8B-B14F-4D97-AF65-F5344CB8AC3E}">
        <p14:creationId xmlns:p14="http://schemas.microsoft.com/office/powerpoint/2010/main" val="370882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66950" y="3004668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_____…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084" t="22756" r="60266" b="43269"/>
          <a:stretch/>
        </p:blipFill>
        <p:spPr>
          <a:xfrm>
            <a:off x="152400" y="1905000"/>
            <a:ext cx="1905000" cy="4206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3251" y="4642945"/>
            <a:ext cx="3597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2060"/>
                </a:solidFill>
                <a:latin typeface="Century Gothic" panose="020B0502020202020204" pitchFamily="34" charset="0"/>
              </a:rPr>
              <a:t>una camisa</a:t>
            </a:r>
          </a:p>
        </p:txBody>
      </p:sp>
      <p:pic>
        <p:nvPicPr>
          <p:cNvPr id="7" name="Picture 2" descr="blue dress shirt ong chai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9" t="17691" r="11801"/>
          <a:stretch/>
        </p:blipFill>
        <p:spPr bwMode="auto">
          <a:xfrm>
            <a:off x="6498065" y="1614785"/>
            <a:ext cx="3027868" cy="2779765"/>
          </a:xfrm>
          <a:prstGeom prst="rect">
            <a:avLst/>
          </a:prstGeom>
          <a:noFill/>
          <a:ln w="3175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443073"/>
            <a:ext cx="5237747" cy="146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kern="0" dirty="0"/>
              <a:t>¿___ _____?</a:t>
            </a:r>
          </a:p>
        </p:txBody>
      </p:sp>
    </p:spTree>
    <p:extLst>
      <p:ext uri="{BB962C8B-B14F-4D97-AF65-F5344CB8AC3E}">
        <p14:creationId xmlns:p14="http://schemas.microsoft.com/office/powerpoint/2010/main" val="121741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66950" y="3004668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_____…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084" t="22756" r="60266" b="43269"/>
          <a:stretch/>
        </p:blipFill>
        <p:spPr>
          <a:xfrm>
            <a:off x="152400" y="1905000"/>
            <a:ext cx="1905000" cy="4206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3251" y="4642945"/>
            <a:ext cx="3597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2060"/>
                </a:solidFill>
                <a:latin typeface="Century Gothic" panose="020B0502020202020204" pitchFamily="34" charset="0"/>
              </a:rPr>
              <a:t>un producto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3702" y="3004668"/>
            <a:ext cx="45301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[a product]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443073"/>
            <a:ext cx="6404811" cy="146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kern="0" dirty="0"/>
              <a:t>¿___ _____?</a:t>
            </a:r>
          </a:p>
        </p:txBody>
      </p:sp>
    </p:spTree>
    <p:extLst>
      <p:ext uri="{BB962C8B-B14F-4D97-AF65-F5344CB8AC3E}">
        <p14:creationId xmlns:p14="http://schemas.microsoft.com/office/powerpoint/2010/main" val="369914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694" y="210108"/>
            <a:ext cx="1656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to use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0746" y="2805474"/>
            <a:ext cx="2181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to buy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0362" y="1443951"/>
            <a:ext cx="3953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to carry, to wear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78362" y="258744"/>
            <a:ext cx="2181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to arrive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3068" y="992660"/>
            <a:ext cx="2181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to speak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17694" y="4564216"/>
            <a:ext cx="236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to dance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8418" y="3311763"/>
            <a:ext cx="236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to listen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7128" y="4287814"/>
            <a:ext cx="236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to need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0577" y="5425393"/>
            <a:ext cx="236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hablar</a:t>
            </a:r>
            <a:endParaRPr lang="en-GB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10746" y="448458"/>
            <a:ext cx="236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necesitar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92954" y="2341516"/>
            <a:ext cx="236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llevar</a:t>
            </a:r>
            <a:endParaRPr lang="en-GB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84250" y="3271644"/>
            <a:ext cx="236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llegar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57333" y="2103080"/>
            <a:ext cx="188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bailar</a:t>
            </a:r>
            <a:endParaRPr lang="en-GB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2167" y="2341516"/>
            <a:ext cx="236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escuchar</a:t>
            </a:r>
            <a:endParaRPr lang="en-GB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35169" y="5282358"/>
            <a:ext cx="1048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usar</a:t>
            </a:r>
            <a:endParaRPr lang="en-GB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7953" y="5245394"/>
            <a:ext cx="236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comprar</a:t>
            </a:r>
            <a:endParaRPr lang="en-GB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EA529CF-98B9-E748-85B6-BA78876B5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 recap</a:t>
            </a:r>
          </a:p>
        </p:txBody>
      </p:sp>
    </p:spTree>
    <p:extLst>
      <p:ext uri="{BB962C8B-B14F-4D97-AF65-F5344CB8AC3E}">
        <p14:creationId xmlns:p14="http://schemas.microsoft.com/office/powerpoint/2010/main" val="20812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48148E-6 L -0.77539 -0.668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76" y="-3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-0.23125 0.41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0.04896 -0.37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-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-0.16224 0.6192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12" y="3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22222E-6 L 0.23646 -0.0553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L -0.28359 -0.5956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0" y="-2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-0.03541 0.1986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0.37761 -0.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038" y="338225"/>
            <a:ext cx="5463948" cy="7078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Vocabulary introduction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00038" y="338225"/>
            <a:ext cx="5931430" cy="707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334"/>
            <a:ext cx="7258756" cy="867128"/>
          </a:xfrm>
          <a:prstGeom prst="rect">
            <a:avLst/>
          </a:prstGeom>
        </p:spPr>
      </p:pic>
      <p:sp>
        <p:nvSpPr>
          <p:cNvPr id="75" name="Title 1">
            <a:extLst>
              <a:ext uri="{FF2B5EF4-FFF2-40B4-BE49-F238E27FC236}">
                <a16:creationId xmlns:a16="http://schemas.microsoft.com/office/drawing/2014/main" id="{7CDE0293-884C-4AE8-8963-60E772B9BBEC}"/>
              </a:ext>
            </a:extLst>
          </p:cNvPr>
          <p:cNvSpPr txBox="1">
            <a:spLocks/>
          </p:cNvSpPr>
          <p:nvPr/>
        </p:nvSpPr>
        <p:spPr>
          <a:xfrm>
            <a:off x="0" y="281763"/>
            <a:ext cx="7341306" cy="7987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prstClr val="white"/>
                </a:solidFill>
                <a:latin typeface="Century Gothic" panose="020B0502020202020204" pitchFamily="34" charset="0"/>
              </a:rPr>
              <a:t>Vocabulario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706" y="1521846"/>
            <a:ext cx="1454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usar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50676" y="1526926"/>
            <a:ext cx="1454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to use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41706" y="2016898"/>
            <a:ext cx="248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una camisa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101332" y="2015063"/>
            <a:ext cx="1454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a shirt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5384" y="2507575"/>
            <a:ext cx="248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una cosa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101332" y="2516217"/>
            <a:ext cx="1454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a thing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6923" y="3035296"/>
            <a:ext cx="248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llevar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116823" y="3026421"/>
            <a:ext cx="366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to take, carry, wear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25384" y="3459687"/>
            <a:ext cx="248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una bolsa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093037" y="3478957"/>
            <a:ext cx="366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a bag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25383" y="3974367"/>
            <a:ext cx="248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necesitar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16823" y="4062296"/>
            <a:ext cx="366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to need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37090" y="4446982"/>
            <a:ext cx="248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un zapato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93037" y="4475743"/>
            <a:ext cx="1462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a shoe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37090" y="4929738"/>
            <a:ext cx="248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un producto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116823" y="4932452"/>
            <a:ext cx="207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a product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37090" y="5404098"/>
            <a:ext cx="248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un vaso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116823" y="5346544"/>
            <a:ext cx="207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a glass</a:t>
            </a:r>
          </a:p>
        </p:txBody>
      </p:sp>
      <p:pic>
        <p:nvPicPr>
          <p:cNvPr id="120" name="Picture 2" descr="http://www.clker.com/cliparts/j/p/l/D/8/K/green-tick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575" y="1553899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" descr="http://www.clker.com/cliparts/j/p/l/D/8/K/green-tick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566" y="3075308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" descr="http://www.clker.com/cliparts/j/p/l/D/8/K/green-tick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984" y="4015331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533612" y="1653791"/>
            <a:ext cx="56583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entury Gothic" panose="020B0502020202020204" pitchFamily="34" charset="0"/>
              </a:rPr>
              <a:t>Which ones are the same type of word as these?</a:t>
            </a:r>
          </a:p>
          <a:p>
            <a:endParaRPr lang="en-GB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7149916" y="2768868"/>
            <a:ext cx="1566231" cy="761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hablar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8929164" y="2739784"/>
            <a:ext cx="2180553" cy="761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comprar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9535381" y="3686395"/>
            <a:ext cx="2209196" cy="761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escuchar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580264" y="3703626"/>
            <a:ext cx="1728842" cy="761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olvidar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444685" y="4612760"/>
            <a:ext cx="1728842" cy="761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bailar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0414630" y="4585516"/>
            <a:ext cx="1728842" cy="761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llegar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394335" y="4630476"/>
            <a:ext cx="1728842" cy="761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068611" y="5557326"/>
            <a:ext cx="1728842" cy="761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9122604" y="5539125"/>
            <a:ext cx="2621973" cy="761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8086" y="4697829"/>
            <a:ext cx="138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usar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12362" y="5627251"/>
            <a:ext cx="138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llevar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40717" y="5645452"/>
            <a:ext cx="2398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necesitar</a:t>
            </a:r>
          </a:p>
        </p:txBody>
      </p:sp>
    </p:spTree>
    <p:extLst>
      <p:ext uri="{BB962C8B-B14F-4D97-AF65-F5344CB8AC3E}">
        <p14:creationId xmlns:p14="http://schemas.microsoft.com/office/powerpoint/2010/main" val="2404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8" grpId="0"/>
      <p:bldP spid="79" grpId="0"/>
      <p:bldP spid="81" grpId="0"/>
      <p:bldP spid="87" grpId="0"/>
      <p:bldP spid="88" grpId="0"/>
      <p:bldP spid="89" grpId="0"/>
      <p:bldP spid="90" grpId="0"/>
      <p:bldP spid="92" grpId="0"/>
      <p:bldP spid="101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6" grpId="0"/>
      <p:bldP spid="17" grpId="0" animBg="1"/>
      <p:bldP spid="123" grpId="0" animBg="1"/>
      <p:bldP spid="12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838199" y="105143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11520" b="1" dirty="0">
                <a:solidFill>
                  <a:srgbClr val="1E4E79"/>
                </a:solidFill>
              </a:rPr>
              <a:t>llevo</a:t>
            </a:r>
            <a:br>
              <a:rPr lang="en-GB" sz="10350" b="1" dirty="0">
                <a:solidFill>
                  <a:srgbClr val="1E4E79"/>
                </a:solidFill>
              </a:rPr>
            </a:br>
            <a:endParaRPr sz="3959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1" y="2271862"/>
            <a:ext cx="12191999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[I carry | I wear]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3182038"/>
            <a:ext cx="12192000" cy="186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1500"/>
              <a:buFont typeface="Arial"/>
              <a:buNone/>
              <a:tabLst/>
              <a:defRPr/>
            </a:pPr>
            <a:r>
              <a:rPr kumimoji="0" lang="en-GB" sz="115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lleva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012647" y="4938948"/>
            <a:ext cx="8582782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[s/he carries | s/he wears]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04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 descr="question mark action button"/>
          <p:cNvSpPr/>
          <p:nvPr/>
        </p:nvSpPr>
        <p:spPr>
          <a:xfrm>
            <a:off x="2495652" y="2222061"/>
            <a:ext cx="542518" cy="47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7306" y="40714"/>
                </a:moveTo>
                <a:cubicBezTo>
                  <a:pt x="37306" y="26513"/>
                  <a:pt x="47466" y="15000"/>
                  <a:pt x="60000" y="15000"/>
                </a:cubicBezTo>
                <a:cubicBezTo>
                  <a:pt x="72534" y="15000"/>
                  <a:pt x="82694" y="26513"/>
                  <a:pt x="82694" y="40714"/>
                </a:cubicBezTo>
                <a:lnTo>
                  <a:pt x="82694" y="40714"/>
                </a:lnTo>
                <a:cubicBezTo>
                  <a:pt x="82694" y="51365"/>
                  <a:pt x="77614" y="60000"/>
                  <a:pt x="71347" y="60000"/>
                </a:cubicBezTo>
                <a:cubicBezTo>
                  <a:pt x="68214" y="60000"/>
                  <a:pt x="65674" y="64317"/>
                  <a:pt x="65674" y="69643"/>
                </a:cubicBezTo>
                <a:lnTo>
                  <a:pt x="65674" y="82500"/>
                </a:lnTo>
                <a:lnTo>
                  <a:pt x="54326" y="82500"/>
                </a:lnTo>
                <a:lnTo>
                  <a:pt x="54326" y="69643"/>
                </a:lnTo>
                <a:cubicBezTo>
                  <a:pt x="54326" y="58992"/>
                  <a:pt x="59407" y="50357"/>
                  <a:pt x="65674" y="50357"/>
                </a:cubicBezTo>
                <a:cubicBezTo>
                  <a:pt x="68807" y="50357"/>
                  <a:pt x="71347" y="46040"/>
                  <a:pt x="71347" y="40714"/>
                </a:cubicBezTo>
                <a:cubicBezTo>
                  <a:pt x="71347" y="33613"/>
                  <a:pt x="66267" y="27857"/>
                  <a:pt x="60000" y="27857"/>
                </a:cubicBezTo>
                <a:cubicBezTo>
                  <a:pt x="53733" y="27857"/>
                  <a:pt x="48653" y="33613"/>
                  <a:pt x="48653" y="40714"/>
                </a:cubicBezTo>
                <a:close/>
                <a:moveTo>
                  <a:pt x="60000" y="85714"/>
                </a:moveTo>
                <a:cubicBezTo>
                  <a:pt x="64700" y="85714"/>
                  <a:pt x="68510" y="90032"/>
                  <a:pt x="68510" y="95357"/>
                </a:cubicBezTo>
                <a:cubicBezTo>
                  <a:pt x="68510" y="100683"/>
                  <a:pt x="64700" y="105000"/>
                  <a:pt x="60000" y="105000"/>
                </a:cubicBezTo>
                <a:cubicBezTo>
                  <a:pt x="55300" y="105000"/>
                  <a:pt x="51490" y="100683"/>
                  <a:pt x="51490" y="95357"/>
                </a:cubicBezTo>
                <a:cubicBezTo>
                  <a:pt x="51490" y="90032"/>
                  <a:pt x="55300" y="85714"/>
                  <a:pt x="60000" y="85714"/>
                </a:cubicBezTo>
                <a:close/>
              </a:path>
              <a:path w="120000" h="120000" fill="darken" extrusionOk="0">
                <a:moveTo>
                  <a:pt x="37306" y="40714"/>
                </a:moveTo>
                <a:cubicBezTo>
                  <a:pt x="37306" y="26513"/>
                  <a:pt x="47466" y="15000"/>
                  <a:pt x="60000" y="15000"/>
                </a:cubicBezTo>
                <a:cubicBezTo>
                  <a:pt x="72534" y="15000"/>
                  <a:pt x="82694" y="26513"/>
                  <a:pt x="82694" y="40714"/>
                </a:cubicBezTo>
                <a:lnTo>
                  <a:pt x="82694" y="40714"/>
                </a:lnTo>
                <a:cubicBezTo>
                  <a:pt x="82694" y="51365"/>
                  <a:pt x="77614" y="60000"/>
                  <a:pt x="71347" y="60000"/>
                </a:cubicBezTo>
                <a:cubicBezTo>
                  <a:pt x="68214" y="60000"/>
                  <a:pt x="65674" y="64317"/>
                  <a:pt x="65674" y="69643"/>
                </a:cubicBezTo>
                <a:lnTo>
                  <a:pt x="65674" y="82500"/>
                </a:lnTo>
                <a:lnTo>
                  <a:pt x="54326" y="82500"/>
                </a:lnTo>
                <a:lnTo>
                  <a:pt x="54326" y="69643"/>
                </a:lnTo>
                <a:cubicBezTo>
                  <a:pt x="54326" y="58992"/>
                  <a:pt x="59407" y="50357"/>
                  <a:pt x="65674" y="50357"/>
                </a:cubicBezTo>
                <a:cubicBezTo>
                  <a:pt x="68807" y="50357"/>
                  <a:pt x="71347" y="46040"/>
                  <a:pt x="71347" y="40714"/>
                </a:cubicBezTo>
                <a:cubicBezTo>
                  <a:pt x="71347" y="33613"/>
                  <a:pt x="66267" y="27857"/>
                  <a:pt x="60000" y="27857"/>
                </a:cubicBezTo>
                <a:cubicBezTo>
                  <a:pt x="53733" y="27857"/>
                  <a:pt x="48653" y="33613"/>
                  <a:pt x="48653" y="40714"/>
                </a:cubicBezTo>
                <a:close/>
                <a:moveTo>
                  <a:pt x="60000" y="85714"/>
                </a:moveTo>
                <a:cubicBezTo>
                  <a:pt x="64700" y="85714"/>
                  <a:pt x="68510" y="90032"/>
                  <a:pt x="68510" y="95357"/>
                </a:cubicBezTo>
                <a:cubicBezTo>
                  <a:pt x="68510" y="100683"/>
                  <a:pt x="64700" y="105000"/>
                  <a:pt x="60000" y="105000"/>
                </a:cubicBezTo>
                <a:cubicBezTo>
                  <a:pt x="55300" y="105000"/>
                  <a:pt x="51490" y="100683"/>
                  <a:pt x="51490" y="95357"/>
                </a:cubicBezTo>
                <a:cubicBezTo>
                  <a:pt x="51490" y="90032"/>
                  <a:pt x="55300" y="85714"/>
                  <a:pt x="60000" y="85714"/>
                </a:cubicBezTo>
                <a:close/>
              </a:path>
              <a:path w="120000" h="120000" fill="none" extrusionOk="0">
                <a:moveTo>
                  <a:pt x="37306" y="40714"/>
                </a:moveTo>
                <a:cubicBezTo>
                  <a:pt x="37306" y="26513"/>
                  <a:pt x="47466" y="15000"/>
                  <a:pt x="60000" y="15000"/>
                </a:cubicBezTo>
                <a:cubicBezTo>
                  <a:pt x="72534" y="15000"/>
                  <a:pt x="82694" y="26513"/>
                  <a:pt x="82694" y="40714"/>
                </a:cubicBezTo>
                <a:lnTo>
                  <a:pt x="82694" y="40714"/>
                </a:lnTo>
                <a:cubicBezTo>
                  <a:pt x="82694" y="51365"/>
                  <a:pt x="77614" y="60000"/>
                  <a:pt x="71347" y="60000"/>
                </a:cubicBezTo>
                <a:cubicBezTo>
                  <a:pt x="68214" y="60000"/>
                  <a:pt x="65674" y="64317"/>
                  <a:pt x="65674" y="69643"/>
                </a:cubicBezTo>
                <a:lnTo>
                  <a:pt x="65674" y="82500"/>
                </a:lnTo>
                <a:lnTo>
                  <a:pt x="54326" y="82500"/>
                </a:lnTo>
                <a:lnTo>
                  <a:pt x="54326" y="69643"/>
                </a:lnTo>
                <a:cubicBezTo>
                  <a:pt x="54326" y="58992"/>
                  <a:pt x="59407" y="50357"/>
                  <a:pt x="65674" y="50357"/>
                </a:cubicBezTo>
                <a:cubicBezTo>
                  <a:pt x="68807" y="50357"/>
                  <a:pt x="71347" y="46040"/>
                  <a:pt x="71347" y="40714"/>
                </a:cubicBezTo>
                <a:cubicBezTo>
                  <a:pt x="71347" y="33613"/>
                  <a:pt x="66267" y="27857"/>
                  <a:pt x="60000" y="27857"/>
                </a:cubicBezTo>
                <a:cubicBezTo>
                  <a:pt x="53733" y="27857"/>
                  <a:pt x="48653" y="33613"/>
                  <a:pt x="48653" y="40714"/>
                </a:cubicBezTo>
                <a:close/>
                <a:moveTo>
                  <a:pt x="60000" y="85714"/>
                </a:moveTo>
                <a:cubicBezTo>
                  <a:pt x="64700" y="85714"/>
                  <a:pt x="68510" y="90032"/>
                  <a:pt x="68510" y="95357"/>
                </a:cubicBezTo>
                <a:cubicBezTo>
                  <a:pt x="68510" y="100683"/>
                  <a:pt x="64700" y="105000"/>
                  <a:pt x="60000" y="105000"/>
                </a:cubicBezTo>
                <a:cubicBezTo>
                  <a:pt x="55300" y="105000"/>
                  <a:pt x="51490" y="100683"/>
                  <a:pt x="51490" y="95357"/>
                </a:cubicBezTo>
                <a:cubicBezTo>
                  <a:pt x="51490" y="90032"/>
                  <a:pt x="55300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838200" y="110413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11520" b="1" dirty="0">
                <a:solidFill>
                  <a:srgbClr val="1E4E79"/>
                </a:solidFill>
              </a:rPr>
              <a:t>llevo</a:t>
            </a:r>
            <a:br>
              <a:rPr lang="en-GB" sz="8640" b="1" dirty="0">
                <a:solidFill>
                  <a:srgbClr val="1E4E79"/>
                </a:solidFill>
              </a:rPr>
            </a:br>
            <a:endParaRPr sz="3959" dirty="0"/>
          </a:p>
        </p:txBody>
      </p:sp>
      <p:sp>
        <p:nvSpPr>
          <p:cNvPr id="68" name="Google Shape;68;p14"/>
          <p:cNvSpPr txBox="1"/>
          <p:nvPr/>
        </p:nvSpPr>
        <p:spPr>
          <a:xfrm>
            <a:off x="3166441" y="2275318"/>
            <a:ext cx="5881543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[I carry | I wear]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9" name="Google Shape;69;p14" descr="question mark action button"/>
          <p:cNvSpPr/>
          <p:nvPr/>
        </p:nvSpPr>
        <p:spPr>
          <a:xfrm>
            <a:off x="2495652" y="5086441"/>
            <a:ext cx="542518" cy="4780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darken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EEC1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0" y="3333023"/>
            <a:ext cx="12192000" cy="186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1500"/>
              <a:buFont typeface="Arial"/>
              <a:buNone/>
              <a:tabLst/>
              <a:defRPr/>
            </a:pPr>
            <a:r>
              <a:rPr kumimoji="0" lang="en-GB" sz="115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lleva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3293468" y="5083226"/>
            <a:ext cx="5998601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[s/he carries | s/he wears]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895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838200" y="85182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11500" b="1" dirty="0">
                <a:solidFill>
                  <a:srgbClr val="1E4E79"/>
                </a:solidFill>
              </a:rPr>
              <a:t>llevo</a:t>
            </a:r>
            <a:endParaRPr sz="11500" dirty="0"/>
          </a:p>
        </p:txBody>
      </p:sp>
      <p:sp>
        <p:nvSpPr>
          <p:cNvPr id="78" name="Google Shape;78;p15"/>
          <p:cNvSpPr txBox="1"/>
          <p:nvPr/>
        </p:nvSpPr>
        <p:spPr>
          <a:xfrm>
            <a:off x="0" y="2357311"/>
            <a:ext cx="12055643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[I carry | I wear]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1938832" y="3997075"/>
            <a:ext cx="9178993" cy="10156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6000"/>
              <a:buFont typeface="Arial"/>
              <a:buNone/>
              <a:tabLst/>
              <a:defRPr/>
            </a:pPr>
            <a:r>
              <a:rPr kumimoji="0" lang="en-GB" sz="6000" b="1" i="0" u="none" strike="noStrike" kern="0" cap="none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Llevo</a:t>
            </a:r>
            <a:r>
              <a:rPr kumimoji="0" lang="en-GB" sz="6000" b="1" i="0" u="none" strike="noStrike" kern="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60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una bolsa. 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2733174" y="5012738"/>
            <a:ext cx="6725652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 carry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 bag.]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343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838200" y="110758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11520" b="1" dirty="0">
                <a:solidFill>
                  <a:srgbClr val="1E4E79"/>
                </a:solidFill>
              </a:rPr>
              <a:t>lleva</a:t>
            </a:r>
            <a:br>
              <a:rPr lang="en-GB" sz="8640" b="1" dirty="0">
                <a:solidFill>
                  <a:srgbClr val="1E4E79"/>
                </a:solidFill>
              </a:rPr>
            </a:br>
            <a:endParaRPr sz="3959" dirty="0"/>
          </a:p>
        </p:txBody>
      </p:sp>
      <p:sp>
        <p:nvSpPr>
          <p:cNvPr id="87" name="Google Shape;87;p16"/>
          <p:cNvSpPr txBox="1"/>
          <p:nvPr/>
        </p:nvSpPr>
        <p:spPr>
          <a:xfrm>
            <a:off x="0" y="2358104"/>
            <a:ext cx="12192000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[s/he carries| s/he wears]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6000"/>
              <a:buFont typeface="Arial"/>
              <a:buNone/>
              <a:tabLst/>
              <a:defRPr/>
            </a:pPr>
            <a:r>
              <a:rPr kumimoji="0" lang="en-GB" sz="60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Sara </a:t>
            </a:r>
            <a:r>
              <a:rPr kumimoji="0" lang="en-GB" sz="6000" b="1" i="0" u="none" strike="noStrike" kern="0" cap="none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lleva </a:t>
            </a:r>
            <a:r>
              <a:rPr kumimoji="0" lang="en-GB" sz="6000" b="0" i="0" u="none" strike="noStrike" kern="0" cap="none" spc="0" normalizeH="0" baseline="0" noProof="0" dirty="0">
                <a:ln>
                  <a:noFill/>
                </a:ln>
                <a:solidFill>
                  <a:srgbClr val="37598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zapatos</a:t>
            </a:r>
            <a:r>
              <a:rPr kumimoji="0" lang="en-GB" sz="60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3066699" y="5053048"/>
            <a:ext cx="6310170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[Sarah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wears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shoes.]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23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 descr="question mark action button"/>
          <p:cNvSpPr/>
          <p:nvPr/>
        </p:nvSpPr>
        <p:spPr>
          <a:xfrm>
            <a:off x="2495652" y="2222061"/>
            <a:ext cx="542518" cy="4780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darken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838200" y="8269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11500" b="1" dirty="0">
                <a:solidFill>
                  <a:srgbClr val="1E4E79"/>
                </a:solidFill>
              </a:rPr>
              <a:t>llevo</a:t>
            </a:r>
            <a:endParaRPr sz="11500" dirty="0"/>
          </a:p>
        </p:txBody>
      </p:sp>
      <p:sp>
        <p:nvSpPr>
          <p:cNvPr id="97" name="Google Shape;97;p17"/>
          <p:cNvSpPr txBox="1"/>
          <p:nvPr/>
        </p:nvSpPr>
        <p:spPr>
          <a:xfrm>
            <a:off x="3198360" y="2313900"/>
            <a:ext cx="5795279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 I carry | I wear 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 descr="question mark action button"/>
          <p:cNvSpPr/>
          <p:nvPr/>
        </p:nvSpPr>
        <p:spPr>
          <a:xfrm>
            <a:off x="2495652" y="5103310"/>
            <a:ext cx="542518" cy="4780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darken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1743297" y="3980894"/>
            <a:ext cx="9424217" cy="10156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6000"/>
              <a:buFont typeface="Arial"/>
              <a:buNone/>
              <a:tabLst/>
              <a:defRPr/>
            </a:pPr>
            <a:r>
              <a:rPr kumimoji="0" lang="en-GB" sz="60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______ una bolsa. 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0" name="Google Shape;100;p17"/>
          <p:cNvSpPr/>
          <p:nvPr/>
        </p:nvSpPr>
        <p:spPr>
          <a:xfrm>
            <a:off x="3340177" y="3980893"/>
            <a:ext cx="2157273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6000"/>
              <a:buFont typeface="Arial"/>
              <a:buNone/>
              <a:tabLst/>
              <a:defRPr/>
            </a:pPr>
            <a:r>
              <a:rPr kumimoji="0" lang="en-GB" sz="6000" b="1" i="0" u="none" strike="noStrike" kern="0" cap="none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Llevo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4354358" y="4996557"/>
            <a:ext cx="3790893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 carry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EC1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 bag.]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379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 descr="question mark action button"/>
          <p:cNvSpPr/>
          <p:nvPr/>
        </p:nvSpPr>
        <p:spPr>
          <a:xfrm>
            <a:off x="2495652" y="2222061"/>
            <a:ext cx="542518" cy="4780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darken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880310" y="82839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11500" b="1" dirty="0">
                <a:solidFill>
                  <a:srgbClr val="1E4E79"/>
                </a:solidFill>
              </a:rPr>
              <a:t>lleva</a:t>
            </a:r>
            <a:endParaRPr sz="11500" dirty="0"/>
          </a:p>
        </p:txBody>
      </p:sp>
      <p:sp>
        <p:nvSpPr>
          <p:cNvPr id="109" name="Google Shape;109;p18"/>
          <p:cNvSpPr txBox="1"/>
          <p:nvPr/>
        </p:nvSpPr>
        <p:spPr>
          <a:xfrm>
            <a:off x="3257723" y="2246297"/>
            <a:ext cx="5760773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[s/he carries| s/he wears]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0" name="Google Shape;110;p18" descr="question mark action button"/>
          <p:cNvSpPr/>
          <p:nvPr/>
        </p:nvSpPr>
        <p:spPr>
          <a:xfrm>
            <a:off x="2495652" y="5053048"/>
            <a:ext cx="542518" cy="4780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darken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37343" y="40714"/>
                </a:moveTo>
                <a:cubicBezTo>
                  <a:pt x="37343" y="26513"/>
                  <a:pt x="47487" y="15000"/>
                  <a:pt x="60000" y="15000"/>
                </a:cubicBezTo>
                <a:cubicBezTo>
                  <a:pt x="72513" y="15000"/>
                  <a:pt x="82657" y="26513"/>
                  <a:pt x="82657" y="40714"/>
                </a:cubicBezTo>
                <a:cubicBezTo>
                  <a:pt x="82657" y="51365"/>
                  <a:pt x="77585" y="60000"/>
                  <a:pt x="71329" y="60000"/>
                </a:cubicBezTo>
                <a:cubicBezTo>
                  <a:pt x="68200" y="60000"/>
                  <a:pt x="65664" y="64317"/>
                  <a:pt x="65664" y="69643"/>
                </a:cubicBezTo>
                <a:lnTo>
                  <a:pt x="65664" y="82500"/>
                </a:lnTo>
                <a:lnTo>
                  <a:pt x="54336" y="82500"/>
                </a:lnTo>
                <a:lnTo>
                  <a:pt x="54336" y="69643"/>
                </a:lnTo>
                <a:cubicBezTo>
                  <a:pt x="54336" y="58992"/>
                  <a:pt x="59408" y="50357"/>
                  <a:pt x="65664" y="50357"/>
                </a:cubicBezTo>
                <a:cubicBezTo>
                  <a:pt x="68793" y="50357"/>
                  <a:pt x="71329" y="46040"/>
                  <a:pt x="71329" y="40714"/>
                </a:cubicBezTo>
                <a:cubicBezTo>
                  <a:pt x="71329" y="33613"/>
                  <a:pt x="66257" y="27857"/>
                  <a:pt x="60000" y="27857"/>
                </a:cubicBezTo>
                <a:cubicBezTo>
                  <a:pt x="53743" y="27857"/>
                  <a:pt x="48671" y="33613"/>
                  <a:pt x="48671" y="40714"/>
                </a:cubicBezTo>
                <a:close/>
                <a:moveTo>
                  <a:pt x="60000" y="85714"/>
                </a:moveTo>
                <a:cubicBezTo>
                  <a:pt x="64692" y="85714"/>
                  <a:pt x="68496" y="90032"/>
                  <a:pt x="68496" y="95357"/>
                </a:cubicBezTo>
                <a:cubicBezTo>
                  <a:pt x="68496" y="100683"/>
                  <a:pt x="64692" y="105000"/>
                  <a:pt x="60000" y="105000"/>
                </a:cubicBezTo>
                <a:cubicBezTo>
                  <a:pt x="55308" y="105000"/>
                  <a:pt x="51504" y="100683"/>
                  <a:pt x="51504" y="95357"/>
                </a:cubicBezTo>
                <a:cubicBezTo>
                  <a:pt x="51504" y="90032"/>
                  <a:pt x="55308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529389" y="4037383"/>
            <a:ext cx="11662612" cy="92333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5400"/>
              <a:buFont typeface="Arial"/>
              <a:buNone/>
              <a:tabLst/>
              <a:defRPr/>
            </a:pP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Sara ______ zapatos.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4687006" y="3981573"/>
            <a:ext cx="2566054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6000"/>
              <a:buFont typeface="Arial"/>
              <a:buNone/>
              <a:tabLst/>
              <a:defRPr/>
            </a:pPr>
            <a:r>
              <a:rPr kumimoji="0" lang="en-GB" sz="6000" b="1" i="0" u="none" strike="noStrike" kern="0" cap="none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lleva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3295747" y="5033760"/>
            <a:ext cx="6129895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Arial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[Sarah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wears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trainers.]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93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084" t="22756" r="60266" b="43269"/>
          <a:stretch/>
        </p:blipFill>
        <p:spPr>
          <a:xfrm>
            <a:off x="488328" y="642257"/>
            <a:ext cx="1905000" cy="42068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009570" y="3096792"/>
            <a:ext cx="6382657" cy="1461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Juan ________________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89600" y="3359446"/>
            <a:ext cx="4847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has some things.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17372" y="4849132"/>
            <a:ext cx="7196112" cy="1461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Pero, ¿</a:t>
            </a:r>
            <a:r>
              <a:rPr lang="en-GB" dirty="0" err="1"/>
              <a:t>qué</a:t>
            </a:r>
            <a:r>
              <a:rPr lang="en-GB" dirty="0"/>
              <a:t> </a:t>
            </a:r>
            <a:r>
              <a:rPr lang="en-GB" dirty="0" err="1"/>
              <a:t>tiene</a:t>
            </a:r>
            <a:r>
              <a:rPr lang="en-GB" dirty="0"/>
              <a:t>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5B965-6FF9-9C4E-A467-6F69E221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328" y="1503264"/>
            <a:ext cx="10515600" cy="1325563"/>
          </a:xfrm>
        </p:spPr>
        <p:txBody>
          <a:bodyPr/>
          <a:lstStyle/>
          <a:p>
            <a:pPr lvl="0">
              <a:lnSpc>
                <a:spcPct val="100000"/>
              </a:lnSpc>
              <a:buClrTx/>
              <a:buSzTx/>
            </a:pPr>
            <a:r>
              <a:rPr lang="en-US" sz="6000" dirty="0">
                <a:solidFill>
                  <a:schemeClr val="bg2"/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>
                <a:solidFill>
                  <a:schemeClr val="bg2"/>
                </a:solidFill>
                <a:latin typeface="Century Gothic" panose="020B0502020202020204" pitchFamily="34" charset="0"/>
                <a:ea typeface="+mn-ea"/>
                <a:cs typeface="+mn-cs"/>
              </a:rPr>
              <a:t>Juan </a:t>
            </a:r>
            <a:r>
              <a:rPr lang="en-GB" sz="6000" dirty="0" err="1">
                <a:solidFill>
                  <a:schemeClr val="bg2"/>
                </a:solidFill>
                <a:latin typeface="Century Gothic" panose="020B0502020202020204" pitchFamily="34" charset="0"/>
                <a:ea typeface="+mn-ea"/>
                <a:cs typeface="+mn-cs"/>
              </a:rPr>
              <a:t>tiene</a:t>
            </a:r>
            <a:r>
              <a:rPr lang="en-GB" sz="6000" dirty="0">
                <a:solidFill>
                  <a:schemeClr val="bg2"/>
                </a:solidFill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6000" dirty="0" err="1">
                <a:solidFill>
                  <a:schemeClr val="bg2"/>
                </a:solidFill>
                <a:latin typeface="Century Gothic" panose="020B0502020202020204" pitchFamily="34" charset="0"/>
                <a:ea typeface="+mn-ea"/>
                <a:cs typeface="+mn-cs"/>
              </a:rPr>
              <a:t>unas</a:t>
            </a:r>
            <a:r>
              <a:rPr lang="en-GB" sz="6000" dirty="0">
                <a:solidFill>
                  <a:schemeClr val="bg2"/>
                </a:solidFill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GB" sz="6000" dirty="0" err="1">
                <a:solidFill>
                  <a:schemeClr val="bg2"/>
                </a:solidFill>
                <a:latin typeface="Century Gothic" panose="020B0502020202020204" pitchFamily="34" charset="0"/>
                <a:ea typeface="+mn-ea"/>
                <a:cs typeface="+mn-cs"/>
              </a:rPr>
              <a:t>cosas</a:t>
            </a:r>
            <a:r>
              <a:rPr lang="en-GB" sz="6000" dirty="0">
                <a:solidFill>
                  <a:schemeClr val="bg2"/>
                </a:solidFill>
                <a:latin typeface="Century Gothic" panose="020B0502020202020204" pitchFamily="34" charset="0"/>
                <a:ea typeface="+mn-ea"/>
                <a:cs typeface="+mn-cs"/>
              </a:rPr>
              <a:t>. </a:t>
            </a:r>
            <a:endParaRPr lang="en-US" sz="6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5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  <a:latin typeface="Century Gothic" panose="020B05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verb_sequence_template.potx" id="{61FFBBCD-C164-4849-B944-0FF28D91FA25}" vid="{67AE7A53-F415-43C1-9CDD-F7B34D5E1B78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574</Words>
  <Application>Microsoft Macintosh PowerPoint</Application>
  <PresentationFormat>Widescreen</PresentationFormat>
  <Paragraphs>134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</vt:lpstr>
      <vt:lpstr>Calibri</vt:lpstr>
      <vt:lpstr>Calibri Light</vt:lpstr>
      <vt:lpstr>Century Gothic</vt:lpstr>
      <vt:lpstr>Tw Cen MT</vt:lpstr>
      <vt:lpstr>Office Theme</vt:lpstr>
      <vt:lpstr>1_Office Theme</vt:lpstr>
      <vt:lpstr>2_Office Theme</vt:lpstr>
      <vt:lpstr>Vocabulary</vt:lpstr>
      <vt:lpstr>Vocabulary introduction</vt:lpstr>
      <vt:lpstr>llevo </vt:lpstr>
      <vt:lpstr>llevo </vt:lpstr>
      <vt:lpstr>llevo</vt:lpstr>
      <vt:lpstr>lleva </vt:lpstr>
      <vt:lpstr>llevo</vt:lpstr>
      <vt:lpstr>lleva</vt:lpstr>
      <vt:lpstr> Juan tiene unas cosas. </vt:lpstr>
      <vt:lpstr>¿Qué tiene? </vt:lpstr>
      <vt:lpstr>PowerPoint Presentation</vt:lpstr>
      <vt:lpstr>PowerPoint Presentation</vt:lpstr>
      <vt:lpstr>PowerPoint Presentation</vt:lpstr>
      <vt:lpstr>PowerPoint Presentation</vt:lpstr>
      <vt:lpstr>Vocab recap</vt:lpstr>
    </vt:vector>
  </TitlesOfParts>
  <Company>University of York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introduction</dc:title>
  <dc:creator>Nicholas Avery</dc:creator>
  <cp:lastModifiedBy>Helen Thomas</cp:lastModifiedBy>
  <cp:revision>4</cp:revision>
  <dcterms:created xsi:type="dcterms:W3CDTF">2019-10-14T10:53:11Z</dcterms:created>
  <dcterms:modified xsi:type="dcterms:W3CDTF">2020-02-06T15:05:56Z</dcterms:modified>
</cp:coreProperties>
</file>