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3"/>
  </p:notesMasterIdLst>
  <p:sldIdLst>
    <p:sldId id="67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700" r:id="rId11"/>
    <p:sldId id="701" r:id="rId12"/>
    <p:sldId id="270" r:id="rId13"/>
    <p:sldId id="702" r:id="rId14"/>
    <p:sldId id="281" r:id="rId15"/>
    <p:sldId id="282" r:id="rId16"/>
    <p:sldId id="772" r:id="rId17"/>
    <p:sldId id="283" r:id="rId18"/>
    <p:sldId id="757" r:id="rId19"/>
    <p:sldId id="759" r:id="rId20"/>
    <p:sldId id="288" r:id="rId21"/>
    <p:sldId id="284" r:id="rId22"/>
    <p:sldId id="760" r:id="rId23"/>
    <p:sldId id="287" r:id="rId24"/>
    <p:sldId id="680" r:id="rId25"/>
    <p:sldId id="697" r:id="rId26"/>
    <p:sldId id="763" r:id="rId27"/>
    <p:sldId id="764" r:id="rId28"/>
    <p:sldId id="474" r:id="rId29"/>
    <p:sldId id="475" r:id="rId30"/>
    <p:sldId id="762" r:id="rId31"/>
    <p:sldId id="754" r:id="rId32"/>
    <p:sldId id="773" r:id="rId33"/>
    <p:sldId id="766" r:id="rId34"/>
    <p:sldId id="769" r:id="rId35"/>
    <p:sldId id="591" r:id="rId36"/>
    <p:sldId id="592" r:id="rId37"/>
    <p:sldId id="767" r:id="rId38"/>
    <p:sldId id="601" r:id="rId39"/>
    <p:sldId id="774" r:id="rId40"/>
    <p:sldId id="771" r:id="rId41"/>
    <p:sldId id="67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6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5E01"/>
    <a:srgbClr val="FF9300"/>
    <a:srgbClr val="25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/>
    <p:restoredTop sz="56190" autoAdjust="0"/>
  </p:normalViewPr>
  <p:slideViewPr>
    <p:cSldViewPr snapToGrid="0" snapToObjects="1" showGuides="1">
      <p:cViewPr varScale="1">
        <p:scale>
          <a:sx n="64" d="100"/>
          <a:sy n="64" d="100"/>
        </p:scale>
        <p:origin x="2352" y="176"/>
      </p:cViewPr>
      <p:guideLst>
        <p:guide orient="horz" pos="286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9CC216-3AF6-3A4D-88E3-6BFF0B34EA29}" type="datetimeFigureOut">
              <a:rPr lang="en-US" smtClean="0"/>
              <a:t>12/9/21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A7CE6-FC2E-5844-8E3C-E71D91EF3F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01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tate.gov/misc/87529.htm#copyright" TargetMode="External"/><Relationship Id="rId3" Type="http://schemas.openxmlformats.org/officeDocument/2006/relationships/hyperlink" Target="https://en.wikipedia.org/wiki/en:Creative_Commons" TargetMode="External"/><Relationship Id="rId7" Type="http://schemas.openxmlformats.org/officeDocument/2006/relationships/hyperlink" Target="https://en.wikipedia.org/wiki/public_domain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n.wikipedia.org/wiki/Work_of_the_United_States_Government" TargetMode="External"/><Relationship Id="rId5" Type="http://schemas.openxmlformats.org/officeDocument/2006/relationships/hyperlink" Target="https://en.wikipedia.org/wiki/United_States_Department_of_State" TargetMode="External"/><Relationship Id="rId4" Type="http://schemas.openxmlformats.org/officeDocument/2006/relationships/hyperlink" Target="https://creativecommons.org/licenses/by-sa/3.0/deed.en" TargetMode="External"/><Relationship Id="rId9" Type="http://schemas.openxmlformats.org/officeDocument/2006/relationships/hyperlink" Target="https://creativecommons.org/licenses/by-sa/4.0" TargetMode="Externa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thanks to Rachel Hawkes for her input on the lesson material and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Blanca Román for native teacher feedback.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1):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‘b’ and ‘v’.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present continuous.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‘</a:t>
            </a:r>
            <a:r>
              <a:rPr lang="en-GB" b="0" dirty="0" err="1"/>
              <a:t>estos</a:t>
            </a:r>
            <a:r>
              <a:rPr lang="en-GB" b="0" dirty="0"/>
              <a:t>’ and ‘</a:t>
            </a:r>
            <a:r>
              <a:rPr lang="en-GB" b="0" dirty="0" err="1"/>
              <a:t>estas</a:t>
            </a:r>
            <a:r>
              <a:rPr lang="en-GB" b="0" dirty="0"/>
              <a:t>’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the relative pronoun ‘que’.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Introduction of the relative pronoun ‘</a:t>
            </a:r>
            <a:r>
              <a:rPr lang="en-GB" b="0" dirty="0" err="1"/>
              <a:t>cuando</a:t>
            </a:r>
            <a:r>
              <a:rPr lang="en-GB" b="0" dirty="0"/>
              <a:t>’.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9.2.2.3 (introduce):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animar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[1630];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anunciar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[785];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cerrar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[521];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charlar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[2968];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llover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[2134];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[696]; (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prestar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atención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[atención-489];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regresar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[573];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boda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[2473];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espectáculo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[1622]; golpe [746];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llegada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[1604];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olor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[1070];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sabor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[2108];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enseguida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[2866];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mundial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[572];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este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momento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[momento-121]; de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repente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[repente-1805]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9.2.1.5 (revisit):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encender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[1431];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[1601]; resolver [867];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[1908];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[245];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prohibir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[1641];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[1107];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[1496];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[1905]; bosque [1444];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[1149];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plástico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[1965];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[719];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[1424];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[471];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[309]; terrible [1246];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esencial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[1872]; grave [901]; medio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[ambiente-729];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[185]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9.2.1.2 (revisit)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aceptar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[430];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[echar-462];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[3605];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soportar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[1508];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aventura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[1773];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desafío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[2839]; sol [383];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[531];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[293]; tiempo² [80];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peligroso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[1572];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[492];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Alemania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[N/A]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[264]; 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[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- 270]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009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Timing</a:t>
            </a:r>
            <a:r>
              <a:rPr lang="es-GB" dirty="0"/>
              <a:t>: 5 minutes</a:t>
            </a:r>
          </a:p>
          <a:p>
            <a:endParaRPr lang="es-GB" dirty="0"/>
          </a:p>
          <a:p>
            <a:r>
              <a:rPr lang="es-GB" b="1" dirty="0"/>
              <a:t>Aim</a:t>
            </a:r>
            <a:r>
              <a:rPr lang="es-GB" dirty="0"/>
              <a:t>: to recognise the sound for letters ‘b’ and ‘v’.</a:t>
            </a:r>
          </a:p>
          <a:p>
            <a:endParaRPr lang="es-GB" dirty="0"/>
          </a:p>
          <a:p>
            <a:r>
              <a:rPr lang="es-GB" b="1" dirty="0"/>
              <a:t>Procedure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s-GB" dirty="0"/>
              <a:t>Students listen to each phrase contaning the letters ‘b’ and ‘v’ and tally the number of times they hear the sound.</a:t>
            </a:r>
          </a:p>
          <a:p>
            <a:pPr marL="228600" indent="-228600">
              <a:buAutoNum type="arabicPeriod"/>
            </a:pPr>
            <a:r>
              <a:rPr lang="es-GB" dirty="0"/>
              <a:t>Students listen to each phrase again and write the missing words.</a:t>
            </a:r>
          </a:p>
          <a:p>
            <a:pPr marL="228600" indent="-228600">
              <a:buAutoNum type="arabicPeriod"/>
            </a:pPr>
            <a:r>
              <a:rPr lang="es-GB" dirty="0"/>
              <a:t>Teacher shows the answers one by one.</a:t>
            </a:r>
          </a:p>
          <a:p>
            <a:pPr marL="228600" indent="-228600">
              <a:buAutoNum type="arabicPeriod"/>
            </a:pPr>
            <a:endParaRPr lang="es-GB" dirty="0"/>
          </a:p>
          <a:p>
            <a:pPr marL="0" indent="0">
              <a:buNone/>
            </a:pPr>
            <a:r>
              <a:rPr lang="es-GB" b="1" dirty="0"/>
              <a:t>Transcript</a:t>
            </a:r>
            <a:r>
              <a:rPr lang="es-GB" dirty="0"/>
              <a:t>:</a:t>
            </a:r>
          </a:p>
          <a:p>
            <a:pPr marL="228600" indent="-228600">
              <a:buAutoNum type="arabicPeriod"/>
            </a:pPr>
            <a:r>
              <a:rPr lang="es-GB" dirty="0"/>
              <a:t>Las chicas jóvenes quieren ver un partido.</a:t>
            </a:r>
            <a:endParaRPr lang="es-ES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Está buscando aventuras en el bosque.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Está viajando en barco a través del Mar Mediterráneo.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Envía un mensaje en una botella.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s-ES" sz="1200" dirty="0">
                <a:solidFill>
                  <a:schemeClr val="accent5">
                    <a:lumMod val="50000"/>
                  </a:schemeClr>
                </a:solidFill>
              </a:rPr>
              <a:t>Quiere grabar un vídeo de la boda.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s-GB" sz="1200" dirty="0">
              <a:solidFill>
                <a:schemeClr val="accent5">
                  <a:lumMod val="50000"/>
                </a:schemeClr>
              </a:solidFill>
            </a:endParaRPr>
          </a:p>
          <a:p>
            <a:pPr marL="228600" indent="-228600">
              <a:buAutoNum type="arabicPeriod"/>
            </a:pPr>
            <a:endParaRPr lang="es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81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introduction and practice</a:t>
            </a:r>
            <a:r>
              <a:rPr lang="en-GB" b="1" baseline="0" dirty="0"/>
              <a:t>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try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="0" baseline="0" dirty="0"/>
              <a:t>Optionally, further </a:t>
            </a:r>
            <a:r>
              <a:rPr lang="en-GB" baseline="0" dirty="0"/>
              <a:t>rounds of learning can be facilitated by one pupil turning away from the board, and his/her partner asking him/her the meanings (‘¿</a:t>
            </a:r>
            <a:r>
              <a:rPr lang="en-GB" baseline="0" dirty="0" err="1"/>
              <a:t>Cómo</a:t>
            </a:r>
            <a:r>
              <a:rPr lang="en-GB" baseline="0" dirty="0"/>
              <a:t>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>
                <a:sym typeface="Wingdings" panose="05000000000000000000" pitchFamily="2" charset="2"/>
              </a:rPr>
              <a:t>Mages free to use from </a:t>
            </a:r>
            <a:r>
              <a:rPr lang="en-GB" baseline="0" dirty="0" err="1">
                <a:sym typeface="Wingdings" panose="05000000000000000000" pitchFamily="2" charset="2"/>
              </a:rPr>
              <a:t>Pixabay</a:t>
            </a:r>
            <a:r>
              <a:rPr lang="en-GB" baseline="0" dirty="0">
                <a:sym typeface="Wingdings" panose="05000000000000000000" pitchFamily="2" charset="2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33087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</a:t>
            </a:r>
            <a:r>
              <a:rPr lang="en-US" b="0" baseline="0" dirty="0"/>
              <a:t>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recap the meaning, use and formation of the present continuous tense with –</a:t>
            </a:r>
            <a:r>
              <a:rPr lang="en-US" b="0" baseline="0" dirty="0" err="1"/>
              <a:t>ar</a:t>
            </a:r>
            <a:r>
              <a:rPr lang="en-US" b="0" baseline="0" dirty="0"/>
              <a:t> and –er/–</a:t>
            </a:r>
            <a:r>
              <a:rPr lang="en-US" b="0" baseline="0" dirty="0" err="1"/>
              <a:t>ir</a:t>
            </a:r>
            <a:r>
              <a:rPr lang="en-US" b="0" baseline="0" dirty="0"/>
              <a:t> verbs.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Click to go through the explanation and examples on this slide.</a:t>
            </a:r>
          </a:p>
          <a:p>
            <a:pPr marL="228600" indent="-228600">
              <a:buAutoNum type="arabicPeriod"/>
            </a:pPr>
            <a:r>
              <a:rPr lang="en-US" b="0" dirty="0"/>
              <a:t>Elicit the English for the Spanish examples.</a:t>
            </a:r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45996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Timing</a:t>
            </a:r>
            <a:r>
              <a:rPr lang="es-GB" dirty="0"/>
              <a:t>: 6 minutes</a:t>
            </a:r>
            <a:endParaRPr lang="es-ES" dirty="0"/>
          </a:p>
          <a:p>
            <a:endParaRPr lang="es-ES" dirty="0"/>
          </a:p>
          <a:p>
            <a:r>
              <a:rPr lang="es-ES" b="1" dirty="0" err="1"/>
              <a:t>Aim</a:t>
            </a:r>
            <a:r>
              <a:rPr lang="es-ES" b="1" dirty="0"/>
              <a:t>: </a:t>
            </a:r>
            <a:r>
              <a:rPr lang="es-ES" b="0" dirty="0" err="1"/>
              <a:t>to</a:t>
            </a:r>
            <a:r>
              <a:rPr lang="es-ES" b="0" dirty="0"/>
              <a:t> </a:t>
            </a:r>
            <a:r>
              <a:rPr lang="es-ES" b="0" dirty="0" err="1"/>
              <a:t>identify</a:t>
            </a:r>
            <a:r>
              <a:rPr lang="es-ES" b="0" dirty="0"/>
              <a:t> and </a:t>
            </a:r>
            <a:r>
              <a:rPr lang="es-ES" b="0" dirty="0" err="1"/>
              <a:t>understand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meaning</a:t>
            </a:r>
            <a:r>
              <a:rPr lang="es-ES" b="0" dirty="0"/>
              <a:t> of </a:t>
            </a:r>
            <a:r>
              <a:rPr lang="es-ES" b="0" dirty="0" err="1"/>
              <a:t>phrases</a:t>
            </a:r>
            <a:r>
              <a:rPr lang="es-ES" b="0" dirty="0"/>
              <a:t> </a:t>
            </a:r>
            <a:r>
              <a:rPr lang="es-ES" b="0" dirty="0" err="1"/>
              <a:t>using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</a:t>
            </a:r>
            <a:r>
              <a:rPr lang="es-ES" b="0" dirty="0" err="1"/>
              <a:t>continous</a:t>
            </a:r>
            <a:r>
              <a:rPr lang="es-ES" b="0" dirty="0"/>
              <a:t> in </a:t>
            </a:r>
            <a:r>
              <a:rPr lang="es-ES" b="0" dirty="0" err="1"/>
              <a:t>the</a:t>
            </a:r>
            <a:r>
              <a:rPr lang="es-ES" b="0" dirty="0"/>
              <a:t> 1st, 2nd and 3rd </a:t>
            </a:r>
            <a:r>
              <a:rPr lang="es-ES" b="0" dirty="0" err="1"/>
              <a:t>person</a:t>
            </a:r>
            <a:r>
              <a:rPr lang="es-ES" b="0" dirty="0"/>
              <a:t>.</a:t>
            </a:r>
          </a:p>
          <a:p>
            <a:endParaRPr lang="es-ES" b="0" dirty="0"/>
          </a:p>
          <a:p>
            <a:r>
              <a:rPr lang="es-ES" b="1" dirty="0" err="1"/>
              <a:t>Procedure</a:t>
            </a:r>
            <a:r>
              <a:rPr lang="es-ES" b="1" dirty="0"/>
              <a:t>:</a:t>
            </a:r>
          </a:p>
          <a:p>
            <a:pPr marL="228600" indent="-228600">
              <a:buFont typeface="+mj-lt"/>
              <a:buAutoNum type="arabicPeriod"/>
            </a:pPr>
            <a:r>
              <a:rPr lang="es-ES" b="0" dirty="0" err="1"/>
              <a:t>Students</a:t>
            </a:r>
            <a:r>
              <a:rPr lang="es-ES" b="0" dirty="0"/>
              <a:t> </a:t>
            </a:r>
            <a:r>
              <a:rPr lang="es-ES" b="0" dirty="0" err="1"/>
              <a:t>read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text</a:t>
            </a:r>
            <a:r>
              <a:rPr lang="es-ES" b="0" dirty="0"/>
              <a:t> </a:t>
            </a:r>
            <a:r>
              <a:rPr lang="es-ES" b="0" dirty="0" err="1"/>
              <a:t>messages</a:t>
            </a:r>
            <a:r>
              <a:rPr lang="es-ES" b="0" dirty="0"/>
              <a:t> and try to </a:t>
            </a:r>
            <a:r>
              <a:rPr lang="es-ES" b="0" dirty="0" err="1"/>
              <a:t>identify</a:t>
            </a:r>
            <a:r>
              <a:rPr lang="es-ES" b="0" dirty="0"/>
              <a:t> 11 </a:t>
            </a:r>
            <a:r>
              <a:rPr lang="es-ES" b="0" dirty="0" err="1"/>
              <a:t>examples</a:t>
            </a:r>
            <a:r>
              <a:rPr lang="es-ES" b="0" dirty="0"/>
              <a:t> of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</a:t>
            </a:r>
            <a:r>
              <a:rPr lang="es-ES" b="0" dirty="0" err="1"/>
              <a:t>continuous</a:t>
            </a:r>
            <a:r>
              <a:rPr lang="es-ES" b="0" dirty="0"/>
              <a:t>.  Note </a:t>
            </a:r>
            <a:r>
              <a:rPr lang="es-ES" b="0" dirty="0" err="1"/>
              <a:t>that</a:t>
            </a:r>
            <a:r>
              <a:rPr lang="es-ES" b="0" dirty="0"/>
              <a:t> </a:t>
            </a:r>
            <a:r>
              <a:rPr lang="es-ES" b="0" dirty="0" err="1"/>
              <a:t>some</a:t>
            </a:r>
            <a:r>
              <a:rPr lang="es-ES" b="0" dirty="0"/>
              <a:t> </a:t>
            </a:r>
            <a:r>
              <a:rPr lang="es-ES" b="0" dirty="0" err="1"/>
              <a:t>speech</a:t>
            </a:r>
            <a:r>
              <a:rPr lang="es-ES" b="0" dirty="0"/>
              <a:t> </a:t>
            </a:r>
            <a:r>
              <a:rPr lang="es-ES" b="0" dirty="0" err="1"/>
              <a:t>bubbles</a:t>
            </a:r>
            <a:r>
              <a:rPr lang="es-ES" b="0" dirty="0"/>
              <a:t> </a:t>
            </a:r>
            <a:r>
              <a:rPr lang="es-ES" b="0" dirty="0" err="1"/>
              <a:t>contain</a:t>
            </a:r>
            <a:r>
              <a:rPr lang="es-ES" b="0" dirty="0"/>
              <a:t> more </a:t>
            </a:r>
            <a:r>
              <a:rPr lang="es-ES" b="0" dirty="0" err="1"/>
              <a:t>than</a:t>
            </a:r>
            <a:r>
              <a:rPr lang="es-ES" b="0" dirty="0"/>
              <a:t> </a:t>
            </a:r>
            <a:r>
              <a:rPr lang="es-ES" b="0" dirty="0" err="1"/>
              <a:t>one</a:t>
            </a:r>
            <a:r>
              <a:rPr lang="es-ES" b="0" dirty="0"/>
              <a:t> </a:t>
            </a:r>
            <a:r>
              <a:rPr lang="es-ES" b="0" dirty="0" err="1"/>
              <a:t>example</a:t>
            </a:r>
            <a:r>
              <a:rPr lang="es-ES" b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s-ES" b="0" dirty="0" err="1"/>
              <a:t>Students</a:t>
            </a:r>
            <a:r>
              <a:rPr lang="es-ES" b="0" dirty="0"/>
              <a:t> </a:t>
            </a:r>
            <a:r>
              <a:rPr lang="es-ES" b="0" dirty="0" err="1"/>
              <a:t>write</a:t>
            </a:r>
            <a:r>
              <a:rPr lang="es-ES" b="0" dirty="0"/>
              <a:t> </a:t>
            </a:r>
            <a:r>
              <a:rPr lang="es-ES" b="0" dirty="0" err="1"/>
              <a:t>each</a:t>
            </a:r>
            <a:r>
              <a:rPr lang="es-ES" b="0" dirty="0"/>
              <a:t> </a:t>
            </a:r>
            <a:r>
              <a:rPr lang="es-ES" b="0" dirty="0" err="1"/>
              <a:t>example</a:t>
            </a:r>
            <a:r>
              <a:rPr lang="es-ES" b="0" dirty="0"/>
              <a:t> of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present</a:t>
            </a:r>
            <a:r>
              <a:rPr lang="es-ES" b="0" dirty="0"/>
              <a:t> </a:t>
            </a:r>
            <a:r>
              <a:rPr lang="es-ES" b="0" dirty="0" err="1"/>
              <a:t>continuous</a:t>
            </a:r>
            <a:r>
              <a:rPr lang="es-ES" b="0" dirty="0"/>
              <a:t> (‘estoy/estás/está’ + –ando/–</a:t>
            </a:r>
            <a:r>
              <a:rPr lang="es-ES" b="0" dirty="0" err="1"/>
              <a:t>iendo</a:t>
            </a:r>
            <a:r>
              <a:rPr lang="es-ES" b="0" dirty="0"/>
              <a:t>) in a </a:t>
            </a:r>
            <a:r>
              <a:rPr lang="es-ES" b="0" dirty="0" err="1"/>
              <a:t>table</a:t>
            </a:r>
            <a:r>
              <a:rPr lang="es-ES" b="0" dirty="0"/>
              <a:t> and </a:t>
            </a:r>
            <a:r>
              <a:rPr lang="es-ES" b="0" dirty="0" err="1"/>
              <a:t>write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equivalent</a:t>
            </a:r>
            <a:r>
              <a:rPr lang="es-ES" b="0" dirty="0"/>
              <a:t> in </a:t>
            </a:r>
            <a:r>
              <a:rPr lang="es-ES" b="0" dirty="0" err="1"/>
              <a:t>Eglish</a:t>
            </a:r>
            <a:r>
              <a:rPr lang="es-ES" b="0" dirty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teacher</a:t>
            </a:r>
            <a:r>
              <a:rPr lang="es-ES" b="0" dirty="0"/>
              <a:t> </a:t>
            </a:r>
            <a:r>
              <a:rPr lang="es-ES" b="0" dirty="0" err="1"/>
              <a:t>reveals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answers</a:t>
            </a:r>
            <a:r>
              <a:rPr lang="es-ES" b="0" dirty="0"/>
              <a:t> </a:t>
            </a:r>
            <a:r>
              <a:rPr lang="es-ES" b="0" dirty="0" err="1"/>
              <a:t>one</a:t>
            </a:r>
            <a:r>
              <a:rPr lang="es-ES" b="0" dirty="0"/>
              <a:t> </a:t>
            </a:r>
            <a:r>
              <a:rPr lang="es-ES" b="0" dirty="0" err="1"/>
              <a:t>by</a:t>
            </a:r>
            <a:r>
              <a:rPr lang="es-ES" b="0" dirty="0"/>
              <a:t> </a:t>
            </a:r>
            <a:r>
              <a:rPr lang="es-ES" b="0" dirty="0" err="1"/>
              <a:t>one</a:t>
            </a:r>
            <a:r>
              <a:rPr lang="es-ES" b="0" dirty="0"/>
              <a:t>. </a:t>
            </a:r>
            <a:r>
              <a:rPr lang="es-ES" b="0" dirty="0" err="1"/>
              <a:t>First</a:t>
            </a:r>
            <a:r>
              <a:rPr lang="es-ES" b="0" dirty="0"/>
              <a:t>, </a:t>
            </a:r>
            <a:r>
              <a:rPr lang="es-ES" b="0" dirty="0" err="1"/>
              <a:t>students</a:t>
            </a:r>
            <a:r>
              <a:rPr lang="es-ES" b="0" dirty="0"/>
              <a:t> </a:t>
            </a:r>
            <a:r>
              <a:rPr lang="es-ES" b="0" dirty="0" err="1"/>
              <a:t>will</a:t>
            </a:r>
            <a:r>
              <a:rPr lang="es-ES" b="0" dirty="0"/>
              <a:t> </a:t>
            </a:r>
            <a:r>
              <a:rPr lang="es-ES" b="0" dirty="0" err="1"/>
              <a:t>see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location</a:t>
            </a:r>
            <a:r>
              <a:rPr lang="es-ES" b="0" dirty="0"/>
              <a:t> of </a:t>
            </a:r>
            <a:r>
              <a:rPr lang="es-ES" b="0" dirty="0" err="1"/>
              <a:t>each</a:t>
            </a:r>
            <a:r>
              <a:rPr lang="es-ES" b="0" dirty="0"/>
              <a:t> </a:t>
            </a:r>
            <a:r>
              <a:rPr lang="es-ES" b="0" dirty="0" err="1"/>
              <a:t>phrase</a:t>
            </a:r>
            <a:r>
              <a:rPr lang="es-ES" b="0" dirty="0"/>
              <a:t> in </a:t>
            </a:r>
            <a:r>
              <a:rPr lang="es-ES" b="0" dirty="0" err="1"/>
              <a:t>the</a:t>
            </a:r>
            <a:r>
              <a:rPr lang="es-ES" b="0" dirty="0"/>
              <a:t> dialogue, </a:t>
            </a:r>
            <a:r>
              <a:rPr lang="es-ES" b="0" dirty="0" err="1"/>
              <a:t>then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Spanish</a:t>
            </a:r>
            <a:r>
              <a:rPr lang="es-ES" b="0" dirty="0"/>
              <a:t> and </a:t>
            </a:r>
            <a:r>
              <a:rPr lang="es-ES" b="0" dirty="0" err="1"/>
              <a:t>the</a:t>
            </a:r>
            <a:r>
              <a:rPr lang="es-ES" b="0" dirty="0"/>
              <a:t> English </a:t>
            </a:r>
            <a:r>
              <a:rPr lang="es-ES" b="0" dirty="0" err="1"/>
              <a:t>equivalent</a:t>
            </a:r>
            <a:r>
              <a:rPr lang="es-ES" b="0" dirty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s-ES" b="0" dirty="0"/>
          </a:p>
          <a:p>
            <a:pPr marL="0" indent="0">
              <a:buFont typeface="+mj-lt"/>
              <a:buNone/>
            </a:pPr>
            <a:r>
              <a:rPr lang="es-ES" b="1" dirty="0"/>
              <a:t>Notes</a:t>
            </a:r>
            <a:r>
              <a:rPr lang="es-ES" b="0" dirty="0"/>
              <a:t>:</a:t>
            </a:r>
          </a:p>
          <a:p>
            <a:pPr marL="0" indent="0">
              <a:buFont typeface="+mj-lt"/>
              <a:buNone/>
            </a:pPr>
            <a:r>
              <a:rPr lang="es-ES" b="0" dirty="0"/>
              <a:t>1. </a:t>
            </a:r>
            <a:r>
              <a:rPr lang="es-ES" b="0" dirty="0" err="1"/>
              <a:t>Students</a:t>
            </a:r>
            <a:r>
              <a:rPr lang="es-ES" b="0" dirty="0"/>
              <a:t> are familiar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words</a:t>
            </a:r>
            <a:r>
              <a:rPr lang="es-ES" b="0" dirty="0"/>
              <a:t>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an</a:t>
            </a:r>
            <a:r>
              <a:rPr lang="es-ES" b="0" dirty="0"/>
              <a:t> </a:t>
            </a:r>
            <a:r>
              <a:rPr lang="es-ES" b="0" dirty="0" err="1"/>
              <a:t>asterisk</a:t>
            </a:r>
            <a:r>
              <a:rPr lang="es-ES" b="0" dirty="0"/>
              <a:t>, </a:t>
            </a:r>
            <a:r>
              <a:rPr lang="es-ES" b="0" dirty="0" err="1"/>
              <a:t>but</a:t>
            </a:r>
            <a:r>
              <a:rPr lang="es-ES" b="0" dirty="0"/>
              <a:t> </a:t>
            </a:r>
            <a:r>
              <a:rPr lang="es-ES" b="0" dirty="0" err="1"/>
              <a:t>they</a:t>
            </a:r>
            <a:r>
              <a:rPr lang="es-ES" b="0" dirty="0"/>
              <a:t> </a:t>
            </a:r>
            <a:r>
              <a:rPr lang="es-ES" b="0" dirty="0" err="1"/>
              <a:t>won’t</a:t>
            </a:r>
            <a:r>
              <a:rPr lang="es-ES" b="0" dirty="0"/>
              <a:t> be familiar </a:t>
            </a:r>
            <a:r>
              <a:rPr lang="es-ES" b="0" dirty="0" err="1"/>
              <a:t>with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meanings</a:t>
            </a:r>
            <a:r>
              <a:rPr lang="es-ES" b="0" dirty="0"/>
              <a:t> </a:t>
            </a:r>
            <a:r>
              <a:rPr lang="es-ES" b="0" dirty="0" err="1"/>
              <a:t>used</a:t>
            </a:r>
            <a:r>
              <a:rPr lang="es-ES" b="0" dirty="0"/>
              <a:t> in </a:t>
            </a:r>
            <a:r>
              <a:rPr lang="es-ES" b="0" dirty="0" err="1"/>
              <a:t>this</a:t>
            </a:r>
            <a:r>
              <a:rPr lang="es-ES" b="0" dirty="0"/>
              <a:t> </a:t>
            </a:r>
            <a:r>
              <a:rPr lang="es-ES" b="0" dirty="0" err="1"/>
              <a:t>text</a:t>
            </a:r>
            <a:r>
              <a:rPr lang="es-ES" b="0" dirty="0"/>
              <a:t>.</a:t>
            </a:r>
          </a:p>
          <a:p>
            <a:pPr marL="228600" indent="-228600">
              <a:buFont typeface="+mj-lt"/>
              <a:buAutoNum type="arabicPeriod"/>
            </a:pPr>
            <a:endParaRPr lang="es-ES" b="0" dirty="0"/>
          </a:p>
          <a:p>
            <a:pPr marL="0" indent="0">
              <a:buFont typeface="+mj-lt"/>
              <a:buNone/>
            </a:pPr>
            <a:r>
              <a:rPr lang="es-ES" b="1" dirty="0" err="1"/>
              <a:t>Frequency</a:t>
            </a:r>
            <a:r>
              <a:rPr lang="es-ES" b="1" dirty="0"/>
              <a:t> of </a:t>
            </a:r>
            <a:r>
              <a:rPr lang="es-ES" b="1" dirty="0" err="1"/>
              <a:t>unknown</a:t>
            </a:r>
            <a:r>
              <a:rPr lang="es-ES" b="1" dirty="0"/>
              <a:t> </a:t>
            </a:r>
            <a:r>
              <a:rPr lang="es-ES" b="1" dirty="0" err="1"/>
              <a:t>words</a:t>
            </a:r>
            <a:r>
              <a:rPr lang="es-ES" b="1" dirty="0"/>
              <a:t>:</a:t>
            </a:r>
          </a:p>
          <a:p>
            <a:pPr marL="0" indent="0">
              <a:buFont typeface="+mj-lt"/>
              <a:buNone/>
            </a:pPr>
            <a:r>
              <a:rPr lang="es-ES" b="0" dirty="0"/>
              <a:t>bueno [98]; novia [1996]; salir [114]</a:t>
            </a:r>
            <a:endParaRPr lang="es-GB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8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baseline="0" dirty="0"/>
              <a:t>1 minute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baseline="0" dirty="0"/>
              <a:t>to revisit demonstrative adjectives and distinguish these from similarly spelt forms of </a:t>
            </a:r>
            <a:r>
              <a:rPr lang="en-US" b="0" i="1" baseline="0" dirty="0" err="1"/>
              <a:t>estar</a:t>
            </a:r>
            <a:r>
              <a:rPr lang="en-US" b="0" i="1" baseline="0" dirty="0"/>
              <a:t>.</a:t>
            </a:r>
            <a:endParaRPr lang="en-US" b="1" i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Teachers click to go through the slide. Gaps are left for teachers to elicit</a:t>
            </a:r>
            <a:r>
              <a:rPr lang="en-US" b="0" baseline="0" dirty="0"/>
              <a:t> answers from students.</a:t>
            </a:r>
            <a:endParaRPr lang="en-US" b="0" dirty="0"/>
          </a:p>
          <a:p>
            <a:r>
              <a:rPr lang="en-US" b="0" dirty="0"/>
              <a:t>2. In the section on stress positions, teachers can click the speaker</a:t>
            </a:r>
            <a:r>
              <a:rPr lang="en-US" b="0" baseline="0" dirty="0"/>
              <a:t> icon to listen to the difference in stress position of the demonstratives, and the forms of </a:t>
            </a:r>
            <a:r>
              <a:rPr lang="en-US" b="0" baseline="0" dirty="0" err="1"/>
              <a:t>estar</a:t>
            </a:r>
            <a:r>
              <a:rPr lang="en-US" b="0" baseline="0" dirty="0"/>
              <a:t>.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is-IS" b="0" dirty="0"/>
              <a:t>Estas.</a:t>
            </a:r>
          </a:p>
          <a:p>
            <a:pPr marL="228600" indent="-228600">
              <a:buAutoNum type="arabicPeriod"/>
            </a:pPr>
            <a:r>
              <a:rPr lang="is-IS" b="0" dirty="0"/>
              <a:t>Estás</a:t>
            </a:r>
          </a:p>
          <a:p>
            <a:pPr marL="0" indent="0">
              <a:buNone/>
            </a:pPr>
            <a:r>
              <a:rPr lang="is-IS" b="0" dirty="0"/>
              <a:t>1b. Estas chicas están prestando atención.</a:t>
            </a:r>
          </a:p>
          <a:p>
            <a:pPr marL="0" indent="0">
              <a:buNone/>
            </a:pPr>
            <a:r>
              <a:rPr lang="is-IS" b="0" dirty="0"/>
              <a:t>2b. ¿Estás prestando atención?</a:t>
            </a:r>
          </a:p>
          <a:p>
            <a:pPr marL="228600" indent="-228600">
              <a:buAutoNum type="arabicPeriod"/>
            </a:pPr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076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6</a:t>
            </a:r>
            <a:r>
              <a:rPr lang="en-US" b="0" baseline="0" dirty="0"/>
              <a:t>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</a:t>
            </a:r>
            <a:r>
              <a:rPr lang="en-US" b="0" dirty="0"/>
              <a:t> reading activity</a:t>
            </a:r>
            <a:r>
              <a:rPr lang="en-US" b="1" dirty="0"/>
              <a:t> </a:t>
            </a:r>
            <a:r>
              <a:rPr lang="en-US" b="0" dirty="0"/>
              <a:t>to </a:t>
            </a:r>
            <a:r>
              <a:rPr lang="en-US" b="0" dirty="0" err="1"/>
              <a:t>practise</a:t>
            </a:r>
            <a:r>
              <a:rPr lang="en-US" b="0" dirty="0"/>
              <a:t> distinguishing</a:t>
            </a:r>
            <a:r>
              <a:rPr lang="en-US" b="0" baseline="0" dirty="0"/>
              <a:t> between ‘</a:t>
            </a:r>
            <a:r>
              <a:rPr lang="en-US" b="0" baseline="0" dirty="0" err="1"/>
              <a:t>estos</a:t>
            </a:r>
            <a:r>
              <a:rPr lang="en-US" b="0" baseline="0" dirty="0"/>
              <a:t>;, ‘</a:t>
            </a:r>
            <a:r>
              <a:rPr lang="en-US" b="0" baseline="0" dirty="0" err="1"/>
              <a:t>estas</a:t>
            </a:r>
            <a:r>
              <a:rPr lang="en-US" b="0" baseline="0" dirty="0"/>
              <a:t>’ and ‘</a:t>
            </a:r>
            <a:r>
              <a:rPr lang="en-US" b="0" baseline="0" dirty="0" err="1"/>
              <a:t>estás</a:t>
            </a:r>
            <a:r>
              <a:rPr lang="en-US" b="0" baseline="0" dirty="0"/>
              <a:t>’, depending on the part of speech of the word that follows.</a:t>
            </a: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</a:t>
            </a:r>
            <a:r>
              <a:rPr lang="en-US" b="0" baseline="0" dirty="0"/>
              <a:t> write down the correct two options for each number. For example, 1 = </a:t>
            </a:r>
            <a:r>
              <a:rPr lang="en-US" b="0" baseline="0" dirty="0" err="1"/>
              <a:t>estás</a:t>
            </a:r>
            <a:r>
              <a:rPr lang="en-US" b="0" baseline="0" dirty="0"/>
              <a:t>, </a:t>
            </a:r>
            <a:r>
              <a:rPr lang="en-US" b="0" baseline="0" dirty="0" err="1"/>
              <a:t>estas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dirty="0"/>
              <a:t>2. Answers are revealed</a:t>
            </a:r>
            <a:r>
              <a:rPr lang="en-US" b="0" baseline="0" dirty="0"/>
              <a:t> by clicking, question by question. Encourage students to accurately stress the word when they give their answers.</a:t>
            </a:r>
          </a:p>
          <a:p>
            <a:r>
              <a:rPr lang="en-US" b="0" baseline="0" dirty="0"/>
              <a:t>3. Students can be asked to translate each sentence orally into English as part of the feedback.</a:t>
            </a:r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281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[1/2]</a:t>
            </a:r>
          </a:p>
          <a:p>
            <a:r>
              <a:rPr lang="en-US" b="1" dirty="0"/>
              <a:t>Timing: </a:t>
            </a:r>
            <a:r>
              <a:rPr lang="en-US" b="0" dirty="0"/>
              <a:t>7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listening</a:t>
            </a:r>
            <a:r>
              <a:rPr lang="en-US" b="0" baseline="0" dirty="0"/>
              <a:t> activity to </a:t>
            </a:r>
            <a:r>
              <a:rPr lang="en-US" b="0" baseline="0" dirty="0" err="1"/>
              <a:t>practise</a:t>
            </a:r>
            <a:r>
              <a:rPr lang="en-US" b="0" baseline="0" dirty="0"/>
              <a:t> understanding ‘</a:t>
            </a:r>
            <a:r>
              <a:rPr lang="en-US" b="0" baseline="0" dirty="0" err="1"/>
              <a:t>estos</a:t>
            </a:r>
            <a:r>
              <a:rPr lang="en-US" b="0" baseline="0" dirty="0"/>
              <a:t>’, ‘</a:t>
            </a:r>
            <a:r>
              <a:rPr lang="en-US" b="0" baseline="0" dirty="0" err="1"/>
              <a:t>estas</a:t>
            </a:r>
            <a:r>
              <a:rPr lang="en-US" b="0" baseline="0" dirty="0"/>
              <a:t>’ and ‘</a:t>
            </a:r>
            <a:r>
              <a:rPr lang="en-US" b="0" baseline="0" dirty="0" err="1"/>
              <a:t>estás</a:t>
            </a:r>
            <a:r>
              <a:rPr lang="en-US" b="0" baseline="0" dirty="0"/>
              <a:t>’ by paying attention to the part of speech of the word that follows.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write 1 to 8 in their books. </a:t>
            </a:r>
          </a:p>
          <a:p>
            <a:pPr marL="228600" indent="-228600">
              <a:buAutoNum type="arabicPeriod"/>
            </a:pPr>
            <a:r>
              <a:rPr lang="en-US" b="0" dirty="0"/>
              <a:t>Teacher plays the recording by clicking on the number</a:t>
            </a:r>
            <a:r>
              <a:rPr lang="en-US" b="0" baseline="0" dirty="0"/>
              <a:t> buttons.</a:t>
            </a:r>
            <a:endParaRPr lang="en-US" b="0" dirty="0"/>
          </a:p>
          <a:p>
            <a:pPr marL="228600" indent="-228600">
              <a:buAutoNum type="arabicPeriod"/>
            </a:pPr>
            <a:r>
              <a:rPr lang="en-US" b="0" dirty="0"/>
              <a:t>Students decide which is the correct continuation depending on the one word they hear: ‘</a:t>
            </a:r>
            <a:r>
              <a:rPr lang="en-US" b="0" dirty="0" err="1"/>
              <a:t>estos</a:t>
            </a:r>
            <a:r>
              <a:rPr lang="en-US" b="0" dirty="0"/>
              <a:t>’ would be followed by a masculine noun, ‘</a:t>
            </a:r>
            <a:r>
              <a:rPr lang="en-US" b="0" dirty="0" err="1"/>
              <a:t>estas</a:t>
            </a:r>
            <a:r>
              <a:rPr lang="en-US" b="0" dirty="0"/>
              <a:t>’ by a feminine noun and ‘</a:t>
            </a:r>
            <a:r>
              <a:rPr lang="en-US" b="0" dirty="0" err="1"/>
              <a:t>estás</a:t>
            </a:r>
            <a:r>
              <a:rPr lang="en-US" b="0" dirty="0"/>
              <a:t>’ by a verb in present participle (–</a:t>
            </a:r>
            <a:r>
              <a:rPr lang="en-US" b="0" dirty="0" err="1"/>
              <a:t>ando</a:t>
            </a:r>
            <a:r>
              <a:rPr lang="en-US" b="0" dirty="0"/>
              <a:t>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Students listen to the full sentence (click the beige action button) to check if they got the correct answer.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They then translate the correct sentence into English.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Answers are shown by clicking. 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Estas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Estás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Estos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/>
            </a:pPr>
            <a:r>
              <a:rPr lang="en-US" b="0" baseline="0" dirty="0" err="1"/>
              <a:t>Estos</a:t>
            </a:r>
            <a:r>
              <a:rPr lang="en-US" b="0" baseline="0" dirty="0"/>
              <a:t>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36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[2/2]</a:t>
            </a:r>
          </a:p>
          <a:p>
            <a:r>
              <a:rPr lang="en-US" b="1" dirty="0"/>
              <a:t>Continued from the previous slide</a:t>
            </a:r>
            <a:endParaRPr lang="en-US" b="0" dirty="0"/>
          </a:p>
          <a:p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Font typeface="+mj-lt"/>
              <a:buAutoNum type="arabicPeriod" startAt="5"/>
            </a:pPr>
            <a:r>
              <a:rPr lang="en-US" b="0" baseline="0" dirty="0" err="1"/>
              <a:t>Estos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 startAt="5"/>
            </a:pPr>
            <a:r>
              <a:rPr lang="en-US" b="0" baseline="0" dirty="0" err="1"/>
              <a:t>Estas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 startAt="5"/>
            </a:pPr>
            <a:r>
              <a:rPr lang="en-US" b="0" baseline="0" dirty="0" err="1"/>
              <a:t>Estos</a:t>
            </a:r>
            <a:r>
              <a:rPr lang="en-US" b="0" baseline="0" dirty="0"/>
              <a:t>...</a:t>
            </a:r>
          </a:p>
          <a:p>
            <a:pPr marL="228600" indent="-228600">
              <a:buAutoNum type="arabicPeriod" startAt="5"/>
            </a:pPr>
            <a:r>
              <a:rPr lang="en-US" b="0" baseline="0" dirty="0" err="1"/>
              <a:t>Estás</a:t>
            </a:r>
            <a:r>
              <a:rPr lang="en-US" b="0" baseline="0" dirty="0"/>
              <a:t>...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106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recap use of the relative pronoun ‘que’ and to introduce ‘</a:t>
            </a:r>
            <a:r>
              <a:rPr lang="en-GB" b="0" baseline="0" dirty="0" err="1"/>
              <a:t>donde</a:t>
            </a:r>
            <a:r>
              <a:rPr lang="en-GB" b="0" baseline="0" dirty="0"/>
              <a:t>’ as a relative pronoun with its function and meanings.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 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dirty="0"/>
              <a:t>Click through the animation sequence to display a recap of ‘que’ followed by the introduction of ’</a:t>
            </a:r>
            <a:r>
              <a:rPr lang="en-GB" b="0" dirty="0" err="1"/>
              <a:t>donde</a:t>
            </a:r>
            <a:r>
              <a:rPr lang="en-GB" b="0" dirty="0"/>
              <a:t>’ as a relative pronoun.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72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Timing</a:t>
            </a:r>
            <a:r>
              <a:rPr lang="es-GB" dirty="0"/>
              <a:t>: 6 minutes</a:t>
            </a:r>
          </a:p>
          <a:p>
            <a:endParaRPr lang="es-GB" dirty="0"/>
          </a:p>
          <a:p>
            <a:r>
              <a:rPr lang="es-GB" b="1" dirty="0"/>
              <a:t>Aim</a:t>
            </a:r>
            <a:r>
              <a:rPr lang="es-GB" dirty="0"/>
              <a:t>: to understand the use of ‘que’ and ‘cuando’ in relative clauses.</a:t>
            </a:r>
          </a:p>
          <a:p>
            <a:endParaRPr lang="es-GB" dirty="0"/>
          </a:p>
          <a:p>
            <a:r>
              <a:rPr lang="es-GB" b="1" dirty="0"/>
              <a:t>Procedure</a:t>
            </a:r>
            <a:r>
              <a:rPr lang="es-GB" dirty="0"/>
              <a:t>:</a:t>
            </a:r>
          </a:p>
          <a:p>
            <a:r>
              <a:rPr lang="es-GB" b="0" dirty="0"/>
              <a:t>1. Students read the beginning of each sentence and decide which is the correct ending depending on the relative clause pronoun used.</a:t>
            </a:r>
          </a:p>
          <a:p>
            <a:r>
              <a:rPr lang="es-GB" b="0" dirty="0"/>
              <a:t>2. Teachers show the answers one by one.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054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 dirty="0"/>
              <a:t>[1/8]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r>
              <a:rPr lang="en-GB" b="1" dirty="0"/>
              <a:t>Timing: </a:t>
            </a:r>
            <a:r>
              <a:rPr lang="en-GB" b="0" dirty="0"/>
              <a:t>3 min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Aim</a:t>
            </a:r>
            <a:r>
              <a:rPr lang="en-GB" dirty="0"/>
              <a:t>: To practise productive (oral) recall of three words  from this week’s revisited set of Y7 and Y8 vocabulary within a given time.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1. Say all three words before three seconds elapse.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2. Click to reveal answers.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dirty="0"/>
              <a:t>3. Repeat if additional practice needed.</a:t>
            </a:r>
            <a:endParaRPr dirty="0"/>
          </a:p>
        </p:txBody>
      </p:sp>
      <p:sp>
        <p:nvSpPr>
          <p:cNvPr id="147" name="Google Shape;147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GB" b="0" dirty="0"/>
              <a:t>10 </a:t>
            </a:r>
            <a:r>
              <a:rPr lang="es-ES" b="0" dirty="0"/>
              <a:t>min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baseline="0" dirty="0"/>
              <a:t>to </a:t>
            </a:r>
            <a:r>
              <a:rPr lang="en-US" b="0" baseline="0" dirty="0" err="1"/>
              <a:t>practise</a:t>
            </a:r>
            <a:r>
              <a:rPr lang="en-US" b="0" baseline="0" dirty="0"/>
              <a:t> oral production and aural recognition of: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 err="1"/>
              <a:t>estoy</a:t>
            </a:r>
            <a:r>
              <a:rPr lang="en-US" b="0" baseline="0" dirty="0"/>
              <a:t>/</a:t>
            </a:r>
            <a:r>
              <a:rPr lang="en-US" b="0" baseline="0" dirty="0" err="1"/>
              <a:t>estás</a:t>
            </a:r>
            <a:r>
              <a:rPr lang="en-US" b="0" baseline="0" dirty="0"/>
              <a:t>/</a:t>
            </a:r>
            <a:r>
              <a:rPr lang="en-US" b="0" baseline="0" dirty="0" err="1"/>
              <a:t>está</a:t>
            </a:r>
            <a:r>
              <a:rPr lang="en-US" b="0" baseline="0" dirty="0"/>
              <a:t> + –</a:t>
            </a:r>
            <a:r>
              <a:rPr lang="en-US" b="0" baseline="0" dirty="0" err="1"/>
              <a:t>ando</a:t>
            </a:r>
            <a:r>
              <a:rPr lang="en-US" b="0" baseline="0" dirty="0"/>
              <a:t>/–</a:t>
            </a:r>
            <a:r>
              <a:rPr lang="en-US" b="0" baseline="0" dirty="0" err="1"/>
              <a:t>iendo</a:t>
            </a:r>
            <a:endParaRPr lang="en-US" b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demonstrative adjectives </a:t>
            </a:r>
            <a:r>
              <a:rPr lang="en-US" b="0" baseline="0" dirty="0" err="1"/>
              <a:t>estas</a:t>
            </a:r>
            <a:r>
              <a:rPr lang="en-US" b="0" baseline="0" dirty="0"/>
              <a:t>/</a:t>
            </a:r>
            <a:r>
              <a:rPr lang="en-US" b="0" baseline="0" dirty="0" err="1"/>
              <a:t>estos</a:t>
            </a:r>
            <a:endParaRPr lang="en-US" b="0" baseline="0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0" baseline="0" dirty="0"/>
              <a:t>use of the relative pronoun ‘</a:t>
            </a:r>
            <a:r>
              <a:rPr lang="en-US" b="0" baseline="0" dirty="0" err="1"/>
              <a:t>donde</a:t>
            </a:r>
            <a:r>
              <a:rPr lang="en-US" b="0" baseline="0" dirty="0"/>
              <a:t>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Students work in pairs.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dirty="0"/>
              <a:t>Hand </a:t>
            </a:r>
            <a:r>
              <a:rPr lang="en-US" b="0" baseline="0" dirty="0"/>
              <a:t>out the cards and use this slide to explain the activity with an example.</a:t>
            </a:r>
            <a:endParaRPr lang="en-US" b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Student A looks at their card and translates the phrase into Spanish. Student B listens and decides whether they heard ‘</a:t>
            </a:r>
            <a:r>
              <a:rPr lang="en-US" b="0" baseline="0" dirty="0" err="1"/>
              <a:t>estoy</a:t>
            </a:r>
            <a:r>
              <a:rPr lang="en-US" b="0" baseline="0" dirty="0"/>
              <a:t>’, ‘</a:t>
            </a:r>
            <a:r>
              <a:rPr lang="en-US" b="0" baseline="0" dirty="0" err="1"/>
              <a:t>estás</a:t>
            </a:r>
            <a:r>
              <a:rPr lang="en-US" b="0" baseline="0" dirty="0"/>
              <a:t>’ or ‘</a:t>
            </a:r>
            <a:r>
              <a:rPr lang="en-US" b="0" baseline="0" dirty="0" err="1"/>
              <a:t>está</a:t>
            </a:r>
            <a:r>
              <a:rPr lang="en-US" b="0" baseline="0" dirty="0"/>
              <a:t>’ and tick the correct column. Then, they will write the action in English.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0" baseline="0" dirty="0"/>
              <a:t>After the 6 sentences have been completed, students swap roles.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994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STUDENT CARD</a:t>
            </a:r>
            <a:r>
              <a:rPr lang="en-GB" b="1" baseline="0" dirty="0"/>
              <a:t> FOR PERSONA A</a:t>
            </a:r>
          </a:p>
          <a:p>
            <a:r>
              <a:rPr lang="en-GB" b="1" dirty="0"/>
              <a:t>DO</a:t>
            </a:r>
            <a:r>
              <a:rPr lang="en-GB" b="1" baseline="0" dirty="0"/>
              <a:t> NOT SHOW DURING THE ACTIVITY</a:t>
            </a:r>
          </a:p>
          <a:p>
            <a:endParaRPr lang="en-GB" sz="1200" b="1" baseline="0" dirty="0"/>
          </a:p>
          <a:p>
            <a:r>
              <a:rPr lang="en-GB" sz="1200" b="0" baseline="0" dirty="0"/>
              <a:t>These cards can be downloaded and printed off from a separate word document.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127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STUDENT CARD</a:t>
            </a:r>
            <a:r>
              <a:rPr lang="en-GB" b="1" baseline="0" dirty="0"/>
              <a:t> FOR PERSONA B</a:t>
            </a:r>
          </a:p>
          <a:p>
            <a:r>
              <a:rPr lang="en-GB" b="1" dirty="0"/>
              <a:t>DO</a:t>
            </a:r>
            <a:r>
              <a:rPr lang="en-GB" b="1" baseline="0" dirty="0"/>
              <a:t> NOT SHOW DURING THE ACTIVITY</a:t>
            </a:r>
          </a:p>
          <a:p>
            <a:endParaRPr lang="en-GB" sz="1200" b="1" baseline="0" dirty="0"/>
          </a:p>
          <a:p>
            <a:r>
              <a:rPr lang="en-GB" sz="1200" b="0" baseline="0" dirty="0"/>
              <a:t>These cards can be downloaded and printed off from a separate word document.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455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baseline="0" dirty="0"/>
              <a:t>ANSWER SLIDE FOR SPEAKING / LISTENING ACTIVITY</a:t>
            </a:r>
          </a:p>
          <a:p>
            <a:r>
              <a:rPr lang="en-GB" sz="1200" b="0" baseline="0" dirty="0"/>
              <a:t>Do not show during the exercise.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3618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Mark Davies. All additional pictures selected are available under a Creative Commons license, no attribution required.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thanks to Rachel Hawkes for her input on the lesson material and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Blanca Román for native teacher feedback.</a:t>
            </a:r>
            <a:endParaRPr lang="en-CA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Learning outcomes (lesson 2):</a:t>
            </a:r>
            <a:endParaRPr lang="en-GB" b="0" dirty="0"/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‘b’ and ‘v’.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‘</a:t>
            </a:r>
            <a:r>
              <a:rPr lang="en-GB" b="0" dirty="0" err="1"/>
              <a:t>estar</a:t>
            </a:r>
            <a:r>
              <a:rPr lang="en-GB" b="0" dirty="0"/>
              <a:t>’ in the imperfect tense (singular forms).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Consolidation of the </a:t>
            </a:r>
            <a:r>
              <a:rPr lang="en-GB" b="0" dirty="0" err="1"/>
              <a:t>preterite</a:t>
            </a:r>
            <a:r>
              <a:rPr lang="en-GB" b="0" dirty="0"/>
              <a:t> and its use to express interruptions (singular and regular forms).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b="0" dirty="0"/>
              <a:t>Introduction of the imperfect </a:t>
            </a:r>
            <a:r>
              <a:rPr lang="en-GB" b="0" dirty="0" err="1"/>
              <a:t>estar</a:t>
            </a:r>
            <a:r>
              <a:rPr lang="en-GB" b="0" dirty="0"/>
              <a:t> + present participle for events in progress.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b="1" dirty="0"/>
              <a:t>Word frequency </a:t>
            </a:r>
            <a:r>
              <a:rPr lang="en-GB" b="1" baseline="0" dirty="0"/>
              <a:t>(1 is the most frequent word in Spanish): 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9.2.2.3 (introduce):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animar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[1630];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anunciar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[785];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cerrar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[521];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charlar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[2968];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llover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[2134];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notar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[696]; (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prestar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)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atención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[atención-489];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regresar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[573];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boda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[2473];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espectáculo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[1622]; golpe [746];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llegada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[1604];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olor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[1070];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sabor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[2108];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enseguida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[2866];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mundial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[572];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este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momento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[momento-121]; de </a:t>
            </a:r>
            <a:r>
              <a:rPr lang="en-GB" sz="1200" b="0" i="0" u="none" strike="noStrike" kern="1200" cap="none" dirty="0" err="1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repente</a:t>
            </a:r>
            <a:r>
              <a:rPr lang="en-GB" sz="1200" b="0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[repente-1805]</a:t>
            </a:r>
            <a:endParaRPr lang="en-GB" sz="1200" b="1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9.2.1.5 (revisit):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encender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[1431];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promover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[1601]; resolver [867];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sobrevivir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[1908];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producir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[245];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prohibir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[1641];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proteger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[1107];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morir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[212];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planeta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[1496];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vidrio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[1905]; bosque [1444];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recursos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[1149];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plástico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[1965];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futuro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[719];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consumo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[1424];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[471];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efecto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[309]; terrible [1246];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esencial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[1872]; grave [901]; medio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ambiente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[ambiente-729];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gobierno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[185]</a:t>
            </a:r>
            <a:r>
              <a:rPr lang="en-GB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9.2.1.2 (revisit)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aceptar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dedicar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[430];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echar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menos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[echar-462];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lograr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[287];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[3605];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soportar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[1508];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aventura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[1773];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desafío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[2839]; sol [383];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[243];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organización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[531];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diferente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[293]; tiempo² [80];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peligroso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[1572];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pobre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[492];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Alemania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[N/A]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todavía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[264]; a 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[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través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- 270]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dirty="0" err="1"/>
              <a:t>Source</a:t>
            </a:r>
            <a:r>
              <a:rPr lang="es-ES" dirty="0"/>
              <a:t>:</a:t>
            </a:r>
            <a:r>
              <a:rPr lang="es-ES" baseline="0" dirty="0"/>
              <a:t> Davies, M. &amp; Davies, K. (2018</a:t>
            </a:r>
            <a:r>
              <a:rPr lang="es-ES" i="0" baseline="0" dirty="0"/>
              <a:t>)</a:t>
            </a:r>
            <a:r>
              <a:rPr lang="es-ES" i="1" baseline="0" dirty="0"/>
              <a:t>. A </a:t>
            </a:r>
            <a:r>
              <a:rPr lang="es-ES" i="1" baseline="0" dirty="0" err="1"/>
              <a:t>frequency</a:t>
            </a:r>
            <a:r>
              <a:rPr lang="es-ES" i="1" baseline="0" dirty="0"/>
              <a:t> </a:t>
            </a:r>
            <a:r>
              <a:rPr lang="es-ES" i="1" baseline="0" dirty="0" err="1"/>
              <a:t>dictionary</a:t>
            </a:r>
            <a:r>
              <a:rPr lang="es-ES" i="1" baseline="0" dirty="0"/>
              <a:t> </a:t>
            </a:r>
            <a:r>
              <a:rPr lang="es-ES" i="1" baseline="0" dirty="0" err="1"/>
              <a:t>of</a:t>
            </a:r>
            <a:r>
              <a:rPr lang="es-ES" i="1" baseline="0" dirty="0"/>
              <a:t> </a:t>
            </a:r>
            <a:r>
              <a:rPr lang="es-ES" i="1" baseline="0" dirty="0" err="1"/>
              <a:t>Spanish</a:t>
            </a:r>
            <a:r>
              <a:rPr lang="es-ES" i="1" baseline="0" dirty="0"/>
              <a:t>: Core </a:t>
            </a:r>
            <a:r>
              <a:rPr lang="es-ES" i="1" baseline="0" dirty="0" err="1"/>
              <a:t>vocabulary</a:t>
            </a:r>
            <a:r>
              <a:rPr lang="es-ES" i="1" baseline="0" dirty="0"/>
              <a:t> </a:t>
            </a:r>
            <a:r>
              <a:rPr lang="es-ES" i="1" baseline="0" dirty="0" err="1"/>
              <a:t>for</a:t>
            </a:r>
            <a:r>
              <a:rPr lang="es-ES" i="1" baseline="0" dirty="0"/>
              <a:t> </a:t>
            </a:r>
            <a:r>
              <a:rPr lang="es-ES" i="1" baseline="0" dirty="0" err="1"/>
              <a:t>learners</a:t>
            </a:r>
            <a:r>
              <a:rPr lang="es-ES" i="1" baseline="0" dirty="0"/>
              <a:t> </a:t>
            </a:r>
            <a:r>
              <a:rPr lang="es-ES" baseline="0" dirty="0"/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baseline="0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sz="12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07714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oral production of some of this week’s revisited vocabulary in short phrases and sentences.</a:t>
            </a:r>
            <a:br>
              <a:rPr lang="en-GB" b="0" dirty="0"/>
            </a:br>
            <a:r>
              <a:rPr lang="en-GB" b="0" dirty="0"/>
              <a:t>Note: this is similar to part of the speaking achievement tests.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produce the answers, chorally.</a:t>
            </a:r>
          </a:p>
          <a:p>
            <a:r>
              <a:rPr lang="en-GB" dirty="0"/>
              <a:t>2. Teacher clicks to give item-by-item feedback.</a:t>
            </a:r>
          </a:p>
          <a:p>
            <a:r>
              <a:rPr lang="en-GB" dirty="0"/>
              <a:t>3. Students repeat the task with all items 1-12 to develop fluent recall.</a:t>
            </a:r>
          </a:p>
          <a:p>
            <a:r>
              <a:rPr lang="en-GB" dirty="0"/>
              <a:t>4. Teachers click to provide feedback again.</a:t>
            </a:r>
          </a:p>
          <a:p>
            <a:endParaRPr lang="en-GB" dirty="0"/>
          </a:p>
          <a:p>
            <a:r>
              <a:rPr lang="en-GB" b="1" dirty="0"/>
              <a:t>Frequency of unknown vocabulary:</a:t>
            </a:r>
          </a:p>
          <a:p>
            <a:r>
              <a:rPr lang="en-GB" b="0" dirty="0" err="1"/>
              <a:t>transporte</a:t>
            </a:r>
            <a:r>
              <a:rPr lang="en-GB" b="0" dirty="0"/>
              <a:t> [1997]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0343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[1/2]</a:t>
            </a:r>
          </a:p>
          <a:p>
            <a:r>
              <a:rPr lang="en-US" b="1" dirty="0"/>
              <a:t>Timing</a:t>
            </a:r>
            <a:r>
              <a:rPr lang="en-US" b="0" dirty="0"/>
              <a:t>: 5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a paired read aloud and transcription task to practise</a:t>
            </a:r>
            <a:r>
              <a:rPr lang="en-US" b="0" baseline="0" dirty="0"/>
              <a:t> oral production and recognition of words containing the SSCs [v] and [b] at text level.</a:t>
            </a:r>
            <a:endParaRPr lang="en-US" b="0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Ask the students</a:t>
            </a:r>
            <a:r>
              <a:rPr lang="en-US" b="0" baseline="0" dirty="0"/>
              <a:t> to read the instructions and check their understanding.  At this point, advise student B to turn away from the board.</a:t>
            </a:r>
            <a:endParaRPr lang="en-US" b="0" dirty="0"/>
          </a:p>
          <a:p>
            <a:r>
              <a:rPr lang="en-US" b="0" dirty="0"/>
              <a:t>2. Click to bring up the text for</a:t>
            </a:r>
            <a:r>
              <a:rPr lang="en-US" b="0" baseline="0" dirty="0"/>
              <a:t> student A. </a:t>
            </a:r>
            <a:endParaRPr lang="en-US" b="0" dirty="0"/>
          </a:p>
          <a:p>
            <a:r>
              <a:rPr lang="en-US" b="0" dirty="0"/>
              <a:t>3. Student</a:t>
            </a:r>
            <a:r>
              <a:rPr lang="en-US" b="0" baseline="0" dirty="0"/>
              <a:t> A reads the text to student B who writes all the words containing SSC [v] or [b] .</a:t>
            </a:r>
          </a:p>
          <a:p>
            <a:r>
              <a:rPr lang="en-US" b="0" baseline="0" dirty="0"/>
              <a:t>4. Click again to hide the text that was just used.</a:t>
            </a:r>
            <a:endParaRPr lang="en-US" b="0" dirty="0"/>
          </a:p>
          <a:p>
            <a:r>
              <a:rPr lang="en-US" b="0" dirty="0"/>
              <a:t>5. Students then swap roles</a:t>
            </a:r>
            <a:r>
              <a:rPr lang="en-US" b="0" baseline="0" dirty="0"/>
              <a:t>.</a:t>
            </a:r>
            <a:endParaRPr lang="en-US" b="0" dirty="0"/>
          </a:p>
          <a:p>
            <a:r>
              <a:rPr lang="en-US" b="0" dirty="0"/>
              <a:t>6. Teachers can use the answer</a:t>
            </a:r>
            <a:r>
              <a:rPr lang="en-US" b="0" baseline="0" dirty="0"/>
              <a:t> slide (next slide) to bring the activity to a close. Elicit the meanings of the target words in English.</a:t>
            </a:r>
          </a:p>
          <a:p>
            <a:r>
              <a:rPr lang="en-US" b="0" baseline="0" dirty="0"/>
              <a:t>7. Teachers may also want to ask students to consider the meanings of the texts as a whole before moving on.  Give pairs a minute per text and then take feedback.</a:t>
            </a:r>
          </a:p>
          <a:p>
            <a:endParaRPr lang="en-US" b="0" baseline="0" dirty="0"/>
          </a:p>
          <a:p>
            <a:r>
              <a:rPr lang="en-US" b="1" baseline="0" dirty="0"/>
              <a:t>Frequency of unknown vocabulary:</a:t>
            </a:r>
          </a:p>
          <a:p>
            <a:r>
              <a:rPr lang="en-US" b="0" baseline="0" dirty="0" err="1"/>
              <a:t>pizarra</a:t>
            </a:r>
            <a:r>
              <a:rPr lang="en-US" b="0" baseline="0" dirty="0"/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92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/>
              <a:t>[2/2]</a:t>
            </a:r>
          </a:p>
          <a:p>
            <a:r>
              <a:rPr lang="en-GB" sz="1200" b="0" dirty="0"/>
              <a:t>Answer</a:t>
            </a:r>
            <a:r>
              <a:rPr lang="en-GB" sz="1200" b="0" baseline="0" dirty="0"/>
              <a:t> slide.</a:t>
            </a:r>
            <a:endParaRPr lang="en-GB" sz="12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5037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Aim: </a:t>
            </a:r>
            <a:r>
              <a:rPr lang="en-US" b="0" dirty="0"/>
              <a:t>to explain</a:t>
            </a:r>
            <a:r>
              <a:rPr lang="en-US" b="0" baseline="0" dirty="0"/>
              <a:t> the ‘–</a:t>
            </a:r>
            <a:r>
              <a:rPr lang="en-US" b="0" baseline="0" dirty="0" err="1"/>
              <a:t>i</a:t>
            </a:r>
            <a:r>
              <a:rPr lang="en-GB" sz="1200" b="0" baseline="0" dirty="0">
                <a:solidFill>
                  <a:srgbClr val="002060"/>
                </a:solidFill>
              </a:rPr>
              <a:t>dad</a:t>
            </a:r>
            <a:r>
              <a:rPr lang="en-US" b="0" baseline="0" dirty="0"/>
              <a:t>’ suffix in Spanish, how it is formed and its correspondence to ‘–</a:t>
            </a:r>
            <a:r>
              <a:rPr lang="en-US" b="0" baseline="0" dirty="0" err="1"/>
              <a:t>ity</a:t>
            </a:r>
            <a:r>
              <a:rPr lang="en-US" b="0" baseline="0" dirty="0"/>
              <a:t>’ in English. </a:t>
            </a:r>
            <a:endParaRPr lang="en-US" b="1" dirty="0"/>
          </a:p>
          <a:p>
            <a:r>
              <a:rPr lang="en-US" b="0" baseline="0" dirty="0"/>
              <a:t> </a:t>
            </a:r>
            <a:endParaRPr lang="en-US" b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The teacher elicits the Spanish</a:t>
            </a:r>
            <a:r>
              <a:rPr lang="en-US" b="0" baseline="0" dirty="0"/>
              <a:t> for ‘real’ + –</a:t>
            </a:r>
            <a:r>
              <a:rPr lang="en-US" b="0" baseline="0" dirty="0" err="1"/>
              <a:t>idad</a:t>
            </a:r>
            <a:r>
              <a:rPr lang="en-US" b="0" baseline="0" dirty="0"/>
              <a:t> and for ‘personal’ + –</a:t>
            </a:r>
            <a:r>
              <a:rPr lang="en-US" b="0" baseline="0" dirty="0" err="1"/>
              <a:t>idad</a:t>
            </a:r>
            <a:r>
              <a:rPr lang="en-US" b="0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The teacher reads through the follow-up explanations.</a:t>
            </a:r>
          </a:p>
          <a:p>
            <a:pPr marL="228600" indent="-228600">
              <a:buAutoNum type="arabicPeriod"/>
            </a:pPr>
            <a:endParaRPr lang="en-US" b="0" baseline="0" dirty="0"/>
          </a:p>
          <a:p>
            <a:pPr marL="0" indent="0">
              <a:buNone/>
            </a:pPr>
            <a:r>
              <a:rPr lang="en-US" b="1" baseline="0" dirty="0"/>
              <a:t>Frequency of unknown words:</a:t>
            </a:r>
          </a:p>
          <a:p>
            <a:pPr marL="0" indent="0">
              <a:buNone/>
            </a:pPr>
            <a:r>
              <a:rPr lang="en-GB" baseline="0" dirty="0" err="1"/>
              <a:t>realidad</a:t>
            </a:r>
            <a:r>
              <a:rPr lang="en-GB" baseline="0" dirty="0"/>
              <a:t> [260]; </a:t>
            </a:r>
            <a:r>
              <a:rPr lang="en-GB" baseline="0" dirty="0" err="1"/>
              <a:t>personalidad</a:t>
            </a:r>
            <a:r>
              <a:rPr lang="en-GB" baseline="0" dirty="0"/>
              <a:t> [1550]; </a:t>
            </a:r>
            <a:r>
              <a:rPr lang="en-GB" baseline="0" dirty="0" err="1"/>
              <a:t>curiosidad</a:t>
            </a:r>
            <a:r>
              <a:rPr lang="en-GB" baseline="0" dirty="0"/>
              <a:t> [1830]; </a:t>
            </a:r>
            <a:r>
              <a:rPr lang="en-GB" baseline="0" dirty="0" err="1"/>
              <a:t>seguridad</a:t>
            </a:r>
            <a:r>
              <a:rPr lang="en-GB" baseline="0" dirty="0"/>
              <a:t> [538]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2390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2</a:t>
            </a:r>
            <a:r>
              <a:rPr lang="en-US" b="0" baseline="0" dirty="0"/>
              <a:t> min.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examples of words with the ‘–</a:t>
            </a:r>
            <a:r>
              <a:rPr lang="en-GB" sz="1200" dirty="0" err="1">
                <a:solidFill>
                  <a:srgbClr val="002060"/>
                </a:solidFill>
              </a:rPr>
              <a:t>idad</a:t>
            </a:r>
            <a:r>
              <a:rPr lang="en-US" b="0" baseline="0" dirty="0"/>
              <a:t>’ suffix and to reinforce the connection with ‘–</a:t>
            </a:r>
            <a:r>
              <a:rPr lang="en-US" b="0" baseline="0" dirty="0" err="1"/>
              <a:t>ity</a:t>
            </a:r>
            <a:r>
              <a:rPr lang="en-US" b="0" baseline="0" dirty="0"/>
              <a:t>’ in English. 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 </a:t>
            </a:r>
          </a:p>
          <a:p>
            <a:r>
              <a:rPr lang="en-US" b="0" baseline="0" dirty="0"/>
              <a:t>1. Students are given one minute in pairs to think about how to create 8 words ending in –</a:t>
            </a:r>
            <a:r>
              <a:rPr lang="en-US" b="0" baseline="0" dirty="0" err="1"/>
              <a:t>idad</a:t>
            </a:r>
            <a:r>
              <a:rPr lang="en-US" b="0" baseline="0" dirty="0"/>
              <a:t> in Spanish (–</a:t>
            </a:r>
            <a:r>
              <a:rPr lang="en-US" b="0" baseline="0" dirty="0" err="1"/>
              <a:t>ity</a:t>
            </a:r>
            <a:r>
              <a:rPr lang="en-US" b="0" baseline="0" dirty="0"/>
              <a:t> in English).</a:t>
            </a:r>
          </a:p>
          <a:p>
            <a:r>
              <a:rPr lang="en-US" b="0" baseline="0" dirty="0"/>
              <a:t>2. The teacher asks students to say each noun ending in –</a:t>
            </a:r>
            <a:r>
              <a:rPr lang="en-US" b="0" baseline="0" dirty="0" err="1"/>
              <a:t>idad</a:t>
            </a:r>
            <a:r>
              <a:rPr lang="en-US" b="0" baseline="0" dirty="0"/>
              <a:t> (this can be in any order). </a:t>
            </a:r>
          </a:p>
          <a:p>
            <a:r>
              <a:rPr lang="en-US" b="0" baseline="0" dirty="0"/>
              <a:t>3. Answers are revealed by clicking on each text box.</a:t>
            </a:r>
          </a:p>
          <a:p>
            <a:r>
              <a:rPr lang="en-US" b="0" baseline="0" dirty="0"/>
              <a:t>4. The teacher encourages students to say the English word for each of these words in Spanish.  </a:t>
            </a:r>
          </a:p>
          <a:p>
            <a:endParaRPr lang="en-US" b="0" baseline="0" dirty="0"/>
          </a:p>
          <a:p>
            <a:r>
              <a:rPr lang="en-US" b="1" baseline="0" dirty="0"/>
              <a:t>Notes</a:t>
            </a:r>
            <a:r>
              <a:rPr lang="en-US" b="0" baseline="0" dirty="0"/>
              <a:t>: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Note that a further click will bring up a callout reminding students of the absence of e- at the beginning of the word ‘especial’ in English. This will also happen in the derived word ‘</a:t>
            </a:r>
            <a:r>
              <a:rPr lang="en-US" b="0" baseline="0" dirty="0" err="1"/>
              <a:t>especialidad</a:t>
            </a:r>
            <a:r>
              <a:rPr lang="en-US" b="0" baseline="0" dirty="0"/>
              <a:t>’ (‘</a:t>
            </a:r>
            <a:r>
              <a:rPr lang="en-US" b="0" baseline="0" dirty="0" err="1"/>
              <a:t>speciality</a:t>
            </a:r>
            <a:r>
              <a:rPr lang="en-US" b="0" baseline="0" dirty="0"/>
              <a:t>’).</a:t>
            </a:r>
          </a:p>
          <a:p>
            <a:pPr marL="228600" indent="-228600">
              <a:buAutoNum type="arabicPeriod"/>
            </a:pPr>
            <a:r>
              <a:rPr lang="en-US" b="0" baseline="0" dirty="0"/>
              <a:t> The teacher can draw attention to the fact that these are all feminine nouns.</a:t>
            </a:r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704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 dirty="0"/>
              <a:t>[2/8]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endParaRPr dirty="0"/>
          </a:p>
        </p:txBody>
      </p:sp>
      <p:sp>
        <p:nvSpPr>
          <p:cNvPr id="174" name="Google Shape;17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Vocabulary introduction and practice</a:t>
            </a:r>
            <a:r>
              <a:rPr lang="en-GB" b="1" baseline="0" dirty="0"/>
              <a:t>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r>
              <a:rPr lang="en-US" b="1" dirty="0"/>
              <a:t>Timing: </a:t>
            </a:r>
            <a:r>
              <a:rPr lang="en-US" b="0" i="0" dirty="0"/>
              <a:t>3 minutes</a:t>
            </a:r>
          </a:p>
          <a:p>
            <a:endParaRPr lang="en-US" b="0" i="0" dirty="0"/>
          </a:p>
          <a:p>
            <a:r>
              <a:rPr lang="en-US" b="1" i="0" dirty="0"/>
              <a:t>Aim: </a:t>
            </a:r>
            <a:r>
              <a:rPr lang="en-US" b="0" i="0" dirty="0"/>
              <a:t>to introduce new vocabulary</a:t>
            </a:r>
            <a:endParaRPr lang="en-US" b="0" i="0" baseline="0" dirty="0"/>
          </a:p>
          <a:p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Procedure</a:t>
            </a:r>
            <a:br>
              <a:rPr lang="en-GB" b="1" dirty="0"/>
            </a:br>
            <a:r>
              <a:rPr lang="en-GB" b="1" dirty="0"/>
              <a:t>1. </a:t>
            </a:r>
            <a:r>
              <a:rPr lang="en-GB" dirty="0"/>
              <a:t>Pupils</a:t>
            </a:r>
            <a:r>
              <a:rPr lang="en-GB" baseline="0" dirty="0"/>
              <a:t> either work by themselves or in pairs, reading out the words and recapping their English meaning (1 minute).</a:t>
            </a:r>
            <a:br>
              <a:rPr lang="en-GB" baseline="0" dirty="0"/>
            </a:br>
            <a:r>
              <a:rPr lang="en-GB" b="1" baseline="0" dirty="0"/>
              <a:t>2. </a:t>
            </a:r>
            <a:r>
              <a:rPr lang="en-GB" baseline="0" dirty="0"/>
              <a:t>Then the teacher removes the English words or pictures (one by one) and they try to recall the English orally (chorally), looking at the Spanish (1 minute).</a:t>
            </a:r>
            <a:br>
              <a:rPr lang="en-GB" baseline="0" dirty="0"/>
            </a:br>
            <a:r>
              <a:rPr lang="en-GB" b="1" baseline="0" dirty="0"/>
              <a:t>3. </a:t>
            </a:r>
            <a:r>
              <a:rPr lang="en-GB" baseline="0" dirty="0"/>
              <a:t>Then the Spanish meanings are removed (one by one) and they try to recall them orally (again, chorally), looking at the English (1 minute)</a:t>
            </a:r>
            <a:br>
              <a:rPr lang="en-GB" baseline="0" dirty="0"/>
            </a:br>
            <a:r>
              <a:rPr lang="en-GB" b="1" baseline="0" dirty="0"/>
              <a:t>4. </a:t>
            </a:r>
            <a:r>
              <a:rPr lang="en-GB" b="0" baseline="0" dirty="0"/>
              <a:t>Optionally, further </a:t>
            </a:r>
            <a:r>
              <a:rPr lang="en-GB" baseline="0" dirty="0"/>
              <a:t>rounds of learning can be facilitated by one pupil turning away from the board, and his/her partner asking him/her the meanings (‘¿</a:t>
            </a:r>
            <a:r>
              <a:rPr lang="en-GB" baseline="0" dirty="0" err="1"/>
              <a:t>Cómo</a:t>
            </a:r>
            <a:r>
              <a:rPr lang="en-GB" baseline="0" dirty="0"/>
              <a:t> se dice X en </a:t>
            </a:r>
            <a:r>
              <a:rPr lang="en-GB" baseline="0" dirty="0" err="1"/>
              <a:t>español</a:t>
            </a:r>
            <a:r>
              <a:rPr lang="en-GB" baseline="0" dirty="0"/>
              <a:t>?’).  This activity can work from L2 </a:t>
            </a:r>
            <a:r>
              <a:rPr lang="en-GB" baseline="0" dirty="0">
                <a:sym typeface="Wingdings" panose="05000000000000000000" pitchFamily="2" charset="2"/>
              </a:rPr>
              <a:t></a:t>
            </a:r>
            <a:r>
              <a:rPr lang="en-GB" baseline="0" dirty="0"/>
              <a:t> L1 or L1 </a:t>
            </a:r>
            <a:r>
              <a:rPr lang="en-GB" baseline="0" dirty="0">
                <a:sym typeface="Wingdings" panose="05000000000000000000" pitchFamily="2" charset="2"/>
              </a:rPr>
              <a:t> L2.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9720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1 minute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</a:t>
            </a:r>
            <a:r>
              <a:rPr lang="en-GB" b="0" dirty="0"/>
              <a:t>revisit the</a:t>
            </a:r>
            <a:r>
              <a:rPr lang="en-GB" b="0" baseline="0" dirty="0"/>
              <a:t> 1</a:t>
            </a:r>
            <a:r>
              <a:rPr lang="en-GB" b="0" baseline="30000" dirty="0"/>
              <a:t>st</a:t>
            </a:r>
            <a:r>
              <a:rPr lang="en-GB" b="0" baseline="0" dirty="0"/>
              <a:t>, 2</a:t>
            </a:r>
            <a:r>
              <a:rPr lang="en-GB" b="0" baseline="30000" dirty="0"/>
              <a:t>nd</a:t>
            </a:r>
            <a:r>
              <a:rPr lang="en-GB" b="0" baseline="0" dirty="0"/>
              <a:t> and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forms of the verb ‘</a:t>
            </a:r>
            <a:r>
              <a:rPr lang="en-GB" b="0" baseline="0" dirty="0" err="1"/>
              <a:t>estar</a:t>
            </a:r>
            <a:r>
              <a:rPr lang="en-GB" b="0" baseline="0" dirty="0"/>
              <a:t>’ (</a:t>
            </a:r>
            <a:r>
              <a:rPr lang="en-GB" b="0" baseline="0" dirty="0" err="1"/>
              <a:t>estaba</a:t>
            </a:r>
            <a:r>
              <a:rPr lang="en-GB" b="0" baseline="0" dirty="0"/>
              <a:t>, </a:t>
            </a:r>
            <a:r>
              <a:rPr lang="en-GB" b="0" baseline="0" dirty="0" err="1"/>
              <a:t>estabas</a:t>
            </a:r>
            <a:r>
              <a:rPr lang="en-GB" b="0" baseline="0" dirty="0"/>
              <a:t>, </a:t>
            </a:r>
            <a:r>
              <a:rPr lang="en-GB" b="0" baseline="0" dirty="0" err="1"/>
              <a:t>estaba</a:t>
            </a:r>
            <a:r>
              <a:rPr lang="en-GB" b="0" baseline="0" dirty="0"/>
              <a:t>).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indent="0">
              <a:buNone/>
            </a:pPr>
            <a:r>
              <a:rPr lang="en-US" b="0" dirty="0"/>
              <a:t>1. Go</a:t>
            </a:r>
            <a:r>
              <a:rPr lang="en-US" b="0" baseline="0" dirty="0"/>
              <a:t> through the grammar explanation with students, revealing each new sentence on a mouse click.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9323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3</a:t>
            </a:r>
            <a:r>
              <a:rPr lang="en-US" b="0" baseline="0" dirty="0"/>
              <a:t> minutes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revisit the meaning, use and formation of the present continuous tense with –</a:t>
            </a:r>
            <a:r>
              <a:rPr lang="en-US" b="0" baseline="0" dirty="0" err="1"/>
              <a:t>ar</a:t>
            </a:r>
            <a:r>
              <a:rPr lang="en-US" b="0" baseline="0" dirty="0"/>
              <a:t> verbs.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Go</a:t>
            </a:r>
            <a:r>
              <a:rPr lang="en-US" b="0" baseline="0" dirty="0"/>
              <a:t> through the grammar explanation with students, revealing each new sentence on a mouse click.</a:t>
            </a:r>
          </a:p>
          <a:p>
            <a:pPr marL="228600" indent="-228600">
              <a:buAutoNum type="arabicPeriod"/>
            </a:pPr>
            <a:r>
              <a:rPr lang="en-US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Elicit English translations of the Spanish sentences.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2446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Timing: </a:t>
            </a:r>
            <a:r>
              <a:rPr lang="es-GB" b="0" dirty="0"/>
              <a:t>6 minutes</a:t>
            </a:r>
          </a:p>
          <a:p>
            <a:endParaRPr lang="es-GB" b="1" dirty="0"/>
          </a:p>
          <a:p>
            <a:r>
              <a:rPr lang="es-GB" b="1" dirty="0"/>
              <a:t>Aim: </a:t>
            </a:r>
            <a:r>
              <a:rPr lang="es-GB" b="0" dirty="0"/>
              <a:t>to practise understanding of the imperfect continuous ‘estaba’ (for ‘I’ and ‘s/he’), ‘estabas’ (for ‘you’) + –ando/–iendo.</a:t>
            </a:r>
            <a:endParaRPr lang="es-GB" b="1" dirty="0"/>
          </a:p>
          <a:p>
            <a:endParaRPr lang="es-GB" b="1" dirty="0"/>
          </a:p>
          <a:p>
            <a:r>
              <a:rPr lang="es-GB" b="1" dirty="0"/>
              <a:t>Procedure:</a:t>
            </a:r>
          </a:p>
          <a:p>
            <a:pPr marL="228600" indent="-228600">
              <a:buAutoNum type="arabicPeriod"/>
            </a:pPr>
            <a:r>
              <a:rPr lang="es-GB" b="0" dirty="0"/>
              <a:t>Students read each phrase and decide who the sentence refers to, ‘I’/’s/he’ or ‘you’.</a:t>
            </a:r>
          </a:p>
          <a:p>
            <a:pPr marL="228600" indent="-228600">
              <a:buAutoNum type="arabicPeriod"/>
            </a:pPr>
            <a:r>
              <a:rPr lang="es-GB" b="0" dirty="0"/>
              <a:t>Then, students write the action in English.</a:t>
            </a:r>
          </a:p>
          <a:p>
            <a:pPr marL="228600" indent="-228600">
              <a:buAutoNum type="arabicPeriod"/>
            </a:pPr>
            <a:r>
              <a:rPr lang="es-GB" b="0" dirty="0"/>
              <a:t>Teacher shows answers one by one.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83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Aim: </a:t>
            </a:r>
            <a:r>
              <a:rPr lang="en-GB" b="0" dirty="0"/>
              <a:t>to recap 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GB" sz="1200" b="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, 2</a:t>
            </a:r>
            <a:r>
              <a:rPr lang="en-GB" sz="1200" b="0" baseline="300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nd </a:t>
            </a:r>
            <a:r>
              <a:rPr lang="en-GB" b="0" dirty="0"/>
              <a:t>and 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lang="en-GB" sz="1200" b="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rd</a:t>
            </a:r>
            <a:r>
              <a:rPr lang="en-GB" sz="1200" b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 singular forms of 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preterite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tense for –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verbs (-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-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aste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-</a:t>
            </a:r>
            <a:r>
              <a:rPr lang="en-GB" sz="12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ó</a:t>
            </a:r>
            <a:r>
              <a:rPr lang="en-GB" sz="1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Procedure:</a:t>
            </a:r>
            <a:endParaRPr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Go through the grammar explanation with students, revealing each new sentence on a mouse click.</a:t>
            </a:r>
            <a:endParaRPr b="0" dirty="0"/>
          </a:p>
        </p:txBody>
      </p:sp>
      <p:sp>
        <p:nvSpPr>
          <p:cNvPr id="229" name="Google Shape;2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08362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6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dirty="0"/>
              <a:t>to recognise the use of –</a:t>
            </a:r>
            <a:r>
              <a:rPr lang="en-GB" dirty="0" err="1"/>
              <a:t>ar</a:t>
            </a:r>
            <a:r>
              <a:rPr lang="en-GB" dirty="0"/>
              <a:t> singular verb endings in the </a:t>
            </a:r>
            <a:r>
              <a:rPr lang="en-GB" dirty="0" err="1"/>
              <a:t>preterite</a:t>
            </a:r>
            <a:r>
              <a:rPr lang="en-GB" dirty="0"/>
              <a:t> (–</a:t>
            </a:r>
            <a:r>
              <a:rPr lang="en-GB" dirty="0" err="1"/>
              <a:t>é</a:t>
            </a:r>
            <a:r>
              <a:rPr lang="en-GB" dirty="0"/>
              <a:t>, –</a:t>
            </a:r>
            <a:r>
              <a:rPr lang="en-GB" dirty="0" err="1"/>
              <a:t>aste</a:t>
            </a:r>
            <a:r>
              <a:rPr lang="en-GB" dirty="0"/>
              <a:t>, –</a:t>
            </a:r>
            <a:r>
              <a:rPr lang="en-GB" dirty="0" err="1"/>
              <a:t>ó</a:t>
            </a:r>
            <a:r>
              <a:rPr lang="en-GB" dirty="0"/>
              <a:t>).</a:t>
            </a:r>
            <a:endParaRPr lang="en-GB" baseline="0" dirty="0"/>
          </a:p>
          <a:p>
            <a:endParaRPr lang="en-GB" baseline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each sentence and tick the correct column.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encourages to provide the meaning of each sentence in English orally.</a:t>
            </a:r>
          </a:p>
          <a:p>
            <a:pPr marL="228600" indent="-228600">
              <a:buAutoNum type="arabicPeriod"/>
            </a:pPr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answers one by one.</a:t>
            </a:r>
          </a:p>
          <a:p>
            <a:pPr marL="228600" indent="-228600">
              <a:buAutoNum type="arabicPeriod"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béisbol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r>
              <a:rPr lang="es-ES" b="0" dirty="0"/>
              <a:t>; </a:t>
            </a:r>
            <a:r>
              <a:rPr lang="en-GB" b="0" baseline="0" dirty="0" err="1"/>
              <a:t>baloncesto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endParaRPr lang="en-GB" b="0" baseline="0" dirty="0"/>
          </a:p>
          <a:p>
            <a:pPr marL="0" indent="0">
              <a:buNone/>
            </a:pP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210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4 minutes</a:t>
            </a:r>
          </a:p>
          <a:p>
            <a:endParaRPr lang="en-GB" b="0" dirty="0"/>
          </a:p>
          <a:p>
            <a:r>
              <a:rPr lang="en-GB" b="1" dirty="0"/>
              <a:t>Aim: </a:t>
            </a:r>
            <a:r>
              <a:rPr lang="en-GB" dirty="0"/>
              <a:t>to identify the event each sentence is referring to.</a:t>
            </a:r>
            <a:endParaRPr lang="en-GB" baseline="0" dirty="0"/>
          </a:p>
          <a:p>
            <a:endParaRPr lang="en-GB" baseline="0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read each sentence again and decide which is the corresponding letter for each sentence. </a:t>
            </a:r>
          </a:p>
          <a:p>
            <a:pPr marL="228600" indent="-228600">
              <a:buAutoNum type="arabicPeriod"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shows the answers one by one.</a:t>
            </a:r>
          </a:p>
          <a:p>
            <a:pPr marL="0" indent="0">
              <a:buNone/>
            </a:pPr>
            <a:endParaRPr lang="en-GB" sz="1200" b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GB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Identifying features: 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A, there is basketball.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B, there is a Cuban flag and there are many more people.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C, there is Maradona in his football shirt.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D, the King and Queen of Spain are stood together as a couple.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E, there is lava, fire and smoke.</a:t>
            </a:r>
          </a:p>
          <a:p>
            <a:pPr marL="0" indent="0">
              <a:buNone/>
            </a:pP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picture F, there are students.</a:t>
            </a:r>
          </a:p>
          <a:p>
            <a:pPr marL="0" indent="0">
              <a:buNone/>
            </a:pPr>
            <a:endParaRPr lang="en-GB" baseline="0" dirty="0"/>
          </a:p>
          <a:p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béisbol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r>
              <a:rPr lang="es-ES" b="0" dirty="0"/>
              <a:t>; </a:t>
            </a:r>
            <a:r>
              <a:rPr lang="en-GB" b="0" baseline="0" dirty="0" err="1"/>
              <a:t>baloncesto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endParaRPr lang="en-GB" b="0" baseline="0" dirty="0"/>
          </a:p>
          <a:p>
            <a:endParaRPr lang="en-GB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Photos from </a:t>
            </a:r>
            <a:r>
              <a:rPr lang="en-GB" b="1" dirty="0" err="1"/>
              <a:t>wikipedia.org</a:t>
            </a:r>
            <a:endParaRPr lang="en-GB" b="1" dirty="0"/>
          </a:p>
          <a:p>
            <a:r>
              <a:rPr lang="en-GB" dirty="0"/>
              <a:t>Olympics. Image by </a:t>
            </a:r>
            <a:r>
              <a:rPr lang="en-GB" dirty="0" err="1"/>
              <a:t>Gapvenezia</a:t>
            </a:r>
            <a:r>
              <a:rPr lang="en-GB" dirty="0"/>
              <a:t> usable by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w:en:Creative Commons"/>
              </a:rPr>
              <a:t>Creative Commons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Attribution-Share Alike 3.0 Unported</a:t>
            </a:r>
            <a:r>
              <a:rPr lang="en-GB" dirty="0"/>
              <a:t>. Image available at: https://</a:t>
            </a:r>
            <a:r>
              <a:rPr lang="en-GB" dirty="0" err="1"/>
              <a:t>commons.wikimedia.org</a:t>
            </a:r>
            <a:r>
              <a:rPr lang="en-GB" dirty="0"/>
              <a:t>/wiki/</a:t>
            </a:r>
            <a:r>
              <a:rPr lang="en-GB" dirty="0" err="1"/>
              <a:t>File:Cazzaro_Jordan.jpg</a:t>
            </a:r>
            <a:endParaRPr lang="en-GB" baseline="0" dirty="0"/>
          </a:p>
          <a:p>
            <a:r>
              <a:rPr lang="en-GB" baseline="0" dirty="0"/>
              <a:t>Obama in Cuba with Raul Castro. 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image is a work of a 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w:United States Department of State"/>
              </a:rPr>
              <a:t>United States Department of State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employee, taken or made as part of that person's official duties. As a 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w:Work of the United States Government"/>
              </a:rPr>
              <a:t>work of the U.S. federal government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the image is in the </a:t>
            </a:r>
            <a:r>
              <a:rPr lang="en-GB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w:public domain"/>
              </a:rPr>
              <a:t>public domain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per 17 U.S.C. § 101 and § 105 and the </a:t>
            </a:r>
            <a:r>
              <a:rPr lang="en-GB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/>
              </a:rPr>
              <a:t>Department Copyright Information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https://</a:t>
            </a:r>
            <a:r>
              <a:rPr lang="en-GB" sz="1200" b="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/wiki/File:President_Obama,_the_First_Lady,_and_Cuban_President_Castro_Observe_Moment_of_Silence_in_Respect_to_Victims_of_Terrorist_Attack_on_Brussels_(25903928701).jpg</a:t>
            </a:r>
            <a:endParaRPr lang="en-GB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Maradona Funeral</a:t>
            </a:r>
            <a:r>
              <a:rPr lang="en-GB" dirty="0"/>
              <a:t>. Image by </a:t>
            </a:r>
            <a:r>
              <a:rPr lang="en-GB" dirty="0" err="1"/>
              <a:t>PapiPijuan</a:t>
            </a:r>
            <a:r>
              <a:rPr lang="en-GB" dirty="0"/>
              <a:t> usable by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CC BY-SA 4.0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available at https://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GB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File:Dibujo_de_Diego_Maradona.jpg</a:t>
            </a:r>
            <a:endParaRPr lang="en-GB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Royal wedding. Image by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Daniel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Virgili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usable by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CC BY-SA 4.0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available at https://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File:SSMM_Los_Reyes.jpg</a:t>
            </a:r>
            <a:endParaRPr lang="en-GB" sz="1200" b="0" i="0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Palma eruption. Image by VP68 and free to use from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Pixabay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Climate Protest. Image by 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CleoGrimalid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usable by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/>
              </a:rPr>
              <a:t>CC BY-SA 4.0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available at https://</a:t>
            </a:r>
            <a:r>
              <a:rPr lang="en-GB" sz="1200" b="0" i="0" u="none" strike="noStrike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commons.wikimedia.org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/wiki/File:Climate_Strike_-_Misi%C3%B3n_Planeta_2019_-_Strike.jpg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212F4-EB5A-464B-92EC-DACFCB1CC2CD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292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b="0" dirty="0"/>
              <a:t>2 minutes</a:t>
            </a:r>
          </a:p>
          <a:p>
            <a:endParaRPr lang="en-GB" b="1" dirty="0"/>
          </a:p>
          <a:p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introduce the relative pronoun ‘</a:t>
            </a:r>
            <a:r>
              <a:rPr lang="en-GB" b="0" baseline="0" dirty="0" err="1"/>
              <a:t>cuando</a:t>
            </a:r>
            <a:r>
              <a:rPr lang="en-GB" b="0" baseline="0" dirty="0"/>
              <a:t>’ with its function and meanings</a:t>
            </a:r>
            <a:endParaRPr lang="en-GB" b="1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dirty="0"/>
              <a:t>1. Go through the grammar explanation with students, revealing each new sentence on a mouse click.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5714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7 minutes </a:t>
            </a:r>
          </a:p>
          <a:p>
            <a:endParaRPr lang="en-US" b="1" dirty="0"/>
          </a:p>
          <a:p>
            <a:r>
              <a:rPr lang="en-US" b="1" dirty="0"/>
              <a:t>Aims:</a:t>
            </a:r>
            <a:r>
              <a:rPr lang="en-US" b="1" baseline="0" dirty="0"/>
              <a:t> </a:t>
            </a:r>
          </a:p>
          <a:p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practise understanding of singular forms in imperfect continuous (‘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’/’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estabas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 + 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/–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iendo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lang="en-GB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understand the sentences in their entirety.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228600" indent="-228600">
              <a:buAutoNum type="arabicPeriod"/>
            </a:pPr>
            <a:r>
              <a:rPr lang="en-US" b="0" dirty="0"/>
              <a:t>Students listen to each recording and transcribe the missing parts.</a:t>
            </a:r>
          </a:p>
          <a:p>
            <a:pPr marL="228600" indent="-228600">
              <a:buAutoNum type="arabicPeriod"/>
            </a:pPr>
            <a:r>
              <a:rPr lang="en-US" b="0" dirty="0"/>
              <a:t>Students are encouraged to provide an oral translation of each missing part.</a:t>
            </a:r>
          </a:p>
          <a:p>
            <a:pPr marL="228600" indent="-228600">
              <a:buAutoNum type="arabicPeriod"/>
            </a:pPr>
            <a:r>
              <a:rPr lang="en-US" b="0" dirty="0"/>
              <a:t>Teacher shows answers one by one.</a:t>
            </a:r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béisbol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r>
              <a:rPr lang="es-ES" b="0" dirty="0"/>
              <a:t>; </a:t>
            </a:r>
            <a:r>
              <a:rPr lang="en-GB" b="0" baseline="0" dirty="0" err="1"/>
              <a:t>baloncesto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  <a:endParaRPr lang="en-US" b="0" dirty="0"/>
          </a:p>
          <a:p>
            <a:pPr marL="228600" indent="-228600">
              <a:buAutoNum type="arabicPeriod"/>
            </a:pPr>
            <a:endParaRPr lang="en-US" b="0" dirty="0"/>
          </a:p>
          <a:p>
            <a:r>
              <a:rPr lang="en-US" b="1" dirty="0"/>
              <a:t>Transcript: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</a:t>
            </a:r>
            <a:r>
              <a:rPr lang="en-US" b="0" dirty="0"/>
              <a:t> </a:t>
            </a:r>
            <a:r>
              <a:rPr lang="en-US" b="0" dirty="0" err="1"/>
              <a:t>charlando</a:t>
            </a:r>
            <a:r>
              <a:rPr lang="en-US" b="0" dirty="0"/>
              <a:t> con mi </a:t>
            </a:r>
            <a:r>
              <a:rPr lang="en-US" b="0" dirty="0" err="1"/>
              <a:t>madre</a:t>
            </a:r>
            <a:r>
              <a:rPr lang="en-US" b="0" dirty="0"/>
              <a:t> </a:t>
            </a:r>
            <a:r>
              <a:rPr lang="en-US" b="0" dirty="0" err="1"/>
              <a:t>cuando</a:t>
            </a:r>
            <a:r>
              <a:rPr lang="en-US" b="0" dirty="0"/>
              <a:t> de </a:t>
            </a:r>
            <a:r>
              <a:rPr lang="en-US" b="0" dirty="0" err="1"/>
              <a:t>repente</a:t>
            </a:r>
            <a:r>
              <a:rPr lang="en-US" b="0" dirty="0"/>
              <a:t> </a:t>
            </a:r>
            <a:r>
              <a:rPr lang="en-US" b="0" dirty="0" err="1"/>
              <a:t>escuché</a:t>
            </a:r>
            <a:r>
              <a:rPr lang="en-US" b="0" dirty="0"/>
              <a:t> un </a:t>
            </a:r>
            <a:r>
              <a:rPr lang="en-US" b="0" dirty="0" err="1"/>
              <a:t>ruido</a:t>
            </a:r>
            <a:r>
              <a:rPr lang="en-US" b="0" dirty="0"/>
              <a:t> </a:t>
            </a:r>
            <a:r>
              <a:rPr lang="en-US" b="0" dirty="0" err="1"/>
              <a:t>muy</a:t>
            </a:r>
            <a:r>
              <a:rPr lang="en-US" b="0" dirty="0"/>
              <a:t> </a:t>
            </a:r>
            <a:r>
              <a:rPr lang="en-US" b="0" dirty="0" err="1"/>
              <a:t>fuerte</a:t>
            </a:r>
            <a:r>
              <a:rPr lang="en-US" b="0" dirty="0"/>
              <a:t> y </a:t>
            </a:r>
            <a:r>
              <a:rPr lang="en-US" b="0" dirty="0" err="1"/>
              <a:t>miré</a:t>
            </a:r>
            <a:r>
              <a:rPr lang="en-US" b="0" dirty="0"/>
              <a:t> por la </a:t>
            </a:r>
            <a:r>
              <a:rPr lang="en-US" b="0" dirty="0" err="1"/>
              <a:t>ventana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Estabas</a:t>
            </a:r>
            <a:r>
              <a:rPr lang="en-US" b="0" dirty="0"/>
              <a:t> </a:t>
            </a:r>
            <a:r>
              <a:rPr lang="en-US" b="0" dirty="0" err="1"/>
              <a:t>escuchando</a:t>
            </a:r>
            <a:r>
              <a:rPr lang="en-US" b="0" dirty="0"/>
              <a:t> la radio </a:t>
            </a:r>
            <a:r>
              <a:rPr lang="en-US" b="0" dirty="0" err="1"/>
              <a:t>cuando</a:t>
            </a:r>
            <a:r>
              <a:rPr lang="en-US" b="0" dirty="0"/>
              <a:t> un </a:t>
            </a:r>
            <a:r>
              <a:rPr lang="en-US" b="0" dirty="0" err="1"/>
              <a:t>periodista</a:t>
            </a:r>
            <a:r>
              <a:rPr lang="en-US" b="0" dirty="0"/>
              <a:t> </a:t>
            </a:r>
            <a:r>
              <a:rPr lang="en-US" b="0" dirty="0" err="1"/>
              <a:t>anunció</a:t>
            </a:r>
            <a:r>
              <a:rPr lang="en-US" b="0" dirty="0"/>
              <a:t> la </a:t>
            </a:r>
            <a:r>
              <a:rPr lang="en-US" b="0" dirty="0" err="1"/>
              <a:t>muerte</a:t>
            </a:r>
            <a:r>
              <a:rPr lang="en-US" b="0" dirty="0"/>
              <a:t> del </a:t>
            </a:r>
            <a:r>
              <a:rPr lang="en-US" b="0" dirty="0" err="1"/>
              <a:t>futbolista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</a:t>
            </a:r>
            <a:r>
              <a:rPr lang="en-US" b="0" dirty="0"/>
              <a:t> </a:t>
            </a:r>
            <a:r>
              <a:rPr lang="en-US" b="0" dirty="0" err="1"/>
              <a:t>caminando</a:t>
            </a:r>
            <a:r>
              <a:rPr lang="en-US" b="0" dirty="0"/>
              <a:t> por el </a:t>
            </a:r>
            <a:r>
              <a:rPr lang="en-US" b="0" dirty="0" err="1"/>
              <a:t>centro</a:t>
            </a:r>
            <a:r>
              <a:rPr lang="en-US" b="0" dirty="0"/>
              <a:t> </a:t>
            </a:r>
            <a:r>
              <a:rPr lang="en-US" b="0" dirty="0" err="1"/>
              <a:t>cuando</a:t>
            </a:r>
            <a:r>
              <a:rPr lang="en-US" b="0" dirty="0"/>
              <a:t> </a:t>
            </a:r>
            <a:r>
              <a:rPr lang="en-US" b="0" dirty="0" err="1"/>
              <a:t>encontré</a:t>
            </a:r>
            <a:r>
              <a:rPr lang="en-US" b="0" dirty="0"/>
              <a:t> a mi </a:t>
            </a:r>
            <a:r>
              <a:rPr lang="en-US" b="0" dirty="0" err="1"/>
              <a:t>hija</a:t>
            </a:r>
            <a:r>
              <a:rPr lang="en-US" b="0" dirty="0"/>
              <a:t> </a:t>
            </a:r>
            <a:r>
              <a:rPr lang="en-US" b="0" dirty="0" err="1"/>
              <a:t>allí</a:t>
            </a:r>
            <a:r>
              <a:rPr lang="en-US" b="0" dirty="0"/>
              <a:t>. </a:t>
            </a:r>
            <a:r>
              <a:rPr lang="en-US" b="0" dirty="0" err="1"/>
              <a:t>Yo</a:t>
            </a:r>
            <a:r>
              <a:rPr lang="en-US" b="0" dirty="0"/>
              <a:t> </a:t>
            </a:r>
            <a:r>
              <a:rPr lang="en-US" b="0" dirty="0" err="1"/>
              <a:t>estaba</a:t>
            </a:r>
            <a:r>
              <a:rPr lang="en-US" b="0" dirty="0"/>
              <a:t> </a:t>
            </a:r>
            <a:r>
              <a:rPr lang="en-US" b="0" dirty="0" err="1"/>
              <a:t>enojada</a:t>
            </a:r>
            <a:r>
              <a:rPr lang="en-US" b="0" dirty="0"/>
              <a:t> </a:t>
            </a:r>
            <a:r>
              <a:rPr lang="en-US" b="0" dirty="0" err="1"/>
              <a:t>porque</a:t>
            </a:r>
            <a:r>
              <a:rPr lang="en-US" b="0" dirty="0"/>
              <a:t> </a:t>
            </a:r>
            <a:r>
              <a:rPr lang="en-US" b="0" dirty="0" err="1"/>
              <a:t>ella</a:t>
            </a:r>
            <a:r>
              <a:rPr lang="en-US" b="0" dirty="0"/>
              <a:t> no </a:t>
            </a:r>
            <a:r>
              <a:rPr lang="en-US" b="0" dirty="0" err="1"/>
              <a:t>estaba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la </a:t>
            </a:r>
            <a:r>
              <a:rPr lang="en-US" b="0" dirty="0" err="1"/>
              <a:t>escuela</a:t>
            </a:r>
            <a:r>
              <a:rPr lang="en-US" b="0" dirty="0"/>
              <a:t>.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</a:t>
            </a:r>
            <a:r>
              <a:rPr lang="en-US" b="0" dirty="0"/>
              <a:t> </a:t>
            </a:r>
            <a:r>
              <a:rPr lang="en-US" b="0" dirty="0" err="1"/>
              <a:t>jugando</a:t>
            </a:r>
            <a:r>
              <a:rPr lang="en-US" b="0" dirty="0"/>
              <a:t> la </a:t>
            </a:r>
            <a:r>
              <a:rPr lang="en-US" b="0" dirty="0" err="1"/>
              <a:t>estrella</a:t>
            </a:r>
            <a:r>
              <a:rPr lang="en-US" b="0" dirty="0"/>
              <a:t> </a:t>
            </a:r>
            <a:r>
              <a:rPr lang="en-US" b="0" dirty="0" err="1"/>
              <a:t>mundial</a:t>
            </a:r>
            <a:r>
              <a:rPr lang="en-US" b="0" dirty="0"/>
              <a:t> Michael Jordan </a:t>
            </a:r>
            <a:r>
              <a:rPr lang="en-US" b="0" dirty="0" err="1"/>
              <a:t>cuando</a:t>
            </a:r>
            <a:r>
              <a:rPr lang="en-US" b="0" dirty="0"/>
              <a:t> </a:t>
            </a:r>
            <a:r>
              <a:rPr lang="en-US" b="0" dirty="0" err="1"/>
              <a:t>miraste</a:t>
            </a:r>
            <a:r>
              <a:rPr lang="en-US" b="0" dirty="0"/>
              <a:t> el </a:t>
            </a:r>
            <a:r>
              <a:rPr lang="en-US" b="0" dirty="0" err="1"/>
              <a:t>partido</a:t>
            </a:r>
            <a:r>
              <a:rPr lang="en-US" b="0" dirty="0"/>
              <a:t> de </a:t>
            </a:r>
            <a:r>
              <a:rPr lang="en-US" b="0" dirty="0" err="1"/>
              <a:t>baloncesto</a:t>
            </a:r>
            <a:r>
              <a:rPr lang="en-US" b="0" dirty="0"/>
              <a:t> de los </a:t>
            </a:r>
            <a:r>
              <a:rPr lang="en-US" b="0" dirty="0" err="1"/>
              <a:t>Estados</a:t>
            </a:r>
            <a:r>
              <a:rPr lang="en-US" b="0" dirty="0"/>
              <a:t> Unidos?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Estabas</a:t>
            </a:r>
            <a:r>
              <a:rPr lang="en-US" b="0" dirty="0"/>
              <a:t> </a:t>
            </a:r>
            <a:r>
              <a:rPr lang="en-US" b="0" dirty="0" err="1"/>
              <a:t>viviendo</a:t>
            </a:r>
            <a:r>
              <a:rPr lang="en-US" b="0" dirty="0"/>
              <a:t> </a:t>
            </a:r>
            <a:r>
              <a:rPr lang="en-US" b="0" dirty="0" err="1"/>
              <a:t>en</a:t>
            </a:r>
            <a:r>
              <a:rPr lang="en-US" b="0" dirty="0"/>
              <a:t> La Habana </a:t>
            </a:r>
            <a:r>
              <a:rPr lang="en-US" b="0" dirty="0" err="1"/>
              <a:t>cuando</a:t>
            </a:r>
            <a:r>
              <a:rPr lang="en-US" b="0" dirty="0"/>
              <a:t> </a:t>
            </a:r>
            <a:r>
              <a:rPr lang="en-US" b="0" dirty="0" err="1"/>
              <a:t>llegó</a:t>
            </a:r>
            <a:r>
              <a:rPr lang="en-US" b="0" dirty="0"/>
              <a:t> al </a:t>
            </a:r>
            <a:r>
              <a:rPr lang="en-US" b="0" dirty="0" err="1"/>
              <a:t>país</a:t>
            </a:r>
            <a:r>
              <a:rPr lang="en-US" b="0" dirty="0"/>
              <a:t> con </a:t>
            </a:r>
            <a:r>
              <a:rPr lang="en-US" b="0" dirty="0" err="1"/>
              <a:t>aproximadamente</a:t>
            </a:r>
            <a:r>
              <a:rPr lang="en-US" b="0" dirty="0"/>
              <a:t> 1000 personas.</a:t>
            </a:r>
          </a:p>
          <a:p>
            <a:pPr marL="228600" indent="-228600">
              <a:buAutoNum type="arabicPeriod"/>
            </a:pPr>
            <a:r>
              <a:rPr lang="en-US" b="0" dirty="0" err="1"/>
              <a:t>Estabas</a:t>
            </a:r>
            <a:r>
              <a:rPr lang="en-US" b="0" dirty="0"/>
              <a:t> </a:t>
            </a:r>
            <a:r>
              <a:rPr lang="en-US" b="0" dirty="0" err="1"/>
              <a:t>prestando</a:t>
            </a:r>
            <a:r>
              <a:rPr lang="en-US" b="0" dirty="0"/>
              <a:t> </a:t>
            </a:r>
            <a:r>
              <a:rPr lang="en-US" b="0" dirty="0" err="1"/>
              <a:t>mucha</a:t>
            </a:r>
            <a:r>
              <a:rPr lang="en-US" b="0" dirty="0"/>
              <a:t> </a:t>
            </a:r>
            <a:r>
              <a:rPr lang="en-US" b="0" dirty="0" err="1"/>
              <a:t>atención</a:t>
            </a:r>
            <a:r>
              <a:rPr lang="en-US" b="0" dirty="0"/>
              <a:t> a la </a:t>
            </a:r>
            <a:r>
              <a:rPr lang="en-US" b="0" dirty="0" err="1"/>
              <a:t>boda</a:t>
            </a:r>
            <a:r>
              <a:rPr lang="en-US" b="0" dirty="0"/>
              <a:t> </a:t>
            </a:r>
            <a:r>
              <a:rPr lang="en-US" b="0" dirty="0" err="1"/>
              <a:t>cuando</a:t>
            </a:r>
            <a:r>
              <a:rPr lang="en-US" b="0" dirty="0"/>
              <a:t> </a:t>
            </a:r>
            <a:r>
              <a:rPr lang="en-US" b="0" dirty="0" err="1"/>
              <a:t>notaste</a:t>
            </a:r>
            <a:r>
              <a:rPr lang="en-US" b="0" dirty="0"/>
              <a:t> la </a:t>
            </a:r>
            <a:r>
              <a:rPr lang="en-US" b="0" dirty="0" err="1"/>
              <a:t>alegría</a:t>
            </a:r>
            <a:r>
              <a:rPr lang="en-US" b="0" dirty="0"/>
              <a:t> de la pareja a </a:t>
            </a:r>
            <a:r>
              <a:rPr lang="en-US" b="0" dirty="0" err="1"/>
              <a:t>pesar</a:t>
            </a:r>
            <a:r>
              <a:rPr lang="en-US" b="0" dirty="0"/>
              <a:t> de la </a:t>
            </a:r>
            <a:r>
              <a:rPr lang="en-US" b="0" dirty="0" err="1"/>
              <a:t>lluvia</a:t>
            </a:r>
            <a:r>
              <a:rPr lang="en-US" b="0" dirty="0"/>
              <a:t>.</a:t>
            </a:r>
          </a:p>
          <a:p>
            <a:pPr marL="0" indent="0">
              <a:buNone/>
            </a:pPr>
            <a:endParaRPr lang="en-US" b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78133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[1/2]</a:t>
            </a:r>
          </a:p>
          <a:p>
            <a:r>
              <a:rPr lang="es-GB" b="1" dirty="0"/>
              <a:t>Timing</a:t>
            </a:r>
            <a:r>
              <a:rPr lang="es-GB" b="0" dirty="0"/>
              <a:t>: 6 minutes</a:t>
            </a:r>
          </a:p>
          <a:p>
            <a:endParaRPr lang="es-GB" b="0" dirty="0"/>
          </a:p>
          <a:p>
            <a:r>
              <a:rPr lang="es-GB" b="1" dirty="0"/>
              <a:t>Aim</a:t>
            </a:r>
            <a:r>
              <a:rPr lang="es-GB" b="0" dirty="0"/>
              <a:t>: to practise singular forms in both imperfect continuous and preterite in writing.</a:t>
            </a:r>
          </a:p>
          <a:p>
            <a:endParaRPr lang="es-GB" b="0" dirty="0"/>
          </a:p>
          <a:p>
            <a:r>
              <a:rPr lang="es-GB" b="1" dirty="0"/>
              <a:t>Procedure</a:t>
            </a:r>
            <a:r>
              <a:rPr lang="es-GB" b="0" dirty="0"/>
              <a:t>:</a:t>
            </a:r>
          </a:p>
          <a:p>
            <a:pPr marL="228600" indent="-228600">
              <a:buAutoNum type="arabicPeriod"/>
            </a:pPr>
            <a:r>
              <a:rPr lang="es-GB" b="0" dirty="0"/>
              <a:t>Students write the Spanish for each little story.</a:t>
            </a:r>
          </a:p>
          <a:p>
            <a:pPr marL="228600" indent="-228600">
              <a:buAutoNum type="arabicPeriod"/>
            </a:pPr>
            <a:r>
              <a:rPr lang="es-GB" b="0" dirty="0"/>
              <a:t>Answers can be shown in the next slide.</a:t>
            </a:r>
          </a:p>
          <a:p>
            <a:pPr marL="228600" indent="-228600">
              <a:buAutoNum type="arabicPeriod"/>
            </a:pPr>
            <a:endParaRPr lang="es-GB" b="0" dirty="0"/>
          </a:p>
          <a:p>
            <a:pPr marL="0" indent="0">
              <a:buNone/>
            </a:pPr>
            <a:r>
              <a:rPr lang="es-GB" b="1" dirty="0"/>
              <a:t>Notes:</a:t>
            </a:r>
          </a:p>
          <a:p>
            <a:pPr marL="0" indent="0">
              <a:buNone/>
            </a:pPr>
            <a:r>
              <a:rPr lang="es-GB" b="0" dirty="0"/>
              <a:t>1. Note that a call out message appears with a click reminding students of the use of articles instead of possessives to talk about body parts. The call out will dissappear with a further click.</a:t>
            </a:r>
          </a:p>
          <a:p>
            <a:pPr marL="228600" indent="-228600">
              <a:buAutoNum type="arabicPeriod"/>
            </a:pPr>
            <a:endParaRPr lang="es-ES" b="0" dirty="0"/>
          </a:p>
          <a:p>
            <a:r>
              <a:rPr lang="en-GB" b="1" dirty="0"/>
              <a:t>Frequency of unknown words and</a:t>
            </a:r>
            <a:r>
              <a:rPr lang="en-GB" b="1" baseline="0" dirty="0"/>
              <a:t> cognates: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baseline="0" dirty="0" err="1"/>
              <a:t>insecto</a:t>
            </a:r>
            <a:r>
              <a:rPr lang="en-GB" b="0" baseline="0" dirty="0"/>
              <a:t> </a:t>
            </a:r>
            <a:r>
              <a:rPr lang="es-GB" b="0" dirty="0"/>
              <a:t>[</a:t>
            </a:r>
            <a:r>
              <a:rPr lang="es-ES" b="0" dirty="0"/>
              <a:t>&gt;5000</a:t>
            </a:r>
            <a:r>
              <a:rPr lang="es-GB" b="0" dirty="0"/>
              <a:t>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4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/>
              <a:t>[3/8]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/>
            </a:br>
            <a:endParaRPr/>
          </a:p>
        </p:txBody>
      </p:sp>
      <p:sp>
        <p:nvSpPr>
          <p:cNvPr id="201" name="Google Shape;20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GB" b="1" dirty="0"/>
              <a:t>[2/2]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A7CE6-FC2E-5844-8E3C-E71D91EF3FB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658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Note that this week’s homework revisits vocabulary from Year 7 and Year 8. https://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resources.ncelp.org</a:t>
            </a:r>
            <a:r>
              <a:rPr lang="en-GB" sz="1200" i="0" dirty="0">
                <a:latin typeface="+mn-lt"/>
                <a:ea typeface="Calibri"/>
                <a:cs typeface="Calibri"/>
                <a:sym typeface="Calibri"/>
              </a:rPr>
              <a:t>/concern/resources/br86b532j?locale=</a:t>
            </a:r>
            <a:r>
              <a:rPr lang="en-GB" sz="1200" i="0" dirty="0" err="1">
                <a:latin typeface="+mn-lt"/>
                <a:ea typeface="Calibri"/>
                <a:cs typeface="Calibri"/>
                <a:sym typeface="Calibri"/>
              </a:rPr>
              <a:t>en</a:t>
            </a:r>
            <a:endParaRPr lang="en-GB" sz="1200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23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 dirty="0"/>
              <a:t>[4/8]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 dirty="0"/>
            </a:br>
            <a:endParaRPr dirty="0"/>
          </a:p>
        </p:txBody>
      </p:sp>
      <p:sp>
        <p:nvSpPr>
          <p:cNvPr id="228" name="Google Shape;2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/>
              <a:t>[5/8]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/>
            </a:br>
            <a:endParaRPr/>
          </a:p>
        </p:txBody>
      </p:sp>
      <p:sp>
        <p:nvSpPr>
          <p:cNvPr id="255" name="Google Shape;25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0" name="Google Shape;28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/>
              <a:t>[6/8]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/>
            </a:br>
            <a:endParaRPr/>
          </a:p>
        </p:txBody>
      </p:sp>
      <p:sp>
        <p:nvSpPr>
          <p:cNvPr id="281" name="Google Shape;28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/>
              <a:t>[7/8]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b="1"/>
            </a:br>
            <a:endParaRPr/>
          </a:p>
        </p:txBody>
      </p:sp>
      <p:sp>
        <p:nvSpPr>
          <p:cNvPr id="305" name="Google Shape;305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8" name="Google Shape;32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GB" b="1" dirty="0"/>
              <a:t>[8/8]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9" name="Google Shape;329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6704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8659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209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1353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8974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304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13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86DACE-91D4-F84C-BC79-BE1BB5A5CA8D}"/>
              </a:ext>
            </a:extLst>
          </p:cNvPr>
          <p:cNvSpPr txBox="1"/>
          <p:nvPr userDrawn="1"/>
        </p:nvSpPr>
        <p:spPr>
          <a:xfrm>
            <a:off x="838200" y="1923393"/>
            <a:ext cx="6035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Text</a:t>
            </a:r>
          </a:p>
        </p:txBody>
      </p:sp>
    </p:spTree>
    <p:extLst>
      <p:ext uri="{BB962C8B-B14F-4D97-AF65-F5344CB8AC3E}">
        <p14:creationId xmlns:p14="http://schemas.microsoft.com/office/powerpoint/2010/main" val="292797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81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4402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4819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B177A-FB9B-624B-90F1-42CB20E9E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951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26.pn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audio" Target="../media/audio11.wav"/><Relationship Id="rId4" Type="http://schemas.openxmlformats.org/officeDocument/2006/relationships/audio" Target="../media/audio8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5.wav"/><Relationship Id="rId11" Type="http://schemas.openxmlformats.org/officeDocument/2006/relationships/image" Target="../media/image38.tiff"/><Relationship Id="rId5" Type="http://schemas.openxmlformats.org/officeDocument/2006/relationships/audio" Target="../media/audio14.wav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microsoft.com/office/2007/relationships/hdphoto" Target="../media/hdphoto2.wdp"/><Relationship Id="rId3" Type="http://schemas.openxmlformats.org/officeDocument/2006/relationships/audio" Target="../media/audio20.wav"/><Relationship Id="rId7" Type="http://schemas.openxmlformats.org/officeDocument/2006/relationships/audio" Target="../media/audio24.wav"/><Relationship Id="rId12" Type="http://schemas.microsoft.com/office/2007/relationships/hdphoto" Target="../media/hdphoto1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11" Type="http://schemas.openxmlformats.org/officeDocument/2006/relationships/image" Target="../media/image40.png"/><Relationship Id="rId5" Type="http://schemas.openxmlformats.org/officeDocument/2006/relationships/audio" Target="../media/audio22.wav"/><Relationship Id="rId10" Type="http://schemas.openxmlformats.org/officeDocument/2006/relationships/audio" Target="../media/audio27.wav"/><Relationship Id="rId4" Type="http://schemas.openxmlformats.org/officeDocument/2006/relationships/audio" Target="../media/audio21.wav"/><Relationship Id="rId9" Type="http://schemas.openxmlformats.org/officeDocument/2006/relationships/audio" Target="../media/audio26.wav"/><Relationship Id="rId1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tiff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tiff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tiff"/><Relationship Id="rId4" Type="http://schemas.openxmlformats.org/officeDocument/2006/relationships/image" Target="../media/image51.jpe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3.wav"/><Relationship Id="rId3" Type="http://schemas.openxmlformats.org/officeDocument/2006/relationships/audio" Target="../media/audio28.wav"/><Relationship Id="rId7" Type="http://schemas.openxmlformats.org/officeDocument/2006/relationships/audio" Target="../media/audio32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1.wav"/><Relationship Id="rId5" Type="http://schemas.openxmlformats.org/officeDocument/2006/relationships/audio" Target="../media/audio30.wav"/><Relationship Id="rId4" Type="http://schemas.openxmlformats.org/officeDocument/2006/relationships/audio" Target="../media/audio29.wav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tiff"/><Relationship Id="rId3" Type="http://schemas.openxmlformats.org/officeDocument/2006/relationships/image" Target="../media/image76.png"/><Relationship Id="rId7" Type="http://schemas.openxmlformats.org/officeDocument/2006/relationships/image" Target="../media/image80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tiff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tiff"/><Relationship Id="rId9" Type="http://schemas.openxmlformats.org/officeDocument/2006/relationships/image" Target="../media/image82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_a1o4r7?x=1jqt&amp;i=24nvzi" TargetMode="External"/><Relationship Id="rId5" Type="http://schemas.openxmlformats.org/officeDocument/2006/relationships/hyperlink" Target="https://resources.ncelp.org/concern/resources/k643b282f?locale=en" TargetMode="Externa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8" y="2108145"/>
            <a:ext cx="9107973" cy="1260269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events in the present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5948" y="3366763"/>
            <a:ext cx="7685070" cy="1456793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bg1"/>
                </a:solidFill>
              </a:rPr>
              <a:t>Present continuous for events in progress </a:t>
            </a:r>
          </a:p>
          <a:p>
            <a:endParaRPr lang="en-US" sz="2800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5242" y="491478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2.2 - Week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Lesson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43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079722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Amanda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Izquierdo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Louise Caruso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30/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11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/21</a:t>
            </a:r>
          </a:p>
        </p:txBody>
      </p:sp>
      <p:pic>
        <p:nvPicPr>
          <p:cNvPr id="14" name="Picture 13" descr="NCELP logo">
            <a:extLst>
              <a:ext uri="{FF2B5EF4-FFF2-40B4-BE49-F238E27FC236}">
                <a16:creationId xmlns:a16="http://schemas.microsoft.com/office/drawing/2014/main" id="{BB67E479-33A8-3B41-8083-700ACA85ADA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76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" name="Tabla 40">
            <a:extLst>
              <a:ext uri="{FF2B5EF4-FFF2-40B4-BE49-F238E27FC236}">
                <a16:creationId xmlns:a16="http://schemas.microsoft.com/office/drawing/2014/main" id="{42BAF2AA-002D-134D-9F19-CFE643FBD6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3662413"/>
              </p:ext>
            </p:extLst>
          </p:nvPr>
        </p:nvGraphicFramePr>
        <p:xfrm>
          <a:off x="434599" y="2888232"/>
          <a:ext cx="11446786" cy="335930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34401">
                  <a:extLst>
                    <a:ext uri="{9D8B030D-6E8A-4147-A177-3AD203B41FA5}">
                      <a16:colId xmlns:a16="http://schemas.microsoft.com/office/drawing/2014/main" val="3941532172"/>
                    </a:ext>
                  </a:extLst>
                </a:gridCol>
                <a:gridCol w="1784166">
                  <a:extLst>
                    <a:ext uri="{9D8B030D-6E8A-4147-A177-3AD203B41FA5}">
                      <a16:colId xmlns:a16="http://schemas.microsoft.com/office/drawing/2014/main" val="3404762168"/>
                    </a:ext>
                  </a:extLst>
                </a:gridCol>
                <a:gridCol w="8828219">
                  <a:extLst>
                    <a:ext uri="{9D8B030D-6E8A-4147-A177-3AD203B41FA5}">
                      <a16:colId xmlns:a16="http://schemas.microsoft.com/office/drawing/2014/main" val="4118897189"/>
                    </a:ext>
                  </a:extLst>
                </a:gridCol>
              </a:tblGrid>
              <a:tr h="78840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¿cuántas </a:t>
                      </a:r>
                      <a:r>
                        <a:rPr lang="es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veces?</a:t>
                      </a:r>
                      <a:r>
                        <a:rPr lang="es-E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es-GB" sz="200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</a:t>
                      </a:r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/b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Frases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3202887"/>
                  </a:ext>
                </a:extLst>
              </a:tr>
              <a:tr h="51418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1301210"/>
                  </a:ext>
                </a:extLst>
              </a:tr>
              <a:tr h="51418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ES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8445596"/>
                  </a:ext>
                </a:extLst>
              </a:tr>
              <a:tr h="51418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8192121"/>
                  </a:ext>
                </a:extLst>
              </a:tr>
              <a:tr h="514180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9994847"/>
                  </a:ext>
                </a:extLst>
              </a:tr>
              <a:tr h="514180"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6163797"/>
                  </a:ext>
                </a:extLst>
              </a:tr>
            </a:tbl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F6264321-F30C-2745-BEAD-67D060699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608" y="383184"/>
            <a:ext cx="10076543" cy="595706"/>
          </a:xfrm>
        </p:spPr>
        <p:txBody>
          <a:bodyPr>
            <a:noAutofit/>
          </a:bodyPr>
          <a:lstStyle/>
          <a:p>
            <a:r>
              <a:rPr lang="es-ES" sz="2200" dirty="0"/>
              <a:t>Recuerda que la letra ‘b’ y la letra ‘v’ tienen la misma pronunciación en español. Escucha las palabras:</a:t>
            </a:r>
            <a:endParaRPr lang="es-GB" sz="2200" dirty="0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2D69DB2A-C665-4B49-BCE3-FE9956609961}"/>
              </a:ext>
            </a:extLst>
          </p:cNvPr>
          <p:cNvSpPr/>
          <p:nvPr/>
        </p:nvSpPr>
        <p:spPr>
          <a:xfrm>
            <a:off x="10491668" y="255389"/>
            <a:ext cx="1327724" cy="400919"/>
          </a:xfrm>
          <a:prstGeom prst="roundRect">
            <a:avLst/>
          </a:prstGeom>
          <a:solidFill>
            <a:srgbClr val="F664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670E1BF-F9CE-3444-94BC-6E097615B5CC}"/>
              </a:ext>
            </a:extLst>
          </p:cNvPr>
          <p:cNvSpPr txBox="1">
            <a:spLocks/>
          </p:cNvSpPr>
          <p:nvPr/>
        </p:nvSpPr>
        <p:spPr>
          <a:xfrm>
            <a:off x="10491668" y="230658"/>
            <a:ext cx="2336885" cy="4503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000" b="1">
                <a:solidFill>
                  <a:schemeClr val="bg1"/>
                </a:solidFill>
              </a:rPr>
              <a:t>escuchar</a:t>
            </a:r>
            <a:endParaRPr lang="en-GB" sz="2000" b="1" dirty="0">
              <a:solidFill>
                <a:schemeClr val="bg1"/>
              </a:solidFill>
            </a:endParaRPr>
          </a:p>
        </p:txBody>
      </p:sp>
      <p:grpSp>
        <p:nvGrpSpPr>
          <p:cNvPr id="23" name="Group 15">
            <a:extLst>
              <a:ext uri="{FF2B5EF4-FFF2-40B4-BE49-F238E27FC236}">
                <a16:creationId xmlns:a16="http://schemas.microsoft.com/office/drawing/2014/main" id="{D9C01487-2288-4647-9BAF-1ED05E6533F9}"/>
              </a:ext>
            </a:extLst>
          </p:cNvPr>
          <p:cNvGrpSpPr/>
          <p:nvPr/>
        </p:nvGrpSpPr>
        <p:grpSpPr>
          <a:xfrm>
            <a:off x="2071378" y="3766847"/>
            <a:ext cx="195571" cy="338084"/>
            <a:chOff x="3476543" y="5389996"/>
            <a:chExt cx="184601" cy="267468"/>
          </a:xfrm>
        </p:grpSpPr>
        <p:cxnSp>
          <p:nvCxnSpPr>
            <p:cNvPr id="24" name="Straight Connector 89">
              <a:extLst>
                <a:ext uri="{FF2B5EF4-FFF2-40B4-BE49-F238E27FC236}">
                  <a16:creationId xmlns:a16="http://schemas.microsoft.com/office/drawing/2014/main" id="{80CB340A-5880-0C40-9C00-620A6158C28C}"/>
                </a:ext>
              </a:extLst>
            </p:cNvPr>
            <p:cNvCxnSpPr>
              <a:cxnSpLocks/>
            </p:cNvCxnSpPr>
            <p:nvPr/>
          </p:nvCxnSpPr>
          <p:spPr>
            <a:xfrm>
              <a:off x="3476543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90">
              <a:extLst>
                <a:ext uri="{FF2B5EF4-FFF2-40B4-BE49-F238E27FC236}">
                  <a16:creationId xmlns:a16="http://schemas.microsoft.com/office/drawing/2014/main" id="{43BA1F11-FCCE-5846-83B7-CE8344340940}"/>
                </a:ext>
              </a:extLst>
            </p:cNvPr>
            <p:cNvCxnSpPr>
              <a:cxnSpLocks/>
            </p:cNvCxnSpPr>
            <p:nvPr/>
          </p:nvCxnSpPr>
          <p:spPr>
            <a:xfrm>
              <a:off x="3661144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CuadroTexto 30">
            <a:extLst>
              <a:ext uri="{FF2B5EF4-FFF2-40B4-BE49-F238E27FC236}">
                <a16:creationId xmlns:a16="http://schemas.microsoft.com/office/drawing/2014/main" id="{C9DDBC5A-DA5A-3B46-A5A0-2ED52974216B}"/>
              </a:ext>
            </a:extLst>
          </p:cNvPr>
          <p:cNvSpPr txBox="1"/>
          <p:nvPr/>
        </p:nvSpPr>
        <p:spPr>
          <a:xfrm>
            <a:off x="372608" y="2180433"/>
            <a:ext cx="1157264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Escucha las frases.  Marca cada vez que hay una ‘b’ o una ‘v.’  Luego, escribe la frase en español.</a:t>
            </a:r>
            <a:endParaRPr lang="es-GB" sz="2200" dirty="0">
              <a:solidFill>
                <a:schemeClr val="accent5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EFC94FFC-A6DD-AC4A-978C-48EC87E91CF9}"/>
              </a:ext>
            </a:extLst>
          </p:cNvPr>
          <p:cNvSpPr txBox="1"/>
          <p:nvPr/>
        </p:nvSpPr>
        <p:spPr>
          <a:xfrm flipH="1">
            <a:off x="1350369" y="1079606"/>
            <a:ext cx="2770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gra</a:t>
            </a:r>
            <a:r>
              <a:rPr lang="es-GB" sz="2200" b="1" dirty="0">
                <a:solidFill>
                  <a:schemeClr val="accent5">
                    <a:lumMod val="50000"/>
                  </a:schemeClr>
                </a:solidFill>
              </a:rPr>
              <a:t>v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D56D2E46-75B5-1A40-BF31-D02ED969AE15}"/>
              </a:ext>
            </a:extLst>
          </p:cNvPr>
          <p:cNvSpPr txBox="1"/>
          <p:nvPr/>
        </p:nvSpPr>
        <p:spPr>
          <a:xfrm flipH="1">
            <a:off x="1350369" y="1625211"/>
            <a:ext cx="27703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go</a:t>
            </a:r>
            <a:r>
              <a:rPr lang="es-GB" sz="22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ierno</a:t>
            </a:r>
          </a:p>
        </p:txBody>
      </p:sp>
      <p:sp>
        <p:nvSpPr>
          <p:cNvPr id="10" name="Google Shape;613;p26">
            <a:hlinkClick r:id="" action="ppaction://noaction" highlightClick="1">
              <a:snd r:embed="rId3" name="1 las chicas..wav"/>
            </a:hlinkClick>
            <a:extLst>
              <a:ext uri="{FF2B5EF4-FFF2-40B4-BE49-F238E27FC236}">
                <a16:creationId xmlns:a16="http://schemas.microsoft.com/office/drawing/2014/main" id="{E9AEAB7B-CAAE-E747-A8AF-2AE6F9A20AD0}"/>
              </a:ext>
            </a:extLst>
          </p:cNvPr>
          <p:cNvSpPr/>
          <p:nvPr/>
        </p:nvSpPr>
        <p:spPr>
          <a:xfrm>
            <a:off x="689781" y="3766847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1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1" name="Google Shape;613;p26">
            <a:hlinkClick r:id="" action="ppaction://noaction" highlightClick="1">
              <a:snd r:embed="rId4" name="2 esta%CC%81 buscandi.wav"/>
            </a:hlinkClick>
            <a:extLst>
              <a:ext uri="{FF2B5EF4-FFF2-40B4-BE49-F238E27FC236}">
                <a16:creationId xmlns:a16="http://schemas.microsoft.com/office/drawing/2014/main" id="{8C307820-2E67-7246-B08F-7BB8FF6E089F}"/>
              </a:ext>
            </a:extLst>
          </p:cNvPr>
          <p:cNvSpPr/>
          <p:nvPr/>
        </p:nvSpPr>
        <p:spPr>
          <a:xfrm>
            <a:off x="689781" y="4265244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2" name="Google Shape;613;p26">
            <a:hlinkClick r:id="" action="ppaction://noaction" highlightClick="1">
              <a:snd r:embed="rId5" name="3 Estoy viajando.wav"/>
            </a:hlinkClick>
            <a:extLst>
              <a:ext uri="{FF2B5EF4-FFF2-40B4-BE49-F238E27FC236}">
                <a16:creationId xmlns:a16="http://schemas.microsoft.com/office/drawing/2014/main" id="{02AB1F9A-6E88-A74E-B8F6-2B647FCE79B6}"/>
              </a:ext>
            </a:extLst>
          </p:cNvPr>
          <p:cNvSpPr/>
          <p:nvPr/>
        </p:nvSpPr>
        <p:spPr>
          <a:xfrm>
            <a:off x="675769" y="4763462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3" name="Google Shape;613;p26">
            <a:hlinkClick r:id="" action="ppaction://noaction" highlightClick="1">
              <a:snd r:embed="rId6" name="4 Envi%CC%81a un.wav"/>
            </a:hlinkClick>
            <a:extLst>
              <a:ext uri="{FF2B5EF4-FFF2-40B4-BE49-F238E27FC236}">
                <a16:creationId xmlns:a16="http://schemas.microsoft.com/office/drawing/2014/main" id="{732A0312-6202-3040-9C44-F172E50BABC6}"/>
              </a:ext>
            </a:extLst>
          </p:cNvPr>
          <p:cNvSpPr/>
          <p:nvPr/>
        </p:nvSpPr>
        <p:spPr>
          <a:xfrm>
            <a:off x="689781" y="5272472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4" name="Google Shape;613;p26">
            <a:hlinkClick r:id="" action="ppaction://noaction" highlightClick="1">
              <a:snd r:embed="rId7" name="5 quiere grabar.wav"/>
            </a:hlinkClick>
            <a:extLst>
              <a:ext uri="{FF2B5EF4-FFF2-40B4-BE49-F238E27FC236}">
                <a16:creationId xmlns:a16="http://schemas.microsoft.com/office/drawing/2014/main" id="{1C22512C-47AB-064A-B75E-3478D30C2670}"/>
              </a:ext>
            </a:extLst>
          </p:cNvPr>
          <p:cNvSpPr/>
          <p:nvPr/>
        </p:nvSpPr>
        <p:spPr>
          <a:xfrm>
            <a:off x="689781" y="5794033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Google Shape;613;p26">
            <a:hlinkClick r:id="" action="ppaction://noaction" highlightClick="1">
              <a:snd r:embed="rId8" name="grave.wav"/>
            </a:hlinkClick>
            <a:extLst>
              <a:ext uri="{FF2B5EF4-FFF2-40B4-BE49-F238E27FC236}">
                <a16:creationId xmlns:a16="http://schemas.microsoft.com/office/drawing/2014/main" id="{E8217586-ABA2-9142-BDEE-D95CDAEC5926}"/>
              </a:ext>
            </a:extLst>
          </p:cNvPr>
          <p:cNvSpPr/>
          <p:nvPr/>
        </p:nvSpPr>
        <p:spPr>
          <a:xfrm>
            <a:off x="786804" y="1115408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b="1" dirty="0">
                <a:solidFill>
                  <a:prstClr val="white"/>
                </a:solidFill>
                <a:latin typeface="Century Gothic" panose="020F0302020204030204"/>
              </a:rPr>
              <a:t>1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6" name="Google Shape;613;p26">
            <a:hlinkClick r:id="" action="ppaction://noaction" highlightClick="1">
              <a:snd r:embed="rId9" name="gobierno.wav"/>
            </a:hlinkClick>
            <a:extLst>
              <a:ext uri="{FF2B5EF4-FFF2-40B4-BE49-F238E27FC236}">
                <a16:creationId xmlns:a16="http://schemas.microsoft.com/office/drawing/2014/main" id="{E1EDE76E-644B-8248-87A9-2A40AB0B70C7}"/>
              </a:ext>
            </a:extLst>
          </p:cNvPr>
          <p:cNvSpPr/>
          <p:nvPr/>
        </p:nvSpPr>
        <p:spPr>
          <a:xfrm>
            <a:off x="781124" y="1663204"/>
            <a:ext cx="343672" cy="35928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E25B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  <a:endParaRPr kumimoji="0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108D07-A1A2-E34A-8049-9016849BB100}"/>
              </a:ext>
            </a:extLst>
          </p:cNvPr>
          <p:cNvSpPr txBox="1"/>
          <p:nvPr/>
        </p:nvSpPr>
        <p:spPr>
          <a:xfrm>
            <a:off x="3092429" y="3695245"/>
            <a:ext cx="7266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Las chicas __________ quieren __________ un partido.</a:t>
            </a:r>
          </a:p>
        </p:txBody>
      </p:sp>
      <p:sp>
        <p:nvSpPr>
          <p:cNvPr id="22" name="CuadroTexto 2">
            <a:extLst>
              <a:ext uri="{FF2B5EF4-FFF2-40B4-BE49-F238E27FC236}">
                <a16:creationId xmlns:a16="http://schemas.microsoft.com/office/drawing/2014/main" id="{247D8164-58F8-834F-B85C-F03F4956DBDD}"/>
              </a:ext>
            </a:extLst>
          </p:cNvPr>
          <p:cNvSpPr txBox="1"/>
          <p:nvPr/>
        </p:nvSpPr>
        <p:spPr>
          <a:xfrm>
            <a:off x="3092430" y="4302085"/>
            <a:ext cx="7811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Está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 en el __________.</a:t>
            </a:r>
          </a:p>
        </p:txBody>
      </p:sp>
      <p:sp>
        <p:nvSpPr>
          <p:cNvPr id="26" name="CuadroTexto 2">
            <a:extLst>
              <a:ext uri="{FF2B5EF4-FFF2-40B4-BE49-F238E27FC236}">
                <a16:creationId xmlns:a16="http://schemas.microsoft.com/office/drawing/2014/main" id="{78D1784E-2250-B846-B0BB-2708257A039A}"/>
              </a:ext>
            </a:extLst>
          </p:cNvPr>
          <p:cNvSpPr txBox="1"/>
          <p:nvPr/>
        </p:nvSpPr>
        <p:spPr>
          <a:xfrm>
            <a:off x="3099594" y="4786994"/>
            <a:ext cx="87269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Estoy 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 en _________ a _______ del Mar Mediterráneo.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CuadroTexto 2">
            <a:extLst>
              <a:ext uri="{FF2B5EF4-FFF2-40B4-BE49-F238E27FC236}">
                <a16:creationId xmlns:a16="http://schemas.microsoft.com/office/drawing/2014/main" id="{FFAB684E-209A-8A44-8FDE-B79FBF6AC111}"/>
              </a:ext>
            </a:extLst>
          </p:cNvPr>
          <p:cNvSpPr txBox="1"/>
          <p:nvPr/>
        </p:nvSpPr>
        <p:spPr>
          <a:xfrm>
            <a:off x="3092429" y="5259576"/>
            <a:ext cx="587051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un mensaje en una 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__________.</a:t>
            </a:r>
          </a:p>
        </p:txBody>
      </p:sp>
      <p:sp>
        <p:nvSpPr>
          <p:cNvPr id="28" name="CuadroTexto 2">
            <a:extLst>
              <a:ext uri="{FF2B5EF4-FFF2-40B4-BE49-F238E27FC236}">
                <a16:creationId xmlns:a16="http://schemas.microsoft.com/office/drawing/2014/main" id="{EEF63330-F478-D24C-9110-F6B1C95444E7}"/>
              </a:ext>
            </a:extLst>
          </p:cNvPr>
          <p:cNvSpPr txBox="1"/>
          <p:nvPr/>
        </p:nvSpPr>
        <p:spPr>
          <a:xfrm>
            <a:off x="3092429" y="5816655"/>
            <a:ext cx="685796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Quiere 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de la </a:t>
            </a:r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__________.</a:t>
            </a:r>
          </a:p>
        </p:txBody>
      </p:sp>
      <p:grpSp>
        <p:nvGrpSpPr>
          <p:cNvPr id="29" name="Group 15">
            <a:extLst>
              <a:ext uri="{FF2B5EF4-FFF2-40B4-BE49-F238E27FC236}">
                <a16:creationId xmlns:a16="http://schemas.microsoft.com/office/drawing/2014/main" id="{D5D2B52D-6F54-804D-A2A0-33F239ECB336}"/>
              </a:ext>
            </a:extLst>
          </p:cNvPr>
          <p:cNvGrpSpPr/>
          <p:nvPr/>
        </p:nvGrpSpPr>
        <p:grpSpPr>
          <a:xfrm>
            <a:off x="1995321" y="4274553"/>
            <a:ext cx="378967" cy="340666"/>
            <a:chOff x="3476543" y="5387954"/>
            <a:chExt cx="357711" cy="269510"/>
          </a:xfrm>
        </p:grpSpPr>
        <p:cxnSp>
          <p:nvCxnSpPr>
            <p:cNvPr id="30" name="Straight Connector 89">
              <a:extLst>
                <a:ext uri="{FF2B5EF4-FFF2-40B4-BE49-F238E27FC236}">
                  <a16:creationId xmlns:a16="http://schemas.microsoft.com/office/drawing/2014/main" id="{164CCEC5-97DB-9640-92BA-1A3744F6187D}"/>
                </a:ext>
              </a:extLst>
            </p:cNvPr>
            <p:cNvCxnSpPr>
              <a:cxnSpLocks/>
            </p:cNvCxnSpPr>
            <p:nvPr/>
          </p:nvCxnSpPr>
          <p:spPr>
            <a:xfrm>
              <a:off x="3476543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90">
              <a:extLst>
                <a:ext uri="{FF2B5EF4-FFF2-40B4-BE49-F238E27FC236}">
                  <a16:creationId xmlns:a16="http://schemas.microsoft.com/office/drawing/2014/main" id="{68E4D274-3DF0-F140-B898-398E59079299}"/>
                </a:ext>
              </a:extLst>
            </p:cNvPr>
            <p:cNvCxnSpPr>
              <a:cxnSpLocks/>
            </p:cNvCxnSpPr>
            <p:nvPr/>
          </p:nvCxnSpPr>
          <p:spPr>
            <a:xfrm>
              <a:off x="3661144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90">
              <a:extLst>
                <a:ext uri="{FF2B5EF4-FFF2-40B4-BE49-F238E27FC236}">
                  <a16:creationId xmlns:a16="http://schemas.microsoft.com/office/drawing/2014/main" id="{9EAB5855-CBD7-7047-B8FC-51B795B861A0}"/>
                </a:ext>
              </a:extLst>
            </p:cNvPr>
            <p:cNvCxnSpPr>
              <a:cxnSpLocks/>
            </p:cNvCxnSpPr>
            <p:nvPr/>
          </p:nvCxnSpPr>
          <p:spPr>
            <a:xfrm>
              <a:off x="3834254" y="5387954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15">
            <a:extLst>
              <a:ext uri="{FF2B5EF4-FFF2-40B4-BE49-F238E27FC236}">
                <a16:creationId xmlns:a16="http://schemas.microsoft.com/office/drawing/2014/main" id="{E3AA877C-1D2A-0D4F-A79C-7891A7FDB872}"/>
              </a:ext>
            </a:extLst>
          </p:cNvPr>
          <p:cNvGrpSpPr/>
          <p:nvPr/>
        </p:nvGrpSpPr>
        <p:grpSpPr>
          <a:xfrm>
            <a:off x="2022993" y="4793572"/>
            <a:ext cx="335796" cy="338090"/>
            <a:chOff x="3834254" y="5385921"/>
            <a:chExt cx="316962" cy="267472"/>
          </a:xfrm>
        </p:grpSpPr>
        <p:cxnSp>
          <p:nvCxnSpPr>
            <p:cNvPr id="39" name="Straight Connector 90">
              <a:extLst>
                <a:ext uri="{FF2B5EF4-FFF2-40B4-BE49-F238E27FC236}">
                  <a16:creationId xmlns:a16="http://schemas.microsoft.com/office/drawing/2014/main" id="{025C5A0A-FA30-614C-8008-FAEAD6D0E0AC}"/>
                </a:ext>
              </a:extLst>
            </p:cNvPr>
            <p:cNvCxnSpPr>
              <a:cxnSpLocks/>
            </p:cNvCxnSpPr>
            <p:nvPr/>
          </p:nvCxnSpPr>
          <p:spPr>
            <a:xfrm>
              <a:off x="3834254" y="5385925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90">
              <a:extLst>
                <a:ext uri="{FF2B5EF4-FFF2-40B4-BE49-F238E27FC236}">
                  <a16:creationId xmlns:a16="http://schemas.microsoft.com/office/drawing/2014/main" id="{98BE9F48-2655-BD43-8C00-42BFC776BED6}"/>
                </a:ext>
              </a:extLst>
            </p:cNvPr>
            <p:cNvCxnSpPr>
              <a:cxnSpLocks/>
            </p:cNvCxnSpPr>
            <p:nvPr/>
          </p:nvCxnSpPr>
          <p:spPr>
            <a:xfrm>
              <a:off x="3992737" y="5385921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90">
              <a:extLst>
                <a:ext uri="{FF2B5EF4-FFF2-40B4-BE49-F238E27FC236}">
                  <a16:creationId xmlns:a16="http://schemas.microsoft.com/office/drawing/2014/main" id="{FCA43D33-A3EB-9B47-92BF-C3876B40788A}"/>
                </a:ext>
              </a:extLst>
            </p:cNvPr>
            <p:cNvCxnSpPr>
              <a:cxnSpLocks/>
            </p:cNvCxnSpPr>
            <p:nvPr/>
          </p:nvCxnSpPr>
          <p:spPr>
            <a:xfrm>
              <a:off x="4151216" y="5385921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15">
            <a:extLst>
              <a:ext uri="{FF2B5EF4-FFF2-40B4-BE49-F238E27FC236}">
                <a16:creationId xmlns:a16="http://schemas.microsoft.com/office/drawing/2014/main" id="{4A5CC131-FA8E-174B-B39E-516726DE1073}"/>
              </a:ext>
            </a:extLst>
          </p:cNvPr>
          <p:cNvGrpSpPr/>
          <p:nvPr/>
        </p:nvGrpSpPr>
        <p:grpSpPr>
          <a:xfrm>
            <a:off x="2092022" y="5293673"/>
            <a:ext cx="195571" cy="338084"/>
            <a:chOff x="3476543" y="5389996"/>
            <a:chExt cx="184601" cy="267468"/>
          </a:xfrm>
        </p:grpSpPr>
        <p:cxnSp>
          <p:nvCxnSpPr>
            <p:cNvPr id="57" name="Straight Connector 89">
              <a:extLst>
                <a:ext uri="{FF2B5EF4-FFF2-40B4-BE49-F238E27FC236}">
                  <a16:creationId xmlns:a16="http://schemas.microsoft.com/office/drawing/2014/main" id="{FC896C9A-6DB7-4040-8F03-71BB603D8BDA}"/>
                </a:ext>
              </a:extLst>
            </p:cNvPr>
            <p:cNvCxnSpPr>
              <a:cxnSpLocks/>
            </p:cNvCxnSpPr>
            <p:nvPr/>
          </p:nvCxnSpPr>
          <p:spPr>
            <a:xfrm>
              <a:off x="3476543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90">
              <a:extLst>
                <a:ext uri="{FF2B5EF4-FFF2-40B4-BE49-F238E27FC236}">
                  <a16:creationId xmlns:a16="http://schemas.microsoft.com/office/drawing/2014/main" id="{DC3BE71D-66E1-8840-A680-B468F2707B8F}"/>
                </a:ext>
              </a:extLst>
            </p:cNvPr>
            <p:cNvCxnSpPr>
              <a:cxnSpLocks/>
            </p:cNvCxnSpPr>
            <p:nvPr/>
          </p:nvCxnSpPr>
          <p:spPr>
            <a:xfrm>
              <a:off x="3661144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CuadroTexto 2">
            <a:extLst>
              <a:ext uri="{FF2B5EF4-FFF2-40B4-BE49-F238E27FC236}">
                <a16:creationId xmlns:a16="http://schemas.microsoft.com/office/drawing/2014/main" id="{E1FED0D7-9EE7-7C4E-B62E-85538EBCB67C}"/>
              </a:ext>
            </a:extLst>
          </p:cNvPr>
          <p:cNvSpPr txBox="1"/>
          <p:nvPr/>
        </p:nvSpPr>
        <p:spPr>
          <a:xfrm>
            <a:off x="4700344" y="3646552"/>
            <a:ext cx="12538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jóvenes</a:t>
            </a:r>
            <a:endParaRPr lang="es-GB" sz="2200" b="1" dirty="0">
              <a:solidFill>
                <a:schemeClr val="accent2"/>
              </a:solidFill>
            </a:endParaRPr>
          </a:p>
        </p:txBody>
      </p:sp>
      <p:sp>
        <p:nvSpPr>
          <p:cNvPr id="66" name="CuadroTexto 2">
            <a:extLst>
              <a:ext uri="{FF2B5EF4-FFF2-40B4-BE49-F238E27FC236}">
                <a16:creationId xmlns:a16="http://schemas.microsoft.com/office/drawing/2014/main" id="{53E02821-0F9E-D44B-A42E-9D9334BCF453}"/>
              </a:ext>
            </a:extLst>
          </p:cNvPr>
          <p:cNvSpPr txBox="1"/>
          <p:nvPr/>
        </p:nvSpPr>
        <p:spPr>
          <a:xfrm>
            <a:off x="7635505" y="3646551"/>
            <a:ext cx="6142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ver</a:t>
            </a:r>
            <a:endParaRPr lang="es-GB" sz="2200" b="1" dirty="0">
              <a:solidFill>
                <a:schemeClr val="accent2"/>
              </a:solidFill>
            </a:endParaRPr>
          </a:p>
        </p:txBody>
      </p:sp>
      <p:sp>
        <p:nvSpPr>
          <p:cNvPr id="67" name="CuadroTexto 2">
            <a:extLst>
              <a:ext uri="{FF2B5EF4-FFF2-40B4-BE49-F238E27FC236}">
                <a16:creationId xmlns:a16="http://schemas.microsoft.com/office/drawing/2014/main" id="{DFA93756-356B-DF42-BB0E-4D5D10D79740}"/>
              </a:ext>
            </a:extLst>
          </p:cNvPr>
          <p:cNvSpPr txBox="1"/>
          <p:nvPr/>
        </p:nvSpPr>
        <p:spPr>
          <a:xfrm>
            <a:off x="3602504" y="4251641"/>
            <a:ext cx="17247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chemeClr val="accent2"/>
                </a:solidFill>
              </a:rPr>
              <a:t>buscando</a:t>
            </a:r>
          </a:p>
        </p:txBody>
      </p:sp>
      <p:sp>
        <p:nvSpPr>
          <p:cNvPr id="68" name="CuadroTexto 2">
            <a:extLst>
              <a:ext uri="{FF2B5EF4-FFF2-40B4-BE49-F238E27FC236}">
                <a16:creationId xmlns:a16="http://schemas.microsoft.com/office/drawing/2014/main" id="{34180C78-B665-C842-929F-415FBB7A935C}"/>
              </a:ext>
            </a:extLst>
          </p:cNvPr>
          <p:cNvSpPr txBox="1"/>
          <p:nvPr/>
        </p:nvSpPr>
        <p:spPr>
          <a:xfrm>
            <a:off x="5267656" y="4247962"/>
            <a:ext cx="153439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aventuras</a:t>
            </a:r>
          </a:p>
        </p:txBody>
      </p:sp>
      <p:sp>
        <p:nvSpPr>
          <p:cNvPr id="69" name="CuadroTexto 2">
            <a:extLst>
              <a:ext uri="{FF2B5EF4-FFF2-40B4-BE49-F238E27FC236}">
                <a16:creationId xmlns:a16="http://schemas.microsoft.com/office/drawing/2014/main" id="{2A1C93BB-9385-154F-91EE-A357EDD5620A}"/>
              </a:ext>
            </a:extLst>
          </p:cNvPr>
          <p:cNvSpPr txBox="1"/>
          <p:nvPr/>
        </p:nvSpPr>
        <p:spPr>
          <a:xfrm>
            <a:off x="7635505" y="4271308"/>
            <a:ext cx="12121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bosque</a:t>
            </a:r>
          </a:p>
        </p:txBody>
      </p:sp>
      <p:sp>
        <p:nvSpPr>
          <p:cNvPr id="70" name="CuadroTexto 2">
            <a:extLst>
              <a:ext uri="{FF2B5EF4-FFF2-40B4-BE49-F238E27FC236}">
                <a16:creationId xmlns:a16="http://schemas.microsoft.com/office/drawing/2014/main" id="{449109A8-3251-8E4E-9BA9-525348109FFF}"/>
              </a:ext>
            </a:extLst>
          </p:cNvPr>
          <p:cNvSpPr txBox="1"/>
          <p:nvPr/>
        </p:nvSpPr>
        <p:spPr>
          <a:xfrm>
            <a:off x="3941127" y="4750600"/>
            <a:ext cx="13933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viajando</a:t>
            </a:r>
          </a:p>
        </p:txBody>
      </p:sp>
      <p:sp>
        <p:nvSpPr>
          <p:cNvPr id="71" name="CuadroTexto 2">
            <a:extLst>
              <a:ext uri="{FF2B5EF4-FFF2-40B4-BE49-F238E27FC236}">
                <a16:creationId xmlns:a16="http://schemas.microsoft.com/office/drawing/2014/main" id="{CBCFE406-1909-6F40-870C-F65A74765E0C}"/>
              </a:ext>
            </a:extLst>
          </p:cNvPr>
          <p:cNvSpPr txBox="1"/>
          <p:nvPr/>
        </p:nvSpPr>
        <p:spPr>
          <a:xfrm>
            <a:off x="6033640" y="4756103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barco</a:t>
            </a:r>
          </a:p>
        </p:txBody>
      </p:sp>
      <p:sp>
        <p:nvSpPr>
          <p:cNvPr id="72" name="CuadroTexto 2">
            <a:extLst>
              <a:ext uri="{FF2B5EF4-FFF2-40B4-BE49-F238E27FC236}">
                <a16:creationId xmlns:a16="http://schemas.microsoft.com/office/drawing/2014/main" id="{BD6930C3-54D6-8D4A-8DE0-DB1FA0CDBAF1}"/>
              </a:ext>
            </a:extLst>
          </p:cNvPr>
          <p:cNvSpPr txBox="1"/>
          <p:nvPr/>
        </p:nvSpPr>
        <p:spPr>
          <a:xfrm>
            <a:off x="7509514" y="4765593"/>
            <a:ext cx="1008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través</a:t>
            </a:r>
          </a:p>
        </p:txBody>
      </p:sp>
      <p:sp>
        <p:nvSpPr>
          <p:cNvPr id="75" name="CuadroTexto 2">
            <a:extLst>
              <a:ext uri="{FF2B5EF4-FFF2-40B4-BE49-F238E27FC236}">
                <a16:creationId xmlns:a16="http://schemas.microsoft.com/office/drawing/2014/main" id="{99A38F55-F108-EB4B-8895-D58C600B8E3D}"/>
              </a:ext>
            </a:extLst>
          </p:cNvPr>
          <p:cNvSpPr txBox="1"/>
          <p:nvPr/>
        </p:nvSpPr>
        <p:spPr>
          <a:xfrm>
            <a:off x="7444593" y="5238974"/>
            <a:ext cx="11384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botella</a:t>
            </a:r>
          </a:p>
        </p:txBody>
      </p:sp>
      <p:sp>
        <p:nvSpPr>
          <p:cNvPr id="76" name="CuadroTexto 2">
            <a:extLst>
              <a:ext uri="{FF2B5EF4-FFF2-40B4-BE49-F238E27FC236}">
                <a16:creationId xmlns:a16="http://schemas.microsoft.com/office/drawing/2014/main" id="{2AB103E0-08C0-AD40-BA42-0EBF27F7A6AE}"/>
              </a:ext>
            </a:extLst>
          </p:cNvPr>
          <p:cNvSpPr txBox="1"/>
          <p:nvPr/>
        </p:nvSpPr>
        <p:spPr>
          <a:xfrm>
            <a:off x="3449885" y="5238975"/>
            <a:ext cx="9140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Envía</a:t>
            </a:r>
          </a:p>
        </p:txBody>
      </p:sp>
      <p:sp>
        <p:nvSpPr>
          <p:cNvPr id="77" name="CuadroTexto 2">
            <a:extLst>
              <a:ext uri="{FF2B5EF4-FFF2-40B4-BE49-F238E27FC236}">
                <a16:creationId xmlns:a16="http://schemas.microsoft.com/office/drawing/2014/main" id="{BD5FFB9C-B2CD-CE49-8148-B0BEE6B2CBBF}"/>
              </a:ext>
            </a:extLst>
          </p:cNvPr>
          <p:cNvSpPr txBox="1"/>
          <p:nvPr/>
        </p:nvSpPr>
        <p:spPr>
          <a:xfrm>
            <a:off x="4281206" y="5805778"/>
            <a:ext cx="11079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grabar</a:t>
            </a:r>
          </a:p>
        </p:txBody>
      </p:sp>
      <p:sp>
        <p:nvSpPr>
          <p:cNvPr id="64" name="CuadroTexto 2">
            <a:extLst>
              <a:ext uri="{FF2B5EF4-FFF2-40B4-BE49-F238E27FC236}">
                <a16:creationId xmlns:a16="http://schemas.microsoft.com/office/drawing/2014/main" id="{8099FE1A-A49F-3246-9F30-747AD63F5370}"/>
              </a:ext>
            </a:extLst>
          </p:cNvPr>
          <p:cNvSpPr txBox="1"/>
          <p:nvPr/>
        </p:nvSpPr>
        <p:spPr>
          <a:xfrm>
            <a:off x="6246336" y="5785763"/>
            <a:ext cx="95891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vídeo</a:t>
            </a:r>
          </a:p>
        </p:txBody>
      </p:sp>
      <p:sp>
        <p:nvSpPr>
          <p:cNvPr id="81" name="CuadroTexto 2">
            <a:extLst>
              <a:ext uri="{FF2B5EF4-FFF2-40B4-BE49-F238E27FC236}">
                <a16:creationId xmlns:a16="http://schemas.microsoft.com/office/drawing/2014/main" id="{CC798456-C668-0445-8119-486D07E23EEC}"/>
              </a:ext>
            </a:extLst>
          </p:cNvPr>
          <p:cNvSpPr txBox="1"/>
          <p:nvPr/>
        </p:nvSpPr>
        <p:spPr>
          <a:xfrm>
            <a:off x="8559493" y="5811216"/>
            <a:ext cx="9236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200" b="1" dirty="0">
                <a:solidFill>
                  <a:schemeClr val="accent2"/>
                </a:solidFill>
              </a:rPr>
              <a:t>boda</a:t>
            </a:r>
          </a:p>
        </p:txBody>
      </p:sp>
      <p:grpSp>
        <p:nvGrpSpPr>
          <p:cNvPr id="82" name="Group 15">
            <a:extLst>
              <a:ext uri="{FF2B5EF4-FFF2-40B4-BE49-F238E27FC236}">
                <a16:creationId xmlns:a16="http://schemas.microsoft.com/office/drawing/2014/main" id="{C31C6345-3CF4-3340-B9F3-24705EF756CC}"/>
              </a:ext>
            </a:extLst>
          </p:cNvPr>
          <p:cNvGrpSpPr/>
          <p:nvPr/>
        </p:nvGrpSpPr>
        <p:grpSpPr>
          <a:xfrm>
            <a:off x="1995321" y="5794033"/>
            <a:ext cx="378967" cy="340666"/>
            <a:chOff x="3476543" y="5387954"/>
            <a:chExt cx="357711" cy="269510"/>
          </a:xfrm>
        </p:grpSpPr>
        <p:cxnSp>
          <p:nvCxnSpPr>
            <p:cNvPr id="83" name="Straight Connector 89">
              <a:extLst>
                <a:ext uri="{FF2B5EF4-FFF2-40B4-BE49-F238E27FC236}">
                  <a16:creationId xmlns:a16="http://schemas.microsoft.com/office/drawing/2014/main" id="{64D454AE-A684-164A-83B7-CA0C944FE5E2}"/>
                </a:ext>
              </a:extLst>
            </p:cNvPr>
            <p:cNvCxnSpPr>
              <a:cxnSpLocks/>
            </p:cNvCxnSpPr>
            <p:nvPr/>
          </p:nvCxnSpPr>
          <p:spPr>
            <a:xfrm>
              <a:off x="3476543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90">
              <a:extLst>
                <a:ext uri="{FF2B5EF4-FFF2-40B4-BE49-F238E27FC236}">
                  <a16:creationId xmlns:a16="http://schemas.microsoft.com/office/drawing/2014/main" id="{EC4CC1D8-30AF-854C-8C45-F945A650BD5D}"/>
                </a:ext>
              </a:extLst>
            </p:cNvPr>
            <p:cNvCxnSpPr>
              <a:cxnSpLocks/>
            </p:cNvCxnSpPr>
            <p:nvPr/>
          </p:nvCxnSpPr>
          <p:spPr>
            <a:xfrm>
              <a:off x="3661144" y="5389996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90">
              <a:extLst>
                <a:ext uri="{FF2B5EF4-FFF2-40B4-BE49-F238E27FC236}">
                  <a16:creationId xmlns:a16="http://schemas.microsoft.com/office/drawing/2014/main" id="{5692A530-F87D-754A-9456-52BCE2BD74A3}"/>
                </a:ext>
              </a:extLst>
            </p:cNvPr>
            <p:cNvCxnSpPr>
              <a:cxnSpLocks/>
            </p:cNvCxnSpPr>
            <p:nvPr/>
          </p:nvCxnSpPr>
          <p:spPr>
            <a:xfrm>
              <a:off x="3834254" y="5387954"/>
              <a:ext cx="0" cy="267468"/>
            </a:xfrm>
            <a:prstGeom prst="line">
              <a:avLst/>
            </a:prstGeom>
            <a:ln w="5715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F562C156-06D4-284D-A6B9-8884B8FBBF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84676" y="894635"/>
            <a:ext cx="769537" cy="106392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D47EE1F-F757-ED4D-A1E9-3D09EA287D8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46426" y="868763"/>
            <a:ext cx="2036718" cy="1158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989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  <p:bldP spid="33" grpId="0"/>
      <p:bldP spid="1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3" grpId="0"/>
      <p:bldP spid="22" grpId="0"/>
      <p:bldP spid="26" grpId="0"/>
      <p:bldP spid="27" grpId="0"/>
      <p:bldP spid="28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5" grpId="0"/>
      <p:bldP spid="76" grpId="0"/>
      <p:bldP spid="77" grpId="0"/>
      <p:bldP spid="64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26225" y="258167"/>
            <a:ext cx="190191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881" y="6041660"/>
            <a:ext cx="216543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wedding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722341" y="2043836"/>
            <a:ext cx="2439793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animar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673003" y="3019310"/>
            <a:ext cx="2669201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prestar</a:t>
            </a:r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atención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254660" y="3880550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close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52550" y="4020957"/>
            <a:ext cx="3243449" cy="107721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</a:t>
            </a:r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este</a:t>
            </a:r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momento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722341" y="772213"/>
            <a:ext cx="34073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charlar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07144" y="1407080"/>
            <a:ext cx="21568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llover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957273" y="1829836"/>
            <a:ext cx="3688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6"/>
                </a:solidFill>
                <a:latin typeface="Britannic Bold" panose="020B0903060703020204" pitchFamily="34" charset="77"/>
              </a:rPr>
              <a:t>to cheer up, encourage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27044" y="2878104"/>
            <a:ext cx="313022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cerrar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1820597E-0696-E142-A6BC-4BDDE3CBDB36}"/>
              </a:ext>
            </a:extLst>
          </p:cNvPr>
          <p:cNvSpPr txBox="1"/>
          <p:nvPr/>
        </p:nvSpPr>
        <p:spPr>
          <a:xfrm>
            <a:off x="2965771" y="5792160"/>
            <a:ext cx="21568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boda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828165F4-D7D6-E943-80F3-D07B35F72512}"/>
              </a:ext>
            </a:extLst>
          </p:cNvPr>
          <p:cNvSpPr txBox="1"/>
          <p:nvPr/>
        </p:nvSpPr>
        <p:spPr>
          <a:xfrm>
            <a:off x="9727441" y="5631828"/>
            <a:ext cx="2744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regresar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E7243E5C-A556-B84C-9CA1-F06D4C23405E}"/>
              </a:ext>
            </a:extLst>
          </p:cNvPr>
          <p:cNvSpPr txBox="1"/>
          <p:nvPr/>
        </p:nvSpPr>
        <p:spPr>
          <a:xfrm>
            <a:off x="6177158" y="3080998"/>
            <a:ext cx="3387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7030A0"/>
                </a:solidFill>
                <a:latin typeface="Book Antiqua" panose="02040602050305030304" pitchFamily="18" charset="0"/>
              </a:rPr>
              <a:t>to pay attention, paying attention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DEC22FFF-CDEA-B441-AA84-E3CAD3587725}"/>
              </a:ext>
            </a:extLst>
          </p:cNvPr>
          <p:cNvSpPr txBox="1"/>
          <p:nvPr/>
        </p:nvSpPr>
        <p:spPr>
          <a:xfrm>
            <a:off x="-78303" y="4313987"/>
            <a:ext cx="34579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right now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1D226D88-7E91-4043-8235-8FB5F5F69D40}"/>
              </a:ext>
            </a:extLst>
          </p:cNvPr>
          <p:cNvSpPr txBox="1"/>
          <p:nvPr/>
        </p:nvSpPr>
        <p:spPr>
          <a:xfrm>
            <a:off x="5488658" y="5675840"/>
            <a:ext cx="4141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halkboard" panose="03050602040202020205" pitchFamily="66" charset="77"/>
              </a:rPr>
              <a:t>to return, returning</a:t>
            </a:r>
          </a:p>
        </p:txBody>
      </p:sp>
      <p:pic>
        <p:nvPicPr>
          <p:cNvPr id="1026" name="Picture 2" descr="Rain, Heavy Rain, Cloudy, Rainy, Drops, Raindrops">
            <a:extLst>
              <a:ext uri="{FF2B5EF4-FFF2-40B4-BE49-F238E27FC236}">
                <a16:creationId xmlns:a16="http://schemas.microsoft.com/office/drawing/2014/main" id="{CD01CF2E-ADED-2F4C-9093-47F04C78E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03" y="1150598"/>
            <a:ext cx="1274478" cy="104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hurch, Architecture, Building">
            <a:extLst>
              <a:ext uri="{FF2B5EF4-FFF2-40B4-BE49-F238E27FC236}">
                <a16:creationId xmlns:a16="http://schemas.microsoft.com/office/drawing/2014/main" id="{D091BB62-D1AF-C847-9CD4-07823E505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87" y="4845980"/>
            <a:ext cx="1068689" cy="13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arriage, Groom, Priest, Couple, Married Couple">
            <a:extLst>
              <a:ext uri="{FF2B5EF4-FFF2-40B4-BE49-F238E27FC236}">
                <a16:creationId xmlns:a16="http://schemas.microsoft.com/office/drawing/2014/main" id="{6238BDA2-97B7-3446-BBF1-E4825E33E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706" y="5206315"/>
            <a:ext cx="683766" cy="86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at, Discussion, Meeting, Talk, Conversation, Speaking">
            <a:extLst>
              <a:ext uri="{FF2B5EF4-FFF2-40B4-BE49-F238E27FC236}">
                <a16:creationId xmlns:a16="http://schemas.microsoft.com/office/drawing/2014/main" id="{DB1A66FD-FE46-294E-9EEF-567A06C7B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85" y="220552"/>
            <a:ext cx="1385827" cy="1276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87AACC49-25A9-FD43-A650-D80DF36F78EA}"/>
              </a:ext>
            </a:extLst>
          </p:cNvPr>
          <p:cNvSpPr txBox="1"/>
          <p:nvPr/>
        </p:nvSpPr>
        <p:spPr>
          <a:xfrm>
            <a:off x="5561107" y="5245112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show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EA1FBA9-2489-EA4A-9554-63DC2C30D372}"/>
              </a:ext>
            </a:extLst>
          </p:cNvPr>
          <p:cNvSpPr txBox="1"/>
          <p:nvPr/>
        </p:nvSpPr>
        <p:spPr>
          <a:xfrm>
            <a:off x="8850723" y="4513400"/>
            <a:ext cx="3348514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espectáculo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522ED82-7A84-DC49-BCAB-E2A441842907}"/>
              </a:ext>
            </a:extLst>
          </p:cNvPr>
          <p:cNvSpPr txBox="1"/>
          <p:nvPr/>
        </p:nvSpPr>
        <p:spPr>
          <a:xfrm>
            <a:off x="5787914" y="1460853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chat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DEEC9A8-A7DF-3049-88F5-A4725313AB10}"/>
              </a:ext>
            </a:extLst>
          </p:cNvPr>
          <p:cNvSpPr txBox="1"/>
          <p:nvPr/>
        </p:nvSpPr>
        <p:spPr>
          <a:xfrm>
            <a:off x="-411919" y="2202711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rain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1036" name="Picture 12" descr="Closing Window, Window, Shutters, A Boy Closing Window">
            <a:extLst>
              <a:ext uri="{FF2B5EF4-FFF2-40B4-BE49-F238E27FC236}">
                <a16:creationId xmlns:a16="http://schemas.microsoft.com/office/drawing/2014/main" id="{0A12D19B-50A0-3549-A7BE-70688ABA15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7" t="11222" r="20916" b="11202"/>
          <a:stretch/>
        </p:blipFill>
        <p:spPr bwMode="auto">
          <a:xfrm>
            <a:off x="1090865" y="2641526"/>
            <a:ext cx="1175313" cy="127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4D9FDE3-770B-E849-8738-45054CB570C1}"/>
              </a:ext>
            </a:extLst>
          </p:cNvPr>
          <p:cNvGrpSpPr/>
          <p:nvPr/>
        </p:nvGrpSpPr>
        <p:grpSpPr>
          <a:xfrm>
            <a:off x="6925695" y="4205091"/>
            <a:ext cx="1321817" cy="1077216"/>
            <a:chOff x="6925695" y="4205091"/>
            <a:chExt cx="1321817" cy="1077216"/>
          </a:xfrm>
        </p:grpSpPr>
        <p:pic>
          <p:nvPicPr>
            <p:cNvPr id="1040" name="Picture 16" descr="Stage, Theater, Show, Entertainment">
              <a:extLst>
                <a:ext uri="{FF2B5EF4-FFF2-40B4-BE49-F238E27FC236}">
                  <a16:creationId xmlns:a16="http://schemas.microsoft.com/office/drawing/2014/main" id="{5E780024-ABEC-D542-8EAA-FA005D22D1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598" y="4251019"/>
              <a:ext cx="922012" cy="919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 descr="Spotlight, Limelight, Lighting, Lights">
              <a:extLst>
                <a:ext uri="{FF2B5EF4-FFF2-40B4-BE49-F238E27FC236}">
                  <a16:creationId xmlns:a16="http://schemas.microsoft.com/office/drawing/2014/main" id="{D7ADBE2B-B6D2-674A-B2C2-6FB12C5AC1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695" y="4205091"/>
              <a:ext cx="1321817" cy="1077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Llamada rectangular redondeada 23">
            <a:extLst>
              <a:ext uri="{FF2B5EF4-FFF2-40B4-BE49-F238E27FC236}">
                <a16:creationId xmlns:a16="http://schemas.microsoft.com/office/drawing/2014/main" id="{E490BA18-3068-8C48-8FB9-F34E24A6358B}"/>
              </a:ext>
            </a:extLst>
          </p:cNvPr>
          <p:cNvSpPr/>
          <p:nvPr/>
        </p:nvSpPr>
        <p:spPr>
          <a:xfrm>
            <a:off x="5343011" y="1468266"/>
            <a:ext cx="4869974" cy="1540530"/>
          </a:xfrm>
          <a:prstGeom prst="wedgeRoundRectCallout">
            <a:avLst>
              <a:gd name="adj1" fmla="val 34097"/>
              <a:gd name="adj2" fmla="val 663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In English,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say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, ’</a:t>
            </a: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</a:rPr>
              <a:t>pay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’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attention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something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somebody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but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Spanish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use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verb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’to </a:t>
            </a:r>
            <a:r>
              <a:rPr lang="es-ES" sz="2000" b="1" dirty="0" err="1">
                <a:solidFill>
                  <a:schemeClr val="accent5">
                    <a:lumMod val="50000"/>
                  </a:schemeClr>
                </a:solidFill>
              </a:rPr>
              <a:t>lend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’ (</a:t>
            </a:r>
            <a:r>
              <a:rPr lang="es-ES" sz="2000" b="1" dirty="0">
                <a:solidFill>
                  <a:schemeClr val="accent5">
                    <a:lumMod val="50000"/>
                  </a:schemeClr>
                </a:solidFill>
              </a:rPr>
              <a:t>prestar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928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40" grpId="0"/>
      <p:bldP spid="40" grpId="1"/>
      <p:bldP spid="41" grpId="0"/>
      <p:bldP spid="41" grpId="1"/>
      <p:bldP spid="24" grpId="0" animBg="1"/>
      <p:bldP spid="2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Saying what someone is doing now 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Present continuous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95120" y="1151439"/>
            <a:ext cx="8593855" cy="871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As you know, we can use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estar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with present participle to talk about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ongoing events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528816" y="3064525"/>
            <a:ext cx="37084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You are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closing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the door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4" y="2619847"/>
            <a:ext cx="6598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Estoy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anim</a:t>
            </a:r>
            <a:r>
              <a:rPr lang="en-US" sz="2200" b="1" dirty="0">
                <a:solidFill>
                  <a:schemeClr val="accent2"/>
                </a:solidFill>
              </a:rPr>
              <a:t>ando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a Hugo 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hacer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trabajo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267" y="3073861"/>
            <a:ext cx="3783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cerr</a:t>
            </a:r>
            <a:r>
              <a:rPr lang="en-US" sz="2200" b="1" dirty="0" err="1">
                <a:solidFill>
                  <a:schemeClr val="accent2"/>
                </a:solidFill>
              </a:rPr>
              <a:t>ando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la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puerta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8" name="Llamada rectangular redondeada 27">
            <a:extLst>
              <a:ext uri="{FF2B5EF4-FFF2-40B4-BE49-F238E27FC236}">
                <a16:creationId xmlns:a16="http://schemas.microsoft.com/office/drawing/2014/main" id="{B7A0633C-7112-E544-ACEB-3EC61394DB95}"/>
              </a:ext>
            </a:extLst>
          </p:cNvPr>
          <p:cNvSpPr/>
          <p:nvPr/>
        </p:nvSpPr>
        <p:spPr>
          <a:xfrm>
            <a:off x="8736620" y="863201"/>
            <a:ext cx="3139864" cy="1263466"/>
          </a:xfrm>
          <a:prstGeom prst="wedgeRoundRectCallout">
            <a:avLst>
              <a:gd name="adj1" fmla="val -52850"/>
              <a:gd name="adj2" fmla="val 5179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The –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ando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/-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iendo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ending (and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–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ing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in English) is 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called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the ‘present </a:t>
            </a:r>
            <a:r>
              <a:rPr lang="es-GB" sz="2000">
                <a:solidFill>
                  <a:schemeClr val="accent5">
                    <a:lumMod val="50000"/>
                  </a:schemeClr>
                </a:solidFill>
              </a:rPr>
              <a:t>participle’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61941" y="2619847"/>
            <a:ext cx="5529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I’m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encouraging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Hugo to do his work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42F01D-513E-C14E-A0BC-65B904525DAC}"/>
              </a:ext>
            </a:extLst>
          </p:cNvPr>
          <p:cNvSpPr txBox="1"/>
          <p:nvPr/>
        </p:nvSpPr>
        <p:spPr>
          <a:xfrm>
            <a:off x="233040" y="3557219"/>
            <a:ext cx="3783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prest</a:t>
            </a:r>
            <a:r>
              <a:rPr lang="en-US" sz="2200" b="1" dirty="0" err="1">
                <a:solidFill>
                  <a:schemeClr val="accent2"/>
                </a:solidFill>
              </a:rPr>
              <a:t>ando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atención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1B72FC-C1E9-804C-91B8-4D51806A3176}"/>
              </a:ext>
            </a:extLst>
          </p:cNvPr>
          <p:cNvSpPr txBox="1"/>
          <p:nvPr/>
        </p:nvSpPr>
        <p:spPr>
          <a:xfrm>
            <a:off x="6534541" y="3543914"/>
            <a:ext cx="4404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He is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paying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attention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AB2FAF-2648-D441-BF88-EE3E190953C9}"/>
              </a:ext>
            </a:extLst>
          </p:cNvPr>
          <p:cNvSpPr txBox="1"/>
          <p:nvPr/>
        </p:nvSpPr>
        <p:spPr>
          <a:xfrm>
            <a:off x="211616" y="4415229"/>
            <a:ext cx="12059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For -er and –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verbs, remove the infinitive ending and add ‘-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iendo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FA9EB61-E79C-AC48-897D-60119DCEAE7D}"/>
              </a:ext>
            </a:extLst>
          </p:cNvPr>
          <p:cNvSpPr txBox="1"/>
          <p:nvPr/>
        </p:nvSpPr>
        <p:spPr>
          <a:xfrm>
            <a:off x="5373405" y="5344454"/>
            <a:ext cx="34307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Are you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surviving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F62E40-8A92-B547-ACDE-D177FB111B05}"/>
              </a:ext>
            </a:extLst>
          </p:cNvPr>
          <p:cNvSpPr txBox="1"/>
          <p:nvPr/>
        </p:nvSpPr>
        <p:spPr>
          <a:xfrm>
            <a:off x="217792" y="4863091"/>
            <a:ext cx="66850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Estoy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proteg</a:t>
            </a:r>
            <a:r>
              <a:rPr lang="en-US" sz="2200" b="1" dirty="0" err="1">
                <a:solidFill>
                  <a:schemeClr val="accent2"/>
                </a:solidFill>
              </a:rPr>
              <a:t>iendo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mis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cosas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50A6FB-EF40-B94D-A972-7942C0AEC301}"/>
              </a:ext>
            </a:extLst>
          </p:cNvPr>
          <p:cNvSpPr txBox="1"/>
          <p:nvPr/>
        </p:nvSpPr>
        <p:spPr>
          <a:xfrm>
            <a:off x="160929" y="5301339"/>
            <a:ext cx="3783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sobreviv</a:t>
            </a:r>
            <a:r>
              <a:rPr lang="en-US" sz="2200" b="1" dirty="0" err="1">
                <a:solidFill>
                  <a:schemeClr val="accent2"/>
                </a:solidFill>
              </a:rPr>
              <a:t>iendo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8916C1F-30DF-5C4E-918E-0FAC7D534C5C}"/>
              </a:ext>
            </a:extLst>
          </p:cNvPr>
          <p:cNvSpPr txBox="1"/>
          <p:nvPr/>
        </p:nvSpPr>
        <p:spPr>
          <a:xfrm>
            <a:off x="5373405" y="4920241"/>
            <a:ext cx="66519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I’m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protecting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my things.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42844EB-A057-D943-A317-48804614BBD7}"/>
              </a:ext>
            </a:extLst>
          </p:cNvPr>
          <p:cNvSpPr txBox="1"/>
          <p:nvPr/>
        </p:nvSpPr>
        <p:spPr>
          <a:xfrm>
            <a:off x="213049" y="5796135"/>
            <a:ext cx="3783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llov</a:t>
            </a:r>
            <a:r>
              <a:rPr lang="en-US" sz="2200" b="1" dirty="0" err="1">
                <a:solidFill>
                  <a:schemeClr val="accent2"/>
                </a:solidFill>
              </a:rPr>
              <a:t>iendo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8C6320F-6FA7-9F4E-A9EC-24D8E12DB646}"/>
              </a:ext>
            </a:extLst>
          </p:cNvPr>
          <p:cNvSpPr txBox="1"/>
          <p:nvPr/>
        </p:nvSpPr>
        <p:spPr>
          <a:xfrm>
            <a:off x="5373405" y="5796134"/>
            <a:ext cx="44041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It is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raining.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645CF5-9725-6E46-B5D9-D2EE47A0C2AF}"/>
              </a:ext>
            </a:extLst>
          </p:cNvPr>
          <p:cNvSpPr/>
          <p:nvPr/>
        </p:nvSpPr>
        <p:spPr>
          <a:xfrm>
            <a:off x="217792" y="2154130"/>
            <a:ext cx="11329894" cy="465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For -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verbs we remove the infinitive ending and add ‘-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ando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’.</a:t>
            </a:r>
          </a:p>
        </p:txBody>
      </p:sp>
    </p:spTree>
    <p:extLst>
      <p:ext uri="{BB962C8B-B14F-4D97-AF65-F5344CB8AC3E}">
        <p14:creationId xmlns:p14="http://schemas.microsoft.com/office/powerpoint/2010/main" val="276028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24" grpId="0"/>
      <p:bldP spid="25" grpId="0"/>
      <p:bldP spid="28" grpId="0" animBg="1"/>
      <p:bldP spid="19" grpId="0"/>
      <p:bldP spid="22" grpId="0"/>
      <p:bldP spid="23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C69FF5F-B007-6F40-A4C9-A992064B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467" y="201851"/>
            <a:ext cx="10109200" cy="759194"/>
          </a:xfrm>
        </p:spPr>
        <p:txBody>
          <a:bodyPr>
            <a:noAutofit/>
          </a:bodyPr>
          <a:lstStyle/>
          <a:p>
            <a:r>
              <a:rPr lang="es-GB" sz="2000" b="1" dirty="0"/>
              <a:t>Lucía está en la boda de su tío. Daniel no está allí porque está enfermo, así que Lucía le escribe mensajes sobre el evento.Busca ejemplos de ”estar + present participle”¿Qué significa cada frase?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3588FE61-9745-E644-8612-842EE1B73573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Llamada rectangular redondeada 5">
            <a:extLst>
              <a:ext uri="{FF2B5EF4-FFF2-40B4-BE49-F238E27FC236}">
                <a16:creationId xmlns:a16="http://schemas.microsoft.com/office/drawing/2014/main" id="{0D508A03-402D-4943-9812-99F7532D545B}"/>
              </a:ext>
            </a:extLst>
          </p:cNvPr>
          <p:cNvSpPr/>
          <p:nvPr/>
        </p:nvSpPr>
        <p:spPr>
          <a:xfrm>
            <a:off x="161067" y="1091791"/>
            <a:ext cx="5297198" cy="646953"/>
          </a:xfrm>
          <a:prstGeom prst="wedgeRoundRectCallout">
            <a:avLst>
              <a:gd name="adj1" fmla="val 35306"/>
              <a:gd name="adj2" fmla="val 74265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¡Hola, Daniel! 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Estoy esperando a la novia en la iglesia.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¿Estás descansando?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🤨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7" name="Tabla 7">
            <a:extLst>
              <a:ext uri="{FF2B5EF4-FFF2-40B4-BE49-F238E27FC236}">
                <a16:creationId xmlns:a16="http://schemas.microsoft.com/office/drawing/2014/main" id="{76CCD652-5A0C-F24B-89F9-A92ED4F33F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264768"/>
              </p:ext>
            </p:extLst>
          </p:nvPr>
        </p:nvGraphicFramePr>
        <p:xfrm>
          <a:off x="6155303" y="748940"/>
          <a:ext cx="5897817" cy="561329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87995">
                  <a:extLst>
                    <a:ext uri="{9D8B030D-6E8A-4147-A177-3AD203B41FA5}">
                      <a16:colId xmlns:a16="http://schemas.microsoft.com/office/drawing/2014/main" val="2312671241"/>
                    </a:ext>
                  </a:extLst>
                </a:gridCol>
                <a:gridCol w="2609822">
                  <a:extLst>
                    <a:ext uri="{9D8B030D-6E8A-4147-A177-3AD203B41FA5}">
                      <a16:colId xmlns:a16="http://schemas.microsoft.com/office/drawing/2014/main" val="1391011781"/>
                    </a:ext>
                  </a:extLst>
                </a:gridCol>
              </a:tblGrid>
              <a:tr h="398073"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Español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Inglés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4227802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5094548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6970574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14469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0727636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92810384"/>
                  </a:ext>
                </a:extLst>
              </a:tr>
              <a:tr h="42259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713313"/>
                  </a:ext>
                </a:extLst>
              </a:tr>
              <a:tr h="602774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7206217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3206287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1408881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6337798"/>
                  </a:ext>
                </a:extLst>
              </a:tr>
              <a:tr h="465539"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02684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B629EDDB-F21B-3943-8027-BF2D617D902A}"/>
              </a:ext>
            </a:extLst>
          </p:cNvPr>
          <p:cNvSpPr txBox="1"/>
          <p:nvPr/>
        </p:nvSpPr>
        <p:spPr>
          <a:xfrm>
            <a:off x="6154149" y="1647370"/>
            <a:ext cx="3183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2. ¿Estás descansando?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Llamada rectangular redondeada 5">
            <a:extLst>
              <a:ext uri="{FF2B5EF4-FFF2-40B4-BE49-F238E27FC236}">
                <a16:creationId xmlns:a16="http://schemas.microsoft.com/office/drawing/2014/main" id="{4E912ECC-81A2-D448-9DA5-43CB1EA13AE0}"/>
              </a:ext>
            </a:extLst>
          </p:cNvPr>
          <p:cNvSpPr/>
          <p:nvPr/>
        </p:nvSpPr>
        <p:spPr>
          <a:xfrm>
            <a:off x="161067" y="3555667"/>
            <a:ext cx="3110265" cy="401857"/>
          </a:xfrm>
          <a:prstGeom prst="wedgeRoundRectCallout">
            <a:avLst>
              <a:gd name="adj1" fmla="val -53794"/>
              <a:gd name="adj2" fmla="val 260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¿En serio? ¡Ja, ja, ja! 😅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Llamada rectangular redondeada 5">
            <a:extLst>
              <a:ext uri="{FF2B5EF4-FFF2-40B4-BE49-F238E27FC236}">
                <a16:creationId xmlns:a16="http://schemas.microsoft.com/office/drawing/2014/main" id="{48973C61-E0C5-3047-9A6F-BEA41F6DC062}"/>
              </a:ext>
            </a:extLst>
          </p:cNvPr>
          <p:cNvSpPr/>
          <p:nvPr/>
        </p:nvSpPr>
        <p:spPr>
          <a:xfrm>
            <a:off x="129601" y="2599076"/>
            <a:ext cx="5644536" cy="914400"/>
          </a:xfrm>
          <a:prstGeom prst="wedgeRoundRectCallout">
            <a:avLst>
              <a:gd name="adj1" fmla="val 53935"/>
              <a:gd name="adj2" fmla="val 7516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¡Muy bien! Pues la novia* ya está aquí pero está corriendo hasta la puerta…¡dicen que olvidó sus flores en casa! 😱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Llamada rectangular redondeada 5">
            <a:extLst>
              <a:ext uri="{FF2B5EF4-FFF2-40B4-BE49-F238E27FC236}">
                <a16:creationId xmlns:a16="http://schemas.microsoft.com/office/drawing/2014/main" id="{B7C4BC46-CA4A-1E42-8684-481F63183651}"/>
              </a:ext>
            </a:extLst>
          </p:cNvPr>
          <p:cNvSpPr/>
          <p:nvPr/>
        </p:nvSpPr>
        <p:spPr>
          <a:xfrm>
            <a:off x="129601" y="1790867"/>
            <a:ext cx="5644536" cy="759194"/>
          </a:xfrm>
          <a:prstGeom prst="wedgeRoundRectCallout">
            <a:avLst>
              <a:gd name="adj1" fmla="val -51985"/>
              <a:gd name="adj2" fmla="val 3007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Sí, estoy viendo una película. La abuela me está preparando una bebida caliente.☕️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CuadroTexto 7">
            <a:extLst>
              <a:ext uri="{FF2B5EF4-FFF2-40B4-BE49-F238E27FC236}">
                <a16:creationId xmlns:a16="http://schemas.microsoft.com/office/drawing/2014/main" id="{4F11C1B8-DCCC-834C-8A17-5498359D1C05}"/>
              </a:ext>
            </a:extLst>
          </p:cNvPr>
          <p:cNvSpPr txBox="1"/>
          <p:nvPr/>
        </p:nvSpPr>
        <p:spPr>
          <a:xfrm>
            <a:off x="9990445" y="1167196"/>
            <a:ext cx="18035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accent2"/>
                </a:solidFill>
              </a:rPr>
              <a:t>I am </a:t>
            </a:r>
            <a:r>
              <a:rPr lang="es-ES" sz="2000" b="1" dirty="0" err="1">
                <a:solidFill>
                  <a:schemeClr val="accent2"/>
                </a:solidFill>
              </a:rPr>
              <a:t>waiting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22" name="Llamada rectangular redondeada 5">
            <a:extLst>
              <a:ext uri="{FF2B5EF4-FFF2-40B4-BE49-F238E27FC236}">
                <a16:creationId xmlns:a16="http://schemas.microsoft.com/office/drawing/2014/main" id="{9A612187-42A2-E341-B0FC-6162E8F730C6}"/>
              </a:ext>
            </a:extLst>
          </p:cNvPr>
          <p:cNvSpPr/>
          <p:nvPr/>
        </p:nvSpPr>
        <p:spPr>
          <a:xfrm>
            <a:off x="110833" y="4044460"/>
            <a:ext cx="5347432" cy="914400"/>
          </a:xfrm>
          <a:prstGeom prst="wedgeRoundRectCallout">
            <a:avLst>
              <a:gd name="adj1" fmla="val 45610"/>
              <a:gd name="adj2" fmla="val 97794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Bueno*, ahora estoy disfrutando la fiesta.  ¿Y tú?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Estás prestando atención a tu temperatura? 🤒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Está todavía alta?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Llamada rectangular redondeada 5">
            <a:extLst>
              <a:ext uri="{FF2B5EF4-FFF2-40B4-BE49-F238E27FC236}">
                <a16:creationId xmlns:a16="http://schemas.microsoft.com/office/drawing/2014/main" id="{6AB8CC35-2D1D-444E-8027-3D4DD08DC7DC}"/>
              </a:ext>
            </a:extLst>
          </p:cNvPr>
          <p:cNvSpPr/>
          <p:nvPr/>
        </p:nvSpPr>
        <p:spPr>
          <a:xfrm>
            <a:off x="135467" y="5000923"/>
            <a:ext cx="5000397" cy="580009"/>
          </a:xfrm>
          <a:prstGeom prst="wedgeRoundRectCallout">
            <a:avLst>
              <a:gd name="adj1" fmla="val -47837"/>
              <a:gd name="adj2" fmla="val 7426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Creo que mi salud está mejorando ya. </a:t>
            </a:r>
          </a:p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¿Estás saliendo* de la fiesta?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A2105F4-1B48-AD43-960A-710A899CC6E1}"/>
              </a:ext>
            </a:extLst>
          </p:cNvPr>
          <p:cNvSpPr txBox="1"/>
          <p:nvPr/>
        </p:nvSpPr>
        <p:spPr>
          <a:xfrm>
            <a:off x="3186024" y="6399779"/>
            <a:ext cx="189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*bueno = well</a:t>
            </a:r>
          </a:p>
        </p:txBody>
      </p:sp>
      <p:sp>
        <p:nvSpPr>
          <p:cNvPr id="10" name="Llamada rectangular redondeada 5">
            <a:extLst>
              <a:ext uri="{FF2B5EF4-FFF2-40B4-BE49-F238E27FC236}">
                <a16:creationId xmlns:a16="http://schemas.microsoft.com/office/drawing/2014/main" id="{53651083-A44A-C646-BED0-CA931EEFEBED}"/>
              </a:ext>
            </a:extLst>
          </p:cNvPr>
          <p:cNvSpPr/>
          <p:nvPr/>
        </p:nvSpPr>
        <p:spPr>
          <a:xfrm>
            <a:off x="145701" y="5659231"/>
            <a:ext cx="5861399" cy="649884"/>
          </a:xfrm>
          <a:prstGeom prst="wedgeRoundRectCallout">
            <a:avLst>
              <a:gd name="adj1" fmla="val 51054"/>
              <a:gd name="adj2" fmla="val 21729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Mamá está charlando con unas amigas.🙄 Pero papá está regresando a casa ahora.😀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4C3735C7-F6A8-364C-AF95-27C35D4840A3}"/>
              </a:ext>
            </a:extLst>
          </p:cNvPr>
          <p:cNvSpPr txBox="1"/>
          <p:nvPr/>
        </p:nvSpPr>
        <p:spPr>
          <a:xfrm>
            <a:off x="6136491" y="1193953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1. Estoy esperando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52E10A70-D9B9-E749-9B74-3F9121E3286C}"/>
              </a:ext>
            </a:extLst>
          </p:cNvPr>
          <p:cNvCxnSpPr>
            <a:cxnSpLocks/>
          </p:cNvCxnSpPr>
          <p:nvPr/>
        </p:nvCxnSpPr>
        <p:spPr>
          <a:xfrm flipV="1">
            <a:off x="1981758" y="1399651"/>
            <a:ext cx="2080611" cy="1479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CCDDCD7F-2501-914D-9461-DD0CB0FAAB3C}"/>
              </a:ext>
            </a:extLst>
          </p:cNvPr>
          <p:cNvCxnSpPr>
            <a:cxnSpLocks/>
          </p:cNvCxnSpPr>
          <p:nvPr/>
        </p:nvCxnSpPr>
        <p:spPr>
          <a:xfrm flipV="1">
            <a:off x="2240568" y="1684190"/>
            <a:ext cx="2369936" cy="16655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CB1EBFC6-D5B2-F04B-B1A0-2E9BC09F310E}"/>
              </a:ext>
            </a:extLst>
          </p:cNvPr>
          <p:cNvCxnSpPr>
            <a:cxnSpLocks/>
          </p:cNvCxnSpPr>
          <p:nvPr/>
        </p:nvCxnSpPr>
        <p:spPr>
          <a:xfrm flipV="1">
            <a:off x="555389" y="2161629"/>
            <a:ext cx="1598214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Conector recto 30">
            <a:extLst>
              <a:ext uri="{FF2B5EF4-FFF2-40B4-BE49-F238E27FC236}">
                <a16:creationId xmlns:a16="http://schemas.microsoft.com/office/drawing/2014/main" id="{02925842-1FF8-8F49-99D0-D6B43CF9B2C4}"/>
              </a:ext>
            </a:extLst>
          </p:cNvPr>
          <p:cNvCxnSpPr>
            <a:cxnSpLocks/>
          </p:cNvCxnSpPr>
          <p:nvPr/>
        </p:nvCxnSpPr>
        <p:spPr>
          <a:xfrm flipV="1">
            <a:off x="378691" y="2481455"/>
            <a:ext cx="2204684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42CFE12B-3644-8B4E-BB95-4BD9D98CAA36}"/>
              </a:ext>
            </a:extLst>
          </p:cNvPr>
          <p:cNvCxnSpPr>
            <a:cxnSpLocks/>
          </p:cNvCxnSpPr>
          <p:nvPr/>
        </p:nvCxnSpPr>
        <p:spPr>
          <a:xfrm flipV="1">
            <a:off x="234035" y="3202176"/>
            <a:ext cx="1816847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F9422102-890E-494A-9258-7E01D0427EA7}"/>
              </a:ext>
            </a:extLst>
          </p:cNvPr>
          <p:cNvCxnSpPr>
            <a:cxnSpLocks/>
          </p:cNvCxnSpPr>
          <p:nvPr/>
        </p:nvCxnSpPr>
        <p:spPr>
          <a:xfrm flipV="1">
            <a:off x="2115514" y="4342140"/>
            <a:ext cx="2141020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EC296BAB-57AE-1143-92BB-3E6B6FED2870}"/>
              </a:ext>
            </a:extLst>
          </p:cNvPr>
          <p:cNvCxnSpPr>
            <a:cxnSpLocks/>
          </p:cNvCxnSpPr>
          <p:nvPr/>
        </p:nvCxnSpPr>
        <p:spPr>
          <a:xfrm flipV="1">
            <a:off x="1476016" y="4637753"/>
            <a:ext cx="1918358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8F85E566-4B7A-1A49-A538-147CBAC2BF95}"/>
              </a:ext>
            </a:extLst>
          </p:cNvPr>
          <p:cNvCxnSpPr>
            <a:cxnSpLocks/>
          </p:cNvCxnSpPr>
          <p:nvPr/>
        </p:nvCxnSpPr>
        <p:spPr>
          <a:xfrm flipV="1">
            <a:off x="2583375" y="5278685"/>
            <a:ext cx="1994443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Conector recto 40">
            <a:extLst>
              <a:ext uri="{FF2B5EF4-FFF2-40B4-BE49-F238E27FC236}">
                <a16:creationId xmlns:a16="http://schemas.microsoft.com/office/drawing/2014/main" id="{7EAE63AF-0C56-4643-B3CF-B0A8F8292DC1}"/>
              </a:ext>
            </a:extLst>
          </p:cNvPr>
          <p:cNvCxnSpPr>
            <a:cxnSpLocks/>
          </p:cNvCxnSpPr>
          <p:nvPr/>
        </p:nvCxnSpPr>
        <p:spPr>
          <a:xfrm flipV="1">
            <a:off x="991983" y="5575755"/>
            <a:ext cx="1721607" cy="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Conector recto 42">
            <a:extLst>
              <a:ext uri="{FF2B5EF4-FFF2-40B4-BE49-F238E27FC236}">
                <a16:creationId xmlns:a16="http://schemas.microsoft.com/office/drawing/2014/main" id="{DD13B44B-54D5-E548-8310-B18841FF8951}"/>
              </a:ext>
            </a:extLst>
          </p:cNvPr>
          <p:cNvCxnSpPr>
            <a:cxnSpLocks/>
          </p:cNvCxnSpPr>
          <p:nvPr/>
        </p:nvCxnSpPr>
        <p:spPr>
          <a:xfrm>
            <a:off x="1302421" y="5963956"/>
            <a:ext cx="192434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6" name="Conector recto 45">
            <a:extLst>
              <a:ext uri="{FF2B5EF4-FFF2-40B4-BE49-F238E27FC236}">
                <a16:creationId xmlns:a16="http://schemas.microsoft.com/office/drawing/2014/main" id="{DCC8BB31-A311-8F48-9B19-A9DBC6444352}"/>
              </a:ext>
            </a:extLst>
          </p:cNvPr>
          <p:cNvCxnSpPr>
            <a:cxnSpLocks/>
          </p:cNvCxnSpPr>
          <p:nvPr/>
        </p:nvCxnSpPr>
        <p:spPr>
          <a:xfrm>
            <a:off x="1706349" y="6260755"/>
            <a:ext cx="204091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id="{89389AAD-D844-F743-9B66-8D57581E5082}"/>
              </a:ext>
            </a:extLst>
          </p:cNvPr>
          <p:cNvSpPr txBox="1"/>
          <p:nvPr/>
        </p:nvSpPr>
        <p:spPr>
          <a:xfrm>
            <a:off x="6140071" y="2108642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3. Estoy viendo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5DDBBC80-3400-614B-87E5-82FCE3569426}"/>
              </a:ext>
            </a:extLst>
          </p:cNvPr>
          <p:cNvSpPr txBox="1"/>
          <p:nvPr/>
        </p:nvSpPr>
        <p:spPr>
          <a:xfrm>
            <a:off x="6154149" y="2603869"/>
            <a:ext cx="32952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4. Está preparando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1B4A6CEA-3EE1-2C4F-A6F7-824FC98B12AD}"/>
              </a:ext>
            </a:extLst>
          </p:cNvPr>
          <p:cNvSpPr txBox="1"/>
          <p:nvPr/>
        </p:nvSpPr>
        <p:spPr>
          <a:xfrm>
            <a:off x="6136491" y="3049008"/>
            <a:ext cx="3660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5. Está corriendo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97BE8B2E-FAF9-6744-B33C-7605A61D607F}"/>
              </a:ext>
            </a:extLst>
          </p:cNvPr>
          <p:cNvSpPr txBox="1"/>
          <p:nvPr/>
        </p:nvSpPr>
        <p:spPr>
          <a:xfrm>
            <a:off x="6142175" y="3565025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6. Estoy disfrutando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D8810528-A177-984F-BB99-22EA5A81CB48}"/>
              </a:ext>
            </a:extLst>
          </p:cNvPr>
          <p:cNvSpPr txBox="1"/>
          <p:nvPr/>
        </p:nvSpPr>
        <p:spPr>
          <a:xfrm>
            <a:off x="6154149" y="3848161"/>
            <a:ext cx="3410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7. ¿Estás prestando atención?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4" name="CuadroTexto 53">
            <a:extLst>
              <a:ext uri="{FF2B5EF4-FFF2-40B4-BE49-F238E27FC236}">
                <a16:creationId xmlns:a16="http://schemas.microsoft.com/office/drawing/2014/main" id="{FA3E89CD-BFC5-924D-AC26-CD789CAA02F6}"/>
              </a:ext>
            </a:extLst>
          </p:cNvPr>
          <p:cNvSpPr txBox="1"/>
          <p:nvPr/>
        </p:nvSpPr>
        <p:spPr>
          <a:xfrm>
            <a:off x="6136490" y="4532616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8. Está mejorando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700B0527-5AB6-B345-AC76-4C815E30A4DB}"/>
              </a:ext>
            </a:extLst>
          </p:cNvPr>
          <p:cNvSpPr txBox="1"/>
          <p:nvPr/>
        </p:nvSpPr>
        <p:spPr>
          <a:xfrm>
            <a:off x="6154149" y="4980237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9. ¿Estás saliendo?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6" name="CuadroTexto 7">
            <a:extLst>
              <a:ext uri="{FF2B5EF4-FFF2-40B4-BE49-F238E27FC236}">
                <a16:creationId xmlns:a16="http://schemas.microsoft.com/office/drawing/2014/main" id="{AEF8FA75-C05A-D742-982E-95B9F469BA8C}"/>
              </a:ext>
            </a:extLst>
          </p:cNvPr>
          <p:cNvSpPr txBox="1"/>
          <p:nvPr/>
        </p:nvSpPr>
        <p:spPr>
          <a:xfrm>
            <a:off x="9611281" y="1645246"/>
            <a:ext cx="239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 dirty="0">
                <a:solidFill>
                  <a:schemeClr val="accent2"/>
                </a:solidFill>
              </a:rPr>
              <a:t>Are </a:t>
            </a:r>
            <a:r>
              <a:rPr lang="es-ES" sz="2000" b="1" dirty="0" err="1">
                <a:solidFill>
                  <a:schemeClr val="accent2"/>
                </a:solidFill>
              </a:rPr>
              <a:t>you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resting</a:t>
            </a:r>
            <a:r>
              <a:rPr lang="es-ES" sz="2000" b="1" dirty="0">
                <a:solidFill>
                  <a:schemeClr val="accent2"/>
                </a:solidFill>
              </a:rPr>
              <a:t>?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57" name="CuadroTexto 7">
            <a:extLst>
              <a:ext uri="{FF2B5EF4-FFF2-40B4-BE49-F238E27FC236}">
                <a16:creationId xmlns:a16="http://schemas.microsoft.com/office/drawing/2014/main" id="{A7EDD762-C989-DB4B-8F8D-DC3227ADF053}"/>
              </a:ext>
            </a:extLst>
          </p:cNvPr>
          <p:cNvSpPr txBox="1"/>
          <p:nvPr/>
        </p:nvSpPr>
        <p:spPr>
          <a:xfrm>
            <a:off x="9713772" y="2114030"/>
            <a:ext cx="239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b="1" dirty="0">
                <a:solidFill>
                  <a:schemeClr val="accent2"/>
                </a:solidFill>
              </a:rPr>
              <a:t>I am </a:t>
            </a:r>
            <a:r>
              <a:rPr lang="es-ES" sz="2000" b="1" dirty="0" err="1">
                <a:solidFill>
                  <a:schemeClr val="accent2"/>
                </a:solidFill>
              </a:rPr>
              <a:t>watching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58" name="CuadroTexto 7">
            <a:extLst>
              <a:ext uri="{FF2B5EF4-FFF2-40B4-BE49-F238E27FC236}">
                <a16:creationId xmlns:a16="http://schemas.microsoft.com/office/drawing/2014/main" id="{01E38A1B-982D-F040-998C-EE7203D778E6}"/>
              </a:ext>
            </a:extLst>
          </p:cNvPr>
          <p:cNvSpPr txBox="1"/>
          <p:nvPr/>
        </p:nvSpPr>
        <p:spPr>
          <a:xfrm>
            <a:off x="9583484" y="2597169"/>
            <a:ext cx="239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(</a:t>
            </a:r>
            <a:r>
              <a:rPr lang="es-ES" sz="2000" b="1" dirty="0" err="1">
                <a:solidFill>
                  <a:schemeClr val="accent2"/>
                </a:solidFill>
              </a:rPr>
              <a:t>She</a:t>
            </a:r>
            <a:r>
              <a:rPr lang="es-ES" sz="2000" b="1" dirty="0">
                <a:solidFill>
                  <a:schemeClr val="accent2"/>
                </a:solidFill>
              </a:rPr>
              <a:t>) </a:t>
            </a:r>
            <a:r>
              <a:rPr lang="es-ES" sz="2000" b="1" dirty="0" err="1">
                <a:solidFill>
                  <a:schemeClr val="accent2"/>
                </a:solidFill>
              </a:rPr>
              <a:t>is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preparing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59" name="CuadroTexto 7">
            <a:extLst>
              <a:ext uri="{FF2B5EF4-FFF2-40B4-BE49-F238E27FC236}">
                <a16:creationId xmlns:a16="http://schemas.microsoft.com/office/drawing/2014/main" id="{B0925ED4-B254-894C-A153-26684AA3C0F5}"/>
              </a:ext>
            </a:extLst>
          </p:cNvPr>
          <p:cNvSpPr txBox="1"/>
          <p:nvPr/>
        </p:nvSpPr>
        <p:spPr>
          <a:xfrm>
            <a:off x="9259521" y="3049008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>
                <a:solidFill>
                  <a:schemeClr val="accent2"/>
                </a:solidFill>
              </a:rPr>
              <a:t>She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is</a:t>
            </a:r>
            <a:r>
              <a:rPr lang="es-ES" sz="2000" b="1" dirty="0">
                <a:solidFill>
                  <a:schemeClr val="accent2"/>
                </a:solidFill>
              </a:rPr>
              <a:t> running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60" name="CuadroTexto 7">
            <a:extLst>
              <a:ext uri="{FF2B5EF4-FFF2-40B4-BE49-F238E27FC236}">
                <a16:creationId xmlns:a16="http://schemas.microsoft.com/office/drawing/2014/main" id="{D71E51B3-021E-034F-B81B-27F6AA8965CE}"/>
              </a:ext>
            </a:extLst>
          </p:cNvPr>
          <p:cNvSpPr txBox="1"/>
          <p:nvPr/>
        </p:nvSpPr>
        <p:spPr>
          <a:xfrm>
            <a:off x="9483364" y="3551945"/>
            <a:ext cx="239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I am </a:t>
            </a:r>
            <a:r>
              <a:rPr lang="es-ES" sz="2000" b="1" dirty="0" err="1">
                <a:solidFill>
                  <a:schemeClr val="accent2"/>
                </a:solidFill>
              </a:rPr>
              <a:t>enjoying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61" name="CuadroTexto 7">
            <a:extLst>
              <a:ext uri="{FF2B5EF4-FFF2-40B4-BE49-F238E27FC236}">
                <a16:creationId xmlns:a16="http://schemas.microsoft.com/office/drawing/2014/main" id="{C9E8EECC-48BC-9A49-A78E-A99B9684F094}"/>
              </a:ext>
            </a:extLst>
          </p:cNvPr>
          <p:cNvSpPr txBox="1"/>
          <p:nvPr/>
        </p:nvSpPr>
        <p:spPr>
          <a:xfrm>
            <a:off x="9556533" y="3848161"/>
            <a:ext cx="23959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Are </a:t>
            </a:r>
            <a:r>
              <a:rPr lang="es-ES" sz="2000" b="1" dirty="0" err="1">
                <a:solidFill>
                  <a:schemeClr val="accent2"/>
                </a:solidFill>
              </a:rPr>
              <a:t>you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paying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attention</a:t>
            </a:r>
            <a:r>
              <a:rPr lang="es-ES" sz="2000" b="1" dirty="0">
                <a:solidFill>
                  <a:schemeClr val="accent2"/>
                </a:solidFill>
              </a:rPr>
              <a:t>?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918855A2-FB17-0648-920F-9981BA590B90}"/>
              </a:ext>
            </a:extLst>
          </p:cNvPr>
          <p:cNvSpPr txBox="1"/>
          <p:nvPr/>
        </p:nvSpPr>
        <p:spPr>
          <a:xfrm>
            <a:off x="7110907" y="6410948"/>
            <a:ext cx="20714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*salir = to leave</a:t>
            </a:r>
          </a:p>
        </p:txBody>
      </p:sp>
      <p:sp>
        <p:nvSpPr>
          <p:cNvPr id="63" name="CuadroTexto 7">
            <a:extLst>
              <a:ext uri="{FF2B5EF4-FFF2-40B4-BE49-F238E27FC236}">
                <a16:creationId xmlns:a16="http://schemas.microsoft.com/office/drawing/2014/main" id="{6FF80858-14E7-1E42-87A3-0E24384B5E52}"/>
              </a:ext>
            </a:extLst>
          </p:cNvPr>
          <p:cNvSpPr txBox="1"/>
          <p:nvPr/>
        </p:nvSpPr>
        <p:spPr>
          <a:xfrm>
            <a:off x="9556533" y="4514291"/>
            <a:ext cx="2395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(</a:t>
            </a:r>
            <a:r>
              <a:rPr lang="es-ES" sz="2000" b="1" dirty="0" err="1">
                <a:solidFill>
                  <a:schemeClr val="accent2"/>
                </a:solidFill>
              </a:rPr>
              <a:t>It</a:t>
            </a:r>
            <a:r>
              <a:rPr lang="es-ES" sz="2000" b="1" dirty="0">
                <a:solidFill>
                  <a:schemeClr val="accent2"/>
                </a:solidFill>
              </a:rPr>
              <a:t>) </a:t>
            </a:r>
            <a:r>
              <a:rPr lang="es-ES" sz="2000" b="1" dirty="0" err="1">
                <a:solidFill>
                  <a:schemeClr val="accent2"/>
                </a:solidFill>
              </a:rPr>
              <a:t>is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improving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64" name="CuadroTexto 7">
            <a:extLst>
              <a:ext uri="{FF2B5EF4-FFF2-40B4-BE49-F238E27FC236}">
                <a16:creationId xmlns:a16="http://schemas.microsoft.com/office/drawing/2014/main" id="{BC672F77-2188-6A4F-AA29-8731990EE499}"/>
              </a:ext>
            </a:extLst>
          </p:cNvPr>
          <p:cNvSpPr txBox="1"/>
          <p:nvPr/>
        </p:nvSpPr>
        <p:spPr>
          <a:xfrm>
            <a:off x="9391482" y="4958561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Are </a:t>
            </a:r>
            <a:r>
              <a:rPr lang="es-ES" sz="2000" b="1" dirty="0" err="1">
                <a:solidFill>
                  <a:schemeClr val="accent2"/>
                </a:solidFill>
              </a:rPr>
              <a:t>you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leaving</a:t>
            </a:r>
            <a:r>
              <a:rPr lang="es-ES" sz="2000" b="1" dirty="0">
                <a:solidFill>
                  <a:schemeClr val="accent2"/>
                </a:solidFill>
              </a:rPr>
              <a:t>...?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EA840852-2088-5141-B3A8-1A7392CCECA2}"/>
              </a:ext>
            </a:extLst>
          </p:cNvPr>
          <p:cNvSpPr txBox="1"/>
          <p:nvPr/>
        </p:nvSpPr>
        <p:spPr>
          <a:xfrm>
            <a:off x="6145758" y="5448497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10. Está charlando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A051A4E2-4D9C-DB49-958E-08D488594006}"/>
              </a:ext>
            </a:extLst>
          </p:cNvPr>
          <p:cNvSpPr txBox="1"/>
          <p:nvPr/>
        </p:nvSpPr>
        <p:spPr>
          <a:xfrm>
            <a:off x="6134695" y="5896118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11. Está regresando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9" name="CuadroTexto 7">
            <a:extLst>
              <a:ext uri="{FF2B5EF4-FFF2-40B4-BE49-F238E27FC236}">
                <a16:creationId xmlns:a16="http://schemas.microsoft.com/office/drawing/2014/main" id="{79559676-D950-0A48-9115-963B00E2FA22}"/>
              </a:ext>
            </a:extLst>
          </p:cNvPr>
          <p:cNvSpPr txBox="1"/>
          <p:nvPr/>
        </p:nvSpPr>
        <p:spPr>
          <a:xfrm>
            <a:off x="9304509" y="5445428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(</a:t>
            </a:r>
            <a:r>
              <a:rPr lang="es-ES" sz="2000" b="1" dirty="0" err="1">
                <a:solidFill>
                  <a:schemeClr val="accent2"/>
                </a:solidFill>
              </a:rPr>
              <a:t>She</a:t>
            </a:r>
            <a:r>
              <a:rPr lang="es-ES" sz="2000" b="1" dirty="0">
                <a:solidFill>
                  <a:schemeClr val="accent2"/>
                </a:solidFill>
              </a:rPr>
              <a:t>) </a:t>
            </a:r>
            <a:r>
              <a:rPr lang="es-ES" sz="2000" b="1" dirty="0" err="1">
                <a:solidFill>
                  <a:schemeClr val="accent2"/>
                </a:solidFill>
              </a:rPr>
              <a:t>is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chatting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70" name="CuadroTexto 7">
            <a:extLst>
              <a:ext uri="{FF2B5EF4-FFF2-40B4-BE49-F238E27FC236}">
                <a16:creationId xmlns:a16="http://schemas.microsoft.com/office/drawing/2014/main" id="{401855A3-C3E2-E44F-BA9C-EA62896ABC7D}"/>
              </a:ext>
            </a:extLst>
          </p:cNvPr>
          <p:cNvSpPr txBox="1"/>
          <p:nvPr/>
        </p:nvSpPr>
        <p:spPr>
          <a:xfrm>
            <a:off x="9259520" y="5909005"/>
            <a:ext cx="28355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accent2"/>
                </a:solidFill>
              </a:rPr>
              <a:t>(He) </a:t>
            </a:r>
            <a:r>
              <a:rPr lang="es-ES" sz="2000" b="1" dirty="0" err="1">
                <a:solidFill>
                  <a:schemeClr val="accent2"/>
                </a:solidFill>
              </a:rPr>
              <a:t>is</a:t>
            </a:r>
            <a:r>
              <a:rPr lang="es-ES" sz="2000" b="1" dirty="0">
                <a:solidFill>
                  <a:schemeClr val="accent2"/>
                </a:solidFill>
              </a:rPr>
              <a:t> </a:t>
            </a:r>
            <a:r>
              <a:rPr lang="es-ES" sz="2000" b="1" dirty="0" err="1">
                <a:solidFill>
                  <a:schemeClr val="accent2"/>
                </a:solidFill>
              </a:rPr>
              <a:t>returning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71" name="CuadroTexto 70">
            <a:extLst>
              <a:ext uri="{FF2B5EF4-FFF2-40B4-BE49-F238E27FC236}">
                <a16:creationId xmlns:a16="http://schemas.microsoft.com/office/drawing/2014/main" id="{7F167ACE-6400-C642-A3AC-B8DD82172EA0}"/>
              </a:ext>
            </a:extLst>
          </p:cNvPr>
          <p:cNvSpPr txBox="1"/>
          <p:nvPr/>
        </p:nvSpPr>
        <p:spPr>
          <a:xfrm>
            <a:off x="5081095" y="6391672"/>
            <a:ext cx="1930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*novia = bride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DA58C3D8-458F-6A47-861C-14970557C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7318">
            <a:off x="5199987" y="1017218"/>
            <a:ext cx="1022973" cy="717477"/>
          </a:xfrm>
          <a:prstGeom prst="rect">
            <a:avLst/>
          </a:prstGeom>
        </p:spPr>
      </p:pic>
      <p:pic>
        <p:nvPicPr>
          <p:cNvPr id="76" name="Imagen 75">
            <a:extLst>
              <a:ext uri="{FF2B5EF4-FFF2-40B4-BE49-F238E27FC236}">
                <a16:creationId xmlns:a16="http://schemas.microsoft.com/office/drawing/2014/main" id="{A9180575-63AB-4D4C-A217-4C04F35BC5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91889" y="3136933"/>
            <a:ext cx="1639168" cy="1425363"/>
          </a:xfrm>
          <a:prstGeom prst="rect">
            <a:avLst/>
          </a:prstGeom>
        </p:spPr>
      </p:pic>
      <p:pic>
        <p:nvPicPr>
          <p:cNvPr id="78" name="Imagen 77">
            <a:extLst>
              <a:ext uri="{FF2B5EF4-FFF2-40B4-BE49-F238E27FC236}">
                <a16:creationId xmlns:a16="http://schemas.microsoft.com/office/drawing/2014/main" id="{4411C33A-F7BD-5E4D-853B-7130641B25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6381" y="4914935"/>
            <a:ext cx="699508" cy="69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1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25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/>
      <p:bldP spid="67" grpId="0"/>
      <p:bldP spid="68" grpId="0"/>
      <p:bldP spid="69" grpId="0"/>
      <p:bldP spid="7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138172" y="2284867"/>
            <a:ext cx="811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 say ‘these’ for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plural feminine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noun we use ______ 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8172" y="1343337"/>
            <a:ext cx="83948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To say ‘these’ for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plural masculine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noun we use ______ .</a:t>
            </a:r>
          </a:p>
        </p:txBody>
      </p:sp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How to say ‘these’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Demonstrative adjectives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64955" y="1310214"/>
            <a:ext cx="999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6600"/>
                </a:solidFill>
              </a:rPr>
              <a:t>estos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0565" y="2271551"/>
            <a:ext cx="829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6600"/>
                </a:solidFill>
              </a:rPr>
              <a:t>estas</a:t>
            </a:r>
            <a:endParaRPr lang="en-US" sz="20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17682" y="1805523"/>
            <a:ext cx="2835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6600"/>
                </a:solidFill>
              </a:rPr>
              <a:t>estos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espectáculos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615" y="2718100"/>
            <a:ext cx="30746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these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organisations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87501" y="2722331"/>
            <a:ext cx="30746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6600"/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organizaciones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21616" y="1805523"/>
            <a:ext cx="2257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these shows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6101" y="3818066"/>
            <a:ext cx="3827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¡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Ojo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</a:rPr>
              <a:t>! 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Accents matter!</a:t>
            </a:r>
          </a:p>
        </p:txBody>
      </p:sp>
      <p:sp>
        <p:nvSpPr>
          <p:cNvPr id="28" name="Action Button: Custom 16">
            <a:hlinkClick r:id="" action="ppaction://noaction" highlightClick="1">
              <a:snd r:embed="rId4" name="estas.wav"/>
            </a:hlinkClick>
            <a:extLst>
              <a:ext uri="{FF2B5EF4-FFF2-40B4-BE49-F238E27FC236}">
                <a16:creationId xmlns:a16="http://schemas.microsoft.com/office/drawing/2014/main" id="{51C46877-A3E3-FD4C-932F-57BE02C01051}"/>
              </a:ext>
            </a:extLst>
          </p:cNvPr>
          <p:cNvSpPr/>
          <p:nvPr/>
        </p:nvSpPr>
        <p:spPr>
          <a:xfrm>
            <a:off x="352838" y="4481855"/>
            <a:ext cx="369190" cy="343397"/>
          </a:xfrm>
          <a:prstGeom prst="actionButtonBlank">
            <a:avLst/>
          </a:prstGeom>
          <a:solidFill>
            <a:srgbClr val="E468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97D873A-FAD7-CB4C-AA3D-5986F27144D8}"/>
              </a:ext>
            </a:extLst>
          </p:cNvPr>
          <p:cNvSpPr txBox="1"/>
          <p:nvPr/>
        </p:nvSpPr>
        <p:spPr>
          <a:xfrm>
            <a:off x="911758" y="4429004"/>
            <a:ext cx="3950120" cy="449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= these (feminine, plural)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30370" y="2021460"/>
            <a:ext cx="429041" cy="35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2967207" y="2918155"/>
            <a:ext cx="429041" cy="3524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Action Button: Custom 16">
            <a:hlinkClick r:id="" action="ppaction://noaction" highlightClick="1">
              <a:snd r:embed="rId5" name="estas chicas.wav"/>
            </a:hlinkClick>
            <a:extLst>
              <a:ext uri="{FF2B5EF4-FFF2-40B4-BE49-F238E27FC236}">
                <a16:creationId xmlns:a16="http://schemas.microsoft.com/office/drawing/2014/main" id="{E1DBFCAC-C6AB-3446-A2BE-D038D5F203F7}"/>
              </a:ext>
            </a:extLst>
          </p:cNvPr>
          <p:cNvSpPr/>
          <p:nvPr/>
        </p:nvSpPr>
        <p:spPr>
          <a:xfrm>
            <a:off x="5183980" y="4481855"/>
            <a:ext cx="369190" cy="343397"/>
          </a:xfrm>
          <a:prstGeom prst="actionButtonBlank">
            <a:avLst/>
          </a:prstGeom>
          <a:solidFill>
            <a:srgbClr val="E468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0" name="CuadroTexto 29">
            <a:extLst>
              <a:ext uri="{FF2B5EF4-FFF2-40B4-BE49-F238E27FC236}">
                <a16:creationId xmlns:a16="http://schemas.microsoft.com/office/drawing/2014/main" id="{3FEC2EC6-D22F-FF4A-9730-1EE4AA24D953}"/>
              </a:ext>
            </a:extLst>
          </p:cNvPr>
          <p:cNvSpPr txBox="1"/>
          <p:nvPr/>
        </p:nvSpPr>
        <p:spPr>
          <a:xfrm>
            <a:off x="5742511" y="4299610"/>
            <a:ext cx="5052986" cy="849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chicas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están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prestando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atención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These girls are paying attention.</a:t>
            </a:r>
          </a:p>
        </p:txBody>
      </p:sp>
      <p:sp>
        <p:nvSpPr>
          <p:cNvPr id="41" name="Action Button: Custom 16">
            <a:hlinkClick r:id="" action="ppaction://noaction" highlightClick="1">
              <a:snd r:embed="rId6" name="esta%CC%81s prestando.wav"/>
            </a:hlinkClick>
            <a:extLst>
              <a:ext uri="{FF2B5EF4-FFF2-40B4-BE49-F238E27FC236}">
                <a16:creationId xmlns:a16="http://schemas.microsoft.com/office/drawing/2014/main" id="{904C3E47-CF0D-9A4D-A852-788C8E4ABAA9}"/>
              </a:ext>
            </a:extLst>
          </p:cNvPr>
          <p:cNvSpPr/>
          <p:nvPr/>
        </p:nvSpPr>
        <p:spPr>
          <a:xfrm>
            <a:off x="5183591" y="5595541"/>
            <a:ext cx="369190" cy="343397"/>
          </a:xfrm>
          <a:prstGeom prst="actionButtonBlank">
            <a:avLst/>
          </a:prstGeom>
          <a:solidFill>
            <a:srgbClr val="E468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2b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CuadroTexto 29">
            <a:extLst>
              <a:ext uri="{FF2B5EF4-FFF2-40B4-BE49-F238E27FC236}">
                <a16:creationId xmlns:a16="http://schemas.microsoft.com/office/drawing/2014/main" id="{78641E1B-B3F8-4E4D-9455-0B1C3983C234}"/>
              </a:ext>
            </a:extLst>
          </p:cNvPr>
          <p:cNvSpPr txBox="1"/>
          <p:nvPr/>
        </p:nvSpPr>
        <p:spPr>
          <a:xfrm>
            <a:off x="5781480" y="5465593"/>
            <a:ext cx="3635932" cy="8494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prestando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atención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Are you paying attention?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C7E423D-59F7-1241-8C6C-0F8A1D76D7B4}"/>
              </a:ext>
            </a:extLst>
          </p:cNvPr>
          <p:cNvGrpSpPr/>
          <p:nvPr/>
        </p:nvGrpSpPr>
        <p:grpSpPr>
          <a:xfrm>
            <a:off x="7368351" y="543007"/>
            <a:ext cx="2136080" cy="1786783"/>
            <a:chOff x="6925695" y="4205091"/>
            <a:chExt cx="1321817" cy="1077216"/>
          </a:xfrm>
        </p:grpSpPr>
        <p:pic>
          <p:nvPicPr>
            <p:cNvPr id="44" name="Picture 16" descr="Stage, Theater, Show, Entertainment">
              <a:extLst>
                <a:ext uri="{FF2B5EF4-FFF2-40B4-BE49-F238E27FC236}">
                  <a16:creationId xmlns:a16="http://schemas.microsoft.com/office/drawing/2014/main" id="{13C49F57-898F-3247-AAC4-A590E97B4C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598" y="4251019"/>
              <a:ext cx="922012" cy="919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14" descr="Spotlight, Limelight, Lighting, Lights">
              <a:extLst>
                <a:ext uri="{FF2B5EF4-FFF2-40B4-BE49-F238E27FC236}">
                  <a16:creationId xmlns:a16="http://schemas.microsoft.com/office/drawing/2014/main" id="{CEEF6EC1-3CFE-9C4C-8CA6-CEAD4F6C9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695" y="4205091"/>
              <a:ext cx="1321817" cy="1077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School Children, Desks, School, Classroom, Teacher">
            <a:extLst>
              <a:ext uri="{FF2B5EF4-FFF2-40B4-BE49-F238E27FC236}">
                <a16:creationId xmlns:a16="http://schemas.microsoft.com/office/drawing/2014/main" id="{215ECD8F-10C9-E049-8FA4-0376F937B6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00" r="12987"/>
          <a:stretch/>
        </p:blipFill>
        <p:spPr bwMode="auto">
          <a:xfrm>
            <a:off x="9368736" y="2205633"/>
            <a:ext cx="2226543" cy="199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ction Button: Custom 16">
            <a:hlinkClick r:id="" action="ppaction://noaction" highlightClick="1">
              <a:snd r:embed="rId10" name="esta%CC%81s.wav"/>
            </a:hlinkClick>
            <a:extLst>
              <a:ext uri="{FF2B5EF4-FFF2-40B4-BE49-F238E27FC236}">
                <a16:creationId xmlns:a16="http://schemas.microsoft.com/office/drawing/2014/main" id="{05772633-B784-3C4B-8DDE-C8602CFF797F}"/>
              </a:ext>
            </a:extLst>
          </p:cNvPr>
          <p:cNvSpPr/>
          <p:nvPr/>
        </p:nvSpPr>
        <p:spPr>
          <a:xfrm>
            <a:off x="352838" y="5648392"/>
            <a:ext cx="369190" cy="343397"/>
          </a:xfrm>
          <a:prstGeom prst="actionButtonBlank">
            <a:avLst/>
          </a:prstGeom>
          <a:solidFill>
            <a:srgbClr val="E46800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A927302-92D2-EE4E-B494-2464622C4901}"/>
              </a:ext>
            </a:extLst>
          </p:cNvPr>
          <p:cNvSpPr txBox="1"/>
          <p:nvPr/>
        </p:nvSpPr>
        <p:spPr>
          <a:xfrm>
            <a:off x="911758" y="5595541"/>
            <a:ext cx="2056973" cy="4490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= you are</a:t>
            </a:r>
          </a:p>
        </p:txBody>
      </p:sp>
    </p:spTree>
    <p:extLst>
      <p:ext uri="{BB962C8B-B14F-4D97-AF65-F5344CB8AC3E}">
        <p14:creationId xmlns:p14="http://schemas.microsoft.com/office/powerpoint/2010/main" val="243717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7" grpId="0"/>
      <p:bldP spid="9" grpId="0"/>
      <p:bldP spid="10" grpId="0"/>
      <p:bldP spid="12" grpId="0"/>
      <p:bldP spid="15" grpId="0"/>
      <p:bldP spid="16" grpId="0"/>
      <p:bldP spid="23" grpId="0"/>
      <p:bldP spid="24" grpId="0"/>
      <p:bldP spid="28" grpId="0" animBg="1"/>
      <p:bldP spid="30" grpId="0"/>
      <p:bldP spid="39" grpId="0" animBg="1"/>
      <p:bldP spid="40" grpId="0"/>
      <p:bldP spid="41" grpId="0" animBg="1"/>
      <p:bldP spid="42" grpId="0"/>
      <p:bldP spid="26" grpId="0" animBg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957" y="843064"/>
            <a:ext cx="7440516" cy="539536"/>
          </a:xfrm>
        </p:spPr>
        <p:txBody>
          <a:bodyPr>
            <a:noAutofit/>
          </a:bodyPr>
          <a:lstStyle/>
          <a:p>
            <a:r>
              <a:rPr lang="en-GB" sz="2200" dirty="0" err="1"/>
              <a:t>Completa</a:t>
            </a:r>
            <a:r>
              <a:rPr lang="en-GB" sz="2200" dirty="0"/>
              <a:t> las </a:t>
            </a:r>
            <a:r>
              <a:rPr lang="en-GB" sz="2200" dirty="0" err="1"/>
              <a:t>frases</a:t>
            </a:r>
            <a:r>
              <a:rPr lang="en-GB" sz="2200" dirty="0"/>
              <a:t> con ’</a:t>
            </a:r>
            <a:r>
              <a:rPr lang="en-GB" sz="2200" dirty="0" err="1"/>
              <a:t>estos</a:t>
            </a:r>
            <a:r>
              <a:rPr lang="en-GB" sz="2200" dirty="0"/>
              <a:t>’, ‘</a:t>
            </a:r>
            <a:r>
              <a:rPr lang="en-GB" sz="2200" dirty="0" err="1"/>
              <a:t>estas</a:t>
            </a:r>
            <a:r>
              <a:rPr lang="en-GB" sz="2200" dirty="0"/>
              <a:t>’ o ‘</a:t>
            </a:r>
            <a:r>
              <a:rPr lang="en-GB" sz="2200" dirty="0" err="1"/>
              <a:t>estás</a:t>
            </a:r>
            <a:r>
              <a:rPr lang="en-GB" sz="2200" dirty="0"/>
              <a:t>’.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1201400" y="258166"/>
            <a:ext cx="7267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78390" y="158329"/>
            <a:ext cx="110303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Remember, ‘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’ and ‘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estos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’ are used before a plural ______ to mean ‘these’.</a:t>
            </a:r>
          </a:p>
        </p:txBody>
      </p:sp>
      <p:sp>
        <p:nvSpPr>
          <p:cNvPr id="3" name="Rectangle 2"/>
          <p:cNvSpPr/>
          <p:nvPr/>
        </p:nvSpPr>
        <p:spPr>
          <a:xfrm>
            <a:off x="158548" y="1517337"/>
            <a:ext cx="5702394" cy="17803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¿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encendiendo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todas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las luces?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luces son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todas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colores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diferentes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8549" y="3417233"/>
            <a:ext cx="5702393" cy="14492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30000"/>
              </a:lnSpc>
            </a:pPr>
            <a:endParaRPr lang="en-US" sz="1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días de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calor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tienen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un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efecto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terrible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sobre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planeta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soportando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calor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.</a:t>
            </a:r>
          </a:p>
        </p:txBody>
      </p:sp>
      <p:sp>
        <p:nvSpPr>
          <p:cNvPr id="9" name="Rectangle 8"/>
          <p:cNvSpPr/>
          <p:nvPr/>
        </p:nvSpPr>
        <p:spPr>
          <a:xfrm>
            <a:off x="154212" y="4975787"/>
            <a:ext cx="5706557" cy="13378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cerrando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la tienda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ahora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tiendas son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nuevas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5C1F40-282D-9A45-ABA7-965FD9383203}"/>
              </a:ext>
            </a:extLst>
          </p:cNvPr>
          <p:cNvSpPr txBox="1"/>
          <p:nvPr/>
        </p:nvSpPr>
        <p:spPr>
          <a:xfrm>
            <a:off x="77373" y="541423"/>
            <a:ext cx="102731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‘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’ may be used before a ______ ending in ‘–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’ to express ongoing events (events in progress).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08473" y="138626"/>
            <a:ext cx="115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6600"/>
                </a:solidFill>
              </a:rPr>
              <a:t>noun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32840" y="540756"/>
            <a:ext cx="11540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FF6600"/>
                </a:solidFill>
              </a:rPr>
              <a:t>verb</a:t>
            </a:r>
            <a:endParaRPr lang="en-US" sz="2200" b="1" dirty="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065" y="1980509"/>
            <a:ext cx="762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28" name="Oval 27"/>
          <p:cNvSpPr/>
          <p:nvPr/>
        </p:nvSpPr>
        <p:spPr>
          <a:xfrm>
            <a:off x="971504" y="2458801"/>
            <a:ext cx="762000" cy="379359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29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74D672-AC38-EA40-9B17-7025632F2BB1}"/>
              </a:ext>
            </a:extLst>
          </p:cNvPr>
          <p:cNvSpPr/>
          <p:nvPr/>
        </p:nvSpPr>
        <p:spPr>
          <a:xfrm>
            <a:off x="158098" y="1520159"/>
            <a:ext cx="381935" cy="320522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0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74D672-AC38-EA40-9B17-7025632F2BB1}"/>
              </a:ext>
            </a:extLst>
          </p:cNvPr>
          <p:cNvSpPr/>
          <p:nvPr/>
        </p:nvSpPr>
        <p:spPr>
          <a:xfrm>
            <a:off x="154212" y="3417233"/>
            <a:ext cx="385820" cy="325695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lang="en-GB" sz="2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159032" y="3688780"/>
            <a:ext cx="762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32" name="Oval 31"/>
          <p:cNvSpPr/>
          <p:nvPr/>
        </p:nvSpPr>
        <p:spPr>
          <a:xfrm>
            <a:off x="1030574" y="4469016"/>
            <a:ext cx="710056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33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C74D672-AC38-EA40-9B17-7025632F2BB1}"/>
              </a:ext>
            </a:extLst>
          </p:cNvPr>
          <p:cNvSpPr/>
          <p:nvPr/>
        </p:nvSpPr>
        <p:spPr>
          <a:xfrm>
            <a:off x="149415" y="4975787"/>
            <a:ext cx="385820" cy="308025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lang="en-GB" sz="2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204396" y="5441310"/>
            <a:ext cx="889184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36" name="Oval 35"/>
          <p:cNvSpPr/>
          <p:nvPr/>
        </p:nvSpPr>
        <p:spPr>
          <a:xfrm>
            <a:off x="149415" y="5859696"/>
            <a:ext cx="762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1DFD66D-203D-B34A-B268-94A4268C7697}"/>
              </a:ext>
            </a:extLst>
          </p:cNvPr>
          <p:cNvSpPr/>
          <p:nvPr/>
        </p:nvSpPr>
        <p:spPr>
          <a:xfrm>
            <a:off x="6100337" y="1463026"/>
            <a:ext cx="5932630" cy="18636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30000"/>
              </a:lnSpc>
            </a:pP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organizaciones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quieren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dedicar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recursos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 los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países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pobres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dedicando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tiempo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 una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organización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que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ayuda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 la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gente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pobre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666C1B73-287E-6847-9BAE-509ACEE882E3}"/>
              </a:ext>
            </a:extLst>
          </p:cNvPr>
          <p:cNvSpPr/>
          <p:nvPr/>
        </p:nvSpPr>
        <p:spPr>
          <a:xfrm>
            <a:off x="6086383" y="3437169"/>
            <a:ext cx="5946585" cy="14293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30000"/>
              </a:lnSpc>
            </a:pPr>
            <a:endParaRPr lang="en-US" sz="16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aventuras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son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peligrosas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sobreviviendo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tus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aventuras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el bosque?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C55F4A4-B415-874F-97FE-A94672CF82AC}"/>
              </a:ext>
            </a:extLst>
          </p:cNvPr>
          <p:cNvSpPr/>
          <p:nvPr/>
        </p:nvSpPr>
        <p:spPr>
          <a:xfrm>
            <a:off x="6096000" y="4976973"/>
            <a:ext cx="5946585" cy="13503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endParaRPr lang="en-US" sz="14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echando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famila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</a:rPr>
              <a:t>estás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familias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tienen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menos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recursos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9DFD0F6D-0221-1240-AA97-15274432E14C}"/>
              </a:ext>
            </a:extLst>
          </p:cNvPr>
          <p:cNvSpPr/>
          <p:nvPr/>
        </p:nvSpPr>
        <p:spPr>
          <a:xfrm>
            <a:off x="6124825" y="2562184"/>
            <a:ext cx="762000" cy="37013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46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7BF7584-A369-7F43-8176-5DA9B3970080}"/>
              </a:ext>
            </a:extLst>
          </p:cNvPr>
          <p:cNvSpPr/>
          <p:nvPr/>
        </p:nvSpPr>
        <p:spPr>
          <a:xfrm>
            <a:off x="6108429" y="1468697"/>
            <a:ext cx="381935" cy="326400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7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7C57271-9757-374F-B974-6A78B2A47B39}"/>
              </a:ext>
            </a:extLst>
          </p:cNvPr>
          <p:cNvSpPr/>
          <p:nvPr/>
        </p:nvSpPr>
        <p:spPr>
          <a:xfrm>
            <a:off x="6086383" y="3446414"/>
            <a:ext cx="381935" cy="317172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78BF10B-DC08-8E44-B572-8172CF853E34}"/>
              </a:ext>
            </a:extLst>
          </p:cNvPr>
          <p:cNvSpPr/>
          <p:nvPr/>
        </p:nvSpPr>
        <p:spPr>
          <a:xfrm>
            <a:off x="6925215" y="3652685"/>
            <a:ext cx="762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8BDA2F7-9D12-1646-8A5B-72E23C9742F5}"/>
              </a:ext>
            </a:extLst>
          </p:cNvPr>
          <p:cNvSpPr/>
          <p:nvPr/>
        </p:nvSpPr>
        <p:spPr>
          <a:xfrm>
            <a:off x="6295511" y="4043662"/>
            <a:ext cx="703925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50" name="Action Button: Custom 20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0EE55AFC-9DEA-F042-BA7B-D4B4CB5F90BA}"/>
              </a:ext>
            </a:extLst>
          </p:cNvPr>
          <p:cNvSpPr/>
          <p:nvPr/>
        </p:nvSpPr>
        <p:spPr>
          <a:xfrm>
            <a:off x="6104544" y="4978635"/>
            <a:ext cx="381935" cy="308024"/>
          </a:xfrm>
          <a:prstGeom prst="actionButtonBlank">
            <a:avLst/>
          </a:prstGeom>
          <a:solidFill>
            <a:schemeClr val="bg2"/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A51AC9-0FDA-0B4C-A0C4-91412CE50293}"/>
              </a:ext>
            </a:extLst>
          </p:cNvPr>
          <p:cNvSpPr/>
          <p:nvPr/>
        </p:nvSpPr>
        <p:spPr>
          <a:xfrm>
            <a:off x="7155501" y="5394974"/>
            <a:ext cx="725908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3E09D9BC-3080-4340-8BAC-13D31914DE1F}"/>
              </a:ext>
            </a:extLst>
          </p:cNvPr>
          <p:cNvSpPr/>
          <p:nvPr/>
        </p:nvSpPr>
        <p:spPr>
          <a:xfrm>
            <a:off x="6104544" y="5767781"/>
            <a:ext cx="762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E9CCAFF-8663-A84C-A8BD-2EC249EA42BA}"/>
              </a:ext>
            </a:extLst>
          </p:cNvPr>
          <p:cNvSpPr/>
          <p:nvPr/>
        </p:nvSpPr>
        <p:spPr>
          <a:xfrm>
            <a:off x="6104544" y="1784793"/>
            <a:ext cx="762000" cy="414960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</p:spTree>
    <p:extLst>
      <p:ext uri="{BB962C8B-B14F-4D97-AF65-F5344CB8AC3E}">
        <p14:creationId xmlns:p14="http://schemas.microsoft.com/office/powerpoint/2010/main" val="158832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 animBg="1"/>
      <p:bldP spid="8" grpId="0" animBg="1"/>
      <p:bldP spid="9" grpId="0" animBg="1"/>
      <p:bldP spid="22" grpId="0"/>
      <p:bldP spid="26" grpId="0"/>
      <p:bldP spid="27" grpId="0"/>
      <p:bldP spid="11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66" y="256963"/>
            <a:ext cx="10370398" cy="105399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/>
              <a:t>Nadia y Lucía van a un </a:t>
            </a:r>
            <a:r>
              <a:rPr lang="en-US" sz="2200" b="1" dirty="0" err="1"/>
              <a:t>espectáculo</a:t>
            </a:r>
            <a:r>
              <a:rPr lang="en-US" sz="2200" b="1" dirty="0"/>
              <a:t> con sus amigos. </a:t>
            </a:r>
            <a:r>
              <a:rPr lang="en-US" sz="2200" b="1" dirty="0" err="1"/>
              <a:t>Escucha</a:t>
            </a:r>
            <a:r>
              <a:rPr lang="en-US" sz="2200" b="1" dirty="0"/>
              <a:t>. ¿</a:t>
            </a:r>
            <a:r>
              <a:rPr lang="en-US" sz="2200" b="1" dirty="0" err="1"/>
              <a:t>Cómo</a:t>
            </a:r>
            <a:r>
              <a:rPr lang="en-US" sz="2200" b="1" dirty="0"/>
              <a:t> debe </a:t>
            </a:r>
            <a:r>
              <a:rPr lang="en-US" sz="2200" b="1" dirty="0" err="1"/>
              <a:t>continuar</a:t>
            </a:r>
            <a:r>
              <a:rPr lang="en-US" sz="2200" b="1" dirty="0"/>
              <a:t> la </a:t>
            </a:r>
            <a:r>
              <a:rPr lang="en-US" sz="2200" b="1" dirty="0" err="1"/>
              <a:t>frase</a:t>
            </a:r>
            <a:r>
              <a:rPr lang="en-US" sz="2200" b="1" dirty="0"/>
              <a:t>? </a:t>
            </a:r>
            <a:r>
              <a:rPr lang="en-US" sz="2200" b="1" dirty="0" err="1"/>
              <a:t>Elige</a:t>
            </a:r>
            <a:r>
              <a:rPr lang="en-US" sz="2200" b="1" dirty="0"/>
              <a:t> la </a:t>
            </a:r>
            <a:r>
              <a:rPr lang="en-US" sz="2200" b="1" dirty="0" err="1"/>
              <a:t>opción</a:t>
            </a:r>
            <a:r>
              <a:rPr lang="en-US" sz="2200" b="1" dirty="0"/>
              <a:t> </a:t>
            </a:r>
            <a:r>
              <a:rPr lang="en-US" sz="2200" b="1" dirty="0" err="1"/>
              <a:t>correcta</a:t>
            </a:r>
            <a:r>
              <a:rPr lang="en-US" sz="2200" b="1" dirty="0"/>
              <a:t>.</a:t>
            </a:r>
            <a:br>
              <a:rPr lang="en-US" sz="2200" b="1" dirty="0"/>
            </a:br>
            <a:r>
              <a:rPr lang="en-US" sz="2200" b="1" dirty="0"/>
              <a:t>¿</a:t>
            </a:r>
            <a:r>
              <a:rPr lang="en-US" sz="2200" b="1" dirty="0" err="1"/>
              <a:t>Qué</a:t>
            </a:r>
            <a:r>
              <a:rPr lang="en-US" sz="2200" b="1" dirty="0"/>
              <a:t> </a:t>
            </a:r>
            <a:r>
              <a:rPr lang="en-US" sz="2200" b="1" dirty="0" err="1"/>
              <a:t>significa</a:t>
            </a:r>
            <a:r>
              <a:rPr lang="en-US" sz="2200" b="1" dirty="0"/>
              <a:t>? Escribe el </a:t>
            </a:r>
            <a:r>
              <a:rPr lang="en-US" sz="2200" b="1" dirty="0" err="1"/>
              <a:t>significado</a:t>
            </a:r>
            <a:r>
              <a:rPr lang="en-US" sz="2200" b="1" dirty="0"/>
              <a:t>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2056643"/>
              </p:ext>
            </p:extLst>
          </p:nvPr>
        </p:nvGraphicFramePr>
        <p:xfrm>
          <a:off x="295092" y="1336428"/>
          <a:ext cx="11507032" cy="492067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80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652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1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124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Qué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significa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inglés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468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charlando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unas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amigas?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chicas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amigas?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468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animando a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hermano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jugadoras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apoyan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tu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hermano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60515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entradas son para el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espectáculo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billetes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para el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autobús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4680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gafas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para la fiesta?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zapatos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para la fiesta?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3" name="1 esta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93443" y="2243300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4" name="2 esta%CC%81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797823" y="3321035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Action Button: Custom 16">
            <a:hlinkClick r:id="" action="ppaction://noaction" highlightClick="1">
              <a:snd r:embed="rId5" name="3 est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20369" y="4416700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Action Button: Custom 16">
            <a:hlinkClick r:id="" action="ppaction://noaction" highlightClick="1">
              <a:snd r:embed="rId6" name="4 est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10103" y="5601273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1" name="Action Button: Custom 16">
            <a:hlinkClick r:id="" action="ppaction://noaction" highlightClick="1">
              <a:snd r:embed="rId7" name="1 estas chica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2019" y="2243300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2" name="Action Button: Custom 16">
            <a:hlinkClick r:id="" action="ppaction://noaction" highlightClick="1">
              <a:snd r:embed="rId8" name="2 esta%CC%81s animando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6399" y="3321035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Action Button: Custom 16">
            <a:hlinkClick r:id="" action="ppaction://noaction" highlightClick="1">
              <a:snd r:embed="rId9" name="3 estos billete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26399" y="4416700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4" name="Action Button: Custom 16">
            <a:hlinkClick r:id="" action="ppaction://noaction" highlightClick="1">
              <a:snd r:embed="rId10" name="4 estos zapat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8679" y="5601273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B2F5E4B-B7CA-8148-A61A-3CC8DD74F8BE}"/>
              </a:ext>
            </a:extLst>
          </p:cNvPr>
          <p:cNvSpPr txBox="1"/>
          <p:nvPr/>
        </p:nvSpPr>
        <p:spPr>
          <a:xfrm>
            <a:off x="7297329" y="2253140"/>
            <a:ext cx="3822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girls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friends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CuadroTexto 37">
            <a:extLst>
              <a:ext uri="{FF2B5EF4-FFF2-40B4-BE49-F238E27FC236}">
                <a16:creationId xmlns:a16="http://schemas.microsoft.com/office/drawing/2014/main" id="{B0AA1004-95B9-2A4E-8427-8C85A61DCD2D}"/>
              </a:ext>
            </a:extLst>
          </p:cNvPr>
          <p:cNvSpPr txBox="1"/>
          <p:nvPr/>
        </p:nvSpPr>
        <p:spPr>
          <a:xfrm>
            <a:off x="6852378" y="3318980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cheering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your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brother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up?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CuadroTexto 37">
            <a:extLst>
              <a:ext uri="{FF2B5EF4-FFF2-40B4-BE49-F238E27FC236}">
                <a16:creationId xmlns:a16="http://schemas.microsoft.com/office/drawing/2014/main" id="{238B2761-F656-F042-A74A-CC6B8608BD2A}"/>
              </a:ext>
            </a:extLst>
          </p:cNvPr>
          <p:cNvSpPr txBox="1"/>
          <p:nvPr/>
        </p:nvSpPr>
        <p:spPr>
          <a:xfrm>
            <a:off x="6852378" y="4416700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tickets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bus?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CuadroTexto 37">
            <a:extLst>
              <a:ext uri="{FF2B5EF4-FFF2-40B4-BE49-F238E27FC236}">
                <a16:creationId xmlns:a16="http://schemas.microsoft.com/office/drawing/2014/main" id="{CA3D69D3-69EE-744A-A6ED-318FE7AEED04}"/>
              </a:ext>
            </a:extLst>
          </p:cNvPr>
          <p:cNvSpPr txBox="1"/>
          <p:nvPr/>
        </p:nvSpPr>
        <p:spPr>
          <a:xfrm>
            <a:off x="6972284" y="5601273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shoes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party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3D6C9FE-BF20-2D46-B63C-D52DDB979588}"/>
              </a:ext>
            </a:extLst>
          </p:cNvPr>
          <p:cNvSpPr/>
          <p:nvPr/>
        </p:nvSpPr>
        <p:spPr>
          <a:xfrm>
            <a:off x="1264867" y="2421305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31965C3-F4DB-9041-9B98-794954BED2BA}"/>
              </a:ext>
            </a:extLst>
          </p:cNvPr>
          <p:cNvSpPr/>
          <p:nvPr/>
        </p:nvSpPr>
        <p:spPr>
          <a:xfrm>
            <a:off x="1284479" y="3140986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EBB50F5-3B78-AF4E-9C02-5F038CD31F34}"/>
              </a:ext>
            </a:extLst>
          </p:cNvPr>
          <p:cNvSpPr/>
          <p:nvPr/>
        </p:nvSpPr>
        <p:spPr>
          <a:xfrm>
            <a:off x="1264867" y="4723333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158934E-7072-904E-9FA4-F998D2F23D02}"/>
              </a:ext>
            </a:extLst>
          </p:cNvPr>
          <p:cNvSpPr/>
          <p:nvPr/>
        </p:nvSpPr>
        <p:spPr>
          <a:xfrm>
            <a:off x="1264867" y="5689166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AC1E26-BDB7-6841-AC5E-B3EC47AE552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2266" y="1913011"/>
            <a:ext cx="1109995" cy="97218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7DE6CC14-4F32-374E-A6C4-4210D3473C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08940" y="4302445"/>
            <a:ext cx="843321" cy="71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8" grpId="0"/>
      <p:bldP spid="23" grpId="0"/>
      <p:bldP spid="25" grpId="0"/>
      <p:bldP spid="26" grpId="0"/>
      <p:bldP spid="17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>
            <a:extLst>
              <a:ext uri="{FF2B5EF4-FFF2-40B4-BE49-F238E27FC236}">
                <a16:creationId xmlns:a16="http://schemas.microsoft.com/office/drawing/2014/main" id="{A448F0E4-4C89-2B4F-8BF6-3CD8DFBF4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57" y="107555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/>
              <a:t>Daniel y Lucía van a un </a:t>
            </a:r>
            <a:r>
              <a:rPr lang="en-US" sz="2200" b="1" dirty="0" err="1"/>
              <a:t>concierto</a:t>
            </a:r>
            <a:r>
              <a:rPr lang="en-US" sz="2200" b="1" dirty="0"/>
              <a:t> con sus amigos. </a:t>
            </a:r>
            <a:r>
              <a:rPr lang="en-US" sz="2200" b="1" dirty="0" err="1"/>
              <a:t>Escucha</a:t>
            </a:r>
            <a:r>
              <a:rPr lang="en-US" sz="2200" b="1" dirty="0"/>
              <a:t>. ¿</a:t>
            </a:r>
            <a:r>
              <a:rPr lang="en-US" sz="2200" b="1" dirty="0" err="1"/>
              <a:t>Cómo</a:t>
            </a:r>
            <a:r>
              <a:rPr lang="en-US" sz="2200" b="1" dirty="0"/>
              <a:t> debe </a:t>
            </a:r>
            <a:r>
              <a:rPr lang="en-US" sz="2200" b="1" dirty="0" err="1"/>
              <a:t>continuar</a:t>
            </a:r>
            <a:r>
              <a:rPr lang="en-US" sz="2200" b="1" dirty="0"/>
              <a:t> la </a:t>
            </a:r>
            <a:r>
              <a:rPr lang="en-US" sz="2200" b="1" dirty="0" err="1"/>
              <a:t>frase</a:t>
            </a:r>
            <a:r>
              <a:rPr lang="en-US" sz="2200" b="1" dirty="0"/>
              <a:t>? </a:t>
            </a:r>
            <a:r>
              <a:rPr lang="en-US" sz="2200" b="1" dirty="0" err="1"/>
              <a:t>Elige</a:t>
            </a:r>
            <a:r>
              <a:rPr lang="en-US" sz="2200" b="1" dirty="0"/>
              <a:t> la </a:t>
            </a:r>
            <a:r>
              <a:rPr lang="en-US" sz="2200" b="1" dirty="0" err="1"/>
              <a:t>opción</a:t>
            </a:r>
            <a:r>
              <a:rPr lang="en-US" sz="2200" b="1" dirty="0"/>
              <a:t> </a:t>
            </a:r>
            <a:r>
              <a:rPr lang="en-US" sz="2200" b="1" dirty="0" err="1"/>
              <a:t>correcta</a:t>
            </a:r>
            <a:r>
              <a:rPr lang="en-US" sz="2200" b="1" dirty="0"/>
              <a:t>.</a:t>
            </a:r>
            <a:br>
              <a:rPr lang="en-US" sz="2200" b="1" dirty="0"/>
            </a:br>
            <a:r>
              <a:rPr lang="en-US" sz="2200" b="1" dirty="0"/>
              <a:t>¿</a:t>
            </a:r>
            <a:r>
              <a:rPr lang="en-US" sz="2200" b="1" dirty="0" err="1"/>
              <a:t>Qué</a:t>
            </a:r>
            <a:r>
              <a:rPr lang="en-US" sz="2200" b="1" dirty="0"/>
              <a:t> </a:t>
            </a:r>
            <a:r>
              <a:rPr lang="en-US" sz="2200" b="1" dirty="0" err="1"/>
              <a:t>significa</a:t>
            </a:r>
            <a:r>
              <a:rPr lang="en-US" sz="2200" b="1" dirty="0"/>
              <a:t>? Escribe el </a:t>
            </a:r>
            <a:r>
              <a:rPr lang="en-US" sz="2200" b="1" dirty="0" err="1"/>
              <a:t>significado</a:t>
            </a:r>
            <a:r>
              <a:rPr lang="en-US" sz="2200" b="1" dirty="0"/>
              <a:t>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817533"/>
              </p:ext>
            </p:extLst>
          </p:nvPr>
        </p:nvGraphicFramePr>
        <p:xfrm>
          <a:off x="307521" y="1393279"/>
          <a:ext cx="11413054" cy="481833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972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93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916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6557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Opciones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Qué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significa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US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inglés</a:t>
                      </a:r>
                      <a:endParaRPr lang="en-US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5445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sillas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están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libres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vasos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están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limpios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5445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canciones son mis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favoritas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chicos son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simpáticos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5445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bebidas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nuestras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dulces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están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deliciosos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055445">
                <a:tc>
                  <a:txBody>
                    <a:bodyPr/>
                    <a:lstStyle/>
                    <a:p>
                      <a:pPr algn="ctr"/>
                      <a:endParaRPr lang="en-US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bolsas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para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llevar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casa?</a:t>
                      </a:r>
                    </a:p>
                    <a:p>
                      <a:pPr algn="l"/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b) ...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regresando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casa </a:t>
                      </a:r>
                      <a:r>
                        <a:rPr lang="en-US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ahora</a:t>
                      </a:r>
                      <a:r>
                        <a:rPr lang="en-US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091430"/>
                  </a:ext>
                </a:extLst>
              </a:tr>
            </a:tbl>
          </a:graphicData>
        </a:graphic>
      </p:graphicFrame>
      <p:sp>
        <p:nvSpPr>
          <p:cNvPr id="12" name="Action Button: Custom 16">
            <a:hlinkClick r:id="" action="ppaction://noaction" highlightClick="1">
              <a:snd r:embed="rId3" name="1 est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32229" y="2348360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3" name="Action Button: Custom 16">
            <a:hlinkClick r:id="" action="ppaction://noaction" highlightClick="1">
              <a:snd r:embed="rId4" name="2 esta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32229" y="3366544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Action Button: Custom 16">
            <a:hlinkClick r:id="" action="ppaction://noaction" highlightClick="1">
              <a:snd r:embed="rId5" name="3 est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832229" y="4422513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Action Button: Custom 16">
            <a:hlinkClick r:id="" action="ppaction://noaction" highlightClick="1">
              <a:snd r:embed="rId6" name="1 estos vaso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43871" y="2348360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6" name="Action Button: Custom 16">
            <a:hlinkClick r:id="" action="ppaction://noaction" highlightClick="1">
              <a:snd r:embed="rId7" name="2 estas cancione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38259" y="3366544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7" name="Action Button: Custom 16">
            <a:hlinkClick r:id="" action="ppaction://noaction" highlightClick="1">
              <a:snd r:embed="rId8" name="3 Estos dulces.wav"/>
            </a:hlinkClick>
            <a:extLst>
              <a:ext uri="{FF2B5EF4-FFF2-40B4-BE49-F238E27FC236}">
                <a16:creationId xmlns:a16="http://schemas.microsoft.com/office/drawing/2014/main" id="{30030AF8-564D-734B-84B9-DB4C7A3A6A53}"/>
              </a:ext>
            </a:extLst>
          </p:cNvPr>
          <p:cNvSpPr/>
          <p:nvPr/>
        </p:nvSpPr>
        <p:spPr>
          <a:xfrm>
            <a:off x="360805" y="4422513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0" name="Action Button: Custom 16">
            <a:hlinkClick r:id="" action="ppaction://noaction" highlightClick="1">
              <a:snd r:embed="rId9" name="4 esta%CC%81s.wav"/>
            </a:hlinkClick>
            <a:extLst>
              <a:ext uri="{FF2B5EF4-FFF2-40B4-BE49-F238E27FC236}">
                <a16:creationId xmlns:a16="http://schemas.microsoft.com/office/drawing/2014/main" id="{8632D7E9-F414-0F44-A504-105F04C2C3A0}"/>
              </a:ext>
            </a:extLst>
          </p:cNvPr>
          <p:cNvSpPr/>
          <p:nvPr/>
        </p:nvSpPr>
        <p:spPr>
          <a:xfrm>
            <a:off x="832229" y="5464721"/>
            <a:ext cx="396000" cy="396000"/>
          </a:xfrm>
          <a:prstGeom prst="actionButtonBlank">
            <a:avLst/>
          </a:prstGeom>
          <a:solidFill>
            <a:srgbClr val="002060"/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0" name="4 esta%CC%81s regresando.wav"/>
            </a:hlinkClick>
            <a:extLst>
              <a:ext uri="{FF2B5EF4-FFF2-40B4-BE49-F238E27FC236}">
                <a16:creationId xmlns:a16="http://schemas.microsoft.com/office/drawing/2014/main" id="{996160B5-DD60-0E4F-9861-D95959C213AD}"/>
              </a:ext>
            </a:extLst>
          </p:cNvPr>
          <p:cNvSpPr/>
          <p:nvPr/>
        </p:nvSpPr>
        <p:spPr>
          <a:xfrm>
            <a:off x="360805" y="5464721"/>
            <a:ext cx="396000" cy="396000"/>
          </a:xfrm>
          <a:prstGeom prst="actionButtonBlank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E25B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8" name="CuadroTexto 37">
            <a:extLst>
              <a:ext uri="{FF2B5EF4-FFF2-40B4-BE49-F238E27FC236}">
                <a16:creationId xmlns:a16="http://schemas.microsoft.com/office/drawing/2014/main" id="{98F22D92-046E-D743-8A8A-58A8E6D8F812}"/>
              </a:ext>
            </a:extLst>
          </p:cNvPr>
          <p:cNvSpPr txBox="1"/>
          <p:nvPr/>
        </p:nvSpPr>
        <p:spPr>
          <a:xfrm>
            <a:off x="7341990" y="2284358"/>
            <a:ext cx="343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glasses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clean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CuadroTexto 37">
            <a:extLst>
              <a:ext uri="{FF2B5EF4-FFF2-40B4-BE49-F238E27FC236}">
                <a16:creationId xmlns:a16="http://schemas.microsoft.com/office/drawing/2014/main" id="{FF3B875F-3AB6-4243-A18B-87E9B8BE9A7A}"/>
              </a:ext>
            </a:extLst>
          </p:cNvPr>
          <p:cNvSpPr txBox="1"/>
          <p:nvPr/>
        </p:nvSpPr>
        <p:spPr>
          <a:xfrm>
            <a:off x="6898053" y="3361332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songs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favourites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CuadroTexto 37">
            <a:extLst>
              <a:ext uri="{FF2B5EF4-FFF2-40B4-BE49-F238E27FC236}">
                <a16:creationId xmlns:a16="http://schemas.microsoft.com/office/drawing/2014/main" id="{44B1A436-23B5-DE4B-B148-FD9E309F9CBD}"/>
              </a:ext>
            </a:extLst>
          </p:cNvPr>
          <p:cNvSpPr txBox="1"/>
          <p:nvPr/>
        </p:nvSpPr>
        <p:spPr>
          <a:xfrm>
            <a:off x="7061817" y="4418403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sweets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delicious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CuadroTexto 37">
            <a:extLst>
              <a:ext uri="{FF2B5EF4-FFF2-40B4-BE49-F238E27FC236}">
                <a16:creationId xmlns:a16="http://schemas.microsoft.com/office/drawing/2014/main" id="{018BA1EE-26CF-5147-844F-51CAE491058D}"/>
              </a:ext>
            </a:extLst>
          </p:cNvPr>
          <p:cNvSpPr txBox="1"/>
          <p:nvPr/>
        </p:nvSpPr>
        <p:spPr>
          <a:xfrm>
            <a:off x="6704702" y="5460610"/>
            <a:ext cx="47120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Are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you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returning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home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now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C3EF2E9-51F0-A645-900E-5AF66EC1325E}"/>
              </a:ext>
            </a:extLst>
          </p:cNvPr>
          <p:cNvSpPr/>
          <p:nvPr/>
        </p:nvSpPr>
        <p:spPr>
          <a:xfrm>
            <a:off x="1271893" y="2486896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C6B08B4-A7C4-0A4F-ABCE-3E4BDD083C88}"/>
              </a:ext>
            </a:extLst>
          </p:cNvPr>
          <p:cNvSpPr/>
          <p:nvPr/>
        </p:nvSpPr>
        <p:spPr>
          <a:xfrm>
            <a:off x="1279152" y="3221090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EA29CF9-D53E-1A4B-B587-1A6E1A11C9E3}"/>
              </a:ext>
            </a:extLst>
          </p:cNvPr>
          <p:cNvSpPr/>
          <p:nvPr/>
        </p:nvSpPr>
        <p:spPr>
          <a:xfrm>
            <a:off x="1279152" y="4586567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7FCF76F-439D-B744-9F16-524CFAF5FD0B}"/>
              </a:ext>
            </a:extLst>
          </p:cNvPr>
          <p:cNvSpPr/>
          <p:nvPr/>
        </p:nvSpPr>
        <p:spPr>
          <a:xfrm>
            <a:off x="1279152" y="5628775"/>
            <a:ext cx="396000" cy="463891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20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CE3A4B1-8FF5-B94B-BBDB-0A689AB88F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125" b="94375" l="10000" r="90000">
                        <a14:foregroundMark x1="67333" y1="88125" x2="62778" y2="93000"/>
                        <a14:foregroundMark x1="62778" y1="93000" x2="49889" y2="94375"/>
                        <a14:foregroundMark x1="49889" y1="94375" x2="37778" y2="93500"/>
                        <a14:foregroundMark x1="66444" y1="16125" x2="44667" y2="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01324" y="2098768"/>
            <a:ext cx="890752" cy="79178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55B31881-A2EB-DE43-80D0-3FDE900FE1A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125" b="94375" l="10000" r="90000">
                        <a14:foregroundMark x1="67333" y1="88125" x2="62778" y2="93000"/>
                        <a14:foregroundMark x1="62778" y1="93000" x2="49889" y2="94375"/>
                        <a14:foregroundMark x1="49889" y1="94375" x2="37778" y2="93500"/>
                        <a14:foregroundMark x1="66444" y1="16125" x2="44667" y2="6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5992" y="2098768"/>
            <a:ext cx="890752" cy="7917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AFBCD0E-FCC8-2D40-9823-3CF95058BC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15213" y="4136783"/>
            <a:ext cx="894882" cy="89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6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21" grpId="0" animBg="1"/>
      <p:bldP spid="28" grpId="0"/>
      <p:bldP spid="29" grpId="0"/>
      <p:bldP spid="30" grpId="0"/>
      <p:bldP spid="39" grpId="0"/>
      <p:bldP spid="17" grpId="0" animBg="1"/>
      <p:bldP spid="18" grpId="0" animBg="1"/>
      <p:bldP spid="19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1009"/>
            <a:ext cx="10515600" cy="1325563"/>
          </a:xfrm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Giving information about something</a:t>
            </a:r>
            <a:br>
              <a:rPr lang="en-CA" sz="2400" b="1" dirty="0">
                <a:solidFill>
                  <a:schemeClr val="bg1"/>
                </a:solidFill>
              </a:rPr>
            </a:br>
            <a:r>
              <a:rPr lang="en-CA" sz="2400" dirty="0">
                <a:solidFill>
                  <a:schemeClr val="bg1"/>
                </a:solidFill>
              </a:rPr>
              <a:t>Relative pronouns ‘que’ and ‘</a:t>
            </a:r>
            <a:r>
              <a:rPr lang="en-CA" sz="2400" dirty="0" err="1">
                <a:solidFill>
                  <a:schemeClr val="bg1"/>
                </a:solidFill>
              </a:rPr>
              <a:t>donde</a:t>
            </a:r>
            <a:r>
              <a:rPr lang="en-CA" sz="2400" dirty="0">
                <a:solidFill>
                  <a:schemeClr val="bg1"/>
                </a:solidFill>
              </a:rPr>
              <a:t>’ </a:t>
            </a:r>
            <a:br>
              <a:rPr lang="en-CA" sz="2400" dirty="0">
                <a:solidFill>
                  <a:schemeClr val="bg1"/>
                </a:solidFill>
              </a:rPr>
            </a:br>
            <a:endParaRPr lang="en-GB" sz="2400" dirty="0"/>
          </a:p>
        </p:txBody>
      </p:sp>
      <p:sp>
        <p:nvSpPr>
          <p:cNvPr id="9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1171426"/>
            <a:ext cx="1158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Spanish,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you can use the word ‘que’ to mean both ‘who’ and ‘that’.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95706" y="2793029"/>
            <a:ext cx="5468083" cy="1029869"/>
          </a:xfrm>
          <a:prstGeom prst="wedgeRoundRectCallout">
            <a:avLst>
              <a:gd name="adj1" fmla="val -37354"/>
              <a:gd name="adj2" fmla="val -62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These words are called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relative pronouns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In English, we use who/that for people and which/that for animals and things.</a:t>
            </a:r>
          </a:p>
        </p:txBody>
      </p:sp>
      <p:sp>
        <p:nvSpPr>
          <p:cNvPr id="13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7" y="1679563"/>
            <a:ext cx="1158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Estoy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escuchando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una cancion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que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me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gusta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mucho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8" y="2193779"/>
            <a:ext cx="1158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Enrique es el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estudiante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que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quiere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prohibir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uso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plástico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escuela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7" name="ZoneTexte 2">
            <a:extLst>
              <a:ext uri="{FF2B5EF4-FFF2-40B4-BE49-F238E27FC236}">
                <a16:creationId xmlns:a16="http://schemas.microsoft.com/office/drawing/2014/main" id="{9E8E32B7-C13D-4E40-B8A9-2EF461193209}"/>
              </a:ext>
            </a:extLst>
          </p:cNvPr>
          <p:cNvSpPr txBox="1"/>
          <p:nvPr/>
        </p:nvSpPr>
        <p:spPr>
          <a:xfrm>
            <a:off x="305820" y="3928000"/>
            <a:ext cx="115803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are used to using ’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dónde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as a question.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 can also 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the word ‘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donde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as a relative pronoun, to add another clause to a sentence, in order to give more information.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ZoneTexte 2">
            <a:extLst>
              <a:ext uri="{FF2B5EF4-FFF2-40B4-BE49-F238E27FC236}">
                <a16:creationId xmlns:a16="http://schemas.microsoft.com/office/drawing/2014/main" id="{B226F2A6-061B-3549-BF7B-E4113DD69E9E}"/>
              </a:ext>
            </a:extLst>
          </p:cNvPr>
          <p:cNvSpPr txBox="1"/>
          <p:nvPr/>
        </p:nvSpPr>
        <p:spPr>
          <a:xfrm>
            <a:off x="305820" y="5169548"/>
            <a:ext cx="1158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Hay un café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donde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puedes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probar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la comida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cubana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09AF72CC-2CFB-5047-9026-1A86E8E2F9F0}"/>
              </a:ext>
            </a:extLst>
          </p:cNvPr>
          <p:cNvSpPr txBox="1"/>
          <p:nvPr/>
        </p:nvSpPr>
        <p:spPr>
          <a:xfrm>
            <a:off x="305822" y="5736315"/>
            <a:ext cx="11580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Sevilla es una ciudad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donde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hace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mucho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calor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9DE2FE20-4C16-944E-9052-ACDAB0B420FF}"/>
              </a:ext>
            </a:extLst>
          </p:cNvPr>
          <p:cNvSpPr/>
          <p:nvPr/>
        </p:nvSpPr>
        <p:spPr>
          <a:xfrm>
            <a:off x="8613584" y="4937997"/>
            <a:ext cx="3363310" cy="1029869"/>
          </a:xfrm>
          <a:prstGeom prst="wedgeRoundRectCallout">
            <a:avLst>
              <a:gd name="adj1" fmla="val -37354"/>
              <a:gd name="adj2" fmla="val -62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Notice that ‘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donde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’ as a relative pronoun does not have an accent.</a:t>
            </a:r>
          </a:p>
        </p:txBody>
      </p:sp>
    </p:spTree>
    <p:extLst>
      <p:ext uri="{BB962C8B-B14F-4D97-AF65-F5344CB8AC3E}">
        <p14:creationId xmlns:p14="http://schemas.microsoft.com/office/powerpoint/2010/main" val="367682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 animBg="1"/>
      <p:bldP spid="13" grpId="0"/>
      <p:bldP spid="14" grpId="0"/>
      <p:bldP spid="17" grpId="0"/>
      <p:bldP spid="18" grpId="0"/>
      <p:bldP spid="19" grpId="0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08AAD3-664D-C346-9EC0-59560EA8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4" y="271021"/>
            <a:ext cx="10515600" cy="776127"/>
          </a:xfrm>
        </p:spPr>
        <p:txBody>
          <a:bodyPr>
            <a:normAutofit/>
          </a:bodyPr>
          <a:lstStyle/>
          <a:p>
            <a:r>
              <a:rPr lang="es-GB" sz="2200" b="1" dirty="0"/>
              <a:t>Un grupo de personas está haciendo actividades diferentes. ¿Cuál es el mejor final para cada frase? Solo hay una opción correcta.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84A4800-A000-9745-B9C1-11A067C4BB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6336791"/>
              </p:ext>
            </p:extLst>
          </p:nvPr>
        </p:nvGraphicFramePr>
        <p:xfrm>
          <a:off x="350520" y="1184905"/>
          <a:ext cx="10677525" cy="490728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435725">
                  <a:extLst>
                    <a:ext uri="{9D8B030D-6E8A-4147-A177-3AD203B41FA5}">
                      <a16:colId xmlns:a16="http://schemas.microsoft.com/office/drawing/2014/main" val="749957112"/>
                    </a:ext>
                  </a:extLst>
                </a:gridCol>
                <a:gridCol w="4241800">
                  <a:extLst>
                    <a:ext uri="{9D8B030D-6E8A-4147-A177-3AD203B41FA5}">
                      <a16:colId xmlns:a16="http://schemas.microsoft.com/office/drawing/2014/main" val="3791106178"/>
                    </a:ext>
                  </a:extLst>
                </a:gridCol>
              </a:tblGrid>
              <a:tr h="42319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viajando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una ciudad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2A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llueve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mucho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tiene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buen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ambiente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rgbClr val="F2A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494901"/>
                  </a:ext>
                </a:extLst>
              </a:tr>
              <a:tr h="4304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nadando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una playa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F2A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hay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poca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considero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especial.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F2AB6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6768705"/>
                  </a:ext>
                </a:extLst>
              </a:tr>
              <a:tr h="42319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regresando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pueblo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norte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vive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amigo.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9492339"/>
                  </a:ext>
                </a:extLst>
              </a:tr>
              <a:tr h="42319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corriendo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bosque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cerca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río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puedes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animales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6001407"/>
                  </a:ext>
                </a:extLst>
              </a:tr>
              <a:tr h="43040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visitando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museo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mi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hermano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trabaja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abre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los lunes.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848211"/>
                  </a:ext>
                </a:extLst>
              </a:tr>
              <a:tr h="42319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entrando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la tienda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es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cara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hago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compra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379748"/>
                  </a:ext>
                </a:extLst>
              </a:tr>
              <a:tr h="423191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viendo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espectáculo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teatro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personas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famosos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cantan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  <a:p>
                      <a:pPr marL="457200" indent="-457200">
                        <a:buAutoNum type="alphaLcParenR"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... Diego dirige.</a:t>
                      </a:r>
                      <a:endParaRPr lang="en-GB" sz="2000" b="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8075506"/>
                  </a:ext>
                </a:extLst>
              </a:tr>
            </a:tbl>
          </a:graphicData>
        </a:graphic>
      </p:graphicFrame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55A7D411-B26A-2E41-9AAC-033FF617DB2C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6" name="Picture 21" descr="green checkmark">
            <a:extLst>
              <a:ext uri="{FF2B5EF4-FFF2-40B4-BE49-F238E27FC236}">
                <a16:creationId xmlns:a16="http://schemas.microsoft.com/office/drawing/2014/main" id="{23BCF35A-A796-864C-8A5C-4B876869ED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77" y="1489290"/>
            <a:ext cx="307974" cy="341824"/>
          </a:xfrm>
          <a:prstGeom prst="rect">
            <a:avLst/>
          </a:prstGeom>
        </p:spPr>
      </p:pic>
      <p:pic>
        <p:nvPicPr>
          <p:cNvPr id="9" name="Picture 21" descr="green checkmark">
            <a:extLst>
              <a:ext uri="{FF2B5EF4-FFF2-40B4-BE49-F238E27FC236}">
                <a16:creationId xmlns:a16="http://schemas.microsoft.com/office/drawing/2014/main" id="{11F4911E-2EC4-B443-A34A-2312C4D3B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32" y="1922872"/>
            <a:ext cx="307974" cy="341824"/>
          </a:xfrm>
          <a:prstGeom prst="rect">
            <a:avLst/>
          </a:prstGeom>
        </p:spPr>
      </p:pic>
      <p:pic>
        <p:nvPicPr>
          <p:cNvPr id="10" name="Picture 21" descr="green checkmark">
            <a:extLst>
              <a:ext uri="{FF2B5EF4-FFF2-40B4-BE49-F238E27FC236}">
                <a16:creationId xmlns:a16="http://schemas.microsoft.com/office/drawing/2014/main" id="{879F7BBE-FD5E-0F40-8BCC-7F77BC42EB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900" y="2568115"/>
            <a:ext cx="307974" cy="341824"/>
          </a:xfrm>
          <a:prstGeom prst="rect">
            <a:avLst/>
          </a:prstGeom>
        </p:spPr>
      </p:pic>
      <p:pic>
        <p:nvPicPr>
          <p:cNvPr id="11" name="Picture 21" descr="green checkmark">
            <a:extLst>
              <a:ext uri="{FF2B5EF4-FFF2-40B4-BE49-F238E27FC236}">
                <a16:creationId xmlns:a16="http://schemas.microsoft.com/office/drawing/2014/main" id="{E7112B5F-42FC-034F-94B6-B8C2BE8233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77" y="3619825"/>
            <a:ext cx="307974" cy="341824"/>
          </a:xfrm>
          <a:prstGeom prst="rect">
            <a:avLst/>
          </a:prstGeom>
        </p:spPr>
      </p:pic>
      <p:pic>
        <p:nvPicPr>
          <p:cNvPr id="12" name="Picture 21" descr="green checkmark">
            <a:extLst>
              <a:ext uri="{FF2B5EF4-FFF2-40B4-BE49-F238E27FC236}">
                <a16:creationId xmlns:a16="http://schemas.microsoft.com/office/drawing/2014/main" id="{6EEBBFF8-EE51-324A-B939-949DCB9BD6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677" y="3961649"/>
            <a:ext cx="307974" cy="341824"/>
          </a:xfrm>
          <a:prstGeom prst="rect">
            <a:avLst/>
          </a:prstGeom>
        </p:spPr>
      </p:pic>
      <p:pic>
        <p:nvPicPr>
          <p:cNvPr id="13" name="Picture 21" descr="green checkmark">
            <a:extLst>
              <a:ext uri="{FF2B5EF4-FFF2-40B4-BE49-F238E27FC236}">
                <a16:creationId xmlns:a16="http://schemas.microsoft.com/office/drawing/2014/main" id="{485FFC64-F09B-D342-89C3-31A06BEDC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926" y="4718989"/>
            <a:ext cx="307974" cy="341824"/>
          </a:xfrm>
          <a:prstGeom prst="rect">
            <a:avLst/>
          </a:prstGeom>
        </p:spPr>
      </p:pic>
      <p:pic>
        <p:nvPicPr>
          <p:cNvPr id="14" name="Picture 21" descr="green checkmark">
            <a:extLst>
              <a:ext uri="{FF2B5EF4-FFF2-40B4-BE49-F238E27FC236}">
                <a16:creationId xmlns:a16="http://schemas.microsoft.com/office/drawing/2014/main" id="{0DA1F148-96DB-E446-B19D-CC389BA28C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926" y="5739858"/>
            <a:ext cx="307974" cy="34182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C1B9DF3-FECF-BB47-8440-D54DFA5AD8AE}"/>
              </a:ext>
            </a:extLst>
          </p:cNvPr>
          <p:cNvGrpSpPr/>
          <p:nvPr/>
        </p:nvGrpSpPr>
        <p:grpSpPr>
          <a:xfrm>
            <a:off x="10870183" y="5171558"/>
            <a:ext cx="1321817" cy="1077216"/>
            <a:chOff x="6925695" y="4205091"/>
            <a:chExt cx="1321817" cy="1077216"/>
          </a:xfrm>
        </p:grpSpPr>
        <p:pic>
          <p:nvPicPr>
            <p:cNvPr id="16" name="Picture 16" descr="Stage, Theater, Show, Entertainment">
              <a:extLst>
                <a:ext uri="{FF2B5EF4-FFF2-40B4-BE49-F238E27FC236}">
                  <a16:creationId xmlns:a16="http://schemas.microsoft.com/office/drawing/2014/main" id="{DC9EFACD-11E9-3243-BAEE-3E98276A7D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5598" y="4251019"/>
              <a:ext cx="922012" cy="919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Spotlight, Limelight, Lighting, Lights">
              <a:extLst>
                <a:ext uri="{FF2B5EF4-FFF2-40B4-BE49-F238E27FC236}">
                  <a16:creationId xmlns:a16="http://schemas.microsoft.com/office/drawing/2014/main" id="{64E812E0-E861-F945-BB8D-178E9D212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5695" y="4205091"/>
              <a:ext cx="1321817" cy="1077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City, Town, Cityscape, Building, Urban, Architecture">
            <a:extLst>
              <a:ext uri="{FF2B5EF4-FFF2-40B4-BE49-F238E27FC236}">
                <a16:creationId xmlns:a16="http://schemas.microsoft.com/office/drawing/2014/main" id="{A2B67648-84B6-9C4F-8F57-86F51D858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37" y="1107817"/>
            <a:ext cx="1482882" cy="793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utomobile, Car, Red, French, Old, Vehicle">
            <a:extLst>
              <a:ext uri="{FF2B5EF4-FFF2-40B4-BE49-F238E27FC236}">
                <a16:creationId xmlns:a16="http://schemas.microsoft.com/office/drawing/2014/main" id="{AE0B7BBA-08F0-2C4F-91AD-4375A254F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669" y="1575334"/>
            <a:ext cx="760666" cy="3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Forest, Trees, Evergreen, Conifers, Pines, Gray, Green">
            <a:extLst>
              <a:ext uri="{FF2B5EF4-FFF2-40B4-BE49-F238E27FC236}">
                <a16:creationId xmlns:a16="http://schemas.microsoft.com/office/drawing/2014/main" id="{8E93F9E3-CE94-6440-96C7-17FFDBA2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100" y="3429000"/>
            <a:ext cx="1282984" cy="88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Beach, Tropical, Landscape, Blue, Ocean, Sea, Sky">
            <a:extLst>
              <a:ext uri="{FF2B5EF4-FFF2-40B4-BE49-F238E27FC236}">
                <a16:creationId xmlns:a16="http://schemas.microsoft.com/office/drawing/2014/main" id="{B647C3CD-153C-4043-8F67-0B185617D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842" y="2264696"/>
            <a:ext cx="1159476" cy="94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2168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151" name="Google Shape;151;p2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"/>
          <p:cNvSpPr txBox="1"/>
          <p:nvPr/>
        </p:nvSpPr>
        <p:spPr>
          <a:xfrm>
            <a:off x="3340288" y="4808477"/>
            <a:ext cx="34405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e</a:t>
            </a:r>
            <a:r>
              <a:rPr lang="en-GB" sz="4800" b="0" i="0" u="none" strike="noStrike" cap="none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l bosque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"/>
          <p:cNvSpPr txBox="1"/>
          <p:nvPr/>
        </p:nvSpPr>
        <p:spPr>
          <a:xfrm>
            <a:off x="6780826" y="4790574"/>
            <a:ext cx="314682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encender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"/>
          <p:cNvSpPr txBox="1"/>
          <p:nvPr/>
        </p:nvSpPr>
        <p:spPr>
          <a:xfrm>
            <a:off x="100837" y="4798701"/>
            <a:ext cx="3346399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e</a:t>
            </a:r>
            <a:r>
              <a:rPr lang="en-GB" sz="4800" b="0" i="0" u="none" strike="noStrike" cap="none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l </a:t>
            </a: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planeta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"/>
          <p:cNvSpPr txBox="1"/>
          <p:nvPr/>
        </p:nvSpPr>
        <p:spPr>
          <a:xfrm>
            <a:off x="7264563" y="4390505"/>
            <a:ext cx="200138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0" i="0" u="none" strike="noStrike" cap="none" dirty="0">
                <a:solidFill>
                  <a:srgbClr val="002060"/>
                </a:solidFill>
                <a:ea typeface="Arial"/>
                <a:cs typeface="Arial"/>
                <a:sym typeface="Arial"/>
              </a:rPr>
              <a:t>[to switch on]</a:t>
            </a:r>
            <a:endParaRPr sz="2000" dirty="0">
              <a:solidFill>
                <a:srgbClr val="00206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2"/>
          <p:cNvSpPr txBox="1"/>
          <p:nvPr/>
        </p:nvSpPr>
        <p:spPr>
          <a:xfrm>
            <a:off x="1145831" y="4370334"/>
            <a:ext cx="135994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[planet]</a:t>
            </a:r>
            <a:endParaRPr dirty="0"/>
          </a:p>
        </p:txBody>
      </p:sp>
      <p:sp>
        <p:nvSpPr>
          <p:cNvPr id="169" name="Google Shape;169;p2"/>
          <p:cNvSpPr txBox="1"/>
          <p:nvPr/>
        </p:nvSpPr>
        <p:spPr>
          <a:xfrm>
            <a:off x="4213662" y="4390505"/>
            <a:ext cx="223490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[forest]</a:t>
            </a:r>
            <a:endParaRPr dirty="0"/>
          </a:p>
        </p:txBody>
      </p:sp>
      <p:pic>
        <p:nvPicPr>
          <p:cNvPr id="1026" name="Picture 2" descr="World, Earth, Planet, Globe, Map, Geography">
            <a:extLst>
              <a:ext uri="{FF2B5EF4-FFF2-40B4-BE49-F238E27FC236}">
                <a16:creationId xmlns:a16="http://schemas.microsoft.com/office/drawing/2014/main" id="{0BC07630-A62D-3A41-90A3-EEFB64B15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31" y="1163991"/>
            <a:ext cx="2770909" cy="2770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orest, Trees, Evergreen, Conifers, Pines, Gray, Green">
            <a:extLst>
              <a:ext uri="{FF2B5EF4-FFF2-40B4-BE49-F238E27FC236}">
                <a16:creationId xmlns:a16="http://schemas.microsoft.com/office/drawing/2014/main" id="{0B297041-C574-4045-AF7C-DC9B797FD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48" y="1756742"/>
            <a:ext cx="3158178" cy="217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86DCCA77-2FAE-B14F-A2B6-4187C0F41CD8}"/>
              </a:ext>
            </a:extLst>
          </p:cNvPr>
          <p:cNvGrpSpPr/>
          <p:nvPr/>
        </p:nvGrpSpPr>
        <p:grpSpPr>
          <a:xfrm>
            <a:off x="7148423" y="1533529"/>
            <a:ext cx="1866210" cy="2694390"/>
            <a:chOff x="7878246" y="799798"/>
            <a:chExt cx="1866210" cy="2694390"/>
          </a:xfrm>
        </p:grpSpPr>
        <p:pic>
          <p:nvPicPr>
            <p:cNvPr id="27" name="Picture 16" descr="Button, Toggle, On, Off, Switch, Green, Glossy, Start">
              <a:extLst>
                <a:ext uri="{FF2B5EF4-FFF2-40B4-BE49-F238E27FC236}">
                  <a16:creationId xmlns:a16="http://schemas.microsoft.com/office/drawing/2014/main" id="{C924CCEC-2691-A94B-82B6-46BF49529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8246" y="799798"/>
              <a:ext cx="1646753" cy="1646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4" descr="Hand, Click, Click Here, Finger, Touch, Click Icon">
              <a:extLst>
                <a:ext uri="{FF2B5EF4-FFF2-40B4-BE49-F238E27FC236}">
                  <a16:creationId xmlns:a16="http://schemas.microsoft.com/office/drawing/2014/main" id="{15335EC0-2E2D-6648-BECB-AF5A113A37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9814" b="50519"/>
            <a:stretch/>
          </p:blipFill>
          <p:spPr bwMode="auto">
            <a:xfrm>
              <a:off x="8273995" y="1274878"/>
              <a:ext cx="1470461" cy="2219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445F06BE-9CCF-B446-A52F-84B915AF0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06258E7-BAAA-F846-8C68-CA88F511A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INICIO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8FDDD2C4-6BFC-1D48-9331-F5F362BA5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640C7772-D983-6643-BCA8-F5EB880B38DF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32D7D807-C0D5-214E-A895-16107C84B7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4" name="Line 7">
              <a:extLst>
                <a:ext uri="{FF2B5EF4-FFF2-40B4-BE49-F238E27FC236}">
                  <a16:creationId xmlns:a16="http://schemas.microsoft.com/office/drawing/2014/main" id="{C9717DD1-D94C-0444-B4C4-3CD69CA53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5" name="Line 9">
              <a:extLst>
                <a:ext uri="{FF2B5EF4-FFF2-40B4-BE49-F238E27FC236}">
                  <a16:creationId xmlns:a16="http://schemas.microsoft.com/office/drawing/2014/main" id="{5DB16034-9C20-0341-A752-8AD3BEE41A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FF333BCA-59A9-0044-B6A4-5DBC0E2C5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37" name="Text Box 12">
              <a:extLst>
                <a:ext uri="{FF2B5EF4-FFF2-40B4-BE49-F238E27FC236}">
                  <a16:creationId xmlns:a16="http://schemas.microsoft.com/office/drawing/2014/main" id="{01808CB9-0488-9A4B-A1FC-3B9E99956D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+mn-lt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 charset="0"/>
              </a:endParaRP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704EC589-CAE3-304D-A96E-2B6943122C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CuadroTexto 45">
            <a:extLst>
              <a:ext uri="{FF2B5EF4-FFF2-40B4-BE49-F238E27FC236}">
                <a16:creationId xmlns:a16="http://schemas.microsoft.com/office/drawing/2014/main" id="{99E54EB7-4FA8-0342-97FD-17A15AB39D24}"/>
              </a:ext>
            </a:extLst>
          </p:cNvPr>
          <p:cNvSpPr txBox="1"/>
          <p:nvPr/>
        </p:nvSpPr>
        <p:spPr>
          <a:xfrm>
            <a:off x="190111" y="660908"/>
            <a:ext cx="9894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Estudiante</a:t>
            </a:r>
            <a:r>
              <a:rPr lang="en-GB" sz="2400" dirty="0">
                <a:solidFill>
                  <a:srgbClr val="002060"/>
                </a:solidFill>
              </a:rPr>
              <a:t> A: </a:t>
            </a:r>
            <a:r>
              <a:rPr lang="en-GB" sz="2400" dirty="0" err="1">
                <a:solidFill>
                  <a:srgbClr val="002060"/>
                </a:solidFill>
              </a:rPr>
              <a:t>mira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su</a:t>
            </a:r>
            <a:r>
              <a:rPr lang="en-GB" sz="2400" dirty="0">
                <a:solidFill>
                  <a:srgbClr val="002060"/>
                </a:solidFill>
              </a:rPr>
              <a:t> carta y lee la </a:t>
            </a:r>
            <a:r>
              <a:rPr lang="en-GB" sz="2400" dirty="0" err="1">
                <a:solidFill>
                  <a:srgbClr val="002060"/>
                </a:solidFill>
              </a:rPr>
              <a:t>frase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español</a:t>
            </a:r>
            <a:r>
              <a:rPr lang="en-GB" sz="2400" dirty="0">
                <a:solidFill>
                  <a:srgbClr val="002060"/>
                </a:solidFill>
              </a:rPr>
              <a:t> a </a:t>
            </a:r>
            <a:r>
              <a:rPr lang="en-GB" sz="2400" dirty="0" err="1">
                <a:solidFill>
                  <a:srgbClr val="002060"/>
                </a:solidFill>
              </a:rPr>
              <a:t>su</a:t>
            </a:r>
            <a:r>
              <a:rPr lang="en-GB" sz="2400" dirty="0">
                <a:solidFill>
                  <a:srgbClr val="002060"/>
                </a:solidFill>
              </a:rPr>
              <a:t> pareja.</a:t>
            </a:r>
          </a:p>
        </p:txBody>
      </p:sp>
      <p:sp>
        <p:nvSpPr>
          <p:cNvPr id="59" name="CuadroTexto 44">
            <a:extLst>
              <a:ext uri="{FF2B5EF4-FFF2-40B4-BE49-F238E27FC236}">
                <a16:creationId xmlns:a16="http://schemas.microsoft.com/office/drawing/2014/main" id="{B9E704BF-B57B-EF43-9EAC-835A5C569E60}"/>
              </a:ext>
            </a:extLst>
          </p:cNvPr>
          <p:cNvSpPr txBox="1"/>
          <p:nvPr/>
        </p:nvSpPr>
        <p:spPr>
          <a:xfrm>
            <a:off x="190112" y="3198167"/>
            <a:ext cx="26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Estudiante</a:t>
            </a:r>
            <a:r>
              <a:rPr lang="en-GB" sz="2400" b="1" dirty="0">
                <a:solidFill>
                  <a:srgbClr val="002060"/>
                </a:solidFill>
              </a:rPr>
              <a:t> A</a:t>
            </a:r>
          </a:p>
        </p:txBody>
      </p:sp>
      <p:sp>
        <p:nvSpPr>
          <p:cNvPr id="86" name="CuadroTexto 44">
            <a:extLst>
              <a:ext uri="{FF2B5EF4-FFF2-40B4-BE49-F238E27FC236}">
                <a16:creationId xmlns:a16="http://schemas.microsoft.com/office/drawing/2014/main" id="{B9E704BF-B57B-EF43-9EAC-835A5C569E60}"/>
              </a:ext>
            </a:extLst>
          </p:cNvPr>
          <p:cNvSpPr txBox="1"/>
          <p:nvPr/>
        </p:nvSpPr>
        <p:spPr>
          <a:xfrm>
            <a:off x="5837970" y="3202914"/>
            <a:ext cx="196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2060"/>
                </a:solidFill>
              </a:rPr>
              <a:t>Estudiante</a:t>
            </a:r>
            <a:r>
              <a:rPr lang="en-GB" sz="2400" b="1" dirty="0">
                <a:solidFill>
                  <a:srgbClr val="002060"/>
                </a:solidFill>
              </a:rPr>
              <a:t> B</a:t>
            </a:r>
          </a:p>
        </p:txBody>
      </p:sp>
      <p:sp>
        <p:nvSpPr>
          <p:cNvPr id="89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9418320" y="258166"/>
            <a:ext cx="250982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190112" y="77635"/>
            <a:ext cx="5785756" cy="645068"/>
          </a:xfrm>
        </p:spPr>
        <p:txBody>
          <a:bodyPr>
            <a:normAutofit/>
          </a:bodyPr>
          <a:lstStyle/>
          <a:p>
            <a:r>
              <a:rPr lang="es-ES" sz="2400" b="1" dirty="0">
                <a:solidFill>
                  <a:srgbClr val="002060"/>
                </a:solidFill>
              </a:rPr>
              <a:t>Describimos actividades y eventos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2280712" y="2372305"/>
            <a:ext cx="3313264" cy="1290038"/>
          </a:xfrm>
          <a:prstGeom prst="wedgeRoundRectCallout">
            <a:avLst>
              <a:gd name="adj1" fmla="val -44150"/>
              <a:gd name="adj2" fmla="val 8664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srgbClr val="002060"/>
                </a:solidFill>
              </a:rPr>
              <a:t>Estoy disfrutando estos espectáculos.</a:t>
            </a:r>
            <a:endParaRPr lang="en-GB" sz="2400" strike="sngStrike" dirty="0">
              <a:solidFill>
                <a:srgbClr val="002060"/>
              </a:solidFill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7D9D7AB6-0B24-B143-A168-560B6A7D3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6426083"/>
              </p:ext>
            </p:extLst>
          </p:nvPr>
        </p:nvGraphicFramePr>
        <p:xfrm>
          <a:off x="341622" y="4365212"/>
          <a:ext cx="5093088" cy="129003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89898">
                  <a:extLst>
                    <a:ext uri="{9D8B030D-6E8A-4147-A177-3AD203B41FA5}">
                      <a16:colId xmlns:a16="http://schemas.microsoft.com/office/drawing/2014/main" val="4288583908"/>
                    </a:ext>
                  </a:extLst>
                </a:gridCol>
                <a:gridCol w="4703190">
                  <a:extLst>
                    <a:ext uri="{9D8B030D-6E8A-4147-A177-3AD203B41FA5}">
                      <a16:colId xmlns:a16="http://schemas.microsoft.com/office/drawing/2014/main" val="644042851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Lee cada frase en español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82289062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rgbClr val="002060"/>
                          </a:solidFill>
                        </a:rPr>
                        <a:t>I am enjoying these shows.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56776291"/>
                  </a:ext>
                </a:extLst>
              </a:tr>
            </a:tbl>
          </a:graphicData>
        </a:graphic>
      </p:graphicFrame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01ED51C6-16A0-2741-A1C6-186E760631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85170"/>
              </p:ext>
            </p:extLst>
          </p:nvPr>
        </p:nvGraphicFramePr>
        <p:xfrm>
          <a:off x="5715442" y="4106289"/>
          <a:ext cx="6124774" cy="180788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8329">
                  <a:extLst>
                    <a:ext uri="{9D8B030D-6E8A-4147-A177-3AD203B41FA5}">
                      <a16:colId xmlns:a16="http://schemas.microsoft.com/office/drawing/2014/main" val="2847550453"/>
                    </a:ext>
                  </a:extLst>
                </a:gridCol>
                <a:gridCol w="629909">
                  <a:extLst>
                    <a:ext uri="{9D8B030D-6E8A-4147-A177-3AD203B41FA5}">
                      <a16:colId xmlns:a16="http://schemas.microsoft.com/office/drawing/2014/main" val="24373586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82837492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701555709"/>
                    </a:ext>
                  </a:extLst>
                </a:gridCol>
                <a:gridCol w="3285496">
                  <a:extLst>
                    <a:ext uri="{9D8B030D-6E8A-4147-A177-3AD203B41FA5}">
                      <a16:colId xmlns:a16="http://schemas.microsoft.com/office/drawing/2014/main" val="149141795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s-GB" sz="220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Tú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Él/Ella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¿Qué acción? </a:t>
                      </a:r>
                    </a:p>
                    <a:p>
                      <a:pPr algn="ctr"/>
                      <a:r>
                        <a:rPr lang="es-GB" sz="2200" dirty="0">
                          <a:solidFill>
                            <a:srgbClr val="002060"/>
                          </a:solidFill>
                        </a:rPr>
                        <a:t>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848582"/>
                  </a:ext>
                </a:extLst>
              </a:tr>
              <a:tr h="1045883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rgbClr val="00206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720975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B9DA364-297A-ED43-9E4B-350660705247}"/>
              </a:ext>
            </a:extLst>
          </p:cNvPr>
          <p:cNvSpPr txBox="1"/>
          <p:nvPr/>
        </p:nvSpPr>
        <p:spPr>
          <a:xfrm>
            <a:off x="190111" y="1228672"/>
            <a:ext cx="10997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rgbClr val="002060"/>
                </a:solidFill>
              </a:rPr>
              <a:t>Estudiante</a:t>
            </a:r>
            <a:r>
              <a:rPr lang="en-GB" sz="2400" dirty="0">
                <a:solidFill>
                  <a:srgbClr val="002060"/>
                </a:solidFill>
              </a:rPr>
              <a:t> B: </a:t>
            </a:r>
            <a:r>
              <a:rPr lang="en-GB" sz="2400" dirty="0" err="1">
                <a:solidFill>
                  <a:srgbClr val="002060"/>
                </a:solidFill>
              </a:rPr>
              <a:t>escucha</a:t>
            </a:r>
            <a:r>
              <a:rPr lang="en-GB" sz="2400" dirty="0">
                <a:solidFill>
                  <a:srgbClr val="002060"/>
                </a:solidFill>
              </a:rPr>
              <a:t>. ¿es ‘</a:t>
            </a:r>
            <a:r>
              <a:rPr lang="en-GB" sz="2400" dirty="0" err="1">
                <a:solidFill>
                  <a:srgbClr val="002060"/>
                </a:solidFill>
              </a:rPr>
              <a:t>yo</a:t>
            </a:r>
            <a:r>
              <a:rPr lang="en-GB" sz="2400" dirty="0">
                <a:solidFill>
                  <a:srgbClr val="002060"/>
                </a:solidFill>
              </a:rPr>
              <a:t>’, ‘</a:t>
            </a:r>
            <a:r>
              <a:rPr lang="en-GB" sz="2400" dirty="0" err="1">
                <a:solidFill>
                  <a:srgbClr val="002060"/>
                </a:solidFill>
              </a:rPr>
              <a:t>tú</a:t>
            </a:r>
            <a:r>
              <a:rPr lang="en-GB" sz="2400" dirty="0">
                <a:solidFill>
                  <a:srgbClr val="002060"/>
                </a:solidFill>
              </a:rPr>
              <a:t>’ o ‘</a:t>
            </a:r>
            <a:r>
              <a:rPr lang="en-GB" sz="2400" dirty="0" err="1">
                <a:solidFill>
                  <a:srgbClr val="002060"/>
                </a:solidFill>
              </a:rPr>
              <a:t>él</a:t>
            </a:r>
            <a:r>
              <a:rPr lang="en-GB" sz="2400" dirty="0">
                <a:solidFill>
                  <a:srgbClr val="002060"/>
                </a:solidFill>
              </a:rPr>
              <a:t>/</a:t>
            </a:r>
            <a:r>
              <a:rPr lang="en-GB" sz="2400" dirty="0" err="1">
                <a:solidFill>
                  <a:srgbClr val="002060"/>
                </a:solidFill>
              </a:rPr>
              <a:t>ella</a:t>
            </a:r>
            <a:r>
              <a:rPr lang="en-GB" sz="2400" dirty="0">
                <a:solidFill>
                  <a:srgbClr val="002060"/>
                </a:solidFill>
              </a:rPr>
              <a:t>’? </a:t>
            </a:r>
            <a:r>
              <a:rPr lang="en-GB" sz="2400" dirty="0" err="1">
                <a:solidFill>
                  <a:srgbClr val="002060"/>
                </a:solidFill>
              </a:rPr>
              <a:t>Luego</a:t>
            </a:r>
            <a:r>
              <a:rPr lang="en-GB" sz="2400" dirty="0">
                <a:solidFill>
                  <a:srgbClr val="002060"/>
                </a:solidFill>
              </a:rPr>
              <a:t>, escribe la </a:t>
            </a:r>
            <a:r>
              <a:rPr lang="en-GB" sz="2400" dirty="0" err="1">
                <a:solidFill>
                  <a:srgbClr val="002060"/>
                </a:solidFill>
              </a:rPr>
              <a:t>acción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en</a:t>
            </a:r>
            <a:r>
              <a:rPr lang="en-GB" sz="2400" dirty="0">
                <a:solidFill>
                  <a:srgbClr val="002060"/>
                </a:solidFill>
              </a:rPr>
              <a:t> </a:t>
            </a:r>
            <a:r>
              <a:rPr lang="en-GB" sz="2400" dirty="0" err="1">
                <a:solidFill>
                  <a:srgbClr val="002060"/>
                </a:solidFill>
              </a:rPr>
              <a:t>inglés</a:t>
            </a:r>
            <a:r>
              <a:rPr lang="en-GB" sz="2400" dirty="0">
                <a:solidFill>
                  <a:srgbClr val="002060"/>
                </a:solidFill>
              </a:rPr>
              <a:t>. </a:t>
            </a:r>
          </a:p>
        </p:txBody>
      </p:sp>
      <p:pic>
        <p:nvPicPr>
          <p:cNvPr id="25" name="Picture 21" descr="green checkmark">
            <a:extLst>
              <a:ext uri="{FF2B5EF4-FFF2-40B4-BE49-F238E27FC236}">
                <a16:creationId xmlns:a16="http://schemas.microsoft.com/office/drawing/2014/main" id="{93D47B32-C20F-1A46-ADF5-F0F7E1D171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515" y="5241726"/>
            <a:ext cx="432089" cy="47958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0CC2FCA-5E25-4242-8B27-8798C8C39F71}"/>
              </a:ext>
            </a:extLst>
          </p:cNvPr>
          <p:cNvSpPr txBox="1"/>
          <p:nvPr/>
        </p:nvSpPr>
        <p:spPr>
          <a:xfrm>
            <a:off x="8566182" y="5241726"/>
            <a:ext cx="33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enjoying these shows</a:t>
            </a:r>
          </a:p>
        </p:txBody>
      </p:sp>
      <p:pic>
        <p:nvPicPr>
          <p:cNvPr id="18" name="Picture 5" descr="write.jpeg">
            <a:extLst>
              <a:ext uri="{FF2B5EF4-FFF2-40B4-BE49-F238E27FC236}">
                <a16:creationId xmlns:a16="http://schemas.microsoft.com/office/drawing/2014/main" id="{E9632A4E-50FE-6D48-8B68-7D9842D9061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9E9E9"/>
              </a:clrFrom>
              <a:clrTo>
                <a:srgbClr val="E9E9E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73" b="97015" l="3586" r="98406">
                        <a14:foregroundMark x1="93625" y1="70647" x2="87251" y2="94527"/>
                        <a14:foregroundMark x1="87251" y1="94527" x2="82072" y2="97512"/>
                        <a14:foregroundMark x1="84861" y1="5473" x2="78088" y2="12935"/>
                        <a14:foregroundMark x1="10757" y1="78109" x2="3586" y2="83582"/>
                        <a14:foregroundMark x1="88446" y1="70647" x2="98406" y2="741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4425" y="4404453"/>
            <a:ext cx="1223718" cy="86696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523BDB1-98DD-364D-8E2D-183DB08E0F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182" y="1644171"/>
            <a:ext cx="3100416" cy="23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3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9" grpId="0"/>
      <p:bldP spid="86" grpId="0"/>
      <p:bldP spid="2" grpId="0" animBg="1"/>
      <p:bldP spid="8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87" y="0"/>
            <a:ext cx="2559314" cy="643467"/>
          </a:xfrm>
        </p:spPr>
        <p:txBody>
          <a:bodyPr>
            <a:normAutofit/>
          </a:bodyPr>
          <a:lstStyle/>
          <a:p>
            <a:r>
              <a:rPr lang="en-GB" sz="2400" b="1" dirty="0"/>
              <a:t>Persona A</a:t>
            </a:r>
          </a:p>
        </p:txBody>
      </p:sp>
      <p:graphicFrame>
        <p:nvGraphicFramePr>
          <p:cNvPr id="7" name="Tabla 2">
            <a:extLst>
              <a:ext uri="{FF2B5EF4-FFF2-40B4-BE49-F238E27FC236}">
                <a16:creationId xmlns:a16="http://schemas.microsoft.com/office/drawing/2014/main" id="{DE906054-CB2F-9C4C-AD85-9BAE74440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869031"/>
              </p:ext>
            </p:extLst>
          </p:nvPr>
        </p:nvGraphicFramePr>
        <p:xfrm>
          <a:off x="263859" y="719666"/>
          <a:ext cx="5324141" cy="55287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6061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4958080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Lee cada frase en español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It’s raining where I live.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Are you paying attention to these shows?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She’s chatting with these friends (f).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Are you preparing these flowers for the wedding?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am looking for the shop where they sell chocolate from Germany.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am cheering up these players (m).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AD6F1BD-FB62-1B40-9DF1-E35F865D9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58234"/>
              </p:ext>
            </p:extLst>
          </p:nvPr>
        </p:nvGraphicFramePr>
        <p:xfrm>
          <a:off x="5803367" y="735283"/>
          <a:ext cx="6124774" cy="55131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8329">
                  <a:extLst>
                    <a:ext uri="{9D8B030D-6E8A-4147-A177-3AD203B41FA5}">
                      <a16:colId xmlns:a16="http://schemas.microsoft.com/office/drawing/2014/main" val="2847550453"/>
                    </a:ext>
                  </a:extLst>
                </a:gridCol>
                <a:gridCol w="629909">
                  <a:extLst>
                    <a:ext uri="{9D8B030D-6E8A-4147-A177-3AD203B41FA5}">
                      <a16:colId xmlns:a16="http://schemas.microsoft.com/office/drawing/2014/main" val="24373586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82837492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701555709"/>
                    </a:ext>
                  </a:extLst>
                </a:gridCol>
                <a:gridCol w="3285496">
                  <a:extLst>
                    <a:ext uri="{9D8B030D-6E8A-4147-A177-3AD203B41FA5}">
                      <a16:colId xmlns:a16="http://schemas.microsoft.com/office/drawing/2014/main" val="1491417952"/>
                    </a:ext>
                  </a:extLst>
                </a:gridCol>
              </a:tblGrid>
              <a:tr h="780166">
                <a:tc>
                  <a:txBody>
                    <a:bodyPr/>
                    <a:lstStyle/>
                    <a:p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Él/Ella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 acción? </a:t>
                      </a:r>
                    </a:p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848582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720975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82690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856550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298429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7719541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843624"/>
                  </a:ext>
                </a:extLst>
              </a:tr>
            </a:tbl>
          </a:graphicData>
        </a:graphic>
      </p:graphicFrame>
      <p:pic>
        <p:nvPicPr>
          <p:cNvPr id="9" name="Picture 21" descr="green checkmark">
            <a:extLst>
              <a:ext uri="{FF2B5EF4-FFF2-40B4-BE49-F238E27FC236}">
                <a16:creationId xmlns:a16="http://schemas.microsoft.com/office/drawing/2014/main" id="{65F29246-1969-944F-B2A6-62095E9B9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73" y="1618110"/>
            <a:ext cx="432089" cy="479581"/>
          </a:xfrm>
          <a:prstGeom prst="rect">
            <a:avLst/>
          </a:prstGeom>
        </p:spPr>
      </p:pic>
      <p:pic>
        <p:nvPicPr>
          <p:cNvPr id="11" name="Picture 21" descr="green checkmark">
            <a:extLst>
              <a:ext uri="{FF2B5EF4-FFF2-40B4-BE49-F238E27FC236}">
                <a16:creationId xmlns:a16="http://schemas.microsoft.com/office/drawing/2014/main" id="{C6EF8F87-C8B9-214C-A8A4-B30CBBA70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11" y="2433816"/>
            <a:ext cx="432089" cy="479581"/>
          </a:xfrm>
          <a:prstGeom prst="rect">
            <a:avLst/>
          </a:prstGeom>
        </p:spPr>
      </p:pic>
      <p:pic>
        <p:nvPicPr>
          <p:cNvPr id="12" name="Picture 21" descr="green checkmark">
            <a:extLst>
              <a:ext uri="{FF2B5EF4-FFF2-40B4-BE49-F238E27FC236}">
                <a16:creationId xmlns:a16="http://schemas.microsoft.com/office/drawing/2014/main" id="{43400A05-D2BE-4546-A7FA-BCD06CECA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973" y="3189209"/>
            <a:ext cx="432089" cy="479581"/>
          </a:xfrm>
          <a:prstGeom prst="rect">
            <a:avLst/>
          </a:prstGeom>
        </p:spPr>
      </p:pic>
      <p:pic>
        <p:nvPicPr>
          <p:cNvPr id="13" name="Picture 21" descr="green checkmark">
            <a:extLst>
              <a:ext uri="{FF2B5EF4-FFF2-40B4-BE49-F238E27FC236}">
                <a16:creationId xmlns:a16="http://schemas.microsoft.com/office/drawing/2014/main" id="{357B1313-0668-CE44-B963-12807EC36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710" y="4101316"/>
            <a:ext cx="432089" cy="479581"/>
          </a:xfrm>
          <a:prstGeom prst="rect">
            <a:avLst/>
          </a:prstGeom>
        </p:spPr>
      </p:pic>
      <p:pic>
        <p:nvPicPr>
          <p:cNvPr id="14" name="Picture 21" descr="green checkmark">
            <a:extLst>
              <a:ext uri="{FF2B5EF4-FFF2-40B4-BE49-F238E27FC236}">
                <a16:creationId xmlns:a16="http://schemas.microsoft.com/office/drawing/2014/main" id="{0932254D-299E-A846-9C93-30E30F983A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537" y="4915868"/>
            <a:ext cx="432089" cy="479581"/>
          </a:xfrm>
          <a:prstGeom prst="rect">
            <a:avLst/>
          </a:prstGeom>
        </p:spPr>
      </p:pic>
      <p:pic>
        <p:nvPicPr>
          <p:cNvPr id="15" name="Picture 21" descr="green checkmark">
            <a:extLst>
              <a:ext uri="{FF2B5EF4-FFF2-40B4-BE49-F238E27FC236}">
                <a16:creationId xmlns:a16="http://schemas.microsoft.com/office/drawing/2014/main" id="{DB2DD742-D157-3D42-9FA6-9F1CF8AB6B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44" y="5582133"/>
            <a:ext cx="432089" cy="4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4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2287" y="0"/>
            <a:ext cx="2559314" cy="643467"/>
          </a:xfrm>
        </p:spPr>
        <p:txBody>
          <a:bodyPr>
            <a:normAutofit/>
          </a:bodyPr>
          <a:lstStyle/>
          <a:p>
            <a:r>
              <a:rPr lang="en-GB" sz="2400" b="1" dirty="0"/>
              <a:t>Persona B</a:t>
            </a:r>
          </a:p>
        </p:txBody>
      </p:sp>
      <p:graphicFrame>
        <p:nvGraphicFramePr>
          <p:cNvPr id="7" name="Tabla 2">
            <a:extLst>
              <a:ext uri="{FF2B5EF4-FFF2-40B4-BE49-F238E27FC236}">
                <a16:creationId xmlns:a16="http://schemas.microsoft.com/office/drawing/2014/main" id="{DE906054-CB2F-9C4C-AD85-9BAE74440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019185"/>
              </p:ext>
            </p:extLst>
          </p:nvPr>
        </p:nvGraphicFramePr>
        <p:xfrm>
          <a:off x="263859" y="719666"/>
          <a:ext cx="5324141" cy="55287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6061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4958080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Lee cada frase en español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Are you closing these doors?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 is walking to the house where there is a party.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am returning to the theatre where the shows are great.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 am producing these films.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He is promoting these concerts.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Are you enjoying these matches?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6AD6F1BD-FB62-1B40-9DF1-E35F865D9D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907780"/>
              </p:ext>
            </p:extLst>
          </p:nvPr>
        </p:nvGraphicFramePr>
        <p:xfrm>
          <a:off x="5803367" y="735283"/>
          <a:ext cx="6124774" cy="5513116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38329">
                  <a:extLst>
                    <a:ext uri="{9D8B030D-6E8A-4147-A177-3AD203B41FA5}">
                      <a16:colId xmlns:a16="http://schemas.microsoft.com/office/drawing/2014/main" val="2847550453"/>
                    </a:ext>
                  </a:extLst>
                </a:gridCol>
                <a:gridCol w="629909">
                  <a:extLst>
                    <a:ext uri="{9D8B030D-6E8A-4147-A177-3AD203B41FA5}">
                      <a16:colId xmlns:a16="http://schemas.microsoft.com/office/drawing/2014/main" val="243735861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382837492"/>
                    </a:ext>
                  </a:extLst>
                </a:gridCol>
                <a:gridCol w="1056640">
                  <a:extLst>
                    <a:ext uri="{9D8B030D-6E8A-4147-A177-3AD203B41FA5}">
                      <a16:colId xmlns:a16="http://schemas.microsoft.com/office/drawing/2014/main" val="701555709"/>
                    </a:ext>
                  </a:extLst>
                </a:gridCol>
                <a:gridCol w="3285496">
                  <a:extLst>
                    <a:ext uri="{9D8B030D-6E8A-4147-A177-3AD203B41FA5}">
                      <a16:colId xmlns:a16="http://schemas.microsoft.com/office/drawing/2014/main" val="1491417952"/>
                    </a:ext>
                  </a:extLst>
                </a:gridCol>
              </a:tblGrid>
              <a:tr h="780166">
                <a:tc>
                  <a:txBody>
                    <a:bodyPr/>
                    <a:lstStyle/>
                    <a:p>
                      <a:endParaRPr lang="es-GB" sz="22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Tú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Él/Ella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 acción? </a:t>
                      </a:r>
                    </a:p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 inglés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60848582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1720975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7382690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43856550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298429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67719541"/>
                  </a:ext>
                </a:extLst>
              </a:tr>
              <a:tr h="788825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endParaRPr lang="en-US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843624"/>
                  </a:ext>
                </a:extLst>
              </a:tr>
            </a:tbl>
          </a:graphicData>
        </a:graphic>
      </p:graphicFrame>
      <p:pic>
        <p:nvPicPr>
          <p:cNvPr id="9" name="Picture 21" descr="green checkmark">
            <a:extLst>
              <a:ext uri="{FF2B5EF4-FFF2-40B4-BE49-F238E27FC236}">
                <a16:creationId xmlns:a16="http://schemas.microsoft.com/office/drawing/2014/main" id="{65F29246-1969-944F-B2A6-62095E9B9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38" y="1633874"/>
            <a:ext cx="432089" cy="479581"/>
          </a:xfrm>
          <a:prstGeom prst="rect">
            <a:avLst/>
          </a:prstGeom>
        </p:spPr>
      </p:pic>
      <p:pic>
        <p:nvPicPr>
          <p:cNvPr id="12" name="Picture 21" descr="green checkmark">
            <a:extLst>
              <a:ext uri="{FF2B5EF4-FFF2-40B4-BE49-F238E27FC236}">
                <a16:creationId xmlns:a16="http://schemas.microsoft.com/office/drawing/2014/main" id="{E90728F4-F921-2A45-A439-CEAED70572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14" y="2448426"/>
            <a:ext cx="432089" cy="479581"/>
          </a:xfrm>
          <a:prstGeom prst="rect">
            <a:avLst/>
          </a:prstGeom>
        </p:spPr>
      </p:pic>
      <p:pic>
        <p:nvPicPr>
          <p:cNvPr id="13" name="Picture 21" descr="green checkmark">
            <a:extLst>
              <a:ext uri="{FF2B5EF4-FFF2-40B4-BE49-F238E27FC236}">
                <a16:creationId xmlns:a16="http://schemas.microsoft.com/office/drawing/2014/main" id="{702194E5-DBAB-B54E-B687-4373B948E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57" y="3252050"/>
            <a:ext cx="432089" cy="479581"/>
          </a:xfrm>
          <a:prstGeom prst="rect">
            <a:avLst/>
          </a:prstGeom>
        </p:spPr>
      </p:pic>
      <p:pic>
        <p:nvPicPr>
          <p:cNvPr id="14" name="Picture 21" descr="green checkmark">
            <a:extLst>
              <a:ext uri="{FF2B5EF4-FFF2-40B4-BE49-F238E27FC236}">
                <a16:creationId xmlns:a16="http://schemas.microsoft.com/office/drawing/2014/main" id="{277BA7C4-2786-0B45-B919-5A744B0C7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056" y="4008377"/>
            <a:ext cx="432089" cy="479581"/>
          </a:xfrm>
          <a:prstGeom prst="rect">
            <a:avLst/>
          </a:prstGeom>
        </p:spPr>
      </p:pic>
      <p:pic>
        <p:nvPicPr>
          <p:cNvPr id="15" name="Picture 21" descr="green checkmark">
            <a:extLst>
              <a:ext uri="{FF2B5EF4-FFF2-40B4-BE49-F238E27FC236}">
                <a16:creationId xmlns:a16="http://schemas.microsoft.com/office/drawing/2014/main" id="{C9F9B3AE-6BF2-9643-BCA6-D16E250DD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8013" y="4796235"/>
            <a:ext cx="432089" cy="479581"/>
          </a:xfrm>
          <a:prstGeom prst="rect">
            <a:avLst/>
          </a:prstGeom>
        </p:spPr>
      </p:pic>
      <p:pic>
        <p:nvPicPr>
          <p:cNvPr id="16" name="Picture 21" descr="green checkmark">
            <a:extLst>
              <a:ext uri="{FF2B5EF4-FFF2-40B4-BE49-F238E27FC236}">
                <a16:creationId xmlns:a16="http://schemas.microsoft.com/office/drawing/2014/main" id="{144D0D18-AAB3-234F-8C34-FA3E43D30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337" y="5521031"/>
            <a:ext cx="432089" cy="47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4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33100" y="258166"/>
            <a:ext cx="10950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63857" y="106780"/>
            <a:ext cx="2559314" cy="643467"/>
          </a:xfrm>
        </p:spPr>
        <p:txBody>
          <a:bodyPr>
            <a:normAutofit/>
          </a:bodyPr>
          <a:lstStyle/>
          <a:p>
            <a:r>
              <a:rPr lang="en-GB" sz="2400" b="1" dirty="0" err="1"/>
              <a:t>Respuestas</a:t>
            </a:r>
            <a:endParaRPr lang="en-GB" sz="2400" b="1" dirty="0"/>
          </a:p>
        </p:txBody>
      </p:sp>
      <p:graphicFrame>
        <p:nvGraphicFramePr>
          <p:cNvPr id="7" name="Tabla 2">
            <a:extLst>
              <a:ext uri="{FF2B5EF4-FFF2-40B4-BE49-F238E27FC236}">
                <a16:creationId xmlns:a16="http://schemas.microsoft.com/office/drawing/2014/main" id="{6ED670AD-7127-8843-AA2E-814CB1E9DF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97811"/>
              </p:ext>
            </p:extLst>
          </p:nvPr>
        </p:nvGraphicFramePr>
        <p:xfrm>
          <a:off x="263857" y="763895"/>
          <a:ext cx="5655733" cy="55287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Lee cada frase en español: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lloviendo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vivo.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prestando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atención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espectáculos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charlando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amigas.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preparando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flores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para la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boda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buscando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tienda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venden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chocolate de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Alemania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animando a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jugadores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graphicFrame>
        <p:nvGraphicFramePr>
          <p:cNvPr id="10" name="Tabla 2">
            <a:extLst>
              <a:ext uri="{FF2B5EF4-FFF2-40B4-BE49-F238E27FC236}">
                <a16:creationId xmlns:a16="http://schemas.microsoft.com/office/drawing/2014/main" id="{DCEA639C-25EA-424D-9195-947347F9D7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554737"/>
              </p:ext>
            </p:extLst>
          </p:nvPr>
        </p:nvGraphicFramePr>
        <p:xfrm>
          <a:off x="6272410" y="763896"/>
          <a:ext cx="5655733" cy="5528733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4186">
                  <a:extLst>
                    <a:ext uri="{9D8B030D-6E8A-4147-A177-3AD203B41FA5}">
                      <a16:colId xmlns:a16="http://schemas.microsoft.com/office/drawing/2014/main" val="2536567069"/>
                    </a:ext>
                  </a:extLst>
                </a:gridCol>
                <a:gridCol w="5151547">
                  <a:extLst>
                    <a:ext uri="{9D8B030D-6E8A-4147-A177-3AD203B41FA5}">
                      <a16:colId xmlns:a16="http://schemas.microsoft.com/office/drawing/2014/main" val="2307301402"/>
                    </a:ext>
                  </a:extLst>
                </a:gridCol>
              </a:tblGrid>
              <a:tr h="442299">
                <a:tc>
                  <a:txBody>
                    <a:bodyPr/>
                    <a:lstStyle/>
                    <a:p>
                      <a:endParaRPr lang="es-GB" sz="22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Lee cada frase en español: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5332368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cerrando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puertas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32458429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caminando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la casa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hay una fiesta.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31963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regresando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teatro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donde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los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espectáculos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son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geniales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568492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Estoy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produciendo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películas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98054156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promoviendo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conciertos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0821910"/>
                  </a:ext>
                </a:extLst>
              </a:tr>
              <a:tr h="847739">
                <a:tc>
                  <a:txBody>
                    <a:bodyPr/>
                    <a:lstStyle/>
                    <a:p>
                      <a:pPr algn="ctr"/>
                      <a:r>
                        <a:rPr lang="es-GB" sz="22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Estás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disfrutando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22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partidos</a:t>
                      </a:r>
                      <a:r>
                        <a:rPr lang="en-US" sz="22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9421699"/>
                  </a:ext>
                </a:extLst>
              </a:tr>
            </a:tbl>
          </a:graphicData>
        </a:graphic>
      </p:graphicFrame>
      <p:sp>
        <p:nvSpPr>
          <p:cNvPr id="6" name="Title 1"/>
          <p:cNvSpPr txBox="1">
            <a:spLocks/>
          </p:cNvSpPr>
          <p:nvPr/>
        </p:nvSpPr>
        <p:spPr>
          <a:xfrm>
            <a:off x="2354240" y="258166"/>
            <a:ext cx="2559314" cy="643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400"/>
              <a:t>Persona A</a:t>
            </a:r>
            <a:endParaRPr lang="en-GB" sz="2400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051549" y="260307"/>
            <a:ext cx="2559314" cy="6434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2400"/>
              <a:t>Persona B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547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" name="Rectangl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2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D81D6C-D649-1548-983B-DB3A797C76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8" y="2080389"/>
            <a:ext cx="9107973" cy="1260269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Describing events in the past</a:t>
            </a:r>
            <a:endParaRPr lang="en-US" sz="40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DDFED1B0-8365-D84A-847E-1CD3FA3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816" y="3242066"/>
            <a:ext cx="7930777" cy="1456793"/>
          </a:xfrm>
        </p:spPr>
        <p:txBody>
          <a:bodyPr>
            <a:no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chemeClr val="bg1"/>
                </a:solidFill>
              </a:rPr>
              <a:t>Imperfect continuous for events in progress in the past</a:t>
            </a:r>
          </a:p>
          <a:p>
            <a:pPr algn="l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225242" y="4914785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Y9 Spanish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2.2 - Week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Lesson </a:t>
            </a:r>
            <a:r>
              <a:rPr lang="en-GB" sz="2200" dirty="0">
                <a:solidFill>
                  <a:prstClr val="white"/>
                </a:solidFill>
                <a:latin typeface="Century Gothic" panose="020B0502020202020204" pitchFamily="34" charset="0"/>
              </a:rPr>
              <a:t>44</a:t>
            </a: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Title 3">
            <a:extLst>
              <a:ext uri="{FF2B5EF4-FFF2-40B4-BE49-F238E27FC236}">
                <a16:creationId xmlns:a16="http://schemas.microsoft.com/office/drawing/2014/main" id="{C1774CAE-1000-CD44-A0CB-EB911B271423}"/>
              </a:ext>
            </a:extLst>
          </p:cNvPr>
          <p:cNvSpPr txBox="1">
            <a:spLocks/>
          </p:cNvSpPr>
          <p:nvPr/>
        </p:nvSpPr>
        <p:spPr>
          <a:xfrm>
            <a:off x="214817" y="5780283"/>
            <a:ext cx="4079722" cy="95302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Amanda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Izquierdo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, Louise Caruso</a:t>
            </a:r>
            <a:b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</a:b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Mark Davies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30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/11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/21</a:t>
            </a:r>
          </a:p>
        </p:txBody>
      </p:sp>
      <p:pic>
        <p:nvPicPr>
          <p:cNvPr id="18" name="Picture 17" descr="NCELP logo">
            <a:extLst>
              <a:ext uri="{FF2B5EF4-FFF2-40B4-BE49-F238E27FC236}">
                <a16:creationId xmlns:a16="http://schemas.microsoft.com/office/drawing/2014/main" id="{F97E92AD-DBFA-C54B-AA7B-426A834A862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4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558"/>
            <a:ext cx="5131837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-93305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Vocabulario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040CC61-EF8F-274F-938E-095D003250F5}"/>
              </a:ext>
            </a:extLst>
          </p:cNvPr>
          <p:cNvSpPr txBox="1"/>
          <p:nvPr/>
        </p:nvSpPr>
        <p:spPr>
          <a:xfrm>
            <a:off x="4642870" y="442798"/>
            <a:ext cx="6241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Completa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las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frases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español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y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inglés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14DC9AF4-688B-44A3-919D-C8C378F39F6B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DD7025-B17A-4899-B363-84E15031FB8D}"/>
              </a:ext>
            </a:extLst>
          </p:cNvPr>
          <p:cNvSpPr txBox="1"/>
          <p:nvPr/>
        </p:nvSpPr>
        <p:spPr>
          <a:xfrm>
            <a:off x="796555" y="1451855"/>
            <a:ext cx="477910" cy="400110"/>
          </a:xfrm>
          <a:prstGeom prst="rect">
            <a:avLst/>
          </a:prstGeom>
          <a:solidFill>
            <a:schemeClr val="bg1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585ED9-3D5D-47F9-9056-F15FA534BDBE}"/>
              </a:ext>
            </a:extLst>
          </p:cNvPr>
          <p:cNvSpPr txBox="1"/>
          <p:nvPr/>
        </p:nvSpPr>
        <p:spPr>
          <a:xfrm>
            <a:off x="796800" y="2292068"/>
            <a:ext cx="477910" cy="400110"/>
          </a:xfrm>
          <a:prstGeom prst="rect">
            <a:avLst/>
          </a:prstGeom>
          <a:solidFill>
            <a:schemeClr val="bg1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AE7686-9DE6-4499-B432-3FAA1E85BF41}"/>
              </a:ext>
            </a:extLst>
          </p:cNvPr>
          <p:cNvSpPr txBox="1"/>
          <p:nvPr/>
        </p:nvSpPr>
        <p:spPr>
          <a:xfrm>
            <a:off x="796800" y="3283642"/>
            <a:ext cx="477910" cy="400110"/>
          </a:xfrm>
          <a:prstGeom prst="rect">
            <a:avLst/>
          </a:prstGeom>
          <a:solidFill>
            <a:schemeClr val="bg1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C69F28-5CC9-4F2D-A6D2-32D6A1BDD257}"/>
              </a:ext>
            </a:extLst>
          </p:cNvPr>
          <p:cNvSpPr txBox="1"/>
          <p:nvPr/>
        </p:nvSpPr>
        <p:spPr>
          <a:xfrm>
            <a:off x="796800" y="4634430"/>
            <a:ext cx="477910" cy="400110"/>
          </a:xfrm>
          <a:prstGeom prst="rect">
            <a:avLst/>
          </a:prstGeom>
          <a:solidFill>
            <a:schemeClr val="bg1"/>
          </a:solidFill>
          <a:ln>
            <a:solidFill>
              <a:srgbClr val="11507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0" name="Table 30">
            <a:extLst>
              <a:ext uri="{FF2B5EF4-FFF2-40B4-BE49-F238E27FC236}">
                <a16:creationId xmlns:a16="http://schemas.microsoft.com/office/drawing/2014/main" id="{4F08CD42-3C9A-4BC2-89D2-3B001023A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6277299"/>
              </p:ext>
            </p:extLst>
          </p:nvPr>
        </p:nvGraphicFramePr>
        <p:xfrm>
          <a:off x="1482806" y="1430528"/>
          <a:ext cx="10168128" cy="4184459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0168128">
                  <a:extLst>
                    <a:ext uri="{9D8B030D-6E8A-4147-A177-3AD203B41FA5}">
                      <a16:colId xmlns:a16="http://schemas.microsoft.com/office/drawing/2014/main" val="129266752"/>
                    </a:ext>
                  </a:extLst>
                </a:gridCol>
              </a:tblGrid>
              <a:tr h="487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El ________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sobre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el medio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ambiente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es ____________.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574961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The effect on the ____________  is terrible.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0174461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Todavía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los _________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tienen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que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hacer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más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si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no,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muchos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animales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van a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morir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751018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_______ humans have to do more, if not, many animals are going to ________.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9396957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Es _________ resolver los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problemas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__________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como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el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consumo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alto de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plástico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199783"/>
                  </a:ext>
                </a:extLst>
              </a:tr>
              <a:tr h="76872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It’s essential ___________ the most serious problems like the high ______________ of plastic.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3518684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El __________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tiene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que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promover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el _____ del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transporte</a:t>
                      </a:r>
                      <a:r>
                        <a:rPr lang="en-GB" sz="2000" b="1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002060"/>
                          </a:solidFill>
                        </a:rPr>
                        <a:t>público</a:t>
                      </a:r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054463"/>
                  </a:ext>
                </a:extLst>
              </a:tr>
              <a:tr h="487962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002060"/>
                          </a:solidFill>
                        </a:rPr>
                        <a:t>The government has to __________ the use of public *transport.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5058769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1D59AF4-D65F-4FB4-B0A4-510E7313D0C6}"/>
              </a:ext>
            </a:extLst>
          </p:cNvPr>
          <p:cNvSpPr txBox="1"/>
          <p:nvPr/>
        </p:nvSpPr>
        <p:spPr>
          <a:xfrm>
            <a:off x="1841701" y="1415914"/>
            <a:ext cx="1101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efecto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C218E8-4B9C-4B0A-9925-C783AB8579B5}"/>
              </a:ext>
            </a:extLst>
          </p:cNvPr>
          <p:cNvSpPr txBox="1"/>
          <p:nvPr/>
        </p:nvSpPr>
        <p:spPr>
          <a:xfrm>
            <a:off x="3617583" y="1903679"/>
            <a:ext cx="367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environment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517A22-565B-42F9-9667-0A1FB2C87770}"/>
              </a:ext>
            </a:extLst>
          </p:cNvPr>
          <p:cNvSpPr txBox="1"/>
          <p:nvPr/>
        </p:nvSpPr>
        <p:spPr>
          <a:xfrm>
            <a:off x="6619545" y="1406967"/>
            <a:ext cx="1355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terrible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A8FE091-0197-4292-B2B2-0CDD3B119608}"/>
              </a:ext>
            </a:extLst>
          </p:cNvPr>
          <p:cNvSpPr txBox="1"/>
          <p:nvPr/>
        </p:nvSpPr>
        <p:spPr>
          <a:xfrm>
            <a:off x="1737333" y="2855298"/>
            <a:ext cx="135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Still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A2B6192-08DB-4B56-AF83-021697B47BA0}"/>
              </a:ext>
            </a:extLst>
          </p:cNvPr>
          <p:cNvSpPr txBox="1"/>
          <p:nvPr/>
        </p:nvSpPr>
        <p:spPr>
          <a:xfrm>
            <a:off x="2938030" y="2360007"/>
            <a:ext cx="3679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humanos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7B614D3-123A-446D-B265-F664F33A9AFD}"/>
              </a:ext>
            </a:extLst>
          </p:cNvPr>
          <p:cNvSpPr txBox="1"/>
          <p:nvPr/>
        </p:nvSpPr>
        <p:spPr>
          <a:xfrm>
            <a:off x="10093606" y="2855298"/>
            <a:ext cx="7221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die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7968144-6EBF-41AF-998E-3C5AC1DFB3AC}"/>
              </a:ext>
            </a:extLst>
          </p:cNvPr>
          <p:cNvSpPr txBox="1"/>
          <p:nvPr/>
        </p:nvSpPr>
        <p:spPr>
          <a:xfrm>
            <a:off x="3096501" y="3850611"/>
            <a:ext cx="154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to resolve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B17897-9FB1-42B0-8A04-D01EF37722BB}"/>
              </a:ext>
            </a:extLst>
          </p:cNvPr>
          <p:cNvSpPr txBox="1"/>
          <p:nvPr/>
        </p:nvSpPr>
        <p:spPr>
          <a:xfrm>
            <a:off x="1886334" y="3375871"/>
            <a:ext cx="135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esencial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58266C-75D9-4978-B25F-2FCF38D7B8C6}"/>
              </a:ext>
            </a:extLst>
          </p:cNvPr>
          <p:cNvSpPr txBox="1"/>
          <p:nvPr/>
        </p:nvSpPr>
        <p:spPr>
          <a:xfrm>
            <a:off x="6068206" y="3359223"/>
            <a:ext cx="10990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graves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6CC42B5-6DFF-486B-A226-7ACF79B2B4A7}"/>
              </a:ext>
            </a:extLst>
          </p:cNvPr>
          <p:cNvSpPr txBox="1"/>
          <p:nvPr/>
        </p:nvSpPr>
        <p:spPr>
          <a:xfrm>
            <a:off x="9346546" y="3850611"/>
            <a:ext cx="1874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consumption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7D28B8A-B171-4D29-B3DD-667F3E079569}"/>
              </a:ext>
            </a:extLst>
          </p:cNvPr>
          <p:cNvSpPr txBox="1"/>
          <p:nvPr/>
        </p:nvSpPr>
        <p:spPr>
          <a:xfrm>
            <a:off x="1782374" y="4615647"/>
            <a:ext cx="1359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gobierno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1A43E0C-3BA2-EC4C-B504-48665E9B1C65}"/>
              </a:ext>
            </a:extLst>
          </p:cNvPr>
          <p:cNvSpPr txBox="1"/>
          <p:nvPr/>
        </p:nvSpPr>
        <p:spPr>
          <a:xfrm>
            <a:off x="4461035" y="5064036"/>
            <a:ext cx="1359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promote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9D0ECCA-CFD6-4148-B945-7A3C90D8F185}"/>
              </a:ext>
            </a:extLst>
          </p:cNvPr>
          <p:cNvSpPr txBox="1"/>
          <p:nvPr/>
        </p:nvSpPr>
        <p:spPr>
          <a:xfrm>
            <a:off x="5987084" y="4614712"/>
            <a:ext cx="670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uso</a:t>
            </a: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5" name="Picture 2" descr="World, Earth, Planet, Globe, Map, Geography">
            <a:extLst>
              <a:ext uri="{FF2B5EF4-FFF2-40B4-BE49-F238E27FC236}">
                <a16:creationId xmlns:a16="http://schemas.microsoft.com/office/drawing/2014/main" id="{A1BD3065-5AD9-8346-84C7-5DA1CC753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652" y="4617989"/>
            <a:ext cx="1546369" cy="1546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999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  <p:bldP spid="4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Un </a:t>
            </a:r>
            <a:r>
              <a:rPr lang="en-GB" sz="3600" b="1" dirty="0" err="1">
                <a:solidFill>
                  <a:schemeClr val="bg1"/>
                </a:solidFill>
              </a:rPr>
              <a:t>mensaje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213698" y="258166"/>
            <a:ext cx="371444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303443" y="2847488"/>
            <a:ext cx="177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12805" y="3422004"/>
            <a:ext cx="5683195" cy="2804608"/>
          </a:xfrm>
          <a:prstGeom prst="wedgeRoundRectCallout">
            <a:avLst>
              <a:gd name="adj1" fmla="val -33599"/>
              <a:gd name="adj2" fmla="val -555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82286" y="1209742"/>
            <a:ext cx="121097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A: Lee el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texto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compañero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mirar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la pizarra*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escucha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escribe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cada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palabra con [b] o [v].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2685" y="3526792"/>
            <a:ext cx="55633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Hola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Luis. ¿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Cómo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estáis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y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tu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hermana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Vosotros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vais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venir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mi casa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sábado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para la fiesta, ¿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verdad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¡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Tenemos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bastante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comida y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bebidas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para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todos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el barrio!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09421" y="2517817"/>
            <a:ext cx="1242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*board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5990246" y="2847487"/>
            <a:ext cx="216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6566871" y="3309153"/>
            <a:ext cx="5365096" cy="2917459"/>
          </a:xfrm>
          <a:prstGeom prst="wedgeRoundRectCallout">
            <a:avLst>
              <a:gd name="adj1" fmla="val -57524"/>
              <a:gd name="adj2" fmla="val -4471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72625" y="3490609"/>
            <a:ext cx="513816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Hola Diego. Estamos bien, gracias.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Ayer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vimos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la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última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película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de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Icíar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Bollaín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¡Es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muy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GB" sz="2800" dirty="0" err="1">
                <a:solidFill>
                  <a:srgbClr val="4472C4">
                    <a:lumMod val="50000"/>
                  </a:srgbClr>
                </a:solidFill>
              </a:rPr>
              <a:t>buena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</a:rPr>
              <a:t>!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Sí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,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vamos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ir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la fiesta.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También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quiero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invitar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 mi 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novia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 ¡</a:t>
            </a:r>
            <a:r>
              <a:rPr lang="en-GB" sz="26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Baila</a:t>
            </a:r>
            <a:r>
              <a:rPr lang="en-GB" sz="26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genial!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AF42A56-1753-B84E-B4D3-FFA1736C5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5223" y="866945"/>
            <a:ext cx="1168881" cy="104545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F7D9C749-5E3C-2F43-8415-0330CC9784D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65070" y="255559"/>
            <a:ext cx="1154668" cy="170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0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3" grpId="0" animBg="1"/>
      <p:bldP spid="3" grpId="1" animBg="1"/>
      <p:bldP spid="8" grpId="0"/>
      <p:bldP spid="8" grpId="1"/>
      <p:bldP spid="11" grpId="0"/>
      <p:bldP spid="11" grpId="1"/>
      <p:bldP spid="12" grpId="0" animBg="1"/>
      <p:bldP spid="12" grpId="1" animBg="1"/>
      <p:bldP spid="13" grpId="0"/>
      <p:bldP spid="13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Solución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8213698" y="258166"/>
            <a:ext cx="3714446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6229215" y="1230740"/>
            <a:ext cx="413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B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8CDABB-FE34-9B40-A7AC-9470E22856BF}"/>
              </a:ext>
            </a:extLst>
          </p:cNvPr>
          <p:cNvSpPr txBox="1"/>
          <p:nvPr/>
        </p:nvSpPr>
        <p:spPr>
          <a:xfrm>
            <a:off x="524565" y="1230021"/>
            <a:ext cx="4139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Persona 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833" y="1788197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bien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18833" y="2643324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vimos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8833" y="3498451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Bollaín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814" y="4353578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buena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8833" y="5205841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vamos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64150" y="1808154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vosotros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64150" y="2663281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vais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64149" y="3518408"/>
            <a:ext cx="2494087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venir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57131" y="4373535"/>
            <a:ext cx="2499790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sábado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64150" y="5225798"/>
            <a:ext cx="2494088" cy="67710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verdad</a:t>
            </a:r>
            <a:endParaRPr kumimoji="0" lang="en-GB" sz="3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B26AEC-8A8C-9247-84CA-705F76D0A64F}"/>
              </a:ext>
            </a:extLst>
          </p:cNvPr>
          <p:cNvSpPr txBox="1"/>
          <p:nvPr/>
        </p:nvSpPr>
        <p:spPr>
          <a:xfrm>
            <a:off x="9226164" y="1774354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invitar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90D16F-EA4F-674B-AE24-8913433E1215}"/>
              </a:ext>
            </a:extLst>
          </p:cNvPr>
          <p:cNvSpPr txBox="1"/>
          <p:nvPr/>
        </p:nvSpPr>
        <p:spPr>
          <a:xfrm>
            <a:off x="9226164" y="2663281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novia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7D1D2F0-E953-9B44-B9C5-1BF0D235624C}"/>
              </a:ext>
            </a:extLst>
          </p:cNvPr>
          <p:cNvSpPr txBox="1"/>
          <p:nvPr/>
        </p:nvSpPr>
        <p:spPr>
          <a:xfrm>
            <a:off x="9226164" y="3498451"/>
            <a:ext cx="2494086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baila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0AFC193-AE9C-7C49-9567-429D7B812178}"/>
              </a:ext>
            </a:extLst>
          </p:cNvPr>
          <p:cNvSpPr txBox="1"/>
          <p:nvPr/>
        </p:nvSpPr>
        <p:spPr>
          <a:xfrm>
            <a:off x="3684842" y="1808154"/>
            <a:ext cx="241115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bastante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43F5110-0906-DF47-B9BA-56512E91806E}"/>
              </a:ext>
            </a:extLst>
          </p:cNvPr>
          <p:cNvSpPr txBox="1"/>
          <p:nvPr/>
        </p:nvSpPr>
        <p:spPr>
          <a:xfrm>
            <a:off x="3684842" y="2663281"/>
            <a:ext cx="241115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bebidas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873CD5F-8C79-9745-B31B-95660EBFB5DE}"/>
              </a:ext>
            </a:extLst>
          </p:cNvPr>
          <p:cNvSpPr txBox="1"/>
          <p:nvPr/>
        </p:nvSpPr>
        <p:spPr>
          <a:xfrm>
            <a:off x="3684842" y="3519092"/>
            <a:ext cx="2411158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barrio</a:t>
            </a:r>
          </a:p>
        </p:txBody>
      </p:sp>
    </p:spTree>
    <p:extLst>
      <p:ext uri="{BB962C8B-B14F-4D97-AF65-F5344CB8AC3E}">
        <p14:creationId xmlns:p14="http://schemas.microsoft.com/office/powerpoint/2010/main" val="13017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A41DD3D-AD84-4F29-85CC-7A91B33316DF}"/>
              </a:ext>
            </a:extLst>
          </p:cNvPr>
          <p:cNvSpPr/>
          <p:nvPr/>
        </p:nvSpPr>
        <p:spPr>
          <a:xfrm>
            <a:off x="6727626" y="2135428"/>
            <a:ext cx="2463451" cy="628535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real</a:t>
            </a:r>
            <a:r>
              <a:rPr lang="en-GB" sz="3200" b="1" dirty="0" err="1">
                <a:solidFill>
                  <a:srgbClr val="EA5E01"/>
                </a:solidFill>
                <a:latin typeface="Century Gothic" panose="020B0502020202020204" pitchFamily="34" charset="0"/>
              </a:rPr>
              <a:t>idad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7C8D9DE7-17E6-45F9-8A20-8CEA0C476F59}"/>
              </a:ext>
            </a:extLst>
          </p:cNvPr>
          <p:cNvSpPr/>
          <p:nvPr/>
        </p:nvSpPr>
        <p:spPr>
          <a:xfrm>
            <a:off x="6745815" y="2981684"/>
            <a:ext cx="2445262" cy="629201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personal</a:t>
            </a:r>
            <a:r>
              <a:rPr lang="en-GB" sz="3200" b="1" dirty="0" err="1">
                <a:solidFill>
                  <a:srgbClr val="EA5E01"/>
                </a:solidFill>
                <a:latin typeface="Century Gothic" panose="020B0502020202020204" pitchFamily="34" charset="0"/>
              </a:rPr>
              <a:t>idad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8B3825B-5550-4943-9E71-E8C01ACA5B3C}"/>
              </a:ext>
            </a:extLst>
          </p:cNvPr>
          <p:cNvSpPr txBox="1"/>
          <p:nvPr/>
        </p:nvSpPr>
        <p:spPr>
          <a:xfrm>
            <a:off x="297259" y="1200130"/>
            <a:ext cx="11597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We can create nouns in Spanish by adding –</a:t>
            </a:r>
            <a:r>
              <a:rPr lang="es-GB" sz="2400" b="1" dirty="0">
                <a:solidFill>
                  <a:schemeClr val="accent5">
                    <a:lumMod val="50000"/>
                  </a:schemeClr>
                </a:solidFill>
              </a:rPr>
              <a:t>idad</a:t>
            </a:r>
            <a:r>
              <a:rPr lang="es-GB" sz="2400" dirty="0">
                <a:solidFill>
                  <a:schemeClr val="accent5">
                    <a:lumMod val="50000"/>
                  </a:schemeClr>
                </a:solidFill>
              </a:rPr>
              <a:t> to singular adjectives ending in a consonant: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7" name="Llamada rectangular redondeada 6">
            <a:extLst>
              <a:ext uri="{FF2B5EF4-FFF2-40B4-BE49-F238E27FC236}">
                <a16:creationId xmlns:a16="http://schemas.microsoft.com/office/drawing/2014/main" id="{6E3F8007-EEB6-9644-AB59-328E8E79C333}"/>
              </a:ext>
            </a:extLst>
          </p:cNvPr>
          <p:cNvSpPr/>
          <p:nvPr/>
        </p:nvSpPr>
        <p:spPr>
          <a:xfrm>
            <a:off x="9410701" y="1866900"/>
            <a:ext cx="2580148" cy="2029069"/>
          </a:xfrm>
          <a:prstGeom prst="wedgeRoundRectCallout">
            <a:avLst>
              <a:gd name="adj1" fmla="val -54466"/>
              <a:gd name="adj2" fmla="val 18041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All –</a:t>
            </a:r>
            <a:r>
              <a:rPr lang="en-GB" sz="2200" b="1" dirty="0" err="1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idad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 words in Spanish are feminine, so use ‘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la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for ‘the’ and ‘</a:t>
            </a:r>
            <a:r>
              <a:rPr lang="en-GB" sz="2200" b="1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una</a:t>
            </a:r>
            <a:r>
              <a:rPr lang="en-GB" sz="2200" dirty="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rPr>
              <a:t>’ for ‘a, an’.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0C9821E9-EECC-7043-B1F3-EA20E18F208C}"/>
              </a:ext>
            </a:extLst>
          </p:cNvPr>
          <p:cNvSpPr txBox="1"/>
          <p:nvPr/>
        </p:nvSpPr>
        <p:spPr>
          <a:xfrm>
            <a:off x="347013" y="3966162"/>
            <a:ext cx="11497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We can also create nouns ending in –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idad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by removing the final vowel.</a:t>
            </a:r>
          </a:p>
        </p:txBody>
      </p:sp>
      <p:sp>
        <p:nvSpPr>
          <p:cNvPr id="31" name="Llamada rectangular redondeada 30">
            <a:extLst>
              <a:ext uri="{FF2B5EF4-FFF2-40B4-BE49-F238E27FC236}">
                <a16:creationId xmlns:a16="http://schemas.microsoft.com/office/drawing/2014/main" id="{CD097C42-B1B1-1048-94A0-52075B37603A}"/>
              </a:ext>
            </a:extLst>
          </p:cNvPr>
          <p:cNvSpPr/>
          <p:nvPr/>
        </p:nvSpPr>
        <p:spPr>
          <a:xfrm>
            <a:off x="243503" y="2235630"/>
            <a:ext cx="1993321" cy="1432258"/>
          </a:xfrm>
          <a:prstGeom prst="wedgeRoundRectCallout">
            <a:avLst>
              <a:gd name="adj1" fmla="val 60372"/>
              <a:gd name="adj2" fmla="val -1917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All –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</a:rPr>
              <a:t>idad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words have final syllable stress.</a:t>
            </a:r>
          </a:p>
        </p:txBody>
      </p:sp>
      <p:sp>
        <p:nvSpPr>
          <p:cNvPr id="6" name="Cruz 5">
            <a:extLst>
              <a:ext uri="{FF2B5EF4-FFF2-40B4-BE49-F238E27FC236}">
                <a16:creationId xmlns:a16="http://schemas.microsoft.com/office/drawing/2014/main" id="{66228517-83A4-D541-B579-D6BBFB843278}"/>
              </a:ext>
            </a:extLst>
          </p:cNvPr>
          <p:cNvSpPr/>
          <p:nvPr/>
        </p:nvSpPr>
        <p:spPr>
          <a:xfrm>
            <a:off x="4070336" y="2261641"/>
            <a:ext cx="438794" cy="382809"/>
          </a:xfrm>
          <a:prstGeom prst="plus">
            <a:avLst>
              <a:gd name="adj" fmla="val 36931"/>
            </a:avLst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64FC460-506A-2840-94DE-3DCA79BA3ACB}"/>
              </a:ext>
            </a:extLst>
          </p:cNvPr>
          <p:cNvSpPr txBox="1"/>
          <p:nvPr/>
        </p:nvSpPr>
        <p:spPr>
          <a:xfrm>
            <a:off x="4570949" y="2159875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A5E01"/>
                </a:solidFill>
              </a:rPr>
              <a:t>idad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16CE65BA-A1ED-314D-8CD4-2BCAEB968C0E}"/>
              </a:ext>
            </a:extLst>
          </p:cNvPr>
          <p:cNvSpPr txBox="1"/>
          <p:nvPr/>
        </p:nvSpPr>
        <p:spPr>
          <a:xfrm>
            <a:off x="3128798" y="2177146"/>
            <a:ext cx="843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real</a:t>
            </a:r>
          </a:p>
        </p:txBody>
      </p:sp>
      <p:sp>
        <p:nvSpPr>
          <p:cNvPr id="14" name="Igual 13">
            <a:extLst>
              <a:ext uri="{FF2B5EF4-FFF2-40B4-BE49-F238E27FC236}">
                <a16:creationId xmlns:a16="http://schemas.microsoft.com/office/drawing/2014/main" id="{CE15D71B-FD70-A449-A576-1790DFF2CF58}"/>
              </a:ext>
            </a:extLst>
          </p:cNvPr>
          <p:cNvSpPr/>
          <p:nvPr/>
        </p:nvSpPr>
        <p:spPr>
          <a:xfrm>
            <a:off x="5619883" y="2316535"/>
            <a:ext cx="547613" cy="307564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Cruz 21">
            <a:extLst>
              <a:ext uri="{FF2B5EF4-FFF2-40B4-BE49-F238E27FC236}">
                <a16:creationId xmlns:a16="http://schemas.microsoft.com/office/drawing/2014/main" id="{A9A7055E-EDCD-F741-BC4C-061824DF796A}"/>
              </a:ext>
            </a:extLst>
          </p:cNvPr>
          <p:cNvSpPr/>
          <p:nvPr/>
        </p:nvSpPr>
        <p:spPr>
          <a:xfrm>
            <a:off x="4072093" y="3090966"/>
            <a:ext cx="438794" cy="382809"/>
          </a:xfrm>
          <a:prstGeom prst="plus">
            <a:avLst>
              <a:gd name="adj" fmla="val 36931"/>
            </a:avLst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464D53B9-72AF-E94C-8498-6FC95ED19B92}"/>
              </a:ext>
            </a:extLst>
          </p:cNvPr>
          <p:cNvSpPr txBox="1"/>
          <p:nvPr/>
        </p:nvSpPr>
        <p:spPr>
          <a:xfrm>
            <a:off x="4572706" y="298967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A5E01"/>
                </a:solidFill>
              </a:rPr>
              <a:t>idad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9174CC1-408A-A144-A858-A85B214A84E4}"/>
              </a:ext>
            </a:extLst>
          </p:cNvPr>
          <p:cNvSpPr txBox="1"/>
          <p:nvPr/>
        </p:nvSpPr>
        <p:spPr>
          <a:xfrm>
            <a:off x="2292510" y="3013070"/>
            <a:ext cx="16834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personal</a:t>
            </a:r>
          </a:p>
        </p:txBody>
      </p:sp>
      <p:sp>
        <p:nvSpPr>
          <p:cNvPr id="26" name="Igual 25">
            <a:extLst>
              <a:ext uri="{FF2B5EF4-FFF2-40B4-BE49-F238E27FC236}">
                <a16:creationId xmlns:a16="http://schemas.microsoft.com/office/drawing/2014/main" id="{15FCE273-4D74-6046-9AC7-1A053277F68A}"/>
              </a:ext>
            </a:extLst>
          </p:cNvPr>
          <p:cNvSpPr/>
          <p:nvPr/>
        </p:nvSpPr>
        <p:spPr>
          <a:xfrm>
            <a:off x="5621640" y="3146338"/>
            <a:ext cx="547613" cy="307564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Rounded Rectangle 10">
            <a:extLst>
              <a:ext uri="{FF2B5EF4-FFF2-40B4-BE49-F238E27FC236}">
                <a16:creationId xmlns:a16="http://schemas.microsoft.com/office/drawing/2014/main" id="{293ADE52-4D20-8849-9FD8-F6452A3AF4A9}"/>
              </a:ext>
            </a:extLst>
          </p:cNvPr>
          <p:cNvSpPr/>
          <p:nvPr/>
        </p:nvSpPr>
        <p:spPr>
          <a:xfrm>
            <a:off x="6745815" y="4599646"/>
            <a:ext cx="2463451" cy="58444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curios</a:t>
            </a:r>
            <a:r>
              <a:rPr lang="en-GB" sz="3200" b="1" dirty="0" err="1">
                <a:solidFill>
                  <a:srgbClr val="EA5E01"/>
                </a:solidFill>
                <a:latin typeface="Century Gothic" panose="020B0502020202020204" pitchFamily="34" charset="0"/>
              </a:rPr>
              <a:t>idad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Cruz 31">
            <a:extLst>
              <a:ext uri="{FF2B5EF4-FFF2-40B4-BE49-F238E27FC236}">
                <a16:creationId xmlns:a16="http://schemas.microsoft.com/office/drawing/2014/main" id="{3911C986-76EC-0E41-BFA3-EF6C2FECBBF6}"/>
              </a:ext>
            </a:extLst>
          </p:cNvPr>
          <p:cNvSpPr/>
          <p:nvPr/>
        </p:nvSpPr>
        <p:spPr>
          <a:xfrm>
            <a:off x="4070336" y="4732024"/>
            <a:ext cx="438794" cy="382809"/>
          </a:xfrm>
          <a:prstGeom prst="plus">
            <a:avLst>
              <a:gd name="adj" fmla="val 36931"/>
            </a:avLst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FE4FEAFA-B57B-9B4D-B54C-BD59084C5D10}"/>
              </a:ext>
            </a:extLst>
          </p:cNvPr>
          <p:cNvSpPr txBox="1"/>
          <p:nvPr/>
        </p:nvSpPr>
        <p:spPr>
          <a:xfrm>
            <a:off x="4570949" y="4630258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A5E01"/>
                </a:solidFill>
              </a:rPr>
              <a:t>idad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74F356C-6F00-444F-AB7B-0D3F16E052FA}"/>
              </a:ext>
            </a:extLst>
          </p:cNvPr>
          <p:cNvSpPr txBox="1"/>
          <p:nvPr/>
        </p:nvSpPr>
        <p:spPr>
          <a:xfrm>
            <a:off x="2364881" y="4630258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curios</a:t>
            </a:r>
            <a:r>
              <a:rPr lang="es-GB" sz="2800" strike="sngStrike" dirty="0">
                <a:solidFill>
                  <a:schemeClr val="accent5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35" name="Igual 34">
            <a:extLst>
              <a:ext uri="{FF2B5EF4-FFF2-40B4-BE49-F238E27FC236}">
                <a16:creationId xmlns:a16="http://schemas.microsoft.com/office/drawing/2014/main" id="{DCAFAA1A-21B3-034B-AF29-36A29D33575F}"/>
              </a:ext>
            </a:extLst>
          </p:cNvPr>
          <p:cNvSpPr/>
          <p:nvPr/>
        </p:nvSpPr>
        <p:spPr>
          <a:xfrm>
            <a:off x="5619883" y="4786918"/>
            <a:ext cx="547613" cy="307564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CCBDC014-F74E-4A4A-9769-AD2D05116DC2}"/>
              </a:ext>
            </a:extLst>
          </p:cNvPr>
          <p:cNvSpPr txBox="1"/>
          <p:nvPr/>
        </p:nvSpPr>
        <p:spPr>
          <a:xfrm>
            <a:off x="2363928" y="5442230"/>
            <a:ext cx="1361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dirty="0">
                <a:solidFill>
                  <a:schemeClr val="accent5">
                    <a:lumMod val="50000"/>
                  </a:schemeClr>
                </a:solidFill>
              </a:rPr>
              <a:t>segur</a:t>
            </a:r>
            <a:r>
              <a:rPr lang="es-GB" sz="2800" strike="sngStrike" dirty="0">
                <a:solidFill>
                  <a:schemeClr val="accent5">
                    <a:lumMod val="50000"/>
                  </a:schemeClr>
                </a:solidFill>
              </a:rPr>
              <a:t>o</a:t>
            </a:r>
          </a:p>
        </p:txBody>
      </p:sp>
      <p:sp>
        <p:nvSpPr>
          <p:cNvPr id="37" name="Rounded Rectangle 10">
            <a:extLst>
              <a:ext uri="{FF2B5EF4-FFF2-40B4-BE49-F238E27FC236}">
                <a16:creationId xmlns:a16="http://schemas.microsoft.com/office/drawing/2014/main" id="{5FA2EFC2-EEDE-7044-9201-CB00D21DA266}"/>
              </a:ext>
            </a:extLst>
          </p:cNvPr>
          <p:cNvSpPr/>
          <p:nvPr/>
        </p:nvSpPr>
        <p:spPr>
          <a:xfrm>
            <a:off x="6736720" y="5381007"/>
            <a:ext cx="2463451" cy="584443"/>
          </a:xfrm>
          <a:prstGeom prst="round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4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segur</a:t>
            </a:r>
            <a:r>
              <a:rPr lang="en-GB" sz="3200" b="1" dirty="0" err="1">
                <a:solidFill>
                  <a:srgbClr val="EA5E01"/>
                </a:solidFill>
                <a:latin typeface="Century Gothic" panose="020B0502020202020204" pitchFamily="34" charset="0"/>
              </a:rPr>
              <a:t>idad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EA5E0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8" name="Cruz 37">
            <a:extLst>
              <a:ext uri="{FF2B5EF4-FFF2-40B4-BE49-F238E27FC236}">
                <a16:creationId xmlns:a16="http://schemas.microsoft.com/office/drawing/2014/main" id="{C4368EB6-385D-8B49-B902-D2243C3ED4FB}"/>
              </a:ext>
            </a:extLst>
          </p:cNvPr>
          <p:cNvSpPr/>
          <p:nvPr/>
        </p:nvSpPr>
        <p:spPr>
          <a:xfrm>
            <a:off x="4065931" y="5569324"/>
            <a:ext cx="438794" cy="382809"/>
          </a:xfrm>
          <a:prstGeom prst="plus">
            <a:avLst>
              <a:gd name="adj" fmla="val 36931"/>
            </a:avLst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F3710047-F6F7-5B4A-B17B-8CD1D3F27B6A}"/>
              </a:ext>
            </a:extLst>
          </p:cNvPr>
          <p:cNvSpPr txBox="1"/>
          <p:nvPr/>
        </p:nvSpPr>
        <p:spPr>
          <a:xfrm>
            <a:off x="4576377" y="5452753"/>
            <a:ext cx="982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800" b="1" dirty="0">
                <a:solidFill>
                  <a:srgbClr val="EA5E01"/>
                </a:solidFill>
              </a:rPr>
              <a:t>idad</a:t>
            </a:r>
          </a:p>
        </p:txBody>
      </p:sp>
      <p:sp>
        <p:nvSpPr>
          <p:cNvPr id="40" name="Igual 39">
            <a:extLst>
              <a:ext uri="{FF2B5EF4-FFF2-40B4-BE49-F238E27FC236}">
                <a16:creationId xmlns:a16="http://schemas.microsoft.com/office/drawing/2014/main" id="{216D65AC-83D3-F14E-ABF9-B2C8856F0C6B}"/>
              </a:ext>
            </a:extLst>
          </p:cNvPr>
          <p:cNvSpPr/>
          <p:nvPr/>
        </p:nvSpPr>
        <p:spPr>
          <a:xfrm>
            <a:off x="5626166" y="5561105"/>
            <a:ext cx="547613" cy="307564"/>
          </a:xfrm>
          <a:prstGeom prst="mathEqual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B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Llamada rectangular redondeada 40">
            <a:extLst>
              <a:ext uri="{FF2B5EF4-FFF2-40B4-BE49-F238E27FC236}">
                <a16:creationId xmlns:a16="http://schemas.microsoft.com/office/drawing/2014/main" id="{6B72F79E-8750-4344-B97A-F10A8676FF23}"/>
              </a:ext>
            </a:extLst>
          </p:cNvPr>
          <p:cNvSpPr/>
          <p:nvPr/>
        </p:nvSpPr>
        <p:spPr>
          <a:xfrm>
            <a:off x="9393983" y="4562739"/>
            <a:ext cx="2500757" cy="1685661"/>
          </a:xfrm>
          <a:prstGeom prst="wedgeRoundRectCallout">
            <a:avLst>
              <a:gd name="adj1" fmla="val -55815"/>
              <a:gd name="adj2" fmla="val -10562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Note that these words end in    –</a:t>
            </a:r>
            <a:r>
              <a:rPr lang="en-US" sz="2200" b="1" dirty="0" err="1">
                <a:solidFill>
                  <a:srgbClr val="4472C4">
                    <a:lumMod val="50000"/>
                  </a:srgbClr>
                </a:solidFill>
              </a:rPr>
              <a:t>ity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 in English: curios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ity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, secur</a:t>
            </a:r>
            <a:r>
              <a:rPr lang="en-US" sz="2200" b="1" dirty="0">
                <a:solidFill>
                  <a:srgbClr val="4472C4">
                    <a:lumMod val="50000"/>
                  </a:srgbClr>
                </a:solidFill>
              </a:rPr>
              <a:t>ity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B715F10D-D4F3-0945-8883-04E36B2EF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43" y="4839558"/>
            <a:ext cx="1205344" cy="12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3" grpId="0"/>
      <p:bldP spid="7" grpId="0" animBg="1"/>
      <p:bldP spid="21" grpId="0"/>
      <p:bldP spid="31" grpId="0" animBg="1"/>
      <p:bldP spid="6" grpId="0" animBg="1"/>
      <p:bldP spid="13" grpId="0"/>
      <p:bldP spid="20" grpId="0"/>
      <p:bldP spid="14" grpId="0" animBg="1"/>
      <p:bldP spid="22" grpId="0" animBg="1"/>
      <p:bldP spid="23" grpId="0"/>
      <p:bldP spid="24" grpId="0"/>
      <p:bldP spid="26" grpId="0" animBg="1"/>
      <p:bldP spid="27" grpId="0" animBg="1"/>
      <p:bldP spid="32" grpId="0" animBg="1"/>
      <p:bldP spid="33" grpId="0"/>
      <p:bldP spid="34" grpId="0"/>
      <p:bldP spid="35" grpId="0" animBg="1"/>
      <p:bldP spid="36" grpId="0"/>
      <p:bldP spid="37" grpId="0" animBg="1"/>
      <p:bldP spid="38" grpId="0" animBg="1"/>
      <p:bldP spid="39" grpId="0"/>
      <p:bldP spid="40" grpId="0" animBg="1"/>
      <p:bldP spid="4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Vocabulario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883900" y="258166"/>
            <a:ext cx="1044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28">
            <a:extLst>
              <a:ext uri="{FF2B5EF4-FFF2-40B4-BE49-F238E27FC236}">
                <a16:creationId xmlns:a16="http://schemas.microsoft.com/office/drawing/2014/main" id="{DA54ED3C-9972-4743-B9EB-47C0AF6D0DF0}"/>
              </a:ext>
            </a:extLst>
          </p:cNvPr>
          <p:cNvSpPr/>
          <p:nvPr/>
        </p:nvSpPr>
        <p:spPr>
          <a:xfrm>
            <a:off x="3106976" y="4179933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tranquilidad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ounded Rectangle 29">
            <a:extLst>
              <a:ext uri="{FF2B5EF4-FFF2-40B4-BE49-F238E27FC236}">
                <a16:creationId xmlns:a16="http://schemas.microsoft.com/office/drawing/2014/main" id="{9DFC5361-BC57-4488-B2E8-77966F6AFC15}"/>
              </a:ext>
            </a:extLst>
          </p:cNvPr>
          <p:cNvSpPr/>
          <p:nvPr/>
        </p:nvSpPr>
        <p:spPr>
          <a:xfrm>
            <a:off x="6131666" y="4179933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claridad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ounded Rectangle 30">
            <a:extLst>
              <a:ext uri="{FF2B5EF4-FFF2-40B4-BE49-F238E27FC236}">
                <a16:creationId xmlns:a16="http://schemas.microsoft.com/office/drawing/2014/main" id="{C451ED4F-357F-4FA8-AAD2-243EE0D834A6}"/>
              </a:ext>
            </a:extLst>
          </p:cNvPr>
          <p:cNvSpPr/>
          <p:nvPr/>
        </p:nvSpPr>
        <p:spPr>
          <a:xfrm>
            <a:off x="82285" y="2604211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especialidad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ounded Rectangle 31">
            <a:extLst>
              <a:ext uri="{FF2B5EF4-FFF2-40B4-BE49-F238E27FC236}">
                <a16:creationId xmlns:a16="http://schemas.microsoft.com/office/drawing/2014/main" id="{313C8925-9DFF-429C-97B9-006FC2B46113}"/>
              </a:ext>
            </a:extLst>
          </p:cNvPr>
          <p:cNvSpPr/>
          <p:nvPr/>
        </p:nvSpPr>
        <p:spPr>
          <a:xfrm>
            <a:off x="3080231" y="2609197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totalidad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ounded Rectangle 32">
            <a:extLst>
              <a:ext uri="{FF2B5EF4-FFF2-40B4-BE49-F238E27FC236}">
                <a16:creationId xmlns:a16="http://schemas.microsoft.com/office/drawing/2014/main" id="{C44C30F5-F9D4-4244-BF8F-9C448327AA50}"/>
              </a:ext>
            </a:extLst>
          </p:cNvPr>
          <p:cNvSpPr/>
          <p:nvPr/>
        </p:nvSpPr>
        <p:spPr>
          <a:xfrm>
            <a:off x="6045586" y="2605019"/>
            <a:ext cx="2968826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600" b="1" dirty="0">
                <a:solidFill>
                  <a:srgbClr val="4472C4">
                    <a:lumMod val="50000"/>
                  </a:srgbClr>
                </a:solidFill>
              </a:rPr>
              <a:t>actividad</a:t>
            </a:r>
            <a:endParaRPr kumimoji="0" lang="es-ES" sz="26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2" name="Rounded Rectangle 33">
            <a:extLst>
              <a:ext uri="{FF2B5EF4-FFF2-40B4-BE49-F238E27FC236}">
                <a16:creationId xmlns:a16="http://schemas.microsoft.com/office/drawing/2014/main" id="{65DDCFBE-2289-4215-8736-467497F04742}"/>
              </a:ext>
            </a:extLst>
          </p:cNvPr>
          <p:cNvSpPr/>
          <p:nvPr/>
        </p:nvSpPr>
        <p:spPr>
          <a:xfrm>
            <a:off x="9156356" y="2603966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humanidad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BBE30B9F-DA43-4732-B0B4-2AD35A641FD9}"/>
              </a:ext>
            </a:extLst>
          </p:cNvPr>
          <p:cNvSpPr/>
          <p:nvPr/>
        </p:nvSpPr>
        <p:spPr>
          <a:xfrm>
            <a:off x="9156356" y="4180464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originalidad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" name="Rounded Rectangle 35">
            <a:extLst>
              <a:ext uri="{FF2B5EF4-FFF2-40B4-BE49-F238E27FC236}">
                <a16:creationId xmlns:a16="http://schemas.microsoft.com/office/drawing/2014/main" id="{8FEF6DFC-DD93-4216-B2D0-4A39B58CB459}"/>
              </a:ext>
            </a:extLst>
          </p:cNvPr>
          <p:cNvSpPr/>
          <p:nvPr/>
        </p:nvSpPr>
        <p:spPr>
          <a:xfrm>
            <a:off x="82286" y="4138456"/>
            <a:ext cx="2823411" cy="12673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s-ES" sz="2800" b="1" dirty="0">
                <a:solidFill>
                  <a:srgbClr val="4472C4">
                    <a:lumMod val="50000"/>
                  </a:srgbClr>
                </a:solidFill>
              </a:rPr>
              <a:t>formalidad</a:t>
            </a:r>
            <a:endParaRPr kumimoji="0" lang="es-ES" sz="2800" b="1" i="0" u="none" strike="noStrike" kern="1200" cap="none" spc="0" normalizeH="0" baseline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6C2FE606-4EC9-4DF8-BBEB-2EABD9CAF38E}"/>
              </a:ext>
            </a:extLst>
          </p:cNvPr>
          <p:cNvSpPr/>
          <p:nvPr/>
        </p:nvSpPr>
        <p:spPr>
          <a:xfrm>
            <a:off x="3106976" y="4179933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tranquilo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512DE2BD-4C7C-4C90-88CA-59B48440D77B}"/>
              </a:ext>
            </a:extLst>
          </p:cNvPr>
          <p:cNvSpPr/>
          <p:nvPr/>
        </p:nvSpPr>
        <p:spPr>
          <a:xfrm>
            <a:off x="6131666" y="4179933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claro</a:t>
            </a:r>
          </a:p>
        </p:txBody>
      </p:sp>
      <p:sp>
        <p:nvSpPr>
          <p:cNvPr id="17" name="Rounded Rectangle 8">
            <a:extLst>
              <a:ext uri="{FF2B5EF4-FFF2-40B4-BE49-F238E27FC236}">
                <a16:creationId xmlns:a16="http://schemas.microsoft.com/office/drawing/2014/main" id="{AEE5206B-1437-455A-9113-564BEE0C9651}"/>
              </a:ext>
            </a:extLst>
          </p:cNvPr>
          <p:cNvSpPr/>
          <p:nvPr/>
        </p:nvSpPr>
        <p:spPr>
          <a:xfrm>
            <a:off x="73597" y="260396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especial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92712090-2516-4762-8EE4-460D29623BDA}"/>
              </a:ext>
            </a:extLst>
          </p:cNvPr>
          <p:cNvSpPr/>
          <p:nvPr/>
        </p:nvSpPr>
        <p:spPr>
          <a:xfrm>
            <a:off x="3080230" y="2603964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total</a:t>
            </a:r>
          </a:p>
        </p:txBody>
      </p:sp>
      <p:sp>
        <p:nvSpPr>
          <p:cNvPr id="19" name="Rounded Rectangle 10">
            <a:extLst>
              <a:ext uri="{FF2B5EF4-FFF2-40B4-BE49-F238E27FC236}">
                <a16:creationId xmlns:a16="http://schemas.microsoft.com/office/drawing/2014/main" id="{C1912DE9-BA3A-4FE3-A08A-3E20D13DE407}"/>
              </a:ext>
            </a:extLst>
          </p:cNvPr>
          <p:cNvSpPr/>
          <p:nvPr/>
        </p:nvSpPr>
        <p:spPr>
          <a:xfrm>
            <a:off x="6063162" y="2603961"/>
            <a:ext cx="2933674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Rounded Rectangle 11">
            <a:extLst>
              <a:ext uri="{FF2B5EF4-FFF2-40B4-BE49-F238E27FC236}">
                <a16:creationId xmlns:a16="http://schemas.microsoft.com/office/drawing/2014/main" id="{9D106075-3F45-4998-9FC6-3B28CC5E2AFA}"/>
              </a:ext>
            </a:extLst>
          </p:cNvPr>
          <p:cNvSpPr/>
          <p:nvPr/>
        </p:nvSpPr>
        <p:spPr>
          <a:xfrm>
            <a:off x="9160560" y="2603963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humano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Rounded Rectangle 12">
            <a:extLst>
              <a:ext uri="{FF2B5EF4-FFF2-40B4-BE49-F238E27FC236}">
                <a16:creationId xmlns:a16="http://schemas.microsoft.com/office/drawing/2014/main" id="{6B6AB8E9-5485-489E-84A0-6A0CB7BD653C}"/>
              </a:ext>
            </a:extLst>
          </p:cNvPr>
          <p:cNvSpPr/>
          <p:nvPr/>
        </p:nvSpPr>
        <p:spPr>
          <a:xfrm>
            <a:off x="9156355" y="4179932"/>
            <a:ext cx="2823411" cy="126732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22" name="Rounded Rectangle 13">
            <a:extLst>
              <a:ext uri="{FF2B5EF4-FFF2-40B4-BE49-F238E27FC236}">
                <a16:creationId xmlns:a16="http://schemas.microsoft.com/office/drawing/2014/main" id="{70C1C4B0-F9E0-4EC1-95C9-3C67E68DE886}"/>
              </a:ext>
            </a:extLst>
          </p:cNvPr>
          <p:cNvSpPr/>
          <p:nvPr/>
        </p:nvSpPr>
        <p:spPr>
          <a:xfrm>
            <a:off x="95006" y="4096979"/>
            <a:ext cx="2823411" cy="13088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formal</a:t>
            </a:r>
          </a:p>
        </p:txBody>
      </p:sp>
      <p:sp>
        <p:nvSpPr>
          <p:cNvPr id="3" name="Llamada rectangular redondeada 2">
            <a:extLst>
              <a:ext uri="{FF2B5EF4-FFF2-40B4-BE49-F238E27FC236}">
                <a16:creationId xmlns:a16="http://schemas.microsoft.com/office/drawing/2014/main" id="{0C165F6F-DDC0-E243-9FFA-F49CD7C655BF}"/>
              </a:ext>
            </a:extLst>
          </p:cNvPr>
          <p:cNvSpPr/>
          <p:nvPr/>
        </p:nvSpPr>
        <p:spPr>
          <a:xfrm>
            <a:off x="6172685" y="990599"/>
            <a:ext cx="4139715" cy="1039709"/>
          </a:xfrm>
          <a:prstGeom prst="wedgeRoundRectCallout">
            <a:avLst>
              <a:gd name="adj1" fmla="val -117367"/>
              <a:gd name="adj2" fmla="val 6979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Note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that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word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‘especial’ in English has no 'e' at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start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57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3" grpId="0" animBg="1"/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178" name="Google Shape;178;p3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"/>
          <p:cNvSpPr txBox="1"/>
          <p:nvPr/>
        </p:nvSpPr>
        <p:spPr>
          <a:xfrm>
            <a:off x="3360366" y="4780768"/>
            <a:ext cx="288705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diferente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"/>
          <p:cNvSpPr txBox="1"/>
          <p:nvPr/>
        </p:nvSpPr>
        <p:spPr>
          <a:xfrm>
            <a:off x="6605982" y="4790615"/>
            <a:ext cx="2686211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soportar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"/>
          <p:cNvSpPr txBox="1"/>
          <p:nvPr/>
        </p:nvSpPr>
        <p:spPr>
          <a:xfrm>
            <a:off x="409373" y="4780769"/>
            <a:ext cx="250396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el </a:t>
            </a: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vidrio</a:t>
            </a:r>
            <a:endParaRPr dirty="0"/>
          </a:p>
        </p:txBody>
      </p:sp>
      <p:sp>
        <p:nvSpPr>
          <p:cNvPr id="192" name="Google Shape;192;p3"/>
          <p:cNvSpPr txBox="1"/>
          <p:nvPr/>
        </p:nvSpPr>
        <p:spPr>
          <a:xfrm>
            <a:off x="567226" y="4390505"/>
            <a:ext cx="24449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[glass]</a:t>
            </a:r>
            <a:endParaRPr dirty="0"/>
          </a:p>
        </p:txBody>
      </p:sp>
      <p:sp>
        <p:nvSpPr>
          <p:cNvPr id="193" name="Google Shape;193;p3"/>
          <p:cNvSpPr txBox="1"/>
          <p:nvPr/>
        </p:nvSpPr>
        <p:spPr>
          <a:xfrm>
            <a:off x="4158506" y="4390505"/>
            <a:ext cx="15042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[different]</a:t>
            </a:r>
            <a:endParaRPr dirty="0"/>
          </a:p>
        </p:txBody>
      </p:sp>
      <p:pic>
        <p:nvPicPr>
          <p:cNvPr id="24" name="Picture 2" descr="Recycle, Recycling, Glass, Environment, Eco">
            <a:extLst>
              <a:ext uri="{FF2B5EF4-FFF2-40B4-BE49-F238E27FC236}">
                <a16:creationId xmlns:a16="http://schemas.microsoft.com/office/drawing/2014/main" id="{B371D4B3-82FE-3C48-B4B9-E50C4A798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EB222C"/>
              </a:clrFrom>
              <a:clrTo>
                <a:srgbClr val="EB222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9" t="15935" r="19419" b="20144"/>
          <a:stretch/>
        </p:blipFill>
        <p:spPr bwMode="auto">
          <a:xfrm>
            <a:off x="541426" y="1874767"/>
            <a:ext cx="2444900" cy="2515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Peas, Pod, Pea Pod, Green, Fresh, Different, Stand Out">
            <a:extLst>
              <a:ext uri="{FF2B5EF4-FFF2-40B4-BE49-F238E27FC236}">
                <a16:creationId xmlns:a16="http://schemas.microsoft.com/office/drawing/2014/main" id="{E8F0A805-F9F0-9048-A7C8-8A11D39F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198" y="2326840"/>
            <a:ext cx="2327926" cy="157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1156EF7-6BE1-D342-B675-078C2A710575}"/>
              </a:ext>
            </a:extLst>
          </p:cNvPr>
          <p:cNvSpPr txBox="1"/>
          <p:nvPr/>
        </p:nvSpPr>
        <p:spPr>
          <a:xfrm>
            <a:off x="6650970" y="2470575"/>
            <a:ext cx="30747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</a:rPr>
              <a:t>to endure, to stand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8694FC70-B6DD-5841-9E0C-3BC7473AB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8FD33F1-9F2A-9942-ACD3-7111F5912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4885AB4C-7D30-F949-9065-862D2E71E9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id="{CA1B8103-F098-2843-BB91-FDD99D14A7CA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0" name="Line 4">
              <a:extLst>
                <a:ext uri="{FF2B5EF4-FFF2-40B4-BE49-F238E27FC236}">
                  <a16:creationId xmlns:a16="http://schemas.microsoft.com/office/drawing/2014/main" id="{B508110C-7240-0249-AD61-9AEF56EC03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59B1DD56-9D90-3A4D-B7BA-BD3ADF9A2E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F9702081-8078-7B45-9606-1771CC4EFF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CE7C02D2-AC25-B74F-8158-9593A02ED1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4" name="Text Box 12">
              <a:extLst>
                <a:ext uri="{FF2B5EF4-FFF2-40B4-BE49-F238E27FC236}">
                  <a16:creationId xmlns:a16="http://schemas.microsoft.com/office/drawing/2014/main" id="{A685744F-1E3A-0D4E-8ADF-A270590C41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5" name="Text Box 14">
              <a:extLst>
                <a:ext uri="{FF2B5EF4-FFF2-40B4-BE49-F238E27FC236}">
                  <a16:creationId xmlns:a16="http://schemas.microsoft.com/office/drawing/2014/main" id="{8A2B42FB-3871-034B-B9C7-371958AC8C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7" y="1"/>
            <a:ext cx="6484584" cy="1325563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36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026225" y="258167"/>
            <a:ext cx="1901919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en-GB" sz="2000" b="1">
                <a:solidFill>
                  <a:prstClr val="white"/>
                </a:solidFill>
                <a:latin typeface="Century Gothic" panose="020B0502020202020204" pitchFamily="34" charset="0"/>
              </a:rPr>
              <a:t>leer / hablar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0881" y="5886680"/>
            <a:ext cx="2165433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taste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81462" y="1987298"/>
            <a:ext cx="2439793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llegada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45353" y="3293836"/>
            <a:ext cx="2283824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notar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0598" y="4095950"/>
            <a:ext cx="2744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enseguida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81462" y="769617"/>
            <a:ext cx="3407388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mundial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49822" y="1613670"/>
            <a:ext cx="21568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anunciar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2818" y="1851302"/>
            <a:ext cx="36885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6"/>
                </a:solidFill>
                <a:latin typeface="Britannic Bold" panose="020B0903060703020204" pitchFamily="34" charset="77"/>
              </a:rPr>
              <a:t>arrival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181462" y="3189777"/>
            <a:ext cx="3130229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olor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1820597E-0696-E142-A6BC-4BDDE3CBDB36}"/>
              </a:ext>
            </a:extLst>
          </p:cNvPr>
          <p:cNvSpPr txBox="1"/>
          <p:nvPr/>
        </p:nvSpPr>
        <p:spPr>
          <a:xfrm>
            <a:off x="3770598" y="5301907"/>
            <a:ext cx="2156885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sabor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828165F4-D7D6-E943-80F3-D07B35F72512}"/>
              </a:ext>
            </a:extLst>
          </p:cNvPr>
          <p:cNvSpPr txBox="1"/>
          <p:nvPr/>
        </p:nvSpPr>
        <p:spPr>
          <a:xfrm>
            <a:off x="9181462" y="5640347"/>
            <a:ext cx="2744746" cy="58477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de </a:t>
            </a:r>
            <a:r>
              <a:rPr lang="en-US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repente</a:t>
            </a:r>
            <a:endParaRPr lang="en-US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22">
            <a:extLst>
              <a:ext uri="{FF2B5EF4-FFF2-40B4-BE49-F238E27FC236}">
                <a16:creationId xmlns:a16="http://schemas.microsoft.com/office/drawing/2014/main" id="{E7243E5C-A556-B84C-9CA1-F06D4C23405E}"/>
              </a:ext>
            </a:extLst>
          </p:cNvPr>
          <p:cNvSpPr txBox="1"/>
          <p:nvPr/>
        </p:nvSpPr>
        <p:spPr>
          <a:xfrm>
            <a:off x="-175032" y="3259805"/>
            <a:ext cx="4134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  <a:latin typeface="Book Antiqua" panose="02040602050305030304" pitchFamily="18" charset="0"/>
              </a:rPr>
              <a:t>to notice, noticing</a:t>
            </a: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DEC22FFF-CDEA-B441-AA84-E3CAD3587725}"/>
              </a:ext>
            </a:extLst>
          </p:cNvPr>
          <p:cNvSpPr txBox="1"/>
          <p:nvPr/>
        </p:nvSpPr>
        <p:spPr>
          <a:xfrm>
            <a:off x="-429941" y="4101107"/>
            <a:ext cx="4403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2"/>
                </a:solidFill>
                <a:latin typeface="American Typewriter" panose="02090604020004020304" pitchFamily="18" charset="77"/>
              </a:rPr>
              <a:t>straight away</a:t>
            </a:r>
          </a:p>
        </p:txBody>
      </p:sp>
      <p:sp>
        <p:nvSpPr>
          <p:cNvPr id="36" name="TextBox 22">
            <a:extLst>
              <a:ext uri="{FF2B5EF4-FFF2-40B4-BE49-F238E27FC236}">
                <a16:creationId xmlns:a16="http://schemas.microsoft.com/office/drawing/2014/main" id="{1D226D88-7E91-4043-8235-8FB5F5F69D40}"/>
              </a:ext>
            </a:extLst>
          </p:cNvPr>
          <p:cNvSpPr txBox="1"/>
          <p:nvPr/>
        </p:nvSpPr>
        <p:spPr>
          <a:xfrm>
            <a:off x="5961006" y="5637180"/>
            <a:ext cx="3554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70C0"/>
                </a:solidFill>
                <a:latin typeface="Chalkboard" panose="03050602040202020205" pitchFamily="66" charset="77"/>
              </a:rPr>
              <a:t>suddenly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F4C3D76-31BE-8544-99C4-27ADAE026848}"/>
              </a:ext>
            </a:extLst>
          </p:cNvPr>
          <p:cNvSpPr txBox="1"/>
          <p:nvPr/>
        </p:nvSpPr>
        <p:spPr>
          <a:xfrm>
            <a:off x="5740059" y="1352543"/>
            <a:ext cx="3996517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worldwide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6542ED-3227-C34E-AC22-08D59810D49E}"/>
              </a:ext>
            </a:extLst>
          </p:cNvPr>
          <p:cNvSpPr txBox="1"/>
          <p:nvPr/>
        </p:nvSpPr>
        <p:spPr>
          <a:xfrm>
            <a:off x="8966" y="2498550"/>
            <a:ext cx="3353707" cy="707884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to announce, announcing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56B2551-3C65-7045-AAF1-9170CBFB4ACA}"/>
              </a:ext>
            </a:extLst>
          </p:cNvPr>
          <p:cNvGrpSpPr/>
          <p:nvPr/>
        </p:nvGrpSpPr>
        <p:grpSpPr>
          <a:xfrm>
            <a:off x="6609101" y="2810479"/>
            <a:ext cx="1540510" cy="1367058"/>
            <a:chOff x="6418601" y="2900128"/>
            <a:chExt cx="1540510" cy="1582209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ED064143-41B9-A247-8327-363F49BE2F6C}"/>
                </a:ext>
              </a:extLst>
            </p:cNvPr>
            <p:cNvGrpSpPr/>
            <p:nvPr/>
          </p:nvGrpSpPr>
          <p:grpSpPr>
            <a:xfrm>
              <a:off x="6858530" y="2900128"/>
              <a:ext cx="1100581" cy="1582209"/>
              <a:chOff x="4419427" y="2593294"/>
              <a:chExt cx="1500589" cy="2358691"/>
            </a:xfrm>
          </p:grpSpPr>
          <p:pic>
            <p:nvPicPr>
              <p:cNvPr id="8198" name="Picture 6" descr="Bad Breath, Dental, Breath, Mouth, Care, Hygiene">
                <a:extLst>
                  <a:ext uri="{FF2B5EF4-FFF2-40B4-BE49-F238E27FC236}">
                    <a16:creationId xmlns:a16="http://schemas.microsoft.com/office/drawing/2014/main" id="{0B87F7E0-A31B-7641-BC73-E8389BF443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355" t="18519" r="67584" b="35511"/>
              <a:stretch/>
            </p:blipFill>
            <p:spPr bwMode="auto">
              <a:xfrm>
                <a:off x="4419427" y="2738424"/>
                <a:ext cx="1101479" cy="22135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196" name="Picture 4" descr="Nose, Breath, Breathing, Smell, Breathe">
                <a:extLst>
                  <a:ext uri="{FF2B5EF4-FFF2-40B4-BE49-F238E27FC236}">
                    <a16:creationId xmlns:a16="http://schemas.microsoft.com/office/drawing/2014/main" id="{1F51927B-4315-FC47-BF53-BE5F9311A1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53851" y="2593294"/>
                <a:ext cx="1466165" cy="1799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83718B-379E-7441-93DE-51C9408120B1}"/>
                </a:ext>
              </a:extLst>
            </p:cNvPr>
            <p:cNvCxnSpPr>
              <a:cxnSpLocks/>
            </p:cNvCxnSpPr>
            <p:nvPr/>
          </p:nvCxnSpPr>
          <p:spPr>
            <a:xfrm>
              <a:off x="6418601" y="3264086"/>
              <a:ext cx="592696" cy="52428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6609101" y="3774550"/>
            <a:ext cx="2079958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the smell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2C0C072-C9D1-AF41-9C69-CC16DEAA3F5D}"/>
              </a:ext>
            </a:extLst>
          </p:cNvPr>
          <p:cNvGrpSpPr/>
          <p:nvPr/>
        </p:nvGrpSpPr>
        <p:grpSpPr>
          <a:xfrm>
            <a:off x="7049030" y="133570"/>
            <a:ext cx="1236080" cy="1220820"/>
            <a:chOff x="6858530" y="93589"/>
            <a:chExt cx="1236080" cy="1220820"/>
          </a:xfrm>
        </p:grpSpPr>
        <p:pic>
          <p:nvPicPr>
            <p:cNvPr id="8200" name="Picture 8" descr="Earth, Globe, World, America, Geography, Planet, Global">
              <a:extLst>
                <a:ext uri="{FF2B5EF4-FFF2-40B4-BE49-F238E27FC236}">
                  <a16:creationId xmlns:a16="http://schemas.microsoft.com/office/drawing/2014/main" id="{7822537C-C734-1D47-9C70-92B5C53DD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530" y="93589"/>
              <a:ext cx="1236080" cy="122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E3F6739-9435-8045-884B-C7B58D041093}"/>
                </a:ext>
              </a:extLst>
            </p:cNvPr>
            <p:cNvCxnSpPr>
              <a:stCxn id="8200" idx="1"/>
              <a:endCxn id="8200" idx="3"/>
            </p:cNvCxnSpPr>
            <p:nvPr/>
          </p:nvCxnSpPr>
          <p:spPr>
            <a:xfrm>
              <a:off x="6858530" y="703999"/>
              <a:ext cx="123608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28B9835E-352A-9645-B24E-BF8B1F54C65E}"/>
              </a:ext>
            </a:extLst>
          </p:cNvPr>
          <p:cNvSpPr txBox="1"/>
          <p:nvPr/>
        </p:nvSpPr>
        <p:spPr>
          <a:xfrm>
            <a:off x="9181462" y="4597202"/>
            <a:ext cx="2283824" cy="584776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l"/>
            <a:r>
              <a:rPr lang="en-US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el golpe</a:t>
            </a:r>
          </a:p>
        </p:txBody>
      </p:sp>
      <p:pic>
        <p:nvPicPr>
          <p:cNvPr id="8202" name="Picture 10" descr="Myanmar, Burma, Chef, Fat, Taste, Lick, Spoon, Cook">
            <a:extLst>
              <a:ext uri="{FF2B5EF4-FFF2-40B4-BE49-F238E27FC236}">
                <a16:creationId xmlns:a16="http://schemas.microsoft.com/office/drawing/2014/main" id="{DBAF2961-5408-9140-ADD8-CC86BA449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1" t="24520" r="16334" b="37816"/>
          <a:stretch/>
        </p:blipFill>
        <p:spPr bwMode="auto">
          <a:xfrm>
            <a:off x="1007964" y="4764874"/>
            <a:ext cx="1337591" cy="1135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35271E7F-651F-E248-9D16-9A28332AF110}"/>
              </a:ext>
            </a:extLst>
          </p:cNvPr>
          <p:cNvGrpSpPr/>
          <p:nvPr/>
        </p:nvGrpSpPr>
        <p:grpSpPr>
          <a:xfrm>
            <a:off x="6357773" y="4333813"/>
            <a:ext cx="2712520" cy="1013245"/>
            <a:chOff x="6167273" y="4333813"/>
            <a:chExt cx="2712520" cy="1013245"/>
          </a:xfrm>
        </p:grpSpPr>
        <p:pic>
          <p:nvPicPr>
            <p:cNvPr id="8204" name="Picture 12" descr="Fist, Riot, Fight, Strength, Revolution, Resistance">
              <a:extLst>
                <a:ext uri="{FF2B5EF4-FFF2-40B4-BE49-F238E27FC236}">
                  <a16:creationId xmlns:a16="http://schemas.microsoft.com/office/drawing/2014/main" id="{B8974AF6-6B65-EB4D-A805-9767F156CD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E9C6AF"/>
                </a:clrFrom>
                <a:clrTo>
                  <a:srgbClr val="E9C6A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7728305" y="4105039"/>
              <a:ext cx="844627" cy="14583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Pow, Comic, Comic Book, Fight, Explosion, Expletive">
              <a:extLst>
                <a:ext uri="{FF2B5EF4-FFF2-40B4-BE49-F238E27FC236}">
                  <a16:creationId xmlns:a16="http://schemas.microsoft.com/office/drawing/2014/main" id="{672095BA-754E-5443-AD05-83F881E9B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67273" y="4333813"/>
              <a:ext cx="1350993" cy="101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9423D15-EF5D-3645-9851-58B348B71314}"/>
              </a:ext>
            </a:extLst>
          </p:cNvPr>
          <p:cNvSpPr txBox="1"/>
          <p:nvPr/>
        </p:nvSpPr>
        <p:spPr>
          <a:xfrm>
            <a:off x="6649157" y="5200285"/>
            <a:ext cx="2421136" cy="40010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[</a:t>
            </a:r>
            <a:r>
              <a:rPr lang="en-US" sz="2000" dirty="0">
                <a:solidFill>
                  <a:srgbClr val="002060"/>
                </a:solidFill>
                <a:highlight>
                  <a:srgbClr val="E3EAFD"/>
                </a:highlight>
                <a:latin typeface="Century Gothic" panose="020B0502020202020204" pitchFamily="34" charset="0"/>
              </a:rPr>
              <a:t>hit, bang</a:t>
            </a:r>
            <a:r>
              <a:rPr lang="en-US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]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7245621-4CC0-FC4C-BCB0-222F63CFD3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1387" y="1168971"/>
            <a:ext cx="1601098" cy="137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28" grpId="0"/>
      <p:bldP spid="28" grpId="1"/>
      <p:bldP spid="29" grpId="0"/>
      <p:bldP spid="29" grpId="1"/>
      <p:bldP spid="18" grpId="0"/>
      <p:bldP spid="18" grpId="1"/>
      <p:bldP spid="41" grpId="0"/>
      <p:bldP spid="41" grpId="1"/>
      <p:bldP spid="50" grpId="0"/>
      <p:bldP spid="50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Talking about how people felt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b="1" dirty="0">
                <a:solidFill>
                  <a:schemeClr val="bg1"/>
                </a:solidFill>
              </a:rPr>
              <a:t>ESTAR in the imperfect tense</a:t>
            </a: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gramática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2459" y="1325563"/>
            <a:ext cx="115201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As you know, to describe 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how or where someone </a:t>
            </a:r>
            <a:r>
              <a:rPr lang="en-GB" sz="2400" b="1" i="1" dirty="0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at a particular time, you need to use a different form of ESTAR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2459" y="2407539"/>
            <a:ext cx="1125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say ‘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was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for a state or location, use __________.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2459" y="3717608"/>
            <a:ext cx="1125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say ‘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were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for a state or location, use __________.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459" y="4227687"/>
            <a:ext cx="615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contento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por 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buen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tiempo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3522" y="4227686"/>
            <a:ext cx="6227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You were happy about the good weather.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1367" y="2348671"/>
            <a:ext cx="1319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96148" y="3678841"/>
            <a:ext cx="180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2458" y="2910070"/>
            <a:ext cx="54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preocupada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por 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futuro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63521" y="2910069"/>
            <a:ext cx="54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was worried for </a:t>
            </a:r>
            <a:r>
              <a:rPr kumimoji="0" lang="en-GB" sz="240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</a:t>
            </a:r>
            <a:r>
              <a:rPr lang="en-GB" sz="2400" i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e future.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2459" y="5086545"/>
            <a:ext cx="11254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say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s/he was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or ‘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was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’ for a state or location, use __________.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2458" y="5596624"/>
            <a:ext cx="6656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emocionado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por el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espectáculo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63521" y="5596623"/>
            <a:ext cx="5401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 was excited about the show.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91312" y="5027677"/>
            <a:ext cx="18068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estaba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8981419" y="3002066"/>
            <a:ext cx="2633573" cy="1548451"/>
          </a:xfrm>
          <a:prstGeom prst="wedgeRoundRectCallout">
            <a:avLst>
              <a:gd name="adj1" fmla="val -28790"/>
              <a:gd name="adj2" fmla="val 7234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The same verb form is used for ‘I’ and ‘s/he’!</a:t>
            </a:r>
          </a:p>
        </p:txBody>
      </p:sp>
    </p:spTree>
    <p:extLst>
      <p:ext uri="{BB962C8B-B14F-4D97-AF65-F5344CB8AC3E}">
        <p14:creationId xmlns:p14="http://schemas.microsoft.com/office/powerpoint/2010/main" val="36283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  <p:bldP spid="13" grpId="0"/>
      <p:bldP spid="14" grpId="0"/>
      <p:bldP spid="19" grpId="0"/>
      <p:bldP spid="20" grpId="0"/>
      <p:bldP spid="21" grpId="0"/>
      <p:bldP spid="22" grpId="0"/>
      <p:bldP spid="23" grpId="0"/>
      <p:bldP spid="24" grpId="0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624" y="-3697"/>
            <a:ext cx="6484584" cy="1325563"/>
          </a:xfrm>
        </p:spPr>
        <p:txBody>
          <a:bodyPr>
            <a:normAutofit/>
          </a:bodyPr>
          <a:lstStyle/>
          <a:p>
            <a:r>
              <a:rPr lang="en-GB" sz="2000" b="1" dirty="0">
                <a:solidFill>
                  <a:schemeClr val="bg1"/>
                </a:solidFill>
              </a:rPr>
              <a:t>Saying what someone was doing</a:t>
            </a:r>
            <a:br>
              <a:rPr lang="en-GB" sz="2000" b="1" dirty="0">
                <a:solidFill>
                  <a:schemeClr val="bg1"/>
                </a:solidFill>
              </a:rPr>
            </a:br>
            <a:r>
              <a:rPr lang="en-GB" sz="2000" b="1" dirty="0">
                <a:solidFill>
                  <a:schemeClr val="bg1"/>
                </a:solidFill>
              </a:rPr>
              <a:t>ESTAR in the imperfect tense + ’–</a:t>
            </a:r>
            <a:r>
              <a:rPr lang="en-GB" sz="2000" b="1" dirty="0" err="1">
                <a:solidFill>
                  <a:schemeClr val="bg1"/>
                </a:solidFill>
              </a:rPr>
              <a:t>ando</a:t>
            </a:r>
            <a:r>
              <a:rPr lang="en-GB" sz="2000" b="1" dirty="0">
                <a:solidFill>
                  <a:schemeClr val="bg1"/>
                </a:solidFill>
              </a:rPr>
              <a:t>/–</a:t>
            </a:r>
            <a:r>
              <a:rPr lang="en-GB" sz="2000" b="1" dirty="0" err="1">
                <a:solidFill>
                  <a:schemeClr val="bg1"/>
                </a:solidFill>
              </a:rPr>
              <a:t>iendo</a:t>
            </a:r>
            <a:r>
              <a:rPr lang="en-GB" sz="2000" b="1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gramática</a:t>
            </a:r>
            <a:endParaRPr lang="en-GB" sz="2000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C80B4A-8FB9-5141-8C3B-F7B756E6597D}"/>
              </a:ext>
            </a:extLst>
          </p:cNvPr>
          <p:cNvSpPr txBox="1"/>
          <p:nvPr/>
        </p:nvSpPr>
        <p:spPr>
          <a:xfrm>
            <a:off x="195120" y="1151439"/>
            <a:ext cx="11733023" cy="12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As you know, we can use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estar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with present participle to talk about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ongoing events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We can use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estar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in the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imperfect tense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talk about what someone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was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doing.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65676" y="3692052"/>
            <a:ext cx="48205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You were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accepting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the money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08414" y="2834999"/>
            <a:ext cx="65980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rgbClr val="002060"/>
                </a:solidFill>
              </a:rPr>
              <a:t>Estaba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anunci</a:t>
            </a:r>
            <a:r>
              <a:rPr lang="en-US" sz="2200" b="1" dirty="0" err="1">
                <a:solidFill>
                  <a:srgbClr val="FF6600"/>
                </a:solidFill>
              </a:rPr>
              <a:t>ando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el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espectáculo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3267" y="3701388"/>
            <a:ext cx="52810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Estabas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acept</a:t>
            </a:r>
            <a:r>
              <a:rPr lang="en-US" sz="2200" b="1" dirty="0" err="1">
                <a:solidFill>
                  <a:srgbClr val="FF6600"/>
                </a:solidFill>
              </a:rPr>
              <a:t>ando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el dinero.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398801" y="2834999"/>
            <a:ext cx="55293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s/he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</a:rPr>
              <a:t>or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it was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announcing 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the show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42F01D-513E-C14E-A0BC-65B904525DAC}"/>
              </a:ext>
            </a:extLst>
          </p:cNvPr>
          <p:cNvSpPr txBox="1"/>
          <p:nvPr/>
        </p:nvSpPr>
        <p:spPr>
          <a:xfrm>
            <a:off x="233040" y="4489543"/>
            <a:ext cx="62957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 err="1">
                <a:solidFill>
                  <a:schemeClr val="accent5">
                    <a:lumMod val="50000"/>
                  </a:schemeClr>
                </a:solidFill>
              </a:rPr>
              <a:t>Estaba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</a:rPr>
              <a:t>llov</a:t>
            </a:r>
            <a:r>
              <a:rPr lang="en-US" sz="2200" b="1" dirty="0" err="1">
                <a:solidFill>
                  <a:srgbClr val="FF6600"/>
                </a:solidFill>
              </a:rPr>
              <a:t>iendo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1B72FC-C1E9-804C-91B8-4D51806A3176}"/>
              </a:ext>
            </a:extLst>
          </p:cNvPr>
          <p:cNvSpPr txBox="1"/>
          <p:nvPr/>
        </p:nvSpPr>
        <p:spPr>
          <a:xfrm>
            <a:off x="6371400" y="4476238"/>
            <a:ext cx="58188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u="sng" dirty="0">
                <a:solidFill>
                  <a:schemeClr val="accent5">
                    <a:lumMod val="50000"/>
                  </a:schemeClr>
                </a:solidFill>
              </a:rPr>
              <a:t>It was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raining.</a:t>
            </a:r>
          </a:p>
        </p:txBody>
      </p:sp>
      <p:sp>
        <p:nvSpPr>
          <p:cNvPr id="21" name="Rounded Rectangular Callout 20">
            <a:extLst>
              <a:ext uri="{FF2B5EF4-FFF2-40B4-BE49-F238E27FC236}">
                <a16:creationId xmlns:a16="http://schemas.microsoft.com/office/drawing/2014/main" id="{0F34F7EE-4F41-0442-913F-A31A3787D707}"/>
              </a:ext>
            </a:extLst>
          </p:cNvPr>
          <p:cNvSpPr/>
          <p:nvPr/>
        </p:nvSpPr>
        <p:spPr>
          <a:xfrm>
            <a:off x="3862893" y="5123229"/>
            <a:ext cx="5570474" cy="1166663"/>
          </a:xfrm>
          <a:prstGeom prst="wedgeRoundRectCallout">
            <a:avLst>
              <a:gd name="adj1" fmla="val -60659"/>
              <a:gd name="adj2" fmla="val -57221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Remember that to form the </a:t>
            </a:r>
            <a:r>
              <a:rPr lang="en-GB" sz="2000" b="1" dirty="0">
                <a:solidFill>
                  <a:srgbClr val="002060"/>
                </a:solidFill>
              </a:rPr>
              <a:t>present participle</a:t>
            </a:r>
            <a:r>
              <a:rPr lang="en-GB" sz="2000" dirty="0">
                <a:solidFill>
                  <a:srgbClr val="002060"/>
                </a:solidFill>
              </a:rPr>
              <a:t> with an –</a:t>
            </a:r>
            <a:r>
              <a:rPr lang="en-GB" sz="2000" dirty="0" err="1">
                <a:solidFill>
                  <a:srgbClr val="002060"/>
                </a:solidFill>
              </a:rPr>
              <a:t>ar</a:t>
            </a:r>
            <a:r>
              <a:rPr lang="en-GB" sz="2000" dirty="0">
                <a:solidFill>
                  <a:srgbClr val="002060"/>
                </a:solidFill>
              </a:rPr>
              <a:t> verb we add </a:t>
            </a:r>
            <a:r>
              <a:rPr lang="en-GB" sz="2000" b="1" dirty="0">
                <a:solidFill>
                  <a:srgbClr val="002060"/>
                </a:solidFill>
              </a:rPr>
              <a:t>–</a:t>
            </a:r>
            <a:r>
              <a:rPr lang="en-GB" sz="2000" b="1" dirty="0" err="1">
                <a:solidFill>
                  <a:srgbClr val="002060"/>
                </a:solidFill>
              </a:rPr>
              <a:t>ando</a:t>
            </a:r>
            <a:r>
              <a:rPr lang="en-GB" sz="2000" b="1" dirty="0">
                <a:solidFill>
                  <a:srgbClr val="002060"/>
                </a:solidFill>
              </a:rPr>
              <a:t>. </a:t>
            </a:r>
            <a:r>
              <a:rPr lang="en-GB" sz="2000" dirty="0">
                <a:solidFill>
                  <a:srgbClr val="002060"/>
                </a:solidFill>
              </a:rPr>
              <a:t>We add </a:t>
            </a:r>
            <a:r>
              <a:rPr lang="en-GB" sz="2000" b="1" dirty="0">
                <a:solidFill>
                  <a:srgbClr val="002060"/>
                </a:solidFill>
              </a:rPr>
              <a:t>–</a:t>
            </a:r>
            <a:r>
              <a:rPr lang="en-GB" sz="2000" b="1" dirty="0" err="1">
                <a:solidFill>
                  <a:srgbClr val="002060"/>
                </a:solidFill>
              </a:rPr>
              <a:t>iendo</a:t>
            </a:r>
            <a:r>
              <a:rPr lang="en-GB" sz="2000" b="1" dirty="0">
                <a:solidFill>
                  <a:srgbClr val="002060"/>
                </a:solidFill>
              </a:rPr>
              <a:t> </a:t>
            </a:r>
            <a:r>
              <a:rPr lang="en-GB" sz="2000" dirty="0">
                <a:solidFill>
                  <a:srgbClr val="002060"/>
                </a:solidFill>
              </a:rPr>
              <a:t>for –er/</a:t>
            </a:r>
            <a:r>
              <a:rPr lang="en-GB" sz="2000" dirty="0" err="1">
                <a:solidFill>
                  <a:srgbClr val="002060"/>
                </a:solidFill>
              </a:rPr>
              <a:t>ir</a:t>
            </a:r>
            <a:r>
              <a:rPr lang="en-GB" sz="2000" dirty="0">
                <a:solidFill>
                  <a:srgbClr val="002060"/>
                </a:solidFill>
              </a:rPr>
              <a:t> verbs.</a:t>
            </a:r>
          </a:p>
        </p:txBody>
      </p:sp>
    </p:spTree>
    <p:extLst>
      <p:ext uri="{BB962C8B-B14F-4D97-AF65-F5344CB8AC3E}">
        <p14:creationId xmlns:p14="http://schemas.microsoft.com/office/powerpoint/2010/main" val="1808174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  <p:bldP spid="25" grpId="0"/>
      <p:bldP spid="19" grpId="0"/>
      <p:bldP spid="22" grpId="0"/>
      <p:bldP spid="23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B33DFB-AA16-4741-83EE-E380C0B44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80" y="301501"/>
            <a:ext cx="9939020" cy="715167"/>
          </a:xfrm>
        </p:spPr>
        <p:txBody>
          <a:bodyPr>
            <a:noAutofit/>
          </a:bodyPr>
          <a:lstStyle/>
          <a:p>
            <a:r>
              <a:rPr lang="es-GB" sz="2200" b="1" dirty="0"/>
              <a:t>Lucía fue al estadio con Nadia y Hugo ayer por la tarde. Ahora está hablando con Hugo. ¿Qué estaba haciendo cada uno?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BF4F54EC-46BC-B644-B98F-E4928855C40F}"/>
              </a:ext>
            </a:extLst>
          </p:cNvPr>
          <p:cNvSpPr/>
          <p:nvPr/>
        </p:nvSpPr>
        <p:spPr>
          <a:xfrm>
            <a:off x="10375900" y="258166"/>
            <a:ext cx="15522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graphicFrame>
        <p:nvGraphicFramePr>
          <p:cNvPr id="6" name="Tabla 6">
            <a:extLst>
              <a:ext uri="{FF2B5EF4-FFF2-40B4-BE49-F238E27FC236}">
                <a16:creationId xmlns:a16="http://schemas.microsoft.com/office/drawing/2014/main" id="{3658FB3A-C0D1-E344-A416-F750BDB5DB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7823533"/>
              </p:ext>
            </p:extLst>
          </p:nvPr>
        </p:nvGraphicFramePr>
        <p:xfrm>
          <a:off x="436880" y="1603247"/>
          <a:ext cx="11318240" cy="46939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602211">
                  <a:extLst>
                    <a:ext uri="{9D8B030D-6E8A-4147-A177-3AD203B41FA5}">
                      <a16:colId xmlns:a16="http://schemas.microsoft.com/office/drawing/2014/main" val="2534461336"/>
                    </a:ext>
                  </a:extLst>
                </a:gridCol>
                <a:gridCol w="4508269">
                  <a:extLst>
                    <a:ext uri="{9D8B030D-6E8A-4147-A177-3AD203B41FA5}">
                      <a16:colId xmlns:a16="http://schemas.microsoft.com/office/drawing/2014/main" val="2672541845"/>
                    </a:ext>
                  </a:extLst>
                </a:gridCol>
                <a:gridCol w="1680464">
                  <a:extLst>
                    <a:ext uri="{9D8B030D-6E8A-4147-A177-3AD203B41FA5}">
                      <a16:colId xmlns:a16="http://schemas.microsoft.com/office/drawing/2014/main" val="376372292"/>
                    </a:ext>
                  </a:extLst>
                </a:gridCol>
                <a:gridCol w="1499616">
                  <a:extLst>
                    <a:ext uri="{9D8B030D-6E8A-4147-A177-3AD203B41FA5}">
                      <a16:colId xmlns:a16="http://schemas.microsoft.com/office/drawing/2014/main" val="2952033732"/>
                    </a:ext>
                  </a:extLst>
                </a:gridCol>
                <a:gridCol w="3027680">
                  <a:extLst>
                    <a:ext uri="{9D8B030D-6E8A-4147-A177-3AD203B41FA5}">
                      <a16:colId xmlns:a16="http://schemas.microsoft.com/office/drawing/2014/main" val="1638085822"/>
                    </a:ext>
                  </a:extLst>
                </a:gridCol>
              </a:tblGrid>
              <a:tr h="546253">
                <a:tc>
                  <a:txBody>
                    <a:bodyPr/>
                    <a:lstStyle/>
                    <a:p>
                      <a:pPr algn="ctr"/>
                      <a:endParaRPr lang="es-GB" sz="2000" b="1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Could be ‘I’ or ‘she’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¿Qué acción? en inglés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4637343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 animando a su equipo.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75282477"/>
                  </a:ext>
                </a:extLst>
              </a:tr>
              <a:tr h="54625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Estabas charlando con los jugadores.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380302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 corriendo en el campo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94384"/>
                  </a:ext>
                </a:extLst>
              </a:tr>
              <a:tr h="54625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Estabas esperando la llegada de un amigo.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15204967"/>
                  </a:ext>
                </a:extLst>
              </a:tr>
              <a:tr h="54625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Estabas prestando atención al partido.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5491480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 regresando del trabajo.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457905"/>
                  </a:ext>
                </a:extLst>
              </a:tr>
              <a:tr h="546253">
                <a:tc>
                  <a:txBody>
                    <a:bodyPr/>
                    <a:lstStyle/>
                    <a:p>
                      <a:pPr algn="ctr"/>
                      <a:r>
                        <a:rPr lang="es-GB" sz="2000" b="1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¡Estaba disfrutando el sabor de la victoria!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s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0569451"/>
                  </a:ext>
                </a:extLst>
              </a:tr>
            </a:tbl>
          </a:graphicData>
        </a:graphic>
      </p:graphicFrame>
      <p:sp>
        <p:nvSpPr>
          <p:cNvPr id="11" name="CuadroTexto 10">
            <a:extLst>
              <a:ext uri="{FF2B5EF4-FFF2-40B4-BE49-F238E27FC236}">
                <a16:creationId xmlns:a16="http://schemas.microsoft.com/office/drawing/2014/main" id="{6BA66817-FA27-2744-860A-9F31EC5F3C15}"/>
              </a:ext>
            </a:extLst>
          </p:cNvPr>
          <p:cNvSpPr txBox="1"/>
          <p:nvPr/>
        </p:nvSpPr>
        <p:spPr>
          <a:xfrm>
            <a:off x="8768382" y="2283569"/>
            <a:ext cx="3159761" cy="400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cheering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team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44" name="Picture 4" descr="Football, Stadium, Sport, San Mames, Bilbao">
            <a:extLst>
              <a:ext uri="{FF2B5EF4-FFF2-40B4-BE49-F238E27FC236}">
                <a16:creationId xmlns:a16="http://schemas.microsoft.com/office/drawing/2014/main" id="{7E4E91C9-0523-CC4F-BF32-1DCECDF92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9" y="1095493"/>
            <a:ext cx="2071495" cy="101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doll sitting on a bench&#10;&#10;Description automatically generated with medium confidence">
            <a:extLst>
              <a:ext uri="{FF2B5EF4-FFF2-40B4-BE49-F238E27FC236}">
                <a16:creationId xmlns:a16="http://schemas.microsoft.com/office/drawing/2014/main" id="{528CAE3B-7BDB-0144-83C0-C3BEAF6C57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922" t="24025" r="51214" b="47894"/>
          <a:stretch/>
        </p:blipFill>
        <p:spPr>
          <a:xfrm>
            <a:off x="6179626" y="841658"/>
            <a:ext cx="982161" cy="823193"/>
          </a:xfrm>
          <a:prstGeom prst="rect">
            <a:avLst/>
          </a:prstGeom>
        </p:spPr>
      </p:pic>
      <p:pic>
        <p:nvPicPr>
          <p:cNvPr id="16" name="Picture 15" descr="Shape, circle&#10;&#10;Description automatically generated">
            <a:extLst>
              <a:ext uri="{FF2B5EF4-FFF2-40B4-BE49-F238E27FC236}">
                <a16:creationId xmlns:a16="http://schemas.microsoft.com/office/drawing/2014/main" id="{CA245F95-F225-6F48-896A-6AB988A6A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1150" y="905605"/>
            <a:ext cx="833387" cy="769109"/>
          </a:xfrm>
          <a:prstGeom prst="rect">
            <a:avLst/>
          </a:prstGeom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AC42EEC-64E7-DE4B-8C5F-F659D84B4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49" t="10722" r="32807" b="54342"/>
          <a:stretch/>
        </p:blipFill>
        <p:spPr>
          <a:xfrm>
            <a:off x="7731869" y="856781"/>
            <a:ext cx="646321" cy="817934"/>
          </a:xfrm>
          <a:prstGeom prst="rect">
            <a:avLst/>
          </a:prstGeom>
        </p:spPr>
      </p:pic>
      <p:pic>
        <p:nvPicPr>
          <p:cNvPr id="10246" name="Picture 6" descr="Soccer, Ball, Sport, Game, Team">
            <a:extLst>
              <a:ext uri="{FF2B5EF4-FFF2-40B4-BE49-F238E27FC236}">
                <a16:creationId xmlns:a16="http://schemas.microsoft.com/office/drawing/2014/main" id="{526D3E7D-2A22-2C49-9EC3-EA1B01576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968" y="1045324"/>
            <a:ext cx="1166168" cy="123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uadroTexto 10">
            <a:extLst>
              <a:ext uri="{FF2B5EF4-FFF2-40B4-BE49-F238E27FC236}">
                <a16:creationId xmlns:a16="http://schemas.microsoft.com/office/drawing/2014/main" id="{7ACD3B1D-ABFB-3444-AD2B-97DA10D6F061}"/>
              </a:ext>
            </a:extLst>
          </p:cNvPr>
          <p:cNvSpPr txBox="1"/>
          <p:nvPr/>
        </p:nvSpPr>
        <p:spPr>
          <a:xfrm>
            <a:off x="8733125" y="2734173"/>
            <a:ext cx="315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chatting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players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CuadroTexto 10">
            <a:extLst>
              <a:ext uri="{FF2B5EF4-FFF2-40B4-BE49-F238E27FC236}">
                <a16:creationId xmlns:a16="http://schemas.microsoft.com/office/drawing/2014/main" id="{30DAC833-3B35-C446-BF51-96AD53DA553C}"/>
              </a:ext>
            </a:extLst>
          </p:cNvPr>
          <p:cNvSpPr txBox="1"/>
          <p:nvPr/>
        </p:nvSpPr>
        <p:spPr>
          <a:xfrm>
            <a:off x="8733125" y="3429000"/>
            <a:ext cx="315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running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pitch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CuadroTexto 10">
            <a:extLst>
              <a:ext uri="{FF2B5EF4-FFF2-40B4-BE49-F238E27FC236}">
                <a16:creationId xmlns:a16="http://schemas.microsoft.com/office/drawing/2014/main" id="{3FD4EB99-751F-3D4E-A964-044B4CD14B48}"/>
              </a:ext>
            </a:extLst>
          </p:cNvPr>
          <p:cNvSpPr txBox="1"/>
          <p:nvPr/>
        </p:nvSpPr>
        <p:spPr>
          <a:xfrm>
            <a:off x="8733125" y="3840877"/>
            <a:ext cx="315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waiting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arrival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of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friend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CuadroTexto 10">
            <a:extLst>
              <a:ext uri="{FF2B5EF4-FFF2-40B4-BE49-F238E27FC236}">
                <a16:creationId xmlns:a16="http://schemas.microsoft.com/office/drawing/2014/main" id="{56E8BD53-F7E6-D340-A88E-797E93DB567D}"/>
              </a:ext>
            </a:extLst>
          </p:cNvPr>
          <p:cNvSpPr txBox="1"/>
          <p:nvPr/>
        </p:nvSpPr>
        <p:spPr>
          <a:xfrm>
            <a:off x="8733124" y="4523937"/>
            <a:ext cx="315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paying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attention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match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CuadroTexto 10">
            <a:extLst>
              <a:ext uri="{FF2B5EF4-FFF2-40B4-BE49-F238E27FC236}">
                <a16:creationId xmlns:a16="http://schemas.microsoft.com/office/drawing/2014/main" id="{42CBF7DA-CE3F-DE4D-99AE-DA63D26056F2}"/>
              </a:ext>
            </a:extLst>
          </p:cNvPr>
          <p:cNvSpPr txBox="1"/>
          <p:nvPr/>
        </p:nvSpPr>
        <p:spPr>
          <a:xfrm>
            <a:off x="8768381" y="5208043"/>
            <a:ext cx="31597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returning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from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work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CuadroTexto 10">
            <a:extLst>
              <a:ext uri="{FF2B5EF4-FFF2-40B4-BE49-F238E27FC236}">
                <a16:creationId xmlns:a16="http://schemas.microsoft.com/office/drawing/2014/main" id="{E61AF312-91C3-1C4E-AE8C-37CADA5B4A2C}"/>
              </a:ext>
            </a:extLst>
          </p:cNvPr>
          <p:cNvSpPr txBox="1"/>
          <p:nvPr/>
        </p:nvSpPr>
        <p:spPr>
          <a:xfrm>
            <a:off x="8733124" y="5576868"/>
            <a:ext cx="3159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enjoying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taste of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victory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242" name="Picture 2" descr="Trophy, Achievement, Award, Cup, Merit, Prize, Sports">
            <a:extLst>
              <a:ext uri="{FF2B5EF4-FFF2-40B4-BE49-F238E27FC236}">
                <a16:creationId xmlns:a16="http://schemas.microsoft.com/office/drawing/2014/main" id="{0F8A184B-0CB0-1947-8A92-78EE13C1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7424" y="5129881"/>
            <a:ext cx="842977" cy="120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green checkmark">
            <a:extLst>
              <a:ext uri="{FF2B5EF4-FFF2-40B4-BE49-F238E27FC236}">
                <a16:creationId xmlns:a16="http://schemas.microsoft.com/office/drawing/2014/main" id="{5A858858-1564-DE4D-9169-CE43553A9C2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92" y="2232637"/>
            <a:ext cx="422552" cy="440159"/>
          </a:xfrm>
          <a:prstGeom prst="rect">
            <a:avLst/>
          </a:prstGeom>
        </p:spPr>
      </p:pic>
      <p:pic>
        <p:nvPicPr>
          <p:cNvPr id="29" name="Picture 8" descr="green checkmark">
            <a:extLst>
              <a:ext uri="{FF2B5EF4-FFF2-40B4-BE49-F238E27FC236}">
                <a16:creationId xmlns:a16="http://schemas.microsoft.com/office/drawing/2014/main" id="{44FBD7D1-10A0-5143-9AD2-86189FBEE1E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148" y="2868036"/>
            <a:ext cx="422552" cy="440159"/>
          </a:xfrm>
          <a:prstGeom prst="rect">
            <a:avLst/>
          </a:prstGeom>
        </p:spPr>
      </p:pic>
      <p:pic>
        <p:nvPicPr>
          <p:cNvPr id="30" name="Picture 8" descr="green checkmark">
            <a:extLst>
              <a:ext uri="{FF2B5EF4-FFF2-40B4-BE49-F238E27FC236}">
                <a16:creationId xmlns:a16="http://schemas.microsoft.com/office/drawing/2014/main" id="{B592464B-853E-1C40-B528-AD1AD609A16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8392" y="3388951"/>
            <a:ext cx="422552" cy="440159"/>
          </a:xfrm>
          <a:prstGeom prst="rect">
            <a:avLst/>
          </a:prstGeom>
        </p:spPr>
      </p:pic>
      <p:pic>
        <p:nvPicPr>
          <p:cNvPr id="31" name="Picture 8" descr="green checkmark">
            <a:extLst>
              <a:ext uri="{FF2B5EF4-FFF2-40B4-BE49-F238E27FC236}">
                <a16:creationId xmlns:a16="http://schemas.microsoft.com/office/drawing/2014/main" id="{DBE0F7A3-2798-D541-991E-F4D93792472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148" y="3936694"/>
            <a:ext cx="422552" cy="440159"/>
          </a:xfrm>
          <a:prstGeom prst="rect">
            <a:avLst/>
          </a:prstGeom>
        </p:spPr>
      </p:pic>
      <p:pic>
        <p:nvPicPr>
          <p:cNvPr id="32" name="Picture 8" descr="green checkmark">
            <a:extLst>
              <a:ext uri="{FF2B5EF4-FFF2-40B4-BE49-F238E27FC236}">
                <a16:creationId xmlns:a16="http://schemas.microsoft.com/office/drawing/2014/main" id="{7A4F654E-B139-454D-B648-A87EDA67CE2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148" y="4676771"/>
            <a:ext cx="422552" cy="440159"/>
          </a:xfrm>
          <a:prstGeom prst="rect">
            <a:avLst/>
          </a:prstGeom>
        </p:spPr>
      </p:pic>
      <p:pic>
        <p:nvPicPr>
          <p:cNvPr id="33" name="Picture 8" descr="green checkmark">
            <a:extLst>
              <a:ext uri="{FF2B5EF4-FFF2-40B4-BE49-F238E27FC236}">
                <a16:creationId xmlns:a16="http://schemas.microsoft.com/office/drawing/2014/main" id="{6270E9C7-B01F-6747-901A-8E593C55015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167994"/>
            <a:ext cx="422552" cy="440159"/>
          </a:xfrm>
          <a:prstGeom prst="rect">
            <a:avLst/>
          </a:prstGeom>
        </p:spPr>
      </p:pic>
      <p:pic>
        <p:nvPicPr>
          <p:cNvPr id="34" name="Picture 8" descr="green checkmark">
            <a:extLst>
              <a:ext uri="{FF2B5EF4-FFF2-40B4-BE49-F238E27FC236}">
                <a16:creationId xmlns:a16="http://schemas.microsoft.com/office/drawing/2014/main" id="{7D69A450-9EE2-8547-A436-4C167E0F14B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5737784"/>
            <a:ext cx="422552" cy="4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9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42;p5">
            <a:extLst>
              <a:ext uri="{FF2B5EF4-FFF2-40B4-BE49-F238E27FC236}">
                <a16:creationId xmlns:a16="http://schemas.microsoft.com/office/drawing/2014/main" id="{6CD85709-29B5-DF4D-853F-305D99D88ACF}"/>
              </a:ext>
            </a:extLst>
          </p:cNvPr>
          <p:cNvSpPr txBox="1"/>
          <p:nvPr/>
        </p:nvSpPr>
        <p:spPr>
          <a:xfrm>
            <a:off x="391918" y="3978432"/>
            <a:ext cx="463025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</a:t>
            </a: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add </a:t>
            </a:r>
            <a:r>
              <a:rPr lang="en-GB" sz="2800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____.</a:t>
            </a:r>
            <a:endParaRPr sz="2800" i="0" u="none" strike="noStrike" cap="none" dirty="0">
              <a:solidFill>
                <a:srgbClr val="FF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1" name="Google Shape;231;p5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296863"/>
            <a:ext cx="6900531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"/>
          <p:cNvSpPr txBox="1">
            <a:spLocks noGrp="1"/>
          </p:cNvSpPr>
          <p:nvPr>
            <p:ph type="title"/>
          </p:nvPr>
        </p:nvSpPr>
        <p:spPr>
          <a:xfrm>
            <a:off x="-1" y="-3697"/>
            <a:ext cx="8072886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</a:pPr>
            <a:r>
              <a:rPr lang="en-GB" sz="2400" b="1" dirty="0">
                <a:solidFill>
                  <a:schemeClr val="lt1"/>
                </a:solidFill>
              </a:rPr>
              <a:t>Describing completed events in the past</a:t>
            </a:r>
            <a:br>
              <a:rPr lang="en-GB" sz="2400" b="1" dirty="0">
                <a:solidFill>
                  <a:schemeClr val="lt1"/>
                </a:solidFill>
              </a:rPr>
            </a:br>
            <a:r>
              <a:rPr lang="en-GB" sz="2400" b="1" dirty="0">
                <a:solidFill>
                  <a:schemeClr val="lt1"/>
                </a:solidFill>
              </a:rPr>
              <a:t>-</a:t>
            </a:r>
            <a:r>
              <a:rPr lang="en-GB" sz="2400" b="1" dirty="0" err="1">
                <a:solidFill>
                  <a:schemeClr val="lt1"/>
                </a:solidFill>
              </a:rPr>
              <a:t>ar</a:t>
            </a:r>
            <a:r>
              <a:rPr lang="en-GB" sz="2400" b="1" dirty="0">
                <a:solidFill>
                  <a:schemeClr val="lt1"/>
                </a:solidFill>
              </a:rPr>
              <a:t> verbs in the </a:t>
            </a:r>
            <a:r>
              <a:rPr lang="en-GB" sz="2400" b="1" dirty="0" err="1">
                <a:solidFill>
                  <a:schemeClr val="lt1"/>
                </a:solidFill>
              </a:rPr>
              <a:t>preterite</a:t>
            </a:r>
            <a:endParaRPr sz="2400" b="1" dirty="0">
              <a:solidFill>
                <a:schemeClr val="lt1"/>
              </a:solidFill>
            </a:endParaRPr>
          </a:p>
        </p:txBody>
      </p:sp>
      <p:sp>
        <p:nvSpPr>
          <p:cNvPr id="233" name="Google Shape;233;p5"/>
          <p:cNvSpPr/>
          <p:nvPr/>
        </p:nvSpPr>
        <p:spPr>
          <a:xfrm>
            <a:off x="10398642" y="258166"/>
            <a:ext cx="1529501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gramática</a:t>
            </a:r>
            <a:endParaRPr sz="1800" b="1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391918" y="2417528"/>
            <a:ext cx="1152004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These verb endings change depending on who the verb refers to. </a:t>
            </a:r>
            <a:endParaRPr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391918" y="1206189"/>
            <a:ext cx="1142599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Remember that you need different verb endings  depending on when the action takes place.</a:t>
            </a:r>
            <a:endParaRPr sz="2800" i="0" u="none" strike="noStrike" cap="none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6" name="Google Shape;236;p5"/>
          <p:cNvSpPr txBox="1"/>
          <p:nvPr/>
        </p:nvSpPr>
        <p:spPr>
          <a:xfrm>
            <a:off x="391918" y="3197980"/>
            <a:ext cx="1142599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 </a:t>
            </a:r>
            <a:r>
              <a:rPr lang="en-GB" sz="2800" b="1" i="1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completed events in the past</a:t>
            </a: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remove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2800" b="0" i="0" u="none" strike="noStrike" cap="none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</a:t>
            </a: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and: </a:t>
            </a:r>
            <a:endParaRPr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7" name="Google Shape;237;p5"/>
          <p:cNvSpPr/>
          <p:nvPr/>
        </p:nvSpPr>
        <p:spPr>
          <a:xfrm>
            <a:off x="4094308" y="5484906"/>
            <a:ext cx="92786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2800" b="1" dirty="0" err="1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endParaRPr sz="2800" dirty="0">
              <a:solidFill>
                <a:srgbClr val="F66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5"/>
          <p:cNvSpPr txBox="1"/>
          <p:nvPr/>
        </p:nvSpPr>
        <p:spPr>
          <a:xfrm>
            <a:off x="391918" y="4758884"/>
            <a:ext cx="1156284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28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</a:t>
            </a: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add </a:t>
            </a:r>
            <a:r>
              <a:rPr lang="en-GB" sz="2800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______.</a:t>
            </a:r>
            <a:endParaRPr sz="2800" i="0" u="none" strike="noStrike" cap="none" dirty="0">
              <a:solidFill>
                <a:srgbClr val="FF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5"/>
          <p:cNvSpPr/>
          <p:nvPr/>
        </p:nvSpPr>
        <p:spPr>
          <a:xfrm>
            <a:off x="3450264" y="3918699"/>
            <a:ext cx="67999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2800" b="1" dirty="0" err="1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</a:t>
            </a:r>
            <a:endParaRPr sz="2800" dirty="0">
              <a:solidFill>
                <a:srgbClr val="F66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4" name="Google Shape;244;p5"/>
          <p:cNvSpPr txBox="1"/>
          <p:nvPr/>
        </p:nvSpPr>
        <p:spPr>
          <a:xfrm>
            <a:off x="5715233" y="3918699"/>
            <a:ext cx="5020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2800"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Anunci</a:t>
            </a:r>
            <a:r>
              <a:rPr lang="en-GB" sz="2800" dirty="0" err="1">
                <a:solidFill>
                  <a:srgbClr val="F66400"/>
                </a:solidFill>
                <a:ea typeface="Century Gothic"/>
                <a:cs typeface="Century Gothic"/>
                <a:sym typeface="Century Gothic"/>
              </a:rPr>
              <a:t>é</a:t>
            </a:r>
            <a:r>
              <a:rPr lang="en-GB" sz="2800" i="0" u="none" strike="noStrike" cap="none" dirty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____________</a:t>
            </a:r>
            <a:endParaRPr sz="2800" i="0" u="none" strike="noStrike" cap="none" dirty="0">
              <a:solidFill>
                <a:schemeClr val="accent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" name="Google Shape;242;p5">
            <a:extLst>
              <a:ext uri="{FF2B5EF4-FFF2-40B4-BE49-F238E27FC236}">
                <a16:creationId xmlns:a16="http://schemas.microsoft.com/office/drawing/2014/main" id="{C2EB1644-0207-064E-A74D-BAA5B45986DD}"/>
              </a:ext>
            </a:extLst>
          </p:cNvPr>
          <p:cNvSpPr txBox="1"/>
          <p:nvPr/>
        </p:nvSpPr>
        <p:spPr>
          <a:xfrm>
            <a:off x="391918" y="5539338"/>
            <a:ext cx="5020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 mean ‘</a:t>
            </a:r>
            <a:r>
              <a:rPr lang="en-GB" sz="2800" b="1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</a:t>
            </a:r>
            <a:r>
              <a:rPr lang="en-GB" sz="2800" b="0" i="0" u="none" strike="noStrike" cap="none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’ add </a:t>
            </a:r>
            <a:r>
              <a:rPr lang="en-GB" sz="2800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____.</a:t>
            </a:r>
            <a:endParaRPr sz="2800" i="0" u="none" strike="noStrike" cap="none" dirty="0">
              <a:solidFill>
                <a:srgbClr val="FF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" name="Google Shape;243;p5">
            <a:extLst>
              <a:ext uri="{FF2B5EF4-FFF2-40B4-BE49-F238E27FC236}">
                <a16:creationId xmlns:a16="http://schemas.microsoft.com/office/drawing/2014/main" id="{E20A31BE-C024-AE4F-AD71-49A486EF4F06}"/>
              </a:ext>
            </a:extLst>
          </p:cNvPr>
          <p:cNvSpPr/>
          <p:nvPr/>
        </p:nvSpPr>
        <p:spPr>
          <a:xfrm>
            <a:off x="3972450" y="4690472"/>
            <a:ext cx="174278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</a:t>
            </a:r>
            <a:r>
              <a:rPr lang="en-GB" sz="2800" b="1" dirty="0" err="1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aste</a:t>
            </a:r>
            <a:endParaRPr sz="2800" dirty="0">
              <a:solidFill>
                <a:srgbClr val="F664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" name="Google Shape;244;p5">
            <a:extLst>
              <a:ext uri="{FF2B5EF4-FFF2-40B4-BE49-F238E27FC236}">
                <a16:creationId xmlns:a16="http://schemas.microsoft.com/office/drawing/2014/main" id="{72F06910-8E93-444C-98C5-726AE5CDF59B}"/>
              </a:ext>
            </a:extLst>
          </p:cNvPr>
          <p:cNvSpPr txBox="1"/>
          <p:nvPr/>
        </p:nvSpPr>
        <p:spPr>
          <a:xfrm>
            <a:off x="5715233" y="4622060"/>
            <a:ext cx="502010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</a:t>
            </a:r>
            <a:r>
              <a:rPr lang="en-GB" sz="2800" dirty="0" err="1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aste</a:t>
            </a:r>
            <a:r>
              <a:rPr lang="en-GB" sz="2800" i="0" u="none" strike="noStrike" cap="none" dirty="0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n-GB" sz="2800" i="0" u="none" strike="noStrike" cap="none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endParaRPr sz="2800" i="0" u="none" strike="noStrike" cap="none" dirty="0">
              <a:solidFill>
                <a:srgbClr val="FF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" name="Google Shape;247;p5">
            <a:extLst>
              <a:ext uri="{FF2B5EF4-FFF2-40B4-BE49-F238E27FC236}">
                <a16:creationId xmlns:a16="http://schemas.microsoft.com/office/drawing/2014/main" id="{B859D6A5-0A0D-2640-B806-72C2D72CED31}"/>
              </a:ext>
            </a:extLst>
          </p:cNvPr>
          <p:cNvSpPr/>
          <p:nvPr/>
        </p:nvSpPr>
        <p:spPr>
          <a:xfrm>
            <a:off x="7687173" y="3915770"/>
            <a:ext cx="27114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announced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" name="Google Shape;244;p5">
            <a:extLst>
              <a:ext uri="{FF2B5EF4-FFF2-40B4-BE49-F238E27FC236}">
                <a16:creationId xmlns:a16="http://schemas.microsoft.com/office/drawing/2014/main" id="{3D4EEEF7-9724-5C4C-B8AA-A17063430412}"/>
              </a:ext>
            </a:extLst>
          </p:cNvPr>
          <p:cNvSpPr txBox="1"/>
          <p:nvPr/>
        </p:nvSpPr>
        <p:spPr>
          <a:xfrm>
            <a:off x="5715233" y="5539336"/>
            <a:ext cx="56639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Century Gothic"/>
              <a:buNone/>
            </a:pPr>
            <a:r>
              <a:rPr lang="en-GB" sz="2800" dirty="0" err="1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Regres</a:t>
            </a:r>
            <a:r>
              <a:rPr lang="en-GB" sz="2800" dirty="0" err="1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</a:t>
            </a:r>
            <a:r>
              <a:rPr lang="en-GB" sz="2800" i="0" u="none" strike="noStrike" cap="none" dirty="0">
                <a:solidFill>
                  <a:srgbClr val="F664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= </a:t>
            </a:r>
            <a:r>
              <a:rPr lang="en-GB" sz="2800" i="0" u="none" strike="noStrike" cap="none" dirty="0">
                <a:solidFill>
                  <a:srgbClr val="FF66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____________</a:t>
            </a:r>
            <a:endParaRPr sz="2800" i="0" u="none" strike="noStrike" cap="none" dirty="0">
              <a:solidFill>
                <a:srgbClr val="FF66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" name="Google Shape;247;p5">
            <a:extLst>
              <a:ext uri="{FF2B5EF4-FFF2-40B4-BE49-F238E27FC236}">
                <a16:creationId xmlns:a16="http://schemas.microsoft.com/office/drawing/2014/main" id="{A27950AC-0312-5441-ACC1-BF7785346D24}"/>
              </a:ext>
            </a:extLst>
          </p:cNvPr>
          <p:cNvSpPr/>
          <p:nvPr/>
        </p:nvSpPr>
        <p:spPr>
          <a:xfrm>
            <a:off x="7687174" y="4597452"/>
            <a:ext cx="27114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you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noticed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" name="Google Shape;247;p5">
            <a:extLst>
              <a:ext uri="{FF2B5EF4-FFF2-40B4-BE49-F238E27FC236}">
                <a16:creationId xmlns:a16="http://schemas.microsoft.com/office/drawing/2014/main" id="{0FB84996-0AF6-8E4D-9D4B-1608CAA0D041}"/>
              </a:ext>
            </a:extLst>
          </p:cNvPr>
          <p:cNvSpPr/>
          <p:nvPr/>
        </p:nvSpPr>
        <p:spPr>
          <a:xfrm>
            <a:off x="7687174" y="5481184"/>
            <a:ext cx="27114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s/he </a:t>
            </a:r>
            <a:r>
              <a:rPr lang="en-GB" sz="2800" dirty="0">
                <a:solidFill>
                  <a:schemeClr val="accent5">
                    <a:lumMod val="50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returned</a:t>
            </a:r>
            <a:endParaRPr sz="2800" dirty="0">
              <a:solidFill>
                <a:schemeClr val="accent5">
                  <a:lumMod val="50000"/>
                </a:schemeClr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66162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51" y="155323"/>
            <a:ext cx="9581839" cy="1007524"/>
          </a:xfrm>
        </p:spPr>
        <p:txBody>
          <a:bodyPr>
            <a:noAutofit/>
          </a:bodyPr>
          <a:lstStyle/>
          <a:p>
            <a:r>
              <a:rPr lang="en-GB" sz="2200" b="1" dirty="0" err="1"/>
              <a:t>Unas</a:t>
            </a:r>
            <a:r>
              <a:rPr lang="en-GB" sz="2200" b="1" dirty="0"/>
              <a:t> personas </a:t>
            </a:r>
            <a:r>
              <a:rPr lang="en-GB" sz="2200" b="1" dirty="0" err="1"/>
              <a:t>hablan</a:t>
            </a:r>
            <a:r>
              <a:rPr lang="en-GB" sz="2200" b="1" dirty="0"/>
              <a:t> </a:t>
            </a:r>
            <a:r>
              <a:rPr lang="en-GB" sz="2200" b="1" dirty="0" err="1"/>
              <a:t>sobre</a:t>
            </a:r>
            <a:r>
              <a:rPr lang="en-GB" sz="2200" b="1" dirty="0"/>
              <a:t> </a:t>
            </a:r>
            <a:r>
              <a:rPr lang="en-GB" sz="2200" b="1" dirty="0" err="1"/>
              <a:t>eventos</a:t>
            </a:r>
            <a:r>
              <a:rPr lang="en-GB" sz="2200" b="1" dirty="0"/>
              <a:t> </a:t>
            </a:r>
            <a:r>
              <a:rPr lang="en-GB" sz="2200" b="1" dirty="0" err="1"/>
              <a:t>en</a:t>
            </a:r>
            <a:r>
              <a:rPr lang="en-GB" sz="2200" b="1" dirty="0"/>
              <a:t> el </a:t>
            </a:r>
            <a:r>
              <a:rPr lang="en-GB" sz="2200" b="1" dirty="0" err="1"/>
              <a:t>pasado</a:t>
            </a:r>
            <a:r>
              <a:rPr lang="en-GB" sz="2200" b="1" dirty="0"/>
              <a:t>. Lee las </a:t>
            </a:r>
            <a:r>
              <a:rPr lang="en-GB" sz="2200" b="1" dirty="0" err="1"/>
              <a:t>frases</a:t>
            </a:r>
            <a:r>
              <a:rPr lang="en-GB" sz="2200" b="1" dirty="0"/>
              <a:t>, ¿</a:t>
            </a:r>
            <a:r>
              <a:rPr lang="en-GB" sz="2200" b="1" dirty="0" err="1"/>
              <a:t>quién</a:t>
            </a:r>
            <a:r>
              <a:rPr lang="en-GB" sz="2200" b="1" dirty="0"/>
              <a:t> es la persona?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676739"/>
              </p:ext>
            </p:extLst>
          </p:nvPr>
        </p:nvGraphicFramePr>
        <p:xfrm>
          <a:off x="396551" y="885903"/>
          <a:ext cx="11555361" cy="51627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8178489">
                  <a:extLst>
                    <a:ext uri="{9D8B030D-6E8A-4147-A177-3AD203B41FA5}">
                      <a16:colId xmlns:a16="http://schemas.microsoft.com/office/drawing/2014/main" val="2503871560"/>
                    </a:ext>
                  </a:extLst>
                </a:gridCol>
                <a:gridCol w="1125624">
                  <a:extLst>
                    <a:ext uri="{9D8B030D-6E8A-4147-A177-3AD203B41FA5}">
                      <a16:colId xmlns:a16="http://schemas.microsoft.com/office/drawing/2014/main" val="3911949292"/>
                    </a:ext>
                  </a:extLst>
                </a:gridCol>
                <a:gridCol w="1125624">
                  <a:extLst>
                    <a:ext uri="{9D8B030D-6E8A-4147-A177-3AD203B41FA5}">
                      <a16:colId xmlns:a16="http://schemas.microsoft.com/office/drawing/2014/main" val="3677391831"/>
                    </a:ext>
                  </a:extLst>
                </a:gridCol>
                <a:gridCol w="1125624">
                  <a:extLst>
                    <a:ext uri="{9D8B030D-6E8A-4147-A177-3AD203B41FA5}">
                      <a16:colId xmlns:a16="http://schemas.microsoft.com/office/drawing/2014/main" val="2802048092"/>
                    </a:ext>
                  </a:extLst>
                </a:gridCol>
              </a:tblGrid>
              <a:tr h="41136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¿</a:t>
                      </a:r>
                      <a:r>
                        <a:rPr lang="en-GB" sz="20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Quién</a:t>
                      </a:r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es la persona?</a:t>
                      </a:r>
                    </a:p>
                  </a:txBody>
                  <a:tcPr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310408"/>
                  </a:ext>
                </a:extLst>
              </a:tr>
              <a:tr h="411364"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I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you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s/he, it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5807761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repente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escuché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golpe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fuerte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noté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olor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</a:p>
                    <a:p>
                      <a:pPr marL="0" indent="0">
                        <a:buNone/>
                      </a:pP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raro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Miré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por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ventana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pude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fuego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R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lnL w="19050" cap="flat" cmpd="sng" algn="ctr">
                      <a:solidFill>
                        <a:srgbClr val="F3B08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05536205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viernes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fui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centro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encontré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mi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hija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allí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enojada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porque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ella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no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escuela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9877975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Entonces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anunció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muerte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futbolista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4837812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¿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Miraste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partido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baloncesto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* de los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Estados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Unidos?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4530829"/>
                  </a:ext>
                </a:extLst>
              </a:tr>
              <a:tr h="6589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Llegó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país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aproximadamente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1000 personas: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familia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políticos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jugadores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béisbol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* y los Rolling Stones.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725387"/>
                  </a:ext>
                </a:extLst>
              </a:tr>
              <a:tr h="7277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Notaste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alegría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pareja 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pesar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lluvia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8809498"/>
                  </a:ext>
                </a:extLst>
              </a:tr>
            </a:tbl>
          </a:graphicData>
        </a:graphic>
      </p:graphicFrame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11853" y="258166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907" y="1864489"/>
            <a:ext cx="422552" cy="440159"/>
          </a:xfrm>
          <a:prstGeom prst="rect">
            <a:avLst/>
          </a:prstGeom>
        </p:spPr>
      </p:pic>
      <p:pic>
        <p:nvPicPr>
          <p:cNvPr id="8" name="Picture 8" descr="green checkmark">
            <a:extLst>
              <a:ext uri="{FF2B5EF4-FFF2-40B4-BE49-F238E27FC236}">
                <a16:creationId xmlns:a16="http://schemas.microsoft.com/office/drawing/2014/main" id="{4E970BB9-3CE8-6146-AB3D-D605FFED07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0907" y="2531466"/>
            <a:ext cx="422552" cy="440159"/>
          </a:xfrm>
          <a:prstGeom prst="rect">
            <a:avLst/>
          </a:prstGeom>
        </p:spPr>
      </p:pic>
      <p:pic>
        <p:nvPicPr>
          <p:cNvPr id="29" name="Picture 8" descr="green checkmark">
            <a:extLst>
              <a:ext uri="{FF2B5EF4-FFF2-40B4-BE49-F238E27FC236}">
                <a16:creationId xmlns:a16="http://schemas.microsoft.com/office/drawing/2014/main" id="{09B3CD79-6213-9C4B-93E8-C39675CCC7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44" y="3352432"/>
            <a:ext cx="422552" cy="440159"/>
          </a:xfrm>
          <a:prstGeom prst="rect">
            <a:avLst/>
          </a:prstGeom>
        </p:spPr>
      </p:pic>
      <p:pic>
        <p:nvPicPr>
          <p:cNvPr id="30" name="Picture 8" descr="green checkmark">
            <a:extLst>
              <a:ext uri="{FF2B5EF4-FFF2-40B4-BE49-F238E27FC236}">
                <a16:creationId xmlns:a16="http://schemas.microsoft.com/office/drawing/2014/main" id="{95E11B15-5C56-8D4B-ABA1-AAA6BC8545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556" y="4005164"/>
            <a:ext cx="422552" cy="440159"/>
          </a:xfrm>
          <a:prstGeom prst="rect">
            <a:avLst/>
          </a:prstGeom>
        </p:spPr>
      </p:pic>
      <p:pic>
        <p:nvPicPr>
          <p:cNvPr id="31" name="Picture 8" descr="green checkmark">
            <a:extLst>
              <a:ext uri="{FF2B5EF4-FFF2-40B4-BE49-F238E27FC236}">
                <a16:creationId xmlns:a16="http://schemas.microsoft.com/office/drawing/2014/main" id="{137144E5-A8B6-2246-8734-6B447C71F4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44" y="4700546"/>
            <a:ext cx="422552" cy="440159"/>
          </a:xfrm>
          <a:prstGeom prst="rect">
            <a:avLst/>
          </a:prstGeom>
        </p:spPr>
      </p:pic>
      <p:pic>
        <p:nvPicPr>
          <p:cNvPr id="32" name="Picture 8" descr="green checkmark">
            <a:extLst>
              <a:ext uri="{FF2B5EF4-FFF2-40B4-BE49-F238E27FC236}">
                <a16:creationId xmlns:a16="http://schemas.microsoft.com/office/drawing/2014/main" id="{51077957-BEF9-1E40-B682-48007EE930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1593" y="5440538"/>
            <a:ext cx="422552" cy="44015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2DD57A5-48AF-D142-9F1F-6CF21BB2A037}"/>
              </a:ext>
            </a:extLst>
          </p:cNvPr>
          <p:cNvSpPr txBox="1"/>
          <p:nvPr/>
        </p:nvSpPr>
        <p:spPr>
          <a:xfrm>
            <a:off x="3177540" y="6379131"/>
            <a:ext cx="328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*baloncesto = basketball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A2DE46-CE85-E843-83F2-3D4734F40041}"/>
              </a:ext>
            </a:extLst>
          </p:cNvPr>
          <p:cNvSpPr txBox="1"/>
          <p:nvPr/>
        </p:nvSpPr>
        <p:spPr>
          <a:xfrm>
            <a:off x="6464017" y="6374244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*béisbol = baseball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8AFEBFE-FF1A-7C48-B025-EE8C88BCED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4477" y="5274063"/>
            <a:ext cx="1343366" cy="1007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F402614-BE2F-B24B-A352-B91249A281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292" y="4005164"/>
            <a:ext cx="512962" cy="51172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4CA5A33-7C38-024A-A6EE-25BEAC2FA6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4996" y="1488224"/>
            <a:ext cx="663258" cy="881016"/>
          </a:xfrm>
          <a:prstGeom prst="rect">
            <a:avLst/>
          </a:prstGeom>
        </p:spPr>
      </p:pic>
      <p:pic>
        <p:nvPicPr>
          <p:cNvPr id="1026" name="Picture 2" descr="talking to people clipart - Clip Art Library">
            <a:extLst>
              <a:ext uri="{FF2B5EF4-FFF2-40B4-BE49-F238E27FC236}">
                <a16:creationId xmlns:a16="http://schemas.microsoft.com/office/drawing/2014/main" id="{263EACA2-7F14-B943-9723-73F244D8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9" b="89898" l="5900" r="94700">
                        <a14:foregroundMark x1="13900" y1="38820" x2="8600" y2="33258"/>
                        <a14:foregroundMark x1="8600" y1="33258" x2="5900" y2="27469"/>
                        <a14:foregroundMark x1="82200" y1="32350" x2="90200" y2="42225"/>
                        <a14:foregroundMark x1="90600" y1="36322" x2="94700" y2="391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" t="9522" r="2226" b="46417"/>
          <a:stretch/>
        </p:blipFill>
        <p:spPr bwMode="auto">
          <a:xfrm>
            <a:off x="3944769" y="659085"/>
            <a:ext cx="2485402" cy="1007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adio cartoon png - Clip Art Library">
            <a:extLst>
              <a:ext uri="{FF2B5EF4-FFF2-40B4-BE49-F238E27FC236}">
                <a16:creationId xmlns:a16="http://schemas.microsoft.com/office/drawing/2014/main" id="{21455E5F-D9FA-8F43-8760-5AC1388EA7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16956" r="5358" b="10450"/>
          <a:stretch/>
        </p:blipFill>
        <p:spPr bwMode="auto">
          <a:xfrm>
            <a:off x="6929506" y="3206832"/>
            <a:ext cx="768201" cy="585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1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194" y="141370"/>
            <a:ext cx="5621062" cy="68618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GB" sz="2200" b="1" dirty="0"/>
              <a:t>Lee las </a:t>
            </a:r>
            <a:r>
              <a:rPr lang="en-GB" sz="2200" b="1" dirty="0" err="1"/>
              <a:t>acciones</a:t>
            </a:r>
            <a:r>
              <a:rPr lang="en-GB" sz="2200" b="1" dirty="0"/>
              <a:t> (1-6) </a:t>
            </a:r>
            <a:r>
              <a:rPr lang="en-GB" sz="2200" b="1" dirty="0" err="1"/>
              <a:t>otra</a:t>
            </a:r>
            <a:r>
              <a:rPr lang="en-GB" sz="2200" b="1" dirty="0"/>
              <a:t> </a:t>
            </a:r>
            <a:r>
              <a:rPr lang="en-GB" sz="2200" b="1" dirty="0" err="1"/>
              <a:t>vez</a:t>
            </a:r>
            <a:r>
              <a:rPr lang="en-GB" sz="2200" b="1" dirty="0"/>
              <a:t> y </a:t>
            </a:r>
            <a:r>
              <a:rPr lang="en-GB" sz="2200" b="1" dirty="0" err="1"/>
              <a:t>busca</a:t>
            </a:r>
            <a:r>
              <a:rPr lang="en-GB" sz="2200" b="1" dirty="0"/>
              <a:t> el </a:t>
            </a:r>
            <a:r>
              <a:rPr lang="en-GB" sz="2200" b="1" dirty="0" err="1"/>
              <a:t>evento</a:t>
            </a:r>
            <a:r>
              <a:rPr lang="en-GB" sz="2200" b="1" dirty="0"/>
              <a:t> </a:t>
            </a:r>
            <a:r>
              <a:rPr lang="en-GB" sz="2200" b="1" dirty="0" err="1"/>
              <a:t>correcto</a:t>
            </a:r>
            <a:r>
              <a:rPr lang="en-GB" sz="2200" b="1" dirty="0"/>
              <a:t> (a-f).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2219401"/>
              </p:ext>
            </p:extLst>
          </p:nvPr>
        </p:nvGraphicFramePr>
        <p:xfrm>
          <a:off x="105260" y="955855"/>
          <a:ext cx="6090498" cy="530869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0498">
                  <a:extLst>
                    <a:ext uri="{9D8B030D-6E8A-4147-A177-3AD203B41FA5}">
                      <a16:colId xmlns:a16="http://schemas.microsoft.com/office/drawing/2014/main" val="2503871560"/>
                    </a:ext>
                  </a:extLst>
                </a:gridCol>
              </a:tblGrid>
              <a:tr h="967446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1.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repente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escuché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golpe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muy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fuerte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noté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olor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raro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Miré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por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ventana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pude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ver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fuego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5536205"/>
                  </a:ext>
                </a:extLst>
              </a:tr>
              <a:tr h="967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2. Un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viernes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fui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centro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y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encontré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 mi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hija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allí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Yo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enojada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porque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ella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no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estaba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escuela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02309731"/>
                  </a:ext>
                </a:extLst>
              </a:tr>
              <a:tr h="763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3.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Entonces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anunció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muerte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futbolista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68584230"/>
                  </a:ext>
                </a:extLst>
              </a:tr>
              <a:tr h="763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4. ¿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Miraste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el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partido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baloncesto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* de los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Estados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Unidos?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4369587"/>
                  </a:ext>
                </a:extLst>
              </a:tr>
              <a:tr h="9674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5.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Llegó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al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país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con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aproximadamente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1000 personas: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su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familia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políticos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,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jugadores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béisbol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* y los Rolling Stones.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05054790"/>
                  </a:ext>
                </a:extLst>
              </a:tr>
              <a:tr h="763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6.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Notaste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alegría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pareja 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pesar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 de la </a:t>
                      </a:r>
                      <a:r>
                        <a:rPr lang="en-GB" sz="2000" b="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lluvia</a:t>
                      </a:r>
                      <a:r>
                        <a:rPr lang="en-GB" sz="2000" b="0" dirty="0">
                          <a:solidFill>
                            <a:schemeClr val="accent5">
                              <a:lumMod val="50000"/>
                            </a:schemeClr>
                          </a:solidFill>
                        </a:rPr>
                        <a:t>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805106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3706"/>
              </p:ext>
            </p:extLst>
          </p:nvPr>
        </p:nvGraphicFramePr>
        <p:xfrm>
          <a:off x="6845880" y="606695"/>
          <a:ext cx="5057832" cy="5713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63670">
                  <a:extLst>
                    <a:ext uri="{9D8B030D-6E8A-4147-A177-3AD203B41FA5}">
                      <a16:colId xmlns:a16="http://schemas.microsoft.com/office/drawing/2014/main" val="3776488143"/>
                    </a:ext>
                  </a:extLst>
                </a:gridCol>
                <a:gridCol w="2694162">
                  <a:extLst>
                    <a:ext uri="{9D8B030D-6E8A-4147-A177-3AD203B41FA5}">
                      <a16:colId xmlns:a16="http://schemas.microsoft.com/office/drawing/2014/main" val="2894515880"/>
                    </a:ext>
                  </a:extLst>
                </a:gridCol>
              </a:tblGrid>
              <a:tr h="208948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3700122"/>
                  </a:ext>
                </a:extLst>
              </a:tr>
              <a:tr h="181190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6521256"/>
                  </a:ext>
                </a:extLst>
              </a:tr>
              <a:tr h="181190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4239580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C4D8493-90FF-B545-AF38-9BEF5B258D82}"/>
              </a:ext>
            </a:extLst>
          </p:cNvPr>
          <p:cNvSpPr txBox="1"/>
          <p:nvPr/>
        </p:nvSpPr>
        <p:spPr>
          <a:xfrm>
            <a:off x="6763828" y="1921812"/>
            <a:ext cx="2498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Juegos Olímpicos de Barcelona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FFAA1E86-7664-624C-A0E9-C1DD24C7F465}"/>
              </a:ext>
            </a:extLst>
          </p:cNvPr>
          <p:cNvSpPr txBox="1"/>
          <p:nvPr/>
        </p:nvSpPr>
        <p:spPr>
          <a:xfrm>
            <a:off x="9656576" y="1996426"/>
            <a:ext cx="22175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Llegada de Obama a Cuba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26CE009-92DC-DE43-9404-AD545DA72486}"/>
              </a:ext>
            </a:extLst>
          </p:cNvPr>
          <p:cNvSpPr txBox="1"/>
          <p:nvPr/>
        </p:nvSpPr>
        <p:spPr>
          <a:xfrm>
            <a:off x="6989517" y="3832451"/>
            <a:ext cx="23568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Funeral de Maradona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26B6AC91-9E10-EA42-ABF4-6FE6F0E35633}"/>
              </a:ext>
            </a:extLst>
          </p:cNvPr>
          <p:cNvSpPr txBox="1"/>
          <p:nvPr/>
        </p:nvSpPr>
        <p:spPr>
          <a:xfrm>
            <a:off x="6836447" y="5723355"/>
            <a:ext cx="24824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Erupción de un volcán - La Palma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95E6B78-1684-5F4E-B8F6-45838E061F25}"/>
              </a:ext>
            </a:extLst>
          </p:cNvPr>
          <p:cNvSpPr txBox="1"/>
          <p:nvPr/>
        </p:nvSpPr>
        <p:spPr>
          <a:xfrm>
            <a:off x="9448951" y="5731073"/>
            <a:ext cx="2578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Manifestación de estudiantes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id="{B3EA506C-F9F3-CE4E-B98D-620CFA5D8AE8}"/>
              </a:ext>
            </a:extLst>
          </p:cNvPr>
          <p:cNvSpPr/>
          <p:nvPr/>
        </p:nvSpPr>
        <p:spPr>
          <a:xfrm>
            <a:off x="9205628" y="607977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30" name="Rectangle 13">
            <a:extLst>
              <a:ext uri="{FF2B5EF4-FFF2-40B4-BE49-F238E27FC236}">
                <a16:creationId xmlns:a16="http://schemas.microsoft.com/office/drawing/2014/main" id="{4C452400-BFC9-0F40-B60C-7FC33258EEE2}"/>
              </a:ext>
            </a:extLst>
          </p:cNvPr>
          <p:cNvSpPr/>
          <p:nvPr/>
        </p:nvSpPr>
        <p:spPr>
          <a:xfrm>
            <a:off x="6853512" y="2694908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c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A658AD9A-3B4A-654B-ACF8-5418F3101B69}"/>
              </a:ext>
            </a:extLst>
          </p:cNvPr>
          <p:cNvSpPr/>
          <p:nvPr/>
        </p:nvSpPr>
        <p:spPr>
          <a:xfrm>
            <a:off x="9209129" y="2694907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d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1AB6F2A-5C40-E34E-A92F-BF990F71B2A4}"/>
              </a:ext>
            </a:extLst>
          </p:cNvPr>
          <p:cNvSpPr txBox="1"/>
          <p:nvPr/>
        </p:nvSpPr>
        <p:spPr>
          <a:xfrm>
            <a:off x="6118236" y="1137043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e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D64E305E-E7BA-A948-BC07-808AC1F10395}"/>
              </a:ext>
            </a:extLst>
          </p:cNvPr>
          <p:cNvSpPr txBox="1"/>
          <p:nvPr/>
        </p:nvSpPr>
        <p:spPr>
          <a:xfrm>
            <a:off x="6163921" y="2178395"/>
            <a:ext cx="2568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f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78D46FBE-E716-BA48-8A08-C3E22F493500}"/>
              </a:ext>
            </a:extLst>
          </p:cNvPr>
          <p:cNvSpPr txBox="1"/>
          <p:nvPr/>
        </p:nvSpPr>
        <p:spPr>
          <a:xfrm>
            <a:off x="6118236" y="3099288"/>
            <a:ext cx="3481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c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4EA4B5D-F5A2-E34C-B6F9-39A72E6B656E}"/>
              </a:ext>
            </a:extLst>
          </p:cNvPr>
          <p:cNvSpPr txBox="1"/>
          <p:nvPr/>
        </p:nvSpPr>
        <p:spPr>
          <a:xfrm>
            <a:off x="6136320" y="3801363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a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id="{6B2F4E70-5B64-A64C-9A68-65D435FBF4BB}"/>
              </a:ext>
            </a:extLst>
          </p:cNvPr>
          <p:cNvSpPr txBox="1"/>
          <p:nvPr/>
        </p:nvSpPr>
        <p:spPr>
          <a:xfrm>
            <a:off x="6136320" y="4697403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b</a:t>
            </a:r>
          </a:p>
        </p:txBody>
      </p:sp>
      <p:sp>
        <p:nvSpPr>
          <p:cNvPr id="38" name="CuadroTexto 37">
            <a:extLst>
              <a:ext uri="{FF2B5EF4-FFF2-40B4-BE49-F238E27FC236}">
                <a16:creationId xmlns:a16="http://schemas.microsoft.com/office/drawing/2014/main" id="{B5180152-6B64-304E-81BE-BD5F628B03D8}"/>
              </a:ext>
            </a:extLst>
          </p:cNvPr>
          <p:cNvSpPr txBox="1"/>
          <p:nvPr/>
        </p:nvSpPr>
        <p:spPr>
          <a:xfrm>
            <a:off x="6136320" y="5666016"/>
            <a:ext cx="312004" cy="400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b="1" dirty="0">
                <a:solidFill>
                  <a:schemeClr val="accent5">
                    <a:lumMod val="50000"/>
                  </a:schemeClr>
                </a:solidFill>
              </a:rPr>
              <a:t>d</a:t>
            </a:r>
          </a:p>
        </p:txBody>
      </p:sp>
      <p:sp>
        <p:nvSpPr>
          <p:cNvPr id="3" name="Rectangle 2"/>
          <p:cNvSpPr/>
          <p:nvPr/>
        </p:nvSpPr>
        <p:spPr>
          <a:xfrm>
            <a:off x="5669491" y="317188"/>
            <a:ext cx="13162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Qué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b="1" dirty="0" err="1">
                <a:solidFill>
                  <a:schemeClr val="accent5">
                    <a:lumMod val="50000"/>
                  </a:schemeClr>
                </a:solidFill>
              </a:rPr>
              <a:t>letra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45B274F1-72BF-8F4E-88CC-6E4EB760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416" y="612054"/>
            <a:ext cx="1895088" cy="140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uba, Flag, Country, Cuban, Cuba Flag, Cuban Flag">
            <a:extLst>
              <a:ext uri="{FF2B5EF4-FFF2-40B4-BE49-F238E27FC236}">
                <a16:creationId xmlns:a16="http://schemas.microsoft.com/office/drawing/2014/main" id="{2CF7080C-44F4-0541-A1AC-F2E13BB81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3647">
            <a:off x="9368588" y="1676842"/>
            <a:ext cx="694806" cy="40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7D977C1-A0DC-CD48-A36F-FB6A3704B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818" y="2723372"/>
            <a:ext cx="95885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CuadroTexto 3">
            <a:extLst>
              <a:ext uri="{FF2B5EF4-FFF2-40B4-BE49-F238E27FC236}">
                <a16:creationId xmlns:a16="http://schemas.microsoft.com/office/drawing/2014/main" id="{BE8B7C9C-8A75-6C4F-B11B-E9236446340C}"/>
              </a:ext>
            </a:extLst>
          </p:cNvPr>
          <p:cNvSpPr txBox="1"/>
          <p:nvPr/>
        </p:nvSpPr>
        <p:spPr>
          <a:xfrm>
            <a:off x="8427695" y="2661859"/>
            <a:ext cx="10112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1960-2020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id="{337167AC-01BB-BB4C-B276-8374CED1E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49" t="20393" r="19437" b="11367"/>
          <a:stretch/>
        </p:blipFill>
        <p:spPr bwMode="auto">
          <a:xfrm>
            <a:off x="10021896" y="2714410"/>
            <a:ext cx="1240414" cy="132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>
            <a:extLst>
              <a:ext uri="{FF2B5EF4-FFF2-40B4-BE49-F238E27FC236}">
                <a16:creationId xmlns:a16="http://schemas.microsoft.com/office/drawing/2014/main" id="{B9FDD29F-D73A-F747-B3A2-235BFF758B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2" t="23104" r="21662" b="20138"/>
          <a:stretch/>
        </p:blipFill>
        <p:spPr bwMode="auto">
          <a:xfrm>
            <a:off x="9791869" y="4501957"/>
            <a:ext cx="1818181" cy="124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753E646-513A-4A45-AD10-E6BCC3FBE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498" y="596598"/>
            <a:ext cx="1955409" cy="138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847825" y="606695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>
                <a:solidFill>
                  <a:srgbClr val="002060"/>
                </a:solidFill>
              </a:rPr>
              <a:t>a</a:t>
            </a:r>
          </a:p>
        </p:txBody>
      </p:sp>
      <p:pic>
        <p:nvPicPr>
          <p:cNvPr id="1028" name="Picture 4" descr="La Palma, Volcano, Eruption, Canary Islands, Island">
            <a:extLst>
              <a:ext uri="{FF2B5EF4-FFF2-40B4-BE49-F238E27FC236}">
                <a16:creationId xmlns:a16="http://schemas.microsoft.com/office/drawing/2014/main" id="{5F59501E-DA90-5E4A-A414-A03A2A7EF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581" y="4524886"/>
            <a:ext cx="1910793" cy="127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13">
            <a:extLst>
              <a:ext uri="{FF2B5EF4-FFF2-40B4-BE49-F238E27FC236}">
                <a16:creationId xmlns:a16="http://schemas.microsoft.com/office/drawing/2014/main" id="{73AFFE18-2751-D84B-B8D9-2729F5F3DF46}"/>
              </a:ext>
            </a:extLst>
          </p:cNvPr>
          <p:cNvSpPr/>
          <p:nvPr/>
        </p:nvSpPr>
        <p:spPr>
          <a:xfrm>
            <a:off x="6853512" y="4515670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e</a:t>
            </a: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604165" y="158811"/>
            <a:ext cx="1316290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leer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A39A8F1A-5CB7-3D4F-A85F-C20B1C7A99F7}"/>
              </a:ext>
            </a:extLst>
          </p:cNvPr>
          <p:cNvSpPr txBox="1"/>
          <p:nvPr/>
        </p:nvSpPr>
        <p:spPr>
          <a:xfrm>
            <a:off x="9408563" y="3824342"/>
            <a:ext cx="2610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  <a:highlight>
                  <a:srgbClr val="FBF0D5"/>
                </a:highlight>
              </a:rPr>
              <a:t>Boda de los Reyes de España</a:t>
            </a:r>
          </a:p>
        </p:txBody>
      </p:sp>
      <p:sp>
        <p:nvSpPr>
          <p:cNvPr id="39" name="Rectangle 13">
            <a:extLst>
              <a:ext uri="{FF2B5EF4-FFF2-40B4-BE49-F238E27FC236}">
                <a16:creationId xmlns:a16="http://schemas.microsoft.com/office/drawing/2014/main" id="{FF692AA4-1871-8C48-BA0A-4D6CD7675BC3}"/>
              </a:ext>
            </a:extLst>
          </p:cNvPr>
          <p:cNvSpPr/>
          <p:nvPr/>
        </p:nvSpPr>
        <p:spPr>
          <a:xfrm>
            <a:off x="9205628" y="4509558"/>
            <a:ext cx="537028" cy="49348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</a:rPr>
              <a:t>f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179DCDA3-33CE-0F49-8495-1077F0939F55}"/>
              </a:ext>
            </a:extLst>
          </p:cNvPr>
          <p:cNvSpPr txBox="1"/>
          <p:nvPr/>
        </p:nvSpPr>
        <p:spPr>
          <a:xfrm>
            <a:off x="3177540" y="6379131"/>
            <a:ext cx="328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*baloncesto = basketball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88024661-A956-B744-8F6F-1751BA6EB07C}"/>
              </a:ext>
            </a:extLst>
          </p:cNvPr>
          <p:cNvSpPr txBox="1"/>
          <p:nvPr/>
        </p:nvSpPr>
        <p:spPr>
          <a:xfrm>
            <a:off x="6464017" y="6374244"/>
            <a:ext cx="2544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dirty="0">
                <a:solidFill>
                  <a:schemeClr val="bg1"/>
                </a:solidFill>
              </a:rPr>
              <a:t>*béisbol = baseball</a:t>
            </a:r>
          </a:p>
        </p:txBody>
      </p:sp>
      <p:sp>
        <p:nvSpPr>
          <p:cNvPr id="44" name="CuadroTexto 3">
            <a:extLst>
              <a:ext uri="{FF2B5EF4-FFF2-40B4-BE49-F238E27FC236}">
                <a16:creationId xmlns:a16="http://schemas.microsoft.com/office/drawing/2014/main" id="{B072D32F-56FD-4A43-A852-F51F002B0ABF}"/>
              </a:ext>
            </a:extLst>
          </p:cNvPr>
          <p:cNvSpPr txBox="1"/>
          <p:nvPr/>
        </p:nvSpPr>
        <p:spPr>
          <a:xfrm>
            <a:off x="8551061" y="559730"/>
            <a:ext cx="79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1992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sp>
        <p:nvSpPr>
          <p:cNvPr id="45" name="CuadroTexto 3">
            <a:extLst>
              <a:ext uri="{FF2B5EF4-FFF2-40B4-BE49-F238E27FC236}">
                <a16:creationId xmlns:a16="http://schemas.microsoft.com/office/drawing/2014/main" id="{3A8CAA52-09C9-1B40-AC8F-889483E1E83F}"/>
              </a:ext>
            </a:extLst>
          </p:cNvPr>
          <p:cNvSpPr txBox="1"/>
          <p:nvPr/>
        </p:nvSpPr>
        <p:spPr>
          <a:xfrm>
            <a:off x="11249291" y="542950"/>
            <a:ext cx="79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2016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sp>
        <p:nvSpPr>
          <p:cNvPr id="46" name="CuadroTexto 3">
            <a:extLst>
              <a:ext uri="{FF2B5EF4-FFF2-40B4-BE49-F238E27FC236}">
                <a16:creationId xmlns:a16="http://schemas.microsoft.com/office/drawing/2014/main" id="{2D5021EF-C59F-CE4C-8DE6-EAA7FC96179D}"/>
              </a:ext>
            </a:extLst>
          </p:cNvPr>
          <p:cNvSpPr txBox="1"/>
          <p:nvPr/>
        </p:nvSpPr>
        <p:spPr>
          <a:xfrm>
            <a:off x="11240925" y="2664162"/>
            <a:ext cx="79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2004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sp>
        <p:nvSpPr>
          <p:cNvPr id="47" name="CuadroTexto 3">
            <a:extLst>
              <a:ext uri="{FF2B5EF4-FFF2-40B4-BE49-F238E27FC236}">
                <a16:creationId xmlns:a16="http://schemas.microsoft.com/office/drawing/2014/main" id="{A5402B67-8F7C-E64D-BD89-27339627BD91}"/>
              </a:ext>
            </a:extLst>
          </p:cNvPr>
          <p:cNvSpPr txBox="1"/>
          <p:nvPr/>
        </p:nvSpPr>
        <p:spPr>
          <a:xfrm>
            <a:off x="8534126" y="4462363"/>
            <a:ext cx="79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2021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  <p:sp>
        <p:nvSpPr>
          <p:cNvPr id="48" name="CuadroTexto 3">
            <a:extLst>
              <a:ext uri="{FF2B5EF4-FFF2-40B4-BE49-F238E27FC236}">
                <a16:creationId xmlns:a16="http://schemas.microsoft.com/office/drawing/2014/main" id="{45659669-C982-E34E-872F-C55CC62832C4}"/>
              </a:ext>
            </a:extLst>
          </p:cNvPr>
          <p:cNvSpPr txBox="1"/>
          <p:nvPr/>
        </p:nvSpPr>
        <p:spPr>
          <a:xfrm>
            <a:off x="11229380" y="4459202"/>
            <a:ext cx="7984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chemeClr val="bg1"/>
                </a:solidFill>
                <a:highlight>
                  <a:srgbClr val="808000"/>
                </a:highlight>
              </a:rPr>
              <a:t>2019</a:t>
            </a:r>
            <a:endParaRPr lang="es-GB" sz="2000" b="1" dirty="0">
              <a:solidFill>
                <a:schemeClr val="bg1"/>
              </a:solidFill>
              <a:highlight>
                <a:srgbClr val="8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674456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  <p:bldP spid="37" grpId="0"/>
      <p:bldP spid="3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7833"/>
            <a:ext cx="10515600" cy="1714405"/>
          </a:xfrm>
        </p:spPr>
        <p:txBody>
          <a:bodyPr>
            <a:noAutofit/>
          </a:bodyPr>
          <a:lstStyle/>
          <a:p>
            <a:r>
              <a:rPr lang="en-CA" sz="2400" b="1" dirty="0">
                <a:solidFill>
                  <a:schemeClr val="bg1"/>
                </a:solidFill>
              </a:rPr>
              <a:t>Giving information about something</a:t>
            </a:r>
            <a:br>
              <a:rPr lang="en-CA" sz="2400" b="1" dirty="0">
                <a:solidFill>
                  <a:schemeClr val="bg1"/>
                </a:solidFill>
              </a:rPr>
            </a:br>
            <a:r>
              <a:rPr lang="en-CA" sz="2400" dirty="0">
                <a:solidFill>
                  <a:schemeClr val="bg1"/>
                </a:solidFill>
              </a:rPr>
              <a:t>Relative pronoun ‘</a:t>
            </a:r>
            <a:r>
              <a:rPr lang="en-CA" sz="2400" dirty="0" err="1">
                <a:solidFill>
                  <a:schemeClr val="bg1"/>
                </a:solidFill>
              </a:rPr>
              <a:t>cuando</a:t>
            </a:r>
            <a:r>
              <a:rPr lang="en-CA" sz="2400" dirty="0">
                <a:solidFill>
                  <a:schemeClr val="bg1"/>
                </a:solidFill>
              </a:rPr>
              <a:t>’</a:t>
            </a:r>
            <a:endParaRPr lang="en-GB" sz="2400" dirty="0"/>
          </a:p>
        </p:txBody>
      </p:sp>
      <p:sp>
        <p:nvSpPr>
          <p:cNvPr id="6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1111851"/>
            <a:ext cx="115803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As you know, we can give extra information about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 something using relative pronouns ’que’ and ‘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donde</a:t>
            </a:r>
            <a:r>
              <a:rPr lang="en-US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’.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8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2032481"/>
            <a:ext cx="12107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Greta Thunberg es la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chica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que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empezó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las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manifestaciones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de los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estudiantes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 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9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4587252"/>
            <a:ext cx="121077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We have used ‘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cuándo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’ in questions already, but we can also use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‘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</a:rPr>
              <a:t>cuando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’ as a relative pronoun to give additional information in a sentence.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1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3049842"/>
            <a:ext cx="821710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 la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iglesia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donde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celebraron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la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boda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de los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reyes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4" name="ZoneTexte 2">
            <a:extLst>
              <a:ext uri="{FF2B5EF4-FFF2-40B4-BE49-F238E27FC236}">
                <a16:creationId xmlns:a16="http://schemas.microsoft.com/office/drawing/2014/main" id="{D164AFBC-A1A6-44A3-B9CB-5AC3B5C249B6}"/>
              </a:ext>
            </a:extLst>
          </p:cNvPr>
          <p:cNvSpPr txBox="1"/>
          <p:nvPr/>
        </p:nvSpPr>
        <p:spPr>
          <a:xfrm>
            <a:off x="222629" y="5517363"/>
            <a:ext cx="11580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Estaba</a:t>
            </a:r>
            <a:r>
              <a:rPr lang="en-US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2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comiendo</a:t>
            </a:r>
            <a:r>
              <a:rPr lang="en-US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</a:t>
            </a:r>
            <a:r>
              <a:rPr lang="en-US" sz="22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en</a:t>
            </a:r>
            <a:r>
              <a:rPr lang="en-US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un café </a:t>
            </a:r>
            <a:r>
              <a:rPr lang="en-US" sz="2200" noProof="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en</a:t>
            </a:r>
            <a:r>
              <a:rPr lang="en-US" sz="2200" noProof="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La Habana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cuando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 Obama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entró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8248532" y="3323606"/>
            <a:ext cx="3720839" cy="1065163"/>
          </a:xfrm>
          <a:prstGeom prst="wedgeRoundRectCallout">
            <a:avLst>
              <a:gd name="adj1" fmla="val 16292"/>
              <a:gd name="adj2" fmla="val 63938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Note that ‘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cuando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’ does not have an accent when used as a relative pronoun.</a:t>
            </a: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00204725-4B28-B848-AC61-3CBDF25F0BAD}"/>
              </a:ext>
            </a:extLst>
          </p:cNvPr>
          <p:cNvSpPr txBox="1"/>
          <p:nvPr/>
        </p:nvSpPr>
        <p:spPr>
          <a:xfrm>
            <a:off x="222629" y="2436162"/>
            <a:ext cx="121077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Greta Thunberg is the girl who started the student protests.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0" name="ZoneTexte 2">
            <a:extLst>
              <a:ext uri="{FF2B5EF4-FFF2-40B4-BE49-F238E27FC236}">
                <a16:creationId xmlns:a16="http://schemas.microsoft.com/office/drawing/2014/main" id="{08B1D4DC-16DF-FF49-93A5-E9F8F2180E8D}"/>
              </a:ext>
            </a:extLst>
          </p:cNvPr>
          <p:cNvSpPr txBox="1"/>
          <p:nvPr/>
        </p:nvSpPr>
        <p:spPr>
          <a:xfrm>
            <a:off x="222629" y="3506976"/>
            <a:ext cx="758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It is the church where they celebrated the wedding of the king and queen.</a:t>
            </a:r>
            <a:endParaRPr kumimoji="0" lang="en-US" sz="2200" b="0" i="1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2" name="ZoneTexte 2">
            <a:extLst>
              <a:ext uri="{FF2B5EF4-FFF2-40B4-BE49-F238E27FC236}">
                <a16:creationId xmlns:a16="http://schemas.microsoft.com/office/drawing/2014/main" id="{2ECE40FD-5813-F941-92D6-1225B28F1D64}"/>
              </a:ext>
            </a:extLst>
          </p:cNvPr>
          <p:cNvSpPr txBox="1"/>
          <p:nvPr/>
        </p:nvSpPr>
        <p:spPr>
          <a:xfrm>
            <a:off x="222629" y="5901808"/>
            <a:ext cx="11580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I was eating in a café in Havana when Obama walked in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.</a:t>
            </a:r>
            <a:endParaRPr kumimoji="0" lang="en-US" sz="2200" b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373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4" grpId="0"/>
      <p:bldP spid="15" grpId="0" animBg="1"/>
      <p:bldP spid="19" grpId="0"/>
      <p:bldP spid="20" grpId="0"/>
      <p:bldP spid="2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1C047ED-83B3-3740-A519-E2B47DE62301}"/>
              </a:ext>
            </a:extLst>
          </p:cNvPr>
          <p:cNvSpPr/>
          <p:nvPr/>
        </p:nvSpPr>
        <p:spPr>
          <a:xfrm>
            <a:off x="263857" y="1052312"/>
            <a:ext cx="1168675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_____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 cuando de repente escuché un ruido muy fuerte y miré por la ventana.</a:t>
            </a:r>
            <a:endParaRPr lang="es-ES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_____________________________ cuando un periodista anunció la muerte del futbolista. </a:t>
            </a:r>
            <a:endParaRPr lang="es-ES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endParaRPr lang="es-ES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____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 cuando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encontré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a mi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hija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allí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Yo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estaba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enojada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porque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ella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no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estaba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en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escuela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pPr marL="342900" indent="-342900">
              <a:buAutoNum type="arabicPeriod" startAt="2"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¿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_____________________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cuando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miraste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el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partido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de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baloncesto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de los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Estados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Unidos?</a:t>
            </a:r>
          </a:p>
          <a:p>
            <a:pPr marL="342900" indent="-342900">
              <a:buAutoNum type="arabicPeriod" startAt="2"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___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cuando Obama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llegó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al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país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con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aproximadamente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1000 personas.</a:t>
            </a:r>
          </a:p>
          <a:p>
            <a:pPr marL="342900" indent="-342900">
              <a:buAutoNum type="arabicPeriod" startAt="2"/>
            </a:pPr>
            <a:endParaRPr lang="en-GB" sz="2000" dirty="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____________________________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_________________ </a:t>
            </a:r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cuando 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n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otaste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alegría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de la pareja 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pesar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 de la </a:t>
            </a:r>
            <a:r>
              <a:rPr lang="en-GB" sz="2000" dirty="0" err="1">
                <a:solidFill>
                  <a:schemeClr val="accent5">
                    <a:lumMod val="50000"/>
                  </a:schemeClr>
                </a:solidFill>
              </a:rPr>
              <a:t>lluvia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92" y="217012"/>
            <a:ext cx="10179314" cy="5969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1" dirty="0" err="1">
                <a:solidFill>
                  <a:srgbClr val="002060"/>
                </a:solidFill>
              </a:rPr>
              <a:t>Escucha</a:t>
            </a:r>
            <a:r>
              <a:rPr lang="en-US" sz="2200" b="1" dirty="0">
                <a:solidFill>
                  <a:srgbClr val="002060"/>
                </a:solidFill>
              </a:rPr>
              <a:t> y </a:t>
            </a:r>
            <a:r>
              <a:rPr lang="en-US" sz="2200" b="1" dirty="0" err="1">
                <a:solidFill>
                  <a:srgbClr val="002060"/>
                </a:solidFill>
              </a:rPr>
              <a:t>completa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cada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frase</a:t>
            </a:r>
            <a:r>
              <a:rPr lang="en-US" sz="2200" b="1" dirty="0">
                <a:solidFill>
                  <a:srgbClr val="002060"/>
                </a:solidFill>
              </a:rPr>
              <a:t>. ¿</a:t>
            </a:r>
            <a:r>
              <a:rPr lang="en-US" sz="2200" b="1" dirty="0" err="1">
                <a:solidFill>
                  <a:srgbClr val="002060"/>
                </a:solidFill>
              </a:rPr>
              <a:t>Qué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estaba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haciendo</a:t>
            </a:r>
            <a:r>
              <a:rPr lang="en-US" sz="2200" b="1" dirty="0">
                <a:solidFill>
                  <a:srgbClr val="002060"/>
                </a:solidFill>
              </a:rPr>
              <a:t> </a:t>
            </a:r>
            <a:r>
              <a:rPr lang="en-US" sz="2200" b="1" dirty="0" err="1">
                <a:solidFill>
                  <a:srgbClr val="002060"/>
                </a:solidFill>
              </a:rPr>
              <a:t>cada</a:t>
            </a:r>
            <a:r>
              <a:rPr lang="en-US" sz="2200" b="1" dirty="0">
                <a:solidFill>
                  <a:srgbClr val="002060"/>
                </a:solidFill>
              </a:rPr>
              <a:t> persona?</a:t>
            </a:r>
            <a:endParaRPr lang="en-GB" sz="2200" b="1" dirty="0">
              <a:solidFill>
                <a:srgbClr val="002060"/>
              </a:solidFill>
            </a:endParaRP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316DD52-7894-4A75-969C-CA0645DA2978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1026920-71B8-9A42-B641-FC97915BBF70}"/>
              </a:ext>
            </a:extLst>
          </p:cNvPr>
          <p:cNvSpPr txBox="1"/>
          <p:nvPr/>
        </p:nvSpPr>
        <p:spPr>
          <a:xfrm>
            <a:off x="672100" y="1007085"/>
            <a:ext cx="4200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ES" sz="2000" b="1" dirty="0">
                <a:solidFill>
                  <a:schemeClr val="accent2"/>
                </a:solidFill>
              </a:rPr>
              <a:t>Estaba charlando con mi madre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8" name="CuadroTexto 21">
            <a:extLst>
              <a:ext uri="{FF2B5EF4-FFF2-40B4-BE49-F238E27FC236}">
                <a16:creationId xmlns:a16="http://schemas.microsoft.com/office/drawing/2014/main" id="{07C71E09-0EA0-D240-A2C5-AEAC45E2667F}"/>
              </a:ext>
            </a:extLst>
          </p:cNvPr>
          <p:cNvSpPr txBox="1"/>
          <p:nvPr/>
        </p:nvSpPr>
        <p:spPr>
          <a:xfrm>
            <a:off x="589231" y="1925422"/>
            <a:ext cx="3789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Estabas escuchando la radio</a:t>
            </a:r>
          </a:p>
        </p:txBody>
      </p:sp>
      <p:sp>
        <p:nvSpPr>
          <p:cNvPr id="10" name="CuadroTexto 21">
            <a:extLst>
              <a:ext uri="{FF2B5EF4-FFF2-40B4-BE49-F238E27FC236}">
                <a16:creationId xmlns:a16="http://schemas.microsoft.com/office/drawing/2014/main" id="{0C624C1A-D631-7B4D-8614-09387CB45688}"/>
              </a:ext>
            </a:extLst>
          </p:cNvPr>
          <p:cNvSpPr txBox="1"/>
          <p:nvPr/>
        </p:nvSpPr>
        <p:spPr>
          <a:xfrm>
            <a:off x="619433" y="2529743"/>
            <a:ext cx="41937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Estaba </a:t>
            </a:r>
            <a:r>
              <a:rPr lang="es-ES" sz="2000" b="1" dirty="0">
                <a:solidFill>
                  <a:schemeClr val="accent2"/>
                </a:solidFill>
              </a:rPr>
              <a:t>caminando por el centro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11" name="CuadroTexto 21">
            <a:extLst>
              <a:ext uri="{FF2B5EF4-FFF2-40B4-BE49-F238E27FC236}">
                <a16:creationId xmlns:a16="http://schemas.microsoft.com/office/drawing/2014/main" id="{892910BF-3CEA-C941-ACE4-3838E720B10A}"/>
              </a:ext>
            </a:extLst>
          </p:cNvPr>
          <p:cNvSpPr txBox="1"/>
          <p:nvPr/>
        </p:nvSpPr>
        <p:spPr>
          <a:xfrm>
            <a:off x="747542" y="3460571"/>
            <a:ext cx="64940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Estaba </a:t>
            </a:r>
            <a:r>
              <a:rPr lang="es-ES" sz="2000" b="1" dirty="0">
                <a:solidFill>
                  <a:schemeClr val="accent2"/>
                </a:solidFill>
              </a:rPr>
              <a:t>jugando la estrella mundial Michael </a:t>
            </a:r>
            <a:r>
              <a:rPr lang="es-ES" sz="2000" b="1" dirty="0" err="1">
                <a:solidFill>
                  <a:schemeClr val="accent2"/>
                </a:solidFill>
              </a:rPr>
              <a:t>Jordan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12" name="CuadroTexto 21">
            <a:extLst>
              <a:ext uri="{FF2B5EF4-FFF2-40B4-BE49-F238E27FC236}">
                <a16:creationId xmlns:a16="http://schemas.microsoft.com/office/drawing/2014/main" id="{5A01E9AE-C0DC-D44D-B751-1E354AE4DB16}"/>
              </a:ext>
            </a:extLst>
          </p:cNvPr>
          <p:cNvSpPr txBox="1"/>
          <p:nvPr/>
        </p:nvSpPr>
        <p:spPr>
          <a:xfrm>
            <a:off x="619433" y="4370021"/>
            <a:ext cx="4086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Estabas </a:t>
            </a:r>
            <a:r>
              <a:rPr lang="es-ES" sz="2000" b="1" dirty="0">
                <a:solidFill>
                  <a:schemeClr val="accent2"/>
                </a:solidFill>
              </a:rPr>
              <a:t>viviendo en La Habana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13" name="CuadroTexto 21">
            <a:extLst>
              <a:ext uri="{FF2B5EF4-FFF2-40B4-BE49-F238E27FC236}">
                <a16:creationId xmlns:a16="http://schemas.microsoft.com/office/drawing/2014/main" id="{0CDC5128-125A-CB4F-B61F-D148BF8E1202}"/>
              </a:ext>
            </a:extLst>
          </p:cNvPr>
          <p:cNvSpPr txBox="1"/>
          <p:nvPr/>
        </p:nvSpPr>
        <p:spPr>
          <a:xfrm>
            <a:off x="619433" y="5290160"/>
            <a:ext cx="5884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s-GB" sz="2000" b="1" dirty="0">
                <a:solidFill>
                  <a:schemeClr val="accent2"/>
                </a:solidFill>
              </a:rPr>
              <a:t>Estaba</a:t>
            </a:r>
            <a:r>
              <a:rPr lang="es-ES" sz="2000" b="1" dirty="0">
                <a:solidFill>
                  <a:schemeClr val="accent2"/>
                </a:solidFill>
              </a:rPr>
              <a:t>s prestando mucha atención a la boda</a:t>
            </a:r>
            <a:endParaRPr lang="es-GB" sz="2000" b="1" dirty="0">
              <a:solidFill>
                <a:schemeClr val="accent2"/>
              </a:solidFill>
            </a:endParaRPr>
          </a:p>
        </p:txBody>
      </p:sp>
      <p:sp>
        <p:nvSpPr>
          <p:cNvPr id="5" name="Rectángulo 4">
            <a:hlinkClick r:id="" action="ppaction://noaction">
              <a:snd r:embed="rId3" name="1 estaba charlando.wav"/>
            </a:hlinkClick>
            <a:extLst>
              <a:ext uri="{FF2B5EF4-FFF2-40B4-BE49-F238E27FC236}">
                <a16:creationId xmlns:a16="http://schemas.microsoft.com/office/drawing/2014/main" id="{16B54F77-7192-BC45-AD89-FB496A4EC246}"/>
              </a:ext>
            </a:extLst>
          </p:cNvPr>
          <p:cNvSpPr/>
          <p:nvPr/>
        </p:nvSpPr>
        <p:spPr>
          <a:xfrm>
            <a:off x="241392" y="1007594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1</a:t>
            </a:r>
          </a:p>
        </p:txBody>
      </p:sp>
      <p:sp>
        <p:nvSpPr>
          <p:cNvPr id="14" name="Rectángulo 13">
            <a:hlinkClick r:id="" action="ppaction://noaction">
              <a:snd r:embed="rId4" name="2 Estabas escuchando la radio.wav"/>
            </a:hlinkClick>
            <a:extLst>
              <a:ext uri="{FF2B5EF4-FFF2-40B4-BE49-F238E27FC236}">
                <a16:creationId xmlns:a16="http://schemas.microsoft.com/office/drawing/2014/main" id="{089D1EF4-2059-2E43-B301-4506486DD8D8}"/>
              </a:ext>
            </a:extLst>
          </p:cNvPr>
          <p:cNvSpPr/>
          <p:nvPr/>
        </p:nvSpPr>
        <p:spPr>
          <a:xfrm>
            <a:off x="244749" y="1936077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2</a:t>
            </a:r>
          </a:p>
        </p:txBody>
      </p:sp>
      <p:sp>
        <p:nvSpPr>
          <p:cNvPr id="15" name="Rectángulo 14">
            <a:hlinkClick r:id="" action="ppaction://noaction">
              <a:snd r:embed="rId5" name="3 Estaba caminando.wav"/>
            </a:hlinkClick>
            <a:extLst>
              <a:ext uri="{FF2B5EF4-FFF2-40B4-BE49-F238E27FC236}">
                <a16:creationId xmlns:a16="http://schemas.microsoft.com/office/drawing/2014/main" id="{2A7C4CED-2067-3049-A9C5-30E7AF1984D4}"/>
              </a:ext>
            </a:extLst>
          </p:cNvPr>
          <p:cNvSpPr/>
          <p:nvPr/>
        </p:nvSpPr>
        <p:spPr>
          <a:xfrm>
            <a:off x="230159" y="2532088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3</a:t>
            </a:r>
          </a:p>
        </p:txBody>
      </p:sp>
      <p:sp>
        <p:nvSpPr>
          <p:cNvPr id="16" name="Rectángulo 15">
            <a:hlinkClick r:id="" action="ppaction://noaction">
              <a:snd r:embed="rId6" name="4 Estaba jugando.wav"/>
            </a:hlinkClick>
            <a:extLst>
              <a:ext uri="{FF2B5EF4-FFF2-40B4-BE49-F238E27FC236}">
                <a16:creationId xmlns:a16="http://schemas.microsoft.com/office/drawing/2014/main" id="{CBC26E35-33D5-E241-9E07-2452FFA6C38D}"/>
              </a:ext>
            </a:extLst>
          </p:cNvPr>
          <p:cNvSpPr/>
          <p:nvPr/>
        </p:nvSpPr>
        <p:spPr>
          <a:xfrm>
            <a:off x="221257" y="3460571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4</a:t>
            </a:r>
          </a:p>
        </p:txBody>
      </p:sp>
      <p:sp>
        <p:nvSpPr>
          <p:cNvPr id="17" name="Rectángulo 16">
            <a:hlinkClick r:id="" action="ppaction://noaction">
              <a:snd r:embed="rId7" name="5 Estabas viviendo.wav"/>
            </a:hlinkClick>
            <a:extLst>
              <a:ext uri="{FF2B5EF4-FFF2-40B4-BE49-F238E27FC236}">
                <a16:creationId xmlns:a16="http://schemas.microsoft.com/office/drawing/2014/main" id="{04C935A8-C929-2547-9469-21CCB45C29D6}"/>
              </a:ext>
            </a:extLst>
          </p:cNvPr>
          <p:cNvSpPr/>
          <p:nvPr/>
        </p:nvSpPr>
        <p:spPr>
          <a:xfrm>
            <a:off x="220092" y="4370171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5</a:t>
            </a:r>
          </a:p>
        </p:txBody>
      </p:sp>
      <p:sp>
        <p:nvSpPr>
          <p:cNvPr id="18" name="Rectángulo 17">
            <a:hlinkClick r:id="" action="ppaction://noaction">
              <a:snd r:embed="rId8" name="6 Estabas prestando.wav"/>
            </a:hlinkClick>
            <a:extLst>
              <a:ext uri="{FF2B5EF4-FFF2-40B4-BE49-F238E27FC236}">
                <a16:creationId xmlns:a16="http://schemas.microsoft.com/office/drawing/2014/main" id="{C84D115A-8D05-404F-9EF3-1CC227E716D7}"/>
              </a:ext>
            </a:extLst>
          </p:cNvPr>
          <p:cNvSpPr/>
          <p:nvPr/>
        </p:nvSpPr>
        <p:spPr>
          <a:xfrm>
            <a:off x="211190" y="5279771"/>
            <a:ext cx="378041" cy="400110"/>
          </a:xfrm>
          <a:prstGeom prst="rect">
            <a:avLst/>
          </a:prstGeom>
          <a:solidFill>
            <a:schemeClr val="accent2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b="1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26167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10" grpId="0"/>
      <p:bldP spid="11" grpId="0"/>
      <p:bldP spid="12" grpId="0"/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90A84-B7D3-5040-892E-F1A9198C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857" y="258167"/>
            <a:ext cx="10034573" cy="697798"/>
          </a:xfrm>
        </p:spPr>
        <p:txBody>
          <a:bodyPr>
            <a:normAutofit/>
          </a:bodyPr>
          <a:lstStyle/>
          <a:p>
            <a:r>
              <a:rPr lang="es-GB" sz="2200" b="1" dirty="0"/>
              <a:t>Una página web publica experiencias divertidas, raras y diferentes. Ahora tú las escribes en español.</a:t>
            </a:r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0CF4321-434F-7C42-8989-41634EDEE38C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Llamada rectangular redondeada 6">
            <a:extLst>
              <a:ext uri="{FF2B5EF4-FFF2-40B4-BE49-F238E27FC236}">
                <a16:creationId xmlns:a16="http://schemas.microsoft.com/office/drawing/2014/main" id="{240262F2-74AF-9742-81C7-F68B500EE2DC}"/>
              </a:ext>
            </a:extLst>
          </p:cNvPr>
          <p:cNvSpPr/>
          <p:nvPr/>
        </p:nvSpPr>
        <p:spPr>
          <a:xfrm>
            <a:off x="263857" y="1209656"/>
            <a:ext cx="3151909" cy="1865013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200" dirty="0">
                <a:solidFill>
                  <a:schemeClr val="accent5">
                    <a:lumMod val="50000"/>
                  </a:schemeClr>
                </a:solidFill>
              </a:rPr>
              <a:t>I was eating at a café when I noticed a weird taste. I found an insect* on my plate!</a:t>
            </a:r>
          </a:p>
        </p:txBody>
      </p:sp>
      <p:sp>
        <p:nvSpPr>
          <p:cNvPr id="6" name="Llamada rectangular redondeada 6">
            <a:extLst>
              <a:ext uri="{FF2B5EF4-FFF2-40B4-BE49-F238E27FC236}">
                <a16:creationId xmlns:a16="http://schemas.microsoft.com/office/drawing/2014/main" id="{1D99EB51-52A5-8346-A5F4-4974DBEAEFF3}"/>
              </a:ext>
            </a:extLst>
          </p:cNvPr>
          <p:cNvSpPr/>
          <p:nvPr/>
        </p:nvSpPr>
        <p:spPr>
          <a:xfrm>
            <a:off x="3840480" y="1177982"/>
            <a:ext cx="4935756" cy="1896688"/>
          </a:xfrm>
          <a:prstGeom prst="wedgeRoundRect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resting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bedroom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eyes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closed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brother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jumped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bed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shouted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 </a:t>
            </a:r>
          </a:p>
          <a:p>
            <a:pPr algn="ctr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started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cry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straight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away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Llamada rectangular redondeada 6">
            <a:extLst>
              <a:ext uri="{FF2B5EF4-FFF2-40B4-BE49-F238E27FC236}">
                <a16:creationId xmlns:a16="http://schemas.microsoft.com/office/drawing/2014/main" id="{24EF299D-0F09-014B-A7B0-A08D11507E2F}"/>
              </a:ext>
            </a:extLst>
          </p:cNvPr>
          <p:cNvSpPr/>
          <p:nvPr/>
        </p:nvSpPr>
        <p:spPr>
          <a:xfrm>
            <a:off x="3840479" y="3902387"/>
            <a:ext cx="4846845" cy="1850669"/>
          </a:xfrm>
          <a:prstGeom prst="wedgeRoundRectCallout">
            <a:avLst>
              <a:gd name="adj1" fmla="val 42946"/>
              <a:gd name="adj2" fmla="val 69430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walking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centre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received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message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 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looking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at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phone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all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of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sudden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felt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pain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head.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didn’t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see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tree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Llamada rectangular redondeada 6">
            <a:extLst>
              <a:ext uri="{FF2B5EF4-FFF2-40B4-BE49-F238E27FC236}">
                <a16:creationId xmlns:a16="http://schemas.microsoft.com/office/drawing/2014/main" id="{C76B1E71-6B93-5149-BA37-55E6114DFA0C}"/>
              </a:ext>
            </a:extLst>
          </p:cNvPr>
          <p:cNvSpPr/>
          <p:nvPr/>
        </p:nvSpPr>
        <p:spPr>
          <a:xfrm>
            <a:off x="261600" y="3902387"/>
            <a:ext cx="3151909" cy="1850669"/>
          </a:xfrm>
          <a:prstGeom prst="wedgeRoundRectCallout">
            <a:avLst/>
          </a:prstGeom>
          <a:solidFill>
            <a:srgbClr val="2550FF">
              <a:alpha val="2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day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taking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rubbish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found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fifty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euros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floor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Llamada rectangular redondeada 6">
            <a:extLst>
              <a:ext uri="{FF2B5EF4-FFF2-40B4-BE49-F238E27FC236}">
                <a16:creationId xmlns:a16="http://schemas.microsoft.com/office/drawing/2014/main" id="{41268086-D372-A047-A1EE-21737156538E}"/>
              </a:ext>
            </a:extLst>
          </p:cNvPr>
          <p:cNvSpPr/>
          <p:nvPr/>
        </p:nvSpPr>
        <p:spPr>
          <a:xfrm>
            <a:off x="9567945" y="1177982"/>
            <a:ext cx="2380454" cy="4455890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playing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game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family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lounge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heard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loud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noise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.  I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looked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window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and... a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very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big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animal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going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our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200" dirty="0" err="1">
                <a:solidFill>
                  <a:schemeClr val="accent5">
                    <a:lumMod val="50000"/>
                  </a:schemeClr>
                </a:solidFill>
              </a:rPr>
              <a:t>garden</a:t>
            </a:r>
            <a:r>
              <a:rPr lang="es-ES" sz="22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8DD2D6-4541-6844-A9EF-5A851EF44D96}"/>
              </a:ext>
            </a:extLst>
          </p:cNvPr>
          <p:cNvSpPr txBox="1"/>
          <p:nvPr/>
        </p:nvSpPr>
        <p:spPr>
          <a:xfrm>
            <a:off x="3127166" y="6399778"/>
            <a:ext cx="27223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*insect = (el) </a:t>
            </a:r>
            <a:r>
              <a:rPr lang="en-US" sz="2000" dirty="0" err="1">
                <a:solidFill>
                  <a:schemeClr val="bg1"/>
                </a:solidFill>
              </a:rPr>
              <a:t>insecto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B371F2AE-2C94-194F-96E0-3CEE3279939C}"/>
              </a:ext>
            </a:extLst>
          </p:cNvPr>
          <p:cNvGrpSpPr/>
          <p:nvPr/>
        </p:nvGrpSpPr>
        <p:grpSpPr>
          <a:xfrm>
            <a:off x="2351226" y="2590508"/>
            <a:ext cx="1363812" cy="1250067"/>
            <a:chOff x="4258354" y="1946058"/>
            <a:chExt cx="3524617" cy="3230656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DA3B8FF6-BFB7-2D48-AA13-A1528B8E7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93" t="16827" r="12263" b="10904"/>
            <a:stretch/>
          </p:blipFill>
          <p:spPr>
            <a:xfrm>
              <a:off x="4258354" y="1946058"/>
              <a:ext cx="3524617" cy="3230656"/>
            </a:xfrm>
            <a:prstGeom prst="rect">
              <a:avLst/>
            </a:prstGeom>
          </p:spPr>
        </p:pic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C88EE7B6-2BB0-A04A-8CF5-80E1B88B3A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203287">
              <a:off x="5298126" y="3364863"/>
              <a:ext cx="467625" cy="626014"/>
            </a:xfrm>
            <a:prstGeom prst="rect">
              <a:avLst/>
            </a:prstGeom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5F244B92-3286-8445-81CF-1160525FE52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5418" y="2465581"/>
            <a:ext cx="1363812" cy="1363812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3BBC3035-CA7E-6E4B-9A94-15320B1278D3}"/>
              </a:ext>
            </a:extLst>
          </p:cNvPr>
          <p:cNvGrpSpPr/>
          <p:nvPr/>
        </p:nvGrpSpPr>
        <p:grpSpPr>
          <a:xfrm>
            <a:off x="2494164" y="5142924"/>
            <a:ext cx="1287695" cy="1141041"/>
            <a:chOff x="3810000" y="1403350"/>
            <a:chExt cx="4572000" cy="4051300"/>
          </a:xfrm>
        </p:grpSpPr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id="{B3523C70-0D43-3B44-8CA1-7846E55F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810000" y="1403350"/>
              <a:ext cx="4572000" cy="405130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E435E188-7674-C44C-BBD2-ECB1F574A5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</a:blip>
            <a:srcRect l="19770" t="18168" r="61855" b="71657"/>
            <a:stretch/>
          </p:blipFill>
          <p:spPr>
            <a:xfrm>
              <a:off x="5100489" y="4734046"/>
              <a:ext cx="1080392" cy="520908"/>
            </a:xfrm>
            <a:prstGeom prst="rect">
              <a:avLst/>
            </a:prstGeom>
          </p:spPr>
        </p:pic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BE5EDC16-FD22-424E-BFF2-2BE3A1D82FBB}"/>
              </a:ext>
            </a:extLst>
          </p:cNvPr>
          <p:cNvGrpSpPr/>
          <p:nvPr/>
        </p:nvGrpSpPr>
        <p:grpSpPr>
          <a:xfrm>
            <a:off x="7988187" y="4511277"/>
            <a:ext cx="2053276" cy="2030513"/>
            <a:chOff x="3731418" y="4372889"/>
            <a:chExt cx="2232635" cy="2207884"/>
          </a:xfrm>
        </p:grpSpPr>
        <p:pic>
          <p:nvPicPr>
            <p:cNvPr id="20" name="Imagen 19">
              <a:extLst>
                <a:ext uri="{FF2B5EF4-FFF2-40B4-BE49-F238E27FC236}">
                  <a16:creationId xmlns:a16="http://schemas.microsoft.com/office/drawing/2014/main" id="{C9856836-D633-AF4A-87B1-707EF052C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193126" y="4372889"/>
              <a:ext cx="1770927" cy="2207884"/>
            </a:xfrm>
            <a:prstGeom prst="rect">
              <a:avLst/>
            </a:prstGeom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F3CD159D-93BE-1F42-9A08-7A339C52F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731418" y="5247233"/>
              <a:ext cx="724553" cy="1085843"/>
            </a:xfrm>
            <a:prstGeom prst="rect">
              <a:avLst/>
            </a:prstGeom>
          </p:spPr>
        </p:pic>
      </p:grpSp>
      <p:pic>
        <p:nvPicPr>
          <p:cNvPr id="23" name="Imagen 22">
            <a:extLst>
              <a:ext uri="{FF2B5EF4-FFF2-40B4-BE49-F238E27FC236}">
                <a16:creationId xmlns:a16="http://schemas.microsoft.com/office/drawing/2014/main" id="{E2A64F17-8D27-854B-B4F1-61054079386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22631" y="543177"/>
            <a:ext cx="979886" cy="742891"/>
          </a:xfrm>
          <a:prstGeom prst="rect">
            <a:avLst/>
          </a:prstGeom>
        </p:spPr>
      </p:pic>
      <p:sp>
        <p:nvSpPr>
          <p:cNvPr id="5" name="Llamada rectangular redondeada 4">
            <a:extLst>
              <a:ext uri="{FF2B5EF4-FFF2-40B4-BE49-F238E27FC236}">
                <a16:creationId xmlns:a16="http://schemas.microsoft.com/office/drawing/2014/main" id="{B038DD4C-48C4-534D-AF61-D688B55CE9CD}"/>
              </a:ext>
            </a:extLst>
          </p:cNvPr>
          <p:cNvSpPr/>
          <p:nvPr/>
        </p:nvSpPr>
        <p:spPr>
          <a:xfrm>
            <a:off x="3781859" y="3242690"/>
            <a:ext cx="4994377" cy="553489"/>
          </a:xfrm>
          <a:prstGeom prst="wedgeRoundRectCallout">
            <a:avLst>
              <a:gd name="adj1" fmla="val -24107"/>
              <a:gd name="adj2" fmla="val 29959"/>
              <a:gd name="adj3" fmla="val 16667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b="1" dirty="0">
                <a:solidFill>
                  <a:schemeClr val="bg1"/>
                </a:solidFill>
              </a:rPr>
              <a:t>Remember that in Spanish we use the articles ‘el/los/la/las’ with body parts.</a:t>
            </a: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927FD852-84F6-C34C-A16B-7771BEA48965}"/>
              </a:ext>
            </a:extLst>
          </p:cNvPr>
          <p:cNvCxnSpPr>
            <a:cxnSpLocks/>
          </p:cNvCxnSpPr>
          <p:nvPr/>
        </p:nvCxnSpPr>
        <p:spPr>
          <a:xfrm>
            <a:off x="3985838" y="2142162"/>
            <a:ext cx="456107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C8B9A5ED-8925-5142-B3CA-E83698DAF54A}"/>
              </a:ext>
            </a:extLst>
          </p:cNvPr>
          <p:cNvCxnSpPr>
            <a:cxnSpLocks/>
          </p:cNvCxnSpPr>
          <p:nvPr/>
        </p:nvCxnSpPr>
        <p:spPr>
          <a:xfrm>
            <a:off x="7630160" y="5344262"/>
            <a:ext cx="542932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>
            <a:extLst>
              <a:ext uri="{FF2B5EF4-FFF2-40B4-BE49-F238E27FC236}">
                <a16:creationId xmlns:a16="http://schemas.microsoft.com/office/drawing/2014/main" id="{54FE6DF4-3714-4E4C-9886-6D84F7C2179F}"/>
              </a:ext>
            </a:extLst>
          </p:cNvPr>
          <p:cNvCxnSpPr>
            <a:stCxn id="5" idx="0"/>
          </p:cNvCxnSpPr>
          <p:nvPr/>
        </p:nvCxnSpPr>
        <p:spPr>
          <a:xfrm flipH="1" flipV="1">
            <a:off x="4441945" y="2259106"/>
            <a:ext cx="1837103" cy="98358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011EA841-852E-AA41-AE48-CF8DAA1E71F9}"/>
              </a:ext>
            </a:extLst>
          </p:cNvPr>
          <p:cNvCxnSpPr>
            <a:cxnSpLocks/>
            <a:stCxn id="5" idx="2"/>
          </p:cNvCxnSpPr>
          <p:nvPr/>
        </p:nvCxnSpPr>
        <p:spPr>
          <a:xfrm>
            <a:off x="6279048" y="3796179"/>
            <a:ext cx="1427098" cy="1519201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96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4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4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05" name="Google Shape;205;p4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4"/>
          <p:cNvSpPr txBox="1"/>
          <p:nvPr/>
        </p:nvSpPr>
        <p:spPr>
          <a:xfrm>
            <a:off x="3393098" y="4790615"/>
            <a:ext cx="314880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Alemania</a:t>
            </a:r>
            <a:endParaRPr sz="2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6604746" y="4790615"/>
            <a:ext cx="344718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plástico</a:t>
            </a:r>
            <a:endParaRPr sz="4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4"/>
          <p:cNvSpPr txBox="1"/>
          <p:nvPr/>
        </p:nvSpPr>
        <p:spPr>
          <a:xfrm>
            <a:off x="582358" y="4765563"/>
            <a:ext cx="26552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lograr</a:t>
            </a:r>
            <a:endParaRPr sz="4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"/>
          <p:cNvSpPr txBox="1"/>
          <p:nvPr/>
        </p:nvSpPr>
        <p:spPr>
          <a:xfrm>
            <a:off x="4179765" y="4283647"/>
            <a:ext cx="1859942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[Germany]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24" name="Google Shape;224;p4"/>
          <p:cNvSpPr txBox="1"/>
          <p:nvPr/>
        </p:nvSpPr>
        <p:spPr>
          <a:xfrm>
            <a:off x="7838739" y="4356652"/>
            <a:ext cx="1404552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[plastic]</a:t>
            </a:r>
            <a:endParaRPr dirty="0">
              <a:latin typeface="Century Gothic" panose="020B0502020202020204" pitchFamily="34" charset="0"/>
            </a:endParaRPr>
          </a:p>
        </p:txBody>
      </p:sp>
      <p:pic>
        <p:nvPicPr>
          <p:cNvPr id="24" name="Picture 2" descr="Germany, Flag, Map, Europe, Nation">
            <a:extLst>
              <a:ext uri="{FF2B5EF4-FFF2-40B4-BE49-F238E27FC236}">
                <a16:creationId xmlns:a16="http://schemas.microsoft.com/office/drawing/2014/main" id="{A02905BF-E577-DC48-8F26-F833BED10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80" y="1878554"/>
            <a:ext cx="1820127" cy="2196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1D0A846-B421-444E-80A4-74F6AD0E14BC}"/>
              </a:ext>
            </a:extLst>
          </p:cNvPr>
          <p:cNvSpPr txBox="1"/>
          <p:nvPr/>
        </p:nvSpPr>
        <p:spPr>
          <a:xfrm>
            <a:off x="121029" y="2244605"/>
            <a:ext cx="44032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  <a:latin typeface="Century Gothic" panose="020B0502020202020204" pitchFamily="34" charset="0"/>
              </a:rPr>
              <a:t>to manage to, managing to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56EFAB-F42C-514F-9CBB-BAF42FE3ECC3}"/>
              </a:ext>
            </a:extLst>
          </p:cNvPr>
          <p:cNvGrpSpPr/>
          <p:nvPr/>
        </p:nvGrpSpPr>
        <p:grpSpPr>
          <a:xfrm>
            <a:off x="6735238" y="1724213"/>
            <a:ext cx="2543787" cy="2536606"/>
            <a:chOff x="-5722401" y="2352615"/>
            <a:chExt cx="3696227" cy="3811101"/>
          </a:xfrm>
        </p:grpSpPr>
        <p:pic>
          <p:nvPicPr>
            <p:cNvPr id="27" name="Picture 6" descr="Bottle, Plastic, Bottles, Bleach, Container, Yellow">
              <a:extLst>
                <a:ext uri="{FF2B5EF4-FFF2-40B4-BE49-F238E27FC236}">
                  <a16:creationId xmlns:a16="http://schemas.microsoft.com/office/drawing/2014/main" id="{515AE45C-B575-494E-A0B4-5070CB14C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62906" y="2352615"/>
              <a:ext cx="2536732" cy="3116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Plastic Bag, Bag, Plastic, Garbage, Pollution">
              <a:extLst>
                <a:ext uri="{FF2B5EF4-FFF2-40B4-BE49-F238E27FC236}">
                  <a16:creationId xmlns:a16="http://schemas.microsoft.com/office/drawing/2014/main" id="{6E328870-A4E4-C443-9EE3-07137DB559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722401" y="3018674"/>
              <a:ext cx="2861115" cy="314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Rectangle 3">
            <a:extLst>
              <a:ext uri="{FF2B5EF4-FFF2-40B4-BE49-F238E27FC236}">
                <a16:creationId xmlns:a16="http://schemas.microsoft.com/office/drawing/2014/main" id="{252433CF-5425-4C4F-A14D-88DCF21E0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FD08155-BC43-B14C-B3E2-0B5969DC10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INICIO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946262AA-BF8B-CE48-A109-0CD35CCE1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19C77559-1614-9F49-9C7F-70AC121C39D2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D9DC29FC-8C09-1343-B178-8ACF7F37A4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4" name="Line 7">
              <a:extLst>
                <a:ext uri="{FF2B5EF4-FFF2-40B4-BE49-F238E27FC236}">
                  <a16:creationId xmlns:a16="http://schemas.microsoft.com/office/drawing/2014/main" id="{5BE46C0C-FBB9-AA41-892F-20EB9F2E38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5" name="Line 9">
              <a:extLst>
                <a:ext uri="{FF2B5EF4-FFF2-40B4-BE49-F238E27FC236}">
                  <a16:creationId xmlns:a16="http://schemas.microsoft.com/office/drawing/2014/main" id="{F5E0B9BF-B633-8F4F-A0C4-4869D61360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48D899E4-3A23-CE41-BA53-1CA949A43C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7" name="Text Box 12">
              <a:extLst>
                <a:ext uri="{FF2B5EF4-FFF2-40B4-BE49-F238E27FC236}">
                  <a16:creationId xmlns:a16="http://schemas.microsoft.com/office/drawing/2014/main" id="{33FDB478-9595-D74F-9918-C4107EC34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84AE060B-FC03-C546-87ED-847ABB8BB2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90A84-B7D3-5040-892E-F1A9198C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227208"/>
            <a:ext cx="9240982" cy="495870"/>
          </a:xfrm>
        </p:spPr>
        <p:txBody>
          <a:bodyPr>
            <a:normAutofit/>
          </a:bodyPr>
          <a:lstStyle/>
          <a:p>
            <a:r>
              <a:rPr lang="es-GB" sz="2200" b="1" dirty="0"/>
              <a:t>Una página web publica experiencias divertidas</a:t>
            </a:r>
            <a:r>
              <a:rPr lang="es-GB" sz="2200" b="1"/>
              <a:t>. </a:t>
            </a:r>
            <a:endParaRPr lang="es-GB" sz="2200" b="1" dirty="0"/>
          </a:p>
        </p:txBody>
      </p:sp>
      <p:sp>
        <p:nvSpPr>
          <p:cNvPr id="4" name="Rounded Rectangle 11">
            <a:extLst>
              <a:ext uri="{FF2B5EF4-FFF2-40B4-BE49-F238E27FC236}">
                <a16:creationId xmlns:a16="http://schemas.microsoft.com/office/drawing/2014/main" id="{A0CF4321-434F-7C42-8989-41634EDEE38C}"/>
              </a:ext>
            </a:extLst>
          </p:cNvPr>
          <p:cNvSpPr/>
          <p:nvPr/>
        </p:nvSpPr>
        <p:spPr>
          <a:xfrm>
            <a:off x="10515600" y="258166"/>
            <a:ext cx="1412543" cy="400919"/>
          </a:xfrm>
          <a:prstGeom prst="roundRect">
            <a:avLst/>
          </a:prstGeom>
          <a:solidFill>
            <a:srgbClr val="F6640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escribir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Llamada rectangular redondeada 6">
            <a:extLst>
              <a:ext uri="{FF2B5EF4-FFF2-40B4-BE49-F238E27FC236}">
                <a16:creationId xmlns:a16="http://schemas.microsoft.com/office/drawing/2014/main" id="{240262F2-74AF-9742-81C7-F68B500EE2DC}"/>
              </a:ext>
            </a:extLst>
          </p:cNvPr>
          <p:cNvSpPr/>
          <p:nvPr/>
        </p:nvSpPr>
        <p:spPr>
          <a:xfrm>
            <a:off x="136116" y="716403"/>
            <a:ext cx="5955140" cy="743835"/>
          </a:xfrm>
          <a:prstGeom prst="wedgeRoundRect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I was eating at a café when I noticed a weird taste. I found an insect on my plate!</a:t>
            </a:r>
          </a:p>
        </p:txBody>
      </p:sp>
      <p:sp>
        <p:nvSpPr>
          <p:cNvPr id="8" name="Llamada rectangular redondeada 7">
            <a:extLst>
              <a:ext uri="{FF2B5EF4-FFF2-40B4-BE49-F238E27FC236}">
                <a16:creationId xmlns:a16="http://schemas.microsoft.com/office/drawing/2014/main" id="{A9705BB6-D890-D44E-BAC2-AAD035CB34FC}"/>
              </a:ext>
            </a:extLst>
          </p:cNvPr>
          <p:cNvSpPr/>
          <p:nvPr/>
        </p:nvSpPr>
        <p:spPr>
          <a:xfrm>
            <a:off x="6203493" y="721815"/>
            <a:ext cx="5852391" cy="892940"/>
          </a:xfrm>
          <a:prstGeom prst="wedgeRoundRectCallout">
            <a:avLst>
              <a:gd name="adj1" fmla="val -50895"/>
              <a:gd name="adj2" fmla="val 49538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GB" sz="2000" dirty="0">
                <a:solidFill>
                  <a:schemeClr val="accent5">
                    <a:lumMod val="50000"/>
                  </a:schemeClr>
                </a:solidFill>
              </a:rPr>
              <a:t>Estaba comiendo en un café cuando noté un sabor raro. ¡Encontré un insecto en mi plato!</a:t>
            </a:r>
          </a:p>
        </p:txBody>
      </p:sp>
      <p:sp>
        <p:nvSpPr>
          <p:cNvPr id="10" name="Llamada rectangular redondeada 6">
            <a:extLst>
              <a:ext uri="{FF2B5EF4-FFF2-40B4-BE49-F238E27FC236}">
                <a16:creationId xmlns:a16="http://schemas.microsoft.com/office/drawing/2014/main" id="{123E9A84-034A-A441-BC46-EE71A1B898D3}"/>
              </a:ext>
            </a:extLst>
          </p:cNvPr>
          <p:cNvSpPr/>
          <p:nvPr/>
        </p:nvSpPr>
        <p:spPr>
          <a:xfrm>
            <a:off x="131272" y="1596609"/>
            <a:ext cx="5959983" cy="1089426"/>
          </a:xfrm>
          <a:prstGeom prst="wedgeRoundRectCallout">
            <a:avLst>
              <a:gd name="adj1" fmla="val -37146"/>
              <a:gd name="adj2" fmla="val 5825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resting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bedroom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eyes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closed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brother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jumped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and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shouted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started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cry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straight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away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1" name="Llamada rectangular redondeada 6">
            <a:extLst>
              <a:ext uri="{FF2B5EF4-FFF2-40B4-BE49-F238E27FC236}">
                <a16:creationId xmlns:a16="http://schemas.microsoft.com/office/drawing/2014/main" id="{992DDDA9-481C-C94B-BE8A-7D52A9D7299A}"/>
              </a:ext>
            </a:extLst>
          </p:cNvPr>
          <p:cNvSpPr/>
          <p:nvPr/>
        </p:nvSpPr>
        <p:spPr>
          <a:xfrm>
            <a:off x="131174" y="2822405"/>
            <a:ext cx="5964826" cy="1259869"/>
          </a:xfrm>
          <a:prstGeom prst="wedgeRoundRectCallout">
            <a:avLst>
              <a:gd name="adj1" fmla="val 50201"/>
              <a:gd name="adj2" fmla="val 6075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walking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to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centre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received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message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 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looking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at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message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all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of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sudden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felt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pain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head. 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didn’t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see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tree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Llamada rectangular redondeada 6">
            <a:extLst>
              <a:ext uri="{FF2B5EF4-FFF2-40B4-BE49-F238E27FC236}">
                <a16:creationId xmlns:a16="http://schemas.microsoft.com/office/drawing/2014/main" id="{07E85B11-7589-A14E-8887-6A5B1EAA45AF}"/>
              </a:ext>
            </a:extLst>
          </p:cNvPr>
          <p:cNvSpPr/>
          <p:nvPr/>
        </p:nvSpPr>
        <p:spPr>
          <a:xfrm>
            <a:off x="6208336" y="1726963"/>
            <a:ext cx="5852391" cy="892940"/>
          </a:xfrm>
          <a:prstGeom prst="wedgeRoundRectCallout">
            <a:avLst>
              <a:gd name="adj1" fmla="val -11340"/>
              <a:gd name="adj2" fmla="val 5731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Estaba descansando en mi dormitorio cuando mi hermano saltó en la cama y gritó. ¡Empecé a llorar enseguida!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Llamada rectangular redondeada 6">
            <a:extLst>
              <a:ext uri="{FF2B5EF4-FFF2-40B4-BE49-F238E27FC236}">
                <a16:creationId xmlns:a16="http://schemas.microsoft.com/office/drawing/2014/main" id="{EA716BED-BD73-0C4F-8C36-FBBF6A9E42F7}"/>
              </a:ext>
            </a:extLst>
          </p:cNvPr>
          <p:cNvSpPr/>
          <p:nvPr/>
        </p:nvSpPr>
        <p:spPr>
          <a:xfrm>
            <a:off x="6220918" y="2732111"/>
            <a:ext cx="5852391" cy="1259869"/>
          </a:xfrm>
          <a:prstGeom prst="wedgeRoundRectCallout">
            <a:avLst>
              <a:gd name="adj1" fmla="val 44898"/>
              <a:gd name="adj2" fmla="val 57181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Estaba caminando al centro cuando recibí un mensaje. Estaba mirando el móvil cuando de repente sentí un dolor en la cabeza. ¡No vi el árbol!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Llamada rectangular redondeada 6">
            <a:extLst>
              <a:ext uri="{FF2B5EF4-FFF2-40B4-BE49-F238E27FC236}">
                <a16:creationId xmlns:a16="http://schemas.microsoft.com/office/drawing/2014/main" id="{84D61850-282D-9741-B740-A8C05212D55F}"/>
              </a:ext>
            </a:extLst>
          </p:cNvPr>
          <p:cNvSpPr/>
          <p:nvPr/>
        </p:nvSpPr>
        <p:spPr>
          <a:xfrm>
            <a:off x="131174" y="4218644"/>
            <a:ext cx="5964826" cy="722901"/>
          </a:xfrm>
          <a:prstGeom prst="wedgeRoundRectCallout">
            <a:avLst/>
          </a:prstGeom>
          <a:solidFill>
            <a:srgbClr val="2550FF">
              <a:alpha val="2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other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day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taking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out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rubbish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found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fifty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euros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floor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15" name="Llamada rectangular redondeada 6">
            <a:extLst>
              <a:ext uri="{FF2B5EF4-FFF2-40B4-BE49-F238E27FC236}">
                <a16:creationId xmlns:a16="http://schemas.microsoft.com/office/drawing/2014/main" id="{BAC26F60-650D-D04C-B053-28BB8D6CBB73}"/>
              </a:ext>
            </a:extLst>
          </p:cNvPr>
          <p:cNvSpPr/>
          <p:nvPr/>
        </p:nvSpPr>
        <p:spPr>
          <a:xfrm>
            <a:off x="6221038" y="4082274"/>
            <a:ext cx="5839690" cy="883433"/>
          </a:xfrm>
          <a:prstGeom prst="wedgeRoundRectCallout">
            <a:avLst/>
          </a:prstGeom>
          <a:solidFill>
            <a:srgbClr val="2550FF">
              <a:alpha val="22745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El otro día estaba sacando la basura cuando ¡encontré cincuenta euros en el suelo!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Llamada rectangular redondeada 6">
            <a:extLst>
              <a:ext uri="{FF2B5EF4-FFF2-40B4-BE49-F238E27FC236}">
                <a16:creationId xmlns:a16="http://schemas.microsoft.com/office/drawing/2014/main" id="{CCA7F567-2211-2744-9D32-2746A22C9948}"/>
              </a:ext>
            </a:extLst>
          </p:cNvPr>
          <p:cNvSpPr/>
          <p:nvPr/>
        </p:nvSpPr>
        <p:spPr>
          <a:xfrm>
            <a:off x="6203494" y="5077914"/>
            <a:ext cx="5908012" cy="1259869"/>
          </a:xfrm>
          <a:prstGeom prst="wedgeRoundRectCallout">
            <a:avLst>
              <a:gd name="adj1" fmla="val 50102"/>
              <a:gd name="adj2" fmla="val -541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Estaba jugando a un juego con mi familia en la sala cuando oí un ruido. Miré por  la ventana y... ¡un animal muy grande estaba entrando en nuestro jardín!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Llamada rectangular redondeada 6">
            <a:extLst>
              <a:ext uri="{FF2B5EF4-FFF2-40B4-BE49-F238E27FC236}">
                <a16:creationId xmlns:a16="http://schemas.microsoft.com/office/drawing/2014/main" id="{2DED9CFD-6770-2843-B84F-891EFA8E6651}"/>
              </a:ext>
            </a:extLst>
          </p:cNvPr>
          <p:cNvSpPr/>
          <p:nvPr/>
        </p:nvSpPr>
        <p:spPr>
          <a:xfrm>
            <a:off x="89081" y="5077916"/>
            <a:ext cx="6002174" cy="1259868"/>
          </a:xfrm>
          <a:prstGeom prst="wedgeRoundRectCallout">
            <a:avLst>
              <a:gd name="adj1" fmla="val -49395"/>
              <a:gd name="adj2" fmla="val -541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playing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game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with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my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family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lounge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heard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hoise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.  I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looked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through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the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window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and... a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very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big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animal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was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going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in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our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s-ES" sz="2000" dirty="0" err="1">
                <a:solidFill>
                  <a:schemeClr val="accent5">
                    <a:lumMod val="50000"/>
                  </a:schemeClr>
                </a:solidFill>
              </a:rPr>
              <a:t>garden</a:t>
            </a:r>
            <a:r>
              <a:rPr lang="es-ES" sz="20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s-GB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58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3" grpId="0" animBg="1"/>
      <p:bldP spid="15" grpId="0" animBg="1"/>
      <p:bldP spid="1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title">
            <a:extLst>
              <a:ext uri="{FF2B5EF4-FFF2-40B4-BE49-F238E27FC236}">
                <a16:creationId xmlns:a16="http://schemas.microsoft.com/office/drawing/2014/main" id="{5F0C70E0-291F-324D-A161-29390E77A6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818"/>
            <a:ext cx="6649156" cy="867128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Deberes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8486" y="123044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(Y9,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2.2, Week 4)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5440" y="2149847"/>
            <a:ext cx="110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Student worksheet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303521" y="2775743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Quizlet link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6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5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32" name="Google Shape;232;p5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5"/>
          <p:cNvSpPr txBox="1"/>
          <p:nvPr/>
        </p:nvSpPr>
        <p:spPr>
          <a:xfrm>
            <a:off x="2581835" y="4666917"/>
            <a:ext cx="420223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la </a:t>
            </a: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organización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5"/>
          <p:cNvSpPr txBox="1"/>
          <p:nvPr/>
        </p:nvSpPr>
        <p:spPr>
          <a:xfrm>
            <a:off x="6692856" y="4707494"/>
            <a:ext cx="298741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a </a:t>
            </a: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través</a:t>
            </a: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 de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5"/>
          <p:cNvSpPr txBox="1"/>
          <p:nvPr/>
        </p:nvSpPr>
        <p:spPr>
          <a:xfrm>
            <a:off x="456908" y="5001707"/>
            <a:ext cx="212492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el sol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5"/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[sun]</a:t>
            </a:r>
            <a:endParaRPr dirty="0"/>
          </a:p>
        </p:txBody>
      </p:sp>
      <p:sp>
        <p:nvSpPr>
          <p:cNvPr id="247" name="Google Shape;247;p5"/>
          <p:cNvSpPr txBox="1"/>
          <p:nvPr/>
        </p:nvSpPr>
        <p:spPr>
          <a:xfrm>
            <a:off x="3787050" y="4390505"/>
            <a:ext cx="245150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[organisation]</a:t>
            </a:r>
            <a:endParaRPr dirty="0"/>
          </a:p>
        </p:txBody>
      </p:sp>
      <p:sp>
        <p:nvSpPr>
          <p:cNvPr id="249" name="Google Shape;249;p5"/>
          <p:cNvSpPr txBox="1"/>
          <p:nvPr/>
        </p:nvSpPr>
        <p:spPr>
          <a:xfrm>
            <a:off x="7000915" y="4392802"/>
            <a:ext cx="237129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[through, across]</a:t>
            </a:r>
            <a:endParaRPr dirty="0"/>
          </a:p>
        </p:txBody>
      </p:sp>
      <p:pic>
        <p:nvPicPr>
          <p:cNvPr id="24" name="Picture 8" descr="Cloudy, Sun, Clouds, Sunny, Weather, Weather Report">
            <a:extLst>
              <a:ext uri="{FF2B5EF4-FFF2-40B4-BE49-F238E27FC236}">
                <a16:creationId xmlns:a16="http://schemas.microsoft.com/office/drawing/2014/main" id="{46C1C774-0FC5-FF46-940D-151D7DEEE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23722" b="21192"/>
          <a:stretch/>
        </p:blipFill>
        <p:spPr bwMode="auto">
          <a:xfrm>
            <a:off x="456908" y="1846687"/>
            <a:ext cx="2342967" cy="2403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705778B-F850-6444-9F9D-86903E62D53A}"/>
              </a:ext>
            </a:extLst>
          </p:cNvPr>
          <p:cNvGrpSpPr/>
          <p:nvPr/>
        </p:nvGrpSpPr>
        <p:grpSpPr>
          <a:xfrm>
            <a:off x="6557086" y="1774918"/>
            <a:ext cx="2789258" cy="2501751"/>
            <a:chOff x="6207564" y="2352378"/>
            <a:chExt cx="2163369" cy="1819333"/>
          </a:xfrm>
        </p:grpSpPr>
        <p:pic>
          <p:nvPicPr>
            <p:cNvPr id="26" name="Picture 14" descr="Africa, Map, Land, Continent, Geography, Atlas">
              <a:extLst>
                <a:ext uri="{FF2B5EF4-FFF2-40B4-BE49-F238E27FC236}">
                  <a16:creationId xmlns:a16="http://schemas.microsoft.com/office/drawing/2014/main" id="{A94BC857-DF3E-BC4C-B9C8-F26372D33E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6696" y="2484546"/>
              <a:ext cx="1894237" cy="16871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Map, Pin, Illustrator, Holder, Place, Address, Marker">
              <a:extLst>
                <a:ext uri="{FF2B5EF4-FFF2-40B4-BE49-F238E27FC236}">
                  <a16:creationId xmlns:a16="http://schemas.microsoft.com/office/drawing/2014/main" id="{2A9CA167-B387-9448-9F0A-FF516861D0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207564" y="2352378"/>
              <a:ext cx="688474" cy="57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Map, Pin, Illustrator, Holder, Place, Address, Marker">
              <a:extLst>
                <a:ext uri="{FF2B5EF4-FFF2-40B4-BE49-F238E27FC236}">
                  <a16:creationId xmlns:a16="http://schemas.microsoft.com/office/drawing/2014/main" id="{FB4C48FA-8239-794B-A901-DAE793B0A9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55629" y="2654712"/>
              <a:ext cx="688474" cy="57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589C96-3F62-A642-86FB-5F7697B070B0}"/>
                </a:ext>
              </a:extLst>
            </p:cNvPr>
            <p:cNvCxnSpPr>
              <a:cxnSpLocks/>
            </p:cNvCxnSpPr>
            <p:nvPr/>
          </p:nvCxnSpPr>
          <p:spPr>
            <a:xfrm>
              <a:off x="6722969" y="2823997"/>
              <a:ext cx="1349916" cy="225963"/>
            </a:xfrm>
            <a:prstGeom prst="line">
              <a:avLst/>
            </a:prstGeom>
            <a:ln w="381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30" name="Picture 18" descr="Silhouettes, Hierarchy, People, Man, Woman">
            <a:extLst>
              <a:ext uri="{FF2B5EF4-FFF2-40B4-BE49-F238E27FC236}">
                <a16:creationId xmlns:a16="http://schemas.microsoft.com/office/drawing/2014/main" id="{F5975FC1-7617-F742-9431-019BE7B34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897" y="1806633"/>
            <a:ext cx="3153033" cy="222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">
            <a:extLst>
              <a:ext uri="{FF2B5EF4-FFF2-40B4-BE49-F238E27FC236}">
                <a16:creationId xmlns:a16="http://schemas.microsoft.com/office/drawing/2014/main" id="{9995F6B7-4DB1-EC48-B2FC-BD5CC4AA1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DB3AAB3-EC44-0744-8537-D6352C721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33" name="Rectangle 2">
            <a:extLst>
              <a:ext uri="{FF2B5EF4-FFF2-40B4-BE49-F238E27FC236}">
                <a16:creationId xmlns:a16="http://schemas.microsoft.com/office/drawing/2014/main" id="{03550980-0C30-9940-9B08-A56F24E87F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4" name="Group 11">
            <a:extLst>
              <a:ext uri="{FF2B5EF4-FFF2-40B4-BE49-F238E27FC236}">
                <a16:creationId xmlns:a16="http://schemas.microsoft.com/office/drawing/2014/main" id="{9D92DEE6-8BCB-1648-B7F3-343F7E4DE1E7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5" name="Line 4">
              <a:extLst>
                <a:ext uri="{FF2B5EF4-FFF2-40B4-BE49-F238E27FC236}">
                  <a16:creationId xmlns:a16="http://schemas.microsoft.com/office/drawing/2014/main" id="{A64E33FD-D036-5C42-BB55-3E0749276D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Line 7">
              <a:extLst>
                <a:ext uri="{FF2B5EF4-FFF2-40B4-BE49-F238E27FC236}">
                  <a16:creationId xmlns:a16="http://schemas.microsoft.com/office/drawing/2014/main" id="{8A6F5D33-C3CB-1D44-B91A-F2E52FC3FA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7" name="Line 9">
              <a:extLst>
                <a:ext uri="{FF2B5EF4-FFF2-40B4-BE49-F238E27FC236}">
                  <a16:creationId xmlns:a16="http://schemas.microsoft.com/office/drawing/2014/main" id="{FD768500-17C9-DD41-965D-9F5F0293EF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8" name="Text Box 10">
              <a:extLst>
                <a:ext uri="{FF2B5EF4-FFF2-40B4-BE49-F238E27FC236}">
                  <a16:creationId xmlns:a16="http://schemas.microsoft.com/office/drawing/2014/main" id="{D5752219-86E0-7848-8263-7250D512C2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9" name="Text Box 12">
              <a:extLst>
                <a:ext uri="{FF2B5EF4-FFF2-40B4-BE49-F238E27FC236}">
                  <a16:creationId xmlns:a16="http://schemas.microsoft.com/office/drawing/2014/main" id="{B53AC654-4201-4247-867E-CB52F95E41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40" name="Text Box 14">
              <a:extLst>
                <a:ext uri="{FF2B5EF4-FFF2-40B4-BE49-F238E27FC236}">
                  <a16:creationId xmlns:a16="http://schemas.microsoft.com/office/drawing/2014/main" id="{9ECCA318-A2F4-C54C-B386-FDDDED01C4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 descr="Swimmer, Swim, Lake, Sports, Waters, Underwater">
            <a:extLst>
              <a:ext uri="{FF2B5EF4-FFF2-40B4-BE49-F238E27FC236}">
                <a16:creationId xmlns:a16="http://schemas.microsoft.com/office/drawing/2014/main" id="{E1E825E6-F42B-6D4D-BCB6-69F244BC8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773" y="2334814"/>
            <a:ext cx="2782260" cy="301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7" name="Google Shape;257;p6" descr="background rectangl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6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59" name="Google Shape;259;p6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6"/>
          <p:cNvSpPr txBox="1"/>
          <p:nvPr/>
        </p:nvSpPr>
        <p:spPr>
          <a:xfrm>
            <a:off x="3368609" y="4767796"/>
            <a:ext cx="300096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el </a:t>
            </a: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tiempo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6"/>
          <p:cNvSpPr txBox="1"/>
          <p:nvPr/>
        </p:nvSpPr>
        <p:spPr>
          <a:xfrm>
            <a:off x="7040776" y="4790615"/>
            <a:ext cx="267523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dedicar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6"/>
          <p:cNvSpPr txBox="1"/>
          <p:nvPr/>
        </p:nvSpPr>
        <p:spPr>
          <a:xfrm>
            <a:off x="582358" y="4765563"/>
            <a:ext cx="26552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nadar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6"/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[to swim]</a:t>
            </a:r>
            <a:endParaRPr dirty="0"/>
          </a:p>
        </p:txBody>
      </p:sp>
      <p:pic>
        <p:nvPicPr>
          <p:cNvPr id="23" name="Picture 10" descr="Weather Forecast, Weather, Sun, Cloud, Rain, Snow">
            <a:extLst>
              <a:ext uri="{FF2B5EF4-FFF2-40B4-BE49-F238E27FC236}">
                <a16:creationId xmlns:a16="http://schemas.microsoft.com/office/drawing/2014/main" id="{313C3077-D1E6-9F43-830D-612B19275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28" r="9938"/>
          <a:stretch/>
        </p:blipFill>
        <p:spPr bwMode="auto">
          <a:xfrm>
            <a:off x="3910311" y="2462623"/>
            <a:ext cx="1744339" cy="135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C020A11-8777-3747-A567-624DEAE4ACC6}"/>
              </a:ext>
            </a:extLst>
          </p:cNvPr>
          <p:cNvSpPr txBox="1"/>
          <p:nvPr/>
        </p:nvSpPr>
        <p:spPr>
          <a:xfrm>
            <a:off x="6663824" y="2334814"/>
            <a:ext cx="39173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</a:rPr>
              <a:t>to dedicate, dedicating</a:t>
            </a:r>
          </a:p>
        </p:txBody>
      </p:sp>
      <p:sp>
        <p:nvSpPr>
          <p:cNvPr id="26" name="Google Shape;273;p6">
            <a:extLst>
              <a:ext uri="{FF2B5EF4-FFF2-40B4-BE49-F238E27FC236}">
                <a16:creationId xmlns:a16="http://schemas.microsoft.com/office/drawing/2014/main" id="{A0FD61A6-DD90-CD40-86AE-8BA82A638C5C}"/>
              </a:ext>
            </a:extLst>
          </p:cNvPr>
          <p:cNvSpPr txBox="1"/>
          <p:nvPr/>
        </p:nvSpPr>
        <p:spPr>
          <a:xfrm>
            <a:off x="3626660" y="4345279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[to weather]</a:t>
            </a:r>
            <a:endParaRPr dirty="0"/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04CA6924-13C1-074B-A427-D1C7D0773B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6566AF-8666-604B-A9C4-7C3C458CA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INICIO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8CAB637F-C3DA-744B-8CBA-EAB590FD5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D366C106-DEDF-BB46-9CA6-7AE754061E93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1" name="Line 4">
              <a:extLst>
                <a:ext uri="{FF2B5EF4-FFF2-40B4-BE49-F238E27FC236}">
                  <a16:creationId xmlns:a16="http://schemas.microsoft.com/office/drawing/2014/main" id="{BCE9A445-3221-7843-B070-D3BFFD4DC4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7">
              <a:extLst>
                <a:ext uri="{FF2B5EF4-FFF2-40B4-BE49-F238E27FC236}">
                  <a16:creationId xmlns:a16="http://schemas.microsoft.com/office/drawing/2014/main" id="{F76A9846-32B3-8043-8E6B-970FADA369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Line 9">
              <a:extLst>
                <a:ext uri="{FF2B5EF4-FFF2-40B4-BE49-F238E27FC236}">
                  <a16:creationId xmlns:a16="http://schemas.microsoft.com/office/drawing/2014/main" id="{EDFCEB3D-5040-B341-8B5D-84C7973BDB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Text Box 10">
              <a:extLst>
                <a:ext uri="{FF2B5EF4-FFF2-40B4-BE49-F238E27FC236}">
                  <a16:creationId xmlns:a16="http://schemas.microsoft.com/office/drawing/2014/main" id="{8636289E-6FED-8543-B1F6-6AF7C75A9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5" name="Text Box 12">
              <a:extLst>
                <a:ext uri="{FF2B5EF4-FFF2-40B4-BE49-F238E27FC236}">
                  <a16:creationId xmlns:a16="http://schemas.microsoft.com/office/drawing/2014/main" id="{F015CCE9-5571-E54A-BB6D-30C0AD0B93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6" name="Text Box 14">
              <a:extLst>
                <a:ext uri="{FF2B5EF4-FFF2-40B4-BE49-F238E27FC236}">
                  <a16:creationId xmlns:a16="http://schemas.microsoft.com/office/drawing/2014/main" id="{78CB0D2B-3EFA-2A46-A1B9-B85A57CC8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7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7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285" name="Google Shape;285;p7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7"/>
          <p:cNvSpPr txBox="1"/>
          <p:nvPr/>
        </p:nvSpPr>
        <p:spPr>
          <a:xfrm>
            <a:off x="3545544" y="4723278"/>
            <a:ext cx="288075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proteger</a:t>
            </a:r>
            <a:endParaRPr sz="2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7"/>
          <p:cNvSpPr txBox="1"/>
          <p:nvPr/>
        </p:nvSpPr>
        <p:spPr>
          <a:xfrm>
            <a:off x="6593114" y="4508584"/>
            <a:ext cx="3214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los </a:t>
            </a:r>
            <a:r>
              <a:rPr lang="en-GB" sz="4800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recursos</a:t>
            </a:r>
            <a:endParaRPr sz="4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7"/>
          <p:cNvSpPr txBox="1"/>
          <p:nvPr/>
        </p:nvSpPr>
        <p:spPr>
          <a:xfrm>
            <a:off x="228031" y="4765563"/>
            <a:ext cx="300955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peligroso</a:t>
            </a:r>
            <a:endParaRPr sz="4800" b="0" i="0" u="none" strike="noStrike" cap="none" dirty="0">
              <a:solidFill>
                <a:srgbClr val="1F3864"/>
              </a:solidFill>
              <a:latin typeface="Century Gothic" panose="020B0502020202020204" pitchFamily="34" charset="0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 descr="Warning, Sign, Danger, Attention, Street Sign">
            <a:extLst>
              <a:ext uri="{FF2B5EF4-FFF2-40B4-BE49-F238E27FC236}">
                <a16:creationId xmlns:a16="http://schemas.microsoft.com/office/drawing/2014/main" id="{B02A0D41-9ECC-B446-ABCC-725F89918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9" y="1712156"/>
            <a:ext cx="2724920" cy="235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ree, Conservation, Environment">
            <a:extLst>
              <a:ext uri="{FF2B5EF4-FFF2-40B4-BE49-F238E27FC236}">
                <a16:creationId xmlns:a16="http://schemas.microsoft.com/office/drawing/2014/main" id="{314771F1-A1B7-0449-80EB-D6971C754F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450" y="1344887"/>
            <a:ext cx="2595185" cy="2861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Google Shape;273;p6">
            <a:extLst>
              <a:ext uri="{FF2B5EF4-FFF2-40B4-BE49-F238E27FC236}">
                <a16:creationId xmlns:a16="http://schemas.microsoft.com/office/drawing/2014/main" id="{A1C71559-41C5-8549-BB75-B6C1DC35584F}"/>
              </a:ext>
            </a:extLst>
          </p:cNvPr>
          <p:cNvSpPr txBox="1"/>
          <p:nvPr/>
        </p:nvSpPr>
        <p:spPr>
          <a:xfrm>
            <a:off x="567226" y="4390505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[dangerous]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4" name="Google Shape;273;p6">
            <a:extLst>
              <a:ext uri="{FF2B5EF4-FFF2-40B4-BE49-F238E27FC236}">
                <a16:creationId xmlns:a16="http://schemas.microsoft.com/office/drawing/2014/main" id="{26B88AB3-03B5-D740-8560-D449DC75CFE2}"/>
              </a:ext>
            </a:extLst>
          </p:cNvPr>
          <p:cNvSpPr txBox="1"/>
          <p:nvPr/>
        </p:nvSpPr>
        <p:spPr>
          <a:xfrm>
            <a:off x="3712362" y="4365452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latin typeface="Century Gothic" panose="020B0502020202020204" pitchFamily="34" charset="0"/>
                <a:ea typeface="Arial"/>
                <a:cs typeface="Arial"/>
                <a:sym typeface="Arial"/>
              </a:rPr>
              <a:t>[to protect]</a:t>
            </a:r>
            <a:endParaRPr dirty="0">
              <a:latin typeface="Century Gothic" panose="020B0502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656EF8-A684-384F-84EB-948EE9E451BD}"/>
              </a:ext>
            </a:extLst>
          </p:cNvPr>
          <p:cNvSpPr txBox="1"/>
          <p:nvPr/>
        </p:nvSpPr>
        <p:spPr>
          <a:xfrm>
            <a:off x="6930496" y="2624464"/>
            <a:ext cx="3917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</a:rPr>
              <a:t>resources</a:t>
            </a:r>
          </a:p>
        </p:txBody>
      </p:sp>
      <p:sp>
        <p:nvSpPr>
          <p:cNvPr id="26" name="Rectangle 3">
            <a:extLst>
              <a:ext uri="{FF2B5EF4-FFF2-40B4-BE49-F238E27FC236}">
                <a16:creationId xmlns:a16="http://schemas.microsoft.com/office/drawing/2014/main" id="{BE5583F3-CD18-1840-8883-9C0F9E0AA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CB565DD-BE1D-5B4F-B861-C4D1DDAEF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92303B37-75D4-EC4D-98C6-A7077F49B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id="{3FFF881B-D33F-4A46-B8E7-F177FF6FE70C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0" name="Line 4">
              <a:extLst>
                <a:ext uri="{FF2B5EF4-FFF2-40B4-BE49-F238E27FC236}">
                  <a16:creationId xmlns:a16="http://schemas.microsoft.com/office/drawing/2014/main" id="{A9554B78-B17A-8846-8A64-5080F3DF15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4AF11A90-8AE4-DE43-8B79-B9C3F29AE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426E1709-DB1E-EE40-BD72-56A5717AD0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5D22FAF0-CE24-6646-B88C-93CB7AA82B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4" name="Text Box 12">
              <a:extLst>
                <a:ext uri="{FF2B5EF4-FFF2-40B4-BE49-F238E27FC236}">
                  <a16:creationId xmlns:a16="http://schemas.microsoft.com/office/drawing/2014/main" id="{ADDD8E17-92BA-4946-AE5A-0EE7D473133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5" name="Text Box 14">
              <a:extLst>
                <a:ext uri="{FF2B5EF4-FFF2-40B4-BE49-F238E27FC236}">
                  <a16:creationId xmlns:a16="http://schemas.microsoft.com/office/drawing/2014/main" id="{29331ABF-ACE3-3F43-A6C2-2A52E19F5C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8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8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309" name="Google Shape;309;p8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8"/>
          <p:cNvSpPr txBox="1"/>
          <p:nvPr/>
        </p:nvSpPr>
        <p:spPr>
          <a:xfrm>
            <a:off x="3345983" y="4805693"/>
            <a:ext cx="2927257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sobrevivir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8"/>
          <p:cNvSpPr txBox="1"/>
          <p:nvPr/>
        </p:nvSpPr>
        <p:spPr>
          <a:xfrm>
            <a:off x="6381635" y="4765562"/>
            <a:ext cx="300955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aceptar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8"/>
          <p:cNvSpPr txBox="1"/>
          <p:nvPr/>
        </p:nvSpPr>
        <p:spPr>
          <a:xfrm>
            <a:off x="228031" y="4765563"/>
            <a:ext cx="300955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echar</a:t>
            </a:r>
            <a:r>
              <a:rPr lang="en-GB" sz="48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 de </a:t>
            </a: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menos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1" name="Picture 2" descr="Check, Correct, Mark, Choice, Yes, Ok">
            <a:extLst>
              <a:ext uri="{FF2B5EF4-FFF2-40B4-BE49-F238E27FC236}">
                <a16:creationId xmlns:a16="http://schemas.microsoft.com/office/drawing/2014/main" id="{F5782FC4-DC02-1943-947C-80A656CA7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380" y="1976940"/>
            <a:ext cx="2204073" cy="220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CE999CD-C60C-C941-A7C8-92BDCAF04D62}"/>
              </a:ext>
            </a:extLst>
          </p:cNvPr>
          <p:cNvGrpSpPr/>
          <p:nvPr/>
        </p:nvGrpSpPr>
        <p:grpSpPr>
          <a:xfrm>
            <a:off x="-346719" y="1567115"/>
            <a:ext cx="4105309" cy="2956895"/>
            <a:chOff x="3299888" y="1270000"/>
            <a:chExt cx="5753100" cy="4318000"/>
          </a:xfrm>
        </p:grpSpPr>
        <p:pic>
          <p:nvPicPr>
            <p:cNvPr id="23" name="Picture 4" descr="See You Again, Bye, Farewell, Waving">
              <a:extLst>
                <a:ext uri="{FF2B5EF4-FFF2-40B4-BE49-F238E27FC236}">
                  <a16:creationId xmlns:a16="http://schemas.microsoft.com/office/drawing/2014/main" id="{094F412D-37FB-114A-A06C-3957105CE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9888" y="1270000"/>
              <a:ext cx="5753100" cy="431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83F51B6-72F8-CE4C-83AC-6DC290FB4511}"/>
                </a:ext>
              </a:extLst>
            </p:cNvPr>
            <p:cNvSpPr txBox="1"/>
            <p:nvPr/>
          </p:nvSpPr>
          <p:spPr>
            <a:xfrm>
              <a:off x="3402259" y="1321866"/>
              <a:ext cx="1969450" cy="13544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endParaRPr 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392D3F-3978-9144-8366-757F46341554}"/>
                </a:ext>
              </a:extLst>
            </p:cNvPr>
            <p:cNvSpPr txBox="1"/>
            <p:nvPr/>
          </p:nvSpPr>
          <p:spPr>
            <a:xfrm>
              <a:off x="3681502" y="2476450"/>
              <a:ext cx="1410964" cy="6385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endParaRPr lang="en-US" sz="240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6" name="Google Shape;273;p6">
            <a:extLst>
              <a:ext uri="{FF2B5EF4-FFF2-40B4-BE49-F238E27FC236}">
                <a16:creationId xmlns:a16="http://schemas.microsoft.com/office/drawing/2014/main" id="{92F55E8D-570D-D24C-9184-7F406A9AEACB}"/>
              </a:ext>
            </a:extLst>
          </p:cNvPr>
          <p:cNvSpPr txBox="1"/>
          <p:nvPr/>
        </p:nvSpPr>
        <p:spPr>
          <a:xfrm>
            <a:off x="402508" y="4365452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[to miss]</a:t>
            </a:r>
            <a:endParaRPr dirty="0"/>
          </a:p>
        </p:txBody>
      </p:sp>
      <p:sp>
        <p:nvSpPr>
          <p:cNvPr id="27" name="Google Shape;273;p6">
            <a:extLst>
              <a:ext uri="{FF2B5EF4-FFF2-40B4-BE49-F238E27FC236}">
                <a16:creationId xmlns:a16="http://schemas.microsoft.com/office/drawing/2014/main" id="{6A5BBB41-ED92-FE49-98A7-4519F9501B99}"/>
              </a:ext>
            </a:extLst>
          </p:cNvPr>
          <p:cNvSpPr txBox="1"/>
          <p:nvPr/>
        </p:nvSpPr>
        <p:spPr>
          <a:xfrm>
            <a:off x="6649156" y="4322502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[to accept]</a:t>
            </a:r>
            <a:endParaRPr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8EC753-503C-754D-A410-350E7BE39F8F}"/>
              </a:ext>
            </a:extLst>
          </p:cNvPr>
          <p:cNvSpPr txBox="1"/>
          <p:nvPr/>
        </p:nvSpPr>
        <p:spPr>
          <a:xfrm>
            <a:off x="3435126" y="3209239"/>
            <a:ext cx="3917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</a:rPr>
              <a:t>to survive</a:t>
            </a: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186714E4-43B5-AE4D-9A3A-5A7B9ECC9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8193109-DD2D-7D43-A126-3330838873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8ABB84B1-444A-C84F-9C3E-98636477A2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2" name="Group 11">
            <a:extLst>
              <a:ext uri="{FF2B5EF4-FFF2-40B4-BE49-F238E27FC236}">
                <a16:creationId xmlns:a16="http://schemas.microsoft.com/office/drawing/2014/main" id="{8BE888D6-3B3E-E049-A8CE-FEF26B146D11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3" name="Line 4">
              <a:extLst>
                <a:ext uri="{FF2B5EF4-FFF2-40B4-BE49-F238E27FC236}">
                  <a16:creationId xmlns:a16="http://schemas.microsoft.com/office/drawing/2014/main" id="{9EA61668-58B8-7046-9CDE-DBBDBCC2E4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4" name="Line 7">
              <a:extLst>
                <a:ext uri="{FF2B5EF4-FFF2-40B4-BE49-F238E27FC236}">
                  <a16:creationId xmlns:a16="http://schemas.microsoft.com/office/drawing/2014/main" id="{C5AB10DC-44F9-4E4B-A28E-9833AA50FD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5" name="Line 9">
              <a:extLst>
                <a:ext uri="{FF2B5EF4-FFF2-40B4-BE49-F238E27FC236}">
                  <a16:creationId xmlns:a16="http://schemas.microsoft.com/office/drawing/2014/main" id="{00B1BCFA-316C-1A40-A8AA-B0B3873684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55C36D90-181E-A94E-9AC9-3B864B7B09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7" name="Text Box 12">
              <a:extLst>
                <a:ext uri="{FF2B5EF4-FFF2-40B4-BE49-F238E27FC236}">
                  <a16:creationId xmlns:a16="http://schemas.microsoft.com/office/drawing/2014/main" id="{674AC495-0E30-0742-A412-D2038638AD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8" name="Text Box 14">
              <a:extLst>
                <a:ext uri="{FF2B5EF4-FFF2-40B4-BE49-F238E27FC236}">
                  <a16:creationId xmlns:a16="http://schemas.microsoft.com/office/drawing/2014/main" id="{0A6BE35F-4965-1740-B646-2DCDB46BA6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9" descr="background rectang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96863"/>
            <a:ext cx="6649156" cy="867128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9"/>
          <p:cNvSpPr txBox="1">
            <a:spLocks noGrp="1"/>
          </p:cNvSpPr>
          <p:nvPr>
            <p:ph type="title"/>
          </p:nvPr>
        </p:nvSpPr>
        <p:spPr>
          <a:xfrm>
            <a:off x="82286" y="0"/>
            <a:ext cx="648458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GB" sz="3600" b="1">
                <a:solidFill>
                  <a:schemeClr val="lt1"/>
                </a:solidFill>
              </a:rPr>
              <a:t>Vocabulario</a:t>
            </a:r>
            <a:endParaRPr sz="3600" b="1">
              <a:solidFill>
                <a:schemeClr val="lt1"/>
              </a:solidFill>
            </a:endParaRPr>
          </a:p>
        </p:txBody>
      </p:sp>
      <p:sp>
        <p:nvSpPr>
          <p:cNvPr id="333" name="Google Shape;333;p9"/>
          <p:cNvSpPr/>
          <p:nvPr/>
        </p:nvSpPr>
        <p:spPr>
          <a:xfrm>
            <a:off x="10611853" y="258166"/>
            <a:ext cx="1316290" cy="400919"/>
          </a:xfrm>
          <a:prstGeom prst="roundRect">
            <a:avLst>
              <a:gd name="adj" fmla="val 16667"/>
            </a:avLst>
          </a:prstGeom>
          <a:solidFill>
            <a:srgbClr val="F66400"/>
          </a:solidFill>
          <a:ln w="12700" cap="flat" cmpd="sng">
            <a:solidFill>
              <a:srgbClr val="11507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hablar</a:t>
            </a:r>
            <a:endParaRPr sz="20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9"/>
          <p:cNvSpPr txBox="1"/>
          <p:nvPr/>
        </p:nvSpPr>
        <p:spPr>
          <a:xfrm>
            <a:off x="3026868" y="4855647"/>
            <a:ext cx="362228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pobre</a:t>
            </a:r>
            <a:endParaRPr sz="2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9"/>
          <p:cNvSpPr txBox="1"/>
          <p:nvPr/>
        </p:nvSpPr>
        <p:spPr>
          <a:xfrm>
            <a:off x="6608993" y="4855647"/>
            <a:ext cx="322708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aventura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9"/>
          <p:cNvSpPr txBox="1"/>
          <p:nvPr/>
        </p:nvSpPr>
        <p:spPr>
          <a:xfrm>
            <a:off x="506093" y="5005594"/>
            <a:ext cx="26552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4800"/>
              <a:buFont typeface="Arial"/>
              <a:buNone/>
            </a:pPr>
            <a:r>
              <a:rPr lang="en-GB" sz="4800" b="0" i="0" u="none" strike="noStrike" cap="none" dirty="0" err="1">
                <a:solidFill>
                  <a:srgbClr val="1F3864"/>
                </a:solidFill>
                <a:ea typeface="Arial"/>
                <a:cs typeface="Arial"/>
                <a:sym typeface="Arial"/>
              </a:rPr>
              <a:t>prohibir</a:t>
            </a:r>
            <a:endParaRPr sz="4800" b="0" i="0" u="none" strike="noStrike" cap="none" dirty="0">
              <a:solidFill>
                <a:srgbClr val="1F3864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9"/>
          <p:cNvSpPr txBox="1"/>
          <p:nvPr/>
        </p:nvSpPr>
        <p:spPr>
          <a:xfrm>
            <a:off x="435547" y="4403936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</a:t>
            </a:r>
            <a:r>
              <a:rPr lang="en-GB" sz="2000">
                <a:solidFill>
                  <a:srgbClr val="1F3864"/>
                </a:solidFill>
                <a:ea typeface="Arial"/>
                <a:cs typeface="Arial"/>
                <a:sym typeface="Arial"/>
              </a:rPr>
              <a:t>to prohibit]</a:t>
            </a:r>
            <a:endParaRPr dirty="0"/>
          </a:p>
        </p:txBody>
      </p:sp>
      <p:sp>
        <p:nvSpPr>
          <p:cNvPr id="352" name="Google Shape;352;p9"/>
          <p:cNvSpPr txBox="1"/>
          <p:nvPr/>
        </p:nvSpPr>
        <p:spPr>
          <a:xfrm>
            <a:off x="3727508" y="4419580"/>
            <a:ext cx="254711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1F3864"/>
                </a:solidFill>
                <a:ea typeface="Arial"/>
                <a:cs typeface="Arial"/>
                <a:sym typeface="Arial"/>
              </a:rPr>
              <a:t>[poor]</a:t>
            </a:r>
            <a:endParaRPr dirty="0"/>
          </a:p>
        </p:txBody>
      </p:sp>
      <p:pic>
        <p:nvPicPr>
          <p:cNvPr id="9218" name="Picture 2" descr="No Symbol, Prohibition, Sign, Prohibited, Symbol">
            <a:extLst>
              <a:ext uri="{FF2B5EF4-FFF2-40B4-BE49-F238E27FC236}">
                <a16:creationId xmlns:a16="http://schemas.microsoft.com/office/drawing/2014/main" id="{DEE26D9F-15DB-B747-A8C9-03B900D9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93" y="1411331"/>
            <a:ext cx="2791057" cy="279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omeless, Poor, Unhoused, Unsheltered, Person, Empty">
            <a:extLst>
              <a:ext uri="{FF2B5EF4-FFF2-40B4-BE49-F238E27FC236}">
                <a16:creationId xmlns:a16="http://schemas.microsoft.com/office/drawing/2014/main" id="{DAA14E02-4C74-6347-8A51-3086323EB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841" y="1325563"/>
            <a:ext cx="1714500" cy="2871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C8F1DB6-044E-EA44-B46A-4E84BFBD7A0B}"/>
              </a:ext>
            </a:extLst>
          </p:cNvPr>
          <p:cNvSpPr txBox="1"/>
          <p:nvPr/>
        </p:nvSpPr>
        <p:spPr>
          <a:xfrm>
            <a:off x="6930496" y="2624464"/>
            <a:ext cx="39173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b="1" dirty="0">
                <a:solidFill>
                  <a:schemeClr val="accent2"/>
                </a:solidFill>
              </a:rPr>
              <a:t>adventure</a:t>
            </a:r>
          </a:p>
        </p:txBody>
      </p:sp>
      <p:sp>
        <p:nvSpPr>
          <p:cNvPr id="24" name="Rectangle 3">
            <a:extLst>
              <a:ext uri="{FF2B5EF4-FFF2-40B4-BE49-F238E27FC236}">
                <a16:creationId xmlns:a16="http://schemas.microsoft.com/office/drawing/2014/main" id="{6AF38140-DBF9-4646-A932-114A3B2A9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211" y="1487101"/>
            <a:ext cx="503528" cy="4156259"/>
          </a:xfrm>
          <a:prstGeom prst="rect">
            <a:avLst/>
          </a:prstGeom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0CDF73E-9BD3-4F40-A72A-A8423F2CF5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185" y="5696122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INICIO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676C1A01-63CD-1A4F-B899-AADAFB5F8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1608" y="1506425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9" name="Group 11">
            <a:extLst>
              <a:ext uri="{FF2B5EF4-FFF2-40B4-BE49-F238E27FC236}">
                <a16:creationId xmlns:a16="http://schemas.microsoft.com/office/drawing/2014/main" id="{6823BA24-2215-9443-A653-0C407426DFCD}"/>
              </a:ext>
            </a:extLst>
          </p:cNvPr>
          <p:cNvGrpSpPr/>
          <p:nvPr/>
        </p:nvGrpSpPr>
        <p:grpSpPr>
          <a:xfrm>
            <a:off x="10635094" y="1293571"/>
            <a:ext cx="1439862" cy="4462189"/>
            <a:chOff x="10558328" y="1163992"/>
            <a:chExt cx="1439862" cy="4462189"/>
          </a:xfrm>
        </p:grpSpPr>
        <p:sp>
          <p:nvSpPr>
            <p:cNvPr id="30" name="Line 4">
              <a:extLst>
                <a:ext uri="{FF2B5EF4-FFF2-40B4-BE49-F238E27FC236}">
                  <a16:creationId xmlns:a16="http://schemas.microsoft.com/office/drawing/2014/main" id="{9BA9F6F7-431A-CA4C-909D-70A71801B3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1321843"/>
              <a:ext cx="0" cy="4156259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Line 7">
              <a:extLst>
                <a:ext uri="{FF2B5EF4-FFF2-40B4-BE49-F238E27FC236}">
                  <a16:creationId xmlns:a16="http://schemas.microsoft.com/office/drawing/2014/main" id="{F1AE1688-A03C-6143-9D6F-6276098514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73817" y="1321843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2" name="Line 9">
              <a:extLst>
                <a:ext uri="{FF2B5EF4-FFF2-40B4-BE49-F238E27FC236}">
                  <a16:creationId xmlns:a16="http://schemas.microsoft.com/office/drawing/2014/main" id="{8E74D7C2-588E-704D-9252-6A7350B0C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49129" y="5478102"/>
              <a:ext cx="216791" cy="0"/>
            </a:xfrm>
            <a:prstGeom prst="line">
              <a:avLst/>
            </a:prstGeom>
            <a:noFill/>
            <a:ln w="28575">
              <a:solidFill>
                <a:schemeClr val="accent1">
                  <a:lumMod val="5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Text Box 10">
              <a:extLst>
                <a:ext uri="{FF2B5EF4-FFF2-40B4-BE49-F238E27FC236}">
                  <a16:creationId xmlns:a16="http://schemas.microsoft.com/office/drawing/2014/main" id="{44B8C84C-0C55-034B-B420-1C3D825FEC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58328" y="2699212"/>
              <a:ext cx="1439862" cy="40011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Segundos</a:t>
              </a:r>
              <a:endPara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4" name="Text Box 12">
              <a:extLst>
                <a:ext uri="{FF2B5EF4-FFF2-40B4-BE49-F238E27FC236}">
                  <a16:creationId xmlns:a16="http://schemas.microsoft.com/office/drawing/2014/main" id="{5BCF297D-C60C-9A49-9DAB-8E1B9AFED2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865920" y="1163992"/>
              <a:ext cx="431800" cy="33855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7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charset="0"/>
              </a:endParaRPr>
            </a:p>
          </p:txBody>
        </p:sp>
        <p:sp>
          <p:nvSpPr>
            <p:cNvPr id="35" name="Text Box 14">
              <a:extLst>
                <a:ext uri="{FF2B5EF4-FFF2-40B4-BE49-F238E27FC236}">
                  <a16:creationId xmlns:a16="http://schemas.microsoft.com/office/drawing/2014/main" id="{941F1BBB-8705-4F4D-8547-F44DF46D18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11172" y="5287627"/>
              <a:ext cx="734174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Arial" charset="0"/>
                </a:rPr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15" dur="7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4F064CD-3073-5648-9E13-7A2904DB6E77}" vid="{867742E5-2587-084B-8BD5-7DA6ADC8FE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6719</TotalTime>
  <Words>8192</Words>
  <Application>Microsoft Macintosh PowerPoint</Application>
  <PresentationFormat>Widescreen</PresentationFormat>
  <Paragraphs>1133</Paragraphs>
  <Slides>41</Slides>
  <Notes>41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9" baseType="lpstr">
      <vt:lpstr>American Typewriter</vt:lpstr>
      <vt:lpstr>Arial</vt:lpstr>
      <vt:lpstr>Book Antiqua</vt:lpstr>
      <vt:lpstr>Britannic Bold</vt:lpstr>
      <vt:lpstr>Calibri</vt:lpstr>
      <vt:lpstr>Century Gothic</vt:lpstr>
      <vt:lpstr>Chalkboard</vt:lpstr>
      <vt:lpstr>1_Office Theme</vt:lpstr>
      <vt:lpstr>Describing events in the present</vt:lpstr>
      <vt:lpstr>Vocabulario</vt:lpstr>
      <vt:lpstr>Vocabulario</vt:lpstr>
      <vt:lpstr>Vocabulario</vt:lpstr>
      <vt:lpstr>Vocabulario</vt:lpstr>
      <vt:lpstr>Vocabulario</vt:lpstr>
      <vt:lpstr>Vocabulario</vt:lpstr>
      <vt:lpstr>Vocabulario</vt:lpstr>
      <vt:lpstr>Vocabulario</vt:lpstr>
      <vt:lpstr>Recuerda que la letra ‘b’ y la letra ‘v’ tienen la misma pronunciación en español. Escucha las palabras:</vt:lpstr>
      <vt:lpstr>Vocabulario</vt:lpstr>
      <vt:lpstr>Saying what someone is doing now  Present continuous</vt:lpstr>
      <vt:lpstr>Lucía está en la boda de su tío. Daniel no está allí porque está enfermo, así que Lucía le escribe mensajes sobre el evento.Busca ejemplos de ”estar + present participle”¿Qué significa cada frase?</vt:lpstr>
      <vt:lpstr>How to say ‘these’ Demonstrative adjectives</vt:lpstr>
      <vt:lpstr>Completa las frases con ’estos’, ‘estas’ o ‘estás’.</vt:lpstr>
      <vt:lpstr>Nadia y Lucía van a un espectáculo con sus amigos. Escucha. ¿Cómo debe continuar la frase? Elige la opción correcta. ¿Qué significa? Escribe el significado.</vt:lpstr>
      <vt:lpstr>Daniel y Lucía van a un concierto con sus amigos. Escucha. ¿Cómo debe continuar la frase? Elige la opción correcta. ¿Qué significa? Escribe el significado.</vt:lpstr>
      <vt:lpstr>Giving information about something Relative pronouns ‘que’ and ‘donde’  </vt:lpstr>
      <vt:lpstr>Un grupo de personas está haciendo actividades diferentes. ¿Cuál es el mejor final para cada frase? Solo hay una opción correcta.</vt:lpstr>
      <vt:lpstr>Describimos actividades y eventos</vt:lpstr>
      <vt:lpstr>Persona A</vt:lpstr>
      <vt:lpstr>Persona B</vt:lpstr>
      <vt:lpstr>Respuestas</vt:lpstr>
      <vt:lpstr>Describing events in the past</vt:lpstr>
      <vt:lpstr>Vocabulario</vt:lpstr>
      <vt:lpstr>Un mensaje</vt:lpstr>
      <vt:lpstr>Solución</vt:lpstr>
      <vt:lpstr>Vocabulario</vt:lpstr>
      <vt:lpstr>Vocabulario</vt:lpstr>
      <vt:lpstr>Vocabulario</vt:lpstr>
      <vt:lpstr>Talking about how people felt ESTAR in the imperfect tense</vt:lpstr>
      <vt:lpstr>Saying what someone was doing ESTAR in the imperfect tense + ’–ando/–iendo’</vt:lpstr>
      <vt:lpstr>Lucía fue al estadio con Nadia y Hugo ayer por la tarde. Ahora está hablando con Hugo. ¿Qué estaba haciendo cada uno?</vt:lpstr>
      <vt:lpstr>Describing completed events in the past -ar verbs in the preterite</vt:lpstr>
      <vt:lpstr>Unas personas hablan sobre eventos en el pasado. Lee las frases, ¿quién es la persona?</vt:lpstr>
      <vt:lpstr>Lee las acciones (1-6) otra vez y busca el evento correcto (a-f).</vt:lpstr>
      <vt:lpstr>Giving information about something Relative pronoun ‘cuando’</vt:lpstr>
      <vt:lpstr>Escucha y completa cada frase. ¿Qué estaba haciendo cada persona?</vt:lpstr>
      <vt:lpstr>Una página web publica experiencias divertidas, raras y diferentes. Ahora tú las escribes en español.</vt:lpstr>
      <vt:lpstr>Una página web publica experiencias divertidas. </vt:lpstr>
      <vt:lpstr>Deberes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Talking about migration and the lives of native Spanish speakers in USA</dc:title>
  <dc:creator>Louise Caruso</dc:creator>
  <cp:lastModifiedBy>Louise Caruso</cp:lastModifiedBy>
  <cp:revision>89</cp:revision>
  <dcterms:created xsi:type="dcterms:W3CDTF">2021-06-23T17:04:36Z</dcterms:created>
  <dcterms:modified xsi:type="dcterms:W3CDTF">2021-12-09T15:16:16Z</dcterms:modified>
</cp:coreProperties>
</file>