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9"/>
  </p:notesMasterIdLst>
  <p:sldIdLst>
    <p:sldId id="257" r:id="rId5"/>
    <p:sldId id="258" r:id="rId6"/>
    <p:sldId id="259" r:id="rId7"/>
    <p:sldId id="260" r:id="rId8"/>
    <p:sldId id="270" r:id="rId9"/>
    <p:sldId id="274" r:id="rId10"/>
    <p:sldId id="261" r:id="rId11"/>
    <p:sldId id="262" r:id="rId12"/>
    <p:sldId id="263" r:id="rId13"/>
    <p:sldId id="264" r:id="rId14"/>
    <p:sldId id="265" r:id="rId15"/>
    <p:sldId id="266" r:id="rId16"/>
    <p:sldId id="267" r:id="rId17"/>
    <p:sldId id="268" r:id="rId18"/>
    <p:sldId id="269" r:id="rId19"/>
    <p:sldId id="275" r:id="rId20"/>
    <p:sldId id="293" r:id="rId21"/>
    <p:sldId id="276" r:id="rId22"/>
    <p:sldId id="277" r:id="rId23"/>
    <p:sldId id="278" r:id="rId24"/>
    <p:sldId id="279" r:id="rId25"/>
    <p:sldId id="280" r:id="rId26"/>
    <p:sldId id="281" r:id="rId27"/>
    <p:sldId id="282" r:id="rId28"/>
    <p:sldId id="283" r:id="rId29"/>
    <p:sldId id="292" r:id="rId30"/>
    <p:sldId id="294" r:id="rId31"/>
    <p:sldId id="284" r:id="rId32"/>
    <p:sldId id="287" r:id="rId33"/>
    <p:sldId id="288" r:id="rId34"/>
    <p:sldId id="289" r:id="rId35"/>
    <p:sldId id="290" r:id="rId36"/>
    <p:sldId id="291" r:id="rId37"/>
    <p:sldId id="295" r:id="rId38"/>
    <p:sldId id="296" r:id="rId39"/>
    <p:sldId id="297" r:id="rId40"/>
    <p:sldId id="298" r:id="rId41"/>
    <p:sldId id="299" r:id="rId42"/>
    <p:sldId id="300" r:id="rId43"/>
    <p:sldId id="301" r:id="rId44"/>
    <p:sldId id="302" r:id="rId45"/>
    <p:sldId id="303" r:id="rId46"/>
    <p:sldId id="308" r:id="rId47"/>
    <p:sldId id="309" r:id="rId48"/>
    <p:sldId id="310" r:id="rId49"/>
    <p:sldId id="311" r:id="rId50"/>
    <p:sldId id="304" r:id="rId51"/>
    <p:sldId id="305" r:id="rId52"/>
    <p:sldId id="306" r:id="rId53"/>
    <p:sldId id="271" r:id="rId54"/>
    <p:sldId id="307" r:id="rId55"/>
    <p:sldId id="272" r:id="rId56"/>
    <p:sldId id="312" r:id="rId57"/>
    <p:sldId id="31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7434" autoAdjust="0"/>
  </p:normalViewPr>
  <p:slideViewPr>
    <p:cSldViewPr snapToGrid="0" showGuides="1">
      <p:cViewPr>
        <p:scale>
          <a:sx n="60" d="100"/>
          <a:sy n="60" d="100"/>
        </p:scale>
        <p:origin x="2412" y="3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0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FD757-E49F-477E-84B0-A1038D6686BB}" type="datetimeFigureOut">
              <a:rPr lang="en-GB" smtClean="0"/>
              <a:t>18/06/2019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609AB-E45A-48C0-81D7-C9EEAA2B4E19}" type="slidenum">
              <a:rPr lang="en-GB" smtClean="0"/>
              <a:t>‹#›</a:t>
            </a:fld>
            <a:endParaRPr lang="en-GB"/>
          </a:p>
        </p:txBody>
      </p:sp>
    </p:spTree>
    <p:extLst>
      <p:ext uri="{BB962C8B-B14F-4D97-AF65-F5344CB8AC3E}">
        <p14:creationId xmlns:p14="http://schemas.microsoft.com/office/powerpoint/2010/main" val="142278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pictures selected are available</a:t>
            </a:r>
            <a:r>
              <a:rPr lang="en-GB" baseline="0" dirty="0" smtClean="0"/>
              <a:t> under a Creative Common license, no attribution required.</a:t>
            </a:r>
            <a:br>
              <a:rPr lang="en-GB" baseline="0" dirty="0" smtClean="0"/>
            </a:br>
            <a:endParaRPr lang="en-GB" baseline="0" dirty="0" smtClean="0"/>
          </a:p>
          <a:p>
            <a:r>
              <a:rPr lang="en-GB" sz="1200" kern="1200" dirty="0" smtClean="0">
                <a:solidFill>
                  <a:schemeClr val="tx1"/>
                </a:solidFill>
                <a:effectLst/>
                <a:latin typeface="+mn-lt"/>
                <a:ea typeface="+mn-ea"/>
                <a:cs typeface="+mn-cs"/>
              </a:rPr>
              <a:t>The recent MFL Pedagogy Review recommendations include (amongst others) principles for teaching phonics, vocabulary, grammar and their combination in meaningful practice. In this workshop we focus on research-informed practice for explicitly teaching, consolidating and applying the sound-writing relationship in secondary language learning.  The session includes (freely available) resources for teaching phonics in French, German and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692240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Phonics</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34478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Phonics</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100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This table includes the frequency so people can see the rationale for the selection of the words</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276543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07037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AUDIO x</a:t>
            </a:r>
            <a:r>
              <a:rPr lang="en-GB" baseline="0" dirty="0" smtClean="0"/>
              <a:t> 2: on appearance of X and of the visual for ‘in’.</a:t>
            </a:r>
            <a:br>
              <a:rPr lang="en-GB" baseline="0" dirty="0" smtClean="0"/>
            </a:br>
            <a:endParaRPr lang="en-GB" dirty="0" smtClean="0"/>
          </a:p>
          <a:p>
            <a:r>
              <a:rPr lang="en-GB" dirty="0" smtClean="0"/>
              <a:t>Explanation in English, if desired: Something</a:t>
            </a:r>
            <a:r>
              <a:rPr lang="en-GB" baseline="0" dirty="0" smtClean="0"/>
              <a:t> that makes French sounds very different from English is that </a:t>
            </a:r>
            <a:r>
              <a:rPr lang="en-GB" b="1" baseline="0" dirty="0" smtClean="0"/>
              <a:t>some consonants </a:t>
            </a:r>
            <a:r>
              <a:rPr lang="en-GB" baseline="0" dirty="0" smtClean="0"/>
              <a:t>at the ends of words are silent.</a:t>
            </a:r>
            <a:br>
              <a:rPr lang="en-GB" baseline="0" dirty="0" smtClean="0"/>
            </a:br>
            <a:r>
              <a:rPr lang="en-GB" baseline="0" dirty="0" smtClean="0"/>
              <a:t>This means you don’t pronounce/sound them out at all.</a:t>
            </a:r>
            <a:br>
              <a:rPr lang="en-GB" baseline="0" dirty="0" smtClean="0"/>
            </a:br>
            <a:r>
              <a:rPr lang="en-GB" baseline="0" dirty="0" smtClean="0"/>
              <a:t>As in the word ‘</a:t>
            </a:r>
            <a:r>
              <a:rPr lang="en-GB" baseline="0" dirty="0" err="1" smtClean="0"/>
              <a:t>dans</a:t>
            </a:r>
            <a:r>
              <a:rPr lang="en-GB" baseline="0" dirty="0" smtClean="0"/>
              <a:t>’ in French.</a:t>
            </a:r>
            <a:br>
              <a:rPr lang="en-GB" baseline="0" dirty="0" smtClean="0"/>
            </a:br>
            <a:r>
              <a:rPr lang="en-GB" baseline="0" dirty="0" smtClean="0"/>
              <a:t/>
            </a:r>
            <a:br>
              <a:rPr lang="en-GB" baseline="0" dirty="0" smtClean="0"/>
            </a:br>
            <a:r>
              <a:rPr lang="en-GB" baseline="0" dirty="0" smtClean="0"/>
              <a:t>Say and repeat the word.</a:t>
            </a:r>
            <a:br>
              <a:rPr lang="en-GB" baseline="0" dirty="0" smtClean="0"/>
            </a:br>
            <a:r>
              <a:rPr lang="en-GB" baseline="0" dirty="0" smtClean="0"/>
              <a:t>Ensure pupils know the meaning (use usual routine for this – e.g. </a:t>
            </a:r>
            <a:r>
              <a:rPr lang="en-GB" baseline="0" dirty="0" err="1" smtClean="0"/>
              <a:t>C’est</a:t>
            </a:r>
            <a:r>
              <a:rPr lang="en-GB" baseline="0" dirty="0" smtClean="0"/>
              <a:t> quoi </a:t>
            </a:r>
            <a:r>
              <a:rPr lang="en-GB" baseline="0" dirty="0" err="1" smtClean="0"/>
              <a:t>en</a:t>
            </a:r>
            <a:r>
              <a:rPr lang="en-GB" baseline="0" dirty="0" smtClean="0"/>
              <a:t> </a:t>
            </a:r>
            <a:r>
              <a:rPr lang="en-GB" baseline="0" dirty="0" err="1" smtClean="0"/>
              <a:t>anglais</a:t>
            </a:r>
            <a:r>
              <a:rPr lang="en-GB" baseline="0" dirty="0" smtClean="0"/>
              <a:t> ‘</a:t>
            </a:r>
            <a:r>
              <a:rPr lang="en-GB" baseline="0" dirty="0" err="1" smtClean="0"/>
              <a:t>dans</a:t>
            </a:r>
            <a:r>
              <a:rPr lang="en-GB" baseline="0" dirty="0" smtClean="0"/>
              <a:t>’? ‘In’, </a:t>
            </a:r>
            <a:r>
              <a:rPr lang="en-GB" baseline="0" dirty="0" err="1" smtClean="0"/>
              <a:t>oui</a:t>
            </a:r>
            <a:r>
              <a:rPr lang="en-GB" baseline="0" dirty="0" smtClean="0"/>
              <a:t>, </a:t>
            </a:r>
            <a:r>
              <a:rPr lang="en-GB" baseline="0" dirty="0" err="1" smtClean="0"/>
              <a:t>c’est</a:t>
            </a:r>
            <a:r>
              <a:rPr lang="en-GB" baseline="0" dirty="0" smtClean="0"/>
              <a:t> </a:t>
            </a:r>
            <a:r>
              <a:rPr lang="en-GB" baseline="0" dirty="0" err="1" smtClean="0"/>
              <a:t>ça</a:t>
            </a:r>
            <a:r>
              <a:rPr lang="en-GB" baseline="0" dirty="0" smtClean="0"/>
              <a:t>.</a:t>
            </a:r>
            <a:r>
              <a:rPr lang="en-GB" dirty="0" smtClean="0"/>
              <a:t/>
            </a:r>
            <a:br>
              <a:rPr lang="en-GB" dirty="0" smtClean="0"/>
            </a:br>
            <a:r>
              <a:rPr lang="en-GB" dirty="0" smtClean="0"/>
              <a:t>A possible gesture to accompany this SSC would be to</a:t>
            </a:r>
            <a:r>
              <a:rPr lang="en-GB" baseline="0" dirty="0" smtClean="0"/>
              <a:t> hold ones finger to ones lips to indicate ‘</a:t>
            </a:r>
            <a:r>
              <a:rPr lang="en-GB" baseline="0" dirty="0" err="1" smtClean="0"/>
              <a:t>Shhhh</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456359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pronunciation of ‘</a:t>
            </a:r>
            <a:r>
              <a:rPr lang="en-GB" dirty="0" err="1" smtClean="0"/>
              <a:t>dans</a:t>
            </a:r>
            <a:r>
              <a:rPr lang="en-GB" dirty="0" smtClean="0"/>
              <a:t>’ again before clicking to animate the</a:t>
            </a:r>
            <a:r>
              <a:rPr lang="en-GB" baseline="0" dirty="0" smtClean="0"/>
              <a:t> ‘X’</a:t>
            </a:r>
            <a:endParaRPr lang="en-GB" dirty="0" smtClean="0"/>
          </a:p>
          <a:p>
            <a:r>
              <a:rPr lang="en-GB" dirty="0" smtClean="0"/>
              <a:t>Possible explanation,</a:t>
            </a:r>
            <a:r>
              <a:rPr lang="en-GB" baseline="0" dirty="0" smtClean="0"/>
              <a:t> in English, if desired:  Let’s see which other final consonants are silent in French.</a:t>
            </a:r>
            <a:br>
              <a:rPr lang="en-GB" baseline="0" dirty="0" smtClean="0"/>
            </a:br>
            <a:r>
              <a:rPr lang="en-GB" baseline="0" dirty="0" smtClean="0"/>
              <a:t>Lead class repetition of the five CLUSTER words.</a:t>
            </a:r>
            <a:br>
              <a:rPr lang="en-GB" baseline="0"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rankings (1 is the most common word in French): </a:t>
            </a:r>
            <a:br>
              <a:rPr lang="en-GB" baseline="0" dirty="0" smtClean="0"/>
            </a:br>
            <a:r>
              <a:rPr lang="en-GB" b="1" baseline="0" dirty="0" err="1" smtClean="0"/>
              <a:t>dans</a:t>
            </a:r>
            <a:r>
              <a:rPr lang="en-GB" b="1" baseline="0" dirty="0" smtClean="0"/>
              <a:t> </a:t>
            </a:r>
            <a:r>
              <a:rPr lang="en-GB" baseline="0" dirty="0" smtClean="0"/>
              <a:t>[11]; </a:t>
            </a:r>
            <a:r>
              <a:rPr lang="en-GB" b="1" baseline="0" dirty="0" smtClean="0"/>
              <a:t>petit</a:t>
            </a:r>
            <a:r>
              <a:rPr lang="en-GB" baseline="0" dirty="0" smtClean="0"/>
              <a:t> [138]; </a:t>
            </a:r>
            <a:r>
              <a:rPr lang="en-GB" b="1" baseline="0" dirty="0" smtClean="0"/>
              <a:t>prix</a:t>
            </a:r>
            <a:r>
              <a:rPr lang="en-GB" b="0" baseline="0" dirty="0" smtClean="0"/>
              <a:t>[310]</a:t>
            </a:r>
            <a:r>
              <a:rPr lang="en-GB" baseline="0" dirty="0" smtClean="0"/>
              <a:t> </a:t>
            </a:r>
            <a:r>
              <a:rPr lang="en-GB" b="1" baseline="0" dirty="0" smtClean="0"/>
              <a:t>mot</a:t>
            </a:r>
            <a:r>
              <a:rPr lang="en-GB" baseline="0" dirty="0" smtClean="0"/>
              <a:t> [220]; </a:t>
            </a:r>
            <a:r>
              <a:rPr lang="en-GB" b="1" baseline="0" dirty="0" smtClean="0"/>
              <a:t>grand</a:t>
            </a:r>
            <a:r>
              <a:rPr lang="en-GB" baseline="0" dirty="0" smtClean="0"/>
              <a:t> [59]; </a:t>
            </a:r>
            <a:r>
              <a:rPr lang="en-GB" b="1" baseline="0" dirty="0" err="1" smtClean="0"/>
              <a:t>mais</a:t>
            </a:r>
            <a:r>
              <a:rPr lang="en-GB" baseline="0" dirty="0" smtClean="0"/>
              <a:t> [30]</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smtClean="0">
                <a:solidFill>
                  <a:schemeClr val="tx1"/>
                </a:solidFill>
                <a:effectLst/>
                <a:latin typeface="+mn-lt"/>
                <a:ea typeface="+mn-ea"/>
                <a:cs typeface="+mn-cs"/>
              </a:rPr>
              <a:t>A Frequency Dictionary of French: Core vocabulary for learners </a:t>
            </a:r>
            <a:r>
              <a:rPr lang="en-GB" sz="1200" kern="120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81274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this round of repetition, ensure that pupils are clear about the meaning of each of these high-frequency words.</a:t>
            </a:r>
            <a:br>
              <a:rPr lang="en-GB" dirty="0" smtClean="0"/>
            </a:br>
            <a:r>
              <a:rPr lang="en-GB" dirty="0" smtClean="0"/>
              <a:t>NB: pictures can,</a:t>
            </a:r>
            <a:r>
              <a:rPr lang="en-GB" baseline="0" dirty="0" smtClean="0"/>
              <a:t> at best, only suggest meaning. Many high-frequency words less concrete than other words, and less easy to communicate unequivocally in pictures.</a:t>
            </a:r>
            <a:br>
              <a:rPr lang="en-GB" baseline="0" dirty="0" smtClean="0"/>
            </a:br>
            <a:r>
              <a:rPr lang="en-GB" baseline="0" dirty="0" smtClean="0"/>
              <a:t>Therefore, teachers should not shy away from giving the English meaning to students, to prevent any erroneous representations taking root in memory.</a:t>
            </a:r>
            <a:br>
              <a:rPr lang="en-GB" baseline="0" dirty="0" smtClean="0"/>
            </a:br>
            <a:r>
              <a:rPr lang="en-GB" baseline="0" dirty="0" smtClean="0"/>
              <a:t>With these words, however, it is expected that pupils will know several of them already.</a:t>
            </a:r>
            <a:br>
              <a:rPr lang="en-GB" baseline="0" dirty="0" smtClean="0"/>
            </a:br>
            <a:r>
              <a:rPr lang="en-GB" baseline="0" dirty="0" smtClean="0"/>
              <a:t/>
            </a:r>
            <a:br>
              <a:rPr lang="en-GB" baseline="0" dirty="0" smtClean="0"/>
            </a:br>
            <a:r>
              <a:rPr lang="en-GB" baseline="0" dirty="0" smtClean="0"/>
              <a:t>Lead class repetition of the five CLUSTER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62750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Some</a:t>
            </a:r>
            <a:r>
              <a:rPr lang="en-GB" baseline="0" dirty="0" smtClean="0"/>
              <a:t> consonants work differently.  CRFL are often pronounced.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08167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Pairwork</a:t>
            </a:r>
            <a:r>
              <a:rPr lang="en-GB" sz="1200" b="1" kern="1200" dirty="0" smtClean="0">
                <a:solidFill>
                  <a:schemeClr val="tx1"/>
                </a:solidFill>
                <a:effectLst/>
                <a:latin typeface="+mn-lt"/>
                <a:ea typeface="+mn-ea"/>
                <a:cs typeface="+mn-cs"/>
              </a:rPr>
              <a:t> ‘tennis’</a:t>
            </a:r>
            <a:r>
              <a:rPr lang="en-GB" sz="1200" kern="1200" dirty="0" smtClean="0">
                <a:solidFill>
                  <a:schemeClr val="tx1"/>
                </a:solidFill>
                <a:effectLst/>
                <a:latin typeface="+mn-lt"/>
                <a:ea typeface="+mn-ea"/>
                <a:cs typeface="+mn-cs"/>
              </a:rPr>
              <a:t> – pupils say the words alternately out loud with a partner, building up speed, over 1 minute’s intensive practice.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call in any order they like, pupils are not allowed to repeat the one they said in their last turn.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 can circulate to listen into their SSC knowledge.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Click on Début</a:t>
            </a:r>
            <a:r>
              <a:rPr lang="en-GB" sz="1200" kern="1200" baseline="0" dirty="0" smtClean="0">
                <a:solidFill>
                  <a:schemeClr val="tx1"/>
                </a:solidFill>
                <a:effectLst/>
                <a:latin typeface="+mn-lt"/>
                <a:ea typeface="+mn-ea"/>
                <a:cs typeface="+mn-cs"/>
              </a:rPr>
              <a:t> to start a one minute timer on the screen.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81801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Alphabetical</a:t>
            </a:r>
            <a:r>
              <a:rPr lang="en-GB" sz="1200" b="1" kern="1200" baseline="0" dirty="0" smtClean="0">
                <a:solidFill>
                  <a:schemeClr val="tx1"/>
                </a:solidFill>
                <a:effectLst/>
                <a:latin typeface="+mn-lt"/>
                <a:ea typeface="+mn-ea"/>
                <a:cs typeface="+mn-cs"/>
              </a:rPr>
              <a:t> read aloud</a:t>
            </a:r>
            <a:br>
              <a:rPr lang="en-GB" sz="1200" b="1"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49967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2 will</a:t>
            </a:r>
            <a:r>
              <a:rPr lang="en-GB" sz="1200" kern="1200" baseline="0" dirty="0" smtClean="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November 2016, the Teaching Schools Council published the </a:t>
            </a:r>
            <a:r>
              <a:rPr lang="en-GB" sz="1200" i="1" kern="1200" dirty="0" smtClean="0">
                <a:solidFill>
                  <a:schemeClr val="tx1"/>
                </a:solidFill>
                <a:effectLst/>
                <a:latin typeface="+mn-lt"/>
                <a:ea typeface="+mn-ea"/>
                <a:cs typeface="+mn-cs"/>
              </a:rPr>
              <a:t>Report of the MFL Pedagogy Review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smtClean="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smtClean="0">
                <a:solidFill>
                  <a:schemeClr val="tx1"/>
                </a:solidFill>
                <a:effectLst/>
                <a:latin typeface="+mn-lt"/>
                <a:ea typeface="+mn-ea"/>
                <a:cs typeface="+mn-cs"/>
              </a:rPr>
              <a:t>The National Centre for Excellence for Language Pedagogy (NCELP)’ s approach to FL pedagogy is both research-led and practice-informed, taking into account the time-poor context of curriculum FL learning in English classrooms. </a:t>
            </a:r>
          </a:p>
          <a:p>
            <a:r>
              <a:rPr lang="en-GB" sz="1200" kern="1200" dirty="0" smtClean="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smtClean="0">
                <a:effectLst/>
              </a:rPr>
              <a:t> </a:t>
            </a:r>
            <a:r>
              <a:rPr lang="en-GB" sz="1200" kern="1200" dirty="0" smtClean="0">
                <a:solidFill>
                  <a:schemeClr val="tx1"/>
                </a:solidFill>
                <a:effectLst/>
                <a:latin typeface="+mn-lt"/>
                <a:ea typeface="+mn-ea"/>
                <a:cs typeface="+mn-cs"/>
              </a:rPr>
              <a:t> Anon. 2016. </a:t>
            </a:r>
            <a:r>
              <a:rPr lang="en-GB" sz="1200" i="1" kern="1200" dirty="0" smtClean="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smtClean="0">
                <a:solidFill>
                  <a:schemeClr val="tx1"/>
                </a:solidFill>
                <a:effectLst/>
                <a:latin typeface="+mn-lt"/>
                <a:ea typeface="+mn-ea"/>
                <a:cs typeface="+mn-cs"/>
              </a:rPr>
              <a:t>Bauckham</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991453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Whole class: </a:t>
            </a:r>
            <a:r>
              <a:rPr lang="en-GB" sz="1200" kern="1200" dirty="0" smtClean="0">
                <a:solidFill>
                  <a:schemeClr val="tx1"/>
                </a:solidFill>
                <a:effectLst/>
                <a:latin typeface="+mn-lt"/>
                <a:ea typeface="+mn-ea"/>
                <a:cs typeface="+mn-cs"/>
              </a:rPr>
              <a:t>SFC, with the rest of the word obscured, allows the teacher to cue elicitation, the</a:t>
            </a:r>
            <a:r>
              <a:rPr lang="en-GB" sz="1200" kern="1200" baseline="0" dirty="0" smtClean="0">
                <a:solidFill>
                  <a:schemeClr val="tx1"/>
                </a:solidFill>
                <a:effectLst/>
                <a:latin typeface="+mn-lt"/>
                <a:ea typeface="+mn-ea"/>
                <a:cs typeface="+mn-cs"/>
              </a:rPr>
              <a:t> cue being the SFC plus the picture at this stage, </a:t>
            </a:r>
            <a:r>
              <a:rPr lang="en-GB" sz="1200" kern="1200" dirty="0" smtClean="0">
                <a:solidFill>
                  <a:schemeClr val="tx1"/>
                </a:solidFill>
                <a:effectLst/>
                <a:latin typeface="+mn-lt"/>
                <a:ea typeface="+mn-ea"/>
                <a:cs typeface="+mn-cs"/>
              </a:rPr>
              <a:t>which also acts as memorisation practice. </a:t>
            </a:r>
            <a:r>
              <a:rPr lang="en-GB" baseline="0" dirty="0" smtClean="0"/>
              <a:t/>
            </a:r>
            <a:br>
              <a:rPr lang="en-GB" baseline="0" dirty="0" smtClean="0"/>
            </a:br>
            <a:r>
              <a:rPr lang="en-GB" baseline="0" dirty="0" smtClean="0"/>
              <a:t>Note that the final letter is still a different colour but the strikethrough has been removed.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47102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70441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WITHOUT AUDIO</a:t>
            </a:r>
            <a:br>
              <a:rPr lang="en-GB" dirty="0" smtClean="0"/>
            </a:br>
            <a:r>
              <a:rPr lang="en-GB" dirty="0" smtClean="0"/>
              <a:t>Elicit pronunciation of ‘</a:t>
            </a:r>
            <a:r>
              <a:rPr lang="en-GB" dirty="0" err="1" smtClean="0"/>
              <a:t>dans</a:t>
            </a:r>
            <a:r>
              <a:rPr lang="en-GB" dirty="0" smtClean="0"/>
              <a:t>’ again before clicking to animate the</a:t>
            </a:r>
            <a:r>
              <a:rPr lang="en-GB" baseline="0" dirty="0" smtClean="0"/>
              <a:t> ‘X’</a:t>
            </a:r>
            <a:endParaRPr lang="en-GB" dirty="0" smtClean="0"/>
          </a:p>
          <a:p>
            <a:r>
              <a:rPr lang="en-GB" dirty="0" smtClean="0"/>
              <a:t>Possible explanation,</a:t>
            </a:r>
            <a:r>
              <a:rPr lang="en-GB" baseline="0" dirty="0" smtClean="0"/>
              <a:t> in English, if desired:  Let’s see which other final consonants are silent in French.</a:t>
            </a:r>
            <a:br>
              <a:rPr lang="en-GB" baseline="0" dirty="0" smtClean="0"/>
            </a:br>
            <a:r>
              <a:rPr lang="en-GB" baseline="0" dirty="0" smtClean="0"/>
              <a:t>Lead class repetition of the five CLUSTER words.</a:t>
            </a:r>
            <a:br>
              <a:rPr lang="en-GB" baseline="0" dirty="0" smtClean="0"/>
            </a:b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41368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Pair work:</a:t>
            </a:r>
            <a:r>
              <a:rPr lang="en-GB" baseline="0" dirty="0" smtClean="0"/>
              <a:t>  Pupils try to recall the words together, prompted just by the SFC</a:t>
            </a:r>
            <a:br>
              <a:rPr lang="en-GB" baseline="0" dirty="0" smtClean="0"/>
            </a:br>
            <a:r>
              <a:rPr lang="en-GB" baseline="0" dirty="0" smtClean="0"/>
              <a:t>Plenary: Elicit the words chorally from the class, but listening in carefully </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521676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Elicit the words from pupils from picture prompts (NB – clearly this is NOT decoding the SFC SSC, but it is reinforcing the explicit knowledge of the cluster words – remember these are high-frequency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367845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a:t>
            </a:r>
            <a:r>
              <a:rPr lang="en-GB" sz="1200" kern="1200" baseline="0" dirty="0" smtClean="0">
                <a:solidFill>
                  <a:schemeClr val="tx1"/>
                </a:solidFill>
                <a:effectLst/>
                <a:latin typeface="+mn-lt"/>
                <a:ea typeface="+mn-ea"/>
                <a:cs typeface="+mn-cs"/>
              </a:rPr>
              <a:t> AUDIO [Click on numbers]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Further</a:t>
            </a:r>
            <a:r>
              <a:rPr lang="en-GB" sz="1200" kern="1200" baseline="0" dirty="0" smtClean="0">
                <a:solidFill>
                  <a:schemeClr val="tx1"/>
                </a:solidFill>
                <a:effectLst/>
                <a:latin typeface="+mn-lt"/>
                <a:ea typeface="+mn-ea"/>
                <a:cs typeface="+mn-cs"/>
              </a:rPr>
              <a:t> SSC practice:</a:t>
            </a:r>
            <a:br>
              <a:rPr lang="en-GB" sz="1200"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Using language that pupils already know well (from first two terms of Y7) have a short read aloud (single sentences or short dialogue or short text), showing the silent letters in a different colour.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NB: Teachers</a:t>
            </a:r>
            <a:r>
              <a:rPr lang="en-GB" sz="1200" kern="1200" baseline="0" dirty="0" smtClean="0">
                <a:solidFill>
                  <a:schemeClr val="tx1"/>
                </a:solidFill>
                <a:effectLst/>
                <a:latin typeface="+mn-lt"/>
                <a:ea typeface="+mn-ea"/>
                <a:cs typeface="+mn-cs"/>
              </a:rPr>
              <a:t> should adapt this slide to language pupils have met before but include a few SFC words that are unfamiliar, as this is the way to assess if pupils are applying their SSC knowledge, as opposed to recalling the pronunciations of whole words that they already know.</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62379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a:t>
            </a:r>
            <a:r>
              <a:rPr lang="en-GB" sz="1200" kern="1200" baseline="0" dirty="0" smtClean="0">
                <a:solidFill>
                  <a:schemeClr val="tx1"/>
                </a:solidFill>
                <a:effectLst/>
                <a:latin typeface="+mn-lt"/>
                <a:ea typeface="+mn-ea"/>
                <a:cs typeface="+mn-cs"/>
              </a:rPr>
              <a:t> AUDIO [Click on numbers]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a:t>
            </a:r>
            <a:r>
              <a:rPr lang="en-GB" sz="1200" kern="1200" baseline="0" dirty="0" smtClean="0">
                <a:solidFill>
                  <a:schemeClr val="tx1"/>
                </a:solidFill>
                <a:effectLst/>
                <a:latin typeface="+mn-lt"/>
                <a:ea typeface="+mn-ea"/>
                <a:cs typeface="+mn-cs"/>
              </a:rPr>
              <a:t> will want to use suitable sentences for their own classes. </a:t>
            </a:r>
          </a:p>
          <a:p>
            <a:r>
              <a:rPr lang="en-GB" sz="1200" kern="1200" baseline="0" dirty="0" smtClean="0">
                <a:solidFill>
                  <a:schemeClr val="tx1"/>
                </a:solidFill>
                <a:effectLst/>
                <a:latin typeface="+mn-lt"/>
                <a:ea typeface="+mn-ea"/>
                <a:cs typeface="+mn-cs"/>
              </a:rPr>
              <a:t>These sentences model a mixture of known/unknown words.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NB – a way to include unknown words without affecting pupils’ ability to understand the language is to use proper nouns, place or people names, as done here.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NNB – sentence two includes an inevitable ‘liaison’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NNNB - sentence five includes three very common exceptions – it’s important for pupils to realise that there are some high-frequency words that do not obey the SFE rules.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Here, I’ve used examples which pupils will know if they have learnt to talk about sports already – if not, use some different examples, like numbers – cinq, six, sept, </a:t>
            </a:r>
            <a:r>
              <a:rPr lang="en-GB" sz="1200" kern="1200" baseline="0" dirty="0" err="1" smtClean="0">
                <a:solidFill>
                  <a:schemeClr val="tx1"/>
                </a:solidFill>
                <a:effectLst/>
                <a:latin typeface="+mn-lt"/>
                <a:ea typeface="+mn-ea"/>
                <a:cs typeface="+mn-cs"/>
              </a:rPr>
              <a:t>huit</a:t>
            </a:r>
            <a:r>
              <a:rPr lang="en-GB" sz="1200" kern="1200" baseline="0" dirty="0" smtClean="0">
                <a:solidFill>
                  <a:schemeClr val="tx1"/>
                </a:solidFill>
                <a:effectLst/>
                <a:latin typeface="+mn-lt"/>
                <a:ea typeface="+mn-ea"/>
                <a:cs typeface="+mn-cs"/>
              </a:rPr>
              <a:t>, dix</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411160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2177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a:t>
            </a:r>
            <a:r>
              <a:rPr lang="en-GB" baseline="0" dirty="0" smtClean="0"/>
              <a:t> are different activities that can be done with this poem, as suggested on the following slides.</a:t>
            </a:r>
            <a:br>
              <a:rPr lang="en-GB" baseline="0" dirty="0" smtClean="0"/>
            </a:br>
            <a:r>
              <a:rPr lang="en-GB" baseline="0" dirty="0" smtClean="0"/>
              <a:t>1) Read aloud</a:t>
            </a:r>
            <a:br>
              <a:rPr lang="en-GB" baseline="0" dirty="0" smtClean="0"/>
            </a:br>
            <a:r>
              <a:rPr lang="en-GB" baseline="0" dirty="0" smtClean="0"/>
              <a:t>Students could simply try to read it aloud, applying their SSC knowledge in trying to decode (read aloud) the text accurately and also to ask their teacher about any vocabulary they don’t know.  To do this, they will need to be able to pronounce the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rankings (1 is the most common word in French): </a:t>
            </a:r>
            <a:br>
              <a:rPr lang="en-GB" baseline="0" dirty="0" smtClean="0"/>
            </a:br>
            <a:r>
              <a:rPr lang="en-GB" b="1" baseline="0" dirty="0" err="1" smtClean="0"/>
              <a:t>où</a:t>
            </a:r>
            <a:r>
              <a:rPr lang="en-GB" baseline="0" dirty="0" smtClean="0"/>
              <a:t> [48]; </a:t>
            </a:r>
            <a:r>
              <a:rPr lang="en-GB" b="1" baseline="0" dirty="0" err="1" smtClean="0"/>
              <a:t>être</a:t>
            </a:r>
            <a:r>
              <a:rPr lang="en-GB" baseline="0" dirty="0" smtClean="0"/>
              <a:t> [5]; </a:t>
            </a:r>
            <a:r>
              <a:rPr lang="en-GB" b="1" baseline="0" dirty="0" err="1" smtClean="0"/>
              <a:t>dans</a:t>
            </a:r>
            <a:r>
              <a:rPr lang="en-GB" baseline="0" dirty="0" smtClean="0"/>
              <a:t> [11]; </a:t>
            </a:r>
            <a:r>
              <a:rPr lang="en-GB" b="1" baseline="0" dirty="0" err="1" smtClean="0"/>
              <a:t>magasin</a:t>
            </a:r>
            <a:r>
              <a:rPr lang="en-GB" b="1" baseline="0" dirty="0" smtClean="0"/>
              <a:t> </a:t>
            </a:r>
            <a:r>
              <a:rPr lang="en-GB" baseline="0" dirty="0" smtClean="0"/>
              <a:t>[1736]; </a:t>
            </a:r>
            <a:r>
              <a:rPr lang="en-GB" b="1" baseline="0" dirty="0" err="1" smtClean="0"/>
              <a:t>cinéma</a:t>
            </a:r>
            <a:r>
              <a:rPr lang="en-GB" baseline="0" dirty="0" smtClean="0"/>
              <a:t> [1623]; </a:t>
            </a:r>
            <a:r>
              <a:rPr lang="en-GB" b="1" baseline="0" dirty="0" smtClean="0"/>
              <a:t>rue </a:t>
            </a:r>
            <a:r>
              <a:rPr lang="en-GB" b="0" baseline="0" dirty="0" smtClean="0"/>
              <a:t>[598]</a:t>
            </a:r>
            <a:r>
              <a:rPr lang="en-GB" baseline="0" dirty="0" smtClean="0"/>
              <a:t> </a:t>
            </a:r>
            <a:r>
              <a:rPr lang="en-GB" b="1" baseline="0" dirty="0" err="1" smtClean="0"/>
              <a:t>marché</a:t>
            </a:r>
            <a:r>
              <a:rPr lang="en-GB" baseline="0" dirty="0" smtClean="0"/>
              <a:t> [280]; </a:t>
            </a:r>
            <a:r>
              <a:rPr lang="en-GB" b="1" baseline="0" dirty="0" smtClean="0"/>
              <a:t>champ</a:t>
            </a:r>
            <a:r>
              <a:rPr lang="en-GB" baseline="0" dirty="0" smtClean="0"/>
              <a:t> [847]; </a:t>
            </a:r>
            <a:r>
              <a:rPr lang="en-GB" b="1" baseline="0" dirty="0" smtClean="0"/>
              <a:t>bureau</a:t>
            </a:r>
            <a:r>
              <a:rPr lang="en-GB" baseline="0" dirty="0" smtClean="0"/>
              <a:t> [273]</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388927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different activities that can be done with this poem:</a:t>
            </a:r>
          </a:p>
          <a:p>
            <a:r>
              <a:rPr lang="en-GB" baseline="0" dirty="0" smtClean="0"/>
              <a:t>2) Read aloud and gap-fill</a:t>
            </a:r>
            <a:br>
              <a:rPr lang="en-GB" baseline="0" dirty="0" smtClean="0"/>
            </a:br>
            <a:r>
              <a:rPr lang="en-GB" baseline="0" dirty="0" smtClean="0"/>
              <a:t>Students have to decode accurately in order to work out how to fill the gaps. </a:t>
            </a:r>
            <a:br>
              <a:rPr lang="en-GB" baseline="0" dirty="0" smtClean="0"/>
            </a:br>
            <a:r>
              <a:rPr lang="en-GB" baseline="0" dirty="0" smtClean="0"/>
              <a:t>Names and places have been chosen for sounds where different spellings for the same sound are possible.  </a:t>
            </a:r>
            <a:br>
              <a:rPr lang="en-GB" baseline="0" dirty="0" smtClean="0"/>
            </a:br>
            <a:r>
              <a:rPr lang="en-GB" baseline="0" dirty="0" smtClean="0"/>
              <a:t>This ensures that learners are not just able to match written letter strings, without engaging with how the pronounce the words.</a:t>
            </a:r>
            <a:br>
              <a:rPr lang="en-GB" baseline="0" dirty="0" smtClean="0"/>
            </a:b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43240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 starting from the point of view of our practice where it is currently, and what the recent work with NCELP suggests might be areas for development.</a:t>
            </a:r>
            <a:br>
              <a:rPr lang="en-GB" dirty="0" smtClean="0"/>
            </a:br>
            <a:r>
              <a:rPr lang="en-GB" dirty="0" smtClean="0"/>
              <a:t>From my own trust’s perspective,</a:t>
            </a:r>
            <a:r>
              <a:rPr lang="en-GB" baseline="0" dirty="0" smtClean="0"/>
              <a:t> and r</a:t>
            </a:r>
            <a:r>
              <a:rPr lang="en-GB" dirty="0" smtClean="0"/>
              <a:t>emembering</a:t>
            </a:r>
            <a:r>
              <a:rPr lang="en-GB" baseline="0" dirty="0" smtClean="0"/>
              <a:t> </a:t>
            </a:r>
            <a:r>
              <a:rPr lang="en-GB" baseline="0" dirty="0" smtClean="0"/>
              <a:t>that we have been embedding phonics, focusing on vocabulary learning, retention and recall, and teaching grammar in a sustained way for a long time.</a:t>
            </a:r>
            <a:br>
              <a:rPr lang="en-GB" baseline="0" dirty="0" smtClean="0"/>
            </a:br>
            <a:r>
              <a:rPr lang="en-GB" baseline="0" dirty="0" smtClean="0"/>
              <a:t>So what are the key messages from research that suggest we develop what we do?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53291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VERSION 2 (greater challenge and dual</a:t>
            </a:r>
            <a:r>
              <a:rPr lang="en-GB" baseline="0" dirty="0" smtClean="0"/>
              <a:t> purpose)</a:t>
            </a:r>
          </a:p>
          <a:p>
            <a:r>
              <a:rPr lang="en-GB" baseline="0" dirty="0" smtClean="0"/>
              <a:t>2) Read aloud and gap-fill</a:t>
            </a:r>
            <a:br>
              <a:rPr lang="en-GB" baseline="0" dirty="0" smtClean="0"/>
            </a:br>
            <a:r>
              <a:rPr lang="en-GB" baseline="0" dirty="0" smtClean="0"/>
              <a:t>With this version the articles are given, and then two plausible rhyming options are provided (NB: where there are not two possible options with the same sound, a similarly written word has been chosen to at least make learners weigh up the different sounds, e.g., </a:t>
            </a:r>
            <a:r>
              <a:rPr lang="en-GB" baseline="0" dirty="0" err="1" smtClean="0"/>
              <a:t>magasin</a:t>
            </a:r>
            <a:r>
              <a:rPr lang="en-GB" baseline="0" dirty="0" smtClean="0"/>
              <a:t> / cuisine.  Students must select not only a place noun that has the correct sound, but also one that matches the gender article provided in the poem.  </a:t>
            </a:r>
            <a:br>
              <a:rPr lang="en-GB" baseline="0" dirty="0" smtClean="0"/>
            </a:br>
            <a:r>
              <a:rPr lang="en-GB" baseline="0" dirty="0" smtClean="0"/>
              <a:t/>
            </a:r>
            <a:br>
              <a:rPr lang="en-GB" baseline="0" dirty="0" smtClean="0"/>
            </a:br>
            <a:r>
              <a:rPr lang="en-GB" baseline="0" dirty="0" smtClean="0"/>
              <a:t>It is NOT expected that students will know the gender of all of these nouns.  It is to make them stop and notice that gender is significant, that they can’t proceed without knowing the gender.</a:t>
            </a:r>
            <a:br>
              <a:rPr lang="en-GB" baseline="0" dirty="0" smtClean="0"/>
            </a:br>
            <a:r>
              <a:rPr lang="en-GB" baseline="0" dirty="0" smtClean="0"/>
              <a:t>So they will need to use reference resources to check the genders, where not known.</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r>
              <a:rPr lang="en-GB" baseline="0" dirty="0" smtClean="0"/>
              <a:t/>
            </a:r>
            <a:br>
              <a:rPr lang="en-GB" baseline="0" dirty="0" smtClean="0"/>
            </a:b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rankings (1 is the most common word in French): </a:t>
            </a:r>
            <a:br>
              <a:rPr lang="en-GB" baseline="0" dirty="0" smtClean="0"/>
            </a:br>
            <a:r>
              <a:rPr lang="en-GB" b="1" baseline="0" dirty="0" err="1" smtClean="0"/>
              <a:t>où</a:t>
            </a:r>
            <a:r>
              <a:rPr lang="en-GB" baseline="0" dirty="0" smtClean="0"/>
              <a:t> [48]; </a:t>
            </a:r>
            <a:r>
              <a:rPr lang="en-GB" b="1" baseline="0" dirty="0" err="1" smtClean="0"/>
              <a:t>être</a:t>
            </a:r>
            <a:r>
              <a:rPr lang="en-GB" baseline="0" dirty="0" smtClean="0"/>
              <a:t> [5]; </a:t>
            </a:r>
            <a:r>
              <a:rPr lang="en-GB" b="1" baseline="0" dirty="0" err="1" smtClean="0"/>
              <a:t>dans</a:t>
            </a:r>
            <a:r>
              <a:rPr lang="en-GB" baseline="0" dirty="0" smtClean="0"/>
              <a:t> [11]; </a:t>
            </a:r>
            <a:r>
              <a:rPr lang="en-GB" b="1" baseline="0" dirty="0" err="1" smtClean="0"/>
              <a:t>magasin</a:t>
            </a:r>
            <a:r>
              <a:rPr lang="en-GB" b="1" baseline="0" dirty="0" smtClean="0"/>
              <a:t> </a:t>
            </a:r>
            <a:r>
              <a:rPr lang="en-GB" baseline="0" dirty="0" smtClean="0"/>
              <a:t>[1736]; </a:t>
            </a:r>
            <a:r>
              <a:rPr lang="en-GB" b="1" baseline="0" dirty="0" err="1" smtClean="0"/>
              <a:t>cinéma</a:t>
            </a:r>
            <a:r>
              <a:rPr lang="en-GB" baseline="0" dirty="0" smtClean="0"/>
              <a:t> [1623]; </a:t>
            </a:r>
            <a:r>
              <a:rPr lang="en-GB" b="1" baseline="0" dirty="0" smtClean="0"/>
              <a:t>rue </a:t>
            </a:r>
            <a:r>
              <a:rPr lang="en-GB" b="0" baseline="0" dirty="0" smtClean="0"/>
              <a:t>[598]</a:t>
            </a:r>
            <a:r>
              <a:rPr lang="en-GB" baseline="0" dirty="0" smtClean="0"/>
              <a:t> </a:t>
            </a:r>
            <a:r>
              <a:rPr lang="en-GB" b="1" baseline="0" dirty="0" err="1" smtClean="0"/>
              <a:t>marché</a:t>
            </a:r>
            <a:r>
              <a:rPr lang="en-GB" baseline="0" dirty="0" smtClean="0"/>
              <a:t> [280]; </a:t>
            </a:r>
            <a:r>
              <a:rPr lang="en-GB" b="1" baseline="0" dirty="0" smtClean="0"/>
              <a:t>champ</a:t>
            </a:r>
            <a:r>
              <a:rPr lang="en-GB" baseline="0" dirty="0" smtClean="0"/>
              <a:t> [847]; </a:t>
            </a:r>
            <a:r>
              <a:rPr lang="en-GB" b="1" baseline="0" dirty="0" smtClean="0"/>
              <a:t>bureau</a:t>
            </a:r>
            <a:r>
              <a:rPr lang="en-GB" baseline="0" dirty="0" smtClean="0"/>
              <a:t> [273]</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baseline="0" dirty="0" smtClean="0"/>
              <a:t/>
            </a:r>
            <a:br>
              <a:rPr lang="en-GB" baseline="0" dirty="0" smtClean="0"/>
            </a:br>
            <a:r>
              <a:rPr lang="en-GB" baseline="0" dirty="0" smtClean="0"/>
              <a:t>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photo</a:t>
            </a:r>
            <a:r>
              <a:rPr lang="en-GB" baseline="0" dirty="0" smtClean="0"/>
              <a:t> [1412]; </a:t>
            </a:r>
            <a:r>
              <a:rPr lang="en-GB" b="1" baseline="0" dirty="0" err="1" smtClean="0"/>
              <a:t>gare</a:t>
            </a:r>
            <a:r>
              <a:rPr lang="en-GB" baseline="0" dirty="0" smtClean="0"/>
              <a:t> [2581]; </a:t>
            </a:r>
            <a:r>
              <a:rPr lang="en-GB" b="1" baseline="0" dirty="0" err="1" smtClean="0"/>
              <a:t>banque</a:t>
            </a:r>
            <a:r>
              <a:rPr lang="en-GB" baseline="0" dirty="0" smtClean="0"/>
              <a:t> [774]; </a:t>
            </a:r>
            <a:r>
              <a:rPr lang="en-GB" b="1" baseline="0" dirty="0" err="1" smtClean="0"/>
              <a:t>musée</a:t>
            </a:r>
            <a:r>
              <a:rPr lang="en-GB" baseline="0" dirty="0" smtClean="0"/>
              <a:t> [2216]; </a:t>
            </a:r>
            <a:r>
              <a:rPr lang="en-GB" b="1" baseline="0" dirty="0" smtClean="0"/>
              <a:t>statue</a:t>
            </a:r>
            <a:r>
              <a:rPr lang="en-GB" baseline="0" dirty="0" smtClean="0"/>
              <a:t> [4020]; </a:t>
            </a:r>
            <a:r>
              <a:rPr lang="en-GB" b="1" baseline="0" dirty="0" err="1" smtClean="0"/>
              <a:t>salle</a:t>
            </a:r>
            <a:r>
              <a:rPr lang="en-GB" baseline="0" dirty="0" smtClean="0"/>
              <a:t> [812]; </a:t>
            </a:r>
            <a:r>
              <a:rPr lang="en-GB" b="1" baseline="0" dirty="0" smtClean="0"/>
              <a:t>manger</a:t>
            </a:r>
            <a:r>
              <a:rPr lang="en-GB" baseline="0" dirty="0" smtClean="0"/>
              <a:t> [1338]; </a:t>
            </a:r>
            <a:r>
              <a:rPr lang="en-GB" b="1" baseline="0" dirty="0" err="1" smtClean="0"/>
              <a:t>bain</a:t>
            </a:r>
            <a:r>
              <a:rPr lang="en-GB" baseline="0" dirty="0" smtClean="0"/>
              <a:t> [3458]</a:t>
            </a:r>
            <a:br>
              <a:rPr lang="en-GB" baseline="0" dirty="0" smtClean="0"/>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660638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3) </a:t>
            </a:r>
            <a:r>
              <a:rPr lang="en-GB" dirty="0" smtClean="0"/>
              <a:t>Peer</a:t>
            </a:r>
            <a:r>
              <a:rPr lang="en-GB" baseline="0" dirty="0" smtClean="0"/>
              <a:t> dictation [DO NOT DISPLAY THIS SLIDE TO THE CLASS]</a:t>
            </a:r>
            <a:br>
              <a:rPr lang="en-GB" baseline="0" dirty="0" smtClean="0"/>
            </a:br>
            <a:r>
              <a:rPr lang="en-GB" baseline="0" dirty="0" smtClean="0"/>
              <a:t>One pupil has the full version of the poem and reads aloud.  The other student has the gapped version and has to write in the missing words.  </a:t>
            </a:r>
            <a:br>
              <a:rPr lang="en-GB" baseline="0" dirty="0" smtClean="0"/>
            </a:br>
            <a:r>
              <a:rPr lang="en-GB" baseline="0" dirty="0" smtClean="0"/>
              <a:t>As there are several plausible spellings of each word, it is the feedback from this task that is the most important.</a:t>
            </a:r>
            <a:br>
              <a:rPr lang="en-GB" baseline="0" dirty="0" smtClean="0"/>
            </a:br>
            <a:r>
              <a:rPr lang="en-GB" baseline="0" dirty="0" smtClean="0"/>
              <a:t>Any plausible phonetic spellings of each word will be acknowledged as good SSC knowledge, but the correct spellings will be established in feedback.</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840545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a:t>
            </a:r>
            <a:r>
              <a:rPr lang="en-GB" baseline="0" dirty="0" smtClean="0"/>
              <a:t> Errorless w</a:t>
            </a:r>
            <a:r>
              <a:rPr lang="en-GB" dirty="0" smtClean="0"/>
              <a:t>hole class dictation</a:t>
            </a:r>
            <a:br>
              <a:rPr lang="en-GB" dirty="0" smtClean="0"/>
            </a:br>
            <a:r>
              <a:rPr lang="en-GB" dirty="0" smtClean="0"/>
              <a:t>Teacher dictates the</a:t>
            </a:r>
            <a:r>
              <a:rPr lang="en-GB" baseline="0" dirty="0" smtClean="0"/>
              <a:t> whole (or just part) of the poem.  This tasks proceeds slowly and carefully, and learners are encouraged to ask for clarification, as needed.</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7337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(Interactive)</a:t>
            </a:r>
            <a:r>
              <a:rPr lang="en-GB" baseline="0" dirty="0" smtClean="0"/>
              <a:t> </a:t>
            </a:r>
            <a:r>
              <a:rPr lang="en-GB" dirty="0" err="1" smtClean="0"/>
              <a:t>Dictogloss</a:t>
            </a:r>
            <a:r>
              <a:rPr lang="en-GB" dirty="0" smtClean="0"/>
              <a:t/>
            </a:r>
            <a:br>
              <a:rPr lang="en-GB" dirty="0" smtClean="0"/>
            </a:br>
            <a:r>
              <a:rPr lang="en-GB" dirty="0" smtClean="0"/>
              <a:t>Teacher reads the whole poem several times, too quickly for students to transcribe, at a suitable speed for them to write notes,</a:t>
            </a:r>
            <a:r>
              <a:rPr lang="en-GB" baseline="0" dirty="0" smtClean="0"/>
              <a:t> which might be in a mixture of English and French.</a:t>
            </a:r>
            <a:br>
              <a:rPr lang="en-GB" baseline="0" dirty="0" smtClean="0"/>
            </a:br>
            <a:r>
              <a:rPr lang="en-GB" baseline="0" dirty="0" smtClean="0"/>
              <a:t>Students then work in pairs or small groups to reconstruct the poem.</a:t>
            </a:r>
            <a:br>
              <a:rPr lang="en-GB" baseline="0" dirty="0" smtClean="0"/>
            </a:br>
            <a:r>
              <a:rPr lang="en-GB" baseline="0" dirty="0" smtClean="0"/>
              <a:t>They should be encouraged to ask questions of the teacher, to clarify word meanings on spellings.  This gives them an opportunity to put their SSC knowledge into practice, as they have to decode/read aloud what they have noted down in order to ask the teacher about meaning.  When they ask for spellings of particular words, the teacher will note whether there are several plausible spellings for those words (</a:t>
            </a:r>
            <a:r>
              <a:rPr lang="en-GB" baseline="0" dirty="0" err="1" smtClean="0"/>
              <a:t>eg</a:t>
            </a:r>
            <a:r>
              <a:rPr lang="en-GB" baseline="0" dirty="0" smtClean="0"/>
              <a:t>. the é sound) or whether it’s a case of students needing more practice to establish the knowledge of a particular SSC.</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addition, teacher leads a whole class check of comprehension at the end.</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696974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43</a:t>
            </a:fld>
            <a:endParaRPr lang="en-GB">
              <a:solidFill>
                <a:prstClr val="black"/>
              </a:solidFill>
            </a:endParaRPr>
          </a:p>
        </p:txBody>
      </p:sp>
    </p:spTree>
    <p:extLst>
      <p:ext uri="{BB962C8B-B14F-4D97-AF65-F5344CB8AC3E}">
        <p14:creationId xmlns:p14="http://schemas.microsoft.com/office/powerpoint/2010/main" val="172221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952156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Any extended reading text offers the opportunity for integrated phonics</a:t>
            </a:r>
            <a:r>
              <a:rPr lang="en-GB" baseline="0" dirty="0" smtClean="0"/>
              <a:t> work, alongside vocabulary and grammar development.</a:t>
            </a: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47</a:t>
            </a:fld>
            <a:endParaRPr lang="en-GB"/>
          </a:p>
        </p:txBody>
      </p:sp>
    </p:spTree>
    <p:extLst>
      <p:ext uri="{BB962C8B-B14F-4D97-AF65-F5344CB8AC3E}">
        <p14:creationId xmlns:p14="http://schemas.microsoft.com/office/powerpoint/2010/main" val="3252397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Clearly,</a:t>
            </a:r>
            <a:r>
              <a:rPr lang="en-GB" baseline="0" dirty="0" smtClean="0"/>
              <a:t> if it’s important to teach phonics, it’s also important to know how well pupils have acquired the knowledge and are able to apply, so assessment is also part of NCELP’s development work.</a:t>
            </a: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48</a:t>
            </a:fld>
            <a:endParaRPr lang="en-GB"/>
          </a:p>
        </p:txBody>
      </p:sp>
    </p:spTree>
    <p:extLst>
      <p:ext uri="{BB962C8B-B14F-4D97-AF65-F5344CB8AC3E}">
        <p14:creationId xmlns:p14="http://schemas.microsoft.com/office/powerpoint/2010/main" val="493252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important for pupils</a:t>
            </a:r>
            <a:r>
              <a:rPr lang="en-GB" baseline="0" dirty="0" smtClean="0"/>
              <a:t> to apply their SSC knowledge to unfamiliar / unknown words.  There are many useful contexts for this, and it is possible to theme these tasks and make them interesting, giving pupils an opportunity to encounter more unusual words, not for the purpose of memorising as ‘core knowledge’ but for interest, for their sound, and knowing that it’s important to offer variety to students.  Where a student is particularly taken by a particular word (for its sound or meaning) s/he is more likely to notice and then also learn it. </a:t>
            </a:r>
          </a:p>
          <a:p>
            <a:endParaRPr lang="en-GB" baseline="0" dirty="0" smtClean="0"/>
          </a:p>
          <a:p>
            <a:r>
              <a:rPr lang="en-GB" baseline="0" dirty="0" smtClean="0"/>
              <a:t>Here is an example, using place names in France.  People names, city names are also useful for this type of task, but equally with beginner learners, there will be sets of words in every semantic field that students don’t know, e.g. sports, animals, instruments etc..</a:t>
            </a: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50</a:t>
            </a:fld>
            <a:endParaRPr lang="en-GB"/>
          </a:p>
        </p:txBody>
      </p:sp>
    </p:spTree>
    <p:extLst>
      <p:ext uri="{BB962C8B-B14F-4D97-AF65-F5344CB8AC3E}">
        <p14:creationId xmlns:p14="http://schemas.microsoft.com/office/powerpoint/2010/main" val="1359925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can be done as speaking </a:t>
            </a:r>
            <a:r>
              <a:rPr lang="en-GB" dirty="0" err="1" smtClean="0"/>
              <a:t>homeworks</a:t>
            </a:r>
            <a:r>
              <a:rPr lang="en-GB" baseline="0" dirty="0" smtClean="0"/>
              <a:t> – and ‘sampled’ to inform next teaching steps rather than every one marked to give individual feedback.</a:t>
            </a:r>
          </a:p>
          <a:p>
            <a:r>
              <a:rPr lang="en-GB" baseline="0" dirty="0" smtClean="0"/>
              <a:t>We are also exploring how </a:t>
            </a:r>
            <a:r>
              <a:rPr lang="en-GB" baseline="0" dirty="0" err="1" smtClean="0"/>
              <a:t>Sanako</a:t>
            </a:r>
            <a:r>
              <a:rPr lang="en-GB" baseline="0" dirty="0" smtClean="0"/>
              <a:t> might</a:t>
            </a:r>
            <a:br>
              <a:rPr lang="en-GB" baseline="0" dirty="0" smtClean="0"/>
            </a:b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51</a:t>
            </a:fld>
            <a:endParaRPr lang="en-GB"/>
          </a:p>
        </p:txBody>
      </p:sp>
    </p:spTree>
    <p:extLst>
      <p:ext uri="{BB962C8B-B14F-4D97-AF65-F5344CB8AC3E}">
        <p14:creationId xmlns:p14="http://schemas.microsoft.com/office/powerpoint/2010/main" val="25791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Important</a:t>
            </a:r>
            <a:r>
              <a:rPr lang="en-GB" baseline="0" dirty="0" smtClean="0"/>
              <a:t> to keep flagging the use of research findings (within the UK classroom context, wherever possible) to inform the pedagogy</a:t>
            </a:r>
            <a:endParaRPr lang="en-GB" dirty="0" smtClean="0"/>
          </a:p>
          <a:p>
            <a:endParaRPr lang="en-GB" dirty="0" smtClean="0"/>
          </a:p>
          <a:p>
            <a:r>
              <a:rPr lang="en-GB" dirty="0" err="1" smtClean="0"/>
              <a:t>Erler</a:t>
            </a:r>
            <a:r>
              <a:rPr lang="en-GB" dirty="0" smtClean="0"/>
              <a:t>, L. and </a:t>
            </a:r>
            <a:r>
              <a:rPr lang="en-GB" dirty="0" err="1" smtClean="0"/>
              <a:t>Macaro</a:t>
            </a:r>
            <a:r>
              <a:rPr lang="en-GB" dirty="0" smtClean="0"/>
              <a:t>, E. (2012) ‘Decoding Ability in French as a Foreign Language and Language Learning Motivation’. The Modern Language Journal, 95(4): 496-518.</a:t>
            </a:r>
          </a:p>
          <a:p>
            <a:r>
              <a:rPr lang="en-GB" dirty="0" smtClean="0"/>
              <a:t>Porter, A.M. (2014) An early start to French literacy:  Learning the spoken and written word simultaneously in English primary schools.  PhD thesis, University of Southampton.</a:t>
            </a:r>
          </a:p>
          <a:p>
            <a:r>
              <a:rPr lang="en-GB" dirty="0" err="1" smtClean="0"/>
              <a:t>Woore</a:t>
            </a:r>
            <a:r>
              <a:rPr lang="en-GB" dirty="0" smtClean="0"/>
              <a:t>, R. (2007) ‘“</a:t>
            </a:r>
            <a:r>
              <a:rPr lang="en-GB" dirty="0" err="1" smtClean="0"/>
              <a:t>Weisse</a:t>
            </a:r>
            <a:r>
              <a:rPr lang="en-GB" dirty="0" smtClean="0"/>
              <a:t> </a:t>
            </a:r>
            <a:r>
              <a:rPr lang="en-GB" dirty="0" err="1" smtClean="0"/>
              <a:t>Maus</a:t>
            </a:r>
            <a:r>
              <a:rPr lang="en-GB" dirty="0" smtClean="0"/>
              <a:t> in </a:t>
            </a:r>
            <a:r>
              <a:rPr lang="en-GB" dirty="0" err="1" smtClean="0"/>
              <a:t>Meinem</a:t>
            </a:r>
            <a:r>
              <a:rPr lang="en-GB" dirty="0" smtClean="0"/>
              <a:t> </a:t>
            </a:r>
            <a:r>
              <a:rPr lang="en-GB" dirty="0" err="1" smtClean="0"/>
              <a:t>Haus</a:t>
            </a:r>
            <a:r>
              <a:rPr lang="en-GB" dirty="0" smtClean="0"/>
              <a:t>”: Using Poems and Learner Strategies to Help Learners Decode the Sounds of the L2’. Language Learning Journal, vol. 35, no. 2, pp. 175-188.</a:t>
            </a:r>
          </a:p>
          <a:p>
            <a:r>
              <a:rPr lang="en-GB" dirty="0" err="1" smtClean="0"/>
              <a:t>Woore</a:t>
            </a:r>
            <a:r>
              <a:rPr lang="en-GB" dirty="0" smtClean="0"/>
              <a:t>, R. (2009) ‘Beginners’ progress in decoding L2 French: some longitudinal evidence from English Modern Foreign Languages classrooms’. Language Learning Journal, vol. 37, no. 1, pp. 3-18.</a:t>
            </a:r>
          </a:p>
          <a:p>
            <a:r>
              <a:rPr lang="en-GB" dirty="0" err="1" smtClean="0"/>
              <a:t>Woore</a:t>
            </a:r>
            <a:r>
              <a:rPr lang="en-GB" dirty="0" smtClean="0"/>
              <a:t>, R. (2010) ‘Thinking aloud about L2 decoding: an exploration into the strategies used by beginner learners when pronouncing unfamiliar French words’. Language Learning Journal, vol. 38, no. 1, pp. 3-17.</a:t>
            </a:r>
          </a:p>
          <a:p>
            <a:r>
              <a:rPr lang="en-GB" dirty="0" err="1" smtClean="0"/>
              <a:t>Woore</a:t>
            </a:r>
            <a:r>
              <a:rPr lang="en-GB" dirty="0" smtClean="0"/>
              <a:t>, R. (2011) Investigating and developing beginner learners’ decoding proficiency in second language French: an evaluation of two programmes of instruction. Unpublished PhD thesis, University of Oxford.</a:t>
            </a:r>
          </a:p>
          <a:p>
            <a:r>
              <a:rPr lang="en-GB" dirty="0" err="1" smtClean="0"/>
              <a:t>Woore</a:t>
            </a:r>
            <a:r>
              <a:rPr lang="en-GB" dirty="0" smtClean="0"/>
              <a:t>, R. (2014) ‘Beginner learners’ progress in decoding L2 French: transfer effects in typologically similar L1-L2 writing systems’.  Writing Systems Research, volume 4(2): 167-189.</a:t>
            </a:r>
          </a:p>
          <a:p>
            <a:r>
              <a:rPr lang="en-GB" dirty="0" err="1" smtClean="0"/>
              <a:t>Woore</a:t>
            </a:r>
            <a:r>
              <a:rPr lang="en-GB" dirty="0" smtClean="0"/>
              <a:t>, R (2018) ‘Learners’ pronunciations of familiar and unfamiliar French words: what can they tell us about phonological decoding in an L2?’ The Language Learning Journal, 46(4):456-69. </a:t>
            </a:r>
          </a:p>
          <a:p>
            <a:r>
              <a:rPr lang="en-GB" dirty="0" err="1" smtClean="0"/>
              <a:t>Woore</a:t>
            </a:r>
            <a:r>
              <a:rPr lang="en-GB" dirty="0" smtClean="0"/>
              <a:t>, R., Graham, S., Porter, A., Courtney, L. and </a:t>
            </a:r>
            <a:r>
              <a:rPr lang="en-GB" dirty="0" err="1" smtClean="0"/>
              <a:t>Savory</a:t>
            </a:r>
            <a:r>
              <a:rPr lang="en-GB" dirty="0" smtClean="0"/>
              <a:t>, C. (2018) Foreign Language Education: Unlocking Reading (FLEUR) - A study into the teaching of reading to beginner learners of French in secondary school.  https://ora.ox.ac.uk/objects/uuid:4b0cb239-72f0-49e4-8f32-3672625884f0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64511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Written</a:t>
            </a:r>
            <a:r>
              <a:rPr lang="en-GB" baseline="0" dirty="0" smtClean="0"/>
              <a:t> phonics tests are easier and quicker but not as reliable as read aloud tasks.</a:t>
            </a: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53</a:t>
            </a:fld>
            <a:endParaRPr lang="en-GB"/>
          </a:p>
        </p:txBody>
      </p:sp>
    </p:spTree>
    <p:extLst>
      <p:ext uri="{BB962C8B-B14F-4D97-AF65-F5344CB8AC3E}">
        <p14:creationId xmlns:p14="http://schemas.microsoft.com/office/powerpoint/2010/main" val="1741467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pictures selected are available</a:t>
            </a:r>
            <a:r>
              <a:rPr lang="en-GB" baseline="0" dirty="0" smtClean="0"/>
              <a:t> under a Creative Common license, no attribution required.</a:t>
            </a:r>
            <a:br>
              <a:rPr lang="en-GB" baseline="0" dirty="0" smtClean="0"/>
            </a:br>
            <a:endParaRPr lang="en-GB" baseline="0" dirty="0" smtClean="0"/>
          </a:p>
          <a:p>
            <a:r>
              <a:rPr lang="en-GB" sz="1200" kern="1200" dirty="0" smtClean="0">
                <a:solidFill>
                  <a:schemeClr val="tx1"/>
                </a:solidFill>
                <a:effectLst/>
                <a:latin typeface="+mn-lt"/>
                <a:ea typeface="+mn-ea"/>
                <a:cs typeface="+mn-cs"/>
              </a:rPr>
              <a:t>The recent MFL Pedagogy Review recommendations include (amongst others) principles for teaching phonics, vocabulary, grammar and their combination in meaningful practice. In this workshop we focus on research-informed practice for explicitly teaching, consolidating and applying the sound-writing relationship in secondary language learning.  The session includes (freely available) resources for teaching phonics in French, German and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45091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‘bang for buck’ principle was implemented to achieve the maximum improvement in decoding within a time-limited teaching context.</a:t>
            </a:r>
            <a:br>
              <a:rPr lang="en-GB" baseline="0" dirty="0" smtClean="0"/>
            </a:br>
            <a:r>
              <a:rPr lang="en-GB" dirty="0" smtClean="0"/>
              <a:t>The SSC were chosen</a:t>
            </a:r>
            <a:r>
              <a:rPr lang="en-GB" baseline="0" dirty="0" smtClean="0"/>
              <a:t> based on their difficulty for L1 English speakers, their frequency of occurrence in the language and teacher knowledge.</a:t>
            </a:r>
          </a:p>
          <a:p>
            <a:r>
              <a:rPr lang="en-GB" baseline="0" dirty="0" smtClean="0"/>
              <a:t>The notion is that one SSC would be the focus each week in Y7, with time also built in for revisiting/recycling.</a:t>
            </a:r>
            <a:br>
              <a:rPr lang="en-GB" baseline="0" dirty="0" smtClean="0"/>
            </a:br>
            <a:r>
              <a:rPr lang="en-GB" baseline="0" dirty="0" smtClean="0"/>
              <a:t>10-12 minutes per lesson might be spent on introducing the new SSC and recapping one or more previously learnt SSC.</a:t>
            </a:r>
            <a:br>
              <a:rPr lang="en-GB" baseline="0" dirty="0" smtClean="0"/>
            </a:br>
            <a:r>
              <a:rPr lang="en-GB" baseline="0" dirty="0" smtClean="0"/>
              <a:t>Phonics work is likely to continue in Y8, too.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606518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This table includes the frequency so people can see the rationale for the selection of the words</a:t>
            </a:r>
          </a:p>
          <a:p>
            <a:r>
              <a:rPr lang="en-GB" dirty="0" smtClean="0"/>
              <a:t>Source words were chosen for frequency, but also for their simplicity in terms of the pronunciation of the</a:t>
            </a:r>
            <a:r>
              <a:rPr lang="en-GB" baseline="0" dirty="0" smtClean="0"/>
              <a:t> word in terms of the other phonemes apart from the target SSC.</a:t>
            </a:r>
          </a:p>
          <a:p>
            <a:r>
              <a:rPr lang="en-GB" baseline="0" dirty="0" smtClean="0"/>
              <a:t>We use a cumulative principle too, to ensure that later SSCs are not used before they have been learnt.</a:t>
            </a:r>
          </a:p>
          <a:p>
            <a:r>
              <a:rPr lang="en-GB" baseline="0" dirty="0" smtClean="0"/>
              <a:t>This was more important than whether the word could be easily depicted in an image or linked to a gesture, although we wanted also to achieve these things.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001827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65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401838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FQ for</a:t>
            </a:r>
            <a:r>
              <a:rPr lang="en-GB" baseline="0" dirty="0" smtClean="0"/>
              <a:t> Deutschland combined from ‘Deutsch’ 105 and ‘Land’ 146</a:t>
            </a:r>
            <a:br>
              <a:rPr lang="en-GB" baseline="0" dirty="0" smtClean="0"/>
            </a:br>
            <a:r>
              <a:rPr lang="en-GB" b="1" dirty="0" smtClean="0"/>
              <a:t>This table includes the frequency so people can see the rationale for the selection of the words</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89762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8003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6125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90065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06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936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9599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288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91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141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530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097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309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25007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4587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990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774">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910">
                <a:solidFill>
                  <a:schemeClr val="accent5">
                    <a:lumMod val="50000"/>
                  </a:schemeClr>
                </a:solidFill>
                <a:latin typeface="Century Gothic" panose="020B0502020202020204" pitchFamily="34" charset="0"/>
              </a:defRPr>
            </a:lvl1pPr>
            <a:lvl2pPr marL="363755" indent="0" algn="ctr">
              <a:buNone/>
              <a:defRPr sz="1591"/>
            </a:lvl2pPr>
            <a:lvl3pPr marL="727510" indent="0" algn="ctr">
              <a:buNone/>
              <a:defRPr sz="1432"/>
            </a:lvl3pPr>
            <a:lvl4pPr marL="1091265" indent="0" algn="ctr">
              <a:buNone/>
              <a:defRPr sz="1273"/>
            </a:lvl4pPr>
            <a:lvl5pPr marL="1455020" indent="0" algn="ctr">
              <a:buNone/>
              <a:defRPr sz="1273"/>
            </a:lvl5pPr>
            <a:lvl6pPr marL="1818775" indent="0" algn="ctr">
              <a:buNone/>
              <a:defRPr sz="1273"/>
            </a:lvl6pPr>
            <a:lvl7pPr marL="2182529" indent="0" algn="ctr">
              <a:buNone/>
              <a:defRPr sz="1273"/>
            </a:lvl7pPr>
            <a:lvl8pPr marL="2546285" indent="0" algn="ctr">
              <a:buNone/>
              <a:defRPr sz="1273"/>
            </a:lvl8pPr>
            <a:lvl9pPr marL="2910039" indent="0" algn="ctr">
              <a:buNone/>
              <a:defRPr sz="1273"/>
            </a:lvl9pPr>
          </a:lstStyle>
          <a:p>
            <a:r>
              <a:rPr lang="en-US" dirty="0"/>
              <a:t>Click to edit Master subtitle style</a:t>
            </a:r>
          </a:p>
        </p:txBody>
      </p:sp>
      <p:sp>
        <p:nvSpPr>
          <p:cNvPr id="4" name="TextBox 3"/>
          <p:cNvSpPr txBox="1"/>
          <p:nvPr userDrawn="1"/>
        </p:nvSpPr>
        <p:spPr>
          <a:xfrm>
            <a:off x="8068899" y="6534396"/>
            <a:ext cx="1986844"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162469332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591"/>
            </a:lvl2pPr>
            <a:lvl3pPr>
              <a:defRPr sz="1432"/>
            </a:lvl3pPr>
            <a:lvl4pPr>
              <a:defRPr sz="1273"/>
            </a:lvl4pPr>
            <a:lvl5pPr>
              <a:defRPr sz="127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7688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774"/>
            </a:lvl1pPr>
          </a:lstStyle>
          <a:p>
            <a:r>
              <a:rPr lang="en-US" dirty="0"/>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910">
                <a:solidFill>
                  <a:schemeClr val="accent5">
                    <a:lumMod val="50000"/>
                  </a:schemeClr>
                </a:solidFill>
              </a:defRPr>
            </a:lvl1pPr>
            <a:lvl2pPr marL="363755" indent="0">
              <a:buNone/>
              <a:defRPr sz="1591">
                <a:solidFill>
                  <a:schemeClr val="tx1">
                    <a:tint val="75000"/>
                  </a:schemeClr>
                </a:solidFill>
              </a:defRPr>
            </a:lvl2pPr>
            <a:lvl3pPr marL="727510" indent="0">
              <a:buNone/>
              <a:defRPr sz="1432">
                <a:solidFill>
                  <a:schemeClr val="tx1">
                    <a:tint val="75000"/>
                  </a:schemeClr>
                </a:solidFill>
              </a:defRPr>
            </a:lvl3pPr>
            <a:lvl4pPr marL="1091265" indent="0">
              <a:buNone/>
              <a:defRPr sz="1273">
                <a:solidFill>
                  <a:schemeClr val="tx1">
                    <a:tint val="75000"/>
                  </a:schemeClr>
                </a:solidFill>
              </a:defRPr>
            </a:lvl4pPr>
            <a:lvl5pPr marL="1455020" indent="0">
              <a:buNone/>
              <a:defRPr sz="1273">
                <a:solidFill>
                  <a:schemeClr val="tx1">
                    <a:tint val="75000"/>
                  </a:schemeClr>
                </a:solidFill>
              </a:defRPr>
            </a:lvl5pPr>
            <a:lvl6pPr marL="1818775" indent="0">
              <a:buNone/>
              <a:defRPr sz="1273">
                <a:solidFill>
                  <a:schemeClr val="tx1">
                    <a:tint val="75000"/>
                  </a:schemeClr>
                </a:solidFill>
              </a:defRPr>
            </a:lvl6pPr>
            <a:lvl7pPr marL="2182529" indent="0">
              <a:buNone/>
              <a:defRPr sz="1273">
                <a:solidFill>
                  <a:schemeClr val="tx1">
                    <a:tint val="75000"/>
                  </a:schemeClr>
                </a:solidFill>
              </a:defRPr>
            </a:lvl7pPr>
            <a:lvl8pPr marL="2546285" indent="0">
              <a:buNone/>
              <a:defRPr sz="1273">
                <a:solidFill>
                  <a:schemeClr val="tx1">
                    <a:tint val="75000"/>
                  </a:schemeClr>
                </a:solidFill>
              </a:defRPr>
            </a:lvl8pPr>
            <a:lvl9pPr marL="2910039" indent="0">
              <a:buNone/>
              <a:defRPr sz="127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558400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14624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71064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749595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563701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6536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2546"/>
            </a:lvl1pPr>
            <a:lvl2pPr>
              <a:defRPr sz="2228"/>
            </a:lvl2pPr>
            <a:lvl3pPr>
              <a:defRPr sz="1910"/>
            </a:lvl3pPr>
            <a:lvl4pPr>
              <a:defRPr sz="1591"/>
            </a:lvl4pPr>
            <a:lvl5pPr>
              <a:defRPr sz="1591"/>
            </a:lvl5pPr>
            <a:lvl6pPr>
              <a:defRPr sz="1591"/>
            </a:lvl6pPr>
            <a:lvl7pPr>
              <a:defRPr sz="1591"/>
            </a:lvl7pPr>
            <a:lvl8pPr>
              <a:defRPr sz="1591"/>
            </a:lvl8pPr>
            <a:lvl9pPr>
              <a:defRPr sz="15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097226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2546"/>
            </a:lvl1pPr>
            <a:lvl2pPr marL="363755" indent="0">
              <a:buNone/>
              <a:defRPr sz="2228"/>
            </a:lvl2pPr>
            <a:lvl3pPr marL="727510" indent="0">
              <a:buNone/>
              <a:defRPr sz="1910"/>
            </a:lvl3pPr>
            <a:lvl4pPr marL="1091265" indent="0">
              <a:buNone/>
              <a:defRPr sz="1591"/>
            </a:lvl4pPr>
            <a:lvl5pPr marL="1455020" indent="0">
              <a:buNone/>
              <a:defRPr sz="1591"/>
            </a:lvl5pPr>
            <a:lvl6pPr marL="1818775" indent="0">
              <a:buNone/>
              <a:defRPr sz="1591"/>
            </a:lvl6pPr>
            <a:lvl7pPr marL="2182529" indent="0">
              <a:buNone/>
              <a:defRPr sz="1591"/>
            </a:lvl7pPr>
            <a:lvl8pPr marL="2546285" indent="0">
              <a:buNone/>
              <a:defRPr sz="1591"/>
            </a:lvl8pPr>
            <a:lvl9pPr marL="2910039" indent="0">
              <a:buNone/>
              <a:defRPr sz="1591"/>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863650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771706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76674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004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7045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992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3520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5251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875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9813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206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6687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1843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05270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2265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040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431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2783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978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18/06/2019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4411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97369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24208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068899" y="6534396"/>
            <a:ext cx="1986844"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34900823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727510" rtl="0" eaLnBrk="1" latinLnBrk="0" hangingPunct="1">
        <a:lnSpc>
          <a:spcPct val="90000"/>
        </a:lnSpc>
        <a:spcBef>
          <a:spcPct val="0"/>
        </a:spcBef>
        <a:buNone/>
        <a:defRPr sz="3501" kern="1200">
          <a:solidFill>
            <a:schemeClr val="accent5">
              <a:lumMod val="50000"/>
            </a:schemeClr>
          </a:solidFill>
          <a:latin typeface="Century Gothic" panose="020B0502020202020204" pitchFamily="34" charset="0"/>
          <a:ea typeface="+mj-ea"/>
          <a:cs typeface="+mj-cs"/>
        </a:defRPr>
      </a:lvl1pPr>
    </p:titleStyle>
    <p:bodyStyle>
      <a:lvl1pPr marL="181877" indent="-181877" algn="l" defTabSz="727510" rtl="0" eaLnBrk="1" latinLnBrk="0" hangingPunct="1">
        <a:lnSpc>
          <a:spcPct val="90000"/>
        </a:lnSpc>
        <a:spcBef>
          <a:spcPts val="796"/>
        </a:spcBef>
        <a:buFont typeface="Arial" panose="020B0604020202020204" pitchFamily="34" charset="0"/>
        <a:buChar char="•"/>
        <a:defRPr sz="2228" kern="1200">
          <a:solidFill>
            <a:schemeClr val="accent5">
              <a:lumMod val="50000"/>
            </a:schemeClr>
          </a:solidFill>
          <a:latin typeface="Century Gothic" panose="020B0502020202020204" pitchFamily="34" charset="0"/>
          <a:ea typeface="+mn-ea"/>
          <a:cs typeface="+mn-cs"/>
        </a:defRPr>
      </a:lvl1pPr>
      <a:lvl2pPr marL="545633" indent="-181877" algn="l" defTabSz="727510" rtl="0" eaLnBrk="1" latinLnBrk="0" hangingPunct="1">
        <a:lnSpc>
          <a:spcPct val="90000"/>
        </a:lnSpc>
        <a:spcBef>
          <a:spcPts val="398"/>
        </a:spcBef>
        <a:buFont typeface="Arial" panose="020B0604020202020204" pitchFamily="34" charset="0"/>
        <a:buChar char="•"/>
        <a:defRPr sz="1910" kern="1200">
          <a:solidFill>
            <a:schemeClr val="accent5">
              <a:lumMod val="50000"/>
            </a:schemeClr>
          </a:solidFill>
          <a:latin typeface="Century Gothic" panose="020B0502020202020204" pitchFamily="34" charset="0"/>
          <a:ea typeface="+mn-ea"/>
          <a:cs typeface="+mn-cs"/>
        </a:defRPr>
      </a:lvl2pPr>
      <a:lvl3pPr marL="909387" indent="-181877" algn="l" defTabSz="727510" rtl="0" eaLnBrk="1" latinLnBrk="0" hangingPunct="1">
        <a:lnSpc>
          <a:spcPct val="90000"/>
        </a:lnSpc>
        <a:spcBef>
          <a:spcPts val="398"/>
        </a:spcBef>
        <a:buFont typeface="Arial" panose="020B0604020202020204" pitchFamily="34" charset="0"/>
        <a:buChar char="•"/>
        <a:defRPr sz="1591" kern="1200">
          <a:solidFill>
            <a:schemeClr val="accent5">
              <a:lumMod val="50000"/>
            </a:schemeClr>
          </a:solidFill>
          <a:latin typeface="Century Gothic" panose="020B0502020202020204" pitchFamily="34" charset="0"/>
          <a:ea typeface="+mn-ea"/>
          <a:cs typeface="+mn-cs"/>
        </a:defRPr>
      </a:lvl3pPr>
      <a:lvl4pPr marL="1273142"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4pPr>
      <a:lvl5pPr marL="1636897"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5pPr>
      <a:lvl6pPr marL="200065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6pPr>
      <a:lvl7pPr marL="2364407"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7pPr>
      <a:lvl8pPr marL="272816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8pPr>
      <a:lvl9pPr marL="3091916"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510" rtl="0" eaLnBrk="1" latinLnBrk="0" hangingPunct="1">
        <a:defRPr sz="1432" kern="1200">
          <a:solidFill>
            <a:schemeClr val="tx1"/>
          </a:solidFill>
          <a:latin typeface="+mn-lt"/>
          <a:ea typeface="+mn-ea"/>
          <a:cs typeface="+mn-cs"/>
        </a:defRPr>
      </a:lvl1pPr>
      <a:lvl2pPr marL="363755" algn="l" defTabSz="727510" rtl="0" eaLnBrk="1" latinLnBrk="0" hangingPunct="1">
        <a:defRPr sz="1432" kern="1200">
          <a:solidFill>
            <a:schemeClr val="tx1"/>
          </a:solidFill>
          <a:latin typeface="+mn-lt"/>
          <a:ea typeface="+mn-ea"/>
          <a:cs typeface="+mn-cs"/>
        </a:defRPr>
      </a:lvl2pPr>
      <a:lvl3pPr marL="727510" algn="l" defTabSz="727510" rtl="0" eaLnBrk="1" latinLnBrk="0" hangingPunct="1">
        <a:defRPr sz="1432" kern="1200">
          <a:solidFill>
            <a:schemeClr val="tx1"/>
          </a:solidFill>
          <a:latin typeface="+mn-lt"/>
          <a:ea typeface="+mn-ea"/>
          <a:cs typeface="+mn-cs"/>
        </a:defRPr>
      </a:lvl3pPr>
      <a:lvl4pPr marL="1091265" algn="l" defTabSz="727510" rtl="0" eaLnBrk="1" latinLnBrk="0" hangingPunct="1">
        <a:defRPr sz="1432" kern="1200">
          <a:solidFill>
            <a:schemeClr val="tx1"/>
          </a:solidFill>
          <a:latin typeface="+mn-lt"/>
          <a:ea typeface="+mn-ea"/>
          <a:cs typeface="+mn-cs"/>
        </a:defRPr>
      </a:lvl4pPr>
      <a:lvl5pPr marL="1455020" algn="l" defTabSz="727510" rtl="0" eaLnBrk="1" latinLnBrk="0" hangingPunct="1">
        <a:defRPr sz="1432" kern="1200">
          <a:solidFill>
            <a:schemeClr val="tx1"/>
          </a:solidFill>
          <a:latin typeface="+mn-lt"/>
          <a:ea typeface="+mn-ea"/>
          <a:cs typeface="+mn-cs"/>
        </a:defRPr>
      </a:lvl5pPr>
      <a:lvl6pPr marL="1818775" algn="l" defTabSz="727510" rtl="0" eaLnBrk="1" latinLnBrk="0" hangingPunct="1">
        <a:defRPr sz="1432" kern="1200">
          <a:solidFill>
            <a:schemeClr val="tx1"/>
          </a:solidFill>
          <a:latin typeface="+mn-lt"/>
          <a:ea typeface="+mn-ea"/>
          <a:cs typeface="+mn-cs"/>
        </a:defRPr>
      </a:lvl6pPr>
      <a:lvl7pPr marL="2182529" algn="l" defTabSz="727510" rtl="0" eaLnBrk="1" latinLnBrk="0" hangingPunct="1">
        <a:defRPr sz="1432" kern="1200">
          <a:solidFill>
            <a:schemeClr val="tx1"/>
          </a:solidFill>
          <a:latin typeface="+mn-lt"/>
          <a:ea typeface="+mn-ea"/>
          <a:cs typeface="+mn-cs"/>
        </a:defRPr>
      </a:lvl7pPr>
      <a:lvl8pPr marL="2546285" algn="l" defTabSz="727510" rtl="0" eaLnBrk="1" latinLnBrk="0" hangingPunct="1">
        <a:defRPr sz="1432" kern="1200">
          <a:solidFill>
            <a:schemeClr val="tx1"/>
          </a:solidFill>
          <a:latin typeface="+mn-lt"/>
          <a:ea typeface="+mn-ea"/>
          <a:cs typeface="+mn-cs"/>
        </a:defRPr>
      </a:lvl8pPr>
      <a:lvl9pPr marL="2910039" algn="l" defTabSz="727510" rtl="0" eaLnBrk="1" latinLnBrk="0" hangingPunct="1">
        <a:defRPr sz="143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123AB-8DD5-44FA-A6CD-64C5676BAE9E}" type="datetimeFigureOut">
              <a:rPr lang="en-GB" smtClean="0">
                <a:solidFill>
                  <a:prstClr val="black">
                    <a:tint val="75000"/>
                  </a:prstClr>
                </a:solidFill>
              </a:rPr>
              <a:pPr/>
              <a:t>18/06/2019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60164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image" Target="../media/image55.jpeg"/><Relationship Id="rId3" Type="http://schemas.openxmlformats.org/officeDocument/2006/relationships/image" Target="../media/image32.jpg"/><Relationship Id="rId21" Type="http://schemas.openxmlformats.org/officeDocument/2006/relationships/image" Target="../media/image50.jpe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jpeg"/><Relationship Id="rId25" Type="http://schemas.openxmlformats.org/officeDocument/2006/relationships/image" Target="../media/image54.jpeg"/><Relationship Id="rId33" Type="http://schemas.openxmlformats.org/officeDocument/2006/relationships/image" Target="../media/image62.jpeg"/><Relationship Id="rId2" Type="http://schemas.openxmlformats.org/officeDocument/2006/relationships/notesSlide" Target="../notesSlides/notesSlide7.xml"/><Relationship Id="rId16" Type="http://schemas.openxmlformats.org/officeDocument/2006/relationships/image" Target="../media/image45.jpeg"/><Relationship Id="rId20" Type="http://schemas.openxmlformats.org/officeDocument/2006/relationships/image" Target="../media/image49.jpeg"/><Relationship Id="rId29"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3.jpeg"/><Relationship Id="rId32" Type="http://schemas.openxmlformats.org/officeDocument/2006/relationships/image" Target="../media/image61.jpeg"/><Relationship Id="rId5" Type="http://schemas.openxmlformats.org/officeDocument/2006/relationships/image" Target="../media/image34.jpeg"/><Relationship Id="rId15" Type="http://schemas.openxmlformats.org/officeDocument/2006/relationships/image" Target="../media/image44.jpeg"/><Relationship Id="rId23" Type="http://schemas.openxmlformats.org/officeDocument/2006/relationships/image" Target="../media/image52.jpeg"/><Relationship Id="rId28" Type="http://schemas.openxmlformats.org/officeDocument/2006/relationships/image" Target="../media/image57.jpeg"/><Relationship Id="rId10" Type="http://schemas.openxmlformats.org/officeDocument/2006/relationships/image" Target="../media/image39.jpeg"/><Relationship Id="rId19" Type="http://schemas.openxmlformats.org/officeDocument/2006/relationships/image" Target="../media/image48.jpeg"/><Relationship Id="rId31" Type="http://schemas.openxmlformats.org/officeDocument/2006/relationships/image" Target="../media/image60.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 Id="rId22" Type="http://schemas.openxmlformats.org/officeDocument/2006/relationships/image" Target="../media/image51.jpeg"/><Relationship Id="rId27" Type="http://schemas.openxmlformats.org/officeDocument/2006/relationships/image" Target="../media/image56.jpeg"/><Relationship Id="rId30" Type="http://schemas.openxmlformats.org/officeDocument/2006/relationships/image" Target="../media/image5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9.png"/><Relationship Id="rId21" Type="http://schemas.openxmlformats.org/officeDocument/2006/relationships/image" Target="../media/image80.png"/><Relationship Id="rId34" Type="http://schemas.openxmlformats.org/officeDocument/2006/relationships/image" Target="../media/image93.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2" Type="http://schemas.openxmlformats.org/officeDocument/2006/relationships/notesSlide" Target="../notesSlides/notesSlide10.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70.jpeg"/><Relationship Id="rId24" Type="http://schemas.openxmlformats.org/officeDocument/2006/relationships/image" Target="../media/image83.png"/><Relationship Id="rId32" Type="http://schemas.openxmlformats.org/officeDocument/2006/relationships/image" Target="../media/image91.jpg"/><Relationship Id="rId37" Type="http://schemas.openxmlformats.org/officeDocument/2006/relationships/image" Target="../media/image96.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90.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resources.ncelp.org/" TargetMode="External"/></Relationships>
</file>

<file path=ppt/slides/_rels/slide20.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1.wav"/><Relationship Id="rId7" Type="http://schemas.openxmlformats.org/officeDocument/2006/relationships/audio" Target="../media/audio48.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jp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47.wav"/><Relationship Id="rId11" Type="http://schemas.openxmlformats.org/officeDocument/2006/relationships/image" Target="../media/image100.png"/><Relationship Id="rId5" Type="http://schemas.openxmlformats.org/officeDocument/2006/relationships/audio" Target="../media/audio48.wav"/><Relationship Id="rId10" Type="http://schemas.openxmlformats.org/officeDocument/2006/relationships/image" Target="../media/image99.png"/><Relationship Id="rId4" Type="http://schemas.openxmlformats.org/officeDocument/2006/relationships/audio" Target="../media/audio46.wav"/><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png"/><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33.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7.gif"/></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ncelp.org/concern/resources/kd17cs85f?locale=en" TargetMode="External"/><Relationship Id="rId2" Type="http://schemas.openxmlformats.org/officeDocument/2006/relationships/hyperlink" Target="https://resources.ncelp.org/concern/resources/ng451h51g?locale=en"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3" Type="http://schemas.openxmlformats.org/officeDocument/2006/relationships/audio" Target="../media/audio12.wav"/><Relationship Id="rId18" Type="http://schemas.openxmlformats.org/officeDocument/2006/relationships/audio" Target="../media/audio17.wav"/><Relationship Id="rId26" Type="http://schemas.openxmlformats.org/officeDocument/2006/relationships/audio" Target="../media/audio25.wav"/><Relationship Id="rId39" Type="http://schemas.openxmlformats.org/officeDocument/2006/relationships/audio" Target="../media/audio38.wav"/><Relationship Id="rId21" Type="http://schemas.openxmlformats.org/officeDocument/2006/relationships/audio" Target="../media/audio20.wav"/><Relationship Id="rId34" Type="http://schemas.openxmlformats.org/officeDocument/2006/relationships/audio" Target="../media/audio33.wav"/><Relationship Id="rId42" Type="http://schemas.openxmlformats.org/officeDocument/2006/relationships/audio" Target="../media/audio41.wav"/><Relationship Id="rId47" Type="http://schemas.openxmlformats.org/officeDocument/2006/relationships/image" Target="../media/image9.png"/><Relationship Id="rId50" Type="http://schemas.openxmlformats.org/officeDocument/2006/relationships/image" Target="../media/image12.png"/><Relationship Id="rId55" Type="http://schemas.openxmlformats.org/officeDocument/2006/relationships/image" Target="../media/image17.png"/><Relationship Id="rId63" Type="http://schemas.openxmlformats.org/officeDocument/2006/relationships/image" Target="../media/image25.png"/><Relationship Id="rId68" Type="http://schemas.openxmlformats.org/officeDocument/2006/relationships/image" Target="../media/image30.png"/><Relationship Id="rId7" Type="http://schemas.openxmlformats.org/officeDocument/2006/relationships/audio" Target="../media/audio6.wav"/><Relationship Id="rId2" Type="http://schemas.openxmlformats.org/officeDocument/2006/relationships/audio" Target="../media/audio1.wav"/><Relationship Id="rId16" Type="http://schemas.openxmlformats.org/officeDocument/2006/relationships/audio" Target="../media/audio15.wav"/><Relationship Id="rId29" Type="http://schemas.openxmlformats.org/officeDocument/2006/relationships/audio" Target="../media/audio28.wav"/><Relationship Id="rId1" Type="http://schemas.openxmlformats.org/officeDocument/2006/relationships/slideLayout" Target="../slideLayouts/slideLayout24.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audio" Target="../media/audio23.wav"/><Relationship Id="rId32" Type="http://schemas.openxmlformats.org/officeDocument/2006/relationships/audio" Target="../media/audio31.wav"/><Relationship Id="rId37" Type="http://schemas.openxmlformats.org/officeDocument/2006/relationships/audio" Target="../media/audio36.wav"/><Relationship Id="rId40" Type="http://schemas.openxmlformats.org/officeDocument/2006/relationships/audio" Target="../media/audio39.wav"/><Relationship Id="rId45" Type="http://schemas.openxmlformats.org/officeDocument/2006/relationships/audio" Target="../media/audio44.wav"/><Relationship Id="rId53" Type="http://schemas.openxmlformats.org/officeDocument/2006/relationships/image" Target="../media/image15.png"/><Relationship Id="rId58" Type="http://schemas.openxmlformats.org/officeDocument/2006/relationships/image" Target="../media/image20.png"/><Relationship Id="rId66" Type="http://schemas.openxmlformats.org/officeDocument/2006/relationships/image" Target="../media/image28.png"/><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audio" Target="../media/audio22.wav"/><Relationship Id="rId28" Type="http://schemas.openxmlformats.org/officeDocument/2006/relationships/audio" Target="../media/audio27.wav"/><Relationship Id="rId36" Type="http://schemas.openxmlformats.org/officeDocument/2006/relationships/audio" Target="../media/audio35.wav"/><Relationship Id="rId49" Type="http://schemas.openxmlformats.org/officeDocument/2006/relationships/image" Target="../media/image11.png"/><Relationship Id="rId57" Type="http://schemas.openxmlformats.org/officeDocument/2006/relationships/image" Target="../media/image19.png"/><Relationship Id="rId61" Type="http://schemas.openxmlformats.org/officeDocument/2006/relationships/image" Target="../media/image23.png"/><Relationship Id="rId10" Type="http://schemas.openxmlformats.org/officeDocument/2006/relationships/audio" Target="../media/audio9.wav"/><Relationship Id="rId19" Type="http://schemas.openxmlformats.org/officeDocument/2006/relationships/audio" Target="../media/audio18.wav"/><Relationship Id="rId31" Type="http://schemas.openxmlformats.org/officeDocument/2006/relationships/audio" Target="../media/audio30.wav"/><Relationship Id="rId44" Type="http://schemas.openxmlformats.org/officeDocument/2006/relationships/audio" Target="../media/audio43.wav"/><Relationship Id="rId52" Type="http://schemas.openxmlformats.org/officeDocument/2006/relationships/image" Target="../media/image14.png"/><Relationship Id="rId60" Type="http://schemas.openxmlformats.org/officeDocument/2006/relationships/image" Target="../media/image22.png"/><Relationship Id="rId65" Type="http://schemas.openxmlformats.org/officeDocument/2006/relationships/image" Target="../media/image27.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audio" Target="../media/audio21.wav"/><Relationship Id="rId27" Type="http://schemas.openxmlformats.org/officeDocument/2006/relationships/audio" Target="../media/audio26.wav"/><Relationship Id="rId30" Type="http://schemas.openxmlformats.org/officeDocument/2006/relationships/audio" Target="../media/audio29.wav"/><Relationship Id="rId35" Type="http://schemas.openxmlformats.org/officeDocument/2006/relationships/audio" Target="../media/audio34.wav"/><Relationship Id="rId43" Type="http://schemas.openxmlformats.org/officeDocument/2006/relationships/audio" Target="../media/audio42.wav"/><Relationship Id="rId48" Type="http://schemas.openxmlformats.org/officeDocument/2006/relationships/image" Target="../media/image10.png"/><Relationship Id="rId56" Type="http://schemas.openxmlformats.org/officeDocument/2006/relationships/image" Target="../media/image18.png"/><Relationship Id="rId64" Type="http://schemas.openxmlformats.org/officeDocument/2006/relationships/image" Target="../media/image26.png"/><Relationship Id="rId8" Type="http://schemas.openxmlformats.org/officeDocument/2006/relationships/audio" Target="../media/audio7.wav"/><Relationship Id="rId51" Type="http://schemas.openxmlformats.org/officeDocument/2006/relationships/image" Target="../media/image13.png"/><Relationship Id="rId3" Type="http://schemas.openxmlformats.org/officeDocument/2006/relationships/audio" Target="../media/audio2.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audio" Target="../media/audio24.wav"/><Relationship Id="rId33" Type="http://schemas.openxmlformats.org/officeDocument/2006/relationships/audio" Target="../media/audio32.wav"/><Relationship Id="rId38" Type="http://schemas.openxmlformats.org/officeDocument/2006/relationships/audio" Target="../media/audio37.wav"/><Relationship Id="rId46" Type="http://schemas.openxmlformats.org/officeDocument/2006/relationships/image" Target="../media/image8.jpeg"/><Relationship Id="rId59" Type="http://schemas.openxmlformats.org/officeDocument/2006/relationships/image" Target="../media/image21.png"/><Relationship Id="rId67" Type="http://schemas.openxmlformats.org/officeDocument/2006/relationships/image" Target="../media/image29.png"/><Relationship Id="rId20" Type="http://schemas.openxmlformats.org/officeDocument/2006/relationships/audio" Target="../media/audio19.wav"/><Relationship Id="rId41" Type="http://schemas.openxmlformats.org/officeDocument/2006/relationships/audio" Target="../media/audio40.wav"/><Relationship Id="rId54" Type="http://schemas.openxmlformats.org/officeDocument/2006/relationships/image" Target="../media/image16.png"/><Relationship Id="rId62"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Phonics are for all</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95111" y="284559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i="1" dirty="0" smtClean="0">
                <a:solidFill>
                  <a:prstClr val="white"/>
                </a:solidFill>
                <a:latin typeface="Century Gothic" panose="020B0502020202020204" pitchFamily="34" charset="0"/>
              </a:rPr>
              <a:t>Teaching symbol-sound correspondences</a:t>
            </a:r>
            <a:endParaRPr lang="en-GB" sz="32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50296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89" y="156165"/>
            <a:ext cx="1538686" cy="1377790"/>
          </a:xfrm>
          <a:prstGeom prst="rect">
            <a:avLst/>
          </a:prstGeom>
        </p:spPr>
      </p:pic>
      <p:graphicFrame>
        <p:nvGraphicFramePr>
          <p:cNvPr id="9" name="Table 8">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3" y="173577"/>
          <a:ext cx="11540065" cy="1231542"/>
        </p:xfrm>
        <a:graphic>
          <a:graphicData uri="http://schemas.openxmlformats.org/drawingml/2006/table">
            <a:tbl>
              <a:tblPr firstRow="1" bandRow="1">
                <a:tableStyleId>{5940675A-B579-460E-94D1-54222C63F5DA}</a:tableStyleId>
              </a:tblPr>
              <a:tblGrid>
                <a:gridCol w="2308013">
                  <a:extLst>
                    <a:ext uri="{9D8B030D-6E8A-4147-A177-3AD203B41FA5}">
                      <a16:colId xmlns="" xmlns:a16="http://schemas.microsoft.com/office/drawing/2014/main" val="1988045768"/>
                    </a:ext>
                  </a:extLst>
                </a:gridCol>
                <a:gridCol w="2308013">
                  <a:extLst>
                    <a:ext uri="{9D8B030D-6E8A-4147-A177-3AD203B41FA5}">
                      <a16:colId xmlns="" xmlns:a16="http://schemas.microsoft.com/office/drawing/2014/main" val="694569702"/>
                    </a:ext>
                  </a:extLst>
                </a:gridCol>
                <a:gridCol w="2308013">
                  <a:extLst>
                    <a:ext uri="{9D8B030D-6E8A-4147-A177-3AD203B41FA5}">
                      <a16:colId xmlns="" xmlns:a16="http://schemas.microsoft.com/office/drawing/2014/main" val="2268552234"/>
                    </a:ext>
                  </a:extLst>
                </a:gridCol>
                <a:gridCol w="2308013">
                  <a:extLst>
                    <a:ext uri="{9D8B030D-6E8A-4147-A177-3AD203B41FA5}">
                      <a16:colId xmlns="" xmlns:a16="http://schemas.microsoft.com/office/drawing/2014/main" val="2419153379"/>
                    </a:ext>
                  </a:extLst>
                </a:gridCol>
                <a:gridCol w="2308013">
                  <a:extLst>
                    <a:ext uri="{9D8B030D-6E8A-4147-A177-3AD203B41FA5}">
                      <a16:colId xmlns="" xmlns:a16="http://schemas.microsoft.com/office/drawing/2014/main" val="2309328029"/>
                    </a:ext>
                  </a:extLst>
                </a:gridCol>
              </a:tblGrid>
              <a:tr h="123154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bl>
          </a:graphicData>
        </a:graphic>
      </p:graphicFrame>
      <p:sp>
        <p:nvSpPr>
          <p:cNvPr id="11" name="TextBox 10"/>
          <p:cNvSpPr txBox="1"/>
          <p:nvPr/>
        </p:nvSpPr>
        <p:spPr>
          <a:xfrm rot="10800000" flipV="1">
            <a:off x="225296" y="859487"/>
            <a:ext cx="157486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s</a:t>
            </a:r>
            <a:r>
              <a:rPr lang="en-GB" sz="3200" dirty="0" err="1">
                <a:solidFill>
                  <a:srgbClr val="E65D00"/>
                </a:solidFill>
                <a:latin typeface="Century Gothic" panose="020B0502020202020204" pitchFamily="34" charset="0"/>
                <a:cs typeface="Calibri" panose="020F0502020204030204" pitchFamily="34" charset="0"/>
              </a:rPr>
              <a:t>a</a:t>
            </a:r>
            <a:r>
              <a:rPr lang="en-GB" sz="3200" dirty="0" err="1">
                <a:solidFill>
                  <a:srgbClr val="5B9BD5">
                    <a:lumMod val="50000"/>
                  </a:srgbClr>
                </a:solidFill>
                <a:latin typeface="Century Gothic" panose="020B0502020202020204" pitchFamily="34" charset="0"/>
                <a:cs typeface="Calibri" panose="020F0502020204030204" pitchFamily="34" charset="0"/>
              </a:rPr>
              <a:t>gen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27545A5E-73DA-49E9-BB52-FBAA40BA9B21}"/>
              </a:ext>
            </a:extLst>
          </p:cNvPr>
          <p:cNvSpPr txBox="1"/>
          <p:nvPr/>
        </p:nvSpPr>
        <p:spPr>
          <a:xfrm>
            <a:off x="3119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a:t>
            </a:r>
          </a:p>
        </p:txBody>
      </p:sp>
      <p:sp>
        <p:nvSpPr>
          <p:cNvPr id="13" name="TextBox 12">
            <a:extLst>
              <a:ext uri="{FF2B5EF4-FFF2-40B4-BE49-F238E27FC236}">
                <a16:creationId xmlns="" xmlns:a16="http://schemas.microsoft.com/office/drawing/2014/main" id="{39F0888F-A463-4264-913D-6587DF2B0911}"/>
              </a:ext>
            </a:extLst>
          </p:cNvPr>
          <p:cNvSpPr txBox="1"/>
          <p:nvPr/>
        </p:nvSpPr>
        <p:spPr>
          <a:xfrm>
            <a:off x="2542573"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e</a:t>
            </a:r>
          </a:p>
        </p:txBody>
      </p:sp>
      <p:sp>
        <p:nvSpPr>
          <p:cNvPr id="14" name="TextBox 13">
            <a:extLst>
              <a:ext uri="{FF2B5EF4-FFF2-40B4-BE49-F238E27FC236}">
                <a16:creationId xmlns="" xmlns:a16="http://schemas.microsoft.com/office/drawing/2014/main" id="{996F03CA-4393-4B59-82AE-47D2DDCE7FC2}"/>
              </a:ext>
            </a:extLst>
          </p:cNvPr>
          <p:cNvSpPr txBox="1"/>
          <p:nvPr/>
        </p:nvSpPr>
        <p:spPr>
          <a:xfrm rot="10800000" flipV="1">
            <a:off x="2274092" y="863522"/>
            <a:ext cx="2208598"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Calibri" panose="020F0502020204030204" pitchFamily="34" charset="0"/>
              </a:rPr>
              <a:t>g</a:t>
            </a:r>
            <a:r>
              <a:rPr lang="en-GB" sz="3200" dirty="0" err="1">
                <a:solidFill>
                  <a:srgbClr val="E65D00"/>
                </a:solidFill>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ben</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E03C17A7-4D3C-4F7A-A902-2FFD30051486}"/>
              </a:ext>
            </a:extLst>
          </p:cNvPr>
          <p:cNvSpPr txBox="1"/>
          <p:nvPr/>
        </p:nvSpPr>
        <p:spPr>
          <a:xfrm>
            <a:off x="4943874" y="7998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ei</a:t>
            </a:r>
            <a:endParaRPr lang="en-GB" sz="2800" b="1" dirty="0">
              <a:solidFill>
                <a:srgbClr val="5B9BD5">
                  <a:lumMod val="50000"/>
                </a:srgbClr>
              </a:solidFill>
              <a:latin typeface="Century Gothic" panose="020B0502020202020204" pitchFamily="34" charset="0"/>
            </a:endParaRPr>
          </a:p>
        </p:txBody>
      </p:sp>
      <p:sp>
        <p:nvSpPr>
          <p:cNvPr id="16" name="TextBox 15">
            <a:extLst>
              <a:ext uri="{FF2B5EF4-FFF2-40B4-BE49-F238E27FC236}">
                <a16:creationId xmlns="" xmlns:a16="http://schemas.microsoft.com/office/drawing/2014/main" id="{21965192-8A44-404D-A8A2-7FE4D3B6FB7A}"/>
              </a:ext>
            </a:extLst>
          </p:cNvPr>
          <p:cNvSpPr txBox="1"/>
          <p:nvPr/>
        </p:nvSpPr>
        <p:spPr>
          <a:xfrm rot="10800000" flipV="1">
            <a:off x="6184924" y="873356"/>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fr</a:t>
            </a:r>
            <a:r>
              <a:rPr lang="en-GB" sz="3200" dirty="0" err="1">
                <a:solidFill>
                  <a:srgbClr val="E65D00"/>
                </a:solidFill>
                <a:latin typeface="Century Gothic" panose="020B0502020202020204" pitchFamily="34" charset="0"/>
                <a:cs typeface="Calibri" panose="020F0502020204030204" pitchFamily="34" charset="0"/>
              </a:rPr>
              <a:t>ei</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 xmlns:a16="http://schemas.microsoft.com/office/drawing/2014/main" id="{56062E12-3005-440B-9F4D-0DE861F6A42E}"/>
              </a:ext>
            </a:extLst>
          </p:cNvPr>
          <p:cNvSpPr txBox="1"/>
          <p:nvPr/>
        </p:nvSpPr>
        <p:spPr>
          <a:xfrm>
            <a:off x="720835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w</a:t>
            </a:r>
          </a:p>
        </p:txBody>
      </p:sp>
      <p:sp>
        <p:nvSpPr>
          <p:cNvPr id="18" name="TextBox 17">
            <a:extLst>
              <a:ext uri="{FF2B5EF4-FFF2-40B4-BE49-F238E27FC236}">
                <a16:creationId xmlns="" xmlns:a16="http://schemas.microsoft.com/office/drawing/2014/main" id="{C9F86A72-63E1-4A58-8244-EBCBEBDC45B4}"/>
              </a:ext>
            </a:extLst>
          </p:cNvPr>
          <p:cNvSpPr txBox="1"/>
          <p:nvPr/>
        </p:nvSpPr>
        <p:spPr>
          <a:xfrm>
            <a:off x="9530927" y="5393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z</a:t>
            </a:r>
          </a:p>
        </p:txBody>
      </p:sp>
      <p:sp>
        <p:nvSpPr>
          <p:cNvPr id="19" name="TextBox 18">
            <a:extLst>
              <a:ext uri="{FF2B5EF4-FFF2-40B4-BE49-F238E27FC236}">
                <a16:creationId xmlns="" xmlns:a16="http://schemas.microsoft.com/office/drawing/2014/main" id="{21E497C2-6813-45CF-9B5F-EA40A2480F0D}"/>
              </a:ext>
            </a:extLst>
          </p:cNvPr>
          <p:cNvSpPr txBox="1"/>
          <p:nvPr/>
        </p:nvSpPr>
        <p:spPr>
          <a:xfrm rot="10800000" flipV="1">
            <a:off x="7779327" y="914158"/>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W</a:t>
            </a:r>
            <a:r>
              <a:rPr lang="en-GB" sz="3200" dirty="0">
                <a:solidFill>
                  <a:srgbClr val="5B9BD5">
                    <a:lumMod val="50000"/>
                  </a:srgbClr>
                </a:solidFill>
                <a:latin typeface="Century Gothic" panose="020B0502020202020204" pitchFamily="34" charset="0"/>
                <a:cs typeface="Arial" panose="020B0604020202020204" pitchFamily="34" charset="0"/>
              </a:rPr>
              <a:t>elt</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 xmlns:a16="http://schemas.microsoft.com/office/drawing/2014/main" id="{8F5AD61F-FF38-4B02-B6A5-FD573E6CA9AA}"/>
              </a:ext>
            </a:extLst>
          </p:cNvPr>
          <p:cNvSpPr txBox="1"/>
          <p:nvPr/>
        </p:nvSpPr>
        <p:spPr>
          <a:xfrm rot="10800000" flipV="1">
            <a:off x="9371184" y="858612"/>
            <a:ext cx="2769668"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ug</a:t>
            </a:r>
          </a:p>
        </p:txBody>
      </p:sp>
      <p:graphicFrame>
        <p:nvGraphicFramePr>
          <p:cNvPr id="21" name="Table 20">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3" y="1401215"/>
          <a:ext cx="11540064" cy="1219632"/>
        </p:xfrm>
        <a:graphic>
          <a:graphicData uri="http://schemas.openxmlformats.org/drawingml/2006/table">
            <a:tbl>
              <a:tblPr firstRow="1" bandRow="1">
                <a:tableStyleId>{5940675A-B579-460E-94D1-54222C63F5DA}</a:tableStyleId>
              </a:tblPr>
              <a:tblGrid>
                <a:gridCol w="2885016">
                  <a:extLst>
                    <a:ext uri="{9D8B030D-6E8A-4147-A177-3AD203B41FA5}">
                      <a16:colId xmlns="" xmlns:a16="http://schemas.microsoft.com/office/drawing/2014/main" val="1988045768"/>
                    </a:ext>
                  </a:extLst>
                </a:gridCol>
                <a:gridCol w="2885016">
                  <a:extLst>
                    <a:ext uri="{9D8B030D-6E8A-4147-A177-3AD203B41FA5}">
                      <a16:colId xmlns="" xmlns:a16="http://schemas.microsoft.com/office/drawing/2014/main" val="694569702"/>
                    </a:ext>
                  </a:extLst>
                </a:gridCol>
                <a:gridCol w="2885016">
                  <a:extLst>
                    <a:ext uri="{9D8B030D-6E8A-4147-A177-3AD203B41FA5}">
                      <a16:colId xmlns="" xmlns:a16="http://schemas.microsoft.com/office/drawing/2014/main" val="2268552234"/>
                    </a:ext>
                  </a:extLst>
                </a:gridCol>
                <a:gridCol w="2885016">
                  <a:extLst>
                    <a:ext uri="{9D8B030D-6E8A-4147-A177-3AD203B41FA5}">
                      <a16:colId xmlns="" xmlns:a16="http://schemas.microsoft.com/office/drawing/2014/main" val="2419153379"/>
                    </a:ext>
                  </a:extLst>
                </a:gridCol>
              </a:tblGrid>
              <a:tr h="1219632">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44428657"/>
                  </a:ext>
                </a:extLst>
              </a:tr>
            </a:tbl>
          </a:graphicData>
        </a:graphic>
      </p:graphicFrame>
      <p:graphicFrame>
        <p:nvGraphicFramePr>
          <p:cNvPr id="22" name="Table 21">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35702" y="2620847"/>
          <a:ext cx="11540064" cy="3551721"/>
        </p:xfrm>
        <a:graphic>
          <a:graphicData uri="http://schemas.openxmlformats.org/drawingml/2006/table">
            <a:tbl>
              <a:tblPr firstRow="1" bandRow="1">
                <a:tableStyleId>{5940675A-B579-460E-94D1-54222C63F5DA}</a:tableStyleId>
              </a:tblPr>
              <a:tblGrid>
                <a:gridCol w="1923344">
                  <a:extLst>
                    <a:ext uri="{9D8B030D-6E8A-4147-A177-3AD203B41FA5}">
                      <a16:colId xmlns="" xmlns:a16="http://schemas.microsoft.com/office/drawing/2014/main" val="1988045768"/>
                    </a:ext>
                  </a:extLst>
                </a:gridCol>
                <a:gridCol w="1923344">
                  <a:extLst>
                    <a:ext uri="{9D8B030D-6E8A-4147-A177-3AD203B41FA5}">
                      <a16:colId xmlns="" xmlns:a16="http://schemas.microsoft.com/office/drawing/2014/main" val="694569702"/>
                    </a:ext>
                  </a:extLst>
                </a:gridCol>
                <a:gridCol w="1923344">
                  <a:extLst>
                    <a:ext uri="{9D8B030D-6E8A-4147-A177-3AD203B41FA5}">
                      <a16:colId xmlns="" xmlns:a16="http://schemas.microsoft.com/office/drawing/2014/main" val="2268552234"/>
                    </a:ext>
                  </a:extLst>
                </a:gridCol>
                <a:gridCol w="1923344">
                  <a:extLst>
                    <a:ext uri="{9D8B030D-6E8A-4147-A177-3AD203B41FA5}">
                      <a16:colId xmlns="" xmlns:a16="http://schemas.microsoft.com/office/drawing/2014/main" val="2419153379"/>
                    </a:ext>
                  </a:extLst>
                </a:gridCol>
                <a:gridCol w="1923344">
                  <a:extLst>
                    <a:ext uri="{9D8B030D-6E8A-4147-A177-3AD203B41FA5}">
                      <a16:colId xmlns="" xmlns:a16="http://schemas.microsoft.com/office/drawing/2014/main" val="2309328029"/>
                    </a:ext>
                  </a:extLst>
                </a:gridCol>
                <a:gridCol w="1923344"/>
              </a:tblGrid>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r>
              <a:tr h="1183907">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r>
            </a:tbl>
          </a:graphicData>
        </a:graphic>
      </p:graphicFrame>
      <p:sp>
        <p:nvSpPr>
          <p:cNvPr id="23" name="TextBox 22">
            <a:extLst>
              <a:ext uri="{FF2B5EF4-FFF2-40B4-BE49-F238E27FC236}">
                <a16:creationId xmlns="" xmlns:a16="http://schemas.microsoft.com/office/drawing/2014/main" id="{27545A5E-73DA-49E9-BB52-FBAA40BA9B21}"/>
              </a:ext>
            </a:extLst>
          </p:cNvPr>
          <p:cNvSpPr txBox="1"/>
          <p:nvPr/>
        </p:nvSpPr>
        <p:spPr>
          <a:xfrm>
            <a:off x="301412" y="1342083"/>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i</a:t>
            </a:r>
            <a:endParaRPr lang="en-GB" sz="2800" b="1" dirty="0">
              <a:solidFill>
                <a:srgbClr val="5B9BD5">
                  <a:lumMod val="50000"/>
                </a:srgbClr>
              </a:solidFill>
              <a:latin typeface="Century Gothic" panose="020B0502020202020204" pitchFamily="34" charset="0"/>
            </a:endParaRPr>
          </a:p>
        </p:txBody>
      </p:sp>
      <p:sp>
        <p:nvSpPr>
          <p:cNvPr id="24" name="TextBox 23">
            <a:extLst>
              <a:ext uri="{FF2B5EF4-FFF2-40B4-BE49-F238E27FC236}">
                <a16:creationId xmlns="" xmlns:a16="http://schemas.microsoft.com/office/drawing/2014/main" id="{39F0888F-A463-4264-913D-6587DF2B0911}"/>
              </a:ext>
            </a:extLst>
          </p:cNvPr>
          <p:cNvSpPr txBox="1"/>
          <p:nvPr/>
        </p:nvSpPr>
        <p:spPr>
          <a:xfrm>
            <a:off x="3091180" y="131715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a:t>
            </a:r>
            <a:r>
              <a:rPr lang="en-GB" sz="2800" b="1" dirty="0" err="1">
                <a:solidFill>
                  <a:srgbClr val="5B9BD5">
                    <a:lumMod val="50000"/>
                  </a:srgbClr>
                </a:solidFill>
                <a:latin typeface="Century Gothic" panose="020B0502020202020204" pitchFamily="34" charset="0"/>
              </a:rPr>
              <a:t>ie</a:t>
            </a:r>
            <a:endParaRPr lang="en-GB" sz="2800" b="1" dirty="0">
              <a:solidFill>
                <a:srgbClr val="5B9BD5">
                  <a:lumMod val="50000"/>
                </a:srgbClr>
              </a:solidFill>
              <a:latin typeface="Century Gothic" panose="020B0502020202020204" pitchFamily="34" charset="0"/>
            </a:endParaRPr>
          </a:p>
        </p:txBody>
      </p:sp>
      <p:sp>
        <p:nvSpPr>
          <p:cNvPr id="25" name="TextBox 24">
            <a:extLst>
              <a:ext uri="{FF2B5EF4-FFF2-40B4-BE49-F238E27FC236}">
                <a16:creationId xmlns="" xmlns:a16="http://schemas.microsoft.com/office/drawing/2014/main" id="{E03C17A7-4D3C-4F7A-A902-2FFD30051486}"/>
              </a:ext>
            </a:extLst>
          </p:cNvPr>
          <p:cNvSpPr txBox="1"/>
          <p:nvPr/>
        </p:nvSpPr>
        <p:spPr>
          <a:xfrm>
            <a:off x="6052815" y="1309835"/>
            <a:ext cx="82336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ch</a:t>
            </a:r>
            <a:endParaRPr lang="en-GB" sz="2800" b="1" dirty="0">
              <a:solidFill>
                <a:srgbClr val="5B9BD5">
                  <a:lumMod val="50000"/>
                </a:srgbClr>
              </a:solidFill>
              <a:latin typeface="Century Gothic" panose="020B0502020202020204" pitchFamily="34" charset="0"/>
            </a:endParaRPr>
          </a:p>
        </p:txBody>
      </p:sp>
      <p:sp>
        <p:nvSpPr>
          <p:cNvPr id="26" name="TextBox 25">
            <a:extLst>
              <a:ext uri="{FF2B5EF4-FFF2-40B4-BE49-F238E27FC236}">
                <a16:creationId xmlns="" xmlns:a16="http://schemas.microsoft.com/office/drawing/2014/main" id="{56062E12-3005-440B-9F4D-0DE861F6A42E}"/>
              </a:ext>
            </a:extLst>
          </p:cNvPr>
          <p:cNvSpPr txBox="1"/>
          <p:nvPr/>
        </p:nvSpPr>
        <p:spPr>
          <a:xfrm>
            <a:off x="8958398" y="1295000"/>
            <a:ext cx="814251"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sch</a:t>
            </a:r>
            <a:endParaRPr lang="en-GB" sz="2800" b="1" dirty="0">
              <a:solidFill>
                <a:srgbClr val="5B9BD5">
                  <a:lumMod val="50000"/>
                </a:srgbClr>
              </a:solidFill>
              <a:latin typeface="Century Gothic" panose="020B0502020202020204" pitchFamily="34" charset="0"/>
            </a:endParaRPr>
          </a:p>
        </p:txBody>
      </p:sp>
      <p:sp>
        <p:nvSpPr>
          <p:cNvPr id="27" name="TextBox 26">
            <a:extLst>
              <a:ext uri="{FF2B5EF4-FFF2-40B4-BE49-F238E27FC236}">
                <a16:creationId xmlns="" xmlns:a16="http://schemas.microsoft.com/office/drawing/2014/main" id="{27545A5E-73DA-49E9-BB52-FBAA40BA9B21}"/>
              </a:ext>
            </a:extLst>
          </p:cNvPr>
          <p:cNvSpPr txBox="1"/>
          <p:nvPr/>
        </p:nvSpPr>
        <p:spPr>
          <a:xfrm>
            <a:off x="301412" y="247513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o</a:t>
            </a:r>
          </a:p>
        </p:txBody>
      </p:sp>
      <p:sp>
        <p:nvSpPr>
          <p:cNvPr id="28" name="TextBox 27">
            <a:extLst>
              <a:ext uri="{FF2B5EF4-FFF2-40B4-BE49-F238E27FC236}">
                <a16:creationId xmlns="" xmlns:a16="http://schemas.microsoft.com/office/drawing/2014/main" id="{39F0888F-A463-4264-913D-6587DF2B0911}"/>
              </a:ext>
            </a:extLst>
          </p:cNvPr>
          <p:cNvSpPr txBox="1"/>
          <p:nvPr/>
        </p:nvSpPr>
        <p:spPr>
          <a:xfrm>
            <a:off x="2119662" y="250495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u</a:t>
            </a:r>
          </a:p>
        </p:txBody>
      </p:sp>
      <p:sp>
        <p:nvSpPr>
          <p:cNvPr id="29" name="TextBox 28">
            <a:extLst>
              <a:ext uri="{FF2B5EF4-FFF2-40B4-BE49-F238E27FC236}">
                <a16:creationId xmlns="" xmlns:a16="http://schemas.microsoft.com/office/drawing/2014/main" id="{E03C17A7-4D3C-4F7A-A902-2FFD30051486}"/>
              </a:ext>
            </a:extLst>
          </p:cNvPr>
          <p:cNvSpPr txBox="1"/>
          <p:nvPr/>
        </p:nvSpPr>
        <p:spPr>
          <a:xfrm>
            <a:off x="4178176" y="2504951"/>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er</a:t>
            </a:r>
            <a:endParaRPr lang="en-GB" sz="2800" b="1" dirty="0">
              <a:solidFill>
                <a:srgbClr val="5B9BD5">
                  <a:lumMod val="50000"/>
                </a:srgbClr>
              </a:solidFill>
              <a:latin typeface="Century Gothic" panose="020B0502020202020204" pitchFamily="34" charset="0"/>
            </a:endParaRPr>
          </a:p>
        </p:txBody>
      </p:sp>
      <p:sp>
        <p:nvSpPr>
          <p:cNvPr id="30" name="TextBox 29">
            <a:extLst>
              <a:ext uri="{FF2B5EF4-FFF2-40B4-BE49-F238E27FC236}">
                <a16:creationId xmlns="" xmlns:a16="http://schemas.microsoft.com/office/drawing/2014/main" id="{56062E12-3005-440B-9F4D-0DE861F6A42E}"/>
              </a:ext>
            </a:extLst>
          </p:cNvPr>
          <p:cNvSpPr txBox="1"/>
          <p:nvPr/>
        </p:nvSpPr>
        <p:spPr>
          <a:xfrm>
            <a:off x="6105734" y="246545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r</a:t>
            </a:r>
          </a:p>
        </p:txBody>
      </p:sp>
      <p:sp>
        <p:nvSpPr>
          <p:cNvPr id="31" name="TextBox 30">
            <a:extLst>
              <a:ext uri="{FF2B5EF4-FFF2-40B4-BE49-F238E27FC236}">
                <a16:creationId xmlns="" xmlns:a16="http://schemas.microsoft.com/office/drawing/2014/main" id="{C9F86A72-63E1-4A58-8244-EBCBEBDC45B4}"/>
              </a:ext>
            </a:extLst>
          </p:cNvPr>
          <p:cNvSpPr txBox="1"/>
          <p:nvPr/>
        </p:nvSpPr>
        <p:spPr>
          <a:xfrm>
            <a:off x="9908453" y="247512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s</a:t>
            </a:r>
          </a:p>
        </p:txBody>
      </p:sp>
      <p:sp>
        <p:nvSpPr>
          <p:cNvPr id="32" name="TextBox 31">
            <a:extLst>
              <a:ext uri="{FF2B5EF4-FFF2-40B4-BE49-F238E27FC236}">
                <a16:creationId xmlns="" xmlns:a16="http://schemas.microsoft.com/office/drawing/2014/main" id="{C9F86A72-63E1-4A58-8244-EBCBEBDC45B4}"/>
              </a:ext>
            </a:extLst>
          </p:cNvPr>
          <p:cNvSpPr txBox="1"/>
          <p:nvPr/>
        </p:nvSpPr>
        <p:spPr>
          <a:xfrm>
            <a:off x="8029214" y="247897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v</a:t>
            </a:r>
          </a:p>
        </p:txBody>
      </p:sp>
      <p:sp>
        <p:nvSpPr>
          <p:cNvPr id="33" name="TextBox 32">
            <a:extLst>
              <a:ext uri="{FF2B5EF4-FFF2-40B4-BE49-F238E27FC236}">
                <a16:creationId xmlns="" xmlns:a16="http://schemas.microsoft.com/office/drawing/2014/main" id="{C9F86A72-63E1-4A58-8244-EBCBEBDC45B4}"/>
              </a:ext>
            </a:extLst>
          </p:cNvPr>
          <p:cNvSpPr txBox="1"/>
          <p:nvPr/>
        </p:nvSpPr>
        <p:spPr>
          <a:xfrm>
            <a:off x="11523014" y="2501107"/>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ß</a:t>
            </a:r>
          </a:p>
        </p:txBody>
      </p:sp>
      <p:sp>
        <p:nvSpPr>
          <p:cNvPr id="34" name="TextBox 33">
            <a:extLst>
              <a:ext uri="{FF2B5EF4-FFF2-40B4-BE49-F238E27FC236}">
                <a16:creationId xmlns="" xmlns:a16="http://schemas.microsoft.com/office/drawing/2014/main" id="{27545A5E-73DA-49E9-BB52-FBAA40BA9B21}"/>
              </a:ext>
            </a:extLst>
          </p:cNvPr>
          <p:cNvSpPr txBox="1"/>
          <p:nvPr/>
        </p:nvSpPr>
        <p:spPr>
          <a:xfrm>
            <a:off x="301412" y="371372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ü</a:t>
            </a:r>
          </a:p>
        </p:txBody>
      </p:sp>
      <p:sp>
        <p:nvSpPr>
          <p:cNvPr id="35" name="TextBox 34">
            <a:extLst>
              <a:ext uri="{FF2B5EF4-FFF2-40B4-BE49-F238E27FC236}">
                <a16:creationId xmlns="" xmlns:a16="http://schemas.microsoft.com/office/drawing/2014/main" id="{39F0888F-A463-4264-913D-6587DF2B0911}"/>
              </a:ext>
            </a:extLst>
          </p:cNvPr>
          <p:cNvSpPr txBox="1"/>
          <p:nvPr/>
        </p:nvSpPr>
        <p:spPr>
          <a:xfrm>
            <a:off x="2119662"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ö</a:t>
            </a:r>
          </a:p>
        </p:txBody>
      </p:sp>
      <p:sp>
        <p:nvSpPr>
          <p:cNvPr id="36" name="TextBox 35">
            <a:extLst>
              <a:ext uri="{FF2B5EF4-FFF2-40B4-BE49-F238E27FC236}">
                <a16:creationId xmlns="" xmlns:a16="http://schemas.microsoft.com/office/drawing/2014/main" id="{E03C17A7-4D3C-4F7A-A902-2FFD30051486}"/>
              </a:ext>
            </a:extLst>
          </p:cNvPr>
          <p:cNvSpPr txBox="1"/>
          <p:nvPr/>
        </p:nvSpPr>
        <p:spPr>
          <a:xfrm>
            <a:off x="4143886" y="3720679"/>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ä</a:t>
            </a:r>
          </a:p>
        </p:txBody>
      </p:sp>
      <p:sp>
        <p:nvSpPr>
          <p:cNvPr id="37" name="TextBox 36">
            <a:extLst>
              <a:ext uri="{FF2B5EF4-FFF2-40B4-BE49-F238E27FC236}">
                <a16:creationId xmlns="" xmlns:a16="http://schemas.microsoft.com/office/drawing/2014/main" id="{56062E12-3005-440B-9F4D-0DE861F6A42E}"/>
              </a:ext>
            </a:extLst>
          </p:cNvPr>
          <p:cNvSpPr txBox="1"/>
          <p:nvPr/>
        </p:nvSpPr>
        <p:spPr>
          <a:xfrm>
            <a:off x="6105733" y="3681180"/>
            <a:ext cx="770441"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au</a:t>
            </a:r>
          </a:p>
        </p:txBody>
      </p:sp>
      <p:sp>
        <p:nvSpPr>
          <p:cNvPr id="38" name="TextBox 37">
            <a:extLst>
              <a:ext uri="{FF2B5EF4-FFF2-40B4-BE49-F238E27FC236}">
                <a16:creationId xmlns="" xmlns:a16="http://schemas.microsoft.com/office/drawing/2014/main" id="{C9F86A72-63E1-4A58-8244-EBCBEBDC45B4}"/>
              </a:ext>
            </a:extLst>
          </p:cNvPr>
          <p:cNvSpPr txBox="1"/>
          <p:nvPr/>
        </p:nvSpPr>
        <p:spPr>
          <a:xfrm>
            <a:off x="9898413" y="3713721"/>
            <a:ext cx="657592"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äu</a:t>
            </a:r>
            <a:endParaRPr lang="en-GB" sz="2800" b="1" dirty="0">
              <a:solidFill>
                <a:srgbClr val="5B9BD5">
                  <a:lumMod val="50000"/>
                </a:srgbClr>
              </a:solidFill>
              <a:latin typeface="Century Gothic" panose="020B0502020202020204" pitchFamily="34" charset="0"/>
            </a:endParaRPr>
          </a:p>
        </p:txBody>
      </p:sp>
      <p:sp>
        <p:nvSpPr>
          <p:cNvPr id="39" name="TextBox 38">
            <a:extLst>
              <a:ext uri="{FF2B5EF4-FFF2-40B4-BE49-F238E27FC236}">
                <a16:creationId xmlns="" xmlns:a16="http://schemas.microsoft.com/office/drawing/2014/main" id="{C9F86A72-63E1-4A58-8244-EBCBEBDC45B4}"/>
              </a:ext>
            </a:extLst>
          </p:cNvPr>
          <p:cNvSpPr txBox="1"/>
          <p:nvPr/>
        </p:nvSpPr>
        <p:spPr>
          <a:xfrm>
            <a:off x="8029214" y="3694705"/>
            <a:ext cx="63688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eu</a:t>
            </a:r>
            <a:endParaRPr lang="en-GB" sz="2800" b="1" dirty="0">
              <a:solidFill>
                <a:srgbClr val="5B9BD5">
                  <a:lumMod val="50000"/>
                </a:srgbClr>
              </a:solidFill>
              <a:latin typeface="Century Gothic" panose="020B0502020202020204" pitchFamily="34" charset="0"/>
            </a:endParaRPr>
          </a:p>
        </p:txBody>
      </p:sp>
      <p:sp>
        <p:nvSpPr>
          <p:cNvPr id="40" name="TextBox 39">
            <a:extLst>
              <a:ext uri="{FF2B5EF4-FFF2-40B4-BE49-F238E27FC236}">
                <a16:creationId xmlns="" xmlns:a16="http://schemas.microsoft.com/office/drawing/2014/main" id="{27545A5E-73DA-49E9-BB52-FBAA40BA9B21}"/>
              </a:ext>
            </a:extLst>
          </p:cNvPr>
          <p:cNvSpPr txBox="1"/>
          <p:nvPr/>
        </p:nvSpPr>
        <p:spPr>
          <a:xfrm>
            <a:off x="320462" y="4880602"/>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-d</a:t>
            </a:r>
          </a:p>
        </p:txBody>
      </p:sp>
      <p:sp>
        <p:nvSpPr>
          <p:cNvPr id="41" name="TextBox 40">
            <a:extLst>
              <a:ext uri="{FF2B5EF4-FFF2-40B4-BE49-F238E27FC236}">
                <a16:creationId xmlns="" xmlns:a16="http://schemas.microsoft.com/office/drawing/2014/main" id="{39F0888F-A463-4264-913D-6587DF2B0911}"/>
              </a:ext>
            </a:extLst>
          </p:cNvPr>
          <p:cNvSpPr txBox="1"/>
          <p:nvPr/>
        </p:nvSpPr>
        <p:spPr>
          <a:xfrm>
            <a:off x="2193972" y="4875392"/>
            <a:ext cx="748794"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t>
            </a:r>
            <a:r>
              <a:rPr lang="en-GB" sz="2800" b="1" dirty="0" err="1">
                <a:solidFill>
                  <a:srgbClr val="5B9BD5">
                    <a:lumMod val="50000"/>
                  </a:srgbClr>
                </a:solidFill>
                <a:latin typeface="Century Gothic" panose="020B0502020202020204" pitchFamily="34" charset="0"/>
              </a:rPr>
              <a:t>ig</a:t>
            </a:r>
            <a:endParaRPr lang="en-GB" sz="2800" b="1" dirty="0">
              <a:solidFill>
                <a:srgbClr val="5B9BD5">
                  <a:lumMod val="50000"/>
                </a:srgbClr>
              </a:solidFill>
              <a:latin typeface="Century Gothic" panose="020B0502020202020204" pitchFamily="34" charset="0"/>
            </a:endParaRPr>
          </a:p>
        </p:txBody>
      </p:sp>
      <p:sp>
        <p:nvSpPr>
          <p:cNvPr id="42" name="TextBox 41">
            <a:extLst>
              <a:ext uri="{FF2B5EF4-FFF2-40B4-BE49-F238E27FC236}">
                <a16:creationId xmlns="" xmlns:a16="http://schemas.microsoft.com/office/drawing/2014/main" id="{E03C17A7-4D3C-4F7A-A902-2FFD30051486}"/>
              </a:ext>
            </a:extLst>
          </p:cNvPr>
          <p:cNvSpPr txBox="1"/>
          <p:nvPr/>
        </p:nvSpPr>
        <p:spPr>
          <a:xfrm>
            <a:off x="4127430" y="4906576"/>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st</a:t>
            </a:r>
            <a:r>
              <a:rPr lang="en-GB" sz="2800" b="1" dirty="0">
                <a:solidFill>
                  <a:srgbClr val="5B9BD5">
                    <a:lumMod val="50000"/>
                  </a:srgbClr>
                </a:solidFill>
                <a:latin typeface="Century Gothic" panose="020B0502020202020204" pitchFamily="34" charset="0"/>
              </a:rPr>
              <a:t>-</a:t>
            </a:r>
          </a:p>
        </p:txBody>
      </p:sp>
      <p:sp>
        <p:nvSpPr>
          <p:cNvPr id="43" name="TextBox 42">
            <a:extLst>
              <a:ext uri="{FF2B5EF4-FFF2-40B4-BE49-F238E27FC236}">
                <a16:creationId xmlns="" xmlns:a16="http://schemas.microsoft.com/office/drawing/2014/main" id="{56062E12-3005-440B-9F4D-0DE861F6A42E}"/>
              </a:ext>
            </a:extLst>
          </p:cNvPr>
          <p:cNvSpPr txBox="1"/>
          <p:nvPr/>
        </p:nvSpPr>
        <p:spPr>
          <a:xfrm>
            <a:off x="6124784" y="4870921"/>
            <a:ext cx="751390"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sp</a:t>
            </a:r>
            <a:r>
              <a:rPr lang="en-GB" sz="2800" b="1" dirty="0">
                <a:solidFill>
                  <a:srgbClr val="5B9BD5">
                    <a:lumMod val="50000"/>
                  </a:srgbClr>
                </a:solidFill>
                <a:latin typeface="Century Gothic" panose="020B0502020202020204" pitchFamily="34" charset="0"/>
              </a:rPr>
              <a:t>-</a:t>
            </a:r>
          </a:p>
        </p:txBody>
      </p:sp>
      <p:sp>
        <p:nvSpPr>
          <p:cNvPr id="44" name="TextBox 43">
            <a:extLst>
              <a:ext uri="{FF2B5EF4-FFF2-40B4-BE49-F238E27FC236}">
                <a16:creationId xmlns="" xmlns:a16="http://schemas.microsoft.com/office/drawing/2014/main" id="{C9F86A72-63E1-4A58-8244-EBCBEBDC45B4}"/>
              </a:ext>
            </a:extLst>
          </p:cNvPr>
          <p:cNvSpPr txBox="1"/>
          <p:nvPr/>
        </p:nvSpPr>
        <p:spPr>
          <a:xfrm>
            <a:off x="9931752" y="4880602"/>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th</a:t>
            </a:r>
            <a:endParaRPr lang="en-GB" sz="2800" b="1" dirty="0">
              <a:solidFill>
                <a:srgbClr val="5B9BD5">
                  <a:lumMod val="50000"/>
                </a:srgbClr>
              </a:solidFill>
              <a:latin typeface="Century Gothic" panose="020B0502020202020204" pitchFamily="34" charset="0"/>
            </a:endParaRPr>
          </a:p>
        </p:txBody>
      </p:sp>
      <p:sp>
        <p:nvSpPr>
          <p:cNvPr id="45" name="TextBox 44">
            <a:extLst>
              <a:ext uri="{FF2B5EF4-FFF2-40B4-BE49-F238E27FC236}">
                <a16:creationId xmlns="" xmlns:a16="http://schemas.microsoft.com/office/drawing/2014/main" id="{C9F86A72-63E1-4A58-8244-EBCBEBDC45B4}"/>
              </a:ext>
            </a:extLst>
          </p:cNvPr>
          <p:cNvSpPr txBox="1"/>
          <p:nvPr/>
        </p:nvSpPr>
        <p:spPr>
          <a:xfrm>
            <a:off x="8048264" y="4884446"/>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j</a:t>
            </a:r>
          </a:p>
        </p:txBody>
      </p:sp>
      <p:pic>
        <p:nvPicPr>
          <p:cNvPr id="46" name="Picture 4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610" y="274359"/>
            <a:ext cx="1348307" cy="793236"/>
          </a:xfrm>
          <a:prstGeom prst="rect">
            <a:avLst/>
          </a:prstGeom>
        </p:spPr>
      </p:pic>
      <p:pic>
        <p:nvPicPr>
          <p:cNvPr id="47" name="Picture 4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9303" y="147271"/>
            <a:ext cx="937830" cy="929304"/>
          </a:xfrm>
          <a:prstGeom prst="rect">
            <a:avLst/>
          </a:prstGeom>
        </p:spPr>
      </p:pic>
      <p:pic>
        <p:nvPicPr>
          <p:cNvPr id="48" name="Picture 4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7968" y="142611"/>
            <a:ext cx="1258879" cy="987403"/>
          </a:xfrm>
          <a:prstGeom prst="rect">
            <a:avLst/>
          </a:prstGeom>
        </p:spPr>
      </p:pic>
      <p:pic>
        <p:nvPicPr>
          <p:cNvPr id="49" name="Picture 4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46446" y="198147"/>
            <a:ext cx="1240994" cy="699275"/>
          </a:xfrm>
          <a:prstGeom prst="rect">
            <a:avLst/>
          </a:prstGeom>
        </p:spPr>
      </p:pic>
      <p:pic>
        <p:nvPicPr>
          <p:cNvPr id="50" name="Picture 4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344" y="1517216"/>
            <a:ext cx="1567178" cy="1075860"/>
          </a:xfrm>
          <a:prstGeom prst="rect">
            <a:avLst/>
          </a:prstGeom>
        </p:spPr>
      </p:pic>
      <p:sp>
        <p:nvSpPr>
          <p:cNvPr id="51" name="TextBox 50">
            <a:extLst>
              <a:ext uri="{FF2B5EF4-FFF2-40B4-BE49-F238E27FC236}">
                <a16:creationId xmlns="" xmlns:a16="http://schemas.microsoft.com/office/drawing/2014/main" id="{21E497C2-6813-45CF-9B5F-EA40A2480F0D}"/>
              </a:ext>
            </a:extLst>
          </p:cNvPr>
          <p:cNvSpPr txBox="1"/>
          <p:nvPr/>
        </p:nvSpPr>
        <p:spPr>
          <a:xfrm rot="10800000" flipV="1">
            <a:off x="58096" y="210176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w</a:t>
            </a:r>
            <a:r>
              <a:rPr lang="en-GB" sz="3200" dirty="0" err="1">
                <a:solidFill>
                  <a:srgbClr val="E65D00"/>
                </a:solidFill>
                <a:latin typeface="Century Gothic" panose="020B0502020202020204" pitchFamily="34" charset="0"/>
                <a:cs typeface="Calibri" panose="020F0502020204030204" pitchFamily="34" charset="0"/>
              </a:rPr>
              <a:t>i</a:t>
            </a:r>
            <a:r>
              <a:rPr lang="en-GB" sz="3200" dirty="0" err="1">
                <a:solidFill>
                  <a:srgbClr val="5B9BD5">
                    <a:lumMod val="50000"/>
                  </a:srgbClr>
                </a:solidFill>
                <a:latin typeface="Century Gothic" panose="020B0502020202020204" pitchFamily="34" charset="0"/>
                <a:cs typeface="Arial" panose="020B0604020202020204" pitchFamily="34" charset="0"/>
              </a:rPr>
              <a:t>r</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2" name="Picture 5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8958" y="1447162"/>
            <a:ext cx="1224095" cy="1108515"/>
          </a:xfrm>
          <a:prstGeom prst="rect">
            <a:avLst/>
          </a:prstGeom>
        </p:spPr>
      </p:pic>
      <p:sp>
        <p:nvSpPr>
          <p:cNvPr id="53" name="TextBox 52">
            <a:extLst>
              <a:ext uri="{FF2B5EF4-FFF2-40B4-BE49-F238E27FC236}">
                <a16:creationId xmlns="" xmlns:a16="http://schemas.microsoft.com/office/drawing/2014/main" id="{21E497C2-6813-45CF-9B5F-EA40A2480F0D}"/>
              </a:ext>
            </a:extLst>
          </p:cNvPr>
          <p:cNvSpPr txBox="1"/>
          <p:nvPr/>
        </p:nvSpPr>
        <p:spPr>
          <a:xfrm rot="10800000" flipV="1">
            <a:off x="4423342" y="212013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L</a:t>
            </a:r>
            <a:r>
              <a:rPr lang="en-GB" sz="3200" dirty="0" err="1">
                <a:solidFill>
                  <a:srgbClr val="E65D00"/>
                </a:solidFill>
                <a:latin typeface="Century Gothic" panose="020B0502020202020204" pitchFamily="34" charset="0"/>
                <a:cs typeface="Calibri" panose="020F0502020204030204" pitchFamily="34" charset="0"/>
              </a:rPr>
              <a:t>ie</a:t>
            </a:r>
            <a:r>
              <a:rPr lang="en-GB" sz="3200" dirty="0" err="1">
                <a:solidFill>
                  <a:srgbClr val="5B9BD5">
                    <a:lumMod val="50000"/>
                  </a:srgbClr>
                </a:solidFill>
                <a:latin typeface="Century Gothic" panose="020B0502020202020204" pitchFamily="34" charset="0"/>
                <a:cs typeface="Arial" panose="020B0604020202020204" pitchFamily="34" charset="0"/>
              </a:rPr>
              <a:t>be</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4" name="Picture 5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491" y="1446097"/>
            <a:ext cx="1348131" cy="925486"/>
          </a:xfrm>
          <a:prstGeom prst="rect">
            <a:avLst/>
          </a:prstGeom>
        </p:spPr>
      </p:pic>
      <p:sp>
        <p:nvSpPr>
          <p:cNvPr id="55" name="TextBox 54">
            <a:extLst>
              <a:ext uri="{FF2B5EF4-FFF2-40B4-BE49-F238E27FC236}">
                <a16:creationId xmlns="" xmlns:a16="http://schemas.microsoft.com/office/drawing/2014/main" id="{21E497C2-6813-45CF-9B5F-EA40A2480F0D}"/>
              </a:ext>
            </a:extLst>
          </p:cNvPr>
          <p:cNvSpPr txBox="1"/>
          <p:nvPr/>
        </p:nvSpPr>
        <p:spPr>
          <a:xfrm rot="10800000" flipV="1">
            <a:off x="5832182" y="2095204"/>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i</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1539" y="1471969"/>
            <a:ext cx="708145" cy="660935"/>
          </a:xfrm>
          <a:prstGeom prst="rect">
            <a:avLst/>
          </a:prstGeom>
        </p:spPr>
      </p:pic>
      <p:sp>
        <p:nvSpPr>
          <p:cNvPr id="57" name="TextBox 56">
            <a:extLst>
              <a:ext uri="{FF2B5EF4-FFF2-40B4-BE49-F238E27FC236}">
                <a16:creationId xmlns="" xmlns:a16="http://schemas.microsoft.com/office/drawing/2014/main" id="{21E497C2-6813-45CF-9B5F-EA40A2480F0D}"/>
              </a:ext>
            </a:extLst>
          </p:cNvPr>
          <p:cNvSpPr txBox="1"/>
          <p:nvPr/>
        </p:nvSpPr>
        <p:spPr>
          <a:xfrm rot="10800000" flipV="1">
            <a:off x="7779327" y="2087298"/>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Bu</a:t>
            </a:r>
            <a:r>
              <a:rPr lang="en-GB" sz="3200" dirty="0" err="1">
                <a:solidFill>
                  <a:srgbClr val="E65D00"/>
                </a:solidFill>
                <a:latin typeface="Century Gothic" panose="020B0502020202020204" pitchFamily="34" charset="0"/>
                <a:cs typeface="Calibri" panose="020F0502020204030204" pitchFamily="34" charset="0"/>
              </a:rPr>
              <a:t>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58" name="Picture 5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94715" y="1352373"/>
            <a:ext cx="870183" cy="922694"/>
          </a:xfrm>
          <a:prstGeom prst="rect">
            <a:avLst/>
          </a:prstGeom>
        </p:spPr>
      </p:pic>
      <p:sp>
        <p:nvSpPr>
          <p:cNvPr id="59" name="TextBox 58">
            <a:extLst>
              <a:ext uri="{FF2B5EF4-FFF2-40B4-BE49-F238E27FC236}">
                <a16:creationId xmlns="" xmlns:a16="http://schemas.microsoft.com/office/drawing/2014/main" id="{21E497C2-6813-45CF-9B5F-EA40A2480F0D}"/>
              </a:ext>
            </a:extLst>
          </p:cNvPr>
          <p:cNvSpPr txBox="1"/>
          <p:nvPr/>
        </p:nvSpPr>
        <p:spPr>
          <a:xfrm rot="10800000" flipV="1">
            <a:off x="9460638" y="2083149"/>
            <a:ext cx="219416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sch</a:t>
            </a:r>
            <a:r>
              <a:rPr lang="en-GB" sz="3200" dirty="0" err="1">
                <a:solidFill>
                  <a:srgbClr val="5B9BD5">
                    <a:lumMod val="50000"/>
                  </a:srgbClr>
                </a:solidFill>
                <a:latin typeface="Century Gothic" panose="020B0502020202020204" pitchFamily="34" charset="0"/>
                <a:cs typeface="Arial" panose="020B0604020202020204" pitchFamily="34" charset="0"/>
              </a:rPr>
              <a:t>reiben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60" name="Picture 59"/>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9514" y="2621717"/>
            <a:ext cx="969869" cy="925542"/>
          </a:xfrm>
          <a:prstGeom prst="rect">
            <a:avLst/>
          </a:prstGeom>
        </p:spPr>
      </p:pic>
      <p:sp>
        <p:nvSpPr>
          <p:cNvPr id="61" name="TextBox 60">
            <a:extLst>
              <a:ext uri="{FF2B5EF4-FFF2-40B4-BE49-F238E27FC236}">
                <a16:creationId xmlns="" xmlns:a16="http://schemas.microsoft.com/office/drawing/2014/main" id="{21E497C2-6813-45CF-9B5F-EA40A2480F0D}"/>
              </a:ext>
            </a:extLst>
          </p:cNvPr>
          <p:cNvSpPr txBox="1"/>
          <p:nvPr/>
        </p:nvSpPr>
        <p:spPr>
          <a:xfrm rot="10800000" flipV="1">
            <a:off x="233006" y="3299391"/>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w</a:t>
            </a:r>
            <a:r>
              <a:rPr lang="en-GB" sz="3000" dirty="0">
                <a:solidFill>
                  <a:srgbClr val="E65D00"/>
                </a:solidFill>
                <a:latin typeface="Century Gothic" panose="020B0502020202020204" pitchFamily="34" charset="0"/>
                <a:cs typeface="Calibri" panose="020F0502020204030204" pitchFamily="34" charset="0"/>
              </a:rPr>
              <a:t>o</a:t>
            </a:r>
            <a:r>
              <a:rPr lang="en-GB" sz="3000" dirty="0">
                <a:solidFill>
                  <a:srgbClr val="5B9BD5">
                    <a:lumMod val="50000"/>
                  </a:srgbClr>
                </a:solidFill>
                <a:latin typeface="Century Gothic" panose="020B0502020202020204" pitchFamily="34" charset="0"/>
                <a:cs typeface="Arial" panose="020B0604020202020204" pitchFamily="34" charset="0"/>
              </a:rPr>
              <a:t>?</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2" name="Picture 61"/>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7199" y="2621353"/>
            <a:ext cx="1282003" cy="880089"/>
          </a:xfrm>
          <a:prstGeom prst="rect">
            <a:avLst/>
          </a:prstGeom>
        </p:spPr>
      </p:pic>
      <p:sp>
        <p:nvSpPr>
          <p:cNvPr id="63" name="TextBox 62">
            <a:extLst>
              <a:ext uri="{FF2B5EF4-FFF2-40B4-BE49-F238E27FC236}">
                <a16:creationId xmlns="" xmlns:a16="http://schemas.microsoft.com/office/drawing/2014/main" id="{21E497C2-6813-45CF-9B5F-EA40A2480F0D}"/>
              </a:ext>
            </a:extLst>
          </p:cNvPr>
          <p:cNvSpPr txBox="1"/>
          <p:nvPr/>
        </p:nvSpPr>
        <p:spPr>
          <a:xfrm rot="10800000" flipV="1">
            <a:off x="2721879" y="3334455"/>
            <a:ext cx="1073321" cy="553998"/>
          </a:xfrm>
          <a:prstGeom prst="rect">
            <a:avLst/>
          </a:prstGeom>
          <a:noFill/>
        </p:spPr>
        <p:txBody>
          <a:bodyPr wrap="square" rtlCol="0">
            <a:spAutoFit/>
          </a:bodyPr>
          <a:lstStyle/>
          <a:p>
            <a:pPr algn="ctr">
              <a:defRPr/>
            </a:pPr>
            <a:r>
              <a:rPr lang="en-GB" sz="3000" dirty="0">
                <a:solidFill>
                  <a:srgbClr val="5B9BD5">
                    <a:lumMod val="50000"/>
                  </a:srgbClr>
                </a:solidFill>
                <a:latin typeface="Century Gothic" panose="020B0502020202020204" pitchFamily="34" charset="0"/>
                <a:cs typeface="Arial" panose="020B0604020202020204" pitchFamily="34" charset="0"/>
              </a:rPr>
              <a:t>d</a:t>
            </a:r>
            <a:r>
              <a:rPr lang="en-GB" sz="3000" dirty="0">
                <a:solidFill>
                  <a:srgbClr val="E65D00"/>
                </a:solidFill>
                <a:latin typeface="Century Gothic" panose="020B0502020202020204" pitchFamily="34" charset="0"/>
                <a:cs typeface="Calibri" panose="020F0502020204030204" pitchFamily="34" charset="0"/>
              </a:rPr>
              <a:t>u</a:t>
            </a:r>
          </a:p>
        </p:txBody>
      </p:sp>
      <p:pic>
        <p:nvPicPr>
          <p:cNvPr id="64" name="Picture 63"/>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0177" y="2659978"/>
            <a:ext cx="1182004" cy="811440"/>
          </a:xfrm>
          <a:prstGeom prst="rect">
            <a:avLst/>
          </a:prstGeom>
        </p:spPr>
      </p:pic>
      <p:sp>
        <p:nvSpPr>
          <p:cNvPr id="65" name="TextBox 64">
            <a:extLst>
              <a:ext uri="{FF2B5EF4-FFF2-40B4-BE49-F238E27FC236}">
                <a16:creationId xmlns="" xmlns:a16="http://schemas.microsoft.com/office/drawing/2014/main" id="{21E497C2-6813-45CF-9B5F-EA40A2480F0D}"/>
              </a:ext>
            </a:extLst>
          </p:cNvPr>
          <p:cNvSpPr txBox="1"/>
          <p:nvPr/>
        </p:nvSpPr>
        <p:spPr>
          <a:xfrm rot="10800000" flipV="1">
            <a:off x="4715626" y="3298715"/>
            <a:ext cx="1073321" cy="553998"/>
          </a:xfrm>
          <a:prstGeom prst="rect">
            <a:avLst/>
          </a:prstGeom>
          <a:noFill/>
        </p:spPr>
        <p:txBody>
          <a:bodyPr wrap="square" rtlCol="0">
            <a:spAutoFit/>
          </a:bodyPr>
          <a:lstStyle/>
          <a:p>
            <a:pPr algn="ctr">
              <a:defRPr/>
            </a:pPr>
            <a:r>
              <a:rPr lang="en-GB" sz="3000" dirty="0" err="1">
                <a:solidFill>
                  <a:srgbClr val="E65D00"/>
                </a:solidFill>
                <a:latin typeface="Century Gothic" panose="020B0502020202020204" pitchFamily="34" charset="0"/>
                <a:cs typeface="Calibri" panose="020F0502020204030204" pitchFamily="34" charset="0"/>
              </a:rPr>
              <a:t>er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66" name="Picture 65"/>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2487" y="2704074"/>
            <a:ext cx="1153471" cy="827645"/>
          </a:xfrm>
          <a:prstGeom prst="rect">
            <a:avLst/>
          </a:prstGeom>
        </p:spPr>
      </p:pic>
      <p:pic>
        <p:nvPicPr>
          <p:cNvPr id="67" name="Picture 6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46973" y="2975870"/>
            <a:ext cx="935716" cy="547286"/>
          </a:xfrm>
          <a:prstGeom prst="rect">
            <a:avLst/>
          </a:prstGeom>
        </p:spPr>
      </p:pic>
      <p:sp>
        <p:nvSpPr>
          <p:cNvPr id="68" name="TextBox 67">
            <a:extLst>
              <a:ext uri="{FF2B5EF4-FFF2-40B4-BE49-F238E27FC236}">
                <a16:creationId xmlns="" xmlns:a16="http://schemas.microsoft.com/office/drawing/2014/main" id="{996F03CA-4393-4B59-82AE-47D2DDCE7FC2}"/>
              </a:ext>
            </a:extLst>
          </p:cNvPr>
          <p:cNvSpPr txBox="1"/>
          <p:nvPr/>
        </p:nvSpPr>
        <p:spPr>
          <a:xfrm rot="10800000" flipV="1">
            <a:off x="6376477" y="3329494"/>
            <a:ext cx="1390514" cy="523220"/>
          </a:xfrm>
          <a:prstGeom prst="rect">
            <a:avLst/>
          </a:prstGeom>
          <a:noFill/>
        </p:spPr>
        <p:txBody>
          <a:bodyPr wrap="square" rtlCol="0">
            <a:spAutoFit/>
          </a:bodyPr>
          <a:lstStyle/>
          <a:p>
            <a:pPr algn="ctr">
              <a:defRPr/>
            </a:pPr>
            <a:r>
              <a:rPr lang="en-GB" sz="2800" dirty="0">
                <a:solidFill>
                  <a:srgbClr val="E65D00"/>
                </a:solidFill>
                <a:latin typeface="Century Gothic" panose="020B0502020202020204" pitchFamily="34" charset="0"/>
                <a:cs typeface="Calibri" panose="020F0502020204030204" pitchFamily="34" charset="0"/>
              </a:rPr>
              <a:t>r</a:t>
            </a:r>
            <a:r>
              <a:rPr lang="en-GB" sz="2800" dirty="0">
                <a:solidFill>
                  <a:srgbClr val="5B9BD5">
                    <a:lumMod val="50000"/>
                  </a:srgbClr>
                </a:solidFill>
                <a:latin typeface="Century Gothic" panose="020B0502020202020204" pitchFamily="34" charset="0"/>
                <a:cs typeface="Calibri" panose="020F0502020204030204" pitchFamily="34" charset="0"/>
              </a:rPr>
              <a:t>ed</a:t>
            </a:r>
            <a:r>
              <a:rPr lang="en-GB" sz="2800" dirty="0" err="1">
                <a:solidFill>
                  <a:srgbClr val="5B9BD5">
                    <a:lumMod val="50000"/>
                  </a:srgbClr>
                </a:solidFill>
                <a:latin typeface="Century Gothic" panose="020B0502020202020204" pitchFamily="34" charset="0"/>
                <a:cs typeface="Calibri" panose="020F0502020204030204" pitchFamily="34" charset="0"/>
              </a:rPr>
              <a:t>en</a:t>
            </a:r>
            <a:endParaRPr lang="en-GB" sz="2800" dirty="0">
              <a:solidFill>
                <a:srgbClr val="5B9BD5">
                  <a:lumMod val="50000"/>
                </a:srgbClr>
              </a:solidFill>
              <a:latin typeface="Century Gothic" panose="020B0502020202020204" pitchFamily="34" charset="0"/>
              <a:cs typeface="Calibri" panose="020F0502020204030204" pitchFamily="34" charset="0"/>
            </a:endParaRPr>
          </a:p>
        </p:txBody>
      </p:sp>
      <p:pic>
        <p:nvPicPr>
          <p:cNvPr id="69" name="Picture 6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271" y="2624206"/>
            <a:ext cx="1231735" cy="1116564"/>
          </a:xfrm>
          <a:prstGeom prst="rect">
            <a:avLst/>
          </a:prstGeom>
        </p:spPr>
      </p:pic>
      <p:pic>
        <p:nvPicPr>
          <p:cNvPr id="70" name="Picture 69"/>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039912" y="2824338"/>
            <a:ext cx="691444" cy="791130"/>
          </a:xfrm>
          <a:prstGeom prst="rect">
            <a:avLst/>
          </a:prstGeom>
        </p:spPr>
      </p:pic>
      <p:sp>
        <p:nvSpPr>
          <p:cNvPr id="71" name="TextBox 70">
            <a:extLst>
              <a:ext uri="{FF2B5EF4-FFF2-40B4-BE49-F238E27FC236}">
                <a16:creationId xmlns="" xmlns:a16="http://schemas.microsoft.com/office/drawing/2014/main" id="{996F03CA-4393-4B59-82AE-47D2DDCE7FC2}"/>
              </a:ext>
            </a:extLst>
          </p:cNvPr>
          <p:cNvSpPr txBox="1"/>
          <p:nvPr/>
        </p:nvSpPr>
        <p:spPr>
          <a:xfrm rot="10800000" flipV="1">
            <a:off x="9729371" y="3405410"/>
            <a:ext cx="1390514" cy="461665"/>
          </a:xfrm>
          <a:prstGeom prst="rect">
            <a:avLst/>
          </a:prstGeom>
          <a:noFill/>
        </p:spPr>
        <p:txBody>
          <a:bodyPr wrap="square" rtlCol="0">
            <a:spAutoFit/>
          </a:bodyPr>
          <a:lstStyle/>
          <a:p>
            <a:pPr algn="ctr">
              <a:defRPr/>
            </a:pPr>
            <a:r>
              <a:rPr lang="en-GB" sz="2400" dirty="0" err="1">
                <a:solidFill>
                  <a:srgbClr val="E65D00"/>
                </a:solidFill>
                <a:latin typeface="Century Gothic" panose="020B0502020202020204" pitchFamily="34" charset="0"/>
                <a:cs typeface="Calibri" panose="020F0502020204030204" pitchFamily="34" charset="0"/>
              </a:rPr>
              <a:t>s</a:t>
            </a:r>
            <a:r>
              <a:rPr lang="en-GB" sz="2400" dirty="0" err="1">
                <a:solidFill>
                  <a:srgbClr val="5B9BD5">
                    <a:lumMod val="50000"/>
                  </a:srgbClr>
                </a:solidFill>
                <a:latin typeface="Century Gothic" panose="020B0502020202020204" pitchFamily="34" charset="0"/>
                <a:cs typeface="Calibri" panose="020F0502020204030204" pitchFamily="34" charset="0"/>
              </a:rPr>
              <a:t>ollen</a:t>
            </a:r>
            <a:endParaRPr lang="en-GB" sz="2400" dirty="0">
              <a:solidFill>
                <a:srgbClr val="5B9BD5">
                  <a:lumMod val="50000"/>
                </a:srgbClr>
              </a:solidFill>
              <a:latin typeface="Century Gothic" panose="020B0502020202020204" pitchFamily="34" charset="0"/>
              <a:cs typeface="Calibri" panose="020F0502020204030204" pitchFamily="34" charset="0"/>
            </a:endParaRPr>
          </a:p>
        </p:txBody>
      </p:sp>
      <p:pic>
        <p:nvPicPr>
          <p:cNvPr id="72" name="Picture 71"/>
          <p:cNvPicPr>
            <a:picLocks noChangeAspect="1"/>
          </p:cNvPicPr>
          <p:nvPr/>
        </p:nvPicPr>
        <p:blipFill>
          <a:blip r:embed="rId21"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0888446" y="2643039"/>
            <a:ext cx="444819" cy="1109694"/>
          </a:xfrm>
          <a:prstGeom prst="rect">
            <a:avLst/>
          </a:prstGeom>
        </p:spPr>
      </p:pic>
      <p:sp>
        <p:nvSpPr>
          <p:cNvPr id="73" name="TextBox 72">
            <a:extLst>
              <a:ext uri="{FF2B5EF4-FFF2-40B4-BE49-F238E27FC236}">
                <a16:creationId xmlns="" xmlns:a16="http://schemas.microsoft.com/office/drawing/2014/main" id="{21E497C2-6813-45CF-9B5F-EA40A2480F0D}"/>
              </a:ext>
            </a:extLst>
          </p:cNvPr>
          <p:cNvSpPr txBox="1"/>
          <p:nvPr/>
        </p:nvSpPr>
        <p:spPr>
          <a:xfrm rot="10800000" flipV="1">
            <a:off x="10822000" y="3430581"/>
            <a:ext cx="1522382" cy="400110"/>
          </a:xfrm>
          <a:prstGeom prst="rect">
            <a:avLst/>
          </a:prstGeom>
          <a:noFill/>
        </p:spPr>
        <p:txBody>
          <a:bodyPr wrap="square" rtlCol="0">
            <a:spAutoFit/>
          </a:bodyPr>
          <a:lstStyle/>
          <a:p>
            <a:pPr algn="ctr">
              <a:defRPr/>
            </a:pPr>
            <a:r>
              <a:rPr lang="en-GB" sz="2000" dirty="0" err="1">
                <a:solidFill>
                  <a:srgbClr val="5B9BD5">
                    <a:lumMod val="50000"/>
                  </a:srgbClr>
                </a:solidFill>
                <a:latin typeface="Century Gothic" panose="020B0502020202020204" pitchFamily="34" charset="0"/>
                <a:cs typeface="Arial" panose="020B0604020202020204" pitchFamily="34" charset="0"/>
              </a:rPr>
              <a:t>gro</a:t>
            </a:r>
            <a:r>
              <a:rPr lang="en-GB" sz="2000" dirty="0" err="1">
                <a:solidFill>
                  <a:srgbClr val="E65D00"/>
                </a:solidFill>
                <a:latin typeface="Century Gothic" panose="020B0502020202020204" pitchFamily="34" charset="0"/>
                <a:cs typeface="Calibri" panose="020F0502020204030204" pitchFamily="34" charset="0"/>
              </a:rPr>
              <a:t>ß</a:t>
            </a:r>
            <a:endParaRPr lang="en-GB" sz="2000" dirty="0">
              <a:solidFill>
                <a:srgbClr val="E65D00"/>
              </a:solidFill>
              <a:latin typeface="Century Gothic" panose="020B0502020202020204" pitchFamily="34" charset="0"/>
              <a:cs typeface="Calibri" panose="020F0502020204030204" pitchFamily="34" charset="0"/>
            </a:endParaRPr>
          </a:p>
        </p:txBody>
      </p:sp>
      <p:pic>
        <p:nvPicPr>
          <p:cNvPr id="74" name="Picture 7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25385" y="3906412"/>
            <a:ext cx="600931" cy="979001"/>
          </a:xfrm>
          <a:prstGeom prst="rect">
            <a:avLst/>
          </a:prstGeom>
        </p:spPr>
      </p:pic>
      <p:sp>
        <p:nvSpPr>
          <p:cNvPr id="75" name="TextBox 74">
            <a:extLst>
              <a:ext uri="{FF2B5EF4-FFF2-40B4-BE49-F238E27FC236}">
                <a16:creationId xmlns="" xmlns:a16="http://schemas.microsoft.com/office/drawing/2014/main" id="{21E497C2-6813-45CF-9B5F-EA40A2480F0D}"/>
              </a:ext>
            </a:extLst>
          </p:cNvPr>
          <p:cNvSpPr txBox="1"/>
          <p:nvPr/>
        </p:nvSpPr>
        <p:spPr>
          <a:xfrm rot="10800000" flipV="1">
            <a:off x="73670" y="4493491"/>
            <a:ext cx="1073321" cy="553998"/>
          </a:xfrm>
          <a:prstGeom prst="rect">
            <a:avLst/>
          </a:prstGeom>
          <a:noFill/>
        </p:spPr>
        <p:txBody>
          <a:bodyPr wrap="square" rtlCol="0">
            <a:spAutoFit/>
          </a:bodyPr>
          <a:lstStyle/>
          <a:p>
            <a:pPr algn="ctr">
              <a:defRPr/>
            </a:pPr>
            <a:r>
              <a:rPr lang="en-GB" sz="3000" dirty="0" err="1">
                <a:solidFill>
                  <a:srgbClr val="5B9BD5">
                    <a:lumMod val="50000"/>
                  </a:srgbClr>
                </a:solidFill>
                <a:latin typeface="Century Gothic" panose="020B0502020202020204" pitchFamily="34" charset="0"/>
                <a:cs typeface="Arial" panose="020B0604020202020204" pitchFamily="34" charset="0"/>
              </a:rPr>
              <a:t>T</a:t>
            </a:r>
            <a:r>
              <a:rPr lang="en-GB" sz="3000" dirty="0" err="1">
                <a:solidFill>
                  <a:srgbClr val="E65D00"/>
                </a:solidFill>
                <a:latin typeface="Century Gothic" panose="020B0502020202020204" pitchFamily="34" charset="0"/>
                <a:cs typeface="Calibri" panose="020F0502020204030204" pitchFamily="34" charset="0"/>
              </a:rPr>
              <a:t>ü</a:t>
            </a:r>
            <a:r>
              <a:rPr lang="en-GB" sz="3000" dirty="0" err="1">
                <a:solidFill>
                  <a:srgbClr val="5B9BD5">
                    <a:lumMod val="50000"/>
                  </a:srgbClr>
                </a:solidFill>
                <a:latin typeface="Century Gothic" panose="020B0502020202020204" pitchFamily="34" charset="0"/>
                <a:cs typeface="Arial" panose="020B0604020202020204" pitchFamily="34" charset="0"/>
              </a:rPr>
              <a:t>r</a:t>
            </a:r>
            <a:endParaRPr lang="en-GB" sz="3000" dirty="0">
              <a:solidFill>
                <a:srgbClr val="E65D00"/>
              </a:solidFill>
              <a:latin typeface="Century Gothic" panose="020B0502020202020204" pitchFamily="34" charset="0"/>
              <a:cs typeface="Calibri" panose="020F0502020204030204" pitchFamily="34" charset="0"/>
            </a:endParaRPr>
          </a:p>
        </p:txBody>
      </p:sp>
      <p:pic>
        <p:nvPicPr>
          <p:cNvPr id="76" name="Picture 75"/>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7817" y="3779026"/>
            <a:ext cx="780106" cy="1175981"/>
          </a:xfrm>
          <a:prstGeom prst="rect">
            <a:avLst/>
          </a:prstGeom>
        </p:spPr>
      </p:pic>
      <p:sp>
        <p:nvSpPr>
          <p:cNvPr id="77" name="TextBox 76">
            <a:extLst>
              <a:ext uri="{FF2B5EF4-FFF2-40B4-BE49-F238E27FC236}">
                <a16:creationId xmlns="" xmlns:a16="http://schemas.microsoft.com/office/drawing/2014/main" id="{21E497C2-6813-45CF-9B5F-EA40A2480F0D}"/>
              </a:ext>
            </a:extLst>
          </p:cNvPr>
          <p:cNvSpPr txBox="1"/>
          <p:nvPr/>
        </p:nvSpPr>
        <p:spPr>
          <a:xfrm rot="10800000" flipV="1">
            <a:off x="2126880" y="4464582"/>
            <a:ext cx="152422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sch</a:t>
            </a:r>
            <a:r>
              <a:rPr lang="en-GB" sz="3200" dirty="0" err="1">
                <a:solidFill>
                  <a:srgbClr val="E65D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78" name="Picture 77"/>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2261" y="3806013"/>
            <a:ext cx="1024831" cy="1101565"/>
          </a:xfrm>
          <a:prstGeom prst="rect">
            <a:avLst/>
          </a:prstGeom>
        </p:spPr>
      </p:pic>
      <p:sp>
        <p:nvSpPr>
          <p:cNvPr id="79" name="TextBox 78">
            <a:extLst>
              <a:ext uri="{FF2B5EF4-FFF2-40B4-BE49-F238E27FC236}">
                <a16:creationId xmlns="" xmlns:a16="http://schemas.microsoft.com/office/drawing/2014/main" id="{21E497C2-6813-45CF-9B5F-EA40A2480F0D}"/>
              </a:ext>
            </a:extLst>
          </p:cNvPr>
          <p:cNvSpPr txBox="1"/>
          <p:nvPr/>
        </p:nvSpPr>
        <p:spPr>
          <a:xfrm rot="10800000" flipV="1">
            <a:off x="4062272" y="4457942"/>
            <a:ext cx="1190419"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sp</a:t>
            </a:r>
            <a:r>
              <a:rPr lang="en-GB" sz="3200" dirty="0" err="1">
                <a:solidFill>
                  <a:srgbClr val="E65D00"/>
                </a:solidFill>
                <a:latin typeface="Century Gothic" panose="020B0502020202020204" pitchFamily="34" charset="0"/>
                <a:cs typeface="Calibri" panose="020F0502020204030204" pitchFamily="34" charset="0"/>
              </a:rPr>
              <a:t>ä</a:t>
            </a:r>
            <a:r>
              <a:rPr lang="en-GB" sz="3200" dirty="0" err="1">
                <a:solidFill>
                  <a:srgbClr val="5B9BD5">
                    <a:lumMod val="50000"/>
                  </a:srgbClr>
                </a:solidFill>
                <a:latin typeface="Century Gothic" panose="020B0502020202020204" pitchFamily="34" charset="0"/>
                <a:cs typeface="Arial" panose="020B0604020202020204" pitchFamily="34" charset="0"/>
              </a:rPr>
              <a:t>t</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0" name="Picture 7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4653" y="3806446"/>
            <a:ext cx="1126327" cy="741682"/>
          </a:xfrm>
          <a:prstGeom prst="rect">
            <a:avLst/>
          </a:prstGeom>
        </p:spPr>
      </p:pic>
      <p:sp>
        <p:nvSpPr>
          <p:cNvPr id="81" name="TextBox 80">
            <a:extLst>
              <a:ext uri="{FF2B5EF4-FFF2-40B4-BE49-F238E27FC236}">
                <a16:creationId xmlns="" xmlns:a16="http://schemas.microsoft.com/office/drawing/2014/main" id="{21E497C2-6813-45CF-9B5F-EA40A2480F0D}"/>
              </a:ext>
            </a:extLst>
          </p:cNvPr>
          <p:cNvSpPr txBox="1"/>
          <p:nvPr/>
        </p:nvSpPr>
        <p:spPr>
          <a:xfrm rot="10800000" flipV="1">
            <a:off x="5969977" y="4453680"/>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H</a:t>
            </a:r>
            <a:r>
              <a:rPr lang="en-GB" sz="3200" dirty="0" err="1">
                <a:solidFill>
                  <a:srgbClr val="E65D00"/>
                </a:solidFill>
                <a:latin typeface="Century Gothic" panose="020B0502020202020204" pitchFamily="34" charset="0"/>
                <a:cs typeface="Calibri" panose="020F0502020204030204" pitchFamily="34" charset="0"/>
              </a:rPr>
              <a:t>au</a:t>
            </a:r>
            <a:r>
              <a:rPr lang="en-GB" sz="3200" dirty="0" err="1">
                <a:solidFill>
                  <a:srgbClr val="5B9BD5">
                    <a:lumMod val="50000"/>
                  </a:srgbClr>
                </a:solidFill>
                <a:latin typeface="Century Gothic" panose="020B0502020202020204" pitchFamily="34" charset="0"/>
                <a:cs typeface="Arial" panose="020B0604020202020204" pitchFamily="34" charset="0"/>
              </a:rPr>
              <a:t>s</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82" name="Picture 81"/>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9614" y="3818467"/>
            <a:ext cx="917041" cy="917041"/>
          </a:xfrm>
          <a:prstGeom prst="rect">
            <a:avLst/>
          </a:prstGeom>
        </p:spPr>
      </p:pic>
      <p:sp>
        <p:nvSpPr>
          <p:cNvPr id="83" name="TextBox 82">
            <a:extLst>
              <a:ext uri="{FF2B5EF4-FFF2-40B4-BE49-F238E27FC236}">
                <a16:creationId xmlns="" xmlns:a16="http://schemas.microsoft.com/office/drawing/2014/main" id="{21E497C2-6813-45CF-9B5F-EA40A2480F0D}"/>
              </a:ext>
            </a:extLst>
          </p:cNvPr>
          <p:cNvSpPr txBox="1"/>
          <p:nvPr/>
        </p:nvSpPr>
        <p:spPr>
          <a:xfrm rot="10800000" flipV="1">
            <a:off x="7971584" y="4595493"/>
            <a:ext cx="2068327" cy="461665"/>
          </a:xfrm>
          <a:prstGeom prst="rect">
            <a:avLst/>
          </a:prstGeom>
          <a:noFill/>
        </p:spPr>
        <p:txBody>
          <a:bodyPr wrap="square" rtlCol="0">
            <a:spAutoFit/>
          </a:bodyPr>
          <a:lstStyle/>
          <a:p>
            <a:pPr>
              <a:defRPr/>
            </a:pPr>
            <a:r>
              <a:rPr lang="en-GB" sz="2400" dirty="0">
                <a:solidFill>
                  <a:srgbClr val="5B9BD5">
                    <a:lumMod val="50000"/>
                  </a:srgbClr>
                </a:solidFill>
                <a:latin typeface="Century Gothic" panose="020B0502020202020204" pitchFamily="34" charset="0"/>
                <a:cs typeface="Arial" panose="020B0604020202020204" pitchFamily="34" charset="0"/>
              </a:rPr>
              <a:t>D</a:t>
            </a:r>
            <a:r>
              <a:rPr lang="en-GB" sz="2400" dirty="0">
                <a:solidFill>
                  <a:srgbClr val="E65D00"/>
                </a:solidFill>
                <a:latin typeface="Century Gothic" panose="020B0502020202020204" pitchFamily="34" charset="0"/>
                <a:cs typeface="Calibri" panose="020F0502020204030204" pitchFamily="34" charset="0"/>
              </a:rPr>
              <a:t>eu</a:t>
            </a:r>
            <a:r>
              <a:rPr lang="en-GB" sz="2400" dirty="0">
                <a:solidFill>
                  <a:srgbClr val="5B9BD5">
                    <a:lumMod val="50000"/>
                  </a:srgbClr>
                </a:solidFill>
                <a:latin typeface="Century Gothic" panose="020B0502020202020204" pitchFamily="34" charset="0"/>
                <a:cs typeface="Arial" panose="020B0604020202020204" pitchFamily="34" charset="0"/>
              </a:rPr>
              <a:t>tschland</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4" name="Picture 83"/>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6290" y="3809117"/>
            <a:ext cx="1278763" cy="903742"/>
          </a:xfrm>
          <a:prstGeom prst="rect">
            <a:avLst/>
          </a:prstGeom>
        </p:spPr>
      </p:pic>
      <p:sp>
        <p:nvSpPr>
          <p:cNvPr id="85" name="TextBox 84">
            <a:extLst>
              <a:ext uri="{FF2B5EF4-FFF2-40B4-BE49-F238E27FC236}">
                <a16:creationId xmlns="" xmlns:a16="http://schemas.microsoft.com/office/drawing/2014/main" id="{21E497C2-6813-45CF-9B5F-EA40A2480F0D}"/>
              </a:ext>
            </a:extLst>
          </p:cNvPr>
          <p:cNvSpPr txBox="1"/>
          <p:nvPr/>
        </p:nvSpPr>
        <p:spPr>
          <a:xfrm rot="10800000" flipV="1">
            <a:off x="9931948" y="4543740"/>
            <a:ext cx="1878760" cy="461665"/>
          </a:xfrm>
          <a:prstGeom prst="rect">
            <a:avLst/>
          </a:prstGeom>
          <a:noFill/>
        </p:spPr>
        <p:txBody>
          <a:bodyPr wrap="square" rtlCol="0">
            <a:spAutoFit/>
          </a:bodyPr>
          <a:lstStyle/>
          <a:p>
            <a:pPr>
              <a:defRPr/>
            </a:pPr>
            <a:r>
              <a:rPr lang="en-GB" sz="2400" dirty="0" err="1">
                <a:solidFill>
                  <a:srgbClr val="5B9BD5">
                    <a:lumMod val="50000"/>
                  </a:srgbClr>
                </a:solidFill>
                <a:latin typeface="Century Gothic" panose="020B0502020202020204" pitchFamily="34" charset="0"/>
                <a:cs typeface="Arial" panose="020B0604020202020204" pitchFamily="34" charset="0"/>
              </a:rPr>
              <a:t>M</a:t>
            </a:r>
            <a:r>
              <a:rPr lang="en-GB" sz="2400" dirty="0" err="1">
                <a:solidFill>
                  <a:srgbClr val="E65D00"/>
                </a:solidFill>
                <a:latin typeface="Century Gothic" panose="020B0502020202020204" pitchFamily="34" charset="0"/>
                <a:cs typeface="Calibri" panose="020F0502020204030204" pitchFamily="34" charset="0"/>
              </a:rPr>
              <a:t>äu</a:t>
            </a:r>
            <a:r>
              <a:rPr lang="en-GB" sz="2400" dirty="0" err="1">
                <a:solidFill>
                  <a:srgbClr val="5B9BD5">
                    <a:lumMod val="50000"/>
                  </a:srgbClr>
                </a:solidFill>
                <a:latin typeface="Century Gothic" panose="020B0502020202020204" pitchFamily="34" charset="0"/>
                <a:cs typeface="Arial" panose="020B0604020202020204" pitchFamily="34" charset="0"/>
              </a:rPr>
              <a:t>se</a:t>
            </a:r>
            <a:endParaRPr lang="en-GB" sz="2400" dirty="0">
              <a:solidFill>
                <a:srgbClr val="E65D00"/>
              </a:solidFill>
              <a:latin typeface="Century Gothic" panose="020B0502020202020204" pitchFamily="34" charset="0"/>
              <a:cs typeface="Calibri" panose="020F0502020204030204" pitchFamily="34" charset="0"/>
            </a:endParaRPr>
          </a:p>
        </p:txBody>
      </p:sp>
      <p:pic>
        <p:nvPicPr>
          <p:cNvPr id="86" name="Picture 85"/>
          <p:cNvPicPr>
            <a:picLocks noChangeAspect="1"/>
          </p:cNvPicPr>
          <p:nvPr/>
        </p:nvPicPr>
        <p:blipFill>
          <a:blip r:embed="rId2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94270" y="5123116"/>
            <a:ext cx="999701" cy="999701"/>
          </a:xfrm>
          <a:prstGeom prst="rect">
            <a:avLst/>
          </a:prstGeom>
        </p:spPr>
      </p:pic>
      <p:sp>
        <p:nvSpPr>
          <p:cNvPr id="87" name="TextBox 86">
            <a:extLst>
              <a:ext uri="{FF2B5EF4-FFF2-40B4-BE49-F238E27FC236}">
                <a16:creationId xmlns="" xmlns:a16="http://schemas.microsoft.com/office/drawing/2014/main" id="{21E497C2-6813-45CF-9B5F-EA40A2480F0D}"/>
              </a:ext>
            </a:extLst>
          </p:cNvPr>
          <p:cNvSpPr txBox="1"/>
          <p:nvPr/>
        </p:nvSpPr>
        <p:spPr>
          <a:xfrm rot="10800000" flipV="1">
            <a:off x="120018" y="5638387"/>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Arial" panose="020B0604020202020204" pitchFamily="34" charset="0"/>
              </a:rPr>
              <a:t>un</a:t>
            </a:r>
            <a:r>
              <a:rPr lang="en-GB" sz="3200" dirty="0">
                <a:solidFill>
                  <a:srgbClr val="E65D00"/>
                </a:solidFill>
                <a:latin typeface="Century Gothic" panose="020B0502020202020204" pitchFamily="34" charset="0"/>
                <a:cs typeface="Calibri" panose="020F0502020204030204" pitchFamily="34" charset="0"/>
              </a:rPr>
              <a:t>d</a:t>
            </a:r>
          </a:p>
        </p:txBody>
      </p:sp>
      <p:pic>
        <p:nvPicPr>
          <p:cNvPr id="88" name="Picture 87"/>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908" y="4853716"/>
            <a:ext cx="1100212" cy="1100212"/>
          </a:xfrm>
          <a:prstGeom prst="rect">
            <a:avLst/>
          </a:prstGeom>
        </p:spPr>
      </p:pic>
      <p:sp>
        <p:nvSpPr>
          <p:cNvPr id="89" name="TextBox 88">
            <a:extLst>
              <a:ext uri="{FF2B5EF4-FFF2-40B4-BE49-F238E27FC236}">
                <a16:creationId xmlns="" xmlns:a16="http://schemas.microsoft.com/office/drawing/2014/main" id="{21E497C2-6813-45CF-9B5F-EA40A2480F0D}"/>
              </a:ext>
            </a:extLst>
          </p:cNvPr>
          <p:cNvSpPr txBox="1"/>
          <p:nvPr/>
        </p:nvSpPr>
        <p:spPr>
          <a:xfrm rot="10800000" flipV="1">
            <a:off x="2088625" y="5630103"/>
            <a:ext cx="1678742"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richt</a:t>
            </a:r>
            <a:r>
              <a:rPr lang="en-GB" sz="3200" dirty="0" err="1">
                <a:solidFill>
                  <a:srgbClr val="E65D00"/>
                </a:solidFill>
                <a:latin typeface="Century Gothic" panose="020B0502020202020204" pitchFamily="34" charset="0"/>
                <a:cs typeface="Calibri" panose="020F0502020204030204" pitchFamily="34" charset="0"/>
              </a:rPr>
              <a:t>ig</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0" name="Picture 89"/>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1009" y="5005183"/>
            <a:ext cx="951877" cy="1130354"/>
          </a:xfrm>
          <a:prstGeom prst="rect">
            <a:avLst/>
          </a:prstGeom>
        </p:spPr>
      </p:pic>
      <p:sp>
        <p:nvSpPr>
          <p:cNvPr id="91" name="TextBox 90">
            <a:extLst>
              <a:ext uri="{FF2B5EF4-FFF2-40B4-BE49-F238E27FC236}">
                <a16:creationId xmlns="" xmlns:a16="http://schemas.microsoft.com/office/drawing/2014/main" id="{21E497C2-6813-45CF-9B5F-EA40A2480F0D}"/>
              </a:ext>
            </a:extLst>
          </p:cNvPr>
          <p:cNvSpPr txBox="1"/>
          <p:nvPr/>
        </p:nvSpPr>
        <p:spPr>
          <a:xfrm rot="10800000" flipV="1">
            <a:off x="3865070" y="5641397"/>
            <a:ext cx="1678742"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st</a:t>
            </a:r>
            <a:r>
              <a:rPr lang="en-GB" sz="3200" dirty="0">
                <a:solidFill>
                  <a:srgbClr val="5B9BD5">
                    <a:lumMod val="50000"/>
                  </a:srgbClr>
                </a:solidFill>
                <a:latin typeface="Century Gothic" panose="020B0502020202020204" pitchFamily="34" charset="0"/>
                <a:cs typeface="Arial" panose="020B0604020202020204" pitchFamily="34" charset="0"/>
              </a:rPr>
              <a:t>ark</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92" name="TextBox 91">
            <a:extLst>
              <a:ext uri="{FF2B5EF4-FFF2-40B4-BE49-F238E27FC236}">
                <a16:creationId xmlns="" xmlns:a16="http://schemas.microsoft.com/office/drawing/2014/main" id="{21E497C2-6813-45CF-9B5F-EA40A2480F0D}"/>
              </a:ext>
            </a:extLst>
          </p:cNvPr>
          <p:cNvSpPr txBox="1"/>
          <p:nvPr/>
        </p:nvSpPr>
        <p:spPr>
          <a:xfrm rot="10800000" flipV="1">
            <a:off x="6032822" y="5645822"/>
            <a:ext cx="1678742"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sp</a:t>
            </a:r>
            <a:r>
              <a:rPr lang="en-GB" sz="3200" dirty="0" err="1">
                <a:solidFill>
                  <a:srgbClr val="5B9BD5">
                    <a:lumMod val="50000"/>
                  </a:srgbClr>
                </a:solidFill>
                <a:latin typeface="Century Gothic" panose="020B0502020202020204" pitchFamily="34" charset="0"/>
                <a:cs typeface="Arial" panose="020B0604020202020204" pitchFamily="34" charset="0"/>
              </a:rPr>
              <a:t>ielen</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3" name="Picture 92"/>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0639" y="5032188"/>
            <a:ext cx="985556" cy="847017"/>
          </a:xfrm>
          <a:prstGeom prst="rect">
            <a:avLst/>
          </a:prstGeom>
        </p:spPr>
      </p:pic>
      <p:pic>
        <p:nvPicPr>
          <p:cNvPr id="94" name="Picture 93"/>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8179" y="5187297"/>
            <a:ext cx="1183295" cy="1013049"/>
          </a:xfrm>
          <a:prstGeom prst="rect">
            <a:avLst/>
          </a:prstGeom>
        </p:spPr>
      </p:pic>
      <p:sp>
        <p:nvSpPr>
          <p:cNvPr id="95" name="TextBox 94">
            <a:extLst>
              <a:ext uri="{FF2B5EF4-FFF2-40B4-BE49-F238E27FC236}">
                <a16:creationId xmlns="" xmlns:a16="http://schemas.microsoft.com/office/drawing/2014/main" id="{21E497C2-6813-45CF-9B5F-EA40A2480F0D}"/>
              </a:ext>
            </a:extLst>
          </p:cNvPr>
          <p:cNvSpPr txBox="1"/>
          <p:nvPr/>
        </p:nvSpPr>
        <p:spPr>
          <a:xfrm rot="10800000" flipV="1">
            <a:off x="7962491" y="5638386"/>
            <a:ext cx="663294"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Arial" panose="020B0604020202020204" pitchFamily="34" charset="0"/>
              </a:rPr>
              <a:t>a</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96" name="Picture 95"/>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01985" y="5039625"/>
            <a:ext cx="927371" cy="735274"/>
          </a:xfrm>
          <a:prstGeom prst="rect">
            <a:avLst/>
          </a:prstGeom>
        </p:spPr>
      </p:pic>
      <p:sp>
        <p:nvSpPr>
          <p:cNvPr id="97" name="TextBox 96">
            <a:extLst>
              <a:ext uri="{FF2B5EF4-FFF2-40B4-BE49-F238E27FC236}">
                <a16:creationId xmlns="" xmlns:a16="http://schemas.microsoft.com/office/drawing/2014/main" id="{21E497C2-6813-45CF-9B5F-EA40A2480F0D}"/>
              </a:ext>
            </a:extLst>
          </p:cNvPr>
          <p:cNvSpPr txBox="1"/>
          <p:nvPr/>
        </p:nvSpPr>
        <p:spPr>
          <a:xfrm rot="10800000" flipV="1">
            <a:off x="9898413" y="5638387"/>
            <a:ext cx="2436973" cy="584775"/>
          </a:xfrm>
          <a:prstGeom prst="rect">
            <a:avLst/>
          </a:prstGeom>
          <a:noFill/>
        </p:spPr>
        <p:txBody>
          <a:bodyPr wrap="square" rtlCol="0">
            <a:spAutoFit/>
          </a:bodyPr>
          <a:lstStyle/>
          <a:p>
            <a:pPr>
              <a:defRPr/>
            </a:pPr>
            <a:r>
              <a:rPr lang="en-GB" sz="3200" dirty="0" err="1">
                <a:solidFill>
                  <a:srgbClr val="E65D00"/>
                </a:solidFill>
                <a:latin typeface="Century Gothic" panose="020B0502020202020204" pitchFamily="34" charset="0"/>
                <a:cs typeface="Calibri" panose="020F0502020204030204" pitchFamily="34" charset="0"/>
              </a:rPr>
              <a:t>Th</a:t>
            </a:r>
            <a:r>
              <a:rPr lang="en-GB" sz="3200" dirty="0" err="1">
                <a:solidFill>
                  <a:srgbClr val="5B9BD5">
                    <a:lumMod val="50000"/>
                  </a:srgbClr>
                </a:solidFill>
                <a:latin typeface="Century Gothic" panose="020B0502020202020204" pitchFamily="34" charset="0"/>
                <a:cs typeface="Arial" panose="020B0604020202020204" pitchFamily="34" charset="0"/>
              </a:rPr>
              <a:t>eater</a:t>
            </a:r>
            <a:endParaRPr lang="en-GB" sz="3200" dirty="0">
              <a:solidFill>
                <a:srgbClr val="E65D00"/>
              </a:solidFill>
              <a:latin typeface="Century Gothic" panose="020B0502020202020204" pitchFamily="34" charset="0"/>
              <a:cs typeface="Calibri" panose="020F0502020204030204" pitchFamily="34" charset="0"/>
            </a:endParaRPr>
          </a:p>
        </p:txBody>
      </p:sp>
      <p:cxnSp>
        <p:nvCxnSpPr>
          <p:cNvPr id="98" name="Straight Connector 97"/>
          <p:cNvCxnSpPr/>
          <p:nvPr/>
        </p:nvCxnSpPr>
        <p:spPr>
          <a:xfrm>
            <a:off x="10883206" y="2616234"/>
            <a:ext cx="0" cy="1189779"/>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 xmlns:a16="http://schemas.microsoft.com/office/drawing/2014/main" id="{996F03CA-4393-4B59-82AE-47D2DDCE7FC2}"/>
              </a:ext>
            </a:extLst>
          </p:cNvPr>
          <p:cNvSpPr txBox="1"/>
          <p:nvPr/>
        </p:nvSpPr>
        <p:spPr>
          <a:xfrm rot="10800000" flipV="1">
            <a:off x="7927774" y="3298715"/>
            <a:ext cx="1043567"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vo</a:t>
            </a:r>
            <a:r>
              <a:rPr lang="en-GB" sz="3200" dirty="0" err="1">
                <a:solidFill>
                  <a:srgbClr val="E65D00"/>
                </a:solidFill>
                <a:latin typeface="Century Gothic" panose="020B0502020202020204" pitchFamily="34" charset="0"/>
                <a:cs typeface="Calibri" panose="020F0502020204030204" pitchFamily="34" charset="0"/>
              </a:rPr>
              <a:t>r</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647667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graphicFrame>
        <p:nvGraphicFramePr>
          <p:cNvPr id="100" name="Table 99"/>
          <p:cNvGraphicFramePr>
            <a:graphicFrameLocks noGrp="1"/>
          </p:cNvGraphicFramePr>
          <p:nvPr>
            <p:extLst/>
          </p:nvPr>
        </p:nvGraphicFramePr>
        <p:xfrm>
          <a:off x="339264" y="669905"/>
          <a:ext cx="5455745" cy="5120640"/>
        </p:xfrm>
        <a:graphic>
          <a:graphicData uri="http://schemas.openxmlformats.org/drawingml/2006/table">
            <a:tbl>
              <a:tblPr firstRow="1" firstCol="1" bandRow="1">
                <a:tableStyleId>{ED083AE6-46FA-4A59-8FB0-9F97EB10719F}</a:tableStyleId>
              </a:tblPr>
              <a:tblGrid>
                <a:gridCol w="2094397"/>
                <a:gridCol w="3361348"/>
              </a:tblGrid>
              <a:tr h="492237">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910046">
                <a:tc>
                  <a:txBody>
                    <a:bodyPr/>
                    <a:lstStyle/>
                    <a:p>
                      <a:pPr algn="ctr">
                        <a:spcAft>
                          <a:spcPts val="0"/>
                        </a:spcAft>
                      </a:pPr>
                      <a:r>
                        <a:rPr lang="en-GB" sz="2400" b="0" kern="100" dirty="0" smtClean="0">
                          <a:solidFill>
                            <a:srgbClr val="002060"/>
                          </a:solidFill>
                          <a:effectLst/>
                          <a:latin typeface="Century Gothic" panose="020B0502020202020204" pitchFamily="34" charset="0"/>
                        </a:rPr>
                        <a:t>Group 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a (long), a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e (long),</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800" b="0" kern="100" dirty="0" smtClean="0">
                          <a:solidFill>
                            <a:srgbClr val="002060"/>
                          </a:solidFill>
                          <a:effectLst/>
                          <a:latin typeface="Century Gothic" panose="020B0502020202020204" pitchFamily="34" charset="0"/>
                          <a:ea typeface="Calibri" panose="020F0502020204030204" pitchFamily="34" charset="0"/>
                        </a:rPr>
                        <a:t> e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ei</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w</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z</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728037">
                <a:tc>
                  <a:txBody>
                    <a:bodyPr/>
                    <a:lstStyle/>
                    <a:p>
                      <a:pPr algn="ctr">
                        <a:spcAft>
                          <a:spcPts val="0"/>
                        </a:spcAft>
                      </a:pPr>
                      <a:r>
                        <a:rPr lang="en-GB" sz="2400" b="0" kern="100" dirty="0" smtClean="0">
                          <a:solidFill>
                            <a:srgbClr val="002060"/>
                          </a:solidFill>
                          <a:effectLst/>
                          <a:latin typeface="Century Gothic" panose="020B0502020202020204" pitchFamily="34" charset="0"/>
                        </a:rPr>
                        <a:t>Group 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i</a:t>
                      </a:r>
                      <a:r>
                        <a:rPr lang="en-GB" sz="1800" b="0" kern="100" dirty="0" smtClean="0">
                          <a:solidFill>
                            <a:srgbClr val="002060"/>
                          </a:solidFill>
                          <a:effectLst/>
                          <a:latin typeface="Century Gothic" panose="020B0502020202020204" pitchFamily="34" charset="0"/>
                          <a:ea typeface="Calibri" panose="020F0502020204030204" pitchFamily="34" charset="0"/>
                        </a:rPr>
                        <a:t> (long), </a:t>
                      </a:r>
                      <a:r>
                        <a:rPr lang="en-GB" sz="1800" b="0" kern="100" dirty="0" err="1" smtClean="0">
                          <a:solidFill>
                            <a:srgbClr val="002060"/>
                          </a:solidFill>
                          <a:effectLst/>
                          <a:latin typeface="Century Gothic" panose="020B0502020202020204" pitchFamily="34" charset="0"/>
                          <a:ea typeface="Calibri" panose="020F0502020204030204" pitchFamily="34" charset="0"/>
                        </a:rPr>
                        <a:t>i</a:t>
                      </a:r>
                      <a:r>
                        <a:rPr lang="en-GB" sz="1800" b="0" kern="100" dirty="0" smtClean="0">
                          <a:solidFill>
                            <a:srgbClr val="002060"/>
                          </a:solidFill>
                          <a:effectLst/>
                          <a:latin typeface="Century Gothic" panose="020B0502020202020204" pitchFamily="34" charset="0"/>
                          <a:ea typeface="Calibri" panose="020F0502020204030204" pitchFamily="34" charset="0"/>
                        </a:rPr>
                        <a:t>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ie</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ch</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364018">
                <a:tc>
                  <a:txBody>
                    <a:bodyPr/>
                    <a:lstStyle/>
                    <a:p>
                      <a:pPr algn="ctr">
                        <a:spcAft>
                          <a:spcPts val="0"/>
                        </a:spcAft>
                      </a:pPr>
                      <a:r>
                        <a:rPr lang="en-GB" sz="2400" b="0" kern="100" dirty="0" smtClean="0">
                          <a:solidFill>
                            <a:srgbClr val="002060"/>
                          </a:solidFill>
                          <a:effectLst/>
                          <a:latin typeface="Century Gothic" panose="020B0502020202020204" pitchFamily="34" charset="0"/>
                        </a:rPr>
                        <a:t>Group 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o (long), o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u (long), u (short)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910046">
                <a:tc>
                  <a:txBody>
                    <a:bodyPr/>
                    <a:lstStyle/>
                    <a:p>
                      <a:pPr algn="ctr">
                        <a:spcAft>
                          <a:spcPts val="0"/>
                        </a:spcAft>
                      </a:pPr>
                      <a:r>
                        <a:rPr lang="en-GB" sz="2400" b="0" kern="100" dirty="0" smtClean="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er</a:t>
                      </a:r>
                      <a:r>
                        <a:rPr lang="en-GB" sz="1800" b="0" kern="100" dirty="0" smtClean="0">
                          <a:solidFill>
                            <a:srgbClr val="002060"/>
                          </a:solidFill>
                          <a:effectLst/>
                          <a:latin typeface="Century Gothic" panose="020B0502020202020204" pitchFamily="34" charset="0"/>
                          <a:ea typeface="Calibri" panose="020F0502020204030204" pitchFamily="34" charset="0"/>
                        </a:rPr>
                        <a:t> (stressed)</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er</a:t>
                      </a:r>
                      <a:r>
                        <a:rPr lang="en-GB" sz="1800" b="0" kern="100" dirty="0" smtClean="0">
                          <a:solidFill>
                            <a:srgbClr val="002060"/>
                          </a:solidFill>
                          <a:effectLst/>
                          <a:latin typeface="Century Gothic" panose="020B0502020202020204" pitchFamily="34" charset="0"/>
                          <a:ea typeface="Calibri" panose="020F0502020204030204" pitchFamily="34" charset="0"/>
                        </a:rPr>
                        <a:t> (unstressed)</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r (vocalic),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r (consonantal)</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v</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bl>
          </a:graphicData>
        </a:graphic>
      </p:graphicFrame>
      <p:graphicFrame>
        <p:nvGraphicFramePr>
          <p:cNvPr id="101" name="Table 100"/>
          <p:cNvGraphicFramePr>
            <a:graphicFrameLocks noGrp="1"/>
          </p:cNvGraphicFramePr>
          <p:nvPr>
            <p:extLst/>
          </p:nvPr>
        </p:nvGraphicFramePr>
        <p:xfrm>
          <a:off x="5954882" y="669906"/>
          <a:ext cx="5920887" cy="4297680"/>
        </p:xfrm>
        <a:graphic>
          <a:graphicData uri="http://schemas.openxmlformats.org/drawingml/2006/table">
            <a:tbl>
              <a:tblPr firstRow="1" firstCol="1" bandRow="1">
                <a:tableStyleId>{ED083AE6-46FA-4A59-8FB0-9F97EB10719F}</a:tableStyleId>
              </a:tblPr>
              <a:tblGrid>
                <a:gridCol w="2335877"/>
                <a:gridCol w="3585010"/>
              </a:tblGrid>
              <a:tr h="268184">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201138">
                <a:tc>
                  <a:txBody>
                    <a:bodyPr/>
                    <a:lstStyle/>
                    <a:p>
                      <a:pPr algn="ctr">
                        <a:spcAft>
                          <a:spcPts val="0"/>
                        </a:spcAft>
                      </a:pPr>
                      <a:r>
                        <a:rPr lang="en-GB" sz="2400" b="0" kern="100" dirty="0" smtClean="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s (start/middle)</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ss</a:t>
                      </a:r>
                      <a:r>
                        <a:rPr lang="en-GB" sz="1800" b="0" kern="100" baseline="0" dirty="0" smtClean="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301707">
                <a:tc>
                  <a:txBody>
                    <a:bodyPr/>
                    <a:lstStyle/>
                    <a:p>
                      <a:pPr algn="ctr">
                        <a:spcAft>
                          <a:spcPts val="0"/>
                        </a:spcAft>
                      </a:pPr>
                      <a:r>
                        <a:rPr lang="en-GB" sz="2400" b="0" kern="100" dirty="0" smtClean="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ü (long), ü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ö (long), ö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ä (long), ä (short)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301707">
                <a:tc>
                  <a:txBody>
                    <a:bodyPr/>
                    <a:lstStyle/>
                    <a:p>
                      <a:pPr algn="ctr">
                        <a:spcAft>
                          <a:spcPts val="0"/>
                        </a:spcAft>
                      </a:pPr>
                      <a:r>
                        <a:rPr lang="en-GB" sz="2400" b="0" kern="100" dirty="0" smtClean="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au</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eu</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502846">
                <a:tc>
                  <a:txBody>
                    <a:bodyPr/>
                    <a:lstStyle/>
                    <a:p>
                      <a:pPr algn="ctr">
                        <a:spcAft>
                          <a:spcPts val="0"/>
                        </a:spcAft>
                      </a:pPr>
                      <a:r>
                        <a:rPr lang="en-GB" sz="2400" b="0" kern="100" dirty="0" smtClean="0">
                          <a:solidFill>
                            <a:srgbClr val="002060"/>
                          </a:solidFill>
                          <a:effectLst/>
                          <a:latin typeface="Century Gothic" panose="020B0502020202020204" pitchFamily="34" charset="0"/>
                          <a:ea typeface="+mn-ea"/>
                        </a:rPr>
                        <a:t>Group</a:t>
                      </a:r>
                      <a:r>
                        <a:rPr lang="en-GB" sz="2400" b="0" kern="100" baseline="0" dirty="0" smtClean="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-d</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a:t>
                      </a:r>
                      <a:r>
                        <a:rPr lang="en-GB" sz="1800" b="0" kern="100" dirty="0" err="1" smtClean="0">
                          <a:solidFill>
                            <a:srgbClr val="002060"/>
                          </a:solidFill>
                          <a:effectLst/>
                          <a:latin typeface="Century Gothic" panose="020B0502020202020204" pitchFamily="34" charset="0"/>
                          <a:ea typeface="Calibri" panose="020F0502020204030204" pitchFamily="34" charset="0"/>
                        </a:rPr>
                        <a:t>ig</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st</a:t>
                      </a:r>
                      <a:r>
                        <a:rPr lang="en-GB" sz="1800" b="0" kern="100" dirty="0" smtClean="0">
                          <a:solidFill>
                            <a:srgbClr val="002060"/>
                          </a:solidFill>
                          <a:effectLst/>
                          <a:latin typeface="Century Gothic" panose="020B0502020202020204" pitchFamily="34" charset="0"/>
                          <a:ea typeface="Calibri" panose="020F0502020204030204" pitchFamily="34" charset="0"/>
                        </a:rPr>
                        <a:t>-, </a:t>
                      </a:r>
                      <a:r>
                        <a:rPr lang="en-GB" sz="1800" b="0" kern="100" dirty="0" err="1" smtClean="0">
                          <a:solidFill>
                            <a:srgbClr val="002060"/>
                          </a:solidFill>
                          <a:effectLst/>
                          <a:latin typeface="Century Gothic" panose="020B0502020202020204" pitchFamily="34" charset="0"/>
                          <a:ea typeface="Calibri" panose="020F0502020204030204" pitchFamily="34" charset="0"/>
                        </a:rPr>
                        <a:t>sp</a:t>
                      </a:r>
                      <a:r>
                        <a:rPr lang="en-GB" sz="1800" b="0" kern="100" dirty="0" smtClean="0">
                          <a:solidFill>
                            <a:srgbClr val="002060"/>
                          </a:solidFill>
                          <a:effectLst/>
                          <a:latin typeface="Century Gothic" panose="020B0502020202020204" pitchFamily="34" charset="0"/>
                          <a:ea typeface="Calibri" panose="020F0502020204030204" pitchFamily="34" charset="0"/>
                        </a:rPr>
                        <a: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j</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bl>
          </a:graphicData>
        </a:graphic>
      </p:graphicFrame>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German</a:t>
            </a:r>
            <a:endParaRPr lang="en-GB" sz="3200" dirty="0">
              <a:solidFill>
                <a:prstClr val="black"/>
              </a:solidFill>
              <a:latin typeface="Century Gothic" panose="020B0502020202020204" pitchFamily="34" charset="0"/>
            </a:endParaRPr>
          </a:p>
        </p:txBody>
      </p:sp>
      <p:sp>
        <p:nvSpPr>
          <p:cNvPr id="7" name="TextBox 6"/>
          <p:cNvSpPr txBox="1"/>
          <p:nvPr/>
        </p:nvSpPr>
        <p:spPr>
          <a:xfrm>
            <a:off x="5817299" y="5007555"/>
            <a:ext cx="6196052" cy="1446550"/>
          </a:xfrm>
          <a:prstGeom prst="rect">
            <a:avLst/>
          </a:prstGeom>
          <a:noFill/>
        </p:spPr>
        <p:txBody>
          <a:bodyPr wrap="square" rtlCol="0">
            <a:spAutoFit/>
          </a:bodyPr>
          <a:lstStyle/>
          <a:p>
            <a:r>
              <a:rPr lang="en-GB" sz="800" dirty="0">
                <a:solidFill>
                  <a:srgbClr val="002060"/>
                </a:solidFill>
              </a:rPr>
              <a:t>1) The long vowels </a:t>
            </a:r>
            <a:r>
              <a:rPr lang="en-GB" sz="800" dirty="0" err="1">
                <a:solidFill>
                  <a:srgbClr val="002060"/>
                </a:solidFill>
              </a:rPr>
              <a:t>a,e,i,o,u</a:t>
            </a:r>
            <a:r>
              <a:rPr lang="en-GB" sz="800" dirty="0">
                <a:solidFill>
                  <a:srgbClr val="002060"/>
                </a:solidFill>
              </a:rPr>
              <a:t> in German are less straightforward than the short vowels. They are presented together for contrast purposes. Later they can be contrasted with the trickier ä, ö, ü.</a:t>
            </a:r>
            <a:br>
              <a:rPr lang="en-GB" sz="800" dirty="0">
                <a:solidFill>
                  <a:srgbClr val="002060"/>
                </a:solidFill>
              </a:rPr>
            </a:br>
            <a:r>
              <a:rPr lang="en-GB" sz="800" dirty="0">
                <a:solidFill>
                  <a:srgbClr val="002060"/>
                </a:solidFill>
              </a:rPr>
              <a:t>2) Likewise the ‘</a:t>
            </a:r>
            <a:r>
              <a:rPr lang="en-GB" sz="800" dirty="0" err="1">
                <a:solidFill>
                  <a:srgbClr val="002060"/>
                </a:solidFill>
              </a:rPr>
              <a:t>er</a:t>
            </a:r>
            <a:r>
              <a:rPr lang="en-GB" sz="800" dirty="0">
                <a:solidFill>
                  <a:srgbClr val="002060"/>
                </a:solidFill>
              </a:rPr>
              <a:t>’ unstressed sound is very similar to the –</a:t>
            </a:r>
            <a:r>
              <a:rPr lang="en-GB" sz="800" dirty="0" err="1">
                <a:solidFill>
                  <a:srgbClr val="002060"/>
                </a:solidFill>
              </a:rPr>
              <a:t>er</a:t>
            </a:r>
            <a:r>
              <a:rPr lang="en-GB" sz="800" dirty="0">
                <a:solidFill>
                  <a:srgbClr val="002060"/>
                </a:solidFill>
              </a:rPr>
              <a:t> at the end of ‘mother’, but the ‘</a:t>
            </a:r>
            <a:r>
              <a:rPr lang="en-GB" sz="800" dirty="0" err="1">
                <a:solidFill>
                  <a:srgbClr val="002060"/>
                </a:solidFill>
              </a:rPr>
              <a:t>er</a:t>
            </a:r>
            <a:r>
              <a:rPr lang="en-GB" sz="800" dirty="0">
                <a:solidFill>
                  <a:srgbClr val="002060"/>
                </a:solidFill>
              </a:rPr>
              <a:t>’ stressed is a rather different sound, so the two are presented together.  </a:t>
            </a:r>
            <a:br>
              <a:rPr lang="en-GB" sz="800" dirty="0">
                <a:solidFill>
                  <a:srgbClr val="002060"/>
                </a:solidFill>
              </a:rPr>
            </a:br>
            <a:r>
              <a:rPr lang="en-GB" sz="800" dirty="0">
                <a:solidFill>
                  <a:srgbClr val="002060"/>
                </a:solidFill>
              </a:rPr>
              <a:t>3. A tentative, suggested time frame might be to spend 10-12 minutes each lesson on phonics.  So, for example, a / e would be lesson 1, </a:t>
            </a:r>
            <a:r>
              <a:rPr lang="en-GB" sz="800" dirty="0" err="1">
                <a:solidFill>
                  <a:srgbClr val="002060"/>
                </a:solidFill>
              </a:rPr>
              <a:t>ei</a:t>
            </a:r>
            <a:r>
              <a:rPr lang="en-GB" sz="800" dirty="0">
                <a:solidFill>
                  <a:srgbClr val="002060"/>
                </a:solidFill>
              </a:rPr>
              <a:t>/w/z in lesson 2.  The following week would revisit all of these, before starting in Week 3 with Group 2.  This would put the initial introduction and practice phase at 16 weeks, just over one term.  After that, specific contrasts would be practised regularly: u/ü, o/ö, </a:t>
            </a:r>
            <a:r>
              <a:rPr lang="en-GB" sz="800" dirty="0" err="1">
                <a:solidFill>
                  <a:srgbClr val="002060"/>
                </a:solidFill>
              </a:rPr>
              <a:t>a,ä</a:t>
            </a:r>
            <a:r>
              <a:rPr lang="en-GB" sz="800" dirty="0">
                <a:solidFill>
                  <a:srgbClr val="002060"/>
                </a:solidFill>
              </a:rPr>
              <a:t>, </a:t>
            </a:r>
            <a:r>
              <a:rPr lang="en-GB" sz="800" dirty="0" err="1">
                <a:solidFill>
                  <a:srgbClr val="002060"/>
                </a:solidFill>
              </a:rPr>
              <a:t>ei</a:t>
            </a:r>
            <a:r>
              <a:rPr lang="en-GB" sz="800" dirty="0">
                <a:solidFill>
                  <a:srgbClr val="002060"/>
                </a:solidFill>
              </a:rPr>
              <a:t>/</a:t>
            </a:r>
            <a:r>
              <a:rPr lang="en-GB" sz="800" dirty="0" err="1">
                <a:solidFill>
                  <a:srgbClr val="002060"/>
                </a:solidFill>
              </a:rPr>
              <a:t>ie</a:t>
            </a:r>
            <a:r>
              <a:rPr lang="en-GB" sz="800" dirty="0">
                <a:solidFill>
                  <a:srgbClr val="002060"/>
                </a:solidFill>
              </a:rPr>
              <a:t>, z/s-, </a:t>
            </a:r>
            <a:r>
              <a:rPr lang="en-GB" sz="800" dirty="0" err="1">
                <a:solidFill>
                  <a:srgbClr val="002060"/>
                </a:solidFill>
              </a:rPr>
              <a:t>sch</a:t>
            </a:r>
            <a:r>
              <a:rPr lang="en-GB" sz="800" dirty="0">
                <a:solidFill>
                  <a:srgbClr val="002060"/>
                </a:solidFill>
              </a:rPr>
              <a:t>/</a:t>
            </a:r>
            <a:r>
              <a:rPr lang="en-GB" sz="800" dirty="0" err="1">
                <a:solidFill>
                  <a:srgbClr val="002060"/>
                </a:solidFill>
              </a:rPr>
              <a:t>st</a:t>
            </a:r>
            <a:r>
              <a:rPr lang="en-GB" sz="800" dirty="0">
                <a:solidFill>
                  <a:srgbClr val="002060"/>
                </a:solidFill>
              </a:rPr>
              <a:t>/</a:t>
            </a:r>
            <a:r>
              <a:rPr lang="en-GB" sz="800" dirty="0" err="1">
                <a:solidFill>
                  <a:srgbClr val="002060"/>
                </a:solidFill>
              </a:rPr>
              <a:t>sp</a:t>
            </a:r>
            <a:r>
              <a:rPr lang="en-GB" sz="800" dirty="0">
                <a:solidFill>
                  <a:srgbClr val="002060"/>
                </a:solidFill>
              </a:rPr>
              <a:t>, v/w and </a:t>
            </a:r>
            <a:r>
              <a:rPr lang="en-GB" sz="800" dirty="0" err="1">
                <a:solidFill>
                  <a:srgbClr val="002060"/>
                </a:solidFill>
              </a:rPr>
              <a:t>sch</a:t>
            </a:r>
            <a:r>
              <a:rPr lang="en-GB" sz="800" dirty="0">
                <a:solidFill>
                  <a:srgbClr val="002060"/>
                </a:solidFill>
              </a:rPr>
              <a:t>/</a:t>
            </a:r>
            <a:r>
              <a:rPr lang="en-GB" sz="800" dirty="0" err="1">
                <a:solidFill>
                  <a:srgbClr val="002060"/>
                </a:solidFill>
              </a:rPr>
              <a:t>ch</a:t>
            </a:r>
            <a:r>
              <a:rPr lang="en-GB" sz="800" dirty="0">
                <a:solidFill>
                  <a:srgbClr val="002060"/>
                </a:solidFill>
              </a:rPr>
              <a:t>, as well as other tasks that combine several SSCs. This would run over the spring term.  The summer term of Y1 would continue to develop and apply SSC knowledge, including through the use of more extended, authentic texts.</a:t>
            </a:r>
            <a:br>
              <a:rPr lang="en-GB" sz="800" dirty="0">
                <a:solidFill>
                  <a:srgbClr val="002060"/>
                </a:solidFill>
              </a:rPr>
            </a:br>
            <a:r>
              <a:rPr lang="en-GB" sz="800" dirty="0">
                <a:solidFill>
                  <a:srgbClr val="002060"/>
                </a:solidFill>
              </a:rPr>
              <a:t>4) Diagnostic assessment of pupils’ development would also inform the re-visiting of specifically challenging SSCs.</a:t>
            </a:r>
            <a:br>
              <a:rPr lang="en-GB" sz="800" dirty="0">
                <a:solidFill>
                  <a:srgbClr val="002060"/>
                </a:solidFill>
              </a:rPr>
            </a:br>
            <a:endParaRPr lang="en-GB" sz="800" dirty="0">
              <a:solidFill>
                <a:srgbClr val="002060"/>
              </a:solidFill>
            </a:endParaRPr>
          </a:p>
        </p:txBody>
      </p:sp>
    </p:spTree>
    <p:extLst>
      <p:ext uri="{BB962C8B-B14F-4D97-AF65-F5344CB8AC3E}">
        <p14:creationId xmlns:p14="http://schemas.microsoft.com/office/powerpoint/2010/main" val="3444265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02" name="TextBox 101"/>
          <p:cNvSpPr txBox="1"/>
          <p:nvPr/>
        </p:nvSpPr>
        <p:spPr>
          <a:xfrm>
            <a:off x="1592580" y="8513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German</a:t>
            </a:r>
            <a:endParaRPr lang="en-GB" sz="3200" dirty="0">
              <a:solidFill>
                <a:prstClr val="black"/>
              </a:solidFill>
              <a:latin typeface="Century Gothic" panose="020B0502020202020204" pitchFamily="34" charset="0"/>
            </a:endParaRPr>
          </a:p>
        </p:txBody>
      </p:sp>
      <p:graphicFrame>
        <p:nvGraphicFramePr>
          <p:cNvPr id="9" name="Table 8"/>
          <p:cNvGraphicFramePr>
            <a:graphicFrameLocks noGrp="1"/>
          </p:cNvGraphicFramePr>
          <p:nvPr>
            <p:extLst/>
          </p:nvPr>
        </p:nvGraphicFramePr>
        <p:xfrm>
          <a:off x="125918" y="842504"/>
          <a:ext cx="11884820" cy="5413916"/>
        </p:xfrm>
        <a:graphic>
          <a:graphicData uri="http://schemas.openxmlformats.org/drawingml/2006/table">
            <a:tbl>
              <a:tblPr firstRow="1" firstCol="1" bandRow="1">
                <a:tableStyleId>{ED083AE6-46FA-4A59-8FB0-9F97EB10719F}</a:tableStyleId>
              </a:tblPr>
              <a:tblGrid>
                <a:gridCol w="788483"/>
                <a:gridCol w="2289221"/>
                <a:gridCol w="2117558"/>
                <a:gridCol w="983368"/>
                <a:gridCol w="753979"/>
                <a:gridCol w="2117558"/>
                <a:gridCol w="1700462"/>
                <a:gridCol w="1134191"/>
              </a:tblGrid>
              <a:tr h="516892">
                <a:tc>
                  <a:txBody>
                    <a:bodyPr/>
                    <a:lstStyle/>
                    <a:p>
                      <a:pPr algn="ctr">
                        <a:spcAft>
                          <a:spcPts val="0"/>
                        </a:spcAft>
                      </a:pPr>
                      <a:r>
                        <a:rPr lang="en-GB" sz="1400" b="0" kern="100" dirty="0" smtClean="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Source</a:t>
                      </a:r>
                      <a:r>
                        <a:rPr lang="en-GB" sz="1800" b="1" kern="100" baseline="0" dirty="0" smtClean="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FQ</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smtClean="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Source</a:t>
                      </a:r>
                      <a:r>
                        <a:rPr lang="en-GB" sz="1800" b="1" kern="100" baseline="0" dirty="0" smtClean="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FQ</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1440301">
                <a:tc>
                  <a:txBody>
                    <a:bodyPr/>
                    <a:lstStyle/>
                    <a:p>
                      <a:pPr algn="ctr">
                        <a:spcAft>
                          <a:spcPts val="0"/>
                        </a:spcAft>
                      </a:pPr>
                      <a:r>
                        <a:rPr lang="en-GB" sz="2400" b="0" kern="100" dirty="0" smtClean="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a (long), a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e (long),</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800" b="0" kern="100" dirty="0" smtClean="0">
                          <a:solidFill>
                            <a:srgbClr val="002060"/>
                          </a:solidFill>
                          <a:effectLst/>
                          <a:latin typeface="Century Gothic" panose="020B0502020202020204" pitchFamily="34" charset="0"/>
                          <a:ea typeface="Calibri" panose="020F0502020204030204" pitchFamily="34" charset="0"/>
                        </a:rPr>
                        <a:t> e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ei</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w</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z</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sagen, kalt</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geben,denken</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frei</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Welt</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Zug</a:t>
                      </a: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46, 875</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57, 124</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318</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190</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613</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s (start/middle)</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ss</a:t>
                      </a:r>
                      <a:r>
                        <a:rPr lang="en-GB" sz="1800" b="0" kern="100" baseline="0" dirty="0" smtClean="0">
                          <a:solidFill>
                            <a:srgbClr val="002060"/>
                          </a:solidFill>
                          <a:effectLst/>
                          <a:latin typeface="Century Gothic" panose="020B0502020202020204" pitchFamily="34" charset="0"/>
                          <a:ea typeface="Calibri" panose="020F0502020204030204" pitchFamily="34" charset="0"/>
                        </a:rPr>
                        <a:t> / ß / -s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sollen</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groß</a:t>
                      </a: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63</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74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1152241">
                <a:tc>
                  <a:txBody>
                    <a:bodyPr/>
                    <a:lstStyle/>
                    <a:p>
                      <a:pPr algn="ctr">
                        <a:spcAft>
                          <a:spcPts val="0"/>
                        </a:spcAft>
                      </a:pPr>
                      <a:r>
                        <a:rPr lang="en-GB" sz="2400" b="0" kern="100" dirty="0" smtClean="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i</a:t>
                      </a:r>
                      <a:r>
                        <a:rPr lang="en-GB" sz="1800" b="0" kern="100" dirty="0" smtClean="0">
                          <a:solidFill>
                            <a:srgbClr val="002060"/>
                          </a:solidFill>
                          <a:effectLst/>
                          <a:latin typeface="Century Gothic" panose="020B0502020202020204" pitchFamily="34" charset="0"/>
                          <a:ea typeface="Calibri" panose="020F0502020204030204" pitchFamily="34" charset="0"/>
                        </a:rPr>
                        <a:t> (long), </a:t>
                      </a:r>
                      <a:r>
                        <a:rPr lang="en-GB" sz="1800" b="0" kern="100" dirty="0" err="1" smtClean="0">
                          <a:solidFill>
                            <a:srgbClr val="002060"/>
                          </a:solidFill>
                          <a:effectLst/>
                          <a:latin typeface="Century Gothic" panose="020B0502020202020204" pitchFamily="34" charset="0"/>
                          <a:ea typeface="Calibri" panose="020F0502020204030204" pitchFamily="34" charset="0"/>
                        </a:rPr>
                        <a:t>i</a:t>
                      </a:r>
                      <a:r>
                        <a:rPr lang="en-GB" sz="1800" b="0" kern="100" dirty="0" smtClean="0">
                          <a:solidFill>
                            <a:srgbClr val="002060"/>
                          </a:solidFill>
                          <a:effectLst/>
                          <a:latin typeface="Century Gothic" panose="020B0502020202020204" pitchFamily="34" charset="0"/>
                          <a:ea typeface="Calibri" panose="020F0502020204030204" pitchFamily="34" charset="0"/>
                        </a:rPr>
                        <a:t>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ie</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ch</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sch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wir, finden</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Liebe</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ich, Buch</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schreiben</a:t>
                      </a: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31, 110</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843</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8, 195</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245</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ü (long), ü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ö (long), ö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ä (long), ä (short)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Tür, fünf</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schön,plötzlich</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spät, lächeln</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400, 272</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164, 459</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171,793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864181">
                <a:tc>
                  <a:txBody>
                    <a:bodyPr/>
                    <a:lstStyle/>
                    <a:p>
                      <a:pPr algn="ctr">
                        <a:spcAft>
                          <a:spcPts val="0"/>
                        </a:spcAft>
                      </a:pPr>
                      <a:r>
                        <a:rPr lang="en-GB" sz="2400" b="0" kern="100" dirty="0" smtClean="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o (long), o (short)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u (long), u (short)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Wo?, Kopf</a:t>
                      </a:r>
                    </a:p>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du, </a:t>
                      </a:r>
                      <a:r>
                        <a:rPr lang="en-GB" sz="1800" b="1" kern="100" dirty="0" err="1" smtClean="0">
                          <a:solidFill>
                            <a:srgbClr val="002060"/>
                          </a:solidFill>
                          <a:effectLst/>
                          <a:latin typeface="Century Gothic" panose="020B0502020202020204" pitchFamily="34" charset="0"/>
                          <a:ea typeface="Calibri" panose="020F0502020204030204" pitchFamily="34" charset="0"/>
                        </a:rPr>
                        <a:t>Punkt</a:t>
                      </a:r>
                      <a:endParaRPr lang="en-GB" sz="1800" b="1"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94, 279</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52, 427</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au</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eu</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äu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err="1" smtClean="0">
                          <a:solidFill>
                            <a:srgbClr val="002060"/>
                          </a:solidFill>
                          <a:effectLst/>
                          <a:latin typeface="Century Gothic" panose="020B0502020202020204" pitchFamily="34" charset="0"/>
                          <a:ea typeface="Calibri" panose="020F0502020204030204" pitchFamily="34" charset="0"/>
                        </a:rPr>
                        <a:t>Haus</a:t>
                      </a:r>
                      <a:endParaRPr lang="en-GB" sz="1800" b="1" kern="100" dirty="0" smtClean="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Deutschland</a:t>
                      </a:r>
                    </a:p>
                    <a:p>
                      <a:pPr algn="ctr">
                        <a:spcAft>
                          <a:spcPts val="0"/>
                        </a:spcAft>
                      </a:pPr>
                      <a:r>
                        <a:rPr lang="en-GB" sz="1800" b="1" kern="100" dirty="0" err="1" smtClean="0">
                          <a:solidFill>
                            <a:srgbClr val="002060"/>
                          </a:solidFill>
                          <a:effectLst/>
                          <a:latin typeface="Century Gothic" panose="020B0502020202020204" pitchFamily="34" charset="0"/>
                          <a:ea typeface="Calibri" panose="020F0502020204030204" pitchFamily="34" charset="0"/>
                        </a:rPr>
                        <a:t>Mäuse</a:t>
                      </a:r>
                      <a:endParaRPr lang="en-GB" sz="1800" b="1"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*105/146</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3757</a:t>
                      </a:r>
                    </a:p>
                  </a:txBody>
                  <a:tcPr marL="68580" marR="68580" marT="0" marB="0" anchor="ctr"/>
                </a:tc>
              </a:tr>
              <a:tr h="1440301">
                <a:tc>
                  <a:txBody>
                    <a:bodyPr/>
                    <a:lstStyle/>
                    <a:p>
                      <a:pPr algn="ctr">
                        <a:spcAft>
                          <a:spcPts val="0"/>
                        </a:spcAft>
                      </a:pPr>
                      <a:r>
                        <a:rPr lang="en-GB" sz="2400" b="0" kern="100" dirty="0" smtClean="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er</a:t>
                      </a:r>
                      <a:r>
                        <a:rPr lang="en-GB" sz="1800" b="0" kern="100" dirty="0" smtClean="0">
                          <a:solidFill>
                            <a:srgbClr val="002060"/>
                          </a:solidFill>
                          <a:effectLst/>
                          <a:latin typeface="Century Gothic" panose="020B0502020202020204" pitchFamily="34" charset="0"/>
                          <a:ea typeface="Calibri" panose="020F0502020204030204" pitchFamily="34" charset="0"/>
                        </a:rPr>
                        <a:t> (stressed)</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er</a:t>
                      </a:r>
                      <a:r>
                        <a:rPr lang="en-GB" sz="1800" b="0" kern="100" dirty="0" smtClean="0">
                          <a:solidFill>
                            <a:srgbClr val="002060"/>
                          </a:solidFill>
                          <a:effectLst/>
                          <a:latin typeface="Century Gothic" panose="020B0502020202020204" pitchFamily="34" charset="0"/>
                          <a:ea typeface="Calibri" panose="020F0502020204030204" pitchFamily="34" charset="0"/>
                        </a:rPr>
                        <a:t> (unstressed)</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r (vocalic),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r (consonantal)</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v</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er, wieder</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Uhr, reden</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vor</a:t>
                      </a: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20, 75</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349,356</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55</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ea typeface="+mn-ea"/>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-d, -</a:t>
                      </a:r>
                      <a:r>
                        <a:rPr lang="en-GB" sz="1800" b="0" kern="100" dirty="0" err="1" smtClean="0">
                          <a:solidFill>
                            <a:srgbClr val="002060"/>
                          </a:solidFill>
                          <a:effectLst/>
                          <a:latin typeface="Century Gothic" panose="020B0502020202020204" pitchFamily="34" charset="0"/>
                          <a:ea typeface="Calibri" panose="020F0502020204030204" pitchFamily="34" charset="0"/>
                        </a:rPr>
                        <a:t>ig</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st</a:t>
                      </a:r>
                      <a:r>
                        <a:rPr lang="en-GB" sz="1800" b="0" kern="100" dirty="0" smtClean="0">
                          <a:solidFill>
                            <a:srgbClr val="002060"/>
                          </a:solidFill>
                          <a:effectLst/>
                          <a:latin typeface="Century Gothic" panose="020B0502020202020204" pitchFamily="34" charset="0"/>
                          <a:ea typeface="Calibri" panose="020F0502020204030204" pitchFamily="34" charset="0"/>
                        </a:rPr>
                        <a:t>-, </a:t>
                      </a:r>
                      <a:r>
                        <a:rPr lang="en-GB" sz="1800" b="0" kern="100" dirty="0" err="1" smtClean="0">
                          <a:solidFill>
                            <a:srgbClr val="002060"/>
                          </a:solidFill>
                          <a:effectLst/>
                          <a:latin typeface="Century Gothic" panose="020B0502020202020204" pitchFamily="34" charset="0"/>
                          <a:ea typeface="Calibri" panose="020F0502020204030204" pitchFamily="34" charset="0"/>
                        </a:rPr>
                        <a:t>sp</a:t>
                      </a:r>
                      <a:r>
                        <a:rPr lang="en-GB" sz="1800" b="0" kern="100" dirty="0" smtClean="0">
                          <a:solidFill>
                            <a:srgbClr val="002060"/>
                          </a:solidFill>
                          <a:effectLst/>
                          <a:latin typeface="Century Gothic" panose="020B0502020202020204" pitchFamily="34" charset="0"/>
                          <a:ea typeface="Calibri" panose="020F0502020204030204" pitchFamily="34" charset="0"/>
                        </a:rPr>
                        <a:t>-</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j</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und, richtig</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kern="100" dirty="0" smtClean="0">
                          <a:solidFill>
                            <a:srgbClr val="002060"/>
                          </a:solidFill>
                          <a:effectLst/>
                          <a:latin typeface="Century Gothic" panose="020B0502020202020204" pitchFamily="34" charset="0"/>
                          <a:ea typeface="Calibri" panose="020F0502020204030204" pitchFamily="34" charset="0"/>
                        </a:rPr>
                        <a:t>stark, spielen</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ja</a:t>
                      </a:r>
                    </a:p>
                    <a:p>
                      <a:pPr algn="ctr">
                        <a:spcAft>
                          <a:spcPts val="0"/>
                        </a:spcAft>
                      </a:pPr>
                      <a:r>
                        <a:rPr lang="de-DE" sz="1800" b="1" kern="100" dirty="0" smtClean="0">
                          <a:solidFill>
                            <a:srgbClr val="002060"/>
                          </a:solidFill>
                          <a:effectLst/>
                          <a:latin typeface="Century Gothic" panose="020B0502020202020204" pitchFamily="34" charset="0"/>
                          <a:ea typeface="Calibri" panose="020F0502020204030204" pitchFamily="34" charset="0"/>
                        </a:rPr>
                        <a:t>Theater</a:t>
                      </a: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2, 211</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207,197</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27</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725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val="837252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347133" y="299307"/>
          <a:ext cx="11514666" cy="5769920"/>
        </p:xfrm>
        <a:graphic>
          <a:graphicData uri="http://schemas.openxmlformats.org/drawingml/2006/table">
            <a:tbl>
              <a:tblPr firstRow="1" bandRow="1">
                <a:tableStyleId>{5940675A-B579-460E-94D1-54222C63F5DA}</a:tableStyleId>
              </a:tblPr>
              <a:tblGrid>
                <a:gridCol w="1919111">
                  <a:extLst>
                    <a:ext uri="{9D8B030D-6E8A-4147-A177-3AD203B41FA5}">
                      <a16:colId xmlns="" xmlns:a16="http://schemas.microsoft.com/office/drawing/2014/main" val="1988045768"/>
                    </a:ext>
                  </a:extLst>
                </a:gridCol>
                <a:gridCol w="1919111">
                  <a:extLst>
                    <a:ext uri="{9D8B030D-6E8A-4147-A177-3AD203B41FA5}">
                      <a16:colId xmlns="" xmlns:a16="http://schemas.microsoft.com/office/drawing/2014/main" val="694569702"/>
                    </a:ext>
                  </a:extLst>
                </a:gridCol>
                <a:gridCol w="1919111">
                  <a:extLst>
                    <a:ext uri="{9D8B030D-6E8A-4147-A177-3AD203B41FA5}">
                      <a16:colId xmlns="" xmlns:a16="http://schemas.microsoft.com/office/drawing/2014/main" val="2268552234"/>
                    </a:ext>
                  </a:extLst>
                </a:gridCol>
                <a:gridCol w="1919111">
                  <a:extLst>
                    <a:ext uri="{9D8B030D-6E8A-4147-A177-3AD203B41FA5}">
                      <a16:colId xmlns="" xmlns:a16="http://schemas.microsoft.com/office/drawing/2014/main" val="2419153379"/>
                    </a:ext>
                  </a:extLst>
                </a:gridCol>
                <a:gridCol w="1919111">
                  <a:extLst>
                    <a:ext uri="{9D8B030D-6E8A-4147-A177-3AD203B41FA5}">
                      <a16:colId xmlns="" xmlns:a16="http://schemas.microsoft.com/office/drawing/2014/main" val="2309328029"/>
                    </a:ext>
                  </a:extLst>
                </a:gridCol>
                <a:gridCol w="1919111">
                  <a:extLst>
                    <a:ext uri="{9D8B030D-6E8A-4147-A177-3AD203B41FA5}">
                      <a16:colId xmlns="" xmlns:a16="http://schemas.microsoft.com/office/drawing/2014/main" val="654230178"/>
                    </a:ext>
                  </a:extLst>
                </a:gridCol>
              </a:tblGrid>
              <a:tr h="1442480">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4044428657"/>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2812961732"/>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859905986"/>
                  </a:ext>
                </a:extLst>
              </a:tr>
              <a:tr h="1442480">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b="1" dirty="0">
                        <a:solidFill>
                          <a:schemeClr val="accent1">
                            <a:lumMod val="50000"/>
                          </a:schemeClr>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 xmlns:a16="http://schemas.microsoft.com/office/drawing/2014/main" val="2264953687"/>
                  </a:ext>
                </a:extLst>
              </a:tr>
            </a:tbl>
          </a:graphicData>
        </a:graphic>
      </p:graphicFrame>
      <p:sp>
        <p:nvSpPr>
          <p:cNvPr id="5" name="TextBox 4"/>
          <p:cNvSpPr txBox="1"/>
          <p:nvPr/>
        </p:nvSpPr>
        <p:spPr>
          <a:xfrm rot="10800000" flipV="1">
            <a:off x="73495" y="1239277"/>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a</a:t>
            </a:r>
            <a:r>
              <a:rPr lang="en-GB" sz="3200" dirty="0">
                <a:solidFill>
                  <a:srgbClr val="5B9BD5">
                    <a:lumMod val="50000"/>
                  </a:srgbClr>
                </a:solidFill>
                <a:latin typeface="Century Gothic" panose="020B0502020202020204" pitchFamily="34" charset="0"/>
                <a:cs typeface="Calibri" panose="020F0502020204030204" pitchFamily="34" charset="0"/>
              </a:rPr>
              <a:t>lto</a:t>
            </a:r>
          </a:p>
        </p:txBody>
      </p:sp>
      <p:sp>
        <p:nvSpPr>
          <p:cNvPr id="6" name="TextBox 5">
            <a:extLst>
              <a:ext uri="{FF2B5EF4-FFF2-40B4-BE49-F238E27FC236}">
                <a16:creationId xmlns="" xmlns:a16="http://schemas.microsoft.com/office/drawing/2014/main" id="{27545A5E-73DA-49E9-BB52-FBAA40BA9B21}"/>
              </a:ext>
            </a:extLst>
          </p:cNvPr>
          <p:cNvSpPr txBox="1"/>
          <p:nvPr/>
        </p:nvSpPr>
        <p:spPr>
          <a:xfrm>
            <a:off x="323387" y="17966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 xmlns:a16="http://schemas.microsoft.com/office/drawing/2014/main" id="{39F0888F-A463-4264-913D-6587DF2B0911}"/>
              </a:ext>
            </a:extLst>
          </p:cNvPr>
          <p:cNvSpPr txBox="1"/>
          <p:nvPr/>
        </p:nvSpPr>
        <p:spPr>
          <a:xfrm>
            <a:off x="2111105" y="144635"/>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 xmlns:a16="http://schemas.microsoft.com/office/drawing/2014/main" id="{996F03CA-4393-4B59-82AE-47D2DDCE7FC2}"/>
              </a:ext>
            </a:extLst>
          </p:cNvPr>
          <p:cNvSpPr txBox="1"/>
          <p:nvPr/>
        </p:nvSpPr>
        <p:spPr>
          <a:xfrm rot="10800000" flipV="1">
            <a:off x="2142123" y="1228945"/>
            <a:ext cx="2208598"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l</a:t>
            </a:r>
            <a:r>
              <a:rPr lang="en-GB" sz="3200" dirty="0" err="1">
                <a:solidFill>
                  <a:srgbClr val="E65D00"/>
                </a:solidFill>
                <a:latin typeface="Century Gothic" panose="020B0502020202020204" pitchFamily="34" charset="0"/>
                <a:cs typeface="Calibri" panose="020F0502020204030204" pitchFamily="34" charset="0"/>
              </a:rPr>
              <a:t>e</a:t>
            </a:r>
            <a:r>
              <a:rPr lang="en-GB" sz="3200" dirty="0" err="1">
                <a:solidFill>
                  <a:srgbClr val="5B9BD5">
                    <a:lumMod val="50000"/>
                  </a:srgbClr>
                </a:solidFill>
                <a:latin typeface="Century Gothic" panose="020B0502020202020204" pitchFamily="34" charset="0"/>
                <a:cs typeface="Calibri" panose="020F0502020204030204" pitchFamily="34" charset="0"/>
              </a:rPr>
              <a:t>fant</a:t>
            </a:r>
            <a:r>
              <a:rPr lang="en-GB" sz="3200" dirty="0" err="1">
                <a:solidFill>
                  <a:srgbClr val="E65D00"/>
                </a:solidFill>
                <a:latin typeface="Century Gothic" panose="020B0502020202020204" pitchFamily="34" charset="0"/>
                <a:cs typeface="Calibri" panose="020F0502020204030204" pitchFamily="34" charset="0"/>
              </a:rPr>
              <a:t>e</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E03C17A7-4D3C-4F7A-A902-2FFD30051486}"/>
              </a:ext>
            </a:extLst>
          </p:cNvPr>
          <p:cNvSpPr txBox="1"/>
          <p:nvPr/>
        </p:nvSpPr>
        <p:spPr>
          <a:xfrm>
            <a:off x="4163508" y="19193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i</a:t>
            </a:r>
          </a:p>
        </p:txBody>
      </p:sp>
      <p:sp>
        <p:nvSpPr>
          <p:cNvPr id="10" name="TextBox 9">
            <a:extLst>
              <a:ext uri="{FF2B5EF4-FFF2-40B4-BE49-F238E27FC236}">
                <a16:creationId xmlns="" xmlns:a16="http://schemas.microsoft.com/office/drawing/2014/main" id="{21965192-8A44-404D-A8A2-7FE4D3B6FB7A}"/>
              </a:ext>
            </a:extLst>
          </p:cNvPr>
          <p:cNvSpPr txBox="1"/>
          <p:nvPr/>
        </p:nvSpPr>
        <p:spPr>
          <a:xfrm rot="10800000" flipV="1">
            <a:off x="4426576" y="1245793"/>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i</a:t>
            </a:r>
            <a:r>
              <a:rPr lang="en-GB" sz="3200" dirty="0">
                <a:solidFill>
                  <a:srgbClr val="5B9BD5">
                    <a:lumMod val="50000"/>
                  </a:srgbClr>
                </a:solidFill>
                <a:latin typeface="Century Gothic" panose="020B0502020202020204" pitchFamily="34" charset="0"/>
                <a:cs typeface="Calibri" panose="020F0502020204030204" pitchFamily="34" charset="0"/>
              </a:rPr>
              <a:t>dea</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 xmlns:a16="http://schemas.microsoft.com/office/drawing/2014/main" id="{56062E12-3005-440B-9F4D-0DE861F6A42E}"/>
              </a:ext>
            </a:extLst>
          </p:cNvPr>
          <p:cNvSpPr txBox="1"/>
          <p:nvPr/>
        </p:nvSpPr>
        <p:spPr>
          <a:xfrm>
            <a:off x="6056020" y="181630"/>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o</a:t>
            </a:r>
          </a:p>
        </p:txBody>
      </p:sp>
      <p:sp>
        <p:nvSpPr>
          <p:cNvPr id="12" name="TextBox 11">
            <a:extLst>
              <a:ext uri="{FF2B5EF4-FFF2-40B4-BE49-F238E27FC236}">
                <a16:creationId xmlns="" xmlns:a16="http://schemas.microsoft.com/office/drawing/2014/main" id="{C9F86A72-63E1-4A58-8244-EBCBEBDC45B4}"/>
              </a:ext>
            </a:extLst>
          </p:cNvPr>
          <p:cNvSpPr txBox="1"/>
          <p:nvPr/>
        </p:nvSpPr>
        <p:spPr>
          <a:xfrm>
            <a:off x="7974444" y="179661"/>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u</a:t>
            </a:r>
          </a:p>
        </p:txBody>
      </p:sp>
      <p:sp>
        <p:nvSpPr>
          <p:cNvPr id="13" name="TextBox 12">
            <a:extLst>
              <a:ext uri="{FF2B5EF4-FFF2-40B4-BE49-F238E27FC236}">
                <a16:creationId xmlns="" xmlns:a16="http://schemas.microsoft.com/office/drawing/2014/main" id="{21E497C2-6813-45CF-9B5F-EA40A2480F0D}"/>
              </a:ext>
            </a:extLst>
          </p:cNvPr>
          <p:cNvSpPr txBox="1"/>
          <p:nvPr/>
        </p:nvSpPr>
        <p:spPr>
          <a:xfrm rot="10800000" flipV="1">
            <a:off x="6700299" y="728931"/>
            <a:ext cx="1359245" cy="584775"/>
          </a:xfrm>
          <a:prstGeom prst="rect">
            <a:avLst/>
          </a:prstGeom>
          <a:noFill/>
        </p:spPr>
        <p:txBody>
          <a:bodyPr wrap="square" rtlCol="0">
            <a:spAutoFit/>
          </a:bodyPr>
          <a:lstStyle/>
          <a:p>
            <a:pPr algn="ctr">
              <a:defRPr/>
            </a:pPr>
            <a:r>
              <a:rPr lang="en-GB" sz="3200" dirty="0">
                <a:solidFill>
                  <a:srgbClr val="5B9BD5">
                    <a:lumMod val="50000"/>
                  </a:srgbClr>
                </a:solidFill>
                <a:latin typeface="Century Gothic" panose="020B0502020202020204" pitchFamily="34" charset="0"/>
                <a:cs typeface="Arial" panose="020B0604020202020204" pitchFamily="34" charset="0"/>
              </a:rPr>
              <a:t>y</a:t>
            </a:r>
            <a:r>
              <a:rPr lang="en-GB" sz="3200" dirty="0">
                <a:solidFill>
                  <a:srgbClr val="E65D00"/>
                </a:solidFill>
                <a:latin typeface="Century Gothic" panose="020B0502020202020204" pitchFamily="34" charset="0"/>
                <a:cs typeface="Calibri" panose="020F0502020204030204" pitchFamily="34" charset="0"/>
              </a:rPr>
              <a:t>o</a:t>
            </a:r>
          </a:p>
        </p:txBody>
      </p:sp>
      <p:sp>
        <p:nvSpPr>
          <p:cNvPr id="14" name="TextBox 13">
            <a:extLst>
              <a:ext uri="{FF2B5EF4-FFF2-40B4-BE49-F238E27FC236}">
                <a16:creationId xmlns="" xmlns:a16="http://schemas.microsoft.com/office/drawing/2014/main" id="{014393F9-EBBB-46AE-A196-D335BA83A5BF}"/>
              </a:ext>
            </a:extLst>
          </p:cNvPr>
          <p:cNvSpPr txBox="1"/>
          <p:nvPr/>
        </p:nvSpPr>
        <p:spPr>
          <a:xfrm>
            <a:off x="9918121" y="228384"/>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ll</a:t>
            </a:r>
            <a:endParaRPr lang="en-GB" sz="2800" b="1" dirty="0">
              <a:solidFill>
                <a:srgbClr val="5B9BD5">
                  <a:lumMod val="50000"/>
                </a:srgbClr>
              </a:solidFill>
              <a:latin typeface="Century Gothic" panose="020B0502020202020204" pitchFamily="34" charset="0"/>
            </a:endParaRPr>
          </a:p>
        </p:txBody>
      </p:sp>
      <p:sp>
        <p:nvSpPr>
          <p:cNvPr id="15" name="TextBox 14">
            <a:extLst>
              <a:ext uri="{FF2B5EF4-FFF2-40B4-BE49-F238E27FC236}">
                <a16:creationId xmlns="" xmlns:a16="http://schemas.microsoft.com/office/drawing/2014/main" id="{8F5AD61F-FF38-4B02-B6A5-FD573E6CA9AA}"/>
              </a:ext>
            </a:extLst>
          </p:cNvPr>
          <p:cNvSpPr txBox="1"/>
          <p:nvPr/>
        </p:nvSpPr>
        <p:spPr>
          <a:xfrm rot="10800000" flipV="1">
            <a:off x="7643293" y="1247925"/>
            <a:ext cx="2769668"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u</a:t>
            </a:r>
            <a:r>
              <a:rPr lang="en-GB" sz="3200" dirty="0" err="1">
                <a:solidFill>
                  <a:srgbClr val="5B9BD5">
                    <a:lumMod val="50000"/>
                  </a:srgbClr>
                </a:solidFill>
                <a:latin typeface="Century Gothic" panose="020B0502020202020204" pitchFamily="34" charset="0"/>
                <a:cs typeface="Calibri" panose="020F0502020204030204" pitchFamily="34" charset="0"/>
              </a:rPr>
              <a:t>niverso</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 xmlns:a16="http://schemas.microsoft.com/office/drawing/2014/main" id="{A5EA739B-5F9B-49F0-9FB7-66EAED3AA8BD}"/>
              </a:ext>
            </a:extLst>
          </p:cNvPr>
          <p:cNvSpPr txBox="1"/>
          <p:nvPr/>
        </p:nvSpPr>
        <p:spPr>
          <a:xfrm>
            <a:off x="2225783" y="1613079"/>
            <a:ext cx="684130"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co</a:t>
            </a:r>
          </a:p>
        </p:txBody>
      </p:sp>
      <p:sp>
        <p:nvSpPr>
          <p:cNvPr id="17" name="TextBox 16">
            <a:extLst>
              <a:ext uri="{FF2B5EF4-FFF2-40B4-BE49-F238E27FC236}">
                <a16:creationId xmlns="" xmlns:a16="http://schemas.microsoft.com/office/drawing/2014/main" id="{43E99237-64FE-4D6D-A43C-959E364F8A43}"/>
              </a:ext>
            </a:extLst>
          </p:cNvPr>
          <p:cNvSpPr txBox="1"/>
          <p:nvPr/>
        </p:nvSpPr>
        <p:spPr>
          <a:xfrm rot="10800000" flipV="1">
            <a:off x="2442849" y="2695443"/>
            <a:ext cx="1602897"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co</a:t>
            </a:r>
            <a:r>
              <a:rPr lang="en-GB" sz="3200" dirty="0">
                <a:solidFill>
                  <a:srgbClr val="5B9BD5">
                    <a:lumMod val="50000"/>
                  </a:srgbClr>
                </a:solidFill>
                <a:latin typeface="Century Gothic" panose="020B0502020202020204" pitchFamily="34" charset="0"/>
                <a:cs typeface="Calibri" panose="020F0502020204030204" pitchFamily="34" charset="0"/>
              </a:rPr>
              <a:t>mer</a:t>
            </a:r>
          </a:p>
        </p:txBody>
      </p:sp>
      <p:sp>
        <p:nvSpPr>
          <p:cNvPr id="18" name="TextBox 17">
            <a:extLst>
              <a:ext uri="{FF2B5EF4-FFF2-40B4-BE49-F238E27FC236}">
                <a16:creationId xmlns="" xmlns:a16="http://schemas.microsoft.com/office/drawing/2014/main" id="{0C330699-1A94-4A4B-BBFC-17CFB512D299}"/>
              </a:ext>
            </a:extLst>
          </p:cNvPr>
          <p:cNvSpPr txBox="1"/>
          <p:nvPr/>
        </p:nvSpPr>
        <p:spPr>
          <a:xfrm>
            <a:off x="4123732" y="1584139"/>
            <a:ext cx="742255"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cu</a:t>
            </a:r>
          </a:p>
        </p:txBody>
      </p:sp>
      <p:sp>
        <p:nvSpPr>
          <p:cNvPr id="19" name="TextBox 18">
            <a:extLst>
              <a:ext uri="{FF2B5EF4-FFF2-40B4-BE49-F238E27FC236}">
                <a16:creationId xmlns="" xmlns:a16="http://schemas.microsoft.com/office/drawing/2014/main" id="{35ED4ED2-76E4-4B1D-8687-EA430F13F0A9}"/>
              </a:ext>
            </a:extLst>
          </p:cNvPr>
          <p:cNvSpPr txBox="1"/>
          <p:nvPr/>
        </p:nvSpPr>
        <p:spPr>
          <a:xfrm rot="10800000" flipV="1">
            <a:off x="4332950" y="2627557"/>
            <a:ext cx="1705980"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cu</a:t>
            </a:r>
            <a:r>
              <a:rPr lang="en-GB" sz="3200" dirty="0" err="1">
                <a:solidFill>
                  <a:srgbClr val="5B9BD5">
                    <a:lumMod val="50000"/>
                  </a:srgbClr>
                </a:solidFill>
                <a:latin typeface="Century Gothic" panose="020B0502020202020204" pitchFamily="34" charset="0"/>
                <a:cs typeface="Calibri" panose="020F0502020204030204" pitchFamily="34" charset="0"/>
              </a:rPr>
              <a:t>erpo</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 xmlns:a16="http://schemas.microsoft.com/office/drawing/2014/main" id="{CEDDBBF8-14E6-4509-8F5F-F5EF5CC01E85}"/>
              </a:ext>
            </a:extLst>
          </p:cNvPr>
          <p:cNvSpPr txBox="1"/>
          <p:nvPr/>
        </p:nvSpPr>
        <p:spPr>
          <a:xfrm rot="10800000" flipV="1">
            <a:off x="6273460" y="2668954"/>
            <a:ext cx="1631922"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ce</a:t>
            </a:r>
            <a:r>
              <a:rPr lang="en-GB" sz="3200" dirty="0" err="1">
                <a:solidFill>
                  <a:srgbClr val="5B9BD5">
                    <a:lumMod val="50000"/>
                  </a:srgbClr>
                </a:solidFill>
                <a:latin typeface="Century Gothic" panose="020B0502020202020204" pitchFamily="34" charset="0"/>
                <a:cs typeface="Calibri" panose="020F0502020204030204" pitchFamily="34" charset="0"/>
              </a:rPr>
              <a:t>rca</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21" name="TextBox 20">
            <a:extLst>
              <a:ext uri="{FF2B5EF4-FFF2-40B4-BE49-F238E27FC236}">
                <a16:creationId xmlns="" xmlns:a16="http://schemas.microsoft.com/office/drawing/2014/main" id="{1DBEB9ED-2A1F-4697-A09B-456FE6C025FE}"/>
              </a:ext>
            </a:extLst>
          </p:cNvPr>
          <p:cNvSpPr txBox="1"/>
          <p:nvPr/>
        </p:nvSpPr>
        <p:spPr>
          <a:xfrm>
            <a:off x="6083927" y="1612945"/>
            <a:ext cx="1303324"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ce</a:t>
            </a:r>
            <a:endParaRPr lang="en-GB" sz="2800" b="1"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 xmlns:a16="http://schemas.microsoft.com/office/drawing/2014/main" id="{1084D522-55E2-4A5B-8A07-01AAE18E1CC8}"/>
              </a:ext>
            </a:extLst>
          </p:cNvPr>
          <p:cNvSpPr txBox="1"/>
          <p:nvPr/>
        </p:nvSpPr>
        <p:spPr>
          <a:xfrm rot="10800000" flipV="1">
            <a:off x="8342561" y="2687363"/>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ci</a:t>
            </a:r>
            <a:r>
              <a:rPr lang="en-GB" sz="3200" dirty="0" err="1">
                <a:solidFill>
                  <a:srgbClr val="5B9BD5">
                    <a:lumMod val="50000"/>
                  </a:srgbClr>
                </a:solidFill>
                <a:latin typeface="Century Gothic" panose="020B0502020202020204" pitchFamily="34" charset="0"/>
                <a:cs typeface="Calibri" panose="020F0502020204030204" pitchFamily="34" charset="0"/>
              </a:rPr>
              <a:t>erto</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2D84058D-C626-482F-BA91-88500C8F938A}"/>
              </a:ext>
            </a:extLst>
          </p:cNvPr>
          <p:cNvSpPr txBox="1"/>
          <p:nvPr/>
        </p:nvSpPr>
        <p:spPr>
          <a:xfrm>
            <a:off x="7996389" y="164201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ci</a:t>
            </a:r>
          </a:p>
        </p:txBody>
      </p:sp>
      <p:sp>
        <p:nvSpPr>
          <p:cNvPr id="24" name="TextBox 23">
            <a:extLst>
              <a:ext uri="{FF2B5EF4-FFF2-40B4-BE49-F238E27FC236}">
                <a16:creationId xmlns="" xmlns:a16="http://schemas.microsoft.com/office/drawing/2014/main" id="{97A45DCB-28B8-4DF2-9802-A456A60B9B9A}"/>
              </a:ext>
            </a:extLst>
          </p:cNvPr>
          <p:cNvSpPr txBox="1"/>
          <p:nvPr/>
        </p:nvSpPr>
        <p:spPr>
          <a:xfrm rot="10800000" flipV="1">
            <a:off x="10252850" y="2698325"/>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z</a:t>
            </a:r>
            <a:r>
              <a:rPr lang="en-GB" sz="3200" dirty="0">
                <a:solidFill>
                  <a:srgbClr val="5B9BD5">
                    <a:lumMod val="50000"/>
                  </a:srgbClr>
                </a:solidFill>
                <a:latin typeface="Century Gothic" panose="020B0502020202020204" pitchFamily="34" charset="0"/>
                <a:cs typeface="Calibri" panose="020F0502020204030204" pitchFamily="34" charset="0"/>
              </a:rPr>
              <a:t>ona</a:t>
            </a:r>
          </a:p>
        </p:txBody>
      </p:sp>
      <p:sp>
        <p:nvSpPr>
          <p:cNvPr id="25" name="TextBox 24">
            <a:extLst>
              <a:ext uri="{FF2B5EF4-FFF2-40B4-BE49-F238E27FC236}">
                <a16:creationId xmlns="" xmlns:a16="http://schemas.microsoft.com/office/drawing/2014/main" id="{74D7DA4E-2E3C-4902-91E3-956B2ED8568F}"/>
              </a:ext>
            </a:extLst>
          </p:cNvPr>
          <p:cNvSpPr txBox="1"/>
          <p:nvPr/>
        </p:nvSpPr>
        <p:spPr>
          <a:xfrm>
            <a:off x="2193144" y="3063540"/>
            <a:ext cx="83661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go</a:t>
            </a:r>
          </a:p>
        </p:txBody>
      </p:sp>
      <p:sp>
        <p:nvSpPr>
          <p:cNvPr id="26" name="TextBox 25">
            <a:extLst>
              <a:ext uri="{FF2B5EF4-FFF2-40B4-BE49-F238E27FC236}">
                <a16:creationId xmlns="" xmlns:a16="http://schemas.microsoft.com/office/drawing/2014/main" id="{30EB85E3-56EB-4612-B609-3B14E89B4C41}"/>
              </a:ext>
            </a:extLst>
          </p:cNvPr>
          <p:cNvSpPr txBox="1"/>
          <p:nvPr/>
        </p:nvSpPr>
        <p:spPr>
          <a:xfrm rot="10800000" flipV="1">
            <a:off x="2964887" y="4076970"/>
            <a:ext cx="1359245"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go</a:t>
            </a:r>
            <a:r>
              <a:rPr lang="en-GB" sz="3200" dirty="0" err="1">
                <a:solidFill>
                  <a:srgbClr val="5B9BD5">
                    <a:lumMod val="50000"/>
                  </a:srgbClr>
                </a:solidFill>
                <a:latin typeface="Century Gothic" panose="020B0502020202020204" pitchFamily="34" charset="0"/>
                <a:cs typeface="Calibri" panose="020F0502020204030204" pitchFamily="34" charset="0"/>
              </a:rPr>
              <a:t>l</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27" name="TextBox 26">
            <a:extLst>
              <a:ext uri="{FF2B5EF4-FFF2-40B4-BE49-F238E27FC236}">
                <a16:creationId xmlns="" xmlns:a16="http://schemas.microsoft.com/office/drawing/2014/main" id="{0274EA15-8BBA-40D4-BB2D-8167BA6E09E9}"/>
              </a:ext>
            </a:extLst>
          </p:cNvPr>
          <p:cNvSpPr txBox="1"/>
          <p:nvPr/>
        </p:nvSpPr>
        <p:spPr>
          <a:xfrm>
            <a:off x="4130161" y="3043403"/>
            <a:ext cx="812723"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gu</a:t>
            </a:r>
            <a:endParaRPr lang="en-GB" sz="2800" b="1" dirty="0">
              <a:solidFill>
                <a:srgbClr val="5B9BD5">
                  <a:lumMod val="50000"/>
                </a:srgbClr>
              </a:solidFill>
              <a:latin typeface="Century Gothic" panose="020B0502020202020204" pitchFamily="34" charset="0"/>
            </a:endParaRPr>
          </a:p>
        </p:txBody>
      </p:sp>
      <p:sp>
        <p:nvSpPr>
          <p:cNvPr id="28" name="TextBox 27">
            <a:extLst>
              <a:ext uri="{FF2B5EF4-FFF2-40B4-BE49-F238E27FC236}">
                <a16:creationId xmlns="" xmlns:a16="http://schemas.microsoft.com/office/drawing/2014/main" id="{62C49B10-00BF-49E6-A895-1F83B78E6B83}"/>
              </a:ext>
            </a:extLst>
          </p:cNvPr>
          <p:cNvSpPr txBox="1"/>
          <p:nvPr/>
        </p:nvSpPr>
        <p:spPr>
          <a:xfrm rot="10800000" flipV="1">
            <a:off x="3889657" y="4098372"/>
            <a:ext cx="2578967" cy="523220"/>
          </a:xfrm>
          <a:prstGeom prst="rect">
            <a:avLst/>
          </a:prstGeom>
          <a:noFill/>
        </p:spPr>
        <p:txBody>
          <a:bodyPr wrap="square" rtlCol="0">
            <a:spAutoFit/>
          </a:bodyPr>
          <a:lstStyle/>
          <a:p>
            <a:pPr algn="ctr">
              <a:defRPr/>
            </a:pPr>
            <a:r>
              <a:rPr lang="en-GB" sz="2800" dirty="0" err="1">
                <a:solidFill>
                  <a:srgbClr val="5B9BD5">
                    <a:lumMod val="50000"/>
                  </a:srgbClr>
                </a:solidFill>
                <a:latin typeface="Century Gothic" panose="020B0502020202020204" pitchFamily="34" charset="0"/>
                <a:cs typeface="Calibri" panose="020F0502020204030204" pitchFamily="34" charset="0"/>
              </a:rPr>
              <a:t>pre</a:t>
            </a:r>
            <a:r>
              <a:rPr lang="en-GB" sz="2800" dirty="0" err="1">
                <a:solidFill>
                  <a:srgbClr val="E65D00"/>
                </a:solidFill>
                <a:latin typeface="Century Gothic" panose="020B0502020202020204" pitchFamily="34" charset="0"/>
                <a:cs typeface="Calibri" panose="020F0502020204030204" pitchFamily="34" charset="0"/>
              </a:rPr>
              <a:t>gu</a:t>
            </a:r>
            <a:r>
              <a:rPr lang="en-GB" sz="2800" dirty="0" err="1">
                <a:solidFill>
                  <a:srgbClr val="5B9BD5">
                    <a:lumMod val="50000"/>
                  </a:srgbClr>
                </a:solidFill>
                <a:latin typeface="Century Gothic" panose="020B0502020202020204" pitchFamily="34" charset="0"/>
                <a:cs typeface="Calibri" panose="020F0502020204030204" pitchFamily="34" charset="0"/>
              </a:rPr>
              <a:t>ntar</a:t>
            </a:r>
            <a:endParaRPr lang="en-GB" sz="2800" dirty="0">
              <a:solidFill>
                <a:srgbClr val="E65D00"/>
              </a:solidFill>
              <a:latin typeface="Century Gothic" panose="020B0502020202020204" pitchFamily="34" charset="0"/>
              <a:cs typeface="Calibri" panose="020F0502020204030204" pitchFamily="34" charset="0"/>
            </a:endParaRPr>
          </a:p>
        </p:txBody>
      </p:sp>
      <p:sp>
        <p:nvSpPr>
          <p:cNvPr id="29" name="TextBox 28">
            <a:extLst>
              <a:ext uri="{FF2B5EF4-FFF2-40B4-BE49-F238E27FC236}">
                <a16:creationId xmlns="" xmlns:a16="http://schemas.microsoft.com/office/drawing/2014/main" id="{DF8E537E-0A92-4C3F-A84C-B7641CD6E24F}"/>
              </a:ext>
            </a:extLst>
          </p:cNvPr>
          <p:cNvSpPr txBox="1"/>
          <p:nvPr/>
        </p:nvSpPr>
        <p:spPr>
          <a:xfrm>
            <a:off x="6057639" y="3034894"/>
            <a:ext cx="812671"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ge</a:t>
            </a:r>
            <a:endParaRPr lang="en-GB" sz="2800" b="1" dirty="0">
              <a:solidFill>
                <a:srgbClr val="5B9BD5">
                  <a:lumMod val="50000"/>
                </a:srgbClr>
              </a:solidFill>
              <a:latin typeface="Century Gothic" panose="020B0502020202020204" pitchFamily="34" charset="0"/>
            </a:endParaRPr>
          </a:p>
        </p:txBody>
      </p:sp>
      <p:sp>
        <p:nvSpPr>
          <p:cNvPr id="30" name="TextBox 29">
            <a:extLst>
              <a:ext uri="{FF2B5EF4-FFF2-40B4-BE49-F238E27FC236}">
                <a16:creationId xmlns="" xmlns:a16="http://schemas.microsoft.com/office/drawing/2014/main" id="{C83EC0DD-C666-4BE1-A219-EACDF3FCF29A}"/>
              </a:ext>
            </a:extLst>
          </p:cNvPr>
          <p:cNvSpPr txBox="1"/>
          <p:nvPr/>
        </p:nvSpPr>
        <p:spPr>
          <a:xfrm rot="10800000" flipV="1">
            <a:off x="6197007" y="4076970"/>
            <a:ext cx="1747352"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ge</a:t>
            </a:r>
            <a:r>
              <a:rPr lang="en-GB" sz="3200" dirty="0" err="1">
                <a:solidFill>
                  <a:srgbClr val="5B9BD5">
                    <a:lumMod val="50000"/>
                  </a:srgbClr>
                </a:solidFill>
                <a:latin typeface="Century Gothic" panose="020B0502020202020204" pitchFamily="34" charset="0"/>
                <a:cs typeface="Calibri" panose="020F0502020204030204" pitchFamily="34" charset="0"/>
              </a:rPr>
              <a:t>nte</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31" name="TextBox 30">
            <a:extLst>
              <a:ext uri="{FF2B5EF4-FFF2-40B4-BE49-F238E27FC236}">
                <a16:creationId xmlns="" xmlns:a16="http://schemas.microsoft.com/office/drawing/2014/main" id="{9351C3B1-1F70-43C0-A675-D42A0D00E041}"/>
              </a:ext>
            </a:extLst>
          </p:cNvPr>
          <p:cNvSpPr txBox="1"/>
          <p:nvPr/>
        </p:nvSpPr>
        <p:spPr>
          <a:xfrm>
            <a:off x="9930819" y="312886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j</a:t>
            </a:r>
          </a:p>
        </p:txBody>
      </p:sp>
      <p:sp>
        <p:nvSpPr>
          <p:cNvPr id="32" name="TextBox 31">
            <a:extLst>
              <a:ext uri="{FF2B5EF4-FFF2-40B4-BE49-F238E27FC236}">
                <a16:creationId xmlns="" xmlns:a16="http://schemas.microsoft.com/office/drawing/2014/main" id="{5D8D2485-8D4A-4D28-A36A-CC9EC8E7A802}"/>
              </a:ext>
            </a:extLst>
          </p:cNvPr>
          <p:cNvSpPr txBox="1"/>
          <p:nvPr/>
        </p:nvSpPr>
        <p:spPr>
          <a:xfrm rot="10800000" flipV="1">
            <a:off x="7960823" y="4071872"/>
            <a:ext cx="2134608"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ima</a:t>
            </a:r>
            <a:r>
              <a:rPr lang="en-GB" sz="3200" dirty="0" err="1">
                <a:solidFill>
                  <a:srgbClr val="E65D00"/>
                </a:solidFill>
                <a:latin typeface="Century Gothic" panose="020B0502020202020204" pitchFamily="34" charset="0"/>
                <a:cs typeface="Calibri" panose="020F0502020204030204" pitchFamily="34" charset="0"/>
              </a:rPr>
              <a:t>gi</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33" name="TextBox 32">
            <a:extLst>
              <a:ext uri="{FF2B5EF4-FFF2-40B4-BE49-F238E27FC236}">
                <a16:creationId xmlns="" xmlns:a16="http://schemas.microsoft.com/office/drawing/2014/main" id="{2F8936E1-731C-404F-9C28-6691D4531F7B}"/>
              </a:ext>
            </a:extLst>
          </p:cNvPr>
          <p:cNvSpPr txBox="1"/>
          <p:nvPr/>
        </p:nvSpPr>
        <p:spPr>
          <a:xfrm>
            <a:off x="7963859" y="3092577"/>
            <a:ext cx="617838"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gi</a:t>
            </a:r>
            <a:endParaRPr lang="en-GB" sz="2800" b="1" dirty="0">
              <a:solidFill>
                <a:srgbClr val="5B9BD5">
                  <a:lumMod val="50000"/>
                </a:srgbClr>
              </a:solidFill>
              <a:latin typeface="Century Gothic" panose="020B0502020202020204" pitchFamily="34" charset="0"/>
            </a:endParaRPr>
          </a:p>
        </p:txBody>
      </p:sp>
      <p:sp>
        <p:nvSpPr>
          <p:cNvPr id="34" name="TextBox 33">
            <a:extLst>
              <a:ext uri="{FF2B5EF4-FFF2-40B4-BE49-F238E27FC236}">
                <a16:creationId xmlns="" xmlns:a16="http://schemas.microsoft.com/office/drawing/2014/main" id="{094B7D7E-86F8-4600-8314-92AD775DA28C}"/>
              </a:ext>
            </a:extLst>
          </p:cNvPr>
          <p:cNvSpPr txBox="1"/>
          <p:nvPr/>
        </p:nvSpPr>
        <p:spPr>
          <a:xfrm rot="10800000" flipV="1">
            <a:off x="10202755" y="4069244"/>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o</a:t>
            </a:r>
            <a:r>
              <a:rPr lang="en-GB" sz="3200" dirty="0" err="1">
                <a:solidFill>
                  <a:srgbClr val="E65D00"/>
                </a:solidFill>
                <a:latin typeface="Century Gothic" panose="020B0502020202020204" pitchFamily="34" charset="0"/>
                <a:cs typeface="Calibri" panose="020F0502020204030204" pitchFamily="34" charset="0"/>
              </a:rPr>
              <a:t>j</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 xmlns:a16="http://schemas.microsoft.com/office/drawing/2014/main" id="{13542DAC-EFE5-46DC-8FA5-026CE595EAF8}"/>
              </a:ext>
            </a:extLst>
          </p:cNvPr>
          <p:cNvSpPr txBox="1"/>
          <p:nvPr/>
        </p:nvSpPr>
        <p:spPr>
          <a:xfrm>
            <a:off x="309030" y="4565998"/>
            <a:ext cx="853736"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ñ</a:t>
            </a:r>
          </a:p>
        </p:txBody>
      </p:sp>
      <p:sp>
        <p:nvSpPr>
          <p:cNvPr id="36" name="TextBox 35">
            <a:extLst>
              <a:ext uri="{FF2B5EF4-FFF2-40B4-BE49-F238E27FC236}">
                <a16:creationId xmlns="" xmlns:a16="http://schemas.microsoft.com/office/drawing/2014/main" id="{ED96C7D3-A868-4DAB-86BD-2FE3B06701FC}"/>
              </a:ext>
            </a:extLst>
          </p:cNvPr>
          <p:cNvSpPr txBox="1"/>
          <p:nvPr/>
        </p:nvSpPr>
        <p:spPr>
          <a:xfrm rot="10800000" flipV="1">
            <a:off x="232272" y="5555375"/>
            <a:ext cx="1839630"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espa</a:t>
            </a:r>
            <a:r>
              <a:rPr lang="en-GB" sz="3200" dirty="0" err="1">
                <a:solidFill>
                  <a:srgbClr val="E65D00"/>
                </a:solidFill>
                <a:latin typeface="Century Gothic" panose="020B0502020202020204" pitchFamily="34" charset="0"/>
                <a:cs typeface="Calibri" panose="020F0502020204030204" pitchFamily="34" charset="0"/>
              </a:rPr>
              <a:t>ñ</a:t>
            </a:r>
            <a:r>
              <a:rPr lang="en-GB" sz="3200" dirty="0" err="1">
                <a:solidFill>
                  <a:srgbClr val="5B9BD5">
                    <a:lumMod val="50000"/>
                  </a:srgbClr>
                </a:solidFill>
                <a:latin typeface="Century Gothic" panose="020B0502020202020204" pitchFamily="34" charset="0"/>
                <a:cs typeface="Calibri" panose="020F0502020204030204" pitchFamily="34" charset="0"/>
              </a:rPr>
              <a:t>ol</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37" name="TextBox 36">
            <a:extLst>
              <a:ext uri="{FF2B5EF4-FFF2-40B4-BE49-F238E27FC236}">
                <a16:creationId xmlns="" xmlns:a16="http://schemas.microsoft.com/office/drawing/2014/main" id="{7B5C26A8-7B71-4279-9EE2-C510DFC5D38F}"/>
              </a:ext>
            </a:extLst>
          </p:cNvPr>
          <p:cNvSpPr txBox="1"/>
          <p:nvPr/>
        </p:nvSpPr>
        <p:spPr>
          <a:xfrm>
            <a:off x="1887486" y="451197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cs typeface="Arial" panose="020B0604020202020204" pitchFamily="34" charset="0"/>
              </a:rPr>
              <a:t>n</a:t>
            </a:r>
          </a:p>
        </p:txBody>
      </p:sp>
      <p:sp>
        <p:nvSpPr>
          <p:cNvPr id="38" name="TextBox 37">
            <a:extLst>
              <a:ext uri="{FF2B5EF4-FFF2-40B4-BE49-F238E27FC236}">
                <a16:creationId xmlns="" xmlns:a16="http://schemas.microsoft.com/office/drawing/2014/main" id="{F3E63A21-1BDE-476A-92C2-8EB9BD70FE3F}"/>
              </a:ext>
            </a:extLst>
          </p:cNvPr>
          <p:cNvSpPr txBox="1"/>
          <p:nvPr/>
        </p:nvSpPr>
        <p:spPr>
          <a:xfrm rot="10800000" flipV="1">
            <a:off x="2250654" y="5564221"/>
            <a:ext cx="1359245"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Arial" panose="020B0604020202020204" pitchFamily="34" charset="0"/>
              </a:rPr>
              <a:t>v</a:t>
            </a:r>
            <a:r>
              <a:rPr lang="en-GB" sz="3200" dirty="0" err="1">
                <a:solidFill>
                  <a:srgbClr val="5B9BD5">
                    <a:lumMod val="50000"/>
                  </a:srgbClr>
                </a:solidFill>
                <a:latin typeface="Century Gothic" panose="020B0502020202020204" pitchFamily="34" charset="0"/>
                <a:cs typeface="Calibri" panose="020F0502020204030204" pitchFamily="34" charset="0"/>
              </a:rPr>
              <a:t>e</a:t>
            </a:r>
            <a:r>
              <a:rPr lang="en-GB" sz="3200" dirty="0">
                <a:solidFill>
                  <a:srgbClr val="5B9BD5">
                    <a:lumMod val="50000"/>
                  </a:srgbClr>
                </a:solidFill>
                <a:latin typeface="Century Gothic" panose="020B0502020202020204" pitchFamily="34" charset="0"/>
                <a:cs typeface="Calibri" panose="020F0502020204030204" pitchFamily="34" charset="0"/>
              </a:rPr>
              <a:t>r</a:t>
            </a:r>
          </a:p>
        </p:txBody>
      </p:sp>
      <p:sp>
        <p:nvSpPr>
          <p:cNvPr id="39" name="TextBox 38">
            <a:extLst>
              <a:ext uri="{FF2B5EF4-FFF2-40B4-BE49-F238E27FC236}">
                <a16:creationId xmlns="" xmlns:a16="http://schemas.microsoft.com/office/drawing/2014/main" id="{D41C6E57-4D35-4169-9849-ED23F8D3C62C}"/>
              </a:ext>
            </a:extLst>
          </p:cNvPr>
          <p:cNvSpPr txBox="1"/>
          <p:nvPr/>
        </p:nvSpPr>
        <p:spPr>
          <a:xfrm>
            <a:off x="2256332" y="4495255"/>
            <a:ext cx="79631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v</a:t>
            </a:r>
          </a:p>
        </p:txBody>
      </p:sp>
      <p:sp>
        <p:nvSpPr>
          <p:cNvPr id="40" name="TextBox 39">
            <a:extLst>
              <a:ext uri="{FF2B5EF4-FFF2-40B4-BE49-F238E27FC236}">
                <a16:creationId xmlns="" xmlns:a16="http://schemas.microsoft.com/office/drawing/2014/main" id="{D774E798-DCC0-4A23-9F7F-2542DFEF1E6F}"/>
              </a:ext>
            </a:extLst>
          </p:cNvPr>
          <p:cNvSpPr txBox="1"/>
          <p:nvPr/>
        </p:nvSpPr>
        <p:spPr>
          <a:xfrm rot="10800000" flipV="1">
            <a:off x="4076756" y="5516413"/>
            <a:ext cx="1359245" cy="584775"/>
          </a:xfrm>
          <a:prstGeom prst="rect">
            <a:avLst/>
          </a:prstGeom>
          <a:noFill/>
        </p:spPr>
        <p:txBody>
          <a:bodyPr wrap="square" rtlCol="0">
            <a:spAutoFit/>
          </a:bodyPr>
          <a:lstStyle/>
          <a:p>
            <a:pPr algn="ctr">
              <a:defRPr/>
            </a:pPr>
            <a:r>
              <a:rPr lang="en-GB" sz="3200" dirty="0" err="1">
                <a:solidFill>
                  <a:srgbClr val="5B9BD5">
                    <a:lumMod val="50000"/>
                  </a:srgbClr>
                </a:solidFill>
                <a:latin typeface="Century Gothic" panose="020B0502020202020204" pitchFamily="34" charset="0"/>
                <a:cs typeface="Calibri" panose="020F0502020204030204" pitchFamily="34" charset="0"/>
              </a:rPr>
              <a:t>pe</a:t>
            </a:r>
            <a:r>
              <a:rPr lang="en-GB" sz="3200" dirty="0" err="1">
                <a:solidFill>
                  <a:srgbClr val="E65D00"/>
                </a:solidFill>
                <a:latin typeface="Century Gothic" panose="020B0502020202020204" pitchFamily="34" charset="0"/>
                <a:cs typeface="Calibri" panose="020F0502020204030204" pitchFamily="34" charset="0"/>
              </a:rPr>
              <a:t>rr</a:t>
            </a:r>
            <a:r>
              <a:rPr lang="en-GB" sz="3200" dirty="0" err="1">
                <a:solidFill>
                  <a:srgbClr val="5B9BD5">
                    <a:lumMod val="50000"/>
                  </a:srgbClr>
                </a:solidFill>
                <a:latin typeface="Century Gothic" panose="020B0502020202020204" pitchFamily="34" charset="0"/>
                <a:cs typeface="Calibri" panose="020F0502020204030204" pitchFamily="34" charset="0"/>
              </a:rPr>
              <a:t>o</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763C53C1-83E6-4BCE-AC51-787BF2C39253}"/>
              </a:ext>
            </a:extLst>
          </p:cNvPr>
          <p:cNvSpPr txBox="1"/>
          <p:nvPr/>
        </p:nvSpPr>
        <p:spPr>
          <a:xfrm>
            <a:off x="4150484" y="4535954"/>
            <a:ext cx="811039"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rr</a:t>
            </a:r>
            <a:endParaRPr lang="en-GB" sz="2800" b="1" dirty="0">
              <a:solidFill>
                <a:srgbClr val="5B9BD5">
                  <a:lumMod val="50000"/>
                </a:srgbClr>
              </a:solidFill>
              <a:latin typeface="Century Gothic" panose="020B0502020202020204" pitchFamily="34" charset="0"/>
            </a:endParaRPr>
          </a:p>
        </p:txBody>
      </p:sp>
      <p:sp>
        <p:nvSpPr>
          <p:cNvPr id="42" name="TextBox 41">
            <a:extLst>
              <a:ext uri="{FF2B5EF4-FFF2-40B4-BE49-F238E27FC236}">
                <a16:creationId xmlns="" xmlns:a16="http://schemas.microsoft.com/office/drawing/2014/main" id="{4C4B103E-2AC9-42E0-ADCB-E68C5C630067}"/>
              </a:ext>
            </a:extLst>
          </p:cNvPr>
          <p:cNvSpPr txBox="1"/>
          <p:nvPr/>
        </p:nvSpPr>
        <p:spPr>
          <a:xfrm rot="10800000" flipV="1">
            <a:off x="6300830" y="5552080"/>
            <a:ext cx="1554061"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h</a:t>
            </a:r>
            <a:r>
              <a:rPr lang="en-GB" sz="3200" dirty="0" err="1">
                <a:solidFill>
                  <a:srgbClr val="5B9BD5">
                    <a:lumMod val="50000"/>
                  </a:srgbClr>
                </a:solidFill>
                <a:latin typeface="Century Gothic" panose="020B0502020202020204" pitchFamily="34" charset="0"/>
                <a:cs typeface="Calibri" panose="020F0502020204030204" pitchFamily="34" charset="0"/>
              </a:rPr>
              <a:t>ablar</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43" name="TextBox 42">
            <a:extLst>
              <a:ext uri="{FF2B5EF4-FFF2-40B4-BE49-F238E27FC236}">
                <a16:creationId xmlns="" xmlns:a16="http://schemas.microsoft.com/office/drawing/2014/main" id="{975B4752-88C0-49C4-8AEF-D7F978987CBF}"/>
              </a:ext>
            </a:extLst>
          </p:cNvPr>
          <p:cNvSpPr txBox="1"/>
          <p:nvPr/>
        </p:nvSpPr>
        <p:spPr>
          <a:xfrm>
            <a:off x="6054480" y="4521403"/>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h</a:t>
            </a:r>
          </a:p>
        </p:txBody>
      </p:sp>
      <p:sp>
        <p:nvSpPr>
          <p:cNvPr id="44" name="TextBox 43">
            <a:extLst>
              <a:ext uri="{FF2B5EF4-FFF2-40B4-BE49-F238E27FC236}">
                <a16:creationId xmlns="" xmlns:a16="http://schemas.microsoft.com/office/drawing/2014/main" id="{7B916371-9E01-470E-AAFB-F168B5C88AF7}"/>
              </a:ext>
            </a:extLst>
          </p:cNvPr>
          <p:cNvSpPr txBox="1"/>
          <p:nvPr/>
        </p:nvSpPr>
        <p:spPr>
          <a:xfrm rot="10800000" flipV="1">
            <a:off x="7968500" y="4906292"/>
            <a:ext cx="1030267" cy="369332"/>
          </a:xfrm>
          <a:prstGeom prst="rect">
            <a:avLst/>
          </a:prstGeom>
          <a:noFill/>
        </p:spPr>
        <p:txBody>
          <a:bodyPr wrap="square" rtlCol="0">
            <a:spAutoFit/>
          </a:bodyPr>
          <a:lstStyle/>
          <a:p>
            <a:pPr algn="ctr">
              <a:defRPr/>
            </a:pPr>
            <a:r>
              <a:rPr lang="en-GB" dirty="0" err="1">
                <a:solidFill>
                  <a:srgbClr val="5B9BD5">
                    <a:lumMod val="50000"/>
                  </a:srgbClr>
                </a:solidFill>
                <a:latin typeface="Century Gothic" panose="020B0502020202020204" pitchFamily="34" charset="0"/>
                <a:cs typeface="Calibri" panose="020F0502020204030204" pitchFamily="34" charset="0"/>
              </a:rPr>
              <a:t>por</a:t>
            </a:r>
            <a:r>
              <a:rPr lang="en-GB" dirty="0">
                <a:solidFill>
                  <a:srgbClr val="E65D00"/>
                </a:solidFill>
                <a:latin typeface="Century Gothic" panose="020B0502020202020204" pitchFamily="34" charset="0"/>
                <a:cs typeface="Calibri" panose="020F0502020204030204" pitchFamily="34" charset="0"/>
              </a:rPr>
              <a:t>que</a:t>
            </a:r>
          </a:p>
        </p:txBody>
      </p:sp>
      <p:sp>
        <p:nvSpPr>
          <p:cNvPr id="45" name="TextBox 44">
            <a:extLst>
              <a:ext uri="{FF2B5EF4-FFF2-40B4-BE49-F238E27FC236}">
                <a16:creationId xmlns="" xmlns:a16="http://schemas.microsoft.com/office/drawing/2014/main" id="{B03DF363-E700-482A-BC53-0482F6A774B5}"/>
              </a:ext>
            </a:extLst>
          </p:cNvPr>
          <p:cNvSpPr txBox="1"/>
          <p:nvPr/>
        </p:nvSpPr>
        <p:spPr>
          <a:xfrm>
            <a:off x="299487" y="3055048"/>
            <a:ext cx="1269357" cy="523220"/>
          </a:xfrm>
          <a:prstGeom prst="rect">
            <a:avLst/>
          </a:prstGeom>
          <a:noFill/>
        </p:spPr>
        <p:txBody>
          <a:bodyPr wrap="square" rtlCol="0">
            <a:spAutoFit/>
          </a:bodyPr>
          <a:lstStyle/>
          <a:p>
            <a:pPr>
              <a:defRPr/>
            </a:pPr>
            <a:r>
              <a:rPr lang="en-GB" sz="2800" b="1" dirty="0" err="1">
                <a:solidFill>
                  <a:srgbClr val="5B9BD5">
                    <a:lumMod val="50000"/>
                  </a:srgbClr>
                </a:solidFill>
                <a:latin typeface="Century Gothic" panose="020B0502020202020204" pitchFamily="34" charset="0"/>
              </a:rPr>
              <a:t>ga</a:t>
            </a:r>
            <a:endParaRPr lang="en-GB" sz="2800" b="1" dirty="0">
              <a:solidFill>
                <a:srgbClr val="5B9BD5">
                  <a:lumMod val="50000"/>
                </a:srgbClr>
              </a:solidFill>
              <a:latin typeface="Century Gothic" panose="020B0502020202020204" pitchFamily="34" charset="0"/>
            </a:endParaRPr>
          </a:p>
        </p:txBody>
      </p:sp>
      <p:sp>
        <p:nvSpPr>
          <p:cNvPr id="46" name="TextBox 45">
            <a:extLst>
              <a:ext uri="{FF2B5EF4-FFF2-40B4-BE49-F238E27FC236}">
                <a16:creationId xmlns="" xmlns:a16="http://schemas.microsoft.com/office/drawing/2014/main" id="{CFF633DF-21BB-4D80-AAFB-6FD51031B09E}"/>
              </a:ext>
            </a:extLst>
          </p:cNvPr>
          <p:cNvSpPr txBox="1"/>
          <p:nvPr/>
        </p:nvSpPr>
        <p:spPr>
          <a:xfrm rot="10800000" flipV="1">
            <a:off x="546725" y="4071566"/>
            <a:ext cx="1595398"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ga</a:t>
            </a:r>
            <a:r>
              <a:rPr lang="en-GB" sz="3200" dirty="0" err="1">
                <a:solidFill>
                  <a:srgbClr val="5B9BD5">
                    <a:lumMod val="50000"/>
                  </a:srgbClr>
                </a:solidFill>
                <a:latin typeface="Century Gothic" panose="020B0502020202020204" pitchFamily="34" charset="0"/>
                <a:cs typeface="Calibri" panose="020F0502020204030204" pitchFamily="34" charset="0"/>
              </a:rPr>
              <a:t>nar</a:t>
            </a:r>
            <a:endParaRPr lang="en-GB" sz="3200" dirty="0">
              <a:solidFill>
                <a:srgbClr val="E65D00"/>
              </a:solidFill>
              <a:latin typeface="Century Gothic" panose="020B0502020202020204" pitchFamily="34" charset="0"/>
              <a:cs typeface="Calibri" panose="020F0502020204030204" pitchFamily="34" charset="0"/>
            </a:endParaRPr>
          </a:p>
        </p:txBody>
      </p:sp>
      <p:sp>
        <p:nvSpPr>
          <p:cNvPr id="47" name="TextBox 46">
            <a:extLst>
              <a:ext uri="{FF2B5EF4-FFF2-40B4-BE49-F238E27FC236}">
                <a16:creationId xmlns="" xmlns:a16="http://schemas.microsoft.com/office/drawing/2014/main" id="{7026BCF3-722A-4F1B-A3F1-136B1C7BB54E}"/>
              </a:ext>
            </a:extLst>
          </p:cNvPr>
          <p:cNvSpPr txBox="1"/>
          <p:nvPr/>
        </p:nvSpPr>
        <p:spPr>
          <a:xfrm>
            <a:off x="281786" y="1609301"/>
            <a:ext cx="9132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ca</a:t>
            </a:r>
          </a:p>
        </p:txBody>
      </p:sp>
      <p:sp>
        <p:nvSpPr>
          <p:cNvPr id="48" name="TextBox 47">
            <a:extLst>
              <a:ext uri="{FF2B5EF4-FFF2-40B4-BE49-F238E27FC236}">
                <a16:creationId xmlns="" xmlns:a16="http://schemas.microsoft.com/office/drawing/2014/main" id="{CA8E401A-544D-4E74-A192-EC5C5F5D3657}"/>
              </a:ext>
            </a:extLst>
          </p:cNvPr>
          <p:cNvSpPr txBox="1"/>
          <p:nvPr/>
        </p:nvSpPr>
        <p:spPr>
          <a:xfrm rot="10800000" flipV="1">
            <a:off x="678189" y="2701163"/>
            <a:ext cx="1359245" cy="584775"/>
          </a:xfrm>
          <a:prstGeom prst="rect">
            <a:avLst/>
          </a:prstGeom>
          <a:noFill/>
        </p:spPr>
        <p:txBody>
          <a:bodyPr wrap="square" rtlCol="0">
            <a:spAutoFit/>
          </a:bodyPr>
          <a:lstStyle/>
          <a:p>
            <a:pPr algn="ctr">
              <a:defRPr/>
            </a:pPr>
            <a:r>
              <a:rPr lang="en-GB" sz="3200" dirty="0">
                <a:solidFill>
                  <a:srgbClr val="E65D00"/>
                </a:solidFill>
                <a:latin typeface="Century Gothic" panose="020B0502020202020204" pitchFamily="34" charset="0"/>
                <a:cs typeface="Calibri" panose="020F0502020204030204" pitchFamily="34" charset="0"/>
              </a:rPr>
              <a:t>ca</a:t>
            </a:r>
            <a:r>
              <a:rPr lang="en-GB" sz="3200" dirty="0">
                <a:solidFill>
                  <a:srgbClr val="5B9BD5">
                    <a:lumMod val="50000"/>
                  </a:srgbClr>
                </a:solidFill>
                <a:latin typeface="Century Gothic" panose="020B0502020202020204" pitchFamily="34" charset="0"/>
                <a:cs typeface="Calibri" panose="020F0502020204030204" pitchFamily="34" charset="0"/>
              </a:rPr>
              <a:t>sa</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9"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464" y="4986226"/>
            <a:ext cx="343386" cy="4856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121985" y="546183"/>
            <a:ext cx="776685" cy="11783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7711" y="657004"/>
            <a:ext cx="254035" cy="1037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021478" y="1164027"/>
            <a:ext cx="272732" cy="59057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3718" y="504969"/>
            <a:ext cx="1124718" cy="8529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602767" y="325593"/>
            <a:ext cx="928587" cy="102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3756" y="333643"/>
            <a:ext cx="587453" cy="137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2370" y="275554"/>
            <a:ext cx="1221535" cy="12215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10224612" y="408557"/>
            <a:ext cx="785130" cy="965336"/>
          </a:xfrm>
          <a:prstGeom prst="rect">
            <a:avLst/>
          </a:prstGeom>
        </p:spPr>
      </p:pic>
      <p:pic>
        <p:nvPicPr>
          <p:cNvPr id="58"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32473" y="372748"/>
            <a:ext cx="749282" cy="39462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 xmlns:a16="http://schemas.microsoft.com/office/drawing/2014/main" id="{014393F9-EBBB-46AE-A196-D335BA83A5BF}"/>
              </a:ext>
            </a:extLst>
          </p:cNvPr>
          <p:cNvSpPr txBox="1"/>
          <p:nvPr/>
        </p:nvSpPr>
        <p:spPr>
          <a:xfrm>
            <a:off x="11610440" y="228384"/>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l</a:t>
            </a:r>
          </a:p>
        </p:txBody>
      </p:sp>
      <p:sp>
        <p:nvSpPr>
          <p:cNvPr id="60" name="TextBox 59">
            <a:extLst>
              <a:ext uri="{FF2B5EF4-FFF2-40B4-BE49-F238E27FC236}">
                <a16:creationId xmlns="" xmlns:a16="http://schemas.microsoft.com/office/drawing/2014/main" id="{8F5AD61F-FF38-4B02-B6A5-FD573E6CA9AA}"/>
              </a:ext>
            </a:extLst>
          </p:cNvPr>
          <p:cNvSpPr txBox="1"/>
          <p:nvPr/>
        </p:nvSpPr>
        <p:spPr>
          <a:xfrm rot="10800000" flipV="1">
            <a:off x="9842718" y="1239277"/>
            <a:ext cx="1506639" cy="584775"/>
          </a:xfrm>
          <a:prstGeom prst="rect">
            <a:avLst/>
          </a:prstGeom>
          <a:noFill/>
        </p:spPr>
        <p:txBody>
          <a:bodyPr wrap="square" rtlCol="0">
            <a:spAutoFit/>
          </a:bodyPr>
          <a:lstStyle/>
          <a:p>
            <a:pPr algn="ctr">
              <a:defRPr/>
            </a:pPr>
            <a:r>
              <a:rPr lang="en-GB" sz="3200" dirty="0" err="1">
                <a:solidFill>
                  <a:srgbClr val="E65D00"/>
                </a:solidFill>
                <a:latin typeface="Century Gothic" panose="020B0502020202020204" pitchFamily="34" charset="0"/>
                <a:cs typeface="Calibri" panose="020F0502020204030204" pitchFamily="34" charset="0"/>
              </a:rPr>
              <a:t>ll</a:t>
            </a:r>
            <a:r>
              <a:rPr lang="en-GB" sz="3200" dirty="0" err="1">
                <a:solidFill>
                  <a:srgbClr val="5B9BD5">
                    <a:lumMod val="50000"/>
                  </a:srgbClr>
                </a:solidFill>
                <a:latin typeface="Century Gothic" panose="020B0502020202020204" pitchFamily="34" charset="0"/>
                <a:cs typeface="Calibri" panose="020F0502020204030204" pitchFamily="34" charset="0"/>
              </a:rPr>
              <a:t>amar</a:t>
            </a:r>
            <a:endParaRPr lang="en-GB" sz="3200" dirty="0">
              <a:solidFill>
                <a:srgbClr val="5B9BD5">
                  <a:lumMod val="50000"/>
                </a:srgbClr>
              </a:solidFill>
              <a:latin typeface="Century Gothic" panose="020B0502020202020204" pitchFamily="34" charset="0"/>
              <a:cs typeface="Calibri" panose="020F0502020204030204" pitchFamily="34" charset="0"/>
            </a:endParaRPr>
          </a:p>
        </p:txBody>
      </p:sp>
      <p:cxnSp>
        <p:nvCxnSpPr>
          <p:cNvPr id="61" name="Straight Connector 60"/>
          <p:cNvCxnSpPr/>
          <p:nvPr/>
        </p:nvCxnSpPr>
        <p:spPr>
          <a:xfrm>
            <a:off x="10710333" y="299307"/>
            <a:ext cx="668867" cy="144694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 xmlns:a16="http://schemas.microsoft.com/office/drawing/2014/main" id="{8F5AD61F-FF38-4B02-B6A5-FD573E6CA9AA}"/>
              </a:ext>
            </a:extLst>
          </p:cNvPr>
          <p:cNvSpPr txBox="1"/>
          <p:nvPr/>
        </p:nvSpPr>
        <p:spPr>
          <a:xfrm rot="10800000" flipV="1">
            <a:off x="10733862" y="722572"/>
            <a:ext cx="1506639" cy="523220"/>
          </a:xfrm>
          <a:prstGeom prst="rect">
            <a:avLst/>
          </a:prstGeom>
          <a:noFill/>
        </p:spPr>
        <p:txBody>
          <a:bodyPr wrap="square" rtlCol="0">
            <a:spAutoFit/>
          </a:bodyPr>
          <a:lstStyle/>
          <a:p>
            <a:pPr algn="ctr">
              <a:defRPr/>
            </a:pPr>
            <a:r>
              <a:rPr lang="en-GB" sz="2800" dirty="0">
                <a:solidFill>
                  <a:srgbClr val="E65D00"/>
                </a:solidFill>
                <a:latin typeface="Century Gothic" panose="020B0502020202020204" pitchFamily="34" charset="0"/>
                <a:cs typeface="Calibri" panose="020F0502020204030204" pitchFamily="34" charset="0"/>
              </a:rPr>
              <a:t>l</a:t>
            </a:r>
            <a:r>
              <a:rPr lang="en-GB" sz="2800" dirty="0" err="1">
                <a:solidFill>
                  <a:srgbClr val="5B9BD5">
                    <a:lumMod val="50000"/>
                  </a:srgbClr>
                </a:solidFill>
                <a:latin typeface="Century Gothic" panose="020B0502020202020204" pitchFamily="34" charset="0"/>
                <a:cs typeface="Calibri" panose="020F0502020204030204" pitchFamily="34" charset="0"/>
              </a:rPr>
              <a:t>ibro</a:t>
            </a:r>
            <a:endParaRPr lang="en-GB" sz="28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 xmlns:a16="http://schemas.microsoft.com/office/drawing/2014/main" id="{2D84058D-C626-482F-BA91-88500C8F938A}"/>
              </a:ext>
            </a:extLst>
          </p:cNvPr>
          <p:cNvSpPr txBox="1"/>
          <p:nvPr/>
        </p:nvSpPr>
        <p:spPr>
          <a:xfrm>
            <a:off x="9918295" y="1620776"/>
            <a:ext cx="61783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z</a:t>
            </a:r>
          </a:p>
        </p:txBody>
      </p:sp>
      <p:pic>
        <p:nvPicPr>
          <p:cNvPr id="64"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4803" y="1930319"/>
            <a:ext cx="1389040" cy="91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2918196" y="1828167"/>
            <a:ext cx="702743" cy="1021751"/>
          </a:xfrm>
          <a:prstGeom prst="rect">
            <a:avLst/>
          </a:prstGeom>
        </p:spPr>
      </p:pic>
      <p:pic>
        <p:nvPicPr>
          <p:cNvPr id="66"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83954" y="1857390"/>
            <a:ext cx="241950" cy="89955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3399" y="2167563"/>
            <a:ext cx="1496171" cy="56605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6497789" y="2333831"/>
            <a:ext cx="1357102" cy="276999"/>
          </a:xfrm>
          <a:prstGeom prst="rect">
            <a:avLst/>
          </a:prstGeom>
          <a:noFill/>
        </p:spPr>
        <p:txBody>
          <a:bodyPr wrap="square" rtlCol="0">
            <a:spAutoFit/>
          </a:bodyPr>
          <a:lstStyle/>
          <a:p>
            <a:r>
              <a:rPr lang="en-GB" sz="1200" b="1" dirty="0">
                <a:solidFill>
                  <a:prstClr val="black"/>
                </a:solidFill>
                <a:latin typeface="Imprint MT Shadow" panose="04020605060303030202" pitchFamily="82" charset="0"/>
              </a:rPr>
              <a:t>MADRID  1KM</a:t>
            </a:r>
          </a:p>
        </p:txBody>
      </p:sp>
      <p:pic>
        <p:nvPicPr>
          <p:cNvPr id="69"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78095" y="1890912"/>
            <a:ext cx="885488" cy="88548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90345" y="1915730"/>
            <a:ext cx="869993" cy="8699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24361" y="3353179"/>
            <a:ext cx="881049" cy="9037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8779" y="3469417"/>
            <a:ext cx="444357" cy="70714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80681" y="3504426"/>
            <a:ext cx="851312" cy="108717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28387" y="3633235"/>
            <a:ext cx="1188573" cy="54476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1202" y="3212333"/>
            <a:ext cx="1021914" cy="1021914"/>
          </a:xfrm>
          <a:prstGeom prst="rect">
            <a:avLst/>
          </a:prstGeom>
        </p:spPr>
      </p:pic>
      <p:pic>
        <p:nvPicPr>
          <p:cNvPr id="76"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67085" y="3316658"/>
            <a:ext cx="903737" cy="8585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4157" y="3452691"/>
            <a:ext cx="1631093" cy="76389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58107" y="3325150"/>
            <a:ext cx="810436" cy="8699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133" y="5030010"/>
            <a:ext cx="1027985" cy="68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Connector 79"/>
          <p:cNvCxnSpPr/>
          <p:nvPr/>
        </p:nvCxnSpPr>
        <p:spPr>
          <a:xfrm>
            <a:off x="983437" y="4621593"/>
            <a:ext cx="1273547" cy="144763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1"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62375" y="4687396"/>
            <a:ext cx="686773" cy="320494"/>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 xmlns:a16="http://schemas.microsoft.com/office/drawing/2014/main" id="{ED96C7D3-A868-4DAB-86BD-2FE3B06701FC}"/>
              </a:ext>
            </a:extLst>
          </p:cNvPr>
          <p:cNvSpPr txBox="1"/>
          <p:nvPr/>
        </p:nvSpPr>
        <p:spPr>
          <a:xfrm rot="10800000" flipV="1">
            <a:off x="1205851" y="4932725"/>
            <a:ext cx="1363269" cy="400110"/>
          </a:xfrm>
          <a:prstGeom prst="rect">
            <a:avLst/>
          </a:prstGeom>
          <a:noFill/>
        </p:spPr>
        <p:txBody>
          <a:bodyPr wrap="square" rtlCol="0">
            <a:spAutoFit/>
          </a:bodyPr>
          <a:lstStyle/>
          <a:p>
            <a:pPr algn="ctr">
              <a:defRPr/>
            </a:pPr>
            <a:r>
              <a:rPr lang="en-GB" sz="2000" dirty="0" err="1">
                <a:solidFill>
                  <a:srgbClr val="5B9BD5">
                    <a:lumMod val="50000"/>
                  </a:srgbClr>
                </a:solidFill>
                <a:latin typeface="Century Gothic" panose="020B0502020202020204" pitchFamily="34" charset="0"/>
                <a:cs typeface="Calibri" panose="020F0502020204030204" pitchFamily="34" charset="0"/>
              </a:rPr>
              <a:t>ma</a:t>
            </a:r>
            <a:r>
              <a:rPr lang="en-GB" sz="2000" dirty="0" err="1">
                <a:solidFill>
                  <a:srgbClr val="E65D00"/>
                </a:solidFill>
                <a:latin typeface="Century Gothic" panose="020B0502020202020204" pitchFamily="34" charset="0"/>
                <a:cs typeface="Calibri" panose="020F0502020204030204" pitchFamily="34" charset="0"/>
              </a:rPr>
              <a:t>n</a:t>
            </a:r>
            <a:r>
              <a:rPr lang="en-GB" sz="2000" dirty="0" err="1">
                <a:solidFill>
                  <a:srgbClr val="5B9BD5">
                    <a:lumMod val="50000"/>
                  </a:srgbClr>
                </a:solidFill>
                <a:latin typeface="Century Gothic" panose="020B0502020202020204" pitchFamily="34" charset="0"/>
                <a:cs typeface="Calibri" panose="020F0502020204030204" pitchFamily="34" charset="0"/>
              </a:rPr>
              <a:t>o</a:t>
            </a:r>
            <a:endParaRPr lang="en-GB" sz="2000" dirty="0">
              <a:solidFill>
                <a:srgbClr val="5B9BD5">
                  <a:lumMod val="50000"/>
                </a:srgbClr>
              </a:solidFill>
              <a:latin typeface="Century Gothic" panose="020B0502020202020204" pitchFamily="34" charset="0"/>
              <a:cs typeface="Calibri" panose="020F0502020204030204" pitchFamily="34" charset="0"/>
            </a:endParaRPr>
          </a:p>
        </p:txBody>
      </p:sp>
      <p:pic>
        <p:nvPicPr>
          <p:cNvPr id="83"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529045" y="4793809"/>
            <a:ext cx="841260" cy="98814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 xmlns:a16="http://schemas.microsoft.com/office/drawing/2014/main" id="{D41C6E57-4D35-4169-9849-ED23F8D3C62C}"/>
              </a:ext>
            </a:extLst>
          </p:cNvPr>
          <p:cNvSpPr txBox="1"/>
          <p:nvPr/>
        </p:nvSpPr>
        <p:spPr>
          <a:xfrm>
            <a:off x="3819324" y="4560580"/>
            <a:ext cx="796318"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b</a:t>
            </a:r>
          </a:p>
        </p:txBody>
      </p:sp>
      <p:cxnSp>
        <p:nvCxnSpPr>
          <p:cNvPr id="85" name="Straight Connector 84"/>
          <p:cNvCxnSpPr/>
          <p:nvPr/>
        </p:nvCxnSpPr>
        <p:spPr>
          <a:xfrm>
            <a:off x="3017692" y="4628148"/>
            <a:ext cx="898838" cy="143962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6"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631091" y="5228072"/>
            <a:ext cx="510754" cy="574837"/>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 xmlns:a16="http://schemas.microsoft.com/office/drawing/2014/main" id="{ED96C7D3-A868-4DAB-86BD-2FE3B06701FC}"/>
              </a:ext>
            </a:extLst>
          </p:cNvPr>
          <p:cNvSpPr txBox="1"/>
          <p:nvPr/>
        </p:nvSpPr>
        <p:spPr>
          <a:xfrm rot="10800000" flipV="1">
            <a:off x="3048663" y="4857556"/>
            <a:ext cx="1363269" cy="338554"/>
          </a:xfrm>
          <a:prstGeom prst="rect">
            <a:avLst/>
          </a:prstGeom>
          <a:noFill/>
        </p:spPr>
        <p:txBody>
          <a:bodyPr wrap="square" rtlCol="0">
            <a:spAutoFit/>
          </a:bodyPr>
          <a:lstStyle/>
          <a:p>
            <a:pPr algn="ctr">
              <a:defRPr/>
            </a:pPr>
            <a:r>
              <a:rPr lang="en-GB" sz="1600" dirty="0" err="1">
                <a:solidFill>
                  <a:srgbClr val="5B9BD5">
                    <a:lumMod val="50000"/>
                  </a:srgbClr>
                </a:solidFill>
                <a:latin typeface="Century Gothic" panose="020B0502020202020204" pitchFamily="34" charset="0"/>
                <a:cs typeface="Calibri" panose="020F0502020204030204" pitchFamily="34" charset="0"/>
              </a:rPr>
              <a:t>cele</a:t>
            </a:r>
            <a:r>
              <a:rPr lang="en-GB" sz="1600" dirty="0" err="1">
                <a:solidFill>
                  <a:srgbClr val="E65D00"/>
                </a:solidFill>
                <a:latin typeface="Century Gothic" panose="020B0502020202020204" pitchFamily="34" charset="0"/>
                <a:cs typeface="Calibri" panose="020F0502020204030204" pitchFamily="34" charset="0"/>
              </a:rPr>
              <a:t>b</a:t>
            </a:r>
            <a:r>
              <a:rPr lang="en-GB" sz="1600" dirty="0" err="1">
                <a:solidFill>
                  <a:srgbClr val="5B9BD5">
                    <a:lumMod val="50000"/>
                  </a:srgbClr>
                </a:solidFill>
                <a:latin typeface="Century Gothic" panose="020B0502020202020204" pitchFamily="34" charset="0"/>
                <a:cs typeface="Calibri" panose="020F0502020204030204" pitchFamily="34" charset="0"/>
              </a:rPr>
              <a:t>rar</a:t>
            </a:r>
            <a:endParaRPr lang="en-GB" sz="1600" dirty="0">
              <a:solidFill>
                <a:srgbClr val="5B9BD5">
                  <a:lumMod val="50000"/>
                </a:srgbClr>
              </a:solidFill>
              <a:latin typeface="Century Gothic" panose="020B0502020202020204" pitchFamily="34" charset="0"/>
              <a:cs typeface="Calibri" panose="020F0502020204030204" pitchFamily="34" charset="0"/>
            </a:endParaRPr>
          </a:p>
        </p:txBody>
      </p:sp>
      <p:sp>
        <p:nvSpPr>
          <p:cNvPr id="88" name="TextBox 87">
            <a:extLst>
              <a:ext uri="{FF2B5EF4-FFF2-40B4-BE49-F238E27FC236}">
                <a16:creationId xmlns="" xmlns:a16="http://schemas.microsoft.com/office/drawing/2014/main" id="{763C53C1-83E6-4BCE-AC51-787BF2C39253}"/>
              </a:ext>
            </a:extLst>
          </p:cNvPr>
          <p:cNvSpPr txBox="1"/>
          <p:nvPr/>
        </p:nvSpPr>
        <p:spPr>
          <a:xfrm>
            <a:off x="5828954" y="4507510"/>
            <a:ext cx="811039"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r</a:t>
            </a:r>
          </a:p>
        </p:txBody>
      </p:sp>
      <p:pic>
        <p:nvPicPr>
          <p:cNvPr id="89"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346163" y="4834766"/>
            <a:ext cx="896312" cy="836358"/>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89"/>
          <p:cNvCxnSpPr/>
          <p:nvPr/>
        </p:nvCxnSpPr>
        <p:spPr>
          <a:xfrm>
            <a:off x="5088513" y="4618620"/>
            <a:ext cx="892380" cy="144915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7643" y="4647832"/>
            <a:ext cx="536123" cy="536123"/>
          </a:xfrm>
          <a:prstGeom prst="rect">
            <a:avLst/>
          </a:prstGeom>
        </p:spPr>
      </p:pic>
      <p:sp>
        <p:nvSpPr>
          <p:cNvPr id="92" name="TextBox 91">
            <a:extLst>
              <a:ext uri="{FF2B5EF4-FFF2-40B4-BE49-F238E27FC236}">
                <a16:creationId xmlns="" xmlns:a16="http://schemas.microsoft.com/office/drawing/2014/main" id="{D774E798-DCC0-4A23-9F7F-2542DFEF1E6F}"/>
              </a:ext>
            </a:extLst>
          </p:cNvPr>
          <p:cNvSpPr txBox="1"/>
          <p:nvPr/>
        </p:nvSpPr>
        <p:spPr>
          <a:xfrm rot="10800000" flipV="1">
            <a:off x="5329801" y="5008829"/>
            <a:ext cx="978717" cy="369332"/>
          </a:xfrm>
          <a:prstGeom prst="rect">
            <a:avLst/>
          </a:prstGeom>
          <a:noFill/>
        </p:spPr>
        <p:txBody>
          <a:bodyPr wrap="square" rtlCol="0">
            <a:spAutoFit/>
          </a:bodyPr>
          <a:lstStyle/>
          <a:p>
            <a:pPr algn="ctr">
              <a:defRPr/>
            </a:pPr>
            <a:r>
              <a:rPr lang="en-GB" dirty="0" err="1">
                <a:solidFill>
                  <a:srgbClr val="5B9BD5">
                    <a:lumMod val="50000"/>
                  </a:srgbClr>
                </a:solidFill>
                <a:latin typeface="Century Gothic" panose="020B0502020202020204" pitchFamily="34" charset="0"/>
                <a:cs typeface="Calibri" panose="020F0502020204030204" pitchFamily="34" charset="0"/>
              </a:rPr>
              <a:t>pe</a:t>
            </a:r>
            <a:r>
              <a:rPr lang="en-GB" dirty="0" err="1">
                <a:solidFill>
                  <a:srgbClr val="E65D00"/>
                </a:solidFill>
                <a:latin typeface="Century Gothic" panose="020B0502020202020204" pitchFamily="34" charset="0"/>
                <a:cs typeface="Calibri" panose="020F0502020204030204" pitchFamily="34" charset="0"/>
              </a:rPr>
              <a:t>r</a:t>
            </a:r>
            <a:r>
              <a:rPr lang="en-GB" dirty="0" err="1">
                <a:solidFill>
                  <a:srgbClr val="5B9BD5">
                    <a:lumMod val="50000"/>
                  </a:srgbClr>
                </a:solidFill>
                <a:latin typeface="Century Gothic" panose="020B0502020202020204" pitchFamily="34" charset="0"/>
                <a:cs typeface="Calibri" panose="020F0502020204030204" pitchFamily="34" charset="0"/>
              </a:rPr>
              <a:t>o</a:t>
            </a:r>
            <a:endParaRPr lang="en-GB" dirty="0">
              <a:solidFill>
                <a:srgbClr val="5B9BD5">
                  <a:lumMod val="50000"/>
                </a:srgbClr>
              </a:solidFill>
              <a:latin typeface="Century Gothic" panose="020B0502020202020204" pitchFamily="34" charset="0"/>
              <a:cs typeface="Calibri" panose="020F0502020204030204" pitchFamily="34" charset="0"/>
            </a:endParaRPr>
          </a:p>
        </p:txBody>
      </p:sp>
      <p:pic>
        <p:nvPicPr>
          <p:cNvPr id="93"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569909" y="4701800"/>
            <a:ext cx="1149124" cy="957604"/>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 xmlns:a16="http://schemas.microsoft.com/office/drawing/2014/main" id="{763C53C1-83E6-4BCE-AC51-787BF2C39253}"/>
              </a:ext>
            </a:extLst>
          </p:cNvPr>
          <p:cNvSpPr txBox="1"/>
          <p:nvPr/>
        </p:nvSpPr>
        <p:spPr>
          <a:xfrm>
            <a:off x="7977574" y="4506182"/>
            <a:ext cx="925016"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que</a:t>
            </a:r>
          </a:p>
        </p:txBody>
      </p:sp>
      <p:sp>
        <p:nvSpPr>
          <p:cNvPr id="95" name="TextBox 94">
            <a:extLst>
              <a:ext uri="{FF2B5EF4-FFF2-40B4-BE49-F238E27FC236}">
                <a16:creationId xmlns="" xmlns:a16="http://schemas.microsoft.com/office/drawing/2014/main" id="{763C53C1-83E6-4BCE-AC51-787BF2C39253}"/>
              </a:ext>
            </a:extLst>
          </p:cNvPr>
          <p:cNvSpPr txBox="1"/>
          <p:nvPr/>
        </p:nvSpPr>
        <p:spPr>
          <a:xfrm>
            <a:off x="9274536" y="4528912"/>
            <a:ext cx="925016"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qui</a:t>
            </a:r>
          </a:p>
        </p:txBody>
      </p:sp>
      <p:sp>
        <p:nvSpPr>
          <p:cNvPr id="96" name="TextBox 95">
            <a:extLst>
              <a:ext uri="{FF2B5EF4-FFF2-40B4-BE49-F238E27FC236}">
                <a16:creationId xmlns="" xmlns:a16="http://schemas.microsoft.com/office/drawing/2014/main" id="{7B916371-9E01-470E-AAFB-F168B5C88AF7}"/>
              </a:ext>
            </a:extLst>
          </p:cNvPr>
          <p:cNvSpPr txBox="1"/>
          <p:nvPr/>
        </p:nvSpPr>
        <p:spPr>
          <a:xfrm rot="10800000" flipV="1">
            <a:off x="8837437" y="5726401"/>
            <a:ext cx="1030267" cy="369332"/>
          </a:xfrm>
          <a:prstGeom prst="rect">
            <a:avLst/>
          </a:prstGeom>
          <a:noFill/>
        </p:spPr>
        <p:txBody>
          <a:bodyPr wrap="square" rtlCol="0">
            <a:spAutoFit/>
          </a:bodyPr>
          <a:lstStyle/>
          <a:p>
            <a:pPr algn="ctr">
              <a:defRPr/>
            </a:pPr>
            <a:r>
              <a:rPr lang="en-GB" dirty="0" err="1">
                <a:solidFill>
                  <a:srgbClr val="E65D00"/>
                </a:solidFill>
                <a:latin typeface="Century Gothic" panose="020B0502020202020204" pitchFamily="34" charset="0"/>
                <a:cs typeface="Calibri" panose="020F0502020204030204" pitchFamily="34" charset="0"/>
              </a:rPr>
              <a:t>qui</a:t>
            </a:r>
            <a:r>
              <a:rPr lang="en-GB" dirty="0" err="1">
                <a:solidFill>
                  <a:srgbClr val="5B9BD5">
                    <a:lumMod val="50000"/>
                  </a:srgbClr>
                </a:solidFill>
                <a:latin typeface="Century Gothic" panose="020B0502020202020204" pitchFamily="34" charset="0"/>
                <a:cs typeface="Calibri" panose="020F0502020204030204" pitchFamily="34" charset="0"/>
              </a:rPr>
              <a:t>ero</a:t>
            </a:r>
            <a:endParaRPr lang="en-GB" dirty="0">
              <a:solidFill>
                <a:srgbClr val="E65D00"/>
              </a:solidFill>
              <a:latin typeface="Century Gothic" panose="020B0502020202020204" pitchFamily="34" charset="0"/>
              <a:cs typeface="Calibri" panose="020F0502020204030204" pitchFamily="34" charset="0"/>
            </a:endParaRPr>
          </a:p>
        </p:txBody>
      </p:sp>
      <p:cxnSp>
        <p:nvCxnSpPr>
          <p:cNvPr id="97" name="Straight Connector 96"/>
          <p:cNvCxnSpPr/>
          <p:nvPr/>
        </p:nvCxnSpPr>
        <p:spPr>
          <a:xfrm flipH="1">
            <a:off x="8023971" y="4634770"/>
            <a:ext cx="1383092" cy="14300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98"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791422" y="4999525"/>
            <a:ext cx="1073564" cy="803384"/>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 xmlns:a16="http://schemas.microsoft.com/office/drawing/2014/main" id="{763C53C1-83E6-4BCE-AC51-787BF2C39253}"/>
              </a:ext>
            </a:extLst>
          </p:cNvPr>
          <p:cNvSpPr txBox="1"/>
          <p:nvPr/>
        </p:nvSpPr>
        <p:spPr>
          <a:xfrm>
            <a:off x="9907019" y="4503613"/>
            <a:ext cx="925016"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g</a:t>
            </a:r>
            <a:r>
              <a:rPr lang="en-GB" sz="2800" b="1" dirty="0" err="1">
                <a:solidFill>
                  <a:srgbClr val="5B9BD5">
                    <a:lumMod val="50000"/>
                  </a:srgbClr>
                </a:solidFill>
                <a:latin typeface="Century Gothic" panose="020B0502020202020204" pitchFamily="34" charset="0"/>
              </a:rPr>
              <a:t>ue</a:t>
            </a:r>
            <a:endParaRPr lang="en-GB" sz="2800" b="1" dirty="0">
              <a:solidFill>
                <a:srgbClr val="5B9BD5">
                  <a:lumMod val="50000"/>
                </a:srgbClr>
              </a:solidFill>
              <a:latin typeface="Century Gothic" panose="020B0502020202020204" pitchFamily="34" charset="0"/>
            </a:endParaRPr>
          </a:p>
        </p:txBody>
      </p:sp>
      <p:sp>
        <p:nvSpPr>
          <p:cNvPr id="100" name="TextBox 99">
            <a:extLst>
              <a:ext uri="{FF2B5EF4-FFF2-40B4-BE49-F238E27FC236}">
                <a16:creationId xmlns="" xmlns:a16="http://schemas.microsoft.com/office/drawing/2014/main" id="{763C53C1-83E6-4BCE-AC51-787BF2C39253}"/>
              </a:ext>
            </a:extLst>
          </p:cNvPr>
          <p:cNvSpPr txBox="1"/>
          <p:nvPr/>
        </p:nvSpPr>
        <p:spPr>
          <a:xfrm>
            <a:off x="11210418" y="4521403"/>
            <a:ext cx="925016" cy="523220"/>
          </a:xfrm>
          <a:prstGeom prst="rect">
            <a:avLst/>
          </a:prstGeom>
          <a:noFill/>
        </p:spPr>
        <p:txBody>
          <a:bodyPr wrap="square" rtlCol="0">
            <a:spAutoFit/>
          </a:bodyPr>
          <a:lstStyle/>
          <a:p>
            <a:pPr>
              <a:defRPr/>
            </a:pPr>
            <a:r>
              <a:rPr lang="en-GB" sz="2800" b="1" dirty="0">
                <a:solidFill>
                  <a:srgbClr val="5B9BD5">
                    <a:lumMod val="50000"/>
                  </a:srgbClr>
                </a:solidFill>
                <a:latin typeface="Century Gothic" panose="020B0502020202020204" pitchFamily="34" charset="0"/>
              </a:rPr>
              <a:t>g</a:t>
            </a:r>
            <a:r>
              <a:rPr lang="en-GB" sz="2800" b="1" dirty="0" err="1">
                <a:solidFill>
                  <a:srgbClr val="5B9BD5">
                    <a:lumMod val="50000"/>
                  </a:srgbClr>
                </a:solidFill>
                <a:latin typeface="Century Gothic" panose="020B0502020202020204" pitchFamily="34" charset="0"/>
              </a:rPr>
              <a:t>ui</a:t>
            </a:r>
            <a:endParaRPr lang="en-GB" sz="2800" b="1" dirty="0">
              <a:solidFill>
                <a:srgbClr val="5B9BD5">
                  <a:lumMod val="50000"/>
                </a:srgbClr>
              </a:solidFill>
              <a:latin typeface="Century Gothic" panose="020B0502020202020204" pitchFamily="34" charset="0"/>
            </a:endParaRPr>
          </a:p>
        </p:txBody>
      </p:sp>
      <p:cxnSp>
        <p:nvCxnSpPr>
          <p:cNvPr id="101" name="Straight Connector 100"/>
          <p:cNvCxnSpPr/>
          <p:nvPr/>
        </p:nvCxnSpPr>
        <p:spPr>
          <a:xfrm flipH="1">
            <a:off x="9945676" y="4617413"/>
            <a:ext cx="1433034" cy="144382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77378">
            <a:off x="10735098" y="4932322"/>
            <a:ext cx="950639" cy="9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 xmlns:a16="http://schemas.microsoft.com/office/drawing/2014/main" id="{7B916371-9E01-470E-AAFB-F168B5C88AF7}"/>
              </a:ext>
            </a:extLst>
          </p:cNvPr>
          <p:cNvSpPr txBox="1"/>
          <p:nvPr/>
        </p:nvSpPr>
        <p:spPr>
          <a:xfrm rot="10800000" flipV="1">
            <a:off x="10387735" y="5700936"/>
            <a:ext cx="1339700" cy="400110"/>
          </a:xfrm>
          <a:prstGeom prst="rect">
            <a:avLst/>
          </a:prstGeom>
          <a:noFill/>
        </p:spPr>
        <p:txBody>
          <a:bodyPr wrap="square" rtlCol="0">
            <a:spAutoFit/>
          </a:bodyPr>
          <a:lstStyle/>
          <a:p>
            <a:pPr algn="ctr">
              <a:defRPr/>
            </a:pPr>
            <a:r>
              <a:rPr lang="en-GB" sz="2000" dirty="0" err="1">
                <a:solidFill>
                  <a:srgbClr val="E65D00"/>
                </a:solidFill>
                <a:latin typeface="Century Gothic" panose="020B0502020202020204" pitchFamily="34" charset="0"/>
                <a:cs typeface="Calibri" panose="020F0502020204030204" pitchFamily="34" charset="0"/>
              </a:rPr>
              <a:t>gui</a:t>
            </a:r>
            <a:r>
              <a:rPr lang="en-GB" sz="2000" dirty="0" err="1">
                <a:solidFill>
                  <a:srgbClr val="5B9BD5">
                    <a:lumMod val="50000"/>
                  </a:srgbClr>
                </a:solidFill>
                <a:latin typeface="Century Gothic" panose="020B0502020202020204" pitchFamily="34" charset="0"/>
                <a:cs typeface="Calibri" panose="020F0502020204030204" pitchFamily="34" charset="0"/>
              </a:rPr>
              <a:t>tarra</a:t>
            </a:r>
            <a:endParaRPr lang="en-GB" sz="2000" dirty="0">
              <a:solidFill>
                <a:srgbClr val="E65D00"/>
              </a:solidFill>
              <a:latin typeface="Century Gothic" panose="020B0502020202020204" pitchFamily="34" charset="0"/>
              <a:cs typeface="Calibri" panose="020F0502020204030204" pitchFamily="34" charset="0"/>
            </a:endParaRPr>
          </a:p>
        </p:txBody>
      </p:sp>
      <p:sp>
        <p:nvSpPr>
          <p:cNvPr id="104" name="TextBox 103">
            <a:extLst>
              <a:ext uri="{FF2B5EF4-FFF2-40B4-BE49-F238E27FC236}">
                <a16:creationId xmlns="" xmlns:a16="http://schemas.microsoft.com/office/drawing/2014/main" id="{7B916371-9E01-470E-AAFB-F168B5C88AF7}"/>
              </a:ext>
            </a:extLst>
          </p:cNvPr>
          <p:cNvSpPr txBox="1"/>
          <p:nvPr/>
        </p:nvSpPr>
        <p:spPr>
          <a:xfrm rot="10800000" flipV="1">
            <a:off x="9708448" y="4849642"/>
            <a:ext cx="1339700" cy="400110"/>
          </a:xfrm>
          <a:prstGeom prst="rect">
            <a:avLst/>
          </a:prstGeom>
          <a:noFill/>
        </p:spPr>
        <p:txBody>
          <a:bodyPr wrap="square" rtlCol="0">
            <a:spAutoFit/>
          </a:bodyPr>
          <a:lstStyle/>
          <a:p>
            <a:pPr algn="ctr">
              <a:defRPr/>
            </a:pPr>
            <a:r>
              <a:rPr lang="en-GB" sz="2000" dirty="0" err="1">
                <a:solidFill>
                  <a:srgbClr val="E65D00"/>
                </a:solidFill>
                <a:latin typeface="Century Gothic" panose="020B0502020202020204" pitchFamily="34" charset="0"/>
                <a:cs typeface="Calibri" panose="020F0502020204030204" pitchFamily="34" charset="0"/>
              </a:rPr>
              <a:t>gue</a:t>
            </a:r>
            <a:r>
              <a:rPr lang="en-GB" sz="2000" dirty="0" err="1">
                <a:solidFill>
                  <a:srgbClr val="5B9BD5">
                    <a:lumMod val="50000"/>
                  </a:srgbClr>
                </a:solidFill>
                <a:latin typeface="Century Gothic" panose="020B0502020202020204" pitchFamily="34" charset="0"/>
                <a:cs typeface="Calibri" panose="020F0502020204030204" pitchFamily="34" charset="0"/>
              </a:rPr>
              <a:t>rra</a:t>
            </a:r>
            <a:endParaRPr lang="en-GB" sz="2000" dirty="0">
              <a:solidFill>
                <a:srgbClr val="E65D00"/>
              </a:solidFill>
              <a:latin typeface="Century Gothic" panose="020B0502020202020204" pitchFamily="34" charset="0"/>
              <a:cs typeface="Calibri" panose="020F0502020204030204" pitchFamily="34" charset="0"/>
            </a:endParaRPr>
          </a:p>
        </p:txBody>
      </p:sp>
      <p:pic>
        <p:nvPicPr>
          <p:cNvPr id="105"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960106" y="5200632"/>
            <a:ext cx="616241" cy="30195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913114" y="5466324"/>
            <a:ext cx="406203" cy="26403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2991760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Table 106"/>
          <p:cNvGraphicFramePr>
            <a:graphicFrameLocks noGrp="1"/>
          </p:cNvGraphicFramePr>
          <p:nvPr>
            <p:extLst/>
          </p:nvPr>
        </p:nvGraphicFramePr>
        <p:xfrm>
          <a:off x="653301" y="610549"/>
          <a:ext cx="3148232" cy="5499597"/>
        </p:xfrm>
        <a:graphic>
          <a:graphicData uri="http://schemas.openxmlformats.org/drawingml/2006/table">
            <a:tbl>
              <a:tblPr firstRow="1" firstCol="1" bandRow="1">
                <a:tableStyleId>{ED083AE6-46FA-4A59-8FB0-9F97EB10719F}</a:tableStyleId>
              </a:tblPr>
              <a:tblGrid>
                <a:gridCol w="1704888">
                  <a:extLst>
                    <a:ext uri="{9D8B030D-6E8A-4147-A177-3AD203B41FA5}">
                      <a16:colId xmlns:a16="http://schemas.microsoft.com/office/drawing/2014/main" xmlns="" val="20000"/>
                    </a:ext>
                  </a:extLst>
                </a:gridCol>
                <a:gridCol w="1443344">
                  <a:extLst>
                    <a:ext uri="{9D8B030D-6E8A-4147-A177-3AD203B41FA5}">
                      <a16:colId xmlns:a16="http://schemas.microsoft.com/office/drawing/2014/main" xmlns="" val="20001"/>
                    </a:ext>
                  </a:extLst>
                </a:gridCol>
              </a:tblGrid>
              <a:tr h="830003">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2026512">
                <a:tc>
                  <a:txBody>
                    <a:bodyPr/>
                    <a:lstStyle/>
                    <a:p>
                      <a:pPr algn="ctr">
                        <a:spcAft>
                          <a:spcPts val="0"/>
                        </a:spcAft>
                      </a:pPr>
                      <a:r>
                        <a:rPr lang="en-GB" sz="2400" b="0" kern="100" dirty="0" smtClean="0">
                          <a:solidFill>
                            <a:srgbClr val="002060"/>
                          </a:solidFill>
                          <a:effectLst/>
                          <a:latin typeface="Century Gothic" panose="020B0502020202020204" pitchFamily="34" charset="0"/>
                        </a:rPr>
                        <a:t>Group 1</a:t>
                      </a:r>
                      <a:br>
                        <a:rPr lang="en-GB" sz="2400" b="0" kern="100" dirty="0" smtClean="0">
                          <a:solidFill>
                            <a:srgbClr val="002060"/>
                          </a:solidFill>
                          <a:effectLst/>
                          <a:latin typeface="Century Gothic" panose="020B0502020202020204" pitchFamily="34" charset="0"/>
                        </a:rPr>
                      </a:br>
                      <a:r>
                        <a:rPr lang="en-GB" sz="2400" b="0" kern="100" dirty="0" err="1" smtClean="0">
                          <a:solidFill>
                            <a:srgbClr val="002060"/>
                          </a:solidFill>
                          <a:effectLst/>
                          <a:latin typeface="Century Gothic" panose="020B0502020202020204" pitchFamily="34" charset="0"/>
                        </a:rPr>
                        <a:t>vocales</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a</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e</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err="1" smtClean="0">
                          <a:solidFill>
                            <a:srgbClr val="002060"/>
                          </a:solidFill>
                          <a:effectLst/>
                          <a:latin typeface="Century Gothic" panose="020B0502020202020204" pitchFamily="34" charset="0"/>
                          <a:ea typeface="Calibri" panose="020F0502020204030204" pitchFamily="34" charset="0"/>
                        </a:rPr>
                        <a:t>i</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u</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1013256">
                <a:tc>
                  <a:txBody>
                    <a:bodyPr/>
                    <a:lstStyle/>
                    <a:p>
                      <a:pPr algn="ctr">
                        <a:spcAft>
                          <a:spcPts val="0"/>
                        </a:spcAft>
                      </a:pPr>
                      <a:r>
                        <a:rPr lang="en-GB" sz="2400" b="0" kern="100" dirty="0" smtClean="0">
                          <a:solidFill>
                            <a:srgbClr val="002060"/>
                          </a:solidFill>
                          <a:effectLst/>
                          <a:latin typeface="Century Gothic" panose="020B0502020202020204" pitchFamily="34" charset="0"/>
                        </a:rPr>
                        <a:t>Group 2 LL/L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ll</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200" b="0" i="1" kern="100" baseline="0" dirty="0" smtClean="0">
                          <a:solidFill>
                            <a:srgbClr val="002060"/>
                          </a:solidFill>
                          <a:effectLst/>
                          <a:latin typeface="Century Gothic" panose="020B0502020202020204" pitchFamily="34" charset="0"/>
                          <a:ea typeface="Calibri" panose="020F0502020204030204" pitchFamily="34" charset="0"/>
                        </a:rPr>
                        <a:t>vs</a:t>
                      </a:r>
                      <a:r>
                        <a:rPr lang="en-GB" sz="1800" b="0" kern="100" baseline="0" dirty="0" smtClean="0">
                          <a:solidFill>
                            <a:srgbClr val="002060"/>
                          </a:solidFill>
                          <a:effectLst/>
                          <a:latin typeface="Century Gothic" panose="020B0502020202020204" pitchFamily="34" charset="0"/>
                          <a:ea typeface="Calibri" panose="020F0502020204030204" pitchFamily="34" charset="0"/>
                        </a:rPr>
                        <a:t> l</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1013256">
                <a:tc>
                  <a:txBody>
                    <a:bodyPr/>
                    <a:lstStyle/>
                    <a:p>
                      <a:pPr algn="ctr">
                        <a:spcAft>
                          <a:spcPts val="0"/>
                        </a:spcAft>
                      </a:pPr>
                      <a:r>
                        <a:rPr lang="en-GB" sz="2400" b="0" kern="100" dirty="0" smtClean="0">
                          <a:solidFill>
                            <a:srgbClr val="002060"/>
                          </a:solidFill>
                          <a:effectLst/>
                          <a:latin typeface="Century Gothic" panose="020B0502020202020204" pitchFamily="34" charset="0"/>
                        </a:rPr>
                        <a:t>Group 3</a:t>
                      </a:r>
                      <a:br>
                        <a:rPr lang="en-GB" sz="2400" b="0" kern="100" dirty="0" smtClean="0">
                          <a:solidFill>
                            <a:srgbClr val="002060"/>
                          </a:solidFill>
                          <a:effectLst/>
                          <a:latin typeface="Century Gothic" panose="020B0502020202020204" pitchFamily="34" charset="0"/>
                        </a:rPr>
                      </a:br>
                      <a:r>
                        <a:rPr lang="en-GB" sz="2400" b="0" kern="100" dirty="0" smtClean="0">
                          <a:solidFill>
                            <a:srgbClr val="002060"/>
                          </a:solidFill>
                          <a:effectLst/>
                          <a:latin typeface="Century Gothic" panose="020B0502020202020204" pitchFamily="34" charset="0"/>
                        </a:rPr>
                        <a:t>C/Z ***</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ca,</a:t>
                      </a:r>
                      <a:r>
                        <a:rPr lang="en-GB" sz="1800" b="0" kern="100" baseline="0" dirty="0" smtClean="0">
                          <a:solidFill>
                            <a:srgbClr val="002060"/>
                          </a:solidFill>
                          <a:effectLst/>
                          <a:latin typeface="Century Gothic" panose="020B0502020202020204" pitchFamily="34" charset="0"/>
                          <a:ea typeface="Calibri" panose="020F0502020204030204" pitchFamily="34" charset="0"/>
                        </a:rPr>
                        <a:t> co, cu</a:t>
                      </a:r>
                      <a:br>
                        <a:rPr lang="en-GB" sz="1800" b="0" kern="100" baseline="0" dirty="0" smtClean="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smtClean="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800" b="0" kern="100" baseline="0" dirty="0" err="1" smtClean="0">
                          <a:solidFill>
                            <a:srgbClr val="002060"/>
                          </a:solidFill>
                          <a:effectLst/>
                          <a:latin typeface="Century Gothic" panose="020B0502020202020204" pitchFamily="34" charset="0"/>
                          <a:ea typeface="Calibri" panose="020F0502020204030204" pitchFamily="34" charset="0"/>
                        </a:rPr>
                        <a:t>ce</a:t>
                      </a:r>
                      <a:r>
                        <a:rPr lang="en-GB" sz="1800" b="0" kern="100" baseline="0" dirty="0" smtClean="0">
                          <a:solidFill>
                            <a:srgbClr val="002060"/>
                          </a:solidFill>
                          <a:effectLst/>
                          <a:latin typeface="Century Gothic" panose="020B0502020202020204" pitchFamily="34" charset="0"/>
                          <a:ea typeface="Calibri" panose="020F0502020204030204" pitchFamily="34" charset="0"/>
                        </a:rPr>
                        <a:t>, ci, z</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616570">
                <a:tc>
                  <a:txBody>
                    <a:bodyPr/>
                    <a:lstStyle/>
                    <a:p>
                      <a:pPr algn="ctr">
                        <a:spcAft>
                          <a:spcPts val="0"/>
                        </a:spcAft>
                      </a:pPr>
                      <a:r>
                        <a:rPr lang="en-GB" sz="2400" b="0" kern="100" dirty="0" smtClean="0">
                          <a:solidFill>
                            <a:srgbClr val="002060"/>
                          </a:solidFill>
                          <a:effectLst/>
                          <a:latin typeface="Century Gothic" panose="020B0502020202020204" pitchFamily="34" charset="0"/>
                        </a:rPr>
                        <a:t>Group 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que</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800" b="0" kern="100" dirty="0" smtClean="0">
                          <a:solidFill>
                            <a:srgbClr val="002060"/>
                          </a:solidFill>
                          <a:effectLst/>
                          <a:latin typeface="Century Gothic" panose="020B0502020202020204" pitchFamily="34" charset="0"/>
                          <a:ea typeface="Calibri" panose="020F0502020204030204" pitchFamily="34" charset="0"/>
                        </a:rPr>
                        <a:t>qui</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bl>
          </a:graphicData>
        </a:graphic>
      </p:graphicFrame>
      <p:graphicFrame>
        <p:nvGraphicFramePr>
          <p:cNvPr id="108" name="Table 107"/>
          <p:cNvGraphicFramePr>
            <a:graphicFrameLocks noGrp="1"/>
          </p:cNvGraphicFramePr>
          <p:nvPr>
            <p:extLst/>
          </p:nvPr>
        </p:nvGraphicFramePr>
        <p:xfrm>
          <a:off x="4093855" y="582879"/>
          <a:ext cx="3683000" cy="5527267"/>
        </p:xfrm>
        <a:graphic>
          <a:graphicData uri="http://schemas.openxmlformats.org/drawingml/2006/table">
            <a:tbl>
              <a:tblPr firstRow="1" firstCol="1" bandRow="1">
                <a:tableStyleId>{ED083AE6-46FA-4A59-8FB0-9F97EB10719F}</a:tableStyleId>
              </a:tblPr>
              <a:tblGrid>
                <a:gridCol w="1809731">
                  <a:extLst>
                    <a:ext uri="{9D8B030D-6E8A-4147-A177-3AD203B41FA5}">
                      <a16:colId xmlns:a16="http://schemas.microsoft.com/office/drawing/2014/main" xmlns="" val="20000"/>
                    </a:ext>
                  </a:extLst>
                </a:gridCol>
                <a:gridCol w="1873269">
                  <a:extLst>
                    <a:ext uri="{9D8B030D-6E8A-4147-A177-3AD203B41FA5}">
                      <a16:colId xmlns:a16="http://schemas.microsoft.com/office/drawing/2014/main" xmlns="" val="20001"/>
                    </a:ext>
                  </a:extLst>
                </a:gridCol>
              </a:tblGrid>
              <a:tr h="842972">
                <a:tc>
                  <a:txBody>
                    <a:bodyPr/>
                    <a:lstStyle/>
                    <a:p>
                      <a:pPr algn="ctr">
                        <a:spcAft>
                          <a:spcPts val="0"/>
                        </a:spcAft>
                      </a:pPr>
                      <a:r>
                        <a:rPr lang="en-GB" sz="2400" b="0" kern="100" dirty="0">
                          <a:solidFill>
                            <a:srgbClr val="002060"/>
                          </a:solidFill>
                          <a:effectLst/>
                          <a:latin typeface="Century Gothic" panose="020B0502020202020204" pitchFamily="34" charset="0"/>
                        </a:rPr>
                        <a:t>Teaching order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0"/>
                  </a:ext>
                </a:extLst>
              </a:tr>
              <a:tr h="945289">
                <a:tc>
                  <a:txBody>
                    <a:bodyPr/>
                    <a:lstStyle/>
                    <a:p>
                      <a:pPr algn="ctr">
                        <a:spcAft>
                          <a:spcPts val="0"/>
                        </a:spcAft>
                      </a:pPr>
                      <a:r>
                        <a:rPr lang="en-GB" sz="2400" b="0" kern="100" dirty="0" smtClean="0">
                          <a:solidFill>
                            <a:srgbClr val="002060"/>
                          </a:solidFill>
                          <a:effectLst/>
                          <a:latin typeface="Century Gothic" panose="020B0502020202020204" pitchFamily="34" charset="0"/>
                        </a:rPr>
                        <a:t>Group 5</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ga</a:t>
                      </a:r>
                      <a:r>
                        <a:rPr lang="en-GB" sz="1800" b="0" kern="100" dirty="0" smtClean="0">
                          <a:solidFill>
                            <a:srgbClr val="002060"/>
                          </a:solidFill>
                          <a:effectLst/>
                          <a:latin typeface="Century Gothic" panose="020B0502020202020204" pitchFamily="34" charset="0"/>
                          <a:ea typeface="Calibri" panose="020F0502020204030204" pitchFamily="34" charset="0"/>
                        </a:rPr>
                        <a:t>, go, </a:t>
                      </a:r>
                      <a:r>
                        <a:rPr lang="en-GB" sz="1800" b="0" kern="100" dirty="0" err="1" smtClean="0">
                          <a:solidFill>
                            <a:srgbClr val="002060"/>
                          </a:solidFill>
                          <a:effectLst/>
                          <a:latin typeface="Century Gothic" panose="020B0502020202020204" pitchFamily="34" charset="0"/>
                          <a:ea typeface="Calibri" panose="020F0502020204030204" pitchFamily="34" charset="0"/>
                        </a:rPr>
                        <a:t>gu</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kumimoji="0" lang="en-GB" sz="1200" b="0" i="1" u="none" strike="noStrike" kern="100" cap="none" spc="0" normalizeH="0" baseline="0" noProof="0" dirty="0" smtClean="0">
                          <a:ln>
                            <a:noFill/>
                          </a:ln>
                          <a:solidFill>
                            <a:srgbClr val="002060"/>
                          </a:solidFill>
                          <a:effectLst/>
                          <a:uLnTx/>
                          <a:uFillTx/>
                          <a:latin typeface="Century Gothic" panose="020B0502020202020204" pitchFamily="34" charset="0"/>
                          <a:ea typeface="Calibri" panose="020F0502020204030204" pitchFamily="34" charset="0"/>
                          <a:cs typeface="+mn-cs"/>
                        </a:rPr>
                        <a:t>vs</a:t>
                      </a:r>
                      <a:r>
                        <a:rPr kumimoji="0" lang="en-GB" sz="1800" b="0" i="1" u="none" strike="noStrike" kern="100" cap="none" spc="0" normalizeH="0" baseline="0" noProof="0" dirty="0" smtClean="0">
                          <a:ln>
                            <a:noFill/>
                          </a:ln>
                          <a:solidFill>
                            <a:srgbClr val="002060"/>
                          </a:solidFill>
                          <a:effectLst/>
                          <a:uLnTx/>
                          <a:uFillTx/>
                          <a:latin typeface="Century Gothic" panose="020B0502020202020204" pitchFamily="34" charset="0"/>
                          <a:ea typeface="Calibri" panose="020F0502020204030204" pitchFamily="34" charset="0"/>
                          <a:cs typeface="+mn-cs"/>
                        </a:rPr>
                        <a:t> </a:t>
                      </a:r>
                      <a:r>
                        <a:rPr lang="en-GB" sz="1800" b="0" kern="100" dirty="0" smtClean="0">
                          <a:solidFill>
                            <a:srgbClr val="002060"/>
                          </a:solidFill>
                          <a:effectLst/>
                          <a:latin typeface="Century Gothic" panose="020B0502020202020204" pitchFamily="34" charset="0"/>
                          <a:ea typeface="Calibri" panose="020F0502020204030204" pitchFamily="34" charset="0"/>
                        </a:rPr>
                        <a:t>j, </a:t>
                      </a:r>
                      <a:r>
                        <a:rPr lang="en-GB" sz="1800" b="0" kern="100" dirty="0" err="1" smtClean="0">
                          <a:solidFill>
                            <a:srgbClr val="002060"/>
                          </a:solidFill>
                          <a:effectLst/>
                          <a:latin typeface="Century Gothic" panose="020B0502020202020204" pitchFamily="34" charset="0"/>
                          <a:ea typeface="Calibri" panose="020F0502020204030204" pitchFamily="34" charset="0"/>
                        </a:rPr>
                        <a:t>ge</a:t>
                      </a:r>
                      <a:r>
                        <a:rPr lang="en-GB" sz="1800" b="0" kern="100" dirty="0" smtClean="0">
                          <a:solidFill>
                            <a:srgbClr val="002060"/>
                          </a:solidFill>
                          <a:effectLst/>
                          <a:latin typeface="Century Gothic" panose="020B0502020202020204" pitchFamily="34" charset="0"/>
                          <a:ea typeface="Calibri" panose="020F0502020204030204" pitchFamily="34" charset="0"/>
                        </a:rPr>
                        <a:t>, </a:t>
                      </a:r>
                      <a:r>
                        <a:rPr lang="en-GB" sz="1800" b="0" kern="100" dirty="0" err="1" smtClean="0">
                          <a:solidFill>
                            <a:srgbClr val="002060"/>
                          </a:solidFill>
                          <a:effectLst/>
                          <a:latin typeface="Century Gothic" panose="020B0502020202020204" pitchFamily="34" charset="0"/>
                          <a:ea typeface="Calibri" panose="020F0502020204030204" pitchFamily="34" charset="0"/>
                        </a:rPr>
                        <a:t>gi</a:t>
                      </a:r>
                      <a:r>
                        <a:rPr lang="en-GB" sz="1800" b="0" kern="100" dirty="0" smtClean="0">
                          <a:solidFill>
                            <a:srgbClr val="002060"/>
                          </a:solidFill>
                          <a:effectLst/>
                          <a:latin typeface="Century Gothic" panose="020B0502020202020204" pitchFamily="34" charset="0"/>
                          <a:ea typeface="Calibri" panose="020F0502020204030204" pitchFamily="34" charset="0"/>
                        </a:rPr>
                        <a:t/>
                      </a:r>
                      <a:br>
                        <a:rPr lang="en-GB" sz="1800" b="0" kern="100" dirty="0" smtClean="0">
                          <a:solidFill>
                            <a:srgbClr val="002060"/>
                          </a:solidFill>
                          <a:effectLst/>
                          <a:latin typeface="Century Gothic" panose="020B0502020202020204" pitchFamily="34" charset="0"/>
                          <a:ea typeface="Calibri" panose="020F0502020204030204" pitchFamily="34" charset="0"/>
                        </a:rPr>
                      </a:br>
                      <a:r>
                        <a:rPr lang="en-GB" sz="1800" b="0" kern="100" dirty="0" smtClean="0">
                          <a:solidFill>
                            <a:srgbClr val="002060"/>
                          </a:solidFill>
                          <a:effectLst/>
                          <a:latin typeface="Century Gothic" panose="020B0502020202020204" pitchFamily="34" charset="0"/>
                          <a:ea typeface="Calibri" panose="020F0502020204030204" pitchFamily="34" charset="0"/>
                        </a:rPr>
                        <a:t>(</a:t>
                      </a:r>
                      <a:r>
                        <a:rPr lang="en-GB" sz="1800" b="0" kern="100" dirty="0" err="1" smtClean="0">
                          <a:solidFill>
                            <a:srgbClr val="002060"/>
                          </a:solidFill>
                          <a:effectLst/>
                          <a:latin typeface="Century Gothic" panose="020B0502020202020204" pitchFamily="34" charset="0"/>
                          <a:ea typeface="Calibri" panose="020F0502020204030204" pitchFamily="34" charset="0"/>
                        </a:rPr>
                        <a:t>gue</a:t>
                      </a:r>
                      <a:r>
                        <a:rPr lang="en-GB" sz="1800" b="0" kern="100" dirty="0" smtClean="0">
                          <a:solidFill>
                            <a:srgbClr val="002060"/>
                          </a:solidFill>
                          <a:effectLst/>
                          <a:latin typeface="Century Gothic" panose="020B0502020202020204" pitchFamily="34" charset="0"/>
                          <a:ea typeface="Calibri" panose="020F0502020204030204" pitchFamily="34" charset="0"/>
                        </a:rPr>
                        <a:t>,</a:t>
                      </a:r>
                      <a:r>
                        <a:rPr lang="en-GB" sz="1800" b="0" kern="100" baseline="0" dirty="0" smtClean="0">
                          <a:solidFill>
                            <a:srgbClr val="002060"/>
                          </a:solidFill>
                          <a:effectLst/>
                          <a:latin typeface="Century Gothic" panose="020B0502020202020204" pitchFamily="34" charset="0"/>
                          <a:ea typeface="Calibri" panose="020F0502020204030204" pitchFamily="34" charset="0"/>
                        </a:rPr>
                        <a:t> </a:t>
                      </a:r>
                      <a:r>
                        <a:rPr lang="en-GB" sz="1800" b="0" kern="100" baseline="0" dirty="0" err="1" smtClean="0">
                          <a:solidFill>
                            <a:srgbClr val="002060"/>
                          </a:solidFill>
                          <a:effectLst/>
                          <a:latin typeface="Century Gothic" panose="020B0502020202020204" pitchFamily="34" charset="0"/>
                          <a:ea typeface="Calibri" panose="020F0502020204030204" pitchFamily="34" charset="0"/>
                        </a:rPr>
                        <a:t>gui</a:t>
                      </a:r>
                      <a:r>
                        <a:rPr lang="en-GB" sz="1800" b="0" kern="100" baseline="0" dirty="0" smtClean="0">
                          <a:solidFill>
                            <a:srgbClr val="002060"/>
                          </a:solidFill>
                          <a:effectLst/>
                          <a:latin typeface="Century Gothic" panose="020B0502020202020204" pitchFamily="34" charset="0"/>
                          <a:ea typeface="Calibri" panose="020F0502020204030204" pitchFamily="34" charset="0"/>
                        </a:rPr>
                        <a:t>)</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712739">
                <a:tc>
                  <a:txBody>
                    <a:bodyPr/>
                    <a:lstStyle/>
                    <a:p>
                      <a:pPr algn="ctr">
                        <a:spcAft>
                          <a:spcPts val="0"/>
                        </a:spcAft>
                      </a:pPr>
                      <a:r>
                        <a:rPr lang="en-GB" sz="2400" b="0" kern="100" dirty="0" smtClean="0">
                          <a:solidFill>
                            <a:srgbClr val="002060"/>
                          </a:solidFill>
                          <a:effectLst/>
                          <a:latin typeface="Century Gothic" panose="020B0502020202020204" pitchFamily="34" charset="0"/>
                        </a:rPr>
                        <a:t>Group 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n </a:t>
                      </a:r>
                      <a:r>
                        <a:rPr kumimoji="0" lang="en-GB" sz="1200" b="0" i="1" u="none" strike="noStrike" kern="100" cap="none" spc="0" normalizeH="0" baseline="0" noProof="0" dirty="0" smtClean="0">
                          <a:ln>
                            <a:noFill/>
                          </a:ln>
                          <a:solidFill>
                            <a:srgbClr val="002060"/>
                          </a:solidFill>
                          <a:effectLst/>
                          <a:uLnTx/>
                          <a:uFillTx/>
                          <a:latin typeface="Century Gothic" panose="020B0502020202020204" pitchFamily="34" charset="0"/>
                          <a:ea typeface="Calibri" panose="020F0502020204030204" pitchFamily="34" charset="0"/>
                          <a:cs typeface="+mn-cs"/>
                        </a:rPr>
                        <a:t>vs</a:t>
                      </a:r>
                      <a:r>
                        <a:rPr lang="en-GB" sz="1800" b="0" kern="100" dirty="0" smtClean="0">
                          <a:solidFill>
                            <a:srgbClr val="002060"/>
                          </a:solidFill>
                          <a:effectLst/>
                          <a:latin typeface="Century Gothic" panose="020B0502020202020204" pitchFamily="34" charset="0"/>
                          <a:ea typeface="Calibri" panose="020F0502020204030204" pitchFamily="34" charset="0"/>
                        </a:rPr>
                        <a:t> ñ</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712739">
                <a:tc>
                  <a:txBody>
                    <a:bodyPr/>
                    <a:lstStyle/>
                    <a:p>
                      <a:pPr algn="ctr">
                        <a:spcAft>
                          <a:spcPts val="0"/>
                        </a:spcAft>
                      </a:pPr>
                      <a:r>
                        <a:rPr lang="en-GB" sz="2400" b="0" kern="100" dirty="0" smtClean="0">
                          <a:solidFill>
                            <a:srgbClr val="002060"/>
                          </a:solidFill>
                          <a:effectLst/>
                          <a:latin typeface="Century Gothic" panose="020B0502020202020204" pitchFamily="34" charset="0"/>
                        </a:rPr>
                        <a:t>Group 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v, b</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1187900">
                <a:tc>
                  <a:txBody>
                    <a:bodyPr/>
                    <a:lstStyle/>
                    <a:p>
                      <a:pPr algn="ctr">
                        <a:spcAft>
                          <a:spcPts val="0"/>
                        </a:spcAft>
                      </a:pPr>
                      <a:r>
                        <a:rPr lang="en-GB" sz="2400" b="0" kern="100" dirty="0" smtClean="0">
                          <a:solidFill>
                            <a:srgbClr val="002060"/>
                          </a:solidFill>
                          <a:effectLst/>
                          <a:latin typeface="Century Gothic" panose="020B0502020202020204" pitchFamily="34" charset="0"/>
                          <a:ea typeface="+mn-ea"/>
                        </a:rPr>
                        <a:t>Group</a:t>
                      </a:r>
                      <a:r>
                        <a:rPr lang="en-GB" sz="2400" b="0" kern="100" baseline="0" dirty="0" smtClean="0">
                          <a:solidFill>
                            <a:srgbClr val="002060"/>
                          </a:solidFill>
                          <a:effectLst/>
                          <a:latin typeface="Century Gothic" panose="020B0502020202020204" pitchFamily="34" charset="0"/>
                          <a:ea typeface="+mn-ea"/>
                        </a:rPr>
                        <a:t> 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err="1" smtClean="0">
                          <a:solidFill>
                            <a:srgbClr val="002060"/>
                          </a:solidFill>
                          <a:effectLst/>
                          <a:latin typeface="Century Gothic" panose="020B0502020202020204" pitchFamily="34" charset="0"/>
                          <a:ea typeface="Calibri" panose="020F0502020204030204" pitchFamily="34" charset="0"/>
                        </a:rPr>
                        <a:t>rr</a:t>
                      </a:r>
                      <a:r>
                        <a:rPr lang="en-GB" sz="1800" b="0" kern="100" dirty="0" smtClean="0">
                          <a:solidFill>
                            <a:srgbClr val="002060"/>
                          </a:solidFill>
                          <a:effectLst/>
                          <a:latin typeface="Century Gothic" panose="020B0502020202020204" pitchFamily="34" charset="0"/>
                          <a:ea typeface="Calibri" panose="020F0502020204030204" pitchFamily="34" charset="0"/>
                        </a:rPr>
                        <a:t> </a:t>
                      </a:r>
                      <a:r>
                        <a:rPr lang="en-GB" sz="1200" b="0" i="1" kern="100" baseline="0" dirty="0" smtClean="0">
                          <a:solidFill>
                            <a:srgbClr val="002060"/>
                          </a:solidFill>
                          <a:effectLst/>
                          <a:latin typeface="Century Gothic" panose="020B0502020202020204" pitchFamily="34" charset="0"/>
                          <a:ea typeface="Calibri" panose="020F0502020204030204" pitchFamily="34" charset="0"/>
                        </a:rPr>
                        <a:t>vs</a:t>
                      </a:r>
                      <a:r>
                        <a:rPr lang="en-GB" sz="1800" b="0" kern="100" dirty="0" smtClean="0">
                          <a:solidFill>
                            <a:srgbClr val="002060"/>
                          </a:solidFill>
                          <a:effectLst/>
                          <a:latin typeface="Century Gothic" panose="020B0502020202020204" pitchFamily="34" charset="0"/>
                          <a:ea typeface="Calibri" panose="020F0502020204030204" pitchFamily="34" charset="0"/>
                        </a:rPr>
                        <a:t> r</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r h="1125628">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Group 9</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h</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09" name="TextBox 108"/>
          <p:cNvSpPr txBox="1"/>
          <p:nvPr/>
        </p:nvSpPr>
        <p:spPr>
          <a:xfrm>
            <a:off x="1049922" y="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Spanish</a:t>
            </a:r>
            <a:endParaRPr lang="en-GB" sz="3200" dirty="0">
              <a:solidFill>
                <a:prstClr val="black"/>
              </a:solidFill>
              <a:latin typeface="Century Gothic" panose="020B0502020202020204" pitchFamily="34" charset="0"/>
            </a:endParaRPr>
          </a:p>
        </p:txBody>
      </p:sp>
      <p:sp>
        <p:nvSpPr>
          <p:cNvPr id="110" name="TextBox 109"/>
          <p:cNvSpPr txBox="1"/>
          <p:nvPr/>
        </p:nvSpPr>
        <p:spPr>
          <a:xfrm>
            <a:off x="8069178" y="584775"/>
            <a:ext cx="3978443" cy="5262979"/>
          </a:xfrm>
          <a:prstGeom prst="rect">
            <a:avLst/>
          </a:prstGeom>
          <a:noFill/>
        </p:spPr>
        <p:txBody>
          <a:bodyPr wrap="square" rtlCol="0">
            <a:spAutoFit/>
          </a:bodyPr>
          <a:lstStyle/>
          <a:p>
            <a:r>
              <a:rPr lang="en-GB" sz="1200" dirty="0">
                <a:solidFill>
                  <a:srgbClr val="002060"/>
                </a:solidFill>
              </a:rPr>
              <a:t>1) Spanish is clearly a much shallower language, phonetically.  The pace of introduction and practice is likely to be somewhat quicker than in French, as a result.</a:t>
            </a:r>
            <a:br>
              <a:rPr lang="en-GB" sz="1200" dirty="0">
                <a:solidFill>
                  <a:srgbClr val="002060"/>
                </a:solidFill>
              </a:rPr>
            </a:br>
            <a:r>
              <a:rPr lang="en-GB" sz="1200" dirty="0">
                <a:solidFill>
                  <a:srgbClr val="002060"/>
                </a:solidFill>
              </a:rPr>
              <a:t>2) * Note that some straightforward SSCs are introduced, predominantly to contrast with other less straightforward ones (</a:t>
            </a:r>
            <a:r>
              <a:rPr lang="en-GB" sz="1200" dirty="0" err="1">
                <a:solidFill>
                  <a:srgbClr val="002060"/>
                </a:solidFill>
              </a:rPr>
              <a:t>ll</a:t>
            </a:r>
            <a:r>
              <a:rPr lang="en-GB" sz="1200" dirty="0">
                <a:solidFill>
                  <a:srgbClr val="002060"/>
                </a:solidFill>
              </a:rPr>
              <a:t>/l, n/ñ, r/</a:t>
            </a:r>
            <a:r>
              <a:rPr lang="en-GB" sz="1200" dirty="0" err="1">
                <a:solidFill>
                  <a:srgbClr val="002060"/>
                </a:solidFill>
              </a:rPr>
              <a:t>rr</a:t>
            </a:r>
            <a:r>
              <a:rPr lang="en-GB" sz="1200" dirty="0">
                <a:solidFill>
                  <a:srgbClr val="002060"/>
                </a:solidFill>
              </a:rPr>
              <a:t>).  </a:t>
            </a:r>
            <a:br>
              <a:rPr lang="en-GB" sz="1200" dirty="0">
                <a:solidFill>
                  <a:srgbClr val="002060"/>
                </a:solidFill>
              </a:rPr>
            </a:br>
            <a:r>
              <a:rPr lang="en-GB" sz="1200" dirty="0">
                <a:solidFill>
                  <a:srgbClr val="002060"/>
                </a:solidFill>
              </a:rPr>
              <a:t>3) ** B is presented with V because these are the same sound – different spelling pair.</a:t>
            </a:r>
            <a:br>
              <a:rPr lang="en-GB" sz="1200" dirty="0">
                <a:solidFill>
                  <a:srgbClr val="002060"/>
                </a:solidFill>
              </a:rPr>
            </a:br>
            <a:r>
              <a:rPr lang="en-GB" sz="1200" dirty="0">
                <a:solidFill>
                  <a:srgbClr val="002060"/>
                </a:solidFill>
              </a:rPr>
              <a:t>4) A tentative, suggested time frame for teaching might be to spend 10-12 minutes each lesson on phonics.  So, for example, each group would be introduced and practised in lesson 1, and further practised in lesson 2.  In week 2, we would present and practise group 2. After that, specific contrasts would be practised regularly, as well as other tasks that combine several SSCs. This fairly controlled introduction/practice would probably run until the end of the spring term.  The summer term of Y1 would continue to develop and apply SSC knowledge, including through the use of more extended and richer texts.</a:t>
            </a:r>
            <a:br>
              <a:rPr lang="en-GB" sz="1200" dirty="0">
                <a:solidFill>
                  <a:srgbClr val="002060"/>
                </a:solidFill>
              </a:rPr>
            </a:br>
            <a:r>
              <a:rPr lang="en-GB" sz="1200" dirty="0">
                <a:solidFill>
                  <a:srgbClr val="002060"/>
                </a:solidFill>
              </a:rPr>
              <a:t>5) Diagnostic assessment of pupils’ development would also inform the re-visiting of specifically challenging SSCs.</a:t>
            </a:r>
          </a:p>
          <a:p>
            <a:r>
              <a:rPr lang="en-GB" sz="1200" dirty="0">
                <a:solidFill>
                  <a:srgbClr val="002060"/>
                </a:solidFill>
              </a:rPr>
              <a:t>6) </a:t>
            </a:r>
            <a:r>
              <a:rPr lang="en-GB" sz="1200" dirty="0" err="1">
                <a:solidFill>
                  <a:srgbClr val="002060"/>
                </a:solidFill>
              </a:rPr>
              <a:t>Seseo</a:t>
            </a:r>
            <a:r>
              <a:rPr lang="en-GB" sz="1200" dirty="0">
                <a:solidFill>
                  <a:srgbClr val="002060"/>
                </a:solidFill>
              </a:rPr>
              <a:t> / </a:t>
            </a:r>
            <a:r>
              <a:rPr lang="en-GB" sz="1200" dirty="0" err="1">
                <a:solidFill>
                  <a:srgbClr val="002060"/>
                </a:solidFill>
              </a:rPr>
              <a:t>ceceo</a:t>
            </a:r>
            <a:r>
              <a:rPr lang="en-GB" sz="1200" dirty="0">
                <a:solidFill>
                  <a:srgbClr val="002060"/>
                </a:solidFill>
              </a:rPr>
              <a:t>. Whether the </a:t>
            </a:r>
            <a:r>
              <a:rPr lang="en-GB" sz="1200" dirty="0" err="1">
                <a:solidFill>
                  <a:srgbClr val="002060"/>
                </a:solidFill>
              </a:rPr>
              <a:t>ce</a:t>
            </a:r>
            <a:r>
              <a:rPr lang="en-GB" sz="1200" dirty="0">
                <a:solidFill>
                  <a:srgbClr val="002060"/>
                </a:solidFill>
              </a:rPr>
              <a:t> / ci/ z are pronounced </a:t>
            </a:r>
            <a:r>
              <a:rPr lang="en-GB" sz="1200" dirty="0" err="1">
                <a:solidFill>
                  <a:srgbClr val="002060"/>
                </a:solidFill>
              </a:rPr>
              <a:t>seseo</a:t>
            </a:r>
            <a:r>
              <a:rPr lang="en-GB" sz="1200" dirty="0">
                <a:solidFill>
                  <a:srgbClr val="002060"/>
                </a:solidFill>
              </a:rPr>
              <a:t> (e.g., as in Latin America/the Canary Islands) or </a:t>
            </a:r>
            <a:r>
              <a:rPr lang="en-GB" sz="1200" dirty="0" err="1">
                <a:solidFill>
                  <a:srgbClr val="002060"/>
                </a:solidFill>
              </a:rPr>
              <a:t>ceceo</a:t>
            </a:r>
            <a:r>
              <a:rPr lang="en-GB" sz="1200" dirty="0">
                <a:solidFill>
                  <a:srgbClr val="002060"/>
                </a:solidFill>
              </a:rPr>
              <a:t> (e.g., as in most parts of Spain) does not make a difference to meaning or to the SSCs, but learners should be exposed to and understand both versions at later stages. Given GCSE requirements, currently,  ‘</a:t>
            </a:r>
            <a:r>
              <a:rPr lang="en-GB" sz="1200" dirty="0" err="1">
                <a:solidFill>
                  <a:srgbClr val="002060"/>
                </a:solidFill>
              </a:rPr>
              <a:t>ceceo</a:t>
            </a:r>
            <a:r>
              <a:rPr lang="en-GB" sz="1200" dirty="0">
                <a:solidFill>
                  <a:srgbClr val="002060"/>
                </a:solidFill>
              </a:rPr>
              <a:t>’ is probably the most sensible starting point. </a:t>
            </a:r>
          </a:p>
        </p:txBody>
      </p:sp>
      <p:sp>
        <p:nvSpPr>
          <p:cNvPr id="6" name="TextBox 5"/>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2452105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08"/>
          <p:cNvSpPr txBox="1"/>
          <p:nvPr/>
        </p:nvSpPr>
        <p:spPr>
          <a:xfrm>
            <a:off x="1643480" y="-1"/>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Spanish</a:t>
            </a:r>
            <a:endParaRPr lang="en-GB" sz="3200" dirty="0">
              <a:solidFill>
                <a:prstClr val="black"/>
              </a:solidFill>
              <a:latin typeface="Century Gothic" panose="020B0502020202020204" pitchFamily="34" charset="0"/>
            </a:endParaRPr>
          </a:p>
        </p:txBody>
      </p:sp>
      <p:graphicFrame>
        <p:nvGraphicFramePr>
          <p:cNvPr id="6" name="Table 5"/>
          <p:cNvGraphicFramePr>
            <a:graphicFrameLocks noGrp="1"/>
          </p:cNvGraphicFramePr>
          <p:nvPr>
            <p:extLst/>
          </p:nvPr>
        </p:nvGraphicFramePr>
        <p:xfrm>
          <a:off x="125918" y="584774"/>
          <a:ext cx="11884820" cy="5623521"/>
        </p:xfrm>
        <a:graphic>
          <a:graphicData uri="http://schemas.openxmlformats.org/drawingml/2006/table">
            <a:tbl>
              <a:tblPr firstRow="1" firstCol="1" bandRow="1">
                <a:tableStyleId>{ED083AE6-46FA-4A59-8FB0-9F97EB10719F}</a:tableStyleId>
              </a:tblPr>
              <a:tblGrid>
                <a:gridCol w="724314"/>
                <a:gridCol w="1780673"/>
                <a:gridCol w="2502569"/>
                <a:gridCol w="1267326"/>
                <a:gridCol w="657727"/>
                <a:gridCol w="1331494"/>
                <a:gridCol w="2390274"/>
                <a:gridCol w="1230443"/>
              </a:tblGrid>
              <a:tr h="369610">
                <a:tc>
                  <a:txBody>
                    <a:bodyPr/>
                    <a:lstStyle/>
                    <a:p>
                      <a:pPr algn="ctr">
                        <a:spcAft>
                          <a:spcPts val="0"/>
                        </a:spcAft>
                      </a:pPr>
                      <a:r>
                        <a:rPr lang="en-GB" sz="1400" b="0" kern="100" dirty="0" smtClean="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Source</a:t>
                      </a:r>
                      <a:r>
                        <a:rPr lang="en-GB" sz="1800" b="1" kern="100" baseline="0" dirty="0" smtClean="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FQ</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b="0" kern="100" dirty="0" smtClean="0">
                          <a:solidFill>
                            <a:srgbClr val="002060"/>
                          </a:solidFill>
                          <a:effectLst/>
                          <a:latin typeface="Century Gothic" panose="020B0502020202020204" pitchFamily="34" charset="0"/>
                        </a:rPr>
                        <a:t>Order</a:t>
                      </a:r>
                      <a:endParaRPr lang="en-GB" sz="11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a:solidFill>
                            <a:srgbClr val="002060"/>
                          </a:solidFill>
                          <a:effectLst/>
                          <a:latin typeface="Century Gothic" panose="020B0502020202020204" pitchFamily="34" charset="0"/>
                        </a:rPr>
                        <a:t>SSC</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1" kern="100" dirty="0" smtClean="0">
                          <a:solidFill>
                            <a:srgbClr val="002060"/>
                          </a:solidFill>
                          <a:effectLst/>
                          <a:latin typeface="Century Gothic" panose="020B0502020202020204" pitchFamily="34" charset="0"/>
                          <a:ea typeface="Calibri" panose="020F0502020204030204" pitchFamily="34" charset="0"/>
                        </a:rPr>
                        <a:t>Source</a:t>
                      </a:r>
                      <a:r>
                        <a:rPr lang="en-GB" sz="1800" b="1" kern="100" baseline="0" dirty="0" smtClean="0">
                          <a:solidFill>
                            <a:srgbClr val="002060"/>
                          </a:solidFill>
                          <a:effectLst/>
                          <a:latin typeface="Century Gothic" panose="020B0502020202020204" pitchFamily="34" charset="0"/>
                          <a:ea typeface="Calibri" panose="020F0502020204030204" pitchFamily="34" charset="0"/>
                        </a:rPr>
                        <a:t> word</a:t>
                      </a:r>
                      <a:endParaRPr lang="en-GB" sz="18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b="0" kern="100" dirty="0" smtClean="0">
                          <a:solidFill>
                            <a:srgbClr val="002060"/>
                          </a:solidFill>
                          <a:effectLst/>
                          <a:latin typeface="Century Gothic" panose="020B0502020202020204" pitchFamily="34" charset="0"/>
                          <a:ea typeface="Calibri" panose="020F0502020204030204" pitchFamily="34" charset="0"/>
                        </a:rPr>
                        <a:t>FQ</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2156058">
                <a:tc>
                  <a:txBody>
                    <a:bodyPr/>
                    <a:lstStyle/>
                    <a:p>
                      <a:pPr algn="ctr">
                        <a:spcAft>
                          <a:spcPts val="0"/>
                        </a:spcAft>
                      </a:pPr>
                      <a:r>
                        <a:rPr lang="en-GB" sz="2400" b="0" kern="100" dirty="0" smtClean="0">
                          <a:solidFill>
                            <a:srgbClr val="002060"/>
                          </a:solidFill>
                          <a:effectLst/>
                          <a:latin typeface="Century Gothic" panose="020B0502020202020204" pitchFamily="34" charset="0"/>
                        </a:rPr>
                        <a:t> G1</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a</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e</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I</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o</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u</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alto</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elefante</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idea</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yo</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universo</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231</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&gt;5000</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248</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28</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1603</a:t>
                      </a:r>
                    </a:p>
                  </a:txBody>
                  <a:tcPr marL="68580" marR="68580" marT="0" marB="0" anchor="ctr"/>
                </a:tc>
                <a:tc>
                  <a:txBody>
                    <a:bodyPr/>
                    <a:lstStyle/>
                    <a:p>
                      <a:pPr algn="ctr"/>
                      <a:r>
                        <a:rPr lang="en-GB" sz="2400" dirty="0" smtClean="0">
                          <a:latin typeface="Century Gothic" panose="020B0502020202020204" pitchFamily="34" charset="0"/>
                        </a:rPr>
                        <a:t>G5</a:t>
                      </a:r>
                      <a:endParaRPr lang="en-GB" sz="2400" dirty="0">
                        <a:latin typeface="Century Gothic" panose="020B0502020202020204" pitchFamily="34" charset="0"/>
                      </a:endParaRPr>
                    </a:p>
                  </a:txBody>
                  <a:tcPr marL="68580" marR="68580" marT="0" marB="0" anchor="ctr"/>
                </a:tc>
                <a:tc>
                  <a:txBody>
                    <a:bodyPr/>
                    <a:lstStyle/>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ga</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go</a:t>
                      </a:r>
                    </a:p>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gu</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j</a:t>
                      </a:r>
                    </a:p>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ge</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gi</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a:t>
                      </a:r>
                      <a:r>
                        <a:rPr lang="en-GB" sz="2000" b="0" kern="100" dirty="0" err="1" smtClean="0">
                          <a:solidFill>
                            <a:srgbClr val="002060"/>
                          </a:solidFill>
                          <a:effectLst/>
                          <a:latin typeface="Century Gothic" panose="020B0502020202020204" pitchFamily="34" charset="0"/>
                          <a:ea typeface="Calibri" panose="020F0502020204030204" pitchFamily="34" charset="0"/>
                        </a:rPr>
                        <a:t>gue</a:t>
                      </a:r>
                      <a:r>
                        <a:rPr lang="en-GB" sz="2000" b="0" kern="100" dirty="0" smtClean="0">
                          <a:solidFill>
                            <a:srgbClr val="002060"/>
                          </a:solidFill>
                          <a:effectLst/>
                          <a:latin typeface="Century Gothic" panose="020B0502020202020204" pitchFamily="34" charset="0"/>
                          <a:ea typeface="Calibri" panose="020F0502020204030204" pitchFamily="34" charset="0"/>
                        </a:rPr>
                        <a:t>/</a:t>
                      </a:r>
                      <a:r>
                        <a:rPr lang="en-GB" sz="2000" b="0" kern="100" dirty="0" err="1" smtClean="0">
                          <a:solidFill>
                            <a:srgbClr val="002060"/>
                          </a:solidFill>
                          <a:effectLst/>
                          <a:latin typeface="Century Gothic" panose="020B0502020202020204" pitchFamily="34" charset="0"/>
                          <a:ea typeface="Calibri" panose="020F0502020204030204" pitchFamily="34" charset="0"/>
                        </a:rPr>
                        <a:t>gui</a:t>
                      </a:r>
                      <a:r>
                        <a:rPr lang="en-GB" sz="2000" b="0" kern="100" dirty="0" smtClean="0">
                          <a:solidFill>
                            <a:srgbClr val="002060"/>
                          </a:solidFill>
                          <a:effectLst/>
                          <a:latin typeface="Century Gothic" panose="020B0502020202020204" pitchFamily="34" charset="0"/>
                          <a:ea typeface="Calibri" panose="020F0502020204030204" pitchFamily="34" charset="0"/>
                        </a:rPr>
                        <a:t>)</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ganar</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gol</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preguntar</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ojo</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gente</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imaginar</a:t>
                      </a:r>
                    </a:p>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(guerra/guitarra)</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295</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2069</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219</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169</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137</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500</a:t>
                      </a:r>
                    </a:p>
                    <a:p>
                      <a:pPr algn="ctr">
                        <a:spcAft>
                          <a:spcPts val="0"/>
                        </a:spcAft>
                      </a:pPr>
                      <a:r>
                        <a:rPr lang="en-GB" sz="1600" b="0" kern="100" dirty="0" smtClean="0">
                          <a:solidFill>
                            <a:srgbClr val="002060"/>
                          </a:solidFill>
                          <a:effectLst/>
                          <a:latin typeface="Century Gothic" panose="020B0502020202020204" pitchFamily="34" charset="0"/>
                          <a:ea typeface="Calibri" panose="020F0502020204030204" pitchFamily="34" charset="0"/>
                        </a:rPr>
                        <a:t>283/2706</a:t>
                      </a:r>
                      <a:endParaRPr lang="en-GB" sz="16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391197">
                <a:tc>
                  <a:txBody>
                    <a:bodyPr/>
                    <a:lstStyle/>
                    <a:p>
                      <a:pPr algn="ctr">
                        <a:spcAft>
                          <a:spcPts val="0"/>
                        </a:spcAft>
                      </a:pPr>
                      <a:r>
                        <a:rPr lang="en-GB" sz="2400" b="0" kern="100" dirty="0" smtClean="0">
                          <a:solidFill>
                            <a:srgbClr val="002060"/>
                          </a:solidFill>
                          <a:effectLst/>
                          <a:latin typeface="Century Gothic" panose="020B0502020202020204" pitchFamily="34" charset="0"/>
                        </a:rPr>
                        <a:t>G2</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ll</a:t>
                      </a:r>
                      <a:r>
                        <a:rPr lang="en-GB" sz="2000" b="0" kern="100" dirty="0" smtClean="0">
                          <a:solidFill>
                            <a:srgbClr val="002060"/>
                          </a:solidFill>
                          <a:effectLst/>
                          <a:latin typeface="Century Gothic" panose="020B0502020202020204" pitchFamily="34" charset="0"/>
                          <a:ea typeface="Calibri" panose="020F0502020204030204" pitchFamily="34" charset="0"/>
                        </a:rPr>
                        <a:t>, l</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llamar, libro</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122,</a:t>
                      </a:r>
                      <a:r>
                        <a:rPr lang="en-GB" sz="2000" b="0" kern="100" baseline="0" dirty="0" smtClean="0">
                          <a:solidFill>
                            <a:srgbClr val="002060"/>
                          </a:solidFill>
                          <a:effectLst/>
                          <a:latin typeface="Century Gothic" panose="020B0502020202020204" pitchFamily="34" charset="0"/>
                          <a:ea typeface="Calibri" panose="020F0502020204030204" pitchFamily="34" charset="0"/>
                        </a:rPr>
                        <a:t> 230</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G6</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ñ, n</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err="1" smtClean="0">
                          <a:solidFill>
                            <a:srgbClr val="002060"/>
                          </a:solidFill>
                          <a:effectLst/>
                          <a:latin typeface="Century Gothic" panose="020B0502020202020204" pitchFamily="34" charset="0"/>
                          <a:ea typeface="Calibri" panose="020F0502020204030204" pitchFamily="34" charset="0"/>
                        </a:rPr>
                        <a:t>español</a:t>
                      </a:r>
                      <a:r>
                        <a:rPr lang="en-GB" sz="2000" b="1" kern="100" dirty="0" smtClean="0">
                          <a:solidFill>
                            <a:srgbClr val="002060"/>
                          </a:solidFill>
                          <a:effectLst/>
                          <a:latin typeface="Century Gothic" panose="020B0502020202020204" pitchFamily="34" charset="0"/>
                          <a:ea typeface="Calibri" panose="020F0502020204030204" pitchFamily="34" charset="0"/>
                        </a:rPr>
                        <a:t>, </a:t>
                      </a:r>
                      <a:r>
                        <a:rPr lang="en-GB" sz="2000" b="1" kern="100" dirty="0" err="1" smtClean="0">
                          <a:solidFill>
                            <a:srgbClr val="002060"/>
                          </a:solidFill>
                          <a:effectLst/>
                          <a:latin typeface="Century Gothic" panose="020B0502020202020204" pitchFamily="34" charset="0"/>
                          <a:ea typeface="Calibri" panose="020F0502020204030204" pitchFamily="34" charset="0"/>
                        </a:rPr>
                        <a:t>mano</a:t>
                      </a:r>
                      <a:endParaRPr lang="en-GB" sz="2000" b="1"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202, 135</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1848049">
                <a:tc>
                  <a:txBody>
                    <a:bodyPr/>
                    <a:lstStyle/>
                    <a:p>
                      <a:pPr algn="ctr">
                        <a:spcAft>
                          <a:spcPts val="0"/>
                        </a:spcAft>
                      </a:pPr>
                      <a:r>
                        <a:rPr lang="en-GB" sz="2400" b="0" kern="100" dirty="0" smtClean="0">
                          <a:solidFill>
                            <a:srgbClr val="002060"/>
                          </a:solidFill>
                          <a:effectLst/>
                          <a:latin typeface="Century Gothic" panose="020B0502020202020204" pitchFamily="34" charset="0"/>
                        </a:rPr>
                        <a:t>G3</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dirty="0" smtClean="0">
                          <a:solidFill>
                            <a:srgbClr val="002060"/>
                          </a:solidFill>
                          <a:effectLst/>
                          <a:latin typeface="Century Gothic" panose="020B0502020202020204" pitchFamily="34" charset="0"/>
                          <a:ea typeface="Calibri" panose="020F0502020204030204" pitchFamily="34" charset="0"/>
                        </a:rPr>
                        <a:t>ca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smtClean="0">
                          <a:solidFill>
                            <a:srgbClr val="002060"/>
                          </a:solidFill>
                          <a:effectLst/>
                          <a:latin typeface="Century Gothic" panose="020B0502020202020204" pitchFamily="34" charset="0"/>
                          <a:ea typeface="Calibri" panose="020F0502020204030204" pitchFamily="34" charset="0"/>
                        </a:rPr>
                        <a:t>co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smtClean="0">
                          <a:solidFill>
                            <a:srgbClr val="002060"/>
                          </a:solidFill>
                          <a:effectLst/>
                          <a:latin typeface="Century Gothic" panose="020B0502020202020204" pitchFamily="34" charset="0"/>
                          <a:ea typeface="Calibri" panose="020F0502020204030204" pitchFamily="34" charset="0"/>
                        </a:rPr>
                        <a:t>cu</a:t>
                      </a:r>
                      <a:br>
                        <a:rPr lang="en-GB" sz="2000" b="0" kern="100" baseline="0" dirty="0" smtClean="0">
                          <a:solidFill>
                            <a:srgbClr val="002060"/>
                          </a:solidFill>
                          <a:effectLst/>
                          <a:latin typeface="Century Gothic" panose="020B0502020202020204" pitchFamily="34" charset="0"/>
                          <a:ea typeface="Calibri" panose="020F0502020204030204" pitchFamily="34" charset="0"/>
                        </a:rPr>
                      </a:br>
                      <a:r>
                        <a:rPr lang="en-GB" sz="2000" b="0" kern="100" baseline="0" dirty="0" err="1" smtClean="0">
                          <a:solidFill>
                            <a:srgbClr val="002060"/>
                          </a:solidFill>
                          <a:effectLst/>
                          <a:latin typeface="Century Gothic" panose="020B0502020202020204" pitchFamily="34" charset="0"/>
                          <a:ea typeface="Calibri" panose="020F0502020204030204" pitchFamily="34" charset="0"/>
                        </a:rPr>
                        <a:t>ce</a:t>
                      </a:r>
                      <a:r>
                        <a:rPr lang="en-GB" sz="2000" b="0" kern="100" baseline="0" dirty="0" smtClean="0">
                          <a:solidFill>
                            <a:srgbClr val="002060"/>
                          </a:solidFill>
                          <a:effectLst/>
                          <a:latin typeface="Century Gothic" panose="020B050202020202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smtClean="0">
                          <a:solidFill>
                            <a:srgbClr val="002060"/>
                          </a:solidFill>
                          <a:effectLst/>
                          <a:latin typeface="Century Gothic" panose="020B0502020202020204" pitchFamily="34" charset="0"/>
                          <a:ea typeface="Calibri" panose="020F0502020204030204" pitchFamily="34" charset="0"/>
                        </a:rPr>
                        <a:t>ci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00" baseline="0" dirty="0" smtClean="0">
                          <a:solidFill>
                            <a:srgbClr val="002060"/>
                          </a:solidFill>
                          <a:effectLst/>
                          <a:latin typeface="Century Gothic" panose="020B0502020202020204" pitchFamily="34" charset="0"/>
                          <a:ea typeface="Calibri" panose="020F0502020204030204" pitchFamily="34" charset="0"/>
                        </a:rPr>
                        <a:t>z</a:t>
                      </a:r>
                      <a:endParaRPr lang="en-GB" sz="2000" b="0"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casa</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comer</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cuerpo</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cerca</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cierto</a:t>
                      </a:r>
                    </a:p>
                    <a:p>
                      <a:pPr algn="ctr">
                        <a:spcAft>
                          <a:spcPts val="0"/>
                        </a:spcAft>
                      </a:pPr>
                      <a:r>
                        <a:rPr lang="es-ES" sz="2000" b="1" kern="100" dirty="0" smtClean="0">
                          <a:solidFill>
                            <a:srgbClr val="002060"/>
                          </a:solidFill>
                          <a:effectLst/>
                          <a:latin typeface="Century Gothic" panose="020B0502020202020204" pitchFamily="34" charset="0"/>
                          <a:ea typeface="Calibri" panose="020F0502020204030204" pitchFamily="34" charset="0"/>
                        </a:rPr>
                        <a:t>zona </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106</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347</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232</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1042</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159</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359</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G7</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v</a:t>
                      </a:r>
                      <a:br>
                        <a:rPr lang="en-GB" sz="2000" b="0" kern="100" dirty="0" smtClean="0">
                          <a:solidFill>
                            <a:srgbClr val="002060"/>
                          </a:solidFill>
                          <a:effectLst/>
                          <a:latin typeface="Century Gothic" panose="020B0502020202020204" pitchFamily="34" charset="0"/>
                          <a:ea typeface="Calibri" panose="020F0502020204030204" pitchFamily="34" charset="0"/>
                        </a:rPr>
                      </a:br>
                      <a:r>
                        <a:rPr lang="en-GB" sz="2000" b="0" kern="100" dirty="0" smtClean="0">
                          <a:solidFill>
                            <a:srgbClr val="002060"/>
                          </a:solidFill>
                          <a:effectLst/>
                          <a:latin typeface="Century Gothic" panose="020B0502020202020204" pitchFamily="34" charset="0"/>
                          <a:ea typeface="Calibri" panose="020F0502020204030204" pitchFamily="34" charset="0"/>
                        </a:rPr>
                        <a:t>b</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err="1" smtClean="0">
                          <a:solidFill>
                            <a:srgbClr val="002060"/>
                          </a:solidFill>
                          <a:effectLst/>
                          <a:latin typeface="Century Gothic" panose="020B0502020202020204" pitchFamily="34" charset="0"/>
                          <a:ea typeface="Calibri" panose="020F0502020204030204" pitchFamily="34" charset="0"/>
                        </a:rPr>
                        <a:t>ver</a:t>
                      </a:r>
                      <a:r>
                        <a:rPr lang="en-GB" sz="2000" b="1" kern="100" dirty="0" smtClean="0">
                          <a:solidFill>
                            <a:srgbClr val="002060"/>
                          </a:solidFill>
                          <a:effectLst/>
                          <a:latin typeface="Century Gothic" panose="020B0502020202020204" pitchFamily="34" charset="0"/>
                          <a:ea typeface="Calibri" panose="020F0502020204030204" pitchFamily="34" charset="0"/>
                        </a:rPr>
                        <a:t/>
                      </a:r>
                      <a:br>
                        <a:rPr lang="en-GB" sz="2000" b="1" kern="100" dirty="0" smtClean="0">
                          <a:solidFill>
                            <a:srgbClr val="002060"/>
                          </a:solidFill>
                          <a:effectLst/>
                          <a:latin typeface="Century Gothic" panose="020B0502020202020204" pitchFamily="34" charset="0"/>
                          <a:ea typeface="Calibri" panose="020F0502020204030204" pitchFamily="34" charset="0"/>
                        </a:rPr>
                      </a:br>
                      <a:r>
                        <a:rPr lang="en-GB" sz="2000" b="1" kern="100" dirty="0" err="1" smtClean="0">
                          <a:solidFill>
                            <a:srgbClr val="002060"/>
                          </a:solidFill>
                          <a:effectLst/>
                          <a:latin typeface="Century Gothic" panose="020B0502020202020204" pitchFamily="34" charset="0"/>
                          <a:ea typeface="Calibri" panose="020F0502020204030204" pitchFamily="34" charset="0"/>
                        </a:rPr>
                        <a:t>celebrar</a:t>
                      </a:r>
                      <a:endParaRPr lang="en-GB" sz="2000" b="1"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64</a:t>
                      </a:r>
                    </a:p>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886</a:t>
                      </a:r>
                    </a:p>
                  </a:txBody>
                  <a:tcPr marL="68580" marR="68580" marT="0" marB="0" anchor="ctr"/>
                </a:tc>
              </a:tr>
              <a:tr h="488997">
                <a:tc>
                  <a:txBody>
                    <a:bodyPr/>
                    <a:lstStyle/>
                    <a:p>
                      <a:pPr algn="ctr">
                        <a:spcAft>
                          <a:spcPts val="0"/>
                        </a:spcAft>
                      </a:pPr>
                      <a:r>
                        <a:rPr lang="en-GB" sz="2400" b="0" kern="100" dirty="0" smtClean="0">
                          <a:solidFill>
                            <a:srgbClr val="002060"/>
                          </a:solidFill>
                          <a:effectLst/>
                          <a:latin typeface="Century Gothic" panose="020B0502020202020204" pitchFamily="34" charset="0"/>
                        </a:rPr>
                        <a:t>G4</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que, qui</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porque, quiero</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40, 58</a:t>
                      </a: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rPr>
                        <a:t>G8</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err="1" smtClean="0">
                          <a:solidFill>
                            <a:srgbClr val="002060"/>
                          </a:solidFill>
                          <a:effectLst/>
                          <a:latin typeface="Century Gothic" panose="020B0502020202020204" pitchFamily="34" charset="0"/>
                          <a:ea typeface="Calibri" panose="020F0502020204030204" pitchFamily="34" charset="0"/>
                        </a:rPr>
                        <a:t>rr</a:t>
                      </a:r>
                      <a:r>
                        <a:rPr lang="en-GB" sz="2000" b="0" kern="100" dirty="0" smtClean="0">
                          <a:solidFill>
                            <a:srgbClr val="002060"/>
                          </a:solidFill>
                          <a:effectLst/>
                          <a:latin typeface="Century Gothic" panose="020B0502020202020204" pitchFamily="34" charset="0"/>
                          <a:ea typeface="Calibri" panose="020F0502020204030204" pitchFamily="34" charset="0"/>
                        </a:rPr>
                        <a:t>, r</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perro, pero</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888, 30</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r h="369610">
                <a:tc>
                  <a:txBody>
                    <a:bodyPr/>
                    <a:lstStyle/>
                    <a:p>
                      <a:pPr algn="ctr">
                        <a:spcAft>
                          <a:spcPts val="0"/>
                        </a:spcAft>
                      </a:pP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4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de-DE" sz="2400" b="1"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endParaRPr lang="en-GB" sz="2000" b="0" kern="100" dirty="0" smtClean="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400" b="0" kern="100" dirty="0" smtClean="0">
                          <a:solidFill>
                            <a:srgbClr val="002060"/>
                          </a:solidFill>
                          <a:effectLst/>
                          <a:latin typeface="Century Gothic" panose="020B0502020202020204" pitchFamily="34" charset="0"/>
                          <a:ea typeface="+mn-ea"/>
                        </a:rPr>
                        <a:t>G9</a:t>
                      </a:r>
                      <a:endParaRPr lang="en-GB" sz="18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h</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de-DE" sz="2000" b="1" kern="100" dirty="0" smtClean="0">
                          <a:solidFill>
                            <a:srgbClr val="002060"/>
                          </a:solidFill>
                          <a:effectLst/>
                          <a:latin typeface="Century Gothic" panose="020B0502020202020204" pitchFamily="34" charset="0"/>
                          <a:ea typeface="Calibri" panose="020F0502020204030204" pitchFamily="34" charset="0"/>
                        </a:rPr>
                        <a:t>hablar</a:t>
                      </a:r>
                    </a:p>
                  </a:txBody>
                  <a:tcPr marL="68580" marR="68580" marT="0" marB="0" anchor="ctr"/>
                </a:tc>
                <a:tc>
                  <a:txBody>
                    <a:bodyPr/>
                    <a:lstStyle/>
                    <a:p>
                      <a:pPr algn="ctr">
                        <a:spcAft>
                          <a:spcPts val="0"/>
                        </a:spcAft>
                      </a:pPr>
                      <a:r>
                        <a:rPr lang="en-GB" sz="2000" b="0" kern="100" dirty="0" smtClean="0">
                          <a:solidFill>
                            <a:srgbClr val="002060"/>
                          </a:solidFill>
                          <a:effectLst/>
                          <a:latin typeface="Century Gothic" panose="020B0502020202020204" pitchFamily="34" charset="0"/>
                          <a:ea typeface="Calibri" panose="020F0502020204030204" pitchFamily="34" charset="0"/>
                        </a:rPr>
                        <a:t>90</a:t>
                      </a:r>
                      <a:endParaRPr lang="en-GB" sz="2000" b="0" kern="100" dirty="0">
                        <a:solidFill>
                          <a:srgbClr val="002060"/>
                        </a:solidFill>
                        <a:effectLst/>
                        <a:latin typeface="Century Gothic" panose="020B0502020202020204" pitchFamily="34" charset="0"/>
                        <a:ea typeface="Calibri" panose="020F0502020204030204" pitchFamily="34" charset="0"/>
                      </a:endParaRPr>
                    </a:p>
                  </a:txBody>
                  <a:tcPr marL="68580" marR="68580" marT="0" marB="0" anchor="ctr"/>
                </a:tc>
              </a:tr>
            </a:tbl>
          </a:graphicData>
        </a:graphic>
      </p:graphicFrame>
      <p:sp>
        <p:nvSpPr>
          <p:cNvPr id="4" name="TextBox 3"/>
          <p:cNvSpPr txBox="1"/>
          <p:nvPr/>
        </p:nvSpPr>
        <p:spPr>
          <a:xfrm>
            <a:off x="6166537" y="6508863"/>
            <a:ext cx="3357425"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Nick Avery / Rachel Hawkes</a:t>
            </a:r>
          </a:p>
        </p:txBody>
      </p:sp>
    </p:spTree>
    <p:extLst>
      <p:ext uri="{BB962C8B-B14F-4D97-AF65-F5344CB8AC3E}">
        <p14:creationId xmlns:p14="http://schemas.microsoft.com/office/powerpoint/2010/main" val="33015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to teach phonics?</a:t>
            </a:r>
            <a:endParaRPr lang="en-GB" b="1" dirty="0"/>
          </a:p>
        </p:txBody>
      </p:sp>
      <p:sp>
        <p:nvSpPr>
          <p:cNvPr id="3" name="Content Placeholder 2"/>
          <p:cNvSpPr>
            <a:spLocks noGrp="1"/>
          </p:cNvSpPr>
          <p:nvPr>
            <p:ph idx="1"/>
          </p:nvPr>
        </p:nvSpPr>
        <p:spPr/>
        <p:txBody>
          <a:bodyPr/>
          <a:lstStyle/>
          <a:p>
            <a:pPr>
              <a:lnSpc>
                <a:spcPct val="200000"/>
              </a:lnSpc>
            </a:pPr>
            <a:r>
              <a:rPr lang="en-GB" dirty="0" smtClean="0"/>
              <a:t>Introducing and practising</a:t>
            </a:r>
          </a:p>
          <a:p>
            <a:pPr>
              <a:lnSpc>
                <a:spcPct val="200000"/>
              </a:lnSpc>
            </a:pPr>
            <a:r>
              <a:rPr lang="en-GB" dirty="0" smtClean="0"/>
              <a:t>Applying the knowledge</a:t>
            </a:r>
          </a:p>
          <a:p>
            <a:pPr>
              <a:lnSpc>
                <a:spcPct val="200000"/>
              </a:lnSpc>
            </a:pPr>
            <a:r>
              <a:rPr lang="en-GB" dirty="0" smtClean="0"/>
              <a:t>Increasing independence</a:t>
            </a:r>
          </a:p>
          <a:p>
            <a:pPr>
              <a:lnSpc>
                <a:spcPct val="200000"/>
              </a:lnSpc>
            </a:pPr>
            <a:r>
              <a:rPr lang="en-GB" dirty="0" smtClean="0"/>
              <a:t>Assessing</a:t>
            </a:r>
          </a:p>
          <a:p>
            <a:pPr>
              <a:lnSpc>
                <a:spcPct val="200000"/>
              </a:lnSpc>
            </a:pPr>
            <a:endParaRPr lang="en-GB" dirty="0"/>
          </a:p>
        </p:txBody>
      </p:sp>
    </p:spTree>
    <p:extLst>
      <p:ext uri="{BB962C8B-B14F-4D97-AF65-F5344CB8AC3E}">
        <p14:creationId xmlns:p14="http://schemas.microsoft.com/office/powerpoint/2010/main" val="569263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Introducing and practising</a:t>
            </a:r>
            <a:endParaRPr lang="en-GB" b="1" dirty="0"/>
          </a:p>
        </p:txBody>
      </p:sp>
      <p:sp>
        <p:nvSpPr>
          <p:cNvPr id="3" name="Content Placeholder 2"/>
          <p:cNvSpPr>
            <a:spLocks noGrp="1"/>
          </p:cNvSpPr>
          <p:nvPr>
            <p:ph idx="1"/>
          </p:nvPr>
        </p:nvSpPr>
        <p:spPr>
          <a:xfrm>
            <a:off x="260685" y="1768636"/>
            <a:ext cx="11706726" cy="4351338"/>
          </a:xfrm>
        </p:spPr>
        <p:txBody>
          <a:bodyPr>
            <a:normAutofit/>
          </a:bodyPr>
          <a:lstStyle/>
          <a:p>
            <a:pPr>
              <a:lnSpc>
                <a:spcPct val="100000"/>
              </a:lnSpc>
            </a:pPr>
            <a:r>
              <a:rPr lang="en-GB" dirty="0"/>
              <a:t>focus on specific sound-symbol correspondences (SSCs</a:t>
            </a:r>
            <a:r>
              <a:rPr lang="en-GB" dirty="0" smtClean="0"/>
              <a:t>)</a:t>
            </a:r>
            <a:br>
              <a:rPr lang="en-GB" dirty="0" smtClean="0"/>
            </a:br>
            <a:endParaRPr lang="en-GB" dirty="0" smtClean="0"/>
          </a:p>
          <a:p>
            <a:pPr>
              <a:lnSpc>
                <a:spcPct val="100000"/>
              </a:lnSpc>
            </a:pPr>
            <a:r>
              <a:rPr lang="en-GB" dirty="0" smtClean="0"/>
              <a:t>practise connecting the sound to the symbol, initially: with the symbol alone; in a source word, with source word picture, with source word gesture</a:t>
            </a:r>
            <a:br>
              <a:rPr lang="en-GB" dirty="0" smtClean="0"/>
            </a:br>
            <a:endParaRPr lang="en-GB" dirty="0" smtClean="0"/>
          </a:p>
          <a:p>
            <a:pPr>
              <a:lnSpc>
                <a:spcPct val="100000"/>
              </a:lnSpc>
            </a:pPr>
            <a:r>
              <a:rPr lang="en-GB" dirty="0" smtClean="0"/>
              <a:t>practise </a:t>
            </a:r>
            <a:r>
              <a:rPr lang="en-GB" dirty="0"/>
              <a:t>listening to and recognising the new SSCs </a:t>
            </a:r>
            <a:r>
              <a:rPr lang="en-GB" dirty="0" smtClean="0"/>
              <a:t>in words; in sentences; in short passages</a:t>
            </a:r>
            <a:endParaRPr lang="en-GB" dirty="0"/>
          </a:p>
          <a:p>
            <a:pPr>
              <a:lnSpc>
                <a:spcPct val="200000"/>
              </a:lnSpc>
            </a:pPr>
            <a:endParaRPr lang="en-GB" dirty="0"/>
          </a:p>
        </p:txBody>
      </p:sp>
    </p:spTree>
    <p:extLst>
      <p:ext uri="{BB962C8B-B14F-4D97-AF65-F5344CB8AC3E}">
        <p14:creationId xmlns:p14="http://schemas.microsoft.com/office/powerpoint/2010/main" val="32315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SSC </a:t>
            </a:r>
            <a:br>
              <a:rPr lang="en-GB" sz="4000" b="1" dirty="0">
                <a:solidFill>
                  <a:prstClr val="white"/>
                </a:solidFill>
                <a:latin typeface="Century Gothic" panose="020B0502020202020204" pitchFamily="34" charset="0"/>
              </a:rPr>
            </a:br>
            <a:r>
              <a:rPr lang="en-GB" sz="4000" b="1" dirty="0">
                <a:solidFill>
                  <a:prstClr val="white"/>
                </a:solidFill>
                <a:latin typeface="Century Gothic" panose="020B0502020202020204" pitchFamily="34" charset="0"/>
              </a:rPr>
              <a:t>teaching sequence</a:t>
            </a:r>
          </a:p>
        </p:txBody>
      </p:sp>
      <p:sp>
        <p:nvSpPr>
          <p:cNvPr id="14" name="Title 3"/>
          <p:cNvSpPr txBox="1">
            <a:spLocks/>
          </p:cNvSpPr>
          <p:nvPr/>
        </p:nvSpPr>
        <p:spPr>
          <a:xfrm>
            <a:off x="395111" y="330120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SFC (Silent final consonant)</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70290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1" name="TextBox 10"/>
          <p:cNvSpPr txBox="1"/>
          <p:nvPr/>
        </p:nvSpPr>
        <p:spPr>
          <a:xfrm>
            <a:off x="1455559" y="637190"/>
            <a:ext cx="10982787" cy="1200329"/>
          </a:xfrm>
          <a:prstGeom prst="rect">
            <a:avLst/>
          </a:prstGeom>
          <a:noFill/>
        </p:spPr>
        <p:txBody>
          <a:bodyPr wrap="square" rtlCol="0">
            <a:spAutoFit/>
          </a:bodyPr>
          <a:lstStyle/>
          <a:p>
            <a:r>
              <a:rPr lang="en-GB" sz="7200" b="1" dirty="0">
                <a:solidFill>
                  <a:srgbClr val="5B9BD5">
                    <a:lumMod val="50000"/>
                  </a:srgbClr>
                </a:solidFill>
                <a:latin typeface="Century Gothic" panose="020B0502020202020204" pitchFamily="34" charset="0"/>
                <a:cs typeface="Calibri" panose="020F0502020204030204" pitchFamily="34" charset="0"/>
              </a:rPr>
              <a:t>Silent final consonant</a:t>
            </a:r>
          </a:p>
        </p:txBody>
      </p:sp>
      <p:sp>
        <p:nvSpPr>
          <p:cNvPr id="12" name="TextBox 11"/>
          <p:cNvSpPr txBox="1"/>
          <p:nvPr/>
        </p:nvSpPr>
        <p:spPr>
          <a:xfrm rot="10800000" flipV="1">
            <a:off x="3052382" y="1910649"/>
            <a:ext cx="6331560"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pic>
        <p:nvPicPr>
          <p:cNvPr id="13"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163" y="4004890"/>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77771" y="2010991"/>
            <a:ext cx="1613533" cy="2646878"/>
          </a:xfrm>
          <a:prstGeom prst="rect">
            <a:avLst/>
          </a:prstGeom>
          <a:noFill/>
        </p:spPr>
        <p:txBody>
          <a:bodyPr wrap="square" rtlCol="0">
            <a:spAutoFit/>
          </a:bodyPr>
          <a:lstStyle/>
          <a:p>
            <a:pPr algn="ctr"/>
            <a:r>
              <a:rPr lang="en-GB" sz="16600" b="1" dirty="0">
                <a:solidFill>
                  <a:srgbClr val="E65D00"/>
                </a:solidFill>
              </a:rPr>
              <a:t>X</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579" y="4203686"/>
            <a:ext cx="2021192" cy="1704539"/>
          </a:xfrm>
          <a:prstGeom prst="rect">
            <a:avLst/>
          </a:prstGeom>
        </p:spPr>
      </p:pic>
      <p:sp>
        <p:nvSpPr>
          <p:cNvPr id="16" name="Down Arrow 15"/>
          <p:cNvSpPr/>
          <p:nvPr/>
        </p:nvSpPr>
        <p:spPr>
          <a:xfrm>
            <a:off x="5387727" y="4170473"/>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771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FC_da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8876" y="195942"/>
            <a:ext cx="8420781" cy="6017665"/>
          </a:xfrm>
          <a:prstGeom prst="rect">
            <a:avLst/>
          </a:prstGeom>
          <a:effectLst>
            <a:outerShdw blurRad="50800" dist="38100" dir="5400000" algn="t" rotWithShape="0">
              <a:prstClr val="black">
                <a:alpha val="40000"/>
              </a:prstClr>
            </a:outerShdw>
          </a:effectLst>
        </p:spPr>
      </p:pic>
      <p:sp>
        <p:nvSpPr>
          <p:cNvPr id="3" name="Rectangle 2"/>
          <p:cNvSpPr/>
          <p:nvPr/>
        </p:nvSpPr>
        <p:spPr>
          <a:xfrm>
            <a:off x="8515092" y="65314"/>
            <a:ext cx="3609130" cy="461665"/>
          </a:xfrm>
          <a:prstGeom prst="rect">
            <a:avLst/>
          </a:prstGeom>
        </p:spPr>
        <p:txBody>
          <a:bodyPr wrap="none">
            <a:spAutoFit/>
          </a:bodyPr>
          <a:lstStyle/>
          <a:p>
            <a:r>
              <a:rPr lang="en-GB" sz="2400" dirty="0">
                <a:solidFill>
                  <a:prstClr val="black"/>
                </a:solidFill>
                <a:hlinkClick r:id="rId4"/>
              </a:rPr>
              <a:t>https://resources.ncelp.org/</a:t>
            </a:r>
            <a:endParaRPr lang="en-GB" sz="2400" dirty="0">
              <a:solidFill>
                <a:prstClr val="black"/>
              </a:solidFill>
            </a:endParaRPr>
          </a:p>
        </p:txBody>
      </p:sp>
    </p:spTree>
    <p:extLst>
      <p:ext uri="{BB962C8B-B14F-4D97-AF65-F5344CB8AC3E}">
        <p14:creationId xmlns:p14="http://schemas.microsoft.com/office/powerpoint/2010/main" val="2395972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3" name="TextBox 12"/>
          <p:cNvSpPr txBox="1"/>
          <p:nvPr/>
        </p:nvSpPr>
        <p:spPr>
          <a:xfrm>
            <a:off x="113508" y="-40337"/>
            <a:ext cx="8165565" cy="1107996"/>
          </a:xfrm>
          <a:prstGeom prst="rect">
            <a:avLst/>
          </a:prstGeom>
          <a:noFill/>
        </p:spPr>
        <p:txBody>
          <a:bodyPr wrap="square" rtlCol="0">
            <a:spAutoFit/>
          </a:bodyPr>
          <a:lstStyle/>
          <a:p>
            <a:r>
              <a:rPr lang="en-GB" sz="6600" b="1" dirty="0">
                <a:solidFill>
                  <a:srgbClr val="5B9BD5">
                    <a:lumMod val="50000"/>
                  </a:srgbClr>
                </a:solidFill>
                <a:latin typeface="Century Gothic" panose="020B0502020202020204" pitchFamily="34" charset="0"/>
                <a:cs typeface="Calibri" panose="020F0502020204030204" pitchFamily="34" charset="0"/>
              </a:rPr>
              <a:t>Silence!</a:t>
            </a:r>
          </a:p>
        </p:txBody>
      </p:sp>
      <p:pic>
        <p:nvPicPr>
          <p:cNvPr id="1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7670" y="8195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62413" y="1554731"/>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6" name="TextBox 15"/>
          <p:cNvSpPr txBox="1"/>
          <p:nvPr/>
        </p:nvSpPr>
        <p:spPr>
          <a:xfrm flipH="1">
            <a:off x="4972936" y="4709440"/>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17" name="TextBox 16"/>
          <p:cNvSpPr txBox="1"/>
          <p:nvPr/>
        </p:nvSpPr>
        <p:spPr>
          <a:xfrm>
            <a:off x="917063" y="1788358"/>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8" name="TextBox 17"/>
          <p:cNvSpPr txBox="1"/>
          <p:nvPr/>
        </p:nvSpPr>
        <p:spPr>
          <a:xfrm rot="10800000" flipV="1">
            <a:off x="3451145" y="2032425"/>
            <a:ext cx="5814977"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9" name="TextBox 18"/>
          <p:cNvSpPr txBox="1"/>
          <p:nvPr/>
        </p:nvSpPr>
        <p:spPr>
          <a:xfrm>
            <a:off x="7122722" y="2062562"/>
            <a:ext cx="1613533" cy="2646878"/>
          </a:xfrm>
          <a:prstGeom prst="rect">
            <a:avLst/>
          </a:prstGeom>
          <a:noFill/>
        </p:spPr>
        <p:txBody>
          <a:bodyPr wrap="square" rtlCol="0">
            <a:spAutoFit/>
          </a:bodyPr>
          <a:lstStyle/>
          <a:p>
            <a:pPr algn="ctr"/>
            <a:r>
              <a:rPr lang="en-GB" sz="16600" b="1" dirty="0">
                <a:solidFill>
                  <a:srgbClr val="E65D00"/>
                </a:solidFill>
                <a:latin typeface="Century Gothic" panose="020B0502020202020204" pitchFamily="34" charset="0"/>
              </a:rPr>
              <a:t>X</a:t>
            </a:r>
          </a:p>
        </p:txBody>
      </p:sp>
      <p:sp>
        <p:nvSpPr>
          <p:cNvPr id="20" name="TextBox 19"/>
          <p:cNvSpPr txBox="1"/>
          <p:nvPr/>
        </p:nvSpPr>
        <p:spPr>
          <a:xfrm>
            <a:off x="917063" y="4738771"/>
            <a:ext cx="227023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1" name="TextBox 20"/>
          <p:cNvSpPr txBox="1"/>
          <p:nvPr/>
        </p:nvSpPr>
        <p:spPr>
          <a:xfrm>
            <a:off x="9266122" y="4709440"/>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29611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SFC_peti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5" name="SFC_prix.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6" name="SFC_gran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7" name="SFC_m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8" name="SFC_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21" name="TextBox 20"/>
          <p:cNvSpPr txBox="1"/>
          <p:nvPr/>
        </p:nvSpPr>
        <p:spPr>
          <a:xfrm>
            <a:off x="8847301" y="209920"/>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22" name="TextBox 21"/>
          <p:cNvSpPr txBox="1"/>
          <p:nvPr/>
        </p:nvSpPr>
        <p:spPr>
          <a:xfrm>
            <a:off x="1178612" y="3640582"/>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3" name="TextBox 22"/>
          <p:cNvSpPr txBox="1"/>
          <p:nvPr/>
        </p:nvSpPr>
        <p:spPr>
          <a:xfrm flipH="1">
            <a:off x="4917427" y="1734051"/>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24" name="TextBox 23"/>
          <p:cNvSpPr txBox="1"/>
          <p:nvPr/>
        </p:nvSpPr>
        <p:spPr>
          <a:xfrm>
            <a:off x="1580038" y="209920"/>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5" name="TextBox 24"/>
          <p:cNvSpPr txBox="1"/>
          <p:nvPr/>
        </p:nvSpPr>
        <p:spPr>
          <a:xfrm>
            <a:off x="9036266" y="3804622"/>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26"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5650" y="122558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27" name="Down Arrow 26"/>
          <p:cNvSpPr/>
          <p:nvPr/>
        </p:nvSpPr>
        <p:spPr>
          <a:xfrm>
            <a:off x="2683619" y="127262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28"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3619" y="2087830"/>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00" y="9718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9995" y="1590564"/>
            <a:ext cx="1371776" cy="1159150"/>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8360" y="1225583"/>
            <a:ext cx="1353923" cy="1936044"/>
          </a:xfrm>
          <a:prstGeom prst="rect">
            <a:avLst/>
          </a:prstGeom>
        </p:spPr>
      </p:pic>
      <p:sp>
        <p:nvSpPr>
          <p:cNvPr id="32" name="TextBox 31"/>
          <p:cNvSpPr txBox="1"/>
          <p:nvPr/>
        </p:nvSpPr>
        <p:spPr>
          <a:xfrm rot="19534011">
            <a:off x="7817614" y="1813788"/>
            <a:ext cx="1490133" cy="400110"/>
          </a:xfrm>
          <a:prstGeom prst="rect">
            <a:avLst/>
          </a:prstGeom>
          <a:noFill/>
        </p:spPr>
        <p:txBody>
          <a:bodyPr wrap="square" rtlCol="0">
            <a:spAutoFit/>
          </a:bodyPr>
          <a:lstStyle/>
          <a:p>
            <a:r>
              <a:rPr lang="en-GB" sz="2000" b="1" dirty="0">
                <a:solidFill>
                  <a:prstClr val="black"/>
                </a:solidFill>
                <a:latin typeface="Century Gothic" panose="020B0502020202020204" pitchFamily="34" charset="0"/>
              </a:rPr>
              <a:t>€15.95</a:t>
            </a:r>
          </a:p>
        </p:txBody>
      </p:sp>
      <p:pic>
        <p:nvPicPr>
          <p:cNvPr id="33" name="Picture 2" descr="http://www.clker.com/cliparts/0/F/H/c/a/X/crossword-letter-tiles-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9005" y="4642285"/>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8830" y="2706923"/>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7278" y="3540763"/>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36" name="Down Arrow 35"/>
          <p:cNvSpPr/>
          <p:nvPr/>
        </p:nvSpPr>
        <p:spPr>
          <a:xfrm flipV="1">
            <a:off x="5163118" y="4588864"/>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37" name="Picture 3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266" y="4642285"/>
            <a:ext cx="1455327" cy="1455327"/>
          </a:xfrm>
          <a:prstGeom prst="rect">
            <a:avLst/>
          </a:prstGeom>
        </p:spPr>
      </p:pic>
    </p:spTree>
    <p:extLst>
      <p:ext uri="{BB962C8B-B14F-4D97-AF65-F5344CB8AC3E}">
        <p14:creationId xmlns:p14="http://schemas.microsoft.com/office/powerpoint/2010/main" val="161533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SFC_petit.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4" name="SFC_prix.wav"/>
                                        </p:tgtEl>
                                      </p:cMediaNode>
                                    </p:audio>
                                  </p:sub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5" name="SFC_mot.wav"/>
                                        </p:tgtEl>
                                      </p:cMediaNode>
                                    </p:audio>
                                  </p:sub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6" name="SFC_grand.wav"/>
                                        </p:tgtEl>
                                      </p:cMediaNode>
                                    </p:audio>
                                  </p:sub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7" grpId="0" animBg="1"/>
      <p:bldP spid="32"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3100812" y="833231"/>
            <a:ext cx="6006662" cy="1107996"/>
          </a:xfrm>
          <a:prstGeom prst="rect">
            <a:avLst/>
          </a:prstGeom>
          <a:noFill/>
        </p:spPr>
        <p:txBody>
          <a:bodyPr wrap="square" rtlCol="0">
            <a:spAutoFit/>
          </a:bodyPr>
          <a:lstStyle/>
          <a:p>
            <a:pPr algn="ctr"/>
            <a:r>
              <a:rPr lang="en-GB" sz="6600" b="1" dirty="0">
                <a:solidFill>
                  <a:srgbClr val="5B9BD5">
                    <a:lumMod val="50000"/>
                  </a:srgbClr>
                </a:solidFill>
                <a:latin typeface="Century Gothic" panose="020B0502020202020204" pitchFamily="34" charset="0"/>
                <a:cs typeface="Calibri" panose="020F0502020204030204" pitchFamily="34" charset="0"/>
              </a:rPr>
              <a:t>… except for</a:t>
            </a:r>
          </a:p>
        </p:txBody>
      </p:sp>
      <p:sp>
        <p:nvSpPr>
          <p:cNvPr id="5" name="TextBox 4"/>
          <p:cNvSpPr txBox="1"/>
          <p:nvPr/>
        </p:nvSpPr>
        <p:spPr>
          <a:xfrm>
            <a:off x="1267893" y="2270449"/>
            <a:ext cx="10924107" cy="2862322"/>
          </a:xfrm>
          <a:prstGeom prst="rect">
            <a:avLst/>
          </a:prstGeom>
          <a:noFill/>
        </p:spPr>
        <p:txBody>
          <a:bodyPr wrap="square" rtlCol="0">
            <a:spAutoFit/>
          </a:bodyPr>
          <a:lstStyle/>
          <a:p>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c</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r</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f</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l</a:t>
            </a:r>
          </a:p>
          <a:p>
            <a:r>
              <a:rPr lang="en-GB" sz="6000" b="1" dirty="0">
                <a:solidFill>
                  <a:srgbClr val="5B9BD5">
                    <a:lumMod val="50000"/>
                  </a:srgbClr>
                </a:solidFill>
                <a:latin typeface="Century Gothic" panose="020B0502020202020204" pitchFamily="34" charset="0"/>
              </a:rPr>
              <a:t>Be  </a:t>
            </a:r>
            <a:r>
              <a:rPr lang="en-GB" sz="6000" b="1" dirty="0">
                <a:solidFill>
                  <a:srgbClr val="E65D00"/>
                </a:solidFill>
                <a:latin typeface="Century Gothic" panose="020B0502020202020204" pitchFamily="34" charset="0"/>
              </a:rPr>
              <a:t>c</a:t>
            </a:r>
            <a:r>
              <a:rPr lang="en-GB" sz="6000" b="1" dirty="0">
                <a:solidFill>
                  <a:srgbClr val="5B9BD5">
                    <a:lumMod val="50000"/>
                  </a:srgbClr>
                </a:solidFill>
                <a:latin typeface="Century Gothic" panose="020B0502020202020204" pitchFamily="34" charset="0"/>
              </a:rPr>
              <a:t> a </a:t>
            </a:r>
            <a:r>
              <a:rPr lang="en-GB" sz="6000" b="1" dirty="0">
                <a:solidFill>
                  <a:srgbClr val="E65D00"/>
                </a:solidFill>
                <a:latin typeface="Century Gothic" panose="020B0502020202020204" pitchFamily="34" charset="0"/>
              </a:rPr>
              <a:t>r</a:t>
            </a:r>
            <a:r>
              <a:rPr lang="en-GB" sz="6000" b="1" dirty="0">
                <a:solidFill>
                  <a:srgbClr val="5B9BD5">
                    <a:lumMod val="50000"/>
                  </a:srgbClr>
                </a:solidFill>
                <a:latin typeface="Century Gothic" panose="020B0502020202020204" pitchFamily="34" charset="0"/>
              </a:rPr>
              <a:t> e </a:t>
            </a:r>
            <a:r>
              <a:rPr lang="en-GB" sz="6000" b="1" dirty="0">
                <a:solidFill>
                  <a:srgbClr val="E65D00"/>
                </a:solidFill>
                <a:latin typeface="Century Gothic" panose="020B0502020202020204" pitchFamily="34" charset="0"/>
              </a:rPr>
              <a:t>f</a:t>
            </a:r>
            <a:r>
              <a:rPr lang="en-GB" sz="6000" b="1" dirty="0">
                <a:solidFill>
                  <a:srgbClr val="5B9BD5">
                    <a:lumMod val="50000"/>
                  </a:srgbClr>
                </a:solidFill>
                <a:latin typeface="Century Gothic" panose="020B0502020202020204" pitchFamily="34" charset="0"/>
              </a:rPr>
              <a:t> u </a:t>
            </a:r>
            <a:r>
              <a:rPr lang="en-GB" sz="6000" b="1" dirty="0">
                <a:solidFill>
                  <a:srgbClr val="E65D00"/>
                </a:solidFill>
                <a:latin typeface="Century Gothic" panose="020B0502020202020204" pitchFamily="34" charset="0"/>
              </a:rPr>
              <a:t>l</a:t>
            </a:r>
            <a:r>
              <a:rPr lang="en-GB" sz="6000" b="1" dirty="0">
                <a:solidFill>
                  <a:srgbClr val="5B9BD5">
                    <a:lumMod val="50000"/>
                  </a:srgbClr>
                </a:solidFill>
                <a:latin typeface="Century Gothic" panose="020B0502020202020204" pitchFamily="34" charset="0"/>
              </a:rPr>
              <a:t>  with these!</a:t>
            </a:r>
          </a:p>
        </p:txBody>
      </p:sp>
    </p:spTree>
    <p:extLst>
      <p:ext uri="{BB962C8B-B14F-4D97-AF65-F5344CB8AC3E}">
        <p14:creationId xmlns:p14="http://schemas.microsoft.com/office/powerpoint/2010/main" val="3991646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3"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3614" y="45341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378" y="617539"/>
            <a:ext cx="551646" cy="535097"/>
          </a:xfrm>
          <a:prstGeom prst="rect">
            <a:avLst/>
          </a:prstGeom>
        </p:spPr>
      </p:pic>
      <p:sp>
        <p:nvSpPr>
          <p:cNvPr id="6" name="TextBox 5"/>
          <p:cNvSpPr txBox="1"/>
          <p:nvPr/>
        </p:nvSpPr>
        <p:spPr>
          <a:xfrm>
            <a:off x="1222600" y="4784606"/>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flipH="1">
            <a:off x="2809315" y="3086354"/>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8" name="TextBox 7"/>
          <p:cNvSpPr txBox="1"/>
          <p:nvPr/>
        </p:nvSpPr>
        <p:spPr>
          <a:xfrm>
            <a:off x="1687872" y="1618831"/>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9" name="TextBox 8"/>
          <p:cNvSpPr txBox="1"/>
          <p:nvPr/>
        </p:nvSpPr>
        <p:spPr>
          <a:xfrm>
            <a:off x="5494817" y="4647953"/>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0" name="TextBox 9"/>
          <p:cNvSpPr txBox="1"/>
          <p:nvPr/>
        </p:nvSpPr>
        <p:spPr>
          <a:xfrm>
            <a:off x="5598377" y="1613868"/>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1"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3240100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2"/>
                                        </p:tgtEl>
                                      </p:cBhvr>
                                    </p:animEffect>
                                    <p:set>
                                      <p:cBhvr>
                                        <p:cTn id="7"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1594770" y="4595951"/>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5" name="TextBox 4"/>
          <p:cNvSpPr txBox="1"/>
          <p:nvPr/>
        </p:nvSpPr>
        <p:spPr>
          <a:xfrm flipH="1">
            <a:off x="3181485" y="2897699"/>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6" name="TextBox 5"/>
          <p:cNvSpPr txBox="1"/>
          <p:nvPr/>
        </p:nvSpPr>
        <p:spPr>
          <a:xfrm>
            <a:off x="2060042" y="1430176"/>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a:off x="5866987" y="4459298"/>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8" name="Picture 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9" name="TextBox 8"/>
          <p:cNvSpPr txBox="1"/>
          <p:nvPr/>
        </p:nvSpPr>
        <p:spPr>
          <a:xfrm>
            <a:off x="5970547" y="1425213"/>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0"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164324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8510469" y="477036"/>
            <a:ext cx="2364827"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pri</a:t>
            </a:r>
            <a:r>
              <a:rPr lang="en-GB" sz="6000" dirty="0">
                <a:solidFill>
                  <a:srgbClr val="E65D00"/>
                </a:solidFill>
                <a:latin typeface="Century Gothic" panose="020B0502020202020204" pitchFamily="34" charset="0"/>
                <a:cs typeface="Calibri" panose="020F0502020204030204" pitchFamily="34" charset="0"/>
              </a:rPr>
              <a:t>x</a:t>
            </a:r>
          </a:p>
        </p:txBody>
      </p:sp>
      <p:sp>
        <p:nvSpPr>
          <p:cNvPr id="5" name="TextBox 4"/>
          <p:cNvSpPr txBox="1"/>
          <p:nvPr/>
        </p:nvSpPr>
        <p:spPr>
          <a:xfrm>
            <a:off x="423317" y="3508445"/>
            <a:ext cx="2270235" cy="1015663"/>
          </a:xfrm>
          <a:prstGeom prst="rect">
            <a:avLst/>
          </a:prstGeom>
          <a:noFill/>
        </p:spPr>
        <p:txBody>
          <a:bodyPr wrap="square" rtlCol="0">
            <a:spAutoFit/>
          </a:bodyPr>
          <a:lstStyle/>
          <a:p>
            <a:pPr algn="ctr"/>
            <a:r>
              <a:rPr lang="en-GB" sz="6000" dirty="0">
                <a:solidFill>
                  <a:srgbClr val="5B9BD5">
                    <a:lumMod val="50000"/>
                  </a:srgbClr>
                </a:solidFill>
                <a:latin typeface="Century Gothic" panose="020B0502020202020204" pitchFamily="34" charset="0"/>
                <a:cs typeface="Calibri" panose="020F0502020204030204" pitchFamily="34" charset="0"/>
              </a:rPr>
              <a:t>mo</a:t>
            </a:r>
            <a:r>
              <a:rPr lang="en-GB" sz="6000" dirty="0">
                <a:solidFill>
                  <a:srgbClr val="E65D00"/>
                </a:solidFill>
                <a:latin typeface="Century Gothic" panose="020B0502020202020204" pitchFamily="34" charset="0"/>
                <a:cs typeface="Calibri" panose="020F0502020204030204" pitchFamily="34" charset="0"/>
              </a:rPr>
              <a:t>t</a:t>
            </a:r>
          </a:p>
        </p:txBody>
      </p:sp>
      <p:sp>
        <p:nvSpPr>
          <p:cNvPr id="6" name="TextBox 5"/>
          <p:cNvSpPr txBox="1"/>
          <p:nvPr/>
        </p:nvSpPr>
        <p:spPr>
          <a:xfrm flipH="1">
            <a:off x="4734804" y="2354237"/>
            <a:ext cx="2685502"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gran</a:t>
            </a:r>
            <a:r>
              <a:rPr lang="en-GB" sz="6000" dirty="0">
                <a:solidFill>
                  <a:srgbClr val="E65D00"/>
                </a:solidFill>
                <a:latin typeface="Century Gothic" panose="020B0502020202020204" pitchFamily="34" charset="0"/>
                <a:cs typeface="Calibri" panose="020F0502020204030204" pitchFamily="34" charset="0"/>
              </a:rPr>
              <a:t>d</a:t>
            </a:r>
          </a:p>
        </p:txBody>
      </p:sp>
      <p:sp>
        <p:nvSpPr>
          <p:cNvPr id="7" name="TextBox 6"/>
          <p:cNvSpPr txBox="1"/>
          <p:nvPr/>
        </p:nvSpPr>
        <p:spPr>
          <a:xfrm>
            <a:off x="2532330" y="331931"/>
            <a:ext cx="2017986"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peti</a:t>
            </a:r>
            <a:r>
              <a:rPr lang="en-GB" sz="6000" dirty="0">
                <a:solidFill>
                  <a:srgbClr val="E65D00"/>
                </a:solidFill>
                <a:latin typeface="Century Gothic" panose="020B0502020202020204" pitchFamily="34" charset="0"/>
                <a:cs typeface="Calibri" panose="020F0502020204030204" pitchFamily="34" charset="0"/>
              </a:rPr>
              <a:t>t</a:t>
            </a:r>
          </a:p>
        </p:txBody>
      </p:sp>
      <p:sp>
        <p:nvSpPr>
          <p:cNvPr id="8" name="TextBox 7"/>
          <p:cNvSpPr txBox="1"/>
          <p:nvPr/>
        </p:nvSpPr>
        <p:spPr>
          <a:xfrm>
            <a:off x="9202565" y="3801984"/>
            <a:ext cx="2175862" cy="1015663"/>
          </a:xfrm>
          <a:prstGeom prst="rect">
            <a:avLst/>
          </a:prstGeom>
          <a:noFill/>
        </p:spPr>
        <p:txBody>
          <a:bodyPr wrap="square" rtlCol="0">
            <a:spAutoFit/>
          </a:bodyPr>
          <a:lstStyle/>
          <a:p>
            <a:r>
              <a:rPr lang="en-GB" sz="6000" dirty="0" err="1">
                <a:solidFill>
                  <a:srgbClr val="5B9BD5">
                    <a:lumMod val="50000"/>
                  </a:srgbClr>
                </a:solidFill>
                <a:latin typeface="Century Gothic" panose="020B0502020202020204" pitchFamily="34" charset="0"/>
                <a:cs typeface="Calibri" panose="020F0502020204030204" pitchFamily="34" charset="0"/>
              </a:rPr>
              <a:t>mai</a:t>
            </a:r>
            <a:r>
              <a:rPr lang="en-GB" sz="6000" dirty="0" err="1">
                <a:solidFill>
                  <a:srgbClr val="E65D00"/>
                </a:solidFill>
                <a:latin typeface="Century Gothic" panose="020B0502020202020204" pitchFamily="34" charset="0"/>
                <a:cs typeface="Calibri" panose="020F0502020204030204" pitchFamily="34" charset="0"/>
              </a:rPr>
              <a:t>s</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42" y="1347594"/>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3635911" y="1394636"/>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911" y="2209841"/>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6" y="264087"/>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163" y="1857680"/>
            <a:ext cx="1371776" cy="115915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528" y="1492699"/>
            <a:ext cx="1353923" cy="1936044"/>
          </a:xfrm>
          <a:prstGeom prst="rect">
            <a:avLst/>
          </a:prstGeom>
        </p:spPr>
      </p:pic>
      <p:sp>
        <p:nvSpPr>
          <p:cNvPr id="15" name="TextBox 14"/>
          <p:cNvSpPr txBox="1"/>
          <p:nvPr/>
        </p:nvSpPr>
        <p:spPr>
          <a:xfrm rot="19534011">
            <a:off x="7480782" y="2080904"/>
            <a:ext cx="1490133" cy="400110"/>
          </a:xfrm>
          <a:prstGeom prst="rect">
            <a:avLst/>
          </a:prstGeom>
          <a:noFill/>
        </p:spPr>
        <p:txBody>
          <a:bodyPr wrap="square" rtlCol="0">
            <a:spAutoFit/>
          </a:bodyPr>
          <a:lstStyle/>
          <a:p>
            <a:r>
              <a:rPr lang="en-GB" sz="2000" b="1" dirty="0">
                <a:solidFill>
                  <a:prstClr val="black"/>
                </a:solidFill>
              </a:rPr>
              <a:t>€15.95</a:t>
            </a:r>
          </a:p>
        </p:txBody>
      </p:sp>
      <p:pic>
        <p:nvPicPr>
          <p:cNvPr id="16"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0" y="4510148"/>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207" y="3327109"/>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55" y="4160949"/>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p:cNvSpPr/>
          <p:nvPr/>
        </p:nvSpPr>
        <p:spPr>
          <a:xfrm flipV="1">
            <a:off x="4980495" y="5209050"/>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2565" y="4639647"/>
            <a:ext cx="1455327" cy="1455327"/>
          </a:xfrm>
          <a:prstGeom prst="rect">
            <a:avLst/>
          </a:prstGeom>
        </p:spPr>
      </p:pic>
      <p:pic>
        <p:nvPicPr>
          <p:cNvPr id="21" name="Picture 2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0842" y="120661"/>
            <a:ext cx="1725407" cy="1501302"/>
          </a:xfrm>
          <a:prstGeom prst="rect">
            <a:avLst/>
          </a:prstGeom>
        </p:spPr>
      </p:pic>
      <p:pic>
        <p:nvPicPr>
          <p:cNvPr id="22" name="Picture 21"/>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25838" y="306878"/>
            <a:ext cx="1725407" cy="1501302"/>
          </a:xfrm>
          <a:prstGeom prst="rect">
            <a:avLst/>
          </a:prstGeom>
        </p:spPr>
      </p:pic>
      <p:pic>
        <p:nvPicPr>
          <p:cNvPr id="23" name="Picture 22"/>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14800" y="2132827"/>
            <a:ext cx="2286624" cy="1755643"/>
          </a:xfrm>
          <a:prstGeom prst="rect">
            <a:avLst/>
          </a:prstGeom>
        </p:spPr>
      </p:pic>
      <p:pic>
        <p:nvPicPr>
          <p:cNvPr id="24" name="Picture 23"/>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2286" y="3369900"/>
            <a:ext cx="1725407" cy="1501302"/>
          </a:xfrm>
          <a:prstGeom prst="rect">
            <a:avLst/>
          </a:prstGeom>
        </p:spPr>
      </p:pic>
      <p:pic>
        <p:nvPicPr>
          <p:cNvPr id="25" name="Picture 24"/>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42051" y="3600021"/>
            <a:ext cx="1725407" cy="1501302"/>
          </a:xfrm>
          <a:prstGeom prst="rect">
            <a:avLst/>
          </a:prstGeom>
        </p:spPr>
      </p:pic>
    </p:spTree>
    <p:extLst>
      <p:ext uri="{BB962C8B-B14F-4D97-AF65-F5344CB8AC3E}">
        <p14:creationId xmlns:p14="http://schemas.microsoft.com/office/powerpoint/2010/main" val="14999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animBg="1"/>
      <p:bldP spid="15"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to teach phonics?</a:t>
            </a:r>
            <a:endParaRPr lang="en-GB" b="1" dirty="0"/>
          </a:p>
        </p:txBody>
      </p:sp>
      <p:sp>
        <p:nvSpPr>
          <p:cNvPr id="3" name="Content Placeholder 2"/>
          <p:cNvSpPr>
            <a:spLocks noGrp="1"/>
          </p:cNvSpPr>
          <p:nvPr>
            <p:ph idx="1"/>
          </p:nvPr>
        </p:nvSpPr>
        <p:spPr/>
        <p:txBody>
          <a:bodyPr/>
          <a:lstStyle/>
          <a:p>
            <a:pPr>
              <a:lnSpc>
                <a:spcPct val="200000"/>
              </a:lnSpc>
            </a:pPr>
            <a:r>
              <a:rPr lang="en-GB" dirty="0" smtClean="0"/>
              <a:t>Introducing and practising</a:t>
            </a:r>
          </a:p>
          <a:p>
            <a:pPr>
              <a:lnSpc>
                <a:spcPct val="200000"/>
              </a:lnSpc>
            </a:pPr>
            <a:r>
              <a:rPr lang="en-GB" b="1" dirty="0" smtClean="0"/>
              <a:t>Applying the knowledge</a:t>
            </a:r>
          </a:p>
          <a:p>
            <a:pPr>
              <a:lnSpc>
                <a:spcPct val="200000"/>
              </a:lnSpc>
            </a:pPr>
            <a:r>
              <a:rPr lang="en-GB" dirty="0" smtClean="0"/>
              <a:t>Increasing independence</a:t>
            </a:r>
          </a:p>
          <a:p>
            <a:pPr>
              <a:lnSpc>
                <a:spcPct val="200000"/>
              </a:lnSpc>
            </a:pPr>
            <a:r>
              <a:rPr lang="en-GB" dirty="0" smtClean="0"/>
              <a:t>Assessing</a:t>
            </a:r>
          </a:p>
          <a:p>
            <a:pPr>
              <a:lnSpc>
                <a:spcPct val="200000"/>
              </a:lnSpc>
            </a:pPr>
            <a:endParaRPr lang="en-GB" dirty="0"/>
          </a:p>
        </p:txBody>
      </p:sp>
    </p:spTree>
    <p:extLst>
      <p:ext uri="{BB962C8B-B14F-4D97-AF65-F5344CB8AC3E}">
        <p14:creationId xmlns:p14="http://schemas.microsoft.com/office/powerpoint/2010/main" val="1013981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Applying the knowledge</a:t>
            </a:r>
            <a:endParaRPr lang="en-GB" b="1" dirty="0"/>
          </a:p>
        </p:txBody>
      </p:sp>
      <p:sp>
        <p:nvSpPr>
          <p:cNvPr id="3" name="Content Placeholder 2"/>
          <p:cNvSpPr>
            <a:spLocks noGrp="1"/>
          </p:cNvSpPr>
          <p:nvPr>
            <p:ph idx="1"/>
          </p:nvPr>
        </p:nvSpPr>
        <p:spPr>
          <a:xfrm>
            <a:off x="485274" y="1576131"/>
            <a:ext cx="11706726" cy="4351338"/>
          </a:xfrm>
        </p:spPr>
        <p:txBody>
          <a:bodyPr>
            <a:normAutofit/>
          </a:bodyPr>
          <a:lstStyle/>
          <a:p>
            <a:pPr>
              <a:lnSpc>
                <a:spcPct val="100000"/>
              </a:lnSpc>
            </a:pPr>
            <a:r>
              <a:rPr lang="en-GB" dirty="0" smtClean="0"/>
              <a:t>sound out new and familiar words with the same SSCs</a:t>
            </a:r>
            <a:br>
              <a:rPr lang="en-GB" dirty="0" smtClean="0"/>
            </a:br>
            <a:endParaRPr lang="en-GB" dirty="0" smtClean="0"/>
          </a:p>
          <a:p>
            <a:pPr>
              <a:lnSpc>
                <a:spcPct val="100000"/>
              </a:lnSpc>
            </a:pPr>
            <a:r>
              <a:rPr lang="en-GB" dirty="0" smtClean="0"/>
              <a:t>apply knowledge of one or more SSCs (in read aloud tasks, segmentation tasks, writing/transcription tasks</a:t>
            </a:r>
            <a:br>
              <a:rPr lang="en-GB" dirty="0" smtClean="0"/>
            </a:br>
            <a:endParaRPr lang="en-GB" dirty="0" smtClean="0"/>
          </a:p>
          <a:p>
            <a:pPr>
              <a:lnSpc>
                <a:spcPct val="100000"/>
              </a:lnSpc>
            </a:pPr>
            <a:r>
              <a:rPr lang="en-GB" dirty="0" smtClean="0"/>
              <a:t>re-cycle previously taught SSCs</a:t>
            </a:r>
            <a:br>
              <a:rPr lang="en-GB" dirty="0" smtClean="0"/>
            </a:br>
            <a:endParaRPr lang="en-GB" dirty="0" smtClean="0"/>
          </a:p>
          <a:p>
            <a:pPr>
              <a:lnSpc>
                <a:spcPct val="100000"/>
              </a:lnSpc>
            </a:pPr>
            <a:r>
              <a:rPr lang="en-GB" dirty="0" smtClean="0"/>
              <a:t>spot patterns in words with common spellings and/or pronunciations</a:t>
            </a:r>
            <a:endParaRPr lang="en-GB" dirty="0"/>
          </a:p>
          <a:p>
            <a:pPr>
              <a:lnSpc>
                <a:spcPct val="200000"/>
              </a:lnSpc>
            </a:pPr>
            <a:endParaRPr lang="en-GB" dirty="0"/>
          </a:p>
        </p:txBody>
      </p:sp>
    </p:spTree>
    <p:extLst>
      <p:ext uri="{BB962C8B-B14F-4D97-AF65-F5344CB8AC3E}">
        <p14:creationId xmlns:p14="http://schemas.microsoft.com/office/powerpoint/2010/main" val="33327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SSC </a:t>
            </a:r>
            <a:br>
              <a:rPr lang="en-GB" sz="4000" b="1" dirty="0">
                <a:solidFill>
                  <a:prstClr val="white"/>
                </a:solidFill>
                <a:latin typeface="Century Gothic" panose="020B0502020202020204" pitchFamily="34" charset="0"/>
              </a:rPr>
            </a:br>
            <a:r>
              <a:rPr lang="en-GB" sz="4000" b="1" dirty="0">
                <a:solidFill>
                  <a:prstClr val="white"/>
                </a:solidFill>
                <a:latin typeface="Century Gothic" panose="020B0502020202020204" pitchFamily="34" charset="0"/>
              </a:rPr>
              <a:t>teaching sequence</a:t>
            </a:r>
          </a:p>
        </p:txBody>
      </p:sp>
      <p:sp>
        <p:nvSpPr>
          <p:cNvPr id="14" name="Title 3"/>
          <p:cNvSpPr txBox="1">
            <a:spLocks/>
          </p:cNvSpPr>
          <p:nvPr/>
        </p:nvSpPr>
        <p:spPr>
          <a:xfrm>
            <a:off x="395111" y="330120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SFC (Silent final consonant) </a:t>
            </a:r>
            <a:r>
              <a:rPr lang="en-GB" sz="3200" b="1" dirty="0" smtClean="0">
                <a:solidFill>
                  <a:prstClr val="white"/>
                </a:solidFill>
                <a:latin typeface="Century Gothic" panose="020B0502020202020204" pitchFamily="34" charset="0"/>
              </a:rPr>
              <a:t>[2]</a:t>
            </a:r>
            <a:endParaRPr lang="en-GB" sz="32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37584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1699269" y="221396"/>
            <a:ext cx="8471693" cy="1107996"/>
          </a:xfrm>
          <a:prstGeom prst="rect">
            <a:avLst/>
          </a:prstGeom>
          <a:noFill/>
        </p:spPr>
        <p:txBody>
          <a:bodyPr wrap="square" rtlCol="0">
            <a:spAutoFit/>
          </a:bodyPr>
          <a:lstStyle/>
          <a:p>
            <a:r>
              <a:rPr lang="en-GB" sz="6600" b="1" dirty="0">
                <a:solidFill>
                  <a:srgbClr val="5B9BD5">
                    <a:lumMod val="50000"/>
                  </a:srgbClr>
                </a:solidFill>
                <a:latin typeface="Century Gothic" panose="020B0502020202020204" pitchFamily="34" charset="0"/>
                <a:cs typeface="Calibri" panose="020F0502020204030204" pitchFamily="34" charset="0"/>
              </a:rPr>
              <a:t>Silence!</a:t>
            </a: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365" y="26037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78072" y="1611325"/>
            <a:ext cx="245348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7" name="TextBox 6"/>
          <p:cNvSpPr txBox="1"/>
          <p:nvPr/>
        </p:nvSpPr>
        <p:spPr>
          <a:xfrm>
            <a:off x="2219161" y="4885274"/>
            <a:ext cx="235534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8" name="TextBox 7"/>
          <p:cNvSpPr txBox="1"/>
          <p:nvPr/>
        </p:nvSpPr>
        <p:spPr>
          <a:xfrm flipH="1">
            <a:off x="4924723" y="4817741"/>
            <a:ext cx="278618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9" name="TextBox 8"/>
          <p:cNvSpPr txBox="1"/>
          <p:nvPr/>
        </p:nvSpPr>
        <p:spPr>
          <a:xfrm>
            <a:off x="2219160" y="1654865"/>
            <a:ext cx="2093641"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0" name="TextBox 9"/>
          <p:cNvSpPr txBox="1"/>
          <p:nvPr/>
        </p:nvSpPr>
        <p:spPr>
          <a:xfrm>
            <a:off x="8344977" y="4885274"/>
            <a:ext cx="2257435"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1" name="TextBox 10"/>
          <p:cNvSpPr txBox="1"/>
          <p:nvPr/>
        </p:nvSpPr>
        <p:spPr>
          <a:xfrm rot="10800000" flipV="1">
            <a:off x="3840541" y="2020283"/>
            <a:ext cx="5476454"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p:cNvSpPr txBox="1"/>
          <p:nvPr/>
        </p:nvSpPr>
        <p:spPr>
          <a:xfrm>
            <a:off x="7523507" y="2119156"/>
            <a:ext cx="1674025" cy="2646878"/>
          </a:xfrm>
          <a:prstGeom prst="rect">
            <a:avLst/>
          </a:prstGeom>
          <a:noFill/>
        </p:spPr>
        <p:txBody>
          <a:bodyPr wrap="square" rtlCol="0">
            <a:spAutoFit/>
          </a:bodyPr>
          <a:lstStyle/>
          <a:p>
            <a:pPr algn="ctr"/>
            <a:r>
              <a:rPr lang="en-GB" sz="16600" b="1" dirty="0">
                <a:solidFill>
                  <a:srgbClr val="E65D00"/>
                </a:solidFill>
                <a:latin typeface="Century Gothic" panose="020B0502020202020204" pitchFamily="34" charset="0"/>
              </a:rPr>
              <a:t>X</a:t>
            </a:r>
          </a:p>
        </p:txBody>
      </p:sp>
    </p:spTree>
    <p:extLst>
      <p:ext uri="{BB962C8B-B14F-4D97-AF65-F5344CB8AC3E}">
        <p14:creationId xmlns:p14="http://schemas.microsoft.com/office/powerpoint/2010/main" val="13097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24" y="362050"/>
            <a:ext cx="11928676" cy="1325563"/>
          </a:xfrm>
        </p:spPr>
        <p:txBody>
          <a:bodyPr>
            <a:normAutofit/>
          </a:bodyPr>
          <a:lstStyle/>
          <a:p>
            <a:r>
              <a:rPr lang="en-GB" dirty="0"/>
              <a:t>10 </a:t>
            </a:r>
            <a:r>
              <a:rPr lang="en-GB" sz="2400" b="1" dirty="0" smtClean="0">
                <a:solidFill>
                  <a:srgbClr val="EA5F00"/>
                </a:solidFill>
              </a:rPr>
              <a:t>little</a:t>
            </a:r>
            <a:r>
              <a:rPr lang="en-GB" dirty="0" smtClean="0"/>
              <a:t> </a:t>
            </a:r>
            <a:r>
              <a:rPr lang="en-GB" dirty="0"/>
              <a:t>changes that make a </a:t>
            </a:r>
            <a:r>
              <a:rPr lang="en-GB" b="1" dirty="0">
                <a:solidFill>
                  <a:srgbClr val="EA5F00"/>
                </a:solidFill>
              </a:rPr>
              <a:t>BIG</a:t>
            </a:r>
            <a:r>
              <a:rPr lang="en-GB" dirty="0"/>
              <a:t> </a:t>
            </a:r>
            <a:r>
              <a:rPr lang="en-GB" dirty="0" smtClean="0"/>
              <a:t>difference</a:t>
            </a:r>
            <a:endParaRPr lang="en-GB" dirty="0"/>
          </a:p>
        </p:txBody>
      </p:sp>
      <p:sp>
        <p:nvSpPr>
          <p:cNvPr id="3" name="Content Placeholder 2"/>
          <p:cNvSpPr>
            <a:spLocks noGrp="1"/>
          </p:cNvSpPr>
          <p:nvPr>
            <p:ph idx="1"/>
          </p:nvPr>
        </p:nvSpPr>
        <p:spPr>
          <a:xfrm>
            <a:off x="490960" y="1458410"/>
            <a:ext cx="10515600" cy="5000264"/>
          </a:xfrm>
        </p:spPr>
        <p:txBody>
          <a:bodyPr>
            <a:normAutofit fontScale="92500" lnSpcReduction="10000"/>
          </a:bodyPr>
          <a:lstStyle/>
          <a:p>
            <a:pPr>
              <a:buFont typeface="Wingdings" panose="05000000000000000000" pitchFamily="2" charset="2"/>
              <a:buChar char="§"/>
            </a:pPr>
            <a:r>
              <a:rPr lang="en-GB" dirty="0" smtClean="0"/>
              <a:t>Phonics </a:t>
            </a:r>
          </a:p>
          <a:p>
            <a:pPr lvl="1">
              <a:buFont typeface="Wingdings" panose="05000000000000000000" pitchFamily="2" charset="2"/>
              <a:buChar char="§"/>
            </a:pPr>
            <a:r>
              <a:rPr lang="en-GB" dirty="0" smtClean="0"/>
              <a:t>high-frequency ‘source’ words</a:t>
            </a:r>
          </a:p>
          <a:p>
            <a:pPr lvl="1">
              <a:buFont typeface="Wingdings" panose="05000000000000000000" pitchFamily="2" charset="2"/>
              <a:buChar char="§"/>
            </a:pPr>
            <a:r>
              <a:rPr lang="en-GB" dirty="0" smtClean="0"/>
              <a:t>staged roll out with more intensive practice activities (and systematic revisiting)</a:t>
            </a:r>
          </a:p>
          <a:p>
            <a:pPr lvl="1">
              <a:buFont typeface="Wingdings" panose="05000000000000000000" pitchFamily="2" charset="2"/>
              <a:buChar char="§"/>
            </a:pPr>
            <a:r>
              <a:rPr lang="en-GB" dirty="0" smtClean="0"/>
              <a:t>much more time for French</a:t>
            </a:r>
          </a:p>
          <a:p>
            <a:pPr lvl="1">
              <a:buFont typeface="Wingdings" panose="05000000000000000000" pitchFamily="2" charset="2"/>
              <a:buChar char="§"/>
            </a:pPr>
            <a:endParaRPr lang="en-GB" dirty="0"/>
          </a:p>
          <a:p>
            <a:pPr>
              <a:buFont typeface="Wingdings" panose="05000000000000000000" pitchFamily="2" charset="2"/>
              <a:buChar char="§"/>
            </a:pPr>
            <a:r>
              <a:rPr lang="en-GB" dirty="0" smtClean="0"/>
              <a:t>Vocabulary</a:t>
            </a:r>
          </a:p>
          <a:p>
            <a:pPr lvl="1">
              <a:buFont typeface="Wingdings" panose="05000000000000000000" pitchFamily="2" charset="2"/>
              <a:buChar char="§"/>
            </a:pPr>
            <a:r>
              <a:rPr lang="en-GB" dirty="0" smtClean="0"/>
              <a:t>the frequency principle</a:t>
            </a:r>
          </a:p>
          <a:p>
            <a:pPr lvl="1">
              <a:buFont typeface="Wingdings" panose="05000000000000000000" pitchFamily="2" charset="2"/>
              <a:buChar char="§"/>
            </a:pPr>
            <a:r>
              <a:rPr lang="en-GB" dirty="0"/>
              <a:t>the verb lexicon</a:t>
            </a:r>
          </a:p>
          <a:p>
            <a:pPr lvl="1">
              <a:buFont typeface="Wingdings" panose="05000000000000000000" pitchFamily="2" charset="2"/>
              <a:buChar char="§"/>
            </a:pPr>
            <a:r>
              <a:rPr lang="en-GB" dirty="0" smtClean="0"/>
              <a:t>mixed word class vocabulary sets</a:t>
            </a:r>
          </a:p>
          <a:p>
            <a:pPr lvl="1">
              <a:buFont typeface="Wingdings" panose="05000000000000000000" pitchFamily="2" charset="2"/>
              <a:buChar char="§"/>
            </a:pPr>
            <a:r>
              <a:rPr lang="en-GB" dirty="0" smtClean="0"/>
              <a:t>developing depth (e.g. through information gaps)</a:t>
            </a:r>
          </a:p>
          <a:p>
            <a:pPr lvl="1">
              <a:buFont typeface="Wingdings" panose="05000000000000000000" pitchFamily="2" charset="2"/>
              <a:buChar char="§"/>
            </a:pPr>
            <a:endParaRPr lang="en-GB" dirty="0"/>
          </a:p>
          <a:p>
            <a:pPr>
              <a:buFont typeface="Wingdings" panose="05000000000000000000" pitchFamily="2" charset="2"/>
              <a:buChar char="§"/>
            </a:pPr>
            <a:r>
              <a:rPr lang="en-GB" dirty="0" smtClean="0"/>
              <a:t>Grammar</a:t>
            </a:r>
          </a:p>
          <a:p>
            <a:pPr lvl="1">
              <a:buFont typeface="Wingdings" panose="05000000000000000000" pitchFamily="2" charset="2"/>
              <a:buChar char="§"/>
            </a:pPr>
            <a:r>
              <a:rPr lang="en-GB" dirty="0" smtClean="0"/>
              <a:t>verb </a:t>
            </a:r>
            <a:r>
              <a:rPr lang="en-GB" dirty="0"/>
              <a:t>paradigms (staging / minimal </a:t>
            </a:r>
            <a:r>
              <a:rPr lang="en-GB" dirty="0" smtClean="0"/>
              <a:t>pairs)</a:t>
            </a:r>
          </a:p>
          <a:p>
            <a:pPr lvl="1">
              <a:buFont typeface="Wingdings" panose="05000000000000000000" pitchFamily="2" charset="2"/>
              <a:buChar char="§"/>
            </a:pPr>
            <a:r>
              <a:rPr lang="en-GB" dirty="0"/>
              <a:t>input </a:t>
            </a:r>
            <a:r>
              <a:rPr lang="en-GB" dirty="0" smtClean="0"/>
              <a:t>processing</a:t>
            </a:r>
          </a:p>
          <a:p>
            <a:pPr lvl="1">
              <a:buFont typeface="Wingdings" panose="05000000000000000000" pitchFamily="2" charset="2"/>
              <a:buChar char="§"/>
            </a:pPr>
            <a:r>
              <a:rPr lang="en-GB" dirty="0" smtClean="0"/>
              <a:t>output </a:t>
            </a:r>
            <a:r>
              <a:rPr lang="en-GB" dirty="0"/>
              <a:t>activities (trapping the forms</a:t>
            </a:r>
            <a:r>
              <a:rPr lang="en-GB" dirty="0" smtClean="0"/>
              <a:t>)</a:t>
            </a:r>
            <a:endParaRPr lang="en-GB" dirty="0"/>
          </a:p>
        </p:txBody>
      </p:sp>
    </p:spTree>
    <p:extLst>
      <p:ext uri="{BB962C8B-B14F-4D97-AF65-F5344CB8AC3E}">
        <p14:creationId xmlns:p14="http://schemas.microsoft.com/office/powerpoint/2010/main" val="4191520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1"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1" name="TextBox 20"/>
          <p:cNvSpPr txBox="1"/>
          <p:nvPr/>
        </p:nvSpPr>
        <p:spPr>
          <a:xfrm>
            <a:off x="4775417" y="-343864"/>
            <a:ext cx="3283263" cy="7017306"/>
          </a:xfrm>
          <a:prstGeom prst="rect">
            <a:avLst/>
          </a:prstGeom>
          <a:noFill/>
        </p:spPr>
        <p:txBody>
          <a:bodyPr wrap="square" rtlCol="0">
            <a:spAutoFit/>
          </a:bodyPr>
          <a:lstStyle/>
          <a:p>
            <a:pPr>
              <a:lnSpc>
                <a:spcPct val="150000"/>
              </a:lnSpc>
            </a:pPr>
            <a:r>
              <a:rPr lang="en-GB" sz="6000" b="1" dirty="0">
                <a:solidFill>
                  <a:srgbClr val="5B9BD5">
                    <a:lumMod val="50000"/>
                  </a:srgbClr>
                </a:solidFill>
                <a:latin typeface="Century Gothic" panose="020B0502020202020204" pitchFamily="34" charset="0"/>
                <a:cs typeface="Calibri" panose="020F0502020204030204" pitchFamily="34" charset="0"/>
              </a:rPr>
              <a:t>petit</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grand</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mot</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err="1">
                <a:solidFill>
                  <a:srgbClr val="5B9BD5">
                    <a:lumMod val="50000"/>
                  </a:srgbClr>
                </a:solidFill>
                <a:latin typeface="Century Gothic" panose="020B0502020202020204" pitchFamily="34" charset="0"/>
                <a:cs typeface="Calibri" panose="020F0502020204030204" pitchFamily="34" charset="0"/>
              </a:rPr>
              <a:t>mais</a:t>
            </a:r>
            <a:r>
              <a:rPr lang="en-GB" sz="6000" b="1" dirty="0">
                <a:solidFill>
                  <a:srgbClr val="5B9BD5">
                    <a:lumMod val="50000"/>
                  </a:srgbClr>
                </a:solidFill>
                <a:latin typeface="Century Gothic" panose="020B0502020202020204" pitchFamily="34" charset="0"/>
                <a:cs typeface="Calibri" panose="020F0502020204030204" pitchFamily="34" charset="0"/>
              </a:rPr>
              <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prix</a:t>
            </a:r>
          </a:p>
        </p:txBody>
      </p:sp>
      <p:sp>
        <p:nvSpPr>
          <p:cNvPr id="22" name="Rounded Rectangle 21"/>
          <p:cNvSpPr/>
          <p:nvPr/>
        </p:nvSpPr>
        <p:spPr>
          <a:xfrm>
            <a:off x="4593206" y="43411"/>
            <a:ext cx="1675964" cy="950458"/>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ounded Rectangle 22"/>
          <p:cNvSpPr/>
          <p:nvPr/>
        </p:nvSpPr>
        <p:spPr>
          <a:xfrm>
            <a:off x="4774448" y="1642980"/>
            <a:ext cx="1828355"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ounded Rectangle 23"/>
          <p:cNvSpPr/>
          <p:nvPr/>
        </p:nvSpPr>
        <p:spPr>
          <a:xfrm>
            <a:off x="4843712" y="2809189"/>
            <a:ext cx="1240107"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ounded Rectangle 24"/>
          <p:cNvSpPr/>
          <p:nvPr/>
        </p:nvSpPr>
        <p:spPr>
          <a:xfrm>
            <a:off x="4843712" y="4146922"/>
            <a:ext cx="1425458"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4479084" y="5563458"/>
            <a:ext cx="1285569" cy="800272"/>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7"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58141" y="45968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hold" nodeType="afterEffect">
                                  <p:stCondLst>
                                    <p:cond delay="0"/>
                                  </p:stCondLst>
                                  <p:childTnLst>
                                    <p:animEffect transition="out" filter="slide(fromBottom)">
                                      <p:cBhvr>
                                        <p:cTn id="32" dur="59000"/>
                                        <p:tgtEl>
                                          <p:spTgt spid="12"/>
                                        </p:tgtEl>
                                      </p:cBhvr>
                                    </p:animEffect>
                                    <p:set>
                                      <p:cBhvr>
                                        <p:cTn id="33"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2" grpId="0" animBg="1"/>
      <p:bldP spid="23"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3"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397" y="147462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3733366" y="152166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366" y="2336870"/>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6" y="255588"/>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035" y="1839603"/>
            <a:ext cx="1371776" cy="11591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5400" y="1474622"/>
            <a:ext cx="1353923" cy="1936044"/>
          </a:xfrm>
          <a:prstGeom prst="rect">
            <a:avLst/>
          </a:prstGeom>
        </p:spPr>
      </p:pic>
      <p:sp>
        <p:nvSpPr>
          <p:cNvPr id="9" name="TextBox 8"/>
          <p:cNvSpPr txBox="1"/>
          <p:nvPr/>
        </p:nvSpPr>
        <p:spPr>
          <a:xfrm rot="19534011">
            <a:off x="7244654" y="2062827"/>
            <a:ext cx="1490133" cy="400110"/>
          </a:xfrm>
          <a:prstGeom prst="rect">
            <a:avLst/>
          </a:prstGeom>
          <a:noFill/>
        </p:spPr>
        <p:txBody>
          <a:bodyPr wrap="square" rtlCol="0">
            <a:spAutoFit/>
          </a:bodyPr>
          <a:lstStyle/>
          <a:p>
            <a:r>
              <a:rPr lang="en-GB" sz="2000" b="1" dirty="0">
                <a:solidFill>
                  <a:prstClr val="black"/>
                </a:solidFill>
              </a:rPr>
              <a:t>€15.95</a:t>
            </a:r>
          </a:p>
        </p:txBody>
      </p:sp>
      <p:pic>
        <p:nvPicPr>
          <p:cNvPr id="10"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906" y="4626438"/>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837" y="3410666"/>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285" y="4244506"/>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13" name="Down Arrow 12"/>
          <p:cNvSpPr/>
          <p:nvPr/>
        </p:nvSpPr>
        <p:spPr>
          <a:xfrm flipV="1">
            <a:off x="5192125" y="5292607"/>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4" name="Picture 1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4430" y="4450292"/>
            <a:ext cx="1455327" cy="14553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2125" y="288801"/>
            <a:ext cx="2021192" cy="1704539"/>
          </a:xfrm>
          <a:prstGeom prst="rect">
            <a:avLst/>
          </a:prstGeom>
        </p:spPr>
      </p:pic>
      <p:sp>
        <p:nvSpPr>
          <p:cNvPr id="16" name="Down Arrow 15"/>
          <p:cNvSpPr/>
          <p:nvPr/>
        </p:nvSpPr>
        <p:spPr>
          <a:xfrm>
            <a:off x="5923273" y="255588"/>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155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3"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4" name="TextBox 3"/>
          <p:cNvSpPr txBox="1"/>
          <p:nvPr/>
        </p:nvSpPr>
        <p:spPr>
          <a:xfrm>
            <a:off x="1254440" y="826718"/>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J’habite</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dans</a:t>
            </a:r>
            <a:r>
              <a:rPr lang="en-GB" sz="2800" dirty="0">
                <a:solidFill>
                  <a:srgbClr val="5B9BD5">
                    <a:lumMod val="50000"/>
                  </a:srgbClr>
                </a:solidFill>
                <a:latin typeface="Century Gothic" panose="020B0502020202020204" pitchFamily="34" charset="0"/>
              </a:rPr>
              <a:t> le </a:t>
            </a:r>
            <a:r>
              <a:rPr lang="en-GB" sz="2800" dirty="0" err="1">
                <a:solidFill>
                  <a:srgbClr val="5B9BD5">
                    <a:lumMod val="50000"/>
                  </a:srgbClr>
                </a:solidFill>
                <a:latin typeface="Century Gothic" panose="020B0502020202020204" pitchFamily="34" charset="0"/>
              </a:rPr>
              <a:t>nord</a:t>
            </a:r>
            <a:r>
              <a:rPr lang="en-GB" sz="2800" dirty="0">
                <a:solidFill>
                  <a:srgbClr val="5B9BD5">
                    <a:lumMod val="50000"/>
                  </a:srgbClr>
                </a:solidFill>
                <a:latin typeface="Century Gothic" panose="020B0502020202020204" pitchFamily="34" charset="0"/>
              </a:rPr>
              <a:t> de la France.</a:t>
            </a:r>
          </a:p>
        </p:txBody>
      </p:sp>
      <p:sp>
        <p:nvSpPr>
          <p:cNvPr id="6" name="TextBox 5"/>
          <p:cNvSpPr txBox="1"/>
          <p:nvPr/>
        </p:nvSpPr>
        <p:spPr>
          <a:xfrm>
            <a:off x="1254440" y="1719903"/>
            <a:ext cx="11065246"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Je </a:t>
            </a:r>
            <a:r>
              <a:rPr lang="en-GB" sz="2800" dirty="0" err="1">
                <a:solidFill>
                  <a:srgbClr val="5B9BD5">
                    <a:lumMod val="50000"/>
                  </a:srgbClr>
                </a:solidFill>
                <a:latin typeface="Century Gothic" panose="020B0502020202020204" pitchFamily="34" charset="0"/>
              </a:rPr>
              <a:t>suis</a:t>
            </a:r>
            <a:r>
              <a:rPr lang="en-GB" sz="2800" dirty="0">
                <a:solidFill>
                  <a:srgbClr val="5B9BD5">
                    <a:lumMod val="50000"/>
                  </a:srgbClr>
                </a:solidFill>
                <a:latin typeface="Century Gothic" panose="020B0502020202020204" pitchFamily="34" charset="0"/>
              </a:rPr>
              <a:t> petit </a:t>
            </a:r>
            <a:r>
              <a:rPr lang="en-GB" sz="2800" dirty="0" err="1">
                <a:solidFill>
                  <a:srgbClr val="5B9BD5">
                    <a:lumMod val="50000"/>
                  </a:srgbClr>
                </a:solidFill>
                <a:latin typeface="Century Gothic" panose="020B0502020202020204" pitchFamily="34" charset="0"/>
              </a:rPr>
              <a:t>mais</a:t>
            </a:r>
            <a:r>
              <a:rPr lang="en-GB" sz="2800" dirty="0">
                <a:solidFill>
                  <a:srgbClr val="5B9BD5">
                    <a:lumMod val="50000"/>
                  </a:srgbClr>
                </a:solidFill>
                <a:latin typeface="Century Gothic" panose="020B0502020202020204" pitchFamily="34" charset="0"/>
              </a:rPr>
              <a:t> Nicolas, mon frère, </a:t>
            </a:r>
            <a:r>
              <a:rPr lang="en-GB" sz="2800" dirty="0" err="1">
                <a:solidFill>
                  <a:srgbClr val="5B9BD5">
                    <a:lumMod val="50000"/>
                  </a:srgbClr>
                </a:solidFill>
                <a:latin typeface="Century Gothic" panose="020B0502020202020204" pitchFamily="34" charset="0"/>
              </a:rPr>
              <a:t>est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assez</a:t>
            </a:r>
            <a:r>
              <a:rPr lang="en-GB" sz="2800" dirty="0">
                <a:solidFill>
                  <a:srgbClr val="5B9BD5">
                    <a:lumMod val="50000"/>
                  </a:srgbClr>
                </a:solidFill>
                <a:latin typeface="Century Gothic" panose="020B0502020202020204" pitchFamily="34" charset="0"/>
              </a:rPr>
              <a:t> grand.</a:t>
            </a:r>
          </a:p>
        </p:txBody>
      </p:sp>
      <p:sp>
        <p:nvSpPr>
          <p:cNvPr id="8" name="TextBox 7"/>
          <p:cNvSpPr txBox="1"/>
          <p:nvPr/>
        </p:nvSpPr>
        <p:spPr>
          <a:xfrm>
            <a:off x="1254440" y="2870008"/>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Mes</a:t>
            </a:r>
            <a:r>
              <a:rPr lang="en-GB" sz="2800" dirty="0">
                <a:solidFill>
                  <a:srgbClr val="5B9BD5">
                    <a:lumMod val="50000"/>
                  </a:srgbClr>
                </a:solidFill>
                <a:latin typeface="Century Gothic" panose="020B0502020202020204" pitchFamily="34" charset="0"/>
              </a:rPr>
              <a:t> frères Louis et Gaspard </a:t>
            </a:r>
            <a:r>
              <a:rPr lang="en-GB" sz="2800" dirty="0" err="1">
                <a:solidFill>
                  <a:srgbClr val="5B9BD5">
                    <a:lumMod val="50000"/>
                  </a:srgbClr>
                </a:solidFill>
                <a:latin typeface="Century Gothic" panose="020B0502020202020204" pitchFamily="34" charset="0"/>
              </a:rPr>
              <a:t>adorent</a:t>
            </a:r>
            <a:r>
              <a:rPr lang="en-GB" sz="2800" dirty="0">
                <a:solidFill>
                  <a:srgbClr val="5B9BD5">
                    <a:lumMod val="50000"/>
                  </a:srgbClr>
                </a:solidFill>
                <a:latin typeface="Century Gothic" panose="020B0502020202020204" pitchFamily="34" charset="0"/>
              </a:rPr>
              <a:t> les serpents.</a:t>
            </a:r>
          </a:p>
        </p:txBody>
      </p:sp>
      <p:sp>
        <p:nvSpPr>
          <p:cNvPr id="10" name="TextBox 9"/>
          <p:cNvSpPr txBox="1"/>
          <p:nvPr/>
        </p:nvSpPr>
        <p:spPr>
          <a:xfrm>
            <a:off x="1254440" y="4018950"/>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Mes</a:t>
            </a:r>
            <a:r>
              <a:rPr lang="en-GB" sz="2800" dirty="0">
                <a:solidFill>
                  <a:srgbClr val="5B9BD5">
                    <a:lumMod val="50000"/>
                  </a:srgbClr>
                </a:solidFill>
                <a:latin typeface="Century Gothic" panose="020B0502020202020204" pitchFamily="34" charset="0"/>
              </a:rPr>
              <a:t> mots </a:t>
            </a:r>
            <a:r>
              <a:rPr lang="en-GB" sz="2800" dirty="0" err="1">
                <a:solidFill>
                  <a:srgbClr val="5B9BD5">
                    <a:lumMod val="50000"/>
                  </a:srgbClr>
                </a:solidFill>
                <a:latin typeface="Century Gothic" panose="020B0502020202020204" pitchFamily="34" charset="0"/>
              </a:rPr>
              <a:t>favoris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sont</a:t>
            </a:r>
            <a:r>
              <a:rPr lang="en-GB" sz="2800" dirty="0">
                <a:solidFill>
                  <a:srgbClr val="5B9BD5">
                    <a:lumMod val="50000"/>
                  </a:srgbClr>
                </a:solidFill>
                <a:latin typeface="Century Gothic" panose="020B0502020202020204" pitchFamily="34" charset="0"/>
              </a:rPr>
              <a:t> ‘prix’ et ‘beaucoup’.</a:t>
            </a:r>
          </a:p>
        </p:txBody>
      </p:sp>
      <p:sp>
        <p:nvSpPr>
          <p:cNvPr id="12" name="TextBox 11"/>
          <p:cNvSpPr txBox="1"/>
          <p:nvPr/>
        </p:nvSpPr>
        <p:spPr>
          <a:xfrm>
            <a:off x="1254440" y="5118090"/>
            <a:ext cx="11065246"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Gaspard fait du sport; </a:t>
            </a:r>
            <a:r>
              <a:rPr lang="en-GB" sz="2800" dirty="0" err="1">
                <a:solidFill>
                  <a:srgbClr val="5B9BD5">
                    <a:lumMod val="50000"/>
                  </a:srgbClr>
                </a:solidFill>
                <a:latin typeface="Century Gothic" panose="020B0502020202020204" pitchFamily="34" charset="0"/>
              </a:rPr>
              <a:t>il</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joue</a:t>
            </a:r>
            <a:r>
              <a:rPr lang="en-GB" sz="2800" dirty="0">
                <a:solidFill>
                  <a:srgbClr val="5B9BD5">
                    <a:lumMod val="50000"/>
                  </a:srgbClr>
                </a:solidFill>
                <a:latin typeface="Century Gothic" panose="020B0502020202020204" pitchFamily="34" charset="0"/>
              </a:rPr>
              <a:t> au foot, au basket, et au tennis.</a:t>
            </a:r>
          </a:p>
        </p:txBody>
      </p:sp>
      <p:sp>
        <p:nvSpPr>
          <p:cNvPr id="13" name="Action Button: Custom 12">
            <a:hlinkClick r:id="" action="ppaction://noaction" highlightClick="1">
              <a:snd r:embed="rId3" name="Phonics SFC 1 J’habite dans le nord.wav"/>
            </a:hlinkClick>
          </p:cNvPr>
          <p:cNvSpPr/>
          <p:nvPr/>
        </p:nvSpPr>
        <p:spPr>
          <a:xfrm>
            <a:off x="489906" y="755089"/>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1</a:t>
            </a:r>
          </a:p>
        </p:txBody>
      </p:sp>
      <p:sp>
        <p:nvSpPr>
          <p:cNvPr id="14" name="Action Button: Custom 13">
            <a:hlinkClick r:id="" action="ppaction://noaction" highlightClick="1">
              <a:snd r:embed="rId4" name="Phonics -SFC 2 Je suis petit mais Nicolas.wav"/>
            </a:hlinkClick>
          </p:cNvPr>
          <p:cNvSpPr/>
          <p:nvPr/>
        </p:nvSpPr>
        <p:spPr>
          <a:xfrm>
            <a:off x="501196" y="17654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2</a:t>
            </a:r>
          </a:p>
        </p:txBody>
      </p:sp>
      <p:sp>
        <p:nvSpPr>
          <p:cNvPr id="15" name="Action Button: Custom 14">
            <a:hlinkClick r:id="" action="ppaction://noaction" highlightClick="1">
              <a:snd r:embed="rId5" name="Phonics SFC 3 Mes freres Louis et.wav"/>
            </a:hlinkClick>
          </p:cNvPr>
          <p:cNvSpPr/>
          <p:nvPr/>
        </p:nvSpPr>
        <p:spPr>
          <a:xfrm>
            <a:off x="501196" y="281823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3</a:t>
            </a:r>
          </a:p>
        </p:txBody>
      </p:sp>
      <p:sp>
        <p:nvSpPr>
          <p:cNvPr id="16" name="Action Button: Custom 15">
            <a:hlinkClick r:id="" action="ppaction://noaction" highlightClick="1">
              <a:snd r:embed="rId6" name="Phonics SFC 4 Mes mots favoris sont .wav"/>
            </a:hlinkClick>
          </p:cNvPr>
          <p:cNvSpPr/>
          <p:nvPr/>
        </p:nvSpPr>
        <p:spPr>
          <a:xfrm>
            <a:off x="501196" y="39247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4</a:t>
            </a:r>
          </a:p>
        </p:txBody>
      </p:sp>
      <p:sp>
        <p:nvSpPr>
          <p:cNvPr id="17" name="Action Button: Custom 16">
            <a:hlinkClick r:id="" action="ppaction://noaction" highlightClick="1">
              <a:snd r:embed="rId7" name="Phonics SFC 5 Gaspard fait du sport.wav"/>
            </a:hlinkClick>
          </p:cNvPr>
          <p:cNvSpPr/>
          <p:nvPr/>
        </p:nvSpPr>
        <p:spPr>
          <a:xfrm>
            <a:off x="489905" y="505130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5</a:t>
            </a:r>
          </a:p>
        </p:txBody>
      </p:sp>
    </p:spTree>
    <p:extLst>
      <p:ext uri="{BB962C8B-B14F-4D97-AF65-F5344CB8AC3E}">
        <p14:creationId xmlns:p14="http://schemas.microsoft.com/office/powerpoint/2010/main" val="423506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4" name="TextBox 3"/>
          <p:cNvSpPr txBox="1"/>
          <p:nvPr/>
        </p:nvSpPr>
        <p:spPr>
          <a:xfrm>
            <a:off x="1147653" y="806851"/>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J’habite</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dan</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le </a:t>
            </a:r>
            <a:r>
              <a:rPr lang="en-GB" sz="2800" dirty="0" err="1">
                <a:solidFill>
                  <a:srgbClr val="5B9BD5">
                    <a:lumMod val="50000"/>
                  </a:srgbClr>
                </a:solidFill>
                <a:latin typeface="Century Gothic" panose="020B0502020202020204" pitchFamily="34" charset="0"/>
              </a:rPr>
              <a:t>nor</a:t>
            </a:r>
            <a:r>
              <a:rPr lang="en-GB" sz="2800" dirty="0" err="1">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de la France.</a:t>
            </a:r>
          </a:p>
        </p:txBody>
      </p:sp>
      <p:sp>
        <p:nvSpPr>
          <p:cNvPr id="6" name="TextBox 5"/>
          <p:cNvSpPr txBox="1"/>
          <p:nvPr/>
        </p:nvSpPr>
        <p:spPr>
          <a:xfrm>
            <a:off x="1147653" y="1700036"/>
            <a:ext cx="11287668"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Je </a:t>
            </a:r>
            <a:r>
              <a:rPr lang="en-GB" sz="2800" dirty="0" err="1">
                <a:solidFill>
                  <a:srgbClr val="5B9BD5">
                    <a:lumMod val="50000"/>
                  </a:srgbClr>
                </a:solidFill>
                <a:latin typeface="Century Gothic" panose="020B0502020202020204" pitchFamily="34" charset="0"/>
              </a:rPr>
              <a:t>sui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peti</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mai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Nicola</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mon frère, </a:t>
            </a:r>
            <a:r>
              <a:rPr lang="en-GB" sz="2800" dirty="0" err="1">
                <a:solidFill>
                  <a:srgbClr val="5B9BD5">
                    <a:lumMod val="50000"/>
                  </a:srgbClr>
                </a:solidFill>
                <a:latin typeface="Century Gothic" panose="020B0502020202020204" pitchFamily="34" charset="0"/>
              </a:rPr>
              <a:t>est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asse</a:t>
            </a:r>
            <a:r>
              <a:rPr lang="en-GB" sz="2800" dirty="0" err="1">
                <a:solidFill>
                  <a:srgbClr val="E65D00"/>
                </a:solidFill>
                <a:latin typeface="Century Gothic" panose="020B0502020202020204" pitchFamily="34" charset="0"/>
              </a:rPr>
              <a:t>z</a:t>
            </a:r>
            <a:r>
              <a:rPr lang="en-GB" sz="2800" dirty="0">
                <a:solidFill>
                  <a:srgbClr val="5B9BD5">
                    <a:lumMod val="50000"/>
                  </a:srgbClr>
                </a:solidFill>
                <a:latin typeface="Century Gothic" panose="020B0502020202020204" pitchFamily="34" charset="0"/>
              </a:rPr>
              <a:t> gran</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a:t>
            </a:r>
          </a:p>
        </p:txBody>
      </p:sp>
      <p:sp>
        <p:nvSpPr>
          <p:cNvPr id="8" name="TextBox 7"/>
          <p:cNvSpPr txBox="1"/>
          <p:nvPr/>
        </p:nvSpPr>
        <p:spPr>
          <a:xfrm>
            <a:off x="1147653" y="2850141"/>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frères Loui</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e</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Gaspar</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ador</a:t>
            </a:r>
            <a:r>
              <a:rPr lang="en-GB" sz="2800" dirty="0" err="1">
                <a:solidFill>
                  <a:srgbClr val="E65D00"/>
                </a:solidFill>
                <a:latin typeface="Century Gothic" panose="020B0502020202020204" pitchFamily="34" charset="0"/>
              </a:rPr>
              <a:t>ent</a:t>
            </a:r>
            <a:r>
              <a:rPr lang="en-GB" sz="2800" dirty="0">
                <a:solidFill>
                  <a:srgbClr val="5B9BD5">
                    <a:lumMod val="50000"/>
                  </a:srgbClr>
                </a:solidFill>
                <a:latin typeface="Century Gothic" panose="020B0502020202020204" pitchFamily="34" charset="0"/>
              </a:rPr>
              <a:t> le</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serpen</a:t>
            </a:r>
            <a:r>
              <a:rPr lang="en-GB" sz="2800" dirty="0">
                <a:solidFill>
                  <a:srgbClr val="E65D00"/>
                </a:solidFill>
                <a:latin typeface="Century Gothic" panose="020B0502020202020204" pitchFamily="34" charset="0"/>
              </a:rPr>
              <a:t>ts</a:t>
            </a:r>
            <a:r>
              <a:rPr lang="en-GB" sz="2800" dirty="0">
                <a:solidFill>
                  <a:srgbClr val="5B9BD5">
                    <a:lumMod val="50000"/>
                  </a:srgbClr>
                </a:solidFill>
                <a:latin typeface="Century Gothic" panose="020B0502020202020204" pitchFamily="34" charset="0"/>
              </a:rPr>
              <a:t>.</a:t>
            </a:r>
          </a:p>
        </p:txBody>
      </p:sp>
      <p:sp>
        <p:nvSpPr>
          <p:cNvPr id="10" name="TextBox 9"/>
          <p:cNvSpPr txBox="1"/>
          <p:nvPr/>
        </p:nvSpPr>
        <p:spPr>
          <a:xfrm>
            <a:off x="1147653" y="3999083"/>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mo</a:t>
            </a:r>
            <a:r>
              <a:rPr lang="en-GB" sz="2800" dirty="0">
                <a:solidFill>
                  <a:srgbClr val="E65D00"/>
                </a:solidFill>
                <a:latin typeface="Century Gothic" panose="020B0502020202020204" pitchFamily="34" charset="0"/>
              </a:rPr>
              <a:t>ts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favori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son</a:t>
            </a:r>
            <a:r>
              <a:rPr lang="en-GB" sz="2800" dirty="0" err="1">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‘pri</a:t>
            </a:r>
            <a:r>
              <a:rPr lang="en-GB" sz="2800" dirty="0">
                <a:solidFill>
                  <a:srgbClr val="E65D00"/>
                </a:solidFill>
                <a:latin typeface="Century Gothic" panose="020B0502020202020204" pitchFamily="34" charset="0"/>
              </a:rPr>
              <a:t>x</a:t>
            </a:r>
            <a:r>
              <a:rPr lang="en-GB" sz="2800" dirty="0">
                <a:solidFill>
                  <a:srgbClr val="5B9BD5">
                    <a:lumMod val="50000"/>
                  </a:srgbClr>
                </a:solidFill>
                <a:latin typeface="Century Gothic" panose="020B0502020202020204" pitchFamily="34" charset="0"/>
              </a:rPr>
              <a:t>’ e</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‘beaucou</a:t>
            </a:r>
            <a:r>
              <a:rPr lang="en-GB" sz="2800" dirty="0">
                <a:solidFill>
                  <a:srgbClr val="E65D00"/>
                </a:solidFill>
                <a:latin typeface="Century Gothic" panose="020B0502020202020204" pitchFamily="34" charset="0"/>
              </a:rPr>
              <a:t>p</a:t>
            </a:r>
            <a:r>
              <a:rPr lang="en-GB" sz="2800" dirty="0">
                <a:solidFill>
                  <a:srgbClr val="5B9BD5">
                    <a:lumMod val="50000"/>
                  </a:srgbClr>
                </a:solidFill>
                <a:latin typeface="Century Gothic" panose="020B0502020202020204" pitchFamily="34" charset="0"/>
              </a:rPr>
              <a:t>’.</a:t>
            </a:r>
          </a:p>
        </p:txBody>
      </p:sp>
      <p:sp>
        <p:nvSpPr>
          <p:cNvPr id="12" name="TextBox 11"/>
          <p:cNvSpPr txBox="1"/>
          <p:nvPr/>
        </p:nvSpPr>
        <p:spPr>
          <a:xfrm>
            <a:off x="1147653" y="5098223"/>
            <a:ext cx="11287668"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Gaspar</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fai</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du spor</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il</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joue</a:t>
            </a:r>
            <a:r>
              <a:rPr lang="en-GB" sz="2800" dirty="0">
                <a:solidFill>
                  <a:srgbClr val="5B9BD5">
                    <a:lumMod val="50000"/>
                  </a:srgbClr>
                </a:solidFill>
                <a:latin typeface="Century Gothic" panose="020B0502020202020204" pitchFamily="34" charset="0"/>
              </a:rPr>
              <a:t> au foo</a:t>
            </a:r>
            <a:r>
              <a:rPr lang="en-GB" sz="2800" b="1" u="sng" dirty="0">
                <a:solidFill>
                  <a:srgbClr val="FF00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au baske</a:t>
            </a:r>
            <a:r>
              <a:rPr lang="en-GB" sz="2800" b="1" u="sng" dirty="0">
                <a:solidFill>
                  <a:srgbClr val="FF00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et au tenni</a:t>
            </a:r>
            <a:r>
              <a:rPr lang="en-GB" sz="2800" b="1" u="sng" dirty="0">
                <a:solidFill>
                  <a:srgbClr val="FF00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a:t>
            </a:r>
          </a:p>
        </p:txBody>
      </p:sp>
      <p:sp>
        <p:nvSpPr>
          <p:cNvPr id="13" name="Arc 12"/>
          <p:cNvSpPr/>
          <p:nvPr/>
        </p:nvSpPr>
        <p:spPr>
          <a:xfrm rot="8674836" flipH="1" flipV="1">
            <a:off x="7834518" y="1669565"/>
            <a:ext cx="812745" cy="1403986"/>
          </a:xfrm>
          <a:prstGeom prst="arc">
            <a:avLst>
              <a:gd name="adj1" fmla="val 16200000"/>
              <a:gd name="adj2" fmla="val 18168304"/>
            </a:avLst>
          </a:prstGeom>
          <a:ln w="38100">
            <a:solidFill>
              <a:srgbClr val="E65D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entury Gothic" panose="020B0502020202020204" pitchFamily="34" charset="0"/>
            </a:endParaRPr>
          </a:p>
        </p:txBody>
      </p:sp>
      <p:sp>
        <p:nvSpPr>
          <p:cNvPr id="14" name="Action Button: Custom 13">
            <a:hlinkClick r:id="" action="ppaction://noaction" highlightClick="1">
              <a:snd r:embed="rId3" name="Phonics SFC 1 J’habite dans le nord.wav"/>
            </a:hlinkClick>
          </p:cNvPr>
          <p:cNvSpPr/>
          <p:nvPr/>
        </p:nvSpPr>
        <p:spPr>
          <a:xfrm>
            <a:off x="364646" y="7790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1</a:t>
            </a:r>
          </a:p>
        </p:txBody>
      </p:sp>
      <p:sp>
        <p:nvSpPr>
          <p:cNvPr id="15" name="Action Button: Custom 14">
            <a:hlinkClick r:id="" action="ppaction://noaction" highlightClick="1">
              <a:snd r:embed="rId4" name="Phonics -SFC 2 Je suis petit mais Nicolas.wav"/>
            </a:hlinkClick>
          </p:cNvPr>
          <p:cNvSpPr/>
          <p:nvPr/>
        </p:nvSpPr>
        <p:spPr>
          <a:xfrm>
            <a:off x="375936" y="17894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2</a:t>
            </a:r>
          </a:p>
        </p:txBody>
      </p:sp>
      <p:sp>
        <p:nvSpPr>
          <p:cNvPr id="16" name="Action Button: Custom 15">
            <a:hlinkClick r:id="" action="ppaction://noaction" highlightClick="1">
              <a:snd r:embed="rId5" name="Phonics SFC 3 Mes freres Louis et.wav"/>
            </a:hlinkClick>
          </p:cNvPr>
          <p:cNvSpPr/>
          <p:nvPr/>
        </p:nvSpPr>
        <p:spPr>
          <a:xfrm>
            <a:off x="375936" y="284220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3</a:t>
            </a:r>
          </a:p>
        </p:txBody>
      </p:sp>
      <p:sp>
        <p:nvSpPr>
          <p:cNvPr id="17" name="Action Button: Custom 16">
            <a:hlinkClick r:id="" action="ppaction://noaction" highlightClick="1">
              <a:snd r:embed="rId6" name="Phonics SFC 4 Mes mots favoris sont .wav"/>
            </a:hlinkClick>
          </p:cNvPr>
          <p:cNvSpPr/>
          <p:nvPr/>
        </p:nvSpPr>
        <p:spPr>
          <a:xfrm>
            <a:off x="375936" y="394871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4</a:t>
            </a:r>
          </a:p>
        </p:txBody>
      </p:sp>
      <p:sp>
        <p:nvSpPr>
          <p:cNvPr id="18" name="Action Button: Custom 17">
            <a:hlinkClick r:id="" action="ppaction://noaction" highlightClick="1">
              <a:snd r:embed="rId7" name="Phonics SFC 5 Gaspard fait du sport.wav"/>
            </a:hlinkClick>
          </p:cNvPr>
          <p:cNvSpPr/>
          <p:nvPr/>
        </p:nvSpPr>
        <p:spPr>
          <a:xfrm>
            <a:off x="364645" y="507527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5</a:t>
            </a:r>
          </a:p>
        </p:txBody>
      </p:sp>
    </p:spTree>
    <p:extLst>
      <p:ext uri="{BB962C8B-B14F-4D97-AF65-F5344CB8AC3E}">
        <p14:creationId xmlns:p14="http://schemas.microsoft.com/office/powerpoint/2010/main" val="1670418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to teach phonics?</a:t>
            </a:r>
            <a:endParaRPr lang="en-GB" b="1" dirty="0"/>
          </a:p>
        </p:txBody>
      </p:sp>
      <p:sp>
        <p:nvSpPr>
          <p:cNvPr id="3" name="Content Placeholder 2"/>
          <p:cNvSpPr>
            <a:spLocks noGrp="1"/>
          </p:cNvSpPr>
          <p:nvPr>
            <p:ph idx="1"/>
          </p:nvPr>
        </p:nvSpPr>
        <p:spPr/>
        <p:txBody>
          <a:bodyPr/>
          <a:lstStyle/>
          <a:p>
            <a:pPr>
              <a:lnSpc>
                <a:spcPct val="200000"/>
              </a:lnSpc>
            </a:pPr>
            <a:r>
              <a:rPr lang="en-GB" dirty="0" smtClean="0"/>
              <a:t>Introducing and practising</a:t>
            </a:r>
          </a:p>
          <a:p>
            <a:pPr>
              <a:lnSpc>
                <a:spcPct val="200000"/>
              </a:lnSpc>
            </a:pPr>
            <a:r>
              <a:rPr lang="en-GB" dirty="0" smtClean="0"/>
              <a:t>Applying the knowledge</a:t>
            </a:r>
          </a:p>
          <a:p>
            <a:pPr>
              <a:lnSpc>
                <a:spcPct val="200000"/>
              </a:lnSpc>
            </a:pPr>
            <a:r>
              <a:rPr lang="en-GB" b="1" dirty="0" smtClean="0"/>
              <a:t>Increasing independence</a:t>
            </a:r>
          </a:p>
          <a:p>
            <a:pPr>
              <a:lnSpc>
                <a:spcPct val="200000"/>
              </a:lnSpc>
            </a:pPr>
            <a:r>
              <a:rPr lang="en-GB" dirty="0" smtClean="0"/>
              <a:t>Assessing</a:t>
            </a:r>
          </a:p>
          <a:p>
            <a:pPr>
              <a:lnSpc>
                <a:spcPct val="200000"/>
              </a:lnSpc>
            </a:pPr>
            <a:endParaRPr lang="en-GB" dirty="0"/>
          </a:p>
        </p:txBody>
      </p:sp>
    </p:spTree>
    <p:extLst>
      <p:ext uri="{BB962C8B-B14F-4D97-AF65-F5344CB8AC3E}">
        <p14:creationId xmlns:p14="http://schemas.microsoft.com/office/powerpoint/2010/main" val="2520274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Increasing independence</a:t>
            </a:r>
            <a:endParaRPr lang="en-GB" b="1" dirty="0"/>
          </a:p>
        </p:txBody>
      </p:sp>
      <p:sp>
        <p:nvSpPr>
          <p:cNvPr id="3" name="Content Placeholder 2"/>
          <p:cNvSpPr>
            <a:spLocks noGrp="1"/>
          </p:cNvSpPr>
          <p:nvPr>
            <p:ph idx="1"/>
          </p:nvPr>
        </p:nvSpPr>
        <p:spPr>
          <a:xfrm>
            <a:off x="242637" y="1624258"/>
            <a:ext cx="11706726" cy="4351338"/>
          </a:xfrm>
        </p:spPr>
        <p:txBody>
          <a:bodyPr>
            <a:normAutofit/>
          </a:bodyPr>
          <a:lstStyle/>
          <a:p>
            <a:pPr>
              <a:lnSpc>
                <a:spcPct val="100000"/>
              </a:lnSpc>
            </a:pPr>
            <a:r>
              <a:rPr lang="en-GB" dirty="0" smtClean="0"/>
              <a:t>sound out new written words to ask for their meaning</a:t>
            </a:r>
            <a:br>
              <a:rPr lang="en-GB" dirty="0" smtClean="0"/>
            </a:br>
            <a:endParaRPr lang="en-GB" dirty="0" smtClean="0"/>
          </a:p>
          <a:p>
            <a:pPr>
              <a:lnSpc>
                <a:spcPct val="100000"/>
              </a:lnSpc>
            </a:pPr>
            <a:r>
              <a:rPr lang="en-GB" dirty="0" smtClean="0"/>
              <a:t>sound out words as part of vocabulary learning in class</a:t>
            </a:r>
            <a:br>
              <a:rPr lang="en-GB" dirty="0" smtClean="0"/>
            </a:br>
            <a:endParaRPr lang="en-GB" dirty="0" smtClean="0"/>
          </a:p>
          <a:p>
            <a:pPr>
              <a:lnSpc>
                <a:spcPct val="100000"/>
              </a:lnSpc>
            </a:pPr>
            <a:r>
              <a:rPr lang="en-GB" dirty="0" smtClean="0"/>
              <a:t>show increasing confidence when pronouncing from written text, writing down spoken language, speaking in the target language</a:t>
            </a:r>
          </a:p>
          <a:p>
            <a:pPr>
              <a:lnSpc>
                <a:spcPct val="200000"/>
              </a:lnSpc>
            </a:pPr>
            <a:endParaRPr lang="en-GB" dirty="0"/>
          </a:p>
        </p:txBody>
      </p:sp>
    </p:spTree>
    <p:extLst>
      <p:ext uri="{BB962C8B-B14F-4D97-AF65-F5344CB8AC3E}">
        <p14:creationId xmlns:p14="http://schemas.microsoft.com/office/powerpoint/2010/main" val="31229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5073" y="2105561"/>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phonics activity</a:t>
            </a:r>
          </a:p>
        </p:txBody>
      </p:sp>
      <p:sp>
        <p:nvSpPr>
          <p:cNvPr id="14" name="Title 3"/>
          <p:cNvSpPr txBox="1">
            <a:spLocks/>
          </p:cNvSpPr>
          <p:nvPr/>
        </p:nvSpPr>
        <p:spPr>
          <a:xfrm>
            <a:off x="95073" y="3561754"/>
            <a:ext cx="7798856"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i="1" dirty="0" smtClean="0">
                <a:solidFill>
                  <a:prstClr val="white"/>
                </a:solidFill>
                <a:latin typeface="Century Gothic" panose="020B0502020202020204" pitchFamily="34" charset="0"/>
              </a:rPr>
              <a:t>Read aloud, peer dictation, errorless </a:t>
            </a:r>
            <a:r>
              <a:rPr lang="en-GB" sz="3200" i="1" dirty="0" err="1" smtClean="0">
                <a:solidFill>
                  <a:prstClr val="white"/>
                </a:solidFill>
                <a:latin typeface="Century Gothic" panose="020B0502020202020204" pitchFamily="34" charset="0"/>
              </a:rPr>
              <a:t>dictatation</a:t>
            </a:r>
            <a:r>
              <a:rPr lang="en-GB" sz="3200" i="1" dirty="0" smtClean="0">
                <a:solidFill>
                  <a:prstClr val="white"/>
                </a:solidFill>
                <a:latin typeface="Century Gothic" panose="020B0502020202020204" pitchFamily="34" charset="0"/>
              </a:rPr>
              <a:t>, </a:t>
            </a:r>
            <a:r>
              <a:rPr lang="en-GB" sz="3200" i="1" dirty="0" err="1" smtClean="0">
                <a:solidFill>
                  <a:prstClr val="white"/>
                </a:solidFill>
                <a:latin typeface="Century Gothic" panose="020B0502020202020204" pitchFamily="34" charset="0"/>
              </a:rPr>
              <a:t>dictogloss</a:t>
            </a:r>
            <a:r>
              <a:rPr lang="en-GB" sz="3200" i="1" dirty="0" smtClean="0">
                <a:solidFill>
                  <a:prstClr val="white"/>
                </a:solidFill>
                <a:latin typeface="Century Gothic" panose="020B0502020202020204" pitchFamily="34" charset="0"/>
              </a:rPr>
              <a:t/>
            </a:r>
            <a:br>
              <a:rPr lang="en-GB" sz="3200" i="1" dirty="0" smtClean="0">
                <a:solidFill>
                  <a:prstClr val="white"/>
                </a:solidFill>
                <a:latin typeface="Century Gothic" panose="020B0502020202020204" pitchFamily="34" charset="0"/>
              </a:rPr>
            </a:br>
            <a:r>
              <a:rPr lang="en-GB" sz="3200" i="1" dirty="0" smtClean="0">
                <a:solidFill>
                  <a:prstClr val="white"/>
                </a:solidFill>
                <a:latin typeface="Century Gothic" panose="020B0502020202020204" pitchFamily="34" charset="0"/>
              </a:rPr>
              <a:t/>
            </a:r>
            <a:br>
              <a:rPr lang="en-GB" sz="3200" i="1" dirty="0" smtClean="0">
                <a:solidFill>
                  <a:prstClr val="white"/>
                </a:solidFill>
                <a:latin typeface="Century Gothic" panose="020B0502020202020204" pitchFamily="34" charset="0"/>
              </a:rPr>
            </a:br>
            <a:r>
              <a:rPr lang="en-GB" sz="3200" b="1" dirty="0" smtClean="0">
                <a:solidFill>
                  <a:prstClr val="white"/>
                </a:solidFill>
                <a:latin typeface="Century Gothic" panose="020B0502020202020204" pitchFamily="34" charset="0"/>
              </a:rPr>
              <a:t>Sound-symbol correspondences:</a:t>
            </a:r>
            <a:r>
              <a:rPr lang="en-GB" sz="3200" i="1" dirty="0" smtClean="0">
                <a:solidFill>
                  <a:prstClr val="white"/>
                </a:solidFill>
                <a:latin typeface="Century Gothic" panose="020B0502020202020204" pitchFamily="34" charset="0"/>
              </a:rPr>
              <a:t> </a:t>
            </a:r>
            <a:br>
              <a:rPr lang="en-GB" sz="3200" i="1" dirty="0" smtClean="0">
                <a:solidFill>
                  <a:prstClr val="white"/>
                </a:solidFill>
                <a:latin typeface="Century Gothic" panose="020B0502020202020204" pitchFamily="34" charset="0"/>
              </a:rPr>
            </a:br>
            <a:r>
              <a:rPr lang="en-GB" sz="2800" b="1" i="1" dirty="0" smtClean="0">
                <a:solidFill>
                  <a:prstClr val="white"/>
                </a:solidFill>
                <a:latin typeface="Century Gothic" panose="020B0502020202020204" pitchFamily="34" charset="0"/>
              </a:rPr>
              <a:t>SFC</a:t>
            </a:r>
            <a:r>
              <a:rPr lang="en-GB" sz="2800" i="1" dirty="0" smtClean="0">
                <a:solidFill>
                  <a:prstClr val="white"/>
                </a:solidFill>
                <a:latin typeface="Century Gothic" panose="020B0502020202020204" pitchFamily="34" charset="0"/>
              </a:rPr>
              <a:t>, </a:t>
            </a:r>
            <a:r>
              <a:rPr lang="en-GB" sz="2800" b="1" dirty="0" err="1" smtClean="0">
                <a:solidFill>
                  <a:prstClr val="white"/>
                </a:solidFill>
                <a:latin typeface="Century Gothic" panose="020B0502020202020204" pitchFamily="34" charset="0"/>
              </a:rPr>
              <a:t>ien</a:t>
            </a:r>
            <a:r>
              <a:rPr lang="en-GB" sz="2800" dirty="0" smtClean="0">
                <a:solidFill>
                  <a:prstClr val="white"/>
                </a:solidFill>
                <a:latin typeface="Century Gothic" panose="020B0502020202020204" pitchFamily="34" charset="0"/>
              </a:rPr>
              <a:t> </a:t>
            </a:r>
            <a:r>
              <a:rPr lang="en-GB" sz="2800" dirty="0">
                <a:solidFill>
                  <a:prstClr val="white"/>
                </a:solidFill>
                <a:latin typeface="Century Gothic" panose="020B0502020202020204" pitchFamily="34" charset="0"/>
              </a:rPr>
              <a:t>(</a:t>
            </a:r>
            <a:r>
              <a:rPr lang="en-GB" sz="2800" dirty="0" err="1" smtClean="0">
                <a:solidFill>
                  <a:prstClr val="white"/>
                </a:solidFill>
                <a:latin typeface="Century Gothic" panose="020B0502020202020204" pitchFamily="34" charset="0"/>
              </a:rPr>
              <a:t>jɛ</a:t>
            </a:r>
            <a:r>
              <a:rPr lang="en-GB" sz="2800" dirty="0">
                <a:solidFill>
                  <a:prstClr val="white"/>
                </a:solidFill>
                <a:latin typeface="Century Gothic" panose="020B0502020202020204" pitchFamily="34" charset="0"/>
              </a:rPr>
              <a:t>̃</a:t>
            </a:r>
            <a:r>
              <a:rPr lang="en-GB" sz="2800" dirty="0" smtClean="0">
                <a:solidFill>
                  <a:prstClr val="white"/>
                </a:solidFill>
                <a:latin typeface="Century Gothic" panose="020B0502020202020204" pitchFamily="34" charset="0"/>
              </a:rPr>
              <a:t>), </a:t>
            </a:r>
            <a:r>
              <a:rPr lang="en-GB" sz="2800" b="1" dirty="0" smtClean="0">
                <a:solidFill>
                  <a:prstClr val="white"/>
                </a:solidFill>
                <a:latin typeface="Century Gothic" panose="020B0502020202020204" pitchFamily="34" charset="0"/>
              </a:rPr>
              <a:t>in</a:t>
            </a:r>
            <a:r>
              <a:rPr lang="en-GB" sz="2800" dirty="0" smtClean="0">
                <a:solidFill>
                  <a:prstClr val="white"/>
                </a:solidFill>
                <a:latin typeface="Century Gothic" panose="020B0502020202020204" pitchFamily="34" charset="0"/>
              </a:rPr>
              <a:t> </a:t>
            </a:r>
            <a:r>
              <a:rPr lang="en-GB" sz="2800" dirty="0">
                <a:solidFill>
                  <a:prstClr val="white"/>
                </a:solidFill>
                <a:latin typeface="Century Gothic" panose="020B0502020202020204" pitchFamily="34" charset="0"/>
              </a:rPr>
              <a:t>(</a:t>
            </a:r>
            <a:r>
              <a:rPr lang="en-GB" sz="2800" dirty="0" smtClean="0">
                <a:solidFill>
                  <a:prstClr val="white"/>
                </a:solidFill>
                <a:latin typeface="Century Gothic" panose="020B0502020202020204" pitchFamily="34" charset="0"/>
              </a:rPr>
              <a:t>'æ̃), </a:t>
            </a:r>
            <a:r>
              <a:rPr lang="en-GB" sz="2800" b="1" dirty="0" smtClean="0">
                <a:solidFill>
                  <a:prstClr val="white"/>
                </a:solidFill>
                <a:latin typeface="Century Gothic" panose="020B0502020202020204" pitchFamily="34" charset="0"/>
              </a:rPr>
              <a:t>é</a:t>
            </a:r>
            <a:r>
              <a:rPr lang="en-GB" sz="2800" dirty="0" smtClean="0">
                <a:solidFill>
                  <a:prstClr val="white"/>
                </a:solidFill>
                <a:latin typeface="Century Gothic" panose="020B0502020202020204" pitchFamily="34" charset="0"/>
              </a:rPr>
              <a:t>, </a:t>
            </a:r>
            <a:r>
              <a:rPr lang="en-GB" sz="2800" b="1" dirty="0" smtClean="0">
                <a:solidFill>
                  <a:prstClr val="white"/>
                </a:solidFill>
                <a:latin typeface="Century Gothic" panose="020B0502020202020204" pitchFamily="34" charset="0"/>
              </a:rPr>
              <a:t>u</a:t>
            </a:r>
            <a:r>
              <a:rPr lang="en-GB" sz="2800" dirty="0" smtClean="0">
                <a:solidFill>
                  <a:prstClr val="white"/>
                </a:solidFill>
                <a:latin typeface="Century Gothic" panose="020B0502020202020204" pitchFamily="34" charset="0"/>
              </a:rPr>
              <a:t> (y), </a:t>
            </a:r>
            <a:r>
              <a:rPr lang="en-GB" sz="2800" b="1" dirty="0" err="1" smtClean="0">
                <a:solidFill>
                  <a:prstClr val="white"/>
                </a:solidFill>
                <a:latin typeface="Century Gothic" panose="020B0502020202020204" pitchFamily="34" charset="0"/>
              </a:rPr>
              <a:t>en</a:t>
            </a:r>
            <a:r>
              <a:rPr lang="en-GB" sz="2800" b="1" dirty="0">
                <a:solidFill>
                  <a:prstClr val="white"/>
                </a:solidFill>
                <a:latin typeface="Century Gothic" panose="020B0502020202020204" pitchFamily="34" charset="0"/>
              </a:rPr>
              <a:t>/an</a:t>
            </a:r>
            <a:r>
              <a:rPr lang="en-GB" sz="2800" dirty="0">
                <a:solidFill>
                  <a:prstClr val="white"/>
                </a:solidFill>
                <a:latin typeface="Century Gothic" panose="020B0502020202020204" pitchFamily="34" charset="0"/>
              </a:rPr>
              <a:t> (</a:t>
            </a:r>
            <a:r>
              <a:rPr lang="en-GB" sz="2800" dirty="0" smtClean="0">
                <a:solidFill>
                  <a:prstClr val="white"/>
                </a:solidFill>
                <a:latin typeface="Century Gothic" panose="020B0502020202020204" pitchFamily="34" charset="0"/>
              </a:rPr>
              <a:t>ɑ̃), o/au/eau (o)</a:t>
            </a:r>
            <a:endParaRPr lang="en-GB" sz="28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09041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Un </a:t>
            </a:r>
            <a:r>
              <a:rPr lang="en-GB" sz="3600" b="1" dirty="0" err="1" smtClean="0">
                <a:solidFill>
                  <a:schemeClr val="bg1"/>
                </a:solidFill>
              </a:rPr>
              <a:t>poème</a:t>
            </a:r>
            <a:r>
              <a:rPr lang="en-GB" sz="3600" b="1" dirty="0" smtClean="0">
                <a:solidFill>
                  <a:schemeClr val="bg1"/>
                </a:solidFill>
              </a:rPr>
              <a:t> – full text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3" name="Text Box 5"/>
          <p:cNvSpPr txBox="1">
            <a:spLocks noChangeArrowheads="1"/>
          </p:cNvSpPr>
          <p:nvPr/>
        </p:nvSpPr>
        <p:spPr bwMode="auto">
          <a:xfrm>
            <a:off x="539858" y="122825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Adrien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magasin.</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4" name="Text Box 6"/>
          <p:cNvSpPr txBox="1">
            <a:spLocks noChangeArrowheads="1"/>
          </p:cNvSpPr>
          <p:nvPr/>
        </p:nvSpPr>
        <p:spPr bwMode="auto">
          <a:xfrm>
            <a:off x="539858" y="2000408"/>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Nicolas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le cinéma.</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5" name="Text Box 7"/>
          <p:cNvSpPr txBox="1">
            <a:spLocks noChangeArrowheads="1"/>
          </p:cNvSpPr>
          <p:nvPr/>
        </p:nvSpPr>
        <p:spPr bwMode="auto">
          <a:xfrm>
            <a:off x="539858" y="285757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Artus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la rue.</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6" name="Text Box 8"/>
          <p:cNvSpPr txBox="1">
            <a:spLocks noChangeArrowheads="1"/>
          </p:cNvSpPr>
          <p:nvPr/>
        </p:nvSpPr>
        <p:spPr bwMode="auto">
          <a:xfrm>
            <a:off x="525242" y="5452325"/>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Hugo</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le bureau!</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7" name="Text Box 9"/>
          <p:cNvSpPr txBox="1">
            <a:spLocks noChangeArrowheads="1"/>
          </p:cNvSpPr>
          <p:nvPr/>
        </p:nvSpPr>
        <p:spPr bwMode="auto">
          <a:xfrm>
            <a:off x="539858" y="467047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Laurent</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champ.</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8" name="Text Box 15"/>
          <p:cNvSpPr txBox="1">
            <a:spLocks noChangeArrowheads="1"/>
          </p:cNvSpPr>
          <p:nvPr/>
        </p:nvSpPr>
        <p:spPr bwMode="auto">
          <a:xfrm>
            <a:off x="525243" y="3749661"/>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Chloé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Elle </a:t>
            </a:r>
            <a:r>
              <a:rPr lang="fr-FR" altLang="en-US" sz="2000" dirty="0">
                <a:solidFill>
                  <a:srgbClr val="002060"/>
                </a:solidFill>
                <a:latin typeface="Century Gothic" panose="020B0502020202020204" pitchFamily="34" charset="0"/>
                <a:ea typeface="Segoe UI Black" panose="020B0A02040204020203" pitchFamily="34" charset="0"/>
              </a:rPr>
              <a:t>est dans </a:t>
            </a:r>
            <a:r>
              <a:rPr lang="fr-FR" altLang="en-US" sz="2000" dirty="0" smtClean="0">
                <a:solidFill>
                  <a:srgbClr val="002060"/>
                </a:solidFill>
                <a:latin typeface="Century Gothic" panose="020B0502020202020204" pitchFamily="34" charset="0"/>
                <a:ea typeface="Segoe UI Black" panose="020B0A02040204020203" pitchFamily="34" charset="0"/>
              </a:rPr>
              <a:t>le marché.</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9" name="Rectangle 18"/>
          <p:cNvSpPr/>
          <p:nvPr/>
        </p:nvSpPr>
        <p:spPr>
          <a:xfrm>
            <a:off x="7639291" y="4101083"/>
            <a:ext cx="3435616" cy="923330"/>
          </a:xfrm>
          <a:prstGeom prst="rect">
            <a:avLst/>
          </a:prstGeom>
        </p:spPr>
        <p:txBody>
          <a:bodyPr wrap="square">
            <a:spAutoFit/>
          </a:bodyPr>
          <a:lstStyle/>
          <a:p>
            <a:pPr fontAlgn="base">
              <a:spcBef>
                <a:spcPct val="0"/>
              </a:spcBef>
              <a:spcAft>
                <a:spcPct val="0"/>
              </a:spcAft>
            </a:pPr>
            <a:r>
              <a:rPr lang="en-GB" altLang="en-US" dirty="0">
                <a:solidFill>
                  <a:srgbClr val="115076"/>
                </a:solidFill>
                <a:latin typeface="Century Gothic" panose="020B0502020202020204" pitchFamily="34" charset="0"/>
                <a:cs typeface="Arial" panose="020B0604020202020204" pitchFamily="34" charset="0"/>
              </a:rPr>
              <a:t>Ask your teacher or your peers for any meanings you don’t know.</a:t>
            </a:r>
          </a:p>
        </p:txBody>
      </p:sp>
      <p:sp>
        <p:nvSpPr>
          <p:cNvPr id="2" name="Rounded Rectangular Callout 1"/>
          <p:cNvSpPr/>
          <p:nvPr/>
        </p:nvSpPr>
        <p:spPr>
          <a:xfrm>
            <a:off x="7434449" y="1515134"/>
            <a:ext cx="3599727" cy="2232573"/>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Comment </a:t>
            </a:r>
            <a:r>
              <a:rPr lang="en-GB" sz="4000" dirty="0" err="1">
                <a:solidFill>
                  <a:prstClr val="white"/>
                </a:solidFill>
              </a:rPr>
              <a:t>dit</a:t>
            </a:r>
            <a:r>
              <a:rPr lang="en-GB" sz="4000" dirty="0">
                <a:solidFill>
                  <a:prstClr val="white"/>
                </a:solidFill>
              </a:rPr>
              <a:t>-on ‘</a:t>
            </a:r>
            <a:r>
              <a:rPr lang="en-GB" sz="4000" b="1" dirty="0">
                <a:solidFill>
                  <a:prstClr val="white"/>
                </a:solidFill>
              </a:rPr>
              <a:t>champ</a:t>
            </a:r>
            <a:r>
              <a:rPr lang="en-GB" sz="4000" dirty="0">
                <a:solidFill>
                  <a:prstClr val="white"/>
                </a:solidFill>
              </a:rPr>
              <a:t>’ </a:t>
            </a:r>
            <a:r>
              <a:rPr lang="en-GB" sz="4000" dirty="0" err="1">
                <a:solidFill>
                  <a:prstClr val="white"/>
                </a:solidFill>
              </a:rPr>
              <a:t>en</a:t>
            </a:r>
            <a:r>
              <a:rPr lang="en-GB" sz="4000" dirty="0">
                <a:solidFill>
                  <a:prstClr val="white"/>
                </a:solidFill>
              </a:rPr>
              <a:t> </a:t>
            </a:r>
            <a:r>
              <a:rPr lang="en-GB" sz="4000" dirty="0" err="1">
                <a:solidFill>
                  <a:prstClr val="white"/>
                </a:solidFill>
              </a:rPr>
              <a:t>anglais</a:t>
            </a:r>
            <a:r>
              <a:rPr lang="en-GB" sz="4000" dirty="0">
                <a:solidFill>
                  <a:prstClr val="white"/>
                </a:solidFill>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955" y="4052659"/>
            <a:ext cx="718951" cy="1020178"/>
          </a:xfrm>
          <a:prstGeom prst="rect">
            <a:avLst/>
          </a:prstGeom>
        </p:spPr>
      </p:pic>
      <p:sp>
        <p:nvSpPr>
          <p:cNvPr id="20" name="Rectangle 19"/>
          <p:cNvSpPr/>
          <p:nvPr/>
        </p:nvSpPr>
        <p:spPr>
          <a:xfrm>
            <a:off x="11433529" y="-46084"/>
            <a:ext cx="566181"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1</a:t>
            </a:r>
          </a:p>
        </p:txBody>
      </p:sp>
    </p:spTree>
    <p:extLst>
      <p:ext uri="{BB962C8B-B14F-4D97-AF65-F5344CB8AC3E}">
        <p14:creationId xmlns:p14="http://schemas.microsoft.com/office/powerpoint/2010/main" val="29334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541854"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Un </a:t>
            </a:r>
            <a:r>
              <a:rPr lang="en-GB" sz="3600" b="1" dirty="0" err="1" smtClean="0">
                <a:solidFill>
                  <a:schemeClr val="bg1"/>
                </a:solidFill>
              </a:rPr>
              <a:t>poème</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3" name="Text Box 5"/>
          <p:cNvSpPr txBox="1">
            <a:spLocks noChangeArrowheads="1"/>
          </p:cNvSpPr>
          <p:nvPr/>
        </p:nvSpPr>
        <p:spPr bwMode="auto">
          <a:xfrm>
            <a:off x="539858" y="122825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Adrien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4" name="Text Box 6"/>
          <p:cNvSpPr txBox="1">
            <a:spLocks noChangeArrowheads="1"/>
          </p:cNvSpPr>
          <p:nvPr/>
        </p:nvSpPr>
        <p:spPr bwMode="auto">
          <a:xfrm>
            <a:off x="539858" y="2000408"/>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Nicolas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5" name="Text Box 7"/>
          <p:cNvSpPr txBox="1">
            <a:spLocks noChangeArrowheads="1"/>
          </p:cNvSpPr>
          <p:nvPr/>
        </p:nvSpPr>
        <p:spPr bwMode="auto">
          <a:xfrm>
            <a:off x="539858" y="285757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Artus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6" name="Text Box 8"/>
          <p:cNvSpPr txBox="1">
            <a:spLocks noChangeArrowheads="1"/>
          </p:cNvSpPr>
          <p:nvPr/>
        </p:nvSpPr>
        <p:spPr bwMode="auto">
          <a:xfrm>
            <a:off x="525242" y="5452325"/>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Hugo</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7" name="Text Box 9"/>
          <p:cNvSpPr txBox="1">
            <a:spLocks noChangeArrowheads="1"/>
          </p:cNvSpPr>
          <p:nvPr/>
        </p:nvSpPr>
        <p:spPr bwMode="auto">
          <a:xfrm>
            <a:off x="539858" y="467047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Laurent</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8" name="Text Box 15"/>
          <p:cNvSpPr txBox="1">
            <a:spLocks noChangeArrowheads="1"/>
          </p:cNvSpPr>
          <p:nvPr/>
        </p:nvSpPr>
        <p:spPr bwMode="auto">
          <a:xfrm>
            <a:off x="525243" y="3749661"/>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Chloé?</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Elle </a:t>
            </a:r>
            <a:r>
              <a:rPr lang="fr-FR" altLang="en-US" sz="2000" dirty="0">
                <a:solidFill>
                  <a:srgbClr val="002060"/>
                </a:solidFill>
                <a:latin typeface="Century Gothic" panose="020B0502020202020204" pitchFamily="34" charset="0"/>
                <a:ea typeface="Segoe UI Black" panose="020B0A02040204020203" pitchFamily="34" charset="0"/>
              </a:rPr>
              <a:t>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2" name="Rectangle 1"/>
          <p:cNvSpPr/>
          <p:nvPr/>
        </p:nvSpPr>
        <p:spPr>
          <a:xfrm>
            <a:off x="7457136" y="1131966"/>
            <a:ext cx="4259484" cy="3977339"/>
          </a:xfrm>
          <a:prstGeom prst="rec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extBox 2"/>
          <p:cNvSpPr txBox="1"/>
          <p:nvPr/>
        </p:nvSpPr>
        <p:spPr>
          <a:xfrm>
            <a:off x="9234313" y="4279101"/>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le </a:t>
            </a:r>
            <a:r>
              <a:rPr lang="en-GB" sz="2800" b="1" dirty="0" err="1">
                <a:solidFill>
                  <a:prstClr val="white"/>
                </a:solidFill>
                <a:latin typeface="Century Gothic" panose="020B0502020202020204" pitchFamily="34" charset="0"/>
              </a:rPr>
              <a:t>magasin</a:t>
            </a:r>
            <a:endParaRPr lang="en-GB" sz="2800" b="1" dirty="0">
              <a:solidFill>
                <a:prstClr val="white"/>
              </a:solidFill>
              <a:latin typeface="Century Gothic" panose="020B0502020202020204" pitchFamily="34" charset="0"/>
            </a:endParaRPr>
          </a:p>
        </p:txBody>
      </p:sp>
      <p:sp>
        <p:nvSpPr>
          <p:cNvPr id="19" name="TextBox 18"/>
          <p:cNvSpPr txBox="1"/>
          <p:nvPr/>
        </p:nvSpPr>
        <p:spPr>
          <a:xfrm>
            <a:off x="9234312" y="3120636"/>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la rue</a:t>
            </a:r>
          </a:p>
        </p:txBody>
      </p:sp>
      <p:sp>
        <p:nvSpPr>
          <p:cNvPr id="20" name="TextBox 19"/>
          <p:cNvSpPr txBox="1"/>
          <p:nvPr/>
        </p:nvSpPr>
        <p:spPr>
          <a:xfrm>
            <a:off x="7912798" y="2505323"/>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le </a:t>
            </a:r>
            <a:r>
              <a:rPr lang="en-GB" sz="2800" b="1" dirty="0" err="1">
                <a:solidFill>
                  <a:prstClr val="white"/>
                </a:solidFill>
                <a:latin typeface="Century Gothic" panose="020B0502020202020204" pitchFamily="34" charset="0"/>
              </a:rPr>
              <a:t>marché</a:t>
            </a:r>
            <a:endParaRPr lang="en-GB" sz="2800" b="1" dirty="0">
              <a:solidFill>
                <a:prstClr val="white"/>
              </a:solidFill>
              <a:latin typeface="Century Gothic" panose="020B0502020202020204" pitchFamily="34" charset="0"/>
            </a:endParaRPr>
          </a:p>
        </p:txBody>
      </p:sp>
      <p:sp>
        <p:nvSpPr>
          <p:cNvPr id="21" name="TextBox 20"/>
          <p:cNvSpPr txBox="1"/>
          <p:nvPr/>
        </p:nvSpPr>
        <p:spPr>
          <a:xfrm>
            <a:off x="7427906" y="3676509"/>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le champ</a:t>
            </a:r>
          </a:p>
        </p:txBody>
      </p:sp>
      <p:sp>
        <p:nvSpPr>
          <p:cNvPr id="22" name="TextBox 21"/>
          <p:cNvSpPr txBox="1"/>
          <p:nvPr/>
        </p:nvSpPr>
        <p:spPr>
          <a:xfrm>
            <a:off x="9387068" y="1275666"/>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le bureau</a:t>
            </a:r>
          </a:p>
        </p:txBody>
      </p:sp>
      <p:sp>
        <p:nvSpPr>
          <p:cNvPr id="23" name="TextBox 22"/>
          <p:cNvSpPr txBox="1"/>
          <p:nvPr/>
        </p:nvSpPr>
        <p:spPr>
          <a:xfrm>
            <a:off x="7457136" y="1591309"/>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le </a:t>
            </a:r>
            <a:r>
              <a:rPr lang="en-GB" sz="2800" b="1" dirty="0" err="1">
                <a:solidFill>
                  <a:prstClr val="white"/>
                </a:solidFill>
                <a:latin typeface="Century Gothic" panose="020B0502020202020204" pitchFamily="34" charset="0"/>
              </a:rPr>
              <a:t>cinéma</a:t>
            </a:r>
            <a:endParaRPr lang="en-GB" sz="2800" b="1" dirty="0">
              <a:solidFill>
                <a:prstClr val="white"/>
              </a:solidFill>
              <a:latin typeface="Century Gothic" panose="020B0502020202020204" pitchFamily="34" charset="0"/>
            </a:endParaRPr>
          </a:p>
        </p:txBody>
      </p:sp>
      <p:sp>
        <p:nvSpPr>
          <p:cNvPr id="5" name="Rectangle 4"/>
          <p:cNvSpPr/>
          <p:nvPr/>
        </p:nvSpPr>
        <p:spPr>
          <a:xfrm>
            <a:off x="11196285" y="-46084"/>
            <a:ext cx="1040670"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2a</a:t>
            </a:r>
          </a:p>
        </p:txBody>
      </p:sp>
    </p:spTree>
    <p:extLst>
      <p:ext uri="{BB962C8B-B14F-4D97-AF65-F5344CB8AC3E}">
        <p14:creationId xmlns:p14="http://schemas.microsoft.com/office/powerpoint/2010/main" val="2237218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541854"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Un </a:t>
            </a:r>
            <a:r>
              <a:rPr lang="en-GB" sz="3600" b="1" dirty="0" err="1" smtClean="0">
                <a:solidFill>
                  <a:schemeClr val="bg1"/>
                </a:solidFill>
              </a:rPr>
              <a:t>poème</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3" name="Text Box 5"/>
          <p:cNvSpPr txBox="1">
            <a:spLocks noChangeArrowheads="1"/>
          </p:cNvSpPr>
          <p:nvPr/>
        </p:nvSpPr>
        <p:spPr bwMode="auto">
          <a:xfrm>
            <a:off x="539858" y="122825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Adrien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4" name="Text Box 6"/>
          <p:cNvSpPr txBox="1">
            <a:spLocks noChangeArrowheads="1"/>
          </p:cNvSpPr>
          <p:nvPr/>
        </p:nvSpPr>
        <p:spPr bwMode="auto">
          <a:xfrm>
            <a:off x="539858" y="2000408"/>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Nicolas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le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5" name="Text Box 7"/>
          <p:cNvSpPr txBox="1">
            <a:spLocks noChangeArrowheads="1"/>
          </p:cNvSpPr>
          <p:nvPr/>
        </p:nvSpPr>
        <p:spPr bwMode="auto">
          <a:xfrm>
            <a:off x="539858" y="285757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Artus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la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6" name="Text Box 8"/>
          <p:cNvSpPr txBox="1">
            <a:spLocks noChangeArrowheads="1"/>
          </p:cNvSpPr>
          <p:nvPr/>
        </p:nvSpPr>
        <p:spPr bwMode="auto">
          <a:xfrm>
            <a:off x="525242" y="5452325"/>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Hugo</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le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7" name="Text Box 9"/>
          <p:cNvSpPr txBox="1">
            <a:spLocks noChangeArrowheads="1"/>
          </p:cNvSpPr>
          <p:nvPr/>
        </p:nvSpPr>
        <p:spPr bwMode="auto">
          <a:xfrm>
            <a:off x="539858" y="467047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Laurent</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8" name="Text Box 15"/>
          <p:cNvSpPr txBox="1">
            <a:spLocks noChangeArrowheads="1"/>
          </p:cNvSpPr>
          <p:nvPr/>
        </p:nvSpPr>
        <p:spPr bwMode="auto">
          <a:xfrm>
            <a:off x="525243" y="3749661"/>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Chloé?</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Elle </a:t>
            </a:r>
            <a:r>
              <a:rPr lang="fr-FR" altLang="en-US" sz="2000" dirty="0">
                <a:solidFill>
                  <a:srgbClr val="002060"/>
                </a:solidFill>
                <a:latin typeface="Century Gothic" panose="020B0502020202020204" pitchFamily="34" charset="0"/>
                <a:ea typeface="Segoe UI Black" panose="020B0A02040204020203" pitchFamily="34" charset="0"/>
              </a:rPr>
              <a:t>est </a:t>
            </a:r>
            <a:r>
              <a:rPr lang="fr-FR" altLang="en-US" sz="2000" dirty="0" smtClean="0">
                <a:solidFill>
                  <a:srgbClr val="002060"/>
                </a:solidFill>
                <a:latin typeface="Century Gothic" panose="020B0502020202020204" pitchFamily="34" charset="0"/>
                <a:ea typeface="Segoe UI Black" panose="020B0A02040204020203" pitchFamily="34" charset="0"/>
              </a:rPr>
              <a:t>dans le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2" name="Rectangle 1"/>
          <p:cNvSpPr/>
          <p:nvPr/>
        </p:nvSpPr>
        <p:spPr>
          <a:xfrm>
            <a:off x="5220183" y="763930"/>
            <a:ext cx="6496438" cy="5208608"/>
          </a:xfrm>
          <a:prstGeom prst="rec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extBox 2"/>
          <p:cNvSpPr txBox="1"/>
          <p:nvPr/>
        </p:nvSpPr>
        <p:spPr>
          <a:xfrm>
            <a:off x="9234313" y="4796927"/>
            <a:ext cx="2314937"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magasin</a:t>
            </a:r>
            <a:endParaRPr lang="en-GB" sz="2800" b="1" dirty="0">
              <a:solidFill>
                <a:prstClr val="white"/>
              </a:solidFill>
              <a:latin typeface="Century Gothic" panose="020B0502020202020204" pitchFamily="34" charset="0"/>
            </a:endParaRPr>
          </a:p>
        </p:txBody>
      </p:sp>
      <p:sp>
        <p:nvSpPr>
          <p:cNvPr id="19" name="TextBox 18"/>
          <p:cNvSpPr txBox="1"/>
          <p:nvPr/>
        </p:nvSpPr>
        <p:spPr>
          <a:xfrm>
            <a:off x="9507856" y="1962498"/>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rue</a:t>
            </a:r>
          </a:p>
        </p:txBody>
      </p:sp>
      <p:sp>
        <p:nvSpPr>
          <p:cNvPr id="20" name="TextBox 19"/>
          <p:cNvSpPr txBox="1"/>
          <p:nvPr/>
        </p:nvSpPr>
        <p:spPr>
          <a:xfrm>
            <a:off x="8214682" y="2528798"/>
            <a:ext cx="2314937"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marché</a:t>
            </a:r>
            <a:endParaRPr lang="en-GB" sz="2800" b="1" dirty="0">
              <a:solidFill>
                <a:prstClr val="white"/>
              </a:solidFill>
              <a:latin typeface="Century Gothic" panose="020B0502020202020204" pitchFamily="34" charset="0"/>
            </a:endParaRPr>
          </a:p>
        </p:txBody>
      </p:sp>
      <p:sp>
        <p:nvSpPr>
          <p:cNvPr id="21" name="TextBox 20"/>
          <p:cNvSpPr txBox="1"/>
          <p:nvPr/>
        </p:nvSpPr>
        <p:spPr>
          <a:xfrm>
            <a:off x="6521853" y="4671831"/>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champ</a:t>
            </a:r>
          </a:p>
        </p:txBody>
      </p:sp>
      <p:sp>
        <p:nvSpPr>
          <p:cNvPr id="22" name="TextBox 21"/>
          <p:cNvSpPr txBox="1"/>
          <p:nvPr/>
        </p:nvSpPr>
        <p:spPr>
          <a:xfrm>
            <a:off x="9387068" y="1275666"/>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bureau</a:t>
            </a:r>
          </a:p>
        </p:txBody>
      </p:sp>
      <p:sp>
        <p:nvSpPr>
          <p:cNvPr id="23" name="TextBox 22"/>
          <p:cNvSpPr txBox="1"/>
          <p:nvPr/>
        </p:nvSpPr>
        <p:spPr>
          <a:xfrm>
            <a:off x="7310933" y="1817522"/>
            <a:ext cx="2314937"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cinéma</a:t>
            </a:r>
            <a:endParaRPr lang="en-GB" sz="2800" b="1" dirty="0">
              <a:solidFill>
                <a:prstClr val="white"/>
              </a:solidFill>
              <a:latin typeface="Century Gothic" panose="020B0502020202020204" pitchFamily="34" charset="0"/>
            </a:endParaRPr>
          </a:p>
        </p:txBody>
      </p:sp>
      <p:sp>
        <p:nvSpPr>
          <p:cNvPr id="24" name="Rectangle 23"/>
          <p:cNvSpPr/>
          <p:nvPr/>
        </p:nvSpPr>
        <p:spPr>
          <a:xfrm>
            <a:off x="11181669" y="-123440"/>
            <a:ext cx="1040670"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2b</a:t>
            </a:r>
          </a:p>
        </p:txBody>
      </p:sp>
      <p:sp>
        <p:nvSpPr>
          <p:cNvPr id="25" name="TextBox 24"/>
          <p:cNvSpPr txBox="1"/>
          <p:nvPr/>
        </p:nvSpPr>
        <p:spPr>
          <a:xfrm>
            <a:off x="4701360" y="1285897"/>
            <a:ext cx="3992226"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salle</a:t>
            </a:r>
            <a:r>
              <a:rPr lang="en-GB" sz="2800" b="1" dirty="0">
                <a:solidFill>
                  <a:prstClr val="white"/>
                </a:solidFill>
                <a:latin typeface="Century Gothic" panose="020B0502020202020204" pitchFamily="34" charset="0"/>
              </a:rPr>
              <a:t> de </a:t>
            </a:r>
            <a:r>
              <a:rPr lang="en-GB" sz="2800" b="1" dirty="0" err="1">
                <a:solidFill>
                  <a:prstClr val="white"/>
                </a:solidFill>
                <a:latin typeface="Century Gothic" panose="020B0502020202020204" pitchFamily="34" charset="0"/>
              </a:rPr>
              <a:t>bains</a:t>
            </a:r>
            <a:endParaRPr lang="en-GB" sz="2800" b="1" dirty="0">
              <a:solidFill>
                <a:prstClr val="white"/>
              </a:solidFill>
              <a:latin typeface="Century Gothic" panose="020B0502020202020204" pitchFamily="34" charset="0"/>
            </a:endParaRPr>
          </a:p>
        </p:txBody>
      </p:sp>
      <p:sp>
        <p:nvSpPr>
          <p:cNvPr id="26" name="TextBox 25"/>
          <p:cNvSpPr txBox="1"/>
          <p:nvPr/>
        </p:nvSpPr>
        <p:spPr>
          <a:xfrm>
            <a:off x="4901247" y="2805650"/>
            <a:ext cx="3992226"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salle</a:t>
            </a:r>
            <a:r>
              <a:rPr lang="en-GB" sz="2800" b="1" dirty="0">
                <a:solidFill>
                  <a:prstClr val="white"/>
                </a:solidFill>
                <a:latin typeface="Century Gothic" panose="020B0502020202020204" pitchFamily="34" charset="0"/>
              </a:rPr>
              <a:t> à manger</a:t>
            </a:r>
          </a:p>
        </p:txBody>
      </p:sp>
      <p:sp>
        <p:nvSpPr>
          <p:cNvPr id="27" name="TextBox 26"/>
          <p:cNvSpPr txBox="1"/>
          <p:nvPr/>
        </p:nvSpPr>
        <p:spPr>
          <a:xfrm>
            <a:off x="9387067" y="3219908"/>
            <a:ext cx="2314937" cy="523220"/>
          </a:xfrm>
          <a:prstGeom prst="rect">
            <a:avLst/>
          </a:prstGeom>
          <a:noFill/>
        </p:spPr>
        <p:txBody>
          <a:bodyPr wrap="square" rtlCol="0">
            <a:spAutoFit/>
          </a:bodyPr>
          <a:lstStyle/>
          <a:p>
            <a:pPr algn="ctr"/>
            <a:r>
              <a:rPr lang="en-GB" sz="2800" b="1" dirty="0">
                <a:solidFill>
                  <a:prstClr val="white"/>
                </a:solidFill>
                <a:latin typeface="Century Gothic" panose="020B0502020202020204" pitchFamily="34" charset="0"/>
              </a:rPr>
              <a:t>photo</a:t>
            </a:r>
          </a:p>
        </p:txBody>
      </p:sp>
      <p:sp>
        <p:nvSpPr>
          <p:cNvPr id="29" name="TextBox 28"/>
          <p:cNvSpPr txBox="1"/>
          <p:nvPr/>
        </p:nvSpPr>
        <p:spPr>
          <a:xfrm>
            <a:off x="7542425" y="3911018"/>
            <a:ext cx="2314937"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banque</a:t>
            </a:r>
            <a:endParaRPr lang="en-GB" sz="2800" b="1" dirty="0">
              <a:solidFill>
                <a:prstClr val="white"/>
              </a:solidFill>
              <a:latin typeface="Century Gothic" panose="020B0502020202020204" pitchFamily="34" charset="0"/>
            </a:endParaRPr>
          </a:p>
        </p:txBody>
      </p:sp>
      <p:sp>
        <p:nvSpPr>
          <p:cNvPr id="30" name="TextBox 29"/>
          <p:cNvSpPr txBox="1"/>
          <p:nvPr/>
        </p:nvSpPr>
        <p:spPr>
          <a:xfrm>
            <a:off x="5368652" y="4017816"/>
            <a:ext cx="2314937"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gare</a:t>
            </a:r>
            <a:endParaRPr lang="en-GB" sz="2800" b="1" dirty="0">
              <a:solidFill>
                <a:prstClr val="white"/>
              </a:solidFill>
              <a:latin typeface="Century Gothic" panose="020B0502020202020204" pitchFamily="34" charset="0"/>
            </a:endParaRPr>
          </a:p>
        </p:txBody>
      </p:sp>
      <p:sp>
        <p:nvSpPr>
          <p:cNvPr id="31" name="TextBox 30"/>
          <p:cNvSpPr txBox="1"/>
          <p:nvPr/>
        </p:nvSpPr>
        <p:spPr>
          <a:xfrm>
            <a:off x="5114011" y="5340982"/>
            <a:ext cx="3992226" cy="523220"/>
          </a:xfrm>
          <a:prstGeom prst="rect">
            <a:avLst/>
          </a:prstGeom>
          <a:noFill/>
        </p:spPr>
        <p:txBody>
          <a:bodyPr wrap="square" rtlCol="0">
            <a:spAutoFit/>
          </a:bodyPr>
          <a:lstStyle/>
          <a:p>
            <a:pPr algn="ctr"/>
            <a:r>
              <a:rPr lang="en-GB" sz="2800" b="1" dirty="0" err="1">
                <a:solidFill>
                  <a:prstClr val="white"/>
                </a:solidFill>
                <a:latin typeface="Century Gothic" panose="020B0502020202020204" pitchFamily="34" charset="0"/>
              </a:rPr>
              <a:t>musée</a:t>
            </a:r>
            <a:r>
              <a:rPr lang="en-GB" sz="2800" b="1" dirty="0">
                <a:solidFill>
                  <a:prstClr val="white"/>
                </a:solidFill>
                <a:latin typeface="Century Gothic" panose="020B0502020202020204" pitchFamily="34" charset="0"/>
              </a:rPr>
              <a:t> de statues</a:t>
            </a:r>
          </a:p>
        </p:txBody>
      </p:sp>
    </p:spTree>
    <p:extLst>
      <p:ext uri="{BB962C8B-B14F-4D97-AF65-F5344CB8AC3E}">
        <p14:creationId xmlns:p14="http://schemas.microsoft.com/office/powerpoint/2010/main" val="2152247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1175543"/>
            <a:ext cx="817112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staged 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endParaRPr lang="en-GB" sz="2800" dirty="0" smtClean="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37351" y="2841519"/>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solidFill>
                  <a:prstClr val="black"/>
                </a:solidFill>
                <a:latin typeface="Century Gothic" panose="020B0502020202020204" pitchFamily="34" charset="0"/>
              </a:rPr>
              <a:t>Erler</a:t>
            </a:r>
            <a:r>
              <a:rPr lang="en-GB" sz="1200" dirty="0">
                <a:solidFill>
                  <a:prstClr val="black"/>
                </a:solidFill>
                <a:latin typeface="Century Gothic" panose="020B0502020202020204" pitchFamily="34" charset="0"/>
              </a:rPr>
              <a:t>, L. and </a:t>
            </a:r>
            <a:r>
              <a:rPr lang="en-GB" sz="1200" dirty="0" err="1">
                <a:solidFill>
                  <a:prstClr val="black"/>
                </a:solidFill>
                <a:latin typeface="Century Gothic" panose="020B0502020202020204" pitchFamily="34" charset="0"/>
              </a:rPr>
              <a:t>Macaro</a:t>
            </a:r>
            <a:r>
              <a:rPr lang="en-GB" sz="1200" dirty="0">
                <a:solidFill>
                  <a:prstClr val="black"/>
                </a:solidFill>
                <a:latin typeface="Century Gothic" panose="020B0502020202020204" pitchFamily="34" charset="0"/>
              </a:rPr>
              <a:t>, E. (2012) ‘Decoding Ability in French as a Foreign Language and Language Learning Motivation’. The Modern Language Journal, 95(4): 496-518.</a:t>
            </a:r>
          </a:p>
          <a:p>
            <a:r>
              <a:rPr lang="en-GB" sz="1200" dirty="0">
                <a:solidFill>
                  <a:prstClr val="black"/>
                </a:solidFill>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(2007) ‘“</a:t>
            </a:r>
            <a:r>
              <a:rPr lang="en-GB" sz="1200" dirty="0" err="1">
                <a:solidFill>
                  <a:prstClr val="black"/>
                </a:solidFill>
                <a:latin typeface="Century Gothic" panose="020B0502020202020204" pitchFamily="34" charset="0"/>
              </a:rPr>
              <a:t>Weisse</a:t>
            </a:r>
            <a:r>
              <a:rPr lang="en-GB" sz="1200" dirty="0">
                <a:solidFill>
                  <a:prstClr val="black"/>
                </a:solidFill>
                <a:latin typeface="Century Gothic" panose="020B0502020202020204" pitchFamily="34" charset="0"/>
              </a:rPr>
              <a:t> </a:t>
            </a:r>
            <a:r>
              <a:rPr lang="en-GB" sz="1200" dirty="0" err="1">
                <a:solidFill>
                  <a:prstClr val="black"/>
                </a:solidFill>
                <a:latin typeface="Century Gothic" panose="020B0502020202020204" pitchFamily="34" charset="0"/>
              </a:rPr>
              <a:t>Maus</a:t>
            </a:r>
            <a:r>
              <a:rPr lang="en-GB" sz="1200" dirty="0">
                <a:solidFill>
                  <a:prstClr val="black"/>
                </a:solidFill>
                <a:latin typeface="Century Gothic" panose="020B0502020202020204" pitchFamily="34" charset="0"/>
              </a:rPr>
              <a:t> in </a:t>
            </a:r>
            <a:r>
              <a:rPr lang="en-GB" sz="1200" dirty="0" err="1">
                <a:solidFill>
                  <a:prstClr val="black"/>
                </a:solidFill>
                <a:latin typeface="Century Gothic" panose="020B0502020202020204" pitchFamily="34" charset="0"/>
              </a:rPr>
              <a:t>Meinem</a:t>
            </a:r>
            <a:r>
              <a:rPr lang="en-GB" sz="1200" dirty="0">
                <a:solidFill>
                  <a:prstClr val="black"/>
                </a:solidFill>
                <a:latin typeface="Century Gothic" panose="020B0502020202020204" pitchFamily="34" charset="0"/>
              </a:rPr>
              <a:t> </a:t>
            </a:r>
            <a:r>
              <a:rPr lang="en-GB" sz="1200" dirty="0" err="1">
                <a:solidFill>
                  <a:prstClr val="black"/>
                </a:solidFill>
                <a:latin typeface="Century Gothic" panose="020B0502020202020204" pitchFamily="34" charset="0"/>
              </a:rPr>
              <a:t>Haus</a:t>
            </a:r>
            <a:r>
              <a:rPr lang="en-GB" sz="1200" dirty="0">
                <a:solidFill>
                  <a:prstClr val="black"/>
                </a:solidFill>
                <a:latin typeface="Century Gothic" panose="020B0502020202020204" pitchFamily="34" charset="0"/>
              </a:rPr>
              <a:t>”: Using Poems and Learner Strategies to Help Learners Decode the Sounds of the L2’. Language Learning Journal, vol. 35, no. 2, pp. 175-188.</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Graham, S., Porter, A., Courtney, L. and </a:t>
            </a:r>
            <a:r>
              <a:rPr lang="en-GB" sz="1200" dirty="0" err="1">
                <a:solidFill>
                  <a:prstClr val="black"/>
                </a:solidFill>
                <a:latin typeface="Century Gothic" panose="020B0502020202020204" pitchFamily="34" charset="0"/>
              </a:rPr>
              <a:t>Savory</a:t>
            </a:r>
            <a:r>
              <a:rPr lang="en-GB" sz="1200" dirty="0">
                <a:solidFill>
                  <a:prstClr val="black"/>
                </a:solidFill>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24844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54664" y="111251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Adrien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5" name="Text Box 6"/>
          <p:cNvSpPr txBox="1">
            <a:spLocks noChangeArrowheads="1"/>
          </p:cNvSpPr>
          <p:nvPr/>
        </p:nvSpPr>
        <p:spPr bwMode="auto">
          <a:xfrm>
            <a:off x="354664" y="1884661"/>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Nicolas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6" name="Text Box 7"/>
          <p:cNvSpPr txBox="1">
            <a:spLocks noChangeArrowheads="1"/>
          </p:cNvSpPr>
          <p:nvPr/>
        </p:nvSpPr>
        <p:spPr bwMode="auto">
          <a:xfrm>
            <a:off x="354664" y="274183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Artus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7" name="Text Box 8"/>
          <p:cNvSpPr txBox="1">
            <a:spLocks noChangeArrowheads="1"/>
          </p:cNvSpPr>
          <p:nvPr/>
        </p:nvSpPr>
        <p:spPr bwMode="auto">
          <a:xfrm>
            <a:off x="340048" y="544680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Hugo</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8" name="Text Box 9"/>
          <p:cNvSpPr txBox="1">
            <a:spLocks noChangeArrowheads="1"/>
          </p:cNvSpPr>
          <p:nvPr/>
        </p:nvSpPr>
        <p:spPr bwMode="auto">
          <a:xfrm>
            <a:off x="354664" y="4554723"/>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Laurent</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9" name="Text Box 15"/>
          <p:cNvSpPr txBox="1">
            <a:spLocks noChangeArrowheads="1"/>
          </p:cNvSpPr>
          <p:nvPr/>
        </p:nvSpPr>
        <p:spPr bwMode="auto">
          <a:xfrm>
            <a:off x="340049" y="3633914"/>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Chloé?</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Elle </a:t>
            </a:r>
            <a:r>
              <a:rPr lang="fr-FR" altLang="en-US" sz="2000" dirty="0">
                <a:solidFill>
                  <a:srgbClr val="002060"/>
                </a:solidFill>
                <a:latin typeface="Century Gothic" panose="020B0502020202020204" pitchFamily="34" charset="0"/>
                <a:ea typeface="Segoe UI Black" panose="020B0A02040204020203" pitchFamily="34" charset="0"/>
              </a:rPr>
              <a:t>est dans </a:t>
            </a: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0" name="TextBox 9"/>
          <p:cNvSpPr txBox="1"/>
          <p:nvPr/>
        </p:nvSpPr>
        <p:spPr>
          <a:xfrm>
            <a:off x="354664" y="153456"/>
            <a:ext cx="2897822"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Student A</a:t>
            </a:r>
          </a:p>
        </p:txBody>
      </p:sp>
      <p:sp>
        <p:nvSpPr>
          <p:cNvPr id="11" name="TextBox 10"/>
          <p:cNvSpPr txBox="1"/>
          <p:nvPr/>
        </p:nvSpPr>
        <p:spPr>
          <a:xfrm>
            <a:off x="8887135" y="153455"/>
            <a:ext cx="2897822"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Student B</a:t>
            </a:r>
          </a:p>
        </p:txBody>
      </p:sp>
      <p:sp>
        <p:nvSpPr>
          <p:cNvPr id="12" name="Text Box 5"/>
          <p:cNvSpPr txBox="1">
            <a:spLocks noChangeArrowheads="1"/>
          </p:cNvSpPr>
          <p:nvPr/>
        </p:nvSpPr>
        <p:spPr bwMode="auto">
          <a:xfrm>
            <a:off x="7820334" y="103148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Adrien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magasin.</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3" name="Text Box 6"/>
          <p:cNvSpPr txBox="1">
            <a:spLocks noChangeArrowheads="1"/>
          </p:cNvSpPr>
          <p:nvPr/>
        </p:nvSpPr>
        <p:spPr bwMode="auto">
          <a:xfrm>
            <a:off x="7820334" y="1803638"/>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Nicolas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a:t>
            </a:r>
            <a:r>
              <a:rPr lang="fr-FR" altLang="en-US" sz="2000" dirty="0" smtClean="0">
                <a:solidFill>
                  <a:srgbClr val="002060"/>
                </a:solidFill>
                <a:latin typeface="Century Gothic" panose="020B0502020202020204" pitchFamily="34" charset="0"/>
                <a:ea typeface="Segoe UI Black" panose="020B0A02040204020203" pitchFamily="34" charset="0"/>
              </a:rPr>
              <a:t>dans le cinéma.</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4" name="Text Box 7"/>
          <p:cNvSpPr txBox="1">
            <a:spLocks noChangeArrowheads="1"/>
          </p:cNvSpPr>
          <p:nvPr/>
        </p:nvSpPr>
        <p:spPr bwMode="auto">
          <a:xfrm>
            <a:off x="7820334" y="266080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Artus</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la rue.</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5" name="Text Box 8"/>
          <p:cNvSpPr txBox="1">
            <a:spLocks noChangeArrowheads="1"/>
          </p:cNvSpPr>
          <p:nvPr/>
        </p:nvSpPr>
        <p:spPr bwMode="auto">
          <a:xfrm>
            <a:off x="7805718" y="5255555"/>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Hugo</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Il est dans </a:t>
            </a:r>
            <a:r>
              <a:rPr lang="fr-FR" altLang="en-US" sz="2000" dirty="0" smtClean="0">
                <a:solidFill>
                  <a:srgbClr val="002060"/>
                </a:solidFill>
                <a:latin typeface="Century Gothic" panose="020B0502020202020204" pitchFamily="34" charset="0"/>
                <a:ea typeface="Segoe UI Black" panose="020B0A02040204020203" pitchFamily="34" charset="0"/>
              </a:rPr>
              <a:t>le bureau.</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6" name="Text Box 9"/>
          <p:cNvSpPr txBox="1">
            <a:spLocks noChangeArrowheads="1"/>
          </p:cNvSpPr>
          <p:nvPr/>
        </p:nvSpPr>
        <p:spPr bwMode="auto">
          <a:xfrm>
            <a:off x="7820334" y="447370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Laurent</a:t>
            </a: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Il est dans le champ.</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7" name="Text Box 15"/>
          <p:cNvSpPr txBox="1">
            <a:spLocks noChangeArrowheads="1"/>
          </p:cNvSpPr>
          <p:nvPr/>
        </p:nvSpPr>
        <p:spPr bwMode="auto">
          <a:xfrm>
            <a:off x="7805719" y="3552891"/>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Où est </a:t>
            </a:r>
            <a:r>
              <a:rPr lang="fr-FR" altLang="en-US" sz="2000" dirty="0" smtClean="0">
                <a:solidFill>
                  <a:srgbClr val="002060"/>
                </a:solidFill>
                <a:latin typeface="Century Gothic" panose="020B0502020202020204" pitchFamily="34" charset="0"/>
                <a:ea typeface="Segoe UI Black" panose="020B0A02040204020203" pitchFamily="34" charset="0"/>
              </a:rPr>
              <a:t>Chloé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Elle </a:t>
            </a:r>
            <a:r>
              <a:rPr lang="fr-FR" altLang="en-US" sz="2000" dirty="0">
                <a:solidFill>
                  <a:srgbClr val="002060"/>
                </a:solidFill>
                <a:latin typeface="Century Gothic" panose="020B0502020202020204" pitchFamily="34" charset="0"/>
                <a:ea typeface="Segoe UI Black" panose="020B0A02040204020203" pitchFamily="34" charset="0"/>
              </a:rPr>
              <a:t>est dans </a:t>
            </a:r>
            <a:r>
              <a:rPr lang="fr-FR" altLang="en-US" sz="2000" dirty="0" smtClean="0">
                <a:solidFill>
                  <a:srgbClr val="002060"/>
                </a:solidFill>
                <a:latin typeface="Century Gothic" panose="020B0502020202020204" pitchFamily="34" charset="0"/>
                <a:ea typeface="Segoe UI Black" panose="020B0A02040204020203" pitchFamily="34" charset="0"/>
              </a:rPr>
              <a:t>le marché.</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8" name="Rectangle 17"/>
          <p:cNvSpPr/>
          <p:nvPr/>
        </p:nvSpPr>
        <p:spPr>
          <a:xfrm>
            <a:off x="11433529" y="-46084"/>
            <a:ext cx="566181"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3</a:t>
            </a:r>
          </a:p>
        </p:txBody>
      </p:sp>
      <p:sp>
        <p:nvSpPr>
          <p:cNvPr id="19" name="TextBox 18"/>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1201201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3529" y="-46084"/>
            <a:ext cx="566181"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4</a:t>
            </a:r>
          </a:p>
        </p:txBody>
      </p:sp>
      <p:sp>
        <p:nvSpPr>
          <p:cNvPr id="5" name="Text Box 5"/>
          <p:cNvSpPr txBox="1">
            <a:spLocks noChangeArrowheads="1"/>
          </p:cNvSpPr>
          <p:nvPr/>
        </p:nvSpPr>
        <p:spPr bwMode="auto">
          <a:xfrm>
            <a:off x="354664" y="877246"/>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6" name="Text Box 6"/>
          <p:cNvSpPr txBox="1">
            <a:spLocks noChangeArrowheads="1"/>
          </p:cNvSpPr>
          <p:nvPr/>
        </p:nvSpPr>
        <p:spPr bwMode="auto">
          <a:xfrm>
            <a:off x="354664" y="164939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7" name="Text Box 7"/>
          <p:cNvSpPr txBox="1">
            <a:spLocks noChangeArrowheads="1"/>
          </p:cNvSpPr>
          <p:nvPr/>
        </p:nvSpPr>
        <p:spPr bwMode="auto">
          <a:xfrm>
            <a:off x="354664" y="2506566"/>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8" name="Text Box 8"/>
          <p:cNvSpPr txBox="1">
            <a:spLocks noChangeArrowheads="1"/>
          </p:cNvSpPr>
          <p:nvPr/>
        </p:nvSpPr>
        <p:spPr bwMode="auto">
          <a:xfrm>
            <a:off x="340048" y="5211543"/>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9" name="Text Box 9"/>
          <p:cNvSpPr txBox="1">
            <a:spLocks noChangeArrowheads="1"/>
          </p:cNvSpPr>
          <p:nvPr/>
        </p:nvSpPr>
        <p:spPr bwMode="auto">
          <a:xfrm>
            <a:off x="354664" y="4319459"/>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0" name="Text Box 15"/>
          <p:cNvSpPr txBox="1">
            <a:spLocks noChangeArrowheads="1"/>
          </p:cNvSpPr>
          <p:nvPr/>
        </p:nvSpPr>
        <p:spPr bwMode="auto">
          <a:xfrm>
            <a:off x="340049" y="339865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1" name="TextBox 10"/>
          <p:cNvSpPr txBox="1"/>
          <p:nvPr/>
        </p:nvSpPr>
        <p:spPr>
          <a:xfrm>
            <a:off x="354664" y="153456"/>
            <a:ext cx="2897822"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Students</a:t>
            </a:r>
          </a:p>
        </p:txBody>
      </p:sp>
      <p:sp>
        <p:nvSpPr>
          <p:cNvPr id="12" name="Rectangle 11"/>
          <p:cNvSpPr/>
          <p:nvPr/>
        </p:nvSpPr>
        <p:spPr>
          <a:xfrm>
            <a:off x="7490506" y="2860509"/>
            <a:ext cx="4701493" cy="646331"/>
          </a:xfrm>
          <a:prstGeom prst="rect">
            <a:avLst/>
          </a:prstGeom>
        </p:spPr>
        <p:txBody>
          <a:bodyPr wrap="square">
            <a:spAutoFit/>
          </a:bodyPr>
          <a:lstStyle/>
          <a:p>
            <a:pPr fontAlgn="base">
              <a:spcBef>
                <a:spcPct val="0"/>
              </a:spcBef>
              <a:spcAft>
                <a:spcPct val="0"/>
              </a:spcAft>
            </a:pPr>
            <a:r>
              <a:rPr lang="en-GB" altLang="en-US" dirty="0">
                <a:solidFill>
                  <a:srgbClr val="115076"/>
                </a:solidFill>
                <a:latin typeface="Century Gothic" panose="020B0502020202020204" pitchFamily="34" charset="0"/>
                <a:cs typeface="Arial" panose="020B0604020202020204" pitchFamily="34" charset="0"/>
              </a:rPr>
              <a:t>Ask your teacher for any meanings or spellings.</a:t>
            </a:r>
          </a:p>
        </p:txBody>
      </p:sp>
      <p:sp>
        <p:nvSpPr>
          <p:cNvPr id="13" name="Rounded Rectangular Callout 12"/>
          <p:cNvSpPr/>
          <p:nvPr/>
        </p:nvSpPr>
        <p:spPr>
          <a:xfrm>
            <a:off x="5690644" y="468845"/>
            <a:ext cx="3599727" cy="2232573"/>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Comment </a:t>
            </a:r>
            <a:r>
              <a:rPr lang="en-GB" sz="4000" dirty="0" err="1">
                <a:solidFill>
                  <a:prstClr val="white"/>
                </a:solidFill>
              </a:rPr>
              <a:t>dit</a:t>
            </a:r>
            <a:r>
              <a:rPr lang="en-GB" sz="4000" dirty="0">
                <a:solidFill>
                  <a:prstClr val="white"/>
                </a:solidFill>
              </a:rPr>
              <a:t>-on ‘</a:t>
            </a:r>
            <a:r>
              <a:rPr lang="en-GB" sz="4000" b="1" dirty="0">
                <a:solidFill>
                  <a:prstClr val="white"/>
                </a:solidFill>
              </a:rPr>
              <a:t>XXX</a:t>
            </a:r>
            <a:r>
              <a:rPr lang="en-GB" sz="4000" dirty="0">
                <a:solidFill>
                  <a:prstClr val="white"/>
                </a:solidFill>
              </a:rPr>
              <a:t>’ </a:t>
            </a:r>
            <a:r>
              <a:rPr lang="en-GB" sz="4000" dirty="0" err="1">
                <a:solidFill>
                  <a:prstClr val="white"/>
                </a:solidFill>
              </a:rPr>
              <a:t>en</a:t>
            </a:r>
            <a:r>
              <a:rPr lang="en-GB" sz="4000" dirty="0">
                <a:solidFill>
                  <a:prstClr val="white"/>
                </a:solidFill>
              </a:rPr>
              <a:t> </a:t>
            </a:r>
            <a:r>
              <a:rPr lang="en-GB" sz="4000" dirty="0" err="1">
                <a:solidFill>
                  <a:prstClr val="white"/>
                </a:solidFill>
              </a:rPr>
              <a:t>anglais</a:t>
            </a:r>
            <a:r>
              <a:rPr lang="en-GB" sz="4000" dirty="0">
                <a:solidFill>
                  <a:prstClr val="white"/>
                </a:solidFill>
              </a:rPr>
              <a:t> ?</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677" y="2996751"/>
            <a:ext cx="718951" cy="1020178"/>
          </a:xfrm>
          <a:prstGeom prst="rect">
            <a:avLst/>
          </a:prstGeom>
        </p:spPr>
      </p:pic>
      <p:sp>
        <p:nvSpPr>
          <p:cNvPr id="15" name="Rounded Rectangular Callout 14"/>
          <p:cNvSpPr/>
          <p:nvPr/>
        </p:nvSpPr>
        <p:spPr>
          <a:xfrm>
            <a:off x="8116515" y="3557115"/>
            <a:ext cx="3599727" cy="2232573"/>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‘XXX’, comment </a:t>
            </a:r>
            <a:r>
              <a:rPr lang="en-GB" sz="4000" dirty="0" err="1">
                <a:solidFill>
                  <a:prstClr val="white"/>
                </a:solidFill>
              </a:rPr>
              <a:t>ça</a:t>
            </a:r>
            <a:r>
              <a:rPr lang="en-GB" sz="4000" dirty="0">
                <a:solidFill>
                  <a:prstClr val="white"/>
                </a:solidFill>
              </a:rPr>
              <a:t> </a:t>
            </a:r>
            <a:r>
              <a:rPr lang="en-GB" sz="4000" dirty="0" err="1">
                <a:solidFill>
                  <a:prstClr val="white"/>
                </a:solidFill>
              </a:rPr>
              <a:t>s’écrit</a:t>
            </a:r>
            <a:r>
              <a:rPr lang="en-GB" sz="4000" dirty="0">
                <a:solidFill>
                  <a:prstClr val="white"/>
                </a:solidFill>
              </a:rPr>
              <a:t> ?</a:t>
            </a:r>
          </a:p>
        </p:txBody>
      </p:sp>
      <p:sp>
        <p:nvSpPr>
          <p:cNvPr id="16" name="TextBox 1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6236129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2728" y="-46084"/>
            <a:ext cx="567784"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latin typeface="Century Gothic" panose="020B0502020202020204" pitchFamily="34" charset="0"/>
              </a:rPr>
              <a:t>5</a:t>
            </a:r>
          </a:p>
        </p:txBody>
      </p:sp>
      <p:sp>
        <p:nvSpPr>
          <p:cNvPr id="3" name="Text Box 5"/>
          <p:cNvSpPr txBox="1">
            <a:spLocks noChangeArrowheads="1"/>
          </p:cNvSpPr>
          <p:nvPr/>
        </p:nvSpPr>
        <p:spPr bwMode="auto">
          <a:xfrm>
            <a:off x="354664" y="877246"/>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smtClean="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5" name="Text Box 6"/>
          <p:cNvSpPr txBox="1">
            <a:spLocks noChangeArrowheads="1"/>
          </p:cNvSpPr>
          <p:nvPr/>
        </p:nvSpPr>
        <p:spPr bwMode="auto">
          <a:xfrm>
            <a:off x="354664" y="1649397"/>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6" name="Text Box 7"/>
          <p:cNvSpPr txBox="1">
            <a:spLocks noChangeArrowheads="1"/>
          </p:cNvSpPr>
          <p:nvPr/>
        </p:nvSpPr>
        <p:spPr bwMode="auto">
          <a:xfrm>
            <a:off x="354664" y="2506566"/>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7" name="Text Box 8"/>
          <p:cNvSpPr txBox="1">
            <a:spLocks noChangeArrowheads="1"/>
          </p:cNvSpPr>
          <p:nvPr/>
        </p:nvSpPr>
        <p:spPr bwMode="auto">
          <a:xfrm>
            <a:off x="340048" y="5211543"/>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8" name="Text Box 9"/>
          <p:cNvSpPr txBox="1">
            <a:spLocks noChangeArrowheads="1"/>
          </p:cNvSpPr>
          <p:nvPr/>
        </p:nvSpPr>
        <p:spPr bwMode="auto">
          <a:xfrm>
            <a:off x="354664" y="4319459"/>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9" name="Text Box 15"/>
          <p:cNvSpPr txBox="1">
            <a:spLocks noChangeArrowheads="1"/>
          </p:cNvSpPr>
          <p:nvPr/>
        </p:nvSpPr>
        <p:spPr bwMode="auto">
          <a:xfrm>
            <a:off x="340049" y="3398650"/>
            <a:ext cx="5040179" cy="707886"/>
          </a:xfrm>
          <a:prstGeom prst="rect">
            <a:avLst/>
          </a:prstGeom>
          <a:noFill/>
          <a:ln>
            <a:noFill/>
          </a:ln>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 ?</a:t>
            </a:r>
            <a:endParaRPr lang="en-GB" altLang="en-US" sz="2000" dirty="0">
              <a:solidFill>
                <a:srgbClr val="002060"/>
              </a:solidFill>
              <a:latin typeface="Century Gothic" panose="020B0502020202020204" pitchFamily="34" charset="0"/>
              <a:ea typeface="Segoe UI Black" panose="020B0A02040204020203" pitchFamily="34" charset="0"/>
            </a:endParaRPr>
          </a:p>
          <a:p>
            <a:pPr eaLnBrk="1" fontAlgn="base" hangingPunct="1">
              <a:spcBef>
                <a:spcPct val="0"/>
              </a:spcBef>
              <a:spcAft>
                <a:spcPct val="0"/>
              </a:spcAft>
            </a:pPr>
            <a:r>
              <a:rPr lang="fr-FR" altLang="en-US" sz="2000" dirty="0">
                <a:solidFill>
                  <a:srgbClr val="002060"/>
                </a:solidFill>
                <a:latin typeface="Century Gothic" panose="020B0502020202020204" pitchFamily="34" charset="0"/>
                <a:ea typeface="Segoe UI Black" panose="020B0A02040204020203" pitchFamily="34" charset="0"/>
              </a:rPr>
              <a:t>…………….………………………</a:t>
            </a:r>
            <a:endParaRPr lang="en-GB" altLang="en-US" sz="2000" dirty="0">
              <a:solidFill>
                <a:srgbClr val="002060"/>
              </a:solidFill>
              <a:latin typeface="Century Gothic" panose="020B0502020202020204" pitchFamily="34" charset="0"/>
              <a:ea typeface="Segoe UI Black" panose="020B0A02040204020203" pitchFamily="34" charset="0"/>
            </a:endParaRPr>
          </a:p>
        </p:txBody>
      </p:sp>
      <p:sp>
        <p:nvSpPr>
          <p:cNvPr id="10" name="TextBox 9"/>
          <p:cNvSpPr txBox="1"/>
          <p:nvPr/>
        </p:nvSpPr>
        <p:spPr>
          <a:xfrm>
            <a:off x="354664" y="153456"/>
            <a:ext cx="2897822"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Students</a:t>
            </a:r>
          </a:p>
        </p:txBody>
      </p:sp>
      <p:sp>
        <p:nvSpPr>
          <p:cNvPr id="11" name="Rectangle 10"/>
          <p:cNvSpPr/>
          <p:nvPr/>
        </p:nvSpPr>
        <p:spPr>
          <a:xfrm>
            <a:off x="7490506" y="2860509"/>
            <a:ext cx="4701493" cy="646331"/>
          </a:xfrm>
          <a:prstGeom prst="rect">
            <a:avLst/>
          </a:prstGeom>
        </p:spPr>
        <p:txBody>
          <a:bodyPr wrap="square">
            <a:spAutoFit/>
          </a:bodyPr>
          <a:lstStyle/>
          <a:p>
            <a:pPr fontAlgn="base">
              <a:spcBef>
                <a:spcPct val="0"/>
              </a:spcBef>
              <a:spcAft>
                <a:spcPct val="0"/>
              </a:spcAft>
            </a:pPr>
            <a:r>
              <a:rPr lang="en-GB" altLang="en-US" dirty="0">
                <a:solidFill>
                  <a:srgbClr val="115076"/>
                </a:solidFill>
                <a:latin typeface="Century Gothic" panose="020B0502020202020204" pitchFamily="34" charset="0"/>
                <a:cs typeface="Arial" panose="020B0604020202020204" pitchFamily="34" charset="0"/>
              </a:rPr>
              <a:t>Ask your teacher for any meanings or spellings.</a:t>
            </a:r>
          </a:p>
        </p:txBody>
      </p:sp>
      <p:sp>
        <p:nvSpPr>
          <p:cNvPr id="12" name="Rounded Rectangular Callout 11"/>
          <p:cNvSpPr/>
          <p:nvPr/>
        </p:nvSpPr>
        <p:spPr>
          <a:xfrm>
            <a:off x="5690644" y="468845"/>
            <a:ext cx="3599727" cy="2232573"/>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Comment </a:t>
            </a:r>
            <a:r>
              <a:rPr lang="en-GB" sz="4000" dirty="0" err="1">
                <a:solidFill>
                  <a:prstClr val="white"/>
                </a:solidFill>
              </a:rPr>
              <a:t>dit</a:t>
            </a:r>
            <a:r>
              <a:rPr lang="en-GB" sz="4000" dirty="0">
                <a:solidFill>
                  <a:prstClr val="white"/>
                </a:solidFill>
              </a:rPr>
              <a:t>-on ‘</a:t>
            </a:r>
            <a:r>
              <a:rPr lang="en-GB" sz="4000" b="1" dirty="0">
                <a:solidFill>
                  <a:prstClr val="white"/>
                </a:solidFill>
              </a:rPr>
              <a:t>XXX</a:t>
            </a:r>
            <a:r>
              <a:rPr lang="en-GB" sz="4000" dirty="0">
                <a:solidFill>
                  <a:prstClr val="white"/>
                </a:solidFill>
              </a:rPr>
              <a:t>’ </a:t>
            </a:r>
            <a:r>
              <a:rPr lang="en-GB" sz="4000" dirty="0" err="1">
                <a:solidFill>
                  <a:prstClr val="white"/>
                </a:solidFill>
              </a:rPr>
              <a:t>en</a:t>
            </a:r>
            <a:r>
              <a:rPr lang="en-GB" sz="4000" dirty="0">
                <a:solidFill>
                  <a:prstClr val="white"/>
                </a:solidFill>
              </a:rPr>
              <a:t> </a:t>
            </a:r>
            <a:r>
              <a:rPr lang="en-GB" sz="4000" dirty="0" err="1">
                <a:solidFill>
                  <a:prstClr val="white"/>
                </a:solidFill>
              </a:rPr>
              <a:t>anglais</a:t>
            </a:r>
            <a:r>
              <a:rPr lang="en-GB" sz="4000" dirty="0">
                <a:solidFill>
                  <a:prstClr val="white"/>
                </a:solidFill>
              </a:rPr>
              <a:t>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677" y="2996751"/>
            <a:ext cx="718951" cy="1020178"/>
          </a:xfrm>
          <a:prstGeom prst="rect">
            <a:avLst/>
          </a:prstGeom>
        </p:spPr>
      </p:pic>
      <p:sp>
        <p:nvSpPr>
          <p:cNvPr id="14" name="Rounded Rectangular Callout 13"/>
          <p:cNvSpPr/>
          <p:nvPr/>
        </p:nvSpPr>
        <p:spPr>
          <a:xfrm>
            <a:off x="8116515" y="3557115"/>
            <a:ext cx="3599727" cy="2232573"/>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rPr>
              <a:t>‘XXX’, comment </a:t>
            </a:r>
            <a:r>
              <a:rPr lang="en-GB" sz="4000" dirty="0" err="1">
                <a:solidFill>
                  <a:prstClr val="white"/>
                </a:solidFill>
              </a:rPr>
              <a:t>ça</a:t>
            </a:r>
            <a:r>
              <a:rPr lang="en-GB" sz="4000" dirty="0">
                <a:solidFill>
                  <a:prstClr val="white"/>
                </a:solidFill>
              </a:rPr>
              <a:t> </a:t>
            </a:r>
            <a:r>
              <a:rPr lang="en-GB" sz="4000" dirty="0" err="1">
                <a:solidFill>
                  <a:prstClr val="white"/>
                </a:solidFill>
              </a:rPr>
              <a:t>s’écrit</a:t>
            </a:r>
            <a:r>
              <a:rPr lang="en-GB" sz="4000" dirty="0">
                <a:solidFill>
                  <a:prstClr val="white"/>
                </a:solidFill>
              </a:rPr>
              <a:t> ?</a:t>
            </a:r>
          </a:p>
        </p:txBody>
      </p:sp>
      <p:sp>
        <p:nvSpPr>
          <p:cNvPr id="15" name="TextBox 14"/>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24580829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189318" y="2521337"/>
            <a:ext cx="8756243" cy="707886"/>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Spanish phonics activity</a:t>
            </a:r>
            <a:endParaRPr lang="en-GB" sz="3200" dirty="0">
              <a:solidFill>
                <a:prstClr val="white"/>
              </a:solidFill>
              <a:latin typeface="Century Gothic" panose="020B0502020202020204" pitchFamily="34" charset="0"/>
            </a:endParaRPr>
          </a:p>
        </p:txBody>
      </p:sp>
      <p:sp>
        <p:nvSpPr>
          <p:cNvPr id="2" name="TextBox 1"/>
          <p:cNvSpPr txBox="1"/>
          <p:nvPr/>
        </p:nvSpPr>
        <p:spPr>
          <a:xfrm>
            <a:off x="277617" y="3229223"/>
            <a:ext cx="7719227" cy="584775"/>
          </a:xfrm>
          <a:prstGeom prst="rect">
            <a:avLst/>
          </a:prstGeom>
          <a:noFill/>
        </p:spPr>
        <p:txBody>
          <a:bodyPr wrap="square" rtlCol="0">
            <a:spAutoFit/>
          </a:bodyPr>
          <a:lstStyle/>
          <a:p>
            <a:r>
              <a:rPr lang="en-GB" sz="3200" dirty="0">
                <a:solidFill>
                  <a:prstClr val="white"/>
                </a:solidFill>
                <a:latin typeface="Century Gothic" panose="020B0502020202020204" pitchFamily="34" charset="0"/>
              </a:rPr>
              <a:t>Interactive ‘zero error’ dictation</a:t>
            </a:r>
          </a:p>
        </p:txBody>
      </p:sp>
    </p:spTree>
    <p:extLst>
      <p:ext uri="{BB962C8B-B14F-4D97-AF65-F5344CB8AC3E}">
        <p14:creationId xmlns:p14="http://schemas.microsoft.com/office/powerpoint/2010/main" val="4482239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093009" cy="867128"/>
          </a:xfrm>
          <a:prstGeom prst="rect">
            <a:avLst/>
          </a:prstGeom>
        </p:spPr>
      </p:pic>
      <p:sp>
        <p:nvSpPr>
          <p:cNvPr id="2" name="Title 1"/>
          <p:cNvSpPr>
            <a:spLocks noGrp="1"/>
          </p:cNvSpPr>
          <p:nvPr>
            <p:ph type="title"/>
          </p:nvPr>
        </p:nvSpPr>
        <p:spPr>
          <a:xfrm>
            <a:off x="0" y="1763"/>
            <a:ext cx="6484584" cy="1325563"/>
          </a:xfrm>
        </p:spPr>
        <p:txBody>
          <a:bodyPr>
            <a:normAutofit/>
          </a:bodyPr>
          <a:lstStyle/>
          <a:p>
            <a:r>
              <a:rPr lang="en-GB" sz="3200" b="1" dirty="0">
                <a:solidFill>
                  <a:schemeClr val="bg1"/>
                </a:solidFill>
              </a:rPr>
              <a:t>Interactive ‘zero error’ dictation </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
        <p:nvSpPr>
          <p:cNvPr id="3" name="Rectangle 2"/>
          <p:cNvSpPr/>
          <p:nvPr/>
        </p:nvSpPr>
        <p:spPr>
          <a:xfrm>
            <a:off x="188007" y="1622426"/>
            <a:ext cx="11100987" cy="4247317"/>
          </a:xfrm>
          <a:prstGeom prst="rect">
            <a:avLst/>
          </a:prstGeom>
        </p:spPr>
        <p:txBody>
          <a:bodyPr wrap="square">
            <a:spAutoFit/>
          </a:bodyPr>
          <a:lstStyle/>
          <a:p>
            <a:r>
              <a:rPr lang="en-GB" dirty="0">
                <a:solidFill>
                  <a:srgbClr val="115076"/>
                </a:solidFill>
                <a:latin typeface="Century Gothic" panose="020B0502020202020204" pitchFamily="34" charset="0"/>
              </a:rPr>
              <a:t>This activity is an interactive ‘zero error’ dictation. It brings together a wide range of sound-spelling correspondences (SSCs) previously taught in NCELP Spanish phonics materials.</a:t>
            </a:r>
          </a:p>
          <a:p>
            <a:r>
              <a:rPr lang="en-GB" dirty="0">
                <a:solidFill>
                  <a:srgbClr val="115076"/>
                </a:solidFill>
                <a:latin typeface="Century Gothic" panose="020B0502020202020204" pitchFamily="34" charset="0"/>
              </a:rPr>
              <a:t>Procedure</a:t>
            </a:r>
          </a:p>
          <a:p>
            <a:r>
              <a:rPr lang="en-GB" dirty="0">
                <a:solidFill>
                  <a:srgbClr val="115076"/>
                </a:solidFill>
                <a:latin typeface="Century Gothic" panose="020B0502020202020204" pitchFamily="34" charset="0"/>
              </a:rPr>
              <a:t>•	The teacher reads each sentence segment aloud (as indicated by forward slashes) and asks students to write what they hear.</a:t>
            </a:r>
          </a:p>
          <a:p>
            <a:r>
              <a:rPr lang="en-GB" dirty="0">
                <a:solidFill>
                  <a:srgbClr val="115076"/>
                </a:solidFill>
                <a:latin typeface="Century Gothic" panose="020B0502020202020204" pitchFamily="34" charset="0"/>
              </a:rPr>
              <a:t>•	Depending on the time available and the ability of the group, students can either be asked to write the whole text or to complete the </a:t>
            </a:r>
            <a:r>
              <a:rPr lang="en-GB" dirty="0" err="1">
                <a:solidFill>
                  <a:srgbClr val="115076"/>
                </a:solidFill>
                <a:latin typeface="Century Gothic" panose="020B0502020202020204" pitchFamily="34" charset="0"/>
              </a:rPr>
              <a:t>scaffolded</a:t>
            </a:r>
            <a:r>
              <a:rPr lang="en-GB" dirty="0">
                <a:solidFill>
                  <a:srgbClr val="115076"/>
                </a:solidFill>
                <a:latin typeface="Century Gothic" panose="020B0502020202020204" pitchFamily="34" charset="0"/>
              </a:rPr>
              <a:t> text (see below).</a:t>
            </a:r>
          </a:p>
          <a:p>
            <a:r>
              <a:rPr lang="en-GB" dirty="0">
                <a:solidFill>
                  <a:srgbClr val="115076"/>
                </a:solidFill>
                <a:latin typeface="Century Gothic" panose="020B0502020202020204" pitchFamily="34" charset="0"/>
              </a:rPr>
              <a:t>•	Students are allowed to questions about spelling and meaning as they listen.</a:t>
            </a:r>
          </a:p>
          <a:p>
            <a:r>
              <a:rPr lang="en-GB" dirty="0">
                <a:solidFill>
                  <a:srgbClr val="115076"/>
                </a:solidFill>
                <a:latin typeface="Century Gothic" panose="020B0502020202020204" pitchFamily="34" charset="0"/>
              </a:rPr>
              <a:t>•	The teacher may repeat an individual segment multiple times to increase students’ chances of getting the correct answer without corrective feedback.</a:t>
            </a:r>
          </a:p>
          <a:p>
            <a:r>
              <a:rPr lang="en-GB" dirty="0">
                <a:solidFill>
                  <a:srgbClr val="115076"/>
                </a:solidFill>
                <a:latin typeface="Century Gothic" panose="020B0502020202020204" pitchFamily="34" charset="0"/>
              </a:rPr>
              <a:t/>
            </a:r>
            <a:br>
              <a:rPr lang="en-GB" dirty="0">
                <a:solidFill>
                  <a:srgbClr val="115076"/>
                </a:solidFill>
                <a:latin typeface="Century Gothic" panose="020B0502020202020204" pitchFamily="34" charset="0"/>
              </a:rPr>
            </a:br>
            <a:r>
              <a:rPr lang="en-GB" b="1" dirty="0">
                <a:solidFill>
                  <a:srgbClr val="115076"/>
                </a:solidFill>
                <a:latin typeface="Century Gothic" panose="020B0502020202020204" pitchFamily="34" charset="0"/>
              </a:rPr>
              <a:t>Alternative activities:</a:t>
            </a:r>
          </a:p>
          <a:p>
            <a:r>
              <a:rPr lang="en-GB" dirty="0">
                <a:solidFill>
                  <a:srgbClr val="115076"/>
                </a:solidFill>
                <a:latin typeface="Century Gothic" panose="020B0502020202020204" pitchFamily="34" charset="0"/>
              </a:rPr>
              <a:t>The teacher may also decide to use the text below for a phoneme monitoring activity (tallying how many times a certain phoneme is heard in the passage) or for a </a:t>
            </a:r>
            <a:r>
              <a:rPr lang="en-GB" dirty="0" err="1">
                <a:solidFill>
                  <a:srgbClr val="115076"/>
                </a:solidFill>
                <a:latin typeface="Century Gothic" panose="020B0502020202020204" pitchFamily="34" charset="0"/>
              </a:rPr>
              <a:t>dictogloss</a:t>
            </a:r>
            <a:r>
              <a:rPr lang="en-GB" dirty="0">
                <a:solidFill>
                  <a:srgbClr val="115076"/>
                </a:solidFill>
                <a:latin typeface="Century Gothic" panose="020B0502020202020204" pitchFamily="34" charset="0"/>
              </a:rPr>
              <a:t> (note taking, either in Spanish or English, and text reconstruction in small groups).</a:t>
            </a:r>
          </a:p>
        </p:txBody>
      </p:sp>
      <p:pic>
        <p:nvPicPr>
          <p:cNvPr id="7" name="image5.png" descr="http://www.clker.com/cliparts/Y/s/B/B/Q/P/writing-on-paper-md.png"/>
          <p:cNvPicPr/>
          <p:nvPr/>
        </p:nvPicPr>
        <p:blipFill>
          <a:blip r:embed="rId4"/>
          <a:srcRect/>
          <a:stretch>
            <a:fillRect/>
          </a:stretch>
        </p:blipFill>
        <p:spPr>
          <a:xfrm>
            <a:off x="10227735" y="230523"/>
            <a:ext cx="1426210" cy="1162685"/>
          </a:xfrm>
          <a:prstGeom prst="rect">
            <a:avLst/>
          </a:prstGeom>
          <a:ln/>
        </p:spPr>
      </p:pic>
    </p:spTree>
    <p:extLst>
      <p:ext uri="{BB962C8B-B14F-4D97-AF65-F5344CB8AC3E}">
        <p14:creationId xmlns:p14="http://schemas.microsoft.com/office/powerpoint/2010/main" val="3181555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161" y="631612"/>
            <a:ext cx="11642222" cy="5022080"/>
          </a:xfrm>
          <a:prstGeom prst="rect">
            <a:avLst/>
          </a:prstGeom>
        </p:spPr>
        <p:txBody>
          <a:bodyPr wrap="square">
            <a:spAutoFit/>
          </a:bodyPr>
          <a:lstStyle/>
          <a:p>
            <a:pPr>
              <a:lnSpc>
                <a:spcPct val="107000"/>
              </a:lnSpc>
              <a:spcAft>
                <a:spcPts val="800"/>
              </a:spcAft>
            </a:pPr>
            <a:r>
              <a:rPr lang="es-CO" sz="24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Scaffolded</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text</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Me _ _ amo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uan</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y soy de Ar</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ntina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b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b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En mi _ _le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ten</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una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bue_a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ami</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 / 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b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b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abla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muchos idiomas: /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fran</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_s,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ingl_s</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espa</a:t>
            </a:r>
            <a:r>
              <a:rPr lang="es-CO" sz="24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ol</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y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portu</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 _</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 / Siempre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eva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un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ibro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amari</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al cole_ _o. / </a:t>
            </a:r>
            <a:b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b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Cuando es</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cha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ue_as</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pala_ras</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las escribe / en su libro. </a:t>
            </a:r>
            <a:b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b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Escribe entre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nco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y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 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nce</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al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d_a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a:t>
            </a:r>
            <a:b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b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Para m_, / estas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pala_ras</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son muy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dif_ciles</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de escribir / (por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e_emplo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pe</a:t>
            </a:r>
            <a:r>
              <a:rPr lang="es-CO" sz="24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y “pe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ablar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y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brir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pe_o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pa_a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¡son muy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fá</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_ _les! </a:t>
            </a:r>
            <a:endParaRPr lang="en-GB"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3" name="TextBox 2"/>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pic>
        <p:nvPicPr>
          <p:cNvPr id="4" name="image8.png"/>
          <p:cNvPicPr/>
          <p:nvPr/>
        </p:nvPicPr>
        <p:blipFill>
          <a:blip r:embed="rId2"/>
          <a:srcRect l="28905" t="28899" r="51836" b="33364"/>
          <a:stretch>
            <a:fillRect/>
          </a:stretch>
        </p:blipFill>
        <p:spPr>
          <a:xfrm>
            <a:off x="9460196" y="373630"/>
            <a:ext cx="1895736" cy="1805548"/>
          </a:xfrm>
          <a:prstGeom prst="rect">
            <a:avLst/>
          </a:prstGeom>
          <a:ln/>
        </p:spPr>
      </p:pic>
    </p:spTree>
    <p:extLst>
      <p:ext uri="{BB962C8B-B14F-4D97-AF65-F5344CB8AC3E}">
        <p14:creationId xmlns:p14="http://schemas.microsoft.com/office/powerpoint/2010/main" val="18047048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249" y="425428"/>
            <a:ext cx="11881503" cy="3854068"/>
          </a:xfrm>
          <a:prstGeom prst="rect">
            <a:avLst/>
          </a:prstGeom>
        </p:spPr>
        <p:txBody>
          <a:bodyPr wrap="square">
            <a:spAutoFit/>
          </a:bodyPr>
          <a:lstStyle/>
          <a:p>
            <a:pPr>
              <a:lnSpc>
                <a:spcPct val="107000"/>
              </a:lnSpc>
              <a:spcAft>
                <a:spcPts val="800"/>
              </a:spcAft>
            </a:pPr>
            <a:r>
              <a:rPr lang="en-GB"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Full text </a:t>
            </a:r>
            <a:endParaRPr lang="en-GB"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i="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Note. </a:t>
            </a:r>
            <a:r>
              <a:rPr lang="en-GB"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Bold highlights an SSC or phoneme used for contrast with an SSC, e.g. RR vs R.</a:t>
            </a:r>
          </a:p>
          <a:p>
            <a:pPr>
              <a:lnSpc>
                <a:spcPct val="107000"/>
              </a:lnSpc>
              <a:spcAft>
                <a:spcPts val="800"/>
              </a:spcAft>
            </a:pP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Me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ll</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amo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J</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uan / y soy de Ar</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ge</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ntina. / En mi cole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ten</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go</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una buena ami</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ga, / </a:t>
            </a:r>
            <a:r>
              <a:rPr lang="es-CO" sz="24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Ga</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Gabi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habla / muchos idiomas: / fra</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é</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 i</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gl</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é</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 /espa</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ñ</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ol y portu</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gué</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 / Siempre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ll</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eva / un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l</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ibro amari</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ll</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al cole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Cuando es</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cu</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cha /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ue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as pala</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ras / las escribe / en su libro. Escribe entre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inco y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qui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nce / al d</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í</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 / Para m</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í</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estas pala</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ras / son muy dif</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í</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ciles de escribir / (por 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j</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emplo, / “pe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y “pe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ablar” y “</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brir”), / pe</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 pa</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 </a:t>
            </a:r>
            <a:r>
              <a:rPr lang="es-CO" sz="24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Gabi</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¡son muy f</a:t>
            </a:r>
            <a:r>
              <a:rPr lang="es-CO" sz="24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á</a:t>
            </a:r>
            <a:r>
              <a:rPr lang="es-CO"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ciles! </a:t>
            </a:r>
            <a:endParaRPr lang="en-GB" sz="24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202249" y="4722372"/>
            <a:ext cx="11616582" cy="1512209"/>
          </a:xfrm>
          <a:prstGeom prst="rect">
            <a:avLst/>
          </a:prstGeom>
        </p:spPr>
        <p:txBody>
          <a:bodyPr wrap="square">
            <a:spAutoFit/>
          </a:bodyPr>
          <a:lstStyle/>
          <a:p>
            <a:pPr>
              <a:lnSpc>
                <a:spcPct val="107000"/>
              </a:lnSpc>
              <a:spcAft>
                <a:spcPts val="800"/>
              </a:spcAf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SSCs in this activity:</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1.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Soft G</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vs.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hard G</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2.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soft C</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vs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hard C</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3.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GUE</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4.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Ñ</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(with N to contrast); 5.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LL</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(with L to contrast); 6.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RR</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(with R to contrast); 7.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Silent H</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(with ‘vowel only’ to contrast); 8.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Vowels with tilde</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(Á, É, Í); 9.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QUI;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10.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J;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11.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(with B for contrast).</a:t>
            </a:r>
          </a:p>
        </p:txBody>
      </p:sp>
      <p:sp>
        <p:nvSpPr>
          <p:cNvPr id="7" name="TextBox 6"/>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31958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1815" y="176464"/>
            <a:ext cx="4239694" cy="6023058"/>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6671326" y="228304"/>
            <a:ext cx="4221263" cy="5971218"/>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396051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to teach phonics?</a:t>
            </a:r>
            <a:endParaRPr lang="en-GB" b="1" dirty="0"/>
          </a:p>
        </p:txBody>
      </p:sp>
      <p:sp>
        <p:nvSpPr>
          <p:cNvPr id="3" name="Content Placeholder 2"/>
          <p:cNvSpPr>
            <a:spLocks noGrp="1"/>
          </p:cNvSpPr>
          <p:nvPr>
            <p:ph idx="1"/>
          </p:nvPr>
        </p:nvSpPr>
        <p:spPr/>
        <p:txBody>
          <a:bodyPr/>
          <a:lstStyle/>
          <a:p>
            <a:pPr>
              <a:lnSpc>
                <a:spcPct val="200000"/>
              </a:lnSpc>
            </a:pPr>
            <a:r>
              <a:rPr lang="en-GB" dirty="0" smtClean="0"/>
              <a:t>Introducing and practising</a:t>
            </a:r>
          </a:p>
          <a:p>
            <a:pPr>
              <a:lnSpc>
                <a:spcPct val="200000"/>
              </a:lnSpc>
            </a:pPr>
            <a:r>
              <a:rPr lang="en-GB" dirty="0" smtClean="0"/>
              <a:t>Applying the knowledge</a:t>
            </a:r>
          </a:p>
          <a:p>
            <a:pPr>
              <a:lnSpc>
                <a:spcPct val="200000"/>
              </a:lnSpc>
            </a:pPr>
            <a:r>
              <a:rPr lang="en-GB" dirty="0" smtClean="0"/>
              <a:t>Increasing independence</a:t>
            </a:r>
          </a:p>
          <a:p>
            <a:pPr>
              <a:lnSpc>
                <a:spcPct val="200000"/>
              </a:lnSpc>
            </a:pPr>
            <a:r>
              <a:rPr lang="en-GB" b="1" dirty="0" smtClean="0"/>
              <a:t>Assessing</a:t>
            </a:r>
          </a:p>
          <a:p>
            <a:pPr>
              <a:lnSpc>
                <a:spcPct val="200000"/>
              </a:lnSpc>
            </a:pPr>
            <a:endParaRPr lang="en-GB" dirty="0"/>
          </a:p>
        </p:txBody>
      </p:sp>
    </p:spTree>
    <p:extLst>
      <p:ext uri="{BB962C8B-B14F-4D97-AF65-F5344CB8AC3E}">
        <p14:creationId xmlns:p14="http://schemas.microsoft.com/office/powerpoint/2010/main" val="1440072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Assessing</a:t>
            </a:r>
            <a:endParaRPr lang="en-GB" b="1" dirty="0"/>
          </a:p>
        </p:txBody>
      </p:sp>
      <p:sp>
        <p:nvSpPr>
          <p:cNvPr id="3" name="Content Placeholder 2"/>
          <p:cNvSpPr>
            <a:spLocks noGrp="1"/>
          </p:cNvSpPr>
          <p:nvPr>
            <p:ph idx="1"/>
          </p:nvPr>
        </p:nvSpPr>
        <p:spPr>
          <a:xfrm>
            <a:off x="242637" y="1913016"/>
            <a:ext cx="11706726" cy="4351338"/>
          </a:xfrm>
        </p:spPr>
        <p:txBody>
          <a:bodyPr>
            <a:normAutofit/>
          </a:bodyPr>
          <a:lstStyle/>
          <a:p>
            <a:pPr>
              <a:lnSpc>
                <a:spcPct val="100000"/>
              </a:lnSpc>
            </a:pPr>
            <a:r>
              <a:rPr lang="en-GB" dirty="0" smtClean="0"/>
              <a:t>providing moment-by-moment feedback about SSCs to learners</a:t>
            </a:r>
          </a:p>
          <a:p>
            <a:pPr>
              <a:lnSpc>
                <a:spcPct val="100000"/>
              </a:lnSpc>
            </a:pPr>
            <a:endParaRPr lang="en-GB" dirty="0" smtClean="0"/>
          </a:p>
          <a:p>
            <a:pPr>
              <a:lnSpc>
                <a:spcPct val="100000"/>
              </a:lnSpc>
            </a:pPr>
            <a:r>
              <a:rPr lang="en-GB" dirty="0" smtClean="0"/>
              <a:t>assess progress in SSCs in reading aloud and writing down spoken language</a:t>
            </a:r>
            <a:br>
              <a:rPr lang="en-GB" dirty="0" smtClean="0"/>
            </a:br>
            <a:endParaRPr lang="en-GB" dirty="0" smtClean="0"/>
          </a:p>
          <a:p>
            <a:pPr marL="0" indent="0">
              <a:lnSpc>
                <a:spcPct val="200000"/>
              </a:lnSpc>
              <a:buNone/>
            </a:pPr>
            <a:endParaRPr lang="en-GB" dirty="0"/>
          </a:p>
        </p:txBody>
      </p:sp>
    </p:spTree>
    <p:extLst>
      <p:ext uri="{BB962C8B-B14F-4D97-AF65-F5344CB8AC3E}">
        <p14:creationId xmlns:p14="http://schemas.microsoft.com/office/powerpoint/2010/main" val="40451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E87D1E"/>
                </a:solidFill>
              </a:rPr>
              <a:t>Why teach phonics?</a:t>
            </a:r>
            <a:endParaRPr lang="en-GB" b="1" dirty="0"/>
          </a:p>
        </p:txBody>
      </p:sp>
      <p:sp>
        <p:nvSpPr>
          <p:cNvPr id="3" name="Content Placeholder 2"/>
          <p:cNvSpPr>
            <a:spLocks noGrp="1"/>
          </p:cNvSpPr>
          <p:nvPr>
            <p:ph idx="1"/>
          </p:nvPr>
        </p:nvSpPr>
        <p:spPr/>
        <p:txBody>
          <a:bodyPr>
            <a:normAutofit fontScale="92500"/>
          </a:bodyPr>
          <a:lstStyle/>
          <a:p>
            <a:r>
              <a:rPr lang="en-GB" dirty="0"/>
              <a:t>Teaching phonics develops phonological decoding</a:t>
            </a:r>
          </a:p>
          <a:p>
            <a:r>
              <a:rPr lang="en-GB" dirty="0"/>
              <a:t>Without explicit phonics teaching, decoding may be limited</a:t>
            </a:r>
          </a:p>
          <a:p>
            <a:r>
              <a:rPr lang="en-GB" dirty="0"/>
              <a:t>The ability to decode is associated positively with motivation</a:t>
            </a:r>
          </a:p>
          <a:p>
            <a:r>
              <a:rPr lang="en-GB" dirty="0"/>
              <a:t>Decoding enables learners to access new language autonomously and accurately</a:t>
            </a:r>
          </a:p>
          <a:p>
            <a:r>
              <a:rPr lang="en-GB" dirty="0"/>
              <a:t>Phonics teaching supports vocabulary learning, which is key to making progress in language learning</a:t>
            </a:r>
          </a:p>
          <a:p>
            <a:r>
              <a:rPr lang="en-GB" dirty="0"/>
              <a:t>The time spent on teaching phonics does not seem to delay progress in other areas, i.e. reading </a:t>
            </a:r>
            <a:r>
              <a:rPr lang="en-GB" dirty="0" smtClean="0"/>
              <a:t>comprehension</a:t>
            </a:r>
            <a:endParaRPr lang="en-GB" dirty="0"/>
          </a:p>
        </p:txBody>
      </p:sp>
      <p:sp>
        <p:nvSpPr>
          <p:cNvPr id="4" name="Rectangle 3"/>
          <p:cNvSpPr/>
          <p:nvPr/>
        </p:nvSpPr>
        <p:spPr>
          <a:xfrm>
            <a:off x="5676900" y="5864620"/>
            <a:ext cx="7188200" cy="369332"/>
          </a:xfrm>
          <a:prstGeom prst="rect">
            <a:avLst/>
          </a:prstGeom>
        </p:spPr>
        <p:txBody>
          <a:bodyPr wrap="square">
            <a:spAutoFit/>
          </a:bodyPr>
          <a:lstStyle/>
          <a:p>
            <a:r>
              <a:rPr lang="en-GB" dirty="0" smtClean="0">
                <a:hlinkClick r:id="rId2"/>
              </a:rPr>
              <a:t>https://resources.ncelp.org/concern/resources/ng451h51g?locale=en</a:t>
            </a:r>
            <a:endParaRPr lang="en-GB" dirty="0"/>
          </a:p>
        </p:txBody>
      </p:sp>
      <p:sp>
        <p:nvSpPr>
          <p:cNvPr id="5" name="Rectangle 4"/>
          <p:cNvSpPr/>
          <p:nvPr/>
        </p:nvSpPr>
        <p:spPr>
          <a:xfrm>
            <a:off x="5473700" y="0"/>
            <a:ext cx="6718300" cy="369332"/>
          </a:xfrm>
          <a:prstGeom prst="rect">
            <a:avLst/>
          </a:prstGeom>
        </p:spPr>
        <p:txBody>
          <a:bodyPr wrap="square">
            <a:spAutoFit/>
          </a:bodyPr>
          <a:lstStyle/>
          <a:p>
            <a:r>
              <a:rPr lang="en-GB" dirty="0" smtClean="0">
                <a:hlinkClick r:id="rId3"/>
              </a:rPr>
              <a:t>https://resources.ncelp.org/concern/resources/kd17cs85f?locale=en</a:t>
            </a:r>
            <a:endParaRPr lang="en-GB" dirty="0"/>
          </a:p>
        </p:txBody>
      </p:sp>
    </p:spTree>
    <p:extLst>
      <p:ext uri="{BB962C8B-B14F-4D97-AF65-F5344CB8AC3E}">
        <p14:creationId xmlns:p14="http://schemas.microsoft.com/office/powerpoint/2010/main" val="2828804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504" y="279859"/>
            <a:ext cx="8935453" cy="6073315"/>
          </a:xfrm>
          <a:prstGeom prst="rect">
            <a:avLst/>
          </a:prstGeom>
        </p:spPr>
      </p:pic>
    </p:spTree>
    <p:extLst>
      <p:ext uri="{BB962C8B-B14F-4D97-AF65-F5344CB8AC3E}">
        <p14:creationId xmlns:p14="http://schemas.microsoft.com/office/powerpoint/2010/main" val="624723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8300" y="290327"/>
            <a:ext cx="3992479" cy="5901926"/>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3" name="Picture 2"/>
          <p:cNvPicPr>
            <a:picLocks noChangeAspect="1"/>
          </p:cNvPicPr>
          <p:nvPr/>
        </p:nvPicPr>
        <p:blipFill>
          <a:blip r:embed="rId4"/>
          <a:stretch>
            <a:fillRect/>
          </a:stretch>
        </p:blipFill>
        <p:spPr>
          <a:xfrm>
            <a:off x="5948787" y="290327"/>
            <a:ext cx="4200605" cy="5901926"/>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39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1549" y="286928"/>
            <a:ext cx="5899735" cy="5946933"/>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7447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1918" y="273502"/>
            <a:ext cx="4117808" cy="5968130"/>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3" name="Picture 2"/>
          <p:cNvPicPr>
            <a:picLocks noChangeAspect="1"/>
          </p:cNvPicPr>
          <p:nvPr/>
        </p:nvPicPr>
        <p:blipFill>
          <a:blip r:embed="rId4"/>
          <a:stretch>
            <a:fillRect/>
          </a:stretch>
        </p:blipFill>
        <p:spPr>
          <a:xfrm>
            <a:off x="6753726" y="273502"/>
            <a:ext cx="4191255" cy="5968130"/>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49922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 are for all</a:t>
            </a:r>
          </a:p>
        </p:txBody>
      </p:sp>
      <p:sp>
        <p:nvSpPr>
          <p:cNvPr id="14" name="Title 3"/>
          <p:cNvSpPr txBox="1">
            <a:spLocks/>
          </p:cNvSpPr>
          <p:nvPr/>
        </p:nvSpPr>
        <p:spPr>
          <a:xfrm>
            <a:off x="395111" y="284559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i="1" dirty="0" smtClean="0">
                <a:solidFill>
                  <a:prstClr val="white"/>
                </a:solidFill>
                <a:latin typeface="Century Gothic" panose="020B0502020202020204" pitchFamily="34" charset="0"/>
              </a:rPr>
              <a:t>Teaching symbol-sound correspondences</a:t>
            </a:r>
            <a:endParaRPr lang="en-GB" sz="32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82558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to teach phonics?</a:t>
            </a:r>
            <a:endParaRPr lang="en-GB" b="1" dirty="0"/>
          </a:p>
        </p:txBody>
      </p:sp>
      <p:sp>
        <p:nvSpPr>
          <p:cNvPr id="3" name="Content Placeholder 2"/>
          <p:cNvSpPr>
            <a:spLocks noGrp="1"/>
          </p:cNvSpPr>
          <p:nvPr>
            <p:ph idx="1"/>
          </p:nvPr>
        </p:nvSpPr>
        <p:spPr/>
        <p:txBody>
          <a:bodyPr/>
          <a:lstStyle/>
          <a:p>
            <a:pPr>
              <a:lnSpc>
                <a:spcPct val="200000"/>
              </a:lnSpc>
            </a:pPr>
            <a:r>
              <a:rPr lang="en-GB" dirty="0" smtClean="0"/>
              <a:t>Introducing and practising</a:t>
            </a:r>
          </a:p>
          <a:p>
            <a:pPr>
              <a:lnSpc>
                <a:spcPct val="200000"/>
              </a:lnSpc>
            </a:pPr>
            <a:r>
              <a:rPr lang="en-GB" dirty="0" smtClean="0"/>
              <a:t>Applying the knowledge</a:t>
            </a:r>
          </a:p>
          <a:p>
            <a:pPr>
              <a:lnSpc>
                <a:spcPct val="200000"/>
              </a:lnSpc>
            </a:pPr>
            <a:r>
              <a:rPr lang="en-GB" dirty="0" smtClean="0"/>
              <a:t>Increasing independence</a:t>
            </a:r>
          </a:p>
          <a:p>
            <a:pPr>
              <a:lnSpc>
                <a:spcPct val="200000"/>
              </a:lnSpc>
            </a:pPr>
            <a:r>
              <a:rPr lang="en-GB" dirty="0" smtClean="0"/>
              <a:t>Assessing</a:t>
            </a:r>
          </a:p>
          <a:p>
            <a:pPr>
              <a:lnSpc>
                <a:spcPct val="200000"/>
              </a:lnSpc>
            </a:pPr>
            <a:endParaRPr lang="en-GB" dirty="0"/>
          </a:p>
        </p:txBody>
      </p:sp>
    </p:spTree>
    <p:extLst>
      <p:ext uri="{BB962C8B-B14F-4D97-AF65-F5344CB8AC3E}">
        <p14:creationId xmlns:p14="http://schemas.microsoft.com/office/powerpoint/2010/main" val="2815632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4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15103" y="5016558"/>
            <a:ext cx="684907" cy="684907"/>
          </a:xfrm>
          <a:prstGeom prst="rect">
            <a:avLst/>
          </a:prstGeom>
        </p:spPr>
      </p:pic>
      <p:graphicFrame>
        <p:nvGraphicFramePr>
          <p:cNvPr id="146" name="Table 145">
            <a:extLst>
              <a:ext uri="{FF2B5EF4-FFF2-40B4-BE49-F238E27FC236}">
                <a16:creationId xmlns=""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1557067184"/>
              </p:ext>
            </p:extLst>
          </p:nvPr>
        </p:nvGraphicFramePr>
        <p:xfrm>
          <a:off x="1436618" y="369635"/>
          <a:ext cx="9317328" cy="5780900"/>
        </p:xfrm>
        <a:graphic>
          <a:graphicData uri="http://schemas.openxmlformats.org/drawingml/2006/table">
            <a:tbl>
              <a:tblPr firstRow="1" bandRow="1">
                <a:tableStyleId>{5940675A-B579-460E-94D1-54222C63F5DA}</a:tableStyleId>
              </a:tblPr>
              <a:tblGrid>
                <a:gridCol w="1552888">
                  <a:extLst>
                    <a:ext uri="{9D8B030D-6E8A-4147-A177-3AD203B41FA5}">
                      <a16:colId xmlns="" xmlns:a16="http://schemas.microsoft.com/office/drawing/2014/main" val="1988045768"/>
                    </a:ext>
                  </a:extLst>
                </a:gridCol>
                <a:gridCol w="1552888">
                  <a:extLst>
                    <a:ext uri="{9D8B030D-6E8A-4147-A177-3AD203B41FA5}">
                      <a16:colId xmlns="" xmlns:a16="http://schemas.microsoft.com/office/drawing/2014/main" val="694569702"/>
                    </a:ext>
                  </a:extLst>
                </a:gridCol>
                <a:gridCol w="1552888">
                  <a:extLst>
                    <a:ext uri="{9D8B030D-6E8A-4147-A177-3AD203B41FA5}">
                      <a16:colId xmlns="" xmlns:a16="http://schemas.microsoft.com/office/drawing/2014/main" val="2268552234"/>
                    </a:ext>
                  </a:extLst>
                </a:gridCol>
                <a:gridCol w="1552888">
                  <a:extLst>
                    <a:ext uri="{9D8B030D-6E8A-4147-A177-3AD203B41FA5}">
                      <a16:colId xmlns="" xmlns:a16="http://schemas.microsoft.com/office/drawing/2014/main" val="2419153379"/>
                    </a:ext>
                  </a:extLst>
                </a:gridCol>
                <a:gridCol w="1552888">
                  <a:extLst>
                    <a:ext uri="{9D8B030D-6E8A-4147-A177-3AD203B41FA5}">
                      <a16:colId xmlns="" xmlns:a16="http://schemas.microsoft.com/office/drawing/2014/main" val="2309328029"/>
                    </a:ext>
                  </a:extLst>
                </a:gridCol>
                <a:gridCol w="1552888">
                  <a:extLst>
                    <a:ext uri="{9D8B030D-6E8A-4147-A177-3AD203B41FA5}">
                      <a16:colId xmlns="" xmlns:a16="http://schemas.microsoft.com/office/drawing/2014/main" val="654230178"/>
                    </a:ext>
                  </a:extLst>
                </a:gridCol>
              </a:tblGrid>
              <a:tr h="1445225">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4044428657"/>
                  </a:ext>
                </a:extLst>
              </a:tr>
              <a:tr h="1445225">
                <a:tc>
                  <a:txBody>
                    <a:bodyPr/>
                    <a:lstStyle/>
                    <a:p>
                      <a:endParaRPr lang="en-GB" sz="1300"/>
                    </a:p>
                  </a:txBody>
                  <a:tcPr marL="82953" marR="82953" marT="41476" marB="41476"/>
                </a:tc>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2812961732"/>
                  </a:ext>
                </a:extLst>
              </a:tr>
              <a:tr h="1445225">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859905986"/>
                  </a:ext>
                </a:extLst>
              </a:tr>
              <a:tr h="1445225">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dirty="0"/>
                    </a:p>
                  </a:txBody>
                  <a:tcPr marL="82953" marR="82953" marT="41476" marB="41476"/>
                </a:tc>
                <a:tc>
                  <a:txBody>
                    <a:bodyPr/>
                    <a:lstStyle/>
                    <a:p>
                      <a:pPr algn="ctr"/>
                      <a:r>
                        <a:rPr lang="en-GB" sz="1200" b="1" dirty="0" err="1">
                          <a:solidFill>
                            <a:schemeClr val="accent1">
                              <a:lumMod val="50000"/>
                            </a:schemeClr>
                          </a:solidFill>
                          <a:latin typeface="Century Gothic" panose="020B0502020202020204" pitchFamily="34" charset="0"/>
                        </a:rPr>
                        <a:t>Francophoniques</a:t>
                      </a:r>
                      <a:endParaRPr lang="en-GB" sz="1200" b="1" dirty="0">
                        <a:solidFill>
                          <a:schemeClr val="accent1">
                            <a:lumMod val="50000"/>
                          </a:schemeClr>
                        </a:solidFill>
                        <a:latin typeface="Century Gothic" panose="020B0502020202020204" pitchFamily="34" charset="0"/>
                      </a:endParaRPr>
                    </a:p>
                  </a:txBody>
                  <a:tcPr marL="82953" marR="82953" marT="41476" marB="41476" anchor="ctr"/>
                </a:tc>
                <a:extLst>
                  <a:ext uri="{0D108BD9-81ED-4DB2-BD59-A6C34878D82A}">
                    <a16:rowId xmlns="" xmlns:a16="http://schemas.microsoft.com/office/drawing/2014/main" val="2264953687"/>
                  </a:ext>
                </a:extLst>
              </a:tr>
            </a:tbl>
          </a:graphicData>
        </a:graphic>
      </p:graphicFrame>
      <p:sp>
        <p:nvSpPr>
          <p:cNvPr id="148" name="TextBox 147"/>
          <p:cNvSpPr txBox="1"/>
          <p:nvPr/>
        </p:nvSpPr>
        <p:spPr>
          <a:xfrm rot="10800000" flipV="1">
            <a:off x="1502660" y="1421637"/>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dans</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50" name="TextBox 149">
            <a:extLst>
              <a:ext uri="{FF2B5EF4-FFF2-40B4-BE49-F238E27FC236}">
                <a16:creationId xmlns="" xmlns:a16="http://schemas.microsoft.com/office/drawing/2014/main" id="{01A4471C-BA12-42B9-A930-96E726DD97EB}"/>
              </a:ext>
            </a:extLst>
          </p:cNvPr>
          <p:cNvSpPr txBox="1"/>
          <p:nvPr/>
        </p:nvSpPr>
        <p:spPr>
          <a:xfrm>
            <a:off x="2249463" y="1417707"/>
            <a:ext cx="453839" cy="483209"/>
          </a:xfrm>
          <a:prstGeom prst="rect">
            <a:avLst/>
          </a:prstGeom>
          <a:noFill/>
        </p:spPr>
        <p:txBody>
          <a:bodyPr wrap="square" rtlCol="0">
            <a:spAutoFit/>
          </a:bodyPr>
          <a:lstStyle/>
          <a:p>
            <a:pPr>
              <a:defRPr/>
            </a:pPr>
            <a:r>
              <a:rPr lang="en-GB" sz="2540" b="1" dirty="0">
                <a:solidFill>
                  <a:srgbClr val="E65D00"/>
                </a:solidFill>
              </a:rPr>
              <a:t>X</a:t>
            </a:r>
          </a:p>
        </p:txBody>
      </p:sp>
      <p:sp>
        <p:nvSpPr>
          <p:cNvPr id="151" name="TextBox 150">
            <a:extLst>
              <a:ext uri="{FF2B5EF4-FFF2-40B4-BE49-F238E27FC236}">
                <a16:creationId xmlns="" xmlns:a16="http://schemas.microsoft.com/office/drawing/2014/main" id="{27545A5E-73DA-49E9-BB52-FBAA40BA9B21}"/>
              </a:ext>
            </a:extLst>
          </p:cNvPr>
          <p:cNvSpPr txBox="1"/>
          <p:nvPr/>
        </p:nvSpPr>
        <p:spPr>
          <a:xfrm>
            <a:off x="1411014" y="346057"/>
            <a:ext cx="812553" cy="371512"/>
          </a:xfrm>
          <a:prstGeom prst="rect">
            <a:avLst/>
          </a:prstGeom>
          <a:noFill/>
        </p:spPr>
        <p:txBody>
          <a:bodyPr wrap="square" rtlCol="0">
            <a:spAutoFit/>
          </a:bodyPr>
          <a:lstStyle/>
          <a:p>
            <a:pPr>
              <a:defRPr/>
            </a:pPr>
            <a:r>
              <a:rPr lang="en-GB" sz="1814" b="1" dirty="0">
                <a:solidFill>
                  <a:srgbClr val="5B9BD5">
                    <a:lumMod val="50000"/>
                  </a:srgbClr>
                </a:solidFill>
                <a:latin typeface="Century Gothic" panose="020B0502020202020204" pitchFamily="34" charset="0"/>
              </a:rPr>
              <a:t>SFC</a:t>
            </a:r>
          </a:p>
        </p:txBody>
      </p:sp>
      <p:sp>
        <p:nvSpPr>
          <p:cNvPr id="152" name="TextBox 151">
            <a:extLst>
              <a:ext uri="{FF2B5EF4-FFF2-40B4-BE49-F238E27FC236}">
                <a16:creationId xmlns="" xmlns:a16="http://schemas.microsoft.com/office/drawing/2014/main" id="{39F0888F-A463-4264-913D-6587DF2B0911}"/>
              </a:ext>
            </a:extLst>
          </p:cNvPr>
          <p:cNvSpPr txBox="1"/>
          <p:nvPr/>
        </p:nvSpPr>
        <p:spPr>
          <a:xfrm>
            <a:off x="2981195" y="286390"/>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a:t>
            </a:r>
          </a:p>
        </p:txBody>
      </p:sp>
      <p:sp>
        <p:nvSpPr>
          <p:cNvPr id="153" name="TextBox 152">
            <a:extLst>
              <a:ext uri="{FF2B5EF4-FFF2-40B4-BE49-F238E27FC236}">
                <a16:creationId xmlns="" xmlns:a16="http://schemas.microsoft.com/office/drawing/2014/main" id="{996F03CA-4393-4B59-82AE-47D2DDCE7FC2}"/>
              </a:ext>
            </a:extLst>
          </p:cNvPr>
          <p:cNvSpPr txBox="1"/>
          <p:nvPr/>
        </p:nvSpPr>
        <p:spPr>
          <a:xfrm rot="10800000" flipV="1">
            <a:off x="3074888" y="1421811"/>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a</a:t>
            </a:r>
            <a:r>
              <a:rPr lang="en-GB" sz="2177" dirty="0">
                <a:solidFill>
                  <a:srgbClr val="5B9BD5">
                    <a:lumMod val="50000"/>
                  </a:srgbClr>
                </a:solidFill>
                <a:latin typeface="Century Gothic" panose="020B0502020202020204" pitchFamily="34" charset="0"/>
                <a:cs typeface="Calibri" panose="020F0502020204030204" pitchFamily="34" charset="0"/>
              </a:rPr>
              <a:t>nim</a:t>
            </a:r>
            <a:r>
              <a:rPr lang="en-GB" sz="2177" dirty="0">
                <a:solidFill>
                  <a:srgbClr val="E65D00"/>
                </a:solidFill>
                <a:latin typeface="Century Gothic" panose="020B0502020202020204" pitchFamily="34" charset="0"/>
                <a:cs typeface="Calibri" panose="020F0502020204030204" pitchFamily="34" charset="0"/>
              </a:rPr>
              <a:t>a</a:t>
            </a:r>
            <a:r>
              <a:rPr lang="en-GB" sz="2177" dirty="0">
                <a:solidFill>
                  <a:srgbClr val="5B9BD5">
                    <a:lumMod val="50000"/>
                  </a:srgbClr>
                </a:solidFill>
                <a:latin typeface="Century Gothic" panose="020B0502020202020204" pitchFamily="34" charset="0"/>
                <a:cs typeface="Calibri" panose="020F0502020204030204" pitchFamily="34" charset="0"/>
              </a:rPr>
              <a:t>l</a:t>
            </a:r>
          </a:p>
        </p:txBody>
      </p:sp>
      <p:sp>
        <p:nvSpPr>
          <p:cNvPr id="154" name="TextBox 153">
            <a:extLst>
              <a:ext uri="{FF2B5EF4-FFF2-40B4-BE49-F238E27FC236}">
                <a16:creationId xmlns="" xmlns:a16="http://schemas.microsoft.com/office/drawing/2014/main" id="{E03C17A7-4D3C-4F7A-A902-2FFD30051486}"/>
              </a:ext>
            </a:extLst>
          </p:cNvPr>
          <p:cNvSpPr txBox="1"/>
          <p:nvPr/>
        </p:nvSpPr>
        <p:spPr>
          <a:xfrm>
            <a:off x="4559660" y="309381"/>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i</a:t>
            </a:r>
          </a:p>
        </p:txBody>
      </p:sp>
      <p:sp>
        <p:nvSpPr>
          <p:cNvPr id="155" name="TextBox 154">
            <a:extLst>
              <a:ext uri="{FF2B5EF4-FFF2-40B4-BE49-F238E27FC236}">
                <a16:creationId xmlns="" xmlns:a16="http://schemas.microsoft.com/office/drawing/2014/main" id="{21965192-8A44-404D-A8A2-7FE4D3B6FB7A}"/>
              </a:ext>
            </a:extLst>
          </p:cNvPr>
          <p:cNvSpPr txBox="1"/>
          <p:nvPr/>
        </p:nvSpPr>
        <p:spPr>
          <a:xfrm rot="10800000" flipV="1">
            <a:off x="4644395" y="1413434"/>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m</a:t>
            </a:r>
            <a:r>
              <a:rPr lang="en-GB" sz="2177" dirty="0">
                <a:solidFill>
                  <a:srgbClr val="E65D00"/>
                </a:solidFill>
                <a:latin typeface="Century Gothic" panose="020B0502020202020204" pitchFamily="34" charset="0"/>
                <a:cs typeface="Calibri" panose="020F0502020204030204" pitchFamily="34" charset="0"/>
              </a:rPr>
              <a:t>i</a:t>
            </a:r>
            <a:r>
              <a:rPr lang="en-GB" sz="2177" dirty="0">
                <a:solidFill>
                  <a:srgbClr val="5B9BD5">
                    <a:lumMod val="50000"/>
                  </a:srgbClr>
                </a:solidFill>
                <a:latin typeface="Century Gothic" panose="020B0502020202020204" pitchFamily="34" charset="0"/>
                <a:cs typeface="Calibri" panose="020F0502020204030204" pitchFamily="34" charset="0"/>
              </a:rPr>
              <a:t>d</a:t>
            </a:r>
            <a:r>
              <a:rPr lang="en-GB" sz="2177" dirty="0">
                <a:solidFill>
                  <a:srgbClr val="E65D00"/>
                </a:solidFill>
                <a:latin typeface="Century Gothic" panose="020B0502020202020204" pitchFamily="34" charset="0"/>
                <a:cs typeface="Calibri" panose="020F0502020204030204" pitchFamily="34" charset="0"/>
              </a:rPr>
              <a:t>i</a:t>
            </a:r>
          </a:p>
        </p:txBody>
      </p:sp>
      <p:sp>
        <p:nvSpPr>
          <p:cNvPr id="156" name="TextBox 155">
            <a:extLst>
              <a:ext uri="{FF2B5EF4-FFF2-40B4-BE49-F238E27FC236}">
                <a16:creationId xmlns="" xmlns:a16="http://schemas.microsoft.com/office/drawing/2014/main" id="{56062E12-3005-440B-9F4D-0DE861F6A42E}"/>
              </a:ext>
            </a:extLst>
          </p:cNvPr>
          <p:cNvSpPr txBox="1"/>
          <p:nvPr/>
        </p:nvSpPr>
        <p:spPr>
          <a:xfrm>
            <a:off x="6077695" y="275417"/>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eu</a:t>
            </a:r>
            <a:endParaRPr lang="en-GB" sz="2540" b="1" dirty="0">
              <a:solidFill>
                <a:srgbClr val="5B9BD5">
                  <a:lumMod val="50000"/>
                </a:srgbClr>
              </a:solidFill>
              <a:latin typeface="Century Gothic" panose="020B0502020202020204" pitchFamily="34" charset="0"/>
            </a:endParaRPr>
          </a:p>
        </p:txBody>
      </p:sp>
      <p:sp>
        <p:nvSpPr>
          <p:cNvPr id="157" name="TextBox 156">
            <a:extLst>
              <a:ext uri="{FF2B5EF4-FFF2-40B4-BE49-F238E27FC236}">
                <a16:creationId xmlns="" xmlns:a16="http://schemas.microsoft.com/office/drawing/2014/main" id="{99C1E285-6BD0-46F7-9623-E3508D0E3514}"/>
              </a:ext>
            </a:extLst>
          </p:cNvPr>
          <p:cNvSpPr txBox="1"/>
          <p:nvPr/>
        </p:nvSpPr>
        <p:spPr>
          <a:xfrm rot="10800000" flipV="1">
            <a:off x="6175682" y="1421811"/>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d</a:t>
            </a:r>
            <a:r>
              <a:rPr lang="en-GB" sz="2177" dirty="0">
                <a:solidFill>
                  <a:srgbClr val="E65D00"/>
                </a:solidFill>
                <a:latin typeface="Century Gothic" panose="020B0502020202020204" pitchFamily="34" charset="0"/>
                <a:cs typeface="Calibri" panose="020F0502020204030204" pitchFamily="34" charset="0"/>
              </a:rPr>
              <a:t>eu</a:t>
            </a:r>
            <a:r>
              <a:rPr lang="en-GB" sz="2177" dirty="0">
                <a:solidFill>
                  <a:srgbClr val="5B9BD5">
                    <a:lumMod val="50000"/>
                  </a:srgbClr>
                </a:solidFill>
                <a:latin typeface="Century Gothic" panose="020B0502020202020204" pitchFamily="34" charset="0"/>
                <a:cs typeface="Calibri" panose="020F0502020204030204" pitchFamily="34" charset="0"/>
              </a:rPr>
              <a:t>x</a:t>
            </a:r>
          </a:p>
        </p:txBody>
      </p:sp>
      <p:sp>
        <p:nvSpPr>
          <p:cNvPr id="158" name="TextBox 157">
            <a:extLst>
              <a:ext uri="{FF2B5EF4-FFF2-40B4-BE49-F238E27FC236}">
                <a16:creationId xmlns="" xmlns:a16="http://schemas.microsoft.com/office/drawing/2014/main" id="{C9F86A72-63E1-4A58-8244-EBCBEBDC45B4}"/>
              </a:ext>
            </a:extLst>
          </p:cNvPr>
          <p:cNvSpPr txBox="1"/>
          <p:nvPr/>
        </p:nvSpPr>
        <p:spPr>
          <a:xfrm>
            <a:off x="7637035" y="268776"/>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e</a:t>
            </a:r>
          </a:p>
        </p:txBody>
      </p:sp>
      <p:sp>
        <p:nvSpPr>
          <p:cNvPr id="159" name="TextBox 158">
            <a:extLst>
              <a:ext uri="{FF2B5EF4-FFF2-40B4-BE49-F238E27FC236}">
                <a16:creationId xmlns="" xmlns:a16="http://schemas.microsoft.com/office/drawing/2014/main" id="{21E497C2-6813-45CF-9B5F-EA40A2480F0D}"/>
              </a:ext>
            </a:extLst>
          </p:cNvPr>
          <p:cNvSpPr txBox="1"/>
          <p:nvPr/>
        </p:nvSpPr>
        <p:spPr>
          <a:xfrm rot="10800000" flipV="1">
            <a:off x="7766775" y="1413435"/>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Arial" panose="020B0604020202020204" pitchFamily="34" charset="0"/>
              </a:rPr>
              <a:t>j</a:t>
            </a:r>
            <a:r>
              <a:rPr lang="en-GB" sz="2177" dirty="0">
                <a:solidFill>
                  <a:srgbClr val="E65D00"/>
                </a:solidFill>
                <a:latin typeface="Century Gothic" panose="020B0502020202020204" pitchFamily="34" charset="0"/>
                <a:cs typeface="Calibri" panose="020F0502020204030204" pitchFamily="34" charset="0"/>
              </a:rPr>
              <a:t>e</a:t>
            </a:r>
          </a:p>
        </p:txBody>
      </p:sp>
      <p:sp>
        <p:nvSpPr>
          <p:cNvPr id="160" name="TextBox 159">
            <a:extLst>
              <a:ext uri="{FF2B5EF4-FFF2-40B4-BE49-F238E27FC236}">
                <a16:creationId xmlns="" xmlns:a16="http://schemas.microsoft.com/office/drawing/2014/main" id="{014393F9-EBBB-46AE-A196-D335BA83A5BF}"/>
              </a:ext>
            </a:extLst>
          </p:cNvPr>
          <p:cNvSpPr txBox="1"/>
          <p:nvPr/>
        </p:nvSpPr>
        <p:spPr>
          <a:xfrm>
            <a:off x="9182813" y="268776"/>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au</a:t>
            </a:r>
          </a:p>
        </p:txBody>
      </p:sp>
      <p:sp>
        <p:nvSpPr>
          <p:cNvPr id="161" name="TextBox 160">
            <a:extLst>
              <a:ext uri="{FF2B5EF4-FFF2-40B4-BE49-F238E27FC236}">
                <a16:creationId xmlns="" xmlns:a16="http://schemas.microsoft.com/office/drawing/2014/main" id="{8F5AD61F-FF38-4B02-B6A5-FD573E6CA9AA}"/>
              </a:ext>
            </a:extLst>
          </p:cNvPr>
          <p:cNvSpPr txBox="1"/>
          <p:nvPr/>
        </p:nvSpPr>
        <p:spPr>
          <a:xfrm rot="10800000" flipV="1">
            <a:off x="9332882" y="1418340"/>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g</a:t>
            </a:r>
            <a:r>
              <a:rPr lang="en-GB" sz="2177" dirty="0">
                <a:solidFill>
                  <a:srgbClr val="E65D00"/>
                </a:solidFill>
                <a:latin typeface="Century Gothic" panose="020B0502020202020204" pitchFamily="34" charset="0"/>
                <a:cs typeface="Calibri" panose="020F0502020204030204" pitchFamily="34" charset="0"/>
              </a:rPr>
              <a:t>au</a:t>
            </a:r>
            <a:r>
              <a:rPr lang="en-GB" sz="2177" dirty="0">
                <a:solidFill>
                  <a:srgbClr val="5B9BD5">
                    <a:lumMod val="50000"/>
                  </a:srgbClr>
                </a:solidFill>
                <a:latin typeface="Century Gothic" panose="020B0502020202020204" pitchFamily="34" charset="0"/>
                <a:cs typeface="Calibri" panose="020F0502020204030204" pitchFamily="34" charset="0"/>
              </a:rPr>
              <a:t>che</a:t>
            </a:r>
          </a:p>
        </p:txBody>
      </p:sp>
      <p:sp>
        <p:nvSpPr>
          <p:cNvPr id="162" name="TextBox 161">
            <a:extLst>
              <a:ext uri="{FF2B5EF4-FFF2-40B4-BE49-F238E27FC236}">
                <a16:creationId xmlns="" xmlns:a16="http://schemas.microsoft.com/office/drawing/2014/main" id="{A5EA739B-5F9B-49F0-9FB7-66EAED3AA8BD}"/>
              </a:ext>
            </a:extLst>
          </p:cNvPr>
          <p:cNvSpPr txBox="1"/>
          <p:nvPr/>
        </p:nvSpPr>
        <p:spPr>
          <a:xfrm>
            <a:off x="2959371" y="1700540"/>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ou</a:t>
            </a:r>
            <a:endParaRPr lang="en-GB" sz="2540" b="1" dirty="0">
              <a:solidFill>
                <a:srgbClr val="5B9BD5">
                  <a:lumMod val="50000"/>
                </a:srgbClr>
              </a:solidFill>
              <a:latin typeface="Century Gothic" panose="020B0502020202020204" pitchFamily="34" charset="0"/>
            </a:endParaRPr>
          </a:p>
        </p:txBody>
      </p:sp>
      <p:sp>
        <p:nvSpPr>
          <p:cNvPr id="163" name="TextBox 162">
            <a:extLst>
              <a:ext uri="{FF2B5EF4-FFF2-40B4-BE49-F238E27FC236}">
                <a16:creationId xmlns="" xmlns:a16="http://schemas.microsoft.com/office/drawing/2014/main" id="{43E99237-64FE-4D6D-A43C-959E364F8A43}"/>
              </a:ext>
            </a:extLst>
          </p:cNvPr>
          <p:cNvSpPr txBox="1"/>
          <p:nvPr/>
        </p:nvSpPr>
        <p:spPr>
          <a:xfrm rot="10800000" flipV="1">
            <a:off x="3094815" y="2841691"/>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n</a:t>
            </a:r>
            <a:r>
              <a:rPr lang="en-GB" sz="2177" dirty="0">
                <a:solidFill>
                  <a:srgbClr val="E65D00"/>
                </a:solidFill>
                <a:latin typeface="Century Gothic" panose="020B0502020202020204" pitchFamily="34" charset="0"/>
                <a:cs typeface="Calibri" panose="020F0502020204030204" pitchFamily="34" charset="0"/>
              </a:rPr>
              <a:t>ou</a:t>
            </a:r>
            <a:r>
              <a:rPr lang="en-GB" sz="2177" dirty="0">
                <a:solidFill>
                  <a:srgbClr val="5B9BD5">
                    <a:lumMod val="50000"/>
                  </a:srgbClr>
                </a:solidFill>
                <a:latin typeface="Century Gothic" panose="020B0502020202020204" pitchFamily="34" charset="0"/>
                <a:cs typeface="Calibri" panose="020F0502020204030204" pitchFamily="34" charset="0"/>
              </a:rPr>
              <a:t>s</a:t>
            </a:r>
          </a:p>
        </p:txBody>
      </p:sp>
      <p:sp>
        <p:nvSpPr>
          <p:cNvPr id="164" name="TextBox 163">
            <a:extLst>
              <a:ext uri="{FF2B5EF4-FFF2-40B4-BE49-F238E27FC236}">
                <a16:creationId xmlns="" xmlns:a16="http://schemas.microsoft.com/office/drawing/2014/main" id="{0C330699-1A94-4A4B-BBFC-17CFB512D299}"/>
              </a:ext>
            </a:extLst>
          </p:cNvPr>
          <p:cNvSpPr txBox="1"/>
          <p:nvPr/>
        </p:nvSpPr>
        <p:spPr>
          <a:xfrm>
            <a:off x="4530648" y="1771396"/>
            <a:ext cx="602479" cy="371512"/>
          </a:xfrm>
          <a:prstGeom prst="rect">
            <a:avLst/>
          </a:prstGeom>
          <a:noFill/>
        </p:spPr>
        <p:txBody>
          <a:bodyPr wrap="square" rtlCol="0">
            <a:spAutoFit/>
          </a:bodyPr>
          <a:lstStyle/>
          <a:p>
            <a:pPr>
              <a:defRPr/>
            </a:pPr>
            <a:r>
              <a:rPr lang="en-GB" sz="1814" b="1" dirty="0">
                <a:solidFill>
                  <a:srgbClr val="5B9BD5">
                    <a:lumMod val="50000"/>
                  </a:srgbClr>
                </a:solidFill>
                <a:latin typeface="Century Gothic" panose="020B0502020202020204" pitchFamily="34" charset="0"/>
              </a:rPr>
              <a:t>SFE</a:t>
            </a:r>
          </a:p>
        </p:txBody>
      </p:sp>
      <p:sp>
        <p:nvSpPr>
          <p:cNvPr id="165" name="TextBox 164">
            <a:extLst>
              <a:ext uri="{FF2B5EF4-FFF2-40B4-BE49-F238E27FC236}">
                <a16:creationId xmlns="" xmlns:a16="http://schemas.microsoft.com/office/drawing/2014/main" id="{35ED4ED2-76E4-4B1D-8687-EA430F13F0A9}"/>
              </a:ext>
            </a:extLst>
          </p:cNvPr>
          <p:cNvSpPr txBox="1"/>
          <p:nvPr/>
        </p:nvSpPr>
        <p:spPr>
          <a:xfrm rot="10800000" flipV="1">
            <a:off x="4631429" y="2843184"/>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timide</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66" name="TextBox 165">
            <a:extLst>
              <a:ext uri="{FF2B5EF4-FFF2-40B4-BE49-F238E27FC236}">
                <a16:creationId xmlns="" xmlns:a16="http://schemas.microsoft.com/office/drawing/2014/main" id="{6D5BA393-85B6-4ED4-85E5-B2EF5E5A7BDE}"/>
              </a:ext>
            </a:extLst>
          </p:cNvPr>
          <p:cNvSpPr txBox="1"/>
          <p:nvPr/>
        </p:nvSpPr>
        <p:spPr>
          <a:xfrm>
            <a:off x="6086927" y="1753602"/>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é</a:t>
            </a:r>
          </a:p>
        </p:txBody>
      </p:sp>
      <p:sp>
        <p:nvSpPr>
          <p:cNvPr id="167" name="TextBox 166">
            <a:extLst>
              <a:ext uri="{FF2B5EF4-FFF2-40B4-BE49-F238E27FC236}">
                <a16:creationId xmlns="" xmlns:a16="http://schemas.microsoft.com/office/drawing/2014/main" id="{CEDDBBF8-14E6-4509-8F5F-F5EF5CC01E85}"/>
              </a:ext>
            </a:extLst>
          </p:cNvPr>
          <p:cNvSpPr txBox="1"/>
          <p:nvPr/>
        </p:nvSpPr>
        <p:spPr>
          <a:xfrm rot="10800000" flipV="1">
            <a:off x="6194623" y="2844155"/>
            <a:ext cx="1325456" cy="427361"/>
          </a:xfrm>
          <a:prstGeom prst="rect">
            <a:avLst/>
          </a:prstGeom>
          <a:noFill/>
        </p:spPr>
        <p:txBody>
          <a:bodyPr wrap="square" rtlCol="0">
            <a:spAutoFit/>
          </a:bodyPr>
          <a:lstStyle/>
          <a:p>
            <a:pPr algn="ctr">
              <a:defRPr/>
            </a:pPr>
            <a:r>
              <a:rPr lang="en-GB" sz="2177" dirty="0" err="1">
                <a:solidFill>
                  <a:srgbClr val="E65D00"/>
                </a:solidFill>
                <a:latin typeface="Century Gothic" panose="020B0502020202020204" pitchFamily="34" charset="0"/>
                <a:cs typeface="Calibri" panose="020F0502020204030204" pitchFamily="34" charset="0"/>
              </a:rPr>
              <a:t>é</a:t>
            </a:r>
            <a:r>
              <a:rPr lang="en-GB" sz="2177" dirty="0" err="1">
                <a:solidFill>
                  <a:srgbClr val="5B9BD5">
                    <a:lumMod val="50000"/>
                  </a:srgbClr>
                </a:solidFill>
                <a:latin typeface="Century Gothic" panose="020B0502020202020204" pitchFamily="34" charset="0"/>
                <a:cs typeface="Calibri" panose="020F0502020204030204" pitchFamily="34" charset="0"/>
              </a:rPr>
              <a:t>crire</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68" name="TextBox 167">
            <a:extLst>
              <a:ext uri="{FF2B5EF4-FFF2-40B4-BE49-F238E27FC236}">
                <a16:creationId xmlns="" xmlns:a16="http://schemas.microsoft.com/office/drawing/2014/main" id="{1DBEB9ED-2A1F-4697-A09B-456FE6C025FE}"/>
              </a:ext>
            </a:extLst>
          </p:cNvPr>
          <p:cNvSpPr txBox="1"/>
          <p:nvPr/>
        </p:nvSpPr>
        <p:spPr>
          <a:xfrm>
            <a:off x="7627950" y="1720395"/>
            <a:ext cx="1270925"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en</a:t>
            </a:r>
            <a:r>
              <a:rPr lang="en-GB" sz="2540" b="1" dirty="0">
                <a:solidFill>
                  <a:srgbClr val="5B9BD5">
                    <a:lumMod val="50000"/>
                  </a:srgbClr>
                </a:solidFill>
                <a:latin typeface="Century Gothic" panose="020B0502020202020204" pitchFamily="34" charset="0"/>
              </a:rPr>
              <a:t>/an</a:t>
            </a:r>
          </a:p>
        </p:txBody>
      </p:sp>
      <p:sp>
        <p:nvSpPr>
          <p:cNvPr id="169" name="TextBox 168">
            <a:extLst>
              <a:ext uri="{FF2B5EF4-FFF2-40B4-BE49-F238E27FC236}">
                <a16:creationId xmlns="" xmlns:a16="http://schemas.microsoft.com/office/drawing/2014/main" id="{1084D522-55E2-4A5B-8A07-01AAE18E1CC8}"/>
              </a:ext>
            </a:extLst>
          </p:cNvPr>
          <p:cNvSpPr txBox="1"/>
          <p:nvPr/>
        </p:nvSpPr>
        <p:spPr>
          <a:xfrm rot="10800000" flipV="1">
            <a:off x="7766830" y="2863010"/>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en</a:t>
            </a:r>
            <a:r>
              <a:rPr lang="en-GB" sz="2177" dirty="0">
                <a:solidFill>
                  <a:srgbClr val="5B9BD5">
                    <a:lumMod val="50000"/>
                  </a:srgbClr>
                </a:solidFill>
                <a:latin typeface="Century Gothic" panose="020B0502020202020204" pitchFamily="34" charset="0"/>
                <a:cs typeface="Calibri" panose="020F0502020204030204" pitchFamily="34" charset="0"/>
              </a:rPr>
              <a:t>f</a:t>
            </a:r>
            <a:r>
              <a:rPr lang="en-GB" sz="2177" dirty="0">
                <a:solidFill>
                  <a:srgbClr val="E65D00"/>
                </a:solidFill>
                <a:latin typeface="Century Gothic" panose="020B0502020202020204" pitchFamily="34" charset="0"/>
                <a:cs typeface="Calibri" panose="020F0502020204030204" pitchFamily="34" charset="0"/>
              </a:rPr>
              <a:t>an</a:t>
            </a:r>
            <a:r>
              <a:rPr lang="en-GB" sz="2177" dirty="0">
                <a:solidFill>
                  <a:srgbClr val="5B9BD5">
                    <a:lumMod val="50000"/>
                  </a:srgbClr>
                </a:solidFill>
                <a:latin typeface="Century Gothic" panose="020B0502020202020204" pitchFamily="34" charset="0"/>
                <a:cs typeface="Calibri" panose="020F0502020204030204" pitchFamily="34" charset="0"/>
              </a:rPr>
              <a:t>t</a:t>
            </a:r>
          </a:p>
        </p:txBody>
      </p:sp>
      <p:sp>
        <p:nvSpPr>
          <p:cNvPr id="170" name="TextBox 169">
            <a:extLst>
              <a:ext uri="{FF2B5EF4-FFF2-40B4-BE49-F238E27FC236}">
                <a16:creationId xmlns="" xmlns:a16="http://schemas.microsoft.com/office/drawing/2014/main" id="{2D84058D-C626-482F-BA91-88500C8F938A}"/>
              </a:ext>
            </a:extLst>
          </p:cNvPr>
          <p:cNvSpPr txBox="1"/>
          <p:nvPr/>
        </p:nvSpPr>
        <p:spPr>
          <a:xfrm>
            <a:off x="9170548" y="1701787"/>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on</a:t>
            </a:r>
          </a:p>
        </p:txBody>
      </p:sp>
      <p:sp>
        <p:nvSpPr>
          <p:cNvPr id="171" name="TextBox 170">
            <a:extLst>
              <a:ext uri="{FF2B5EF4-FFF2-40B4-BE49-F238E27FC236}">
                <a16:creationId xmlns="" xmlns:a16="http://schemas.microsoft.com/office/drawing/2014/main" id="{97A45DCB-28B8-4DF2-9802-A456A60B9B9A}"/>
              </a:ext>
            </a:extLst>
          </p:cNvPr>
          <p:cNvSpPr txBox="1"/>
          <p:nvPr/>
        </p:nvSpPr>
        <p:spPr>
          <a:xfrm rot="10800000" flipV="1">
            <a:off x="9332882" y="2862189"/>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N</a:t>
            </a:r>
            <a:r>
              <a:rPr lang="en-GB" sz="2177" dirty="0">
                <a:solidFill>
                  <a:srgbClr val="E65D00"/>
                </a:solidFill>
                <a:latin typeface="Century Gothic" panose="020B0502020202020204" pitchFamily="34" charset="0"/>
                <a:cs typeface="Calibri" panose="020F0502020204030204" pitchFamily="34" charset="0"/>
              </a:rPr>
              <a:t>on</a:t>
            </a:r>
            <a:r>
              <a:rPr lang="en-GB" sz="2177" dirty="0">
                <a:solidFill>
                  <a:srgbClr val="5B9BD5">
                    <a:lumMod val="50000"/>
                  </a:srgbClr>
                </a:solidFill>
                <a:latin typeface="Century Gothic" panose="020B0502020202020204" pitchFamily="34" charset="0"/>
                <a:cs typeface="Calibri" panose="020F0502020204030204" pitchFamily="34" charset="0"/>
              </a:rPr>
              <a:t>!</a:t>
            </a:r>
          </a:p>
        </p:txBody>
      </p:sp>
      <p:sp>
        <p:nvSpPr>
          <p:cNvPr id="172" name="TextBox 171">
            <a:extLst>
              <a:ext uri="{FF2B5EF4-FFF2-40B4-BE49-F238E27FC236}">
                <a16:creationId xmlns="" xmlns:a16="http://schemas.microsoft.com/office/drawing/2014/main" id="{74D7DA4E-2E3C-4902-91E3-956B2ED8568F}"/>
              </a:ext>
            </a:extLst>
          </p:cNvPr>
          <p:cNvSpPr txBox="1"/>
          <p:nvPr/>
        </p:nvSpPr>
        <p:spPr>
          <a:xfrm>
            <a:off x="2977920" y="3182921"/>
            <a:ext cx="815821"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ê/è</a:t>
            </a:r>
          </a:p>
        </p:txBody>
      </p:sp>
      <p:sp>
        <p:nvSpPr>
          <p:cNvPr id="173" name="TextBox 172">
            <a:extLst>
              <a:ext uri="{FF2B5EF4-FFF2-40B4-BE49-F238E27FC236}">
                <a16:creationId xmlns="" xmlns:a16="http://schemas.microsoft.com/office/drawing/2014/main" id="{30EB85E3-56EB-4612-B609-3B14E89B4C41}"/>
              </a:ext>
            </a:extLst>
          </p:cNvPr>
          <p:cNvSpPr txBox="1"/>
          <p:nvPr/>
        </p:nvSpPr>
        <p:spPr>
          <a:xfrm rot="10800000" flipV="1">
            <a:off x="3084788" y="4325425"/>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t</a:t>
            </a:r>
            <a:r>
              <a:rPr lang="en-GB" sz="2177" dirty="0">
                <a:solidFill>
                  <a:srgbClr val="E65D00"/>
                </a:solidFill>
                <a:latin typeface="Century Gothic" panose="020B0502020202020204" pitchFamily="34" charset="0"/>
                <a:cs typeface="Calibri" panose="020F0502020204030204" pitchFamily="34" charset="0"/>
              </a:rPr>
              <a:t>ê</a:t>
            </a:r>
            <a:r>
              <a:rPr lang="en-GB" sz="2177" dirty="0">
                <a:solidFill>
                  <a:srgbClr val="5B9BD5">
                    <a:lumMod val="50000"/>
                  </a:srgbClr>
                </a:solidFill>
                <a:latin typeface="Century Gothic" panose="020B0502020202020204" pitchFamily="34" charset="0"/>
                <a:cs typeface="Calibri" panose="020F0502020204030204" pitchFamily="34" charset="0"/>
              </a:rPr>
              <a:t>te</a:t>
            </a:r>
          </a:p>
        </p:txBody>
      </p:sp>
      <p:sp>
        <p:nvSpPr>
          <p:cNvPr id="174" name="TextBox 173">
            <a:extLst>
              <a:ext uri="{FF2B5EF4-FFF2-40B4-BE49-F238E27FC236}">
                <a16:creationId xmlns="" xmlns:a16="http://schemas.microsoft.com/office/drawing/2014/main" id="{0274EA15-8BBA-40D4-BB2D-8167BA6E09E9}"/>
              </a:ext>
            </a:extLst>
          </p:cNvPr>
          <p:cNvSpPr txBox="1"/>
          <p:nvPr/>
        </p:nvSpPr>
        <p:spPr>
          <a:xfrm>
            <a:off x="4527233" y="3163869"/>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ai</a:t>
            </a:r>
          </a:p>
        </p:txBody>
      </p:sp>
      <p:sp>
        <p:nvSpPr>
          <p:cNvPr id="175" name="TextBox 174">
            <a:extLst>
              <a:ext uri="{FF2B5EF4-FFF2-40B4-BE49-F238E27FC236}">
                <a16:creationId xmlns="" xmlns:a16="http://schemas.microsoft.com/office/drawing/2014/main" id="{62C49B10-00BF-49E6-A895-1F83B78E6B83}"/>
              </a:ext>
            </a:extLst>
          </p:cNvPr>
          <p:cNvSpPr txBox="1"/>
          <p:nvPr/>
        </p:nvSpPr>
        <p:spPr>
          <a:xfrm rot="10800000" flipV="1">
            <a:off x="4602903" y="4299563"/>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vr</a:t>
            </a:r>
            <a:r>
              <a:rPr lang="en-GB" sz="2177" dirty="0" err="1">
                <a:solidFill>
                  <a:srgbClr val="E65D00"/>
                </a:solidFill>
                <a:latin typeface="Century Gothic" panose="020B0502020202020204" pitchFamily="34" charset="0"/>
                <a:cs typeface="Calibri" panose="020F0502020204030204" pitchFamily="34" charset="0"/>
              </a:rPr>
              <a:t>ai</a:t>
            </a:r>
            <a:endParaRPr lang="en-GB" sz="2177" dirty="0">
              <a:solidFill>
                <a:srgbClr val="E65D00"/>
              </a:solidFill>
              <a:latin typeface="Century Gothic" panose="020B0502020202020204" pitchFamily="34" charset="0"/>
              <a:cs typeface="Calibri" panose="020F0502020204030204" pitchFamily="34" charset="0"/>
            </a:endParaRPr>
          </a:p>
        </p:txBody>
      </p:sp>
      <p:sp>
        <p:nvSpPr>
          <p:cNvPr id="176" name="TextBox 175">
            <a:extLst>
              <a:ext uri="{FF2B5EF4-FFF2-40B4-BE49-F238E27FC236}">
                <a16:creationId xmlns="" xmlns:a16="http://schemas.microsoft.com/office/drawing/2014/main" id="{DF8E537E-0A92-4C3F-A84C-B7641CD6E24F}"/>
              </a:ext>
            </a:extLst>
          </p:cNvPr>
          <p:cNvSpPr txBox="1"/>
          <p:nvPr/>
        </p:nvSpPr>
        <p:spPr>
          <a:xfrm>
            <a:off x="6072583" y="3160614"/>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oi</a:t>
            </a:r>
          </a:p>
        </p:txBody>
      </p:sp>
      <p:sp>
        <p:nvSpPr>
          <p:cNvPr id="177" name="TextBox 176">
            <a:extLst>
              <a:ext uri="{FF2B5EF4-FFF2-40B4-BE49-F238E27FC236}">
                <a16:creationId xmlns="" xmlns:a16="http://schemas.microsoft.com/office/drawing/2014/main" id="{C83EC0DD-C666-4BE1-A219-EACDF3FCF29A}"/>
              </a:ext>
            </a:extLst>
          </p:cNvPr>
          <p:cNvSpPr txBox="1"/>
          <p:nvPr/>
        </p:nvSpPr>
        <p:spPr>
          <a:xfrm rot="10800000" flipV="1">
            <a:off x="6198462" y="4311555"/>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v</a:t>
            </a:r>
            <a:r>
              <a:rPr lang="en-GB" sz="2177" dirty="0" err="1">
                <a:solidFill>
                  <a:srgbClr val="E65D00"/>
                </a:solidFill>
                <a:latin typeface="Century Gothic" panose="020B0502020202020204" pitchFamily="34" charset="0"/>
                <a:cs typeface="Calibri" panose="020F0502020204030204" pitchFamily="34" charset="0"/>
              </a:rPr>
              <a:t>oi</a:t>
            </a:r>
            <a:r>
              <a:rPr lang="en-GB" sz="2177" dirty="0" err="1">
                <a:solidFill>
                  <a:srgbClr val="5B9BD5">
                    <a:lumMod val="50000"/>
                  </a:srgbClr>
                </a:solidFill>
                <a:latin typeface="Century Gothic" panose="020B0502020202020204" pitchFamily="34" charset="0"/>
                <a:cs typeface="Calibri" panose="020F0502020204030204" pitchFamily="34" charset="0"/>
              </a:rPr>
              <a:t>r</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78" name="TextBox 177">
            <a:extLst>
              <a:ext uri="{FF2B5EF4-FFF2-40B4-BE49-F238E27FC236}">
                <a16:creationId xmlns="" xmlns:a16="http://schemas.microsoft.com/office/drawing/2014/main" id="{9351C3B1-1F70-43C0-A675-D42A0D00E041}"/>
              </a:ext>
            </a:extLst>
          </p:cNvPr>
          <p:cNvSpPr txBox="1"/>
          <p:nvPr/>
        </p:nvSpPr>
        <p:spPr>
          <a:xfrm>
            <a:off x="7617849" y="3160614"/>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ch</a:t>
            </a:r>
            <a:endParaRPr lang="en-GB" sz="2540" b="1" dirty="0">
              <a:solidFill>
                <a:srgbClr val="5B9BD5">
                  <a:lumMod val="50000"/>
                </a:srgbClr>
              </a:solidFill>
              <a:latin typeface="Century Gothic" panose="020B0502020202020204" pitchFamily="34" charset="0"/>
            </a:endParaRPr>
          </a:p>
        </p:txBody>
      </p:sp>
      <p:sp>
        <p:nvSpPr>
          <p:cNvPr id="179" name="TextBox 178">
            <a:extLst>
              <a:ext uri="{FF2B5EF4-FFF2-40B4-BE49-F238E27FC236}">
                <a16:creationId xmlns="" xmlns:a16="http://schemas.microsoft.com/office/drawing/2014/main" id="{5D8D2485-8D4A-4D28-A36A-CC9EC8E7A802}"/>
              </a:ext>
            </a:extLst>
          </p:cNvPr>
          <p:cNvSpPr txBox="1"/>
          <p:nvPr/>
        </p:nvSpPr>
        <p:spPr>
          <a:xfrm rot="10800000" flipV="1">
            <a:off x="7638789" y="4312479"/>
            <a:ext cx="1544024" cy="427361"/>
          </a:xfrm>
          <a:prstGeom prst="rect">
            <a:avLst/>
          </a:prstGeom>
          <a:noFill/>
        </p:spPr>
        <p:txBody>
          <a:bodyPr wrap="square" rtlCol="0">
            <a:spAutoFit/>
          </a:bodyPr>
          <a:lstStyle/>
          <a:p>
            <a:pPr algn="ctr">
              <a:defRPr/>
            </a:pPr>
            <a:r>
              <a:rPr lang="en-GB" sz="2177" dirty="0" err="1">
                <a:solidFill>
                  <a:srgbClr val="E65D00"/>
                </a:solidFill>
                <a:latin typeface="Century Gothic" panose="020B0502020202020204" pitchFamily="34" charset="0"/>
                <a:cs typeface="Calibri" panose="020F0502020204030204" pitchFamily="34" charset="0"/>
              </a:rPr>
              <a:t>ch</a:t>
            </a:r>
            <a:r>
              <a:rPr lang="en-GB" sz="2177" dirty="0" err="1">
                <a:solidFill>
                  <a:srgbClr val="5B9BD5">
                    <a:lumMod val="50000"/>
                  </a:srgbClr>
                </a:solidFill>
                <a:latin typeface="Century Gothic" panose="020B0502020202020204" pitchFamily="34" charset="0"/>
                <a:cs typeface="Calibri" panose="020F0502020204030204" pitchFamily="34" charset="0"/>
              </a:rPr>
              <a:t>er</a:t>
            </a:r>
            <a:r>
              <a:rPr lang="en-GB" sz="2177" dirty="0" err="1">
                <a:solidFill>
                  <a:srgbClr val="E65D00"/>
                </a:solidFill>
                <a:latin typeface="Century Gothic" panose="020B0502020202020204" pitchFamily="34" charset="0"/>
                <a:cs typeface="Calibri" panose="020F0502020204030204" pitchFamily="34" charset="0"/>
              </a:rPr>
              <a:t>ch</a:t>
            </a:r>
            <a:r>
              <a:rPr lang="en-GB" sz="2177" dirty="0" err="1">
                <a:solidFill>
                  <a:srgbClr val="5B9BD5">
                    <a:lumMod val="50000"/>
                  </a:srgbClr>
                </a:solidFill>
                <a:latin typeface="Century Gothic" panose="020B0502020202020204" pitchFamily="34" charset="0"/>
                <a:cs typeface="Calibri" panose="020F0502020204030204" pitchFamily="34" charset="0"/>
              </a:rPr>
              <a:t>er</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80" name="TextBox 179">
            <a:extLst>
              <a:ext uri="{FF2B5EF4-FFF2-40B4-BE49-F238E27FC236}">
                <a16:creationId xmlns="" xmlns:a16="http://schemas.microsoft.com/office/drawing/2014/main" id="{2F8936E1-731C-404F-9C28-6691D4531F7B}"/>
              </a:ext>
            </a:extLst>
          </p:cNvPr>
          <p:cNvSpPr txBox="1"/>
          <p:nvPr/>
        </p:nvSpPr>
        <p:spPr>
          <a:xfrm>
            <a:off x="9202981" y="3140960"/>
            <a:ext cx="75381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ç/c</a:t>
            </a:r>
          </a:p>
        </p:txBody>
      </p:sp>
      <p:sp>
        <p:nvSpPr>
          <p:cNvPr id="181" name="TextBox 180">
            <a:extLst>
              <a:ext uri="{FF2B5EF4-FFF2-40B4-BE49-F238E27FC236}">
                <a16:creationId xmlns="" xmlns:a16="http://schemas.microsoft.com/office/drawing/2014/main" id="{094B7D7E-86F8-4600-8314-92AD775DA28C}"/>
              </a:ext>
            </a:extLst>
          </p:cNvPr>
          <p:cNvSpPr txBox="1"/>
          <p:nvPr/>
        </p:nvSpPr>
        <p:spPr>
          <a:xfrm rot="10800000" flipV="1">
            <a:off x="9297683" y="4330915"/>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i</a:t>
            </a:r>
            <a:r>
              <a:rPr lang="en-GB" sz="2177" dirty="0" err="1">
                <a:solidFill>
                  <a:srgbClr val="E65D00"/>
                </a:solidFill>
                <a:latin typeface="Century Gothic" panose="020B0502020202020204" pitchFamily="34" charset="0"/>
                <a:cs typeface="Calibri" panose="020F0502020204030204" pitchFamily="34" charset="0"/>
              </a:rPr>
              <a:t>c</a:t>
            </a:r>
            <a:r>
              <a:rPr lang="en-GB" sz="2177" dirty="0" err="1">
                <a:solidFill>
                  <a:srgbClr val="5B9BD5">
                    <a:lumMod val="50000"/>
                  </a:srgbClr>
                </a:solidFill>
                <a:latin typeface="Century Gothic" panose="020B0502020202020204" pitchFamily="34" charset="0"/>
                <a:cs typeface="Calibri" panose="020F0502020204030204" pitchFamily="34" charset="0"/>
              </a:rPr>
              <a:t>i</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82" name="TextBox 181">
            <a:extLst>
              <a:ext uri="{FF2B5EF4-FFF2-40B4-BE49-F238E27FC236}">
                <a16:creationId xmlns="" xmlns:a16="http://schemas.microsoft.com/office/drawing/2014/main" id="{13542DAC-EFE5-46DC-8FA5-026CE595EAF8}"/>
              </a:ext>
            </a:extLst>
          </p:cNvPr>
          <p:cNvSpPr txBox="1"/>
          <p:nvPr/>
        </p:nvSpPr>
        <p:spPr>
          <a:xfrm>
            <a:off x="1423072" y="4613276"/>
            <a:ext cx="602479" cy="483209"/>
          </a:xfrm>
          <a:prstGeom prst="rect">
            <a:avLst/>
          </a:prstGeom>
          <a:noFill/>
        </p:spPr>
        <p:txBody>
          <a:bodyPr wrap="square" rtlCol="0">
            <a:spAutoFit/>
          </a:bodyPr>
          <a:lstStyle/>
          <a:p>
            <a:pPr>
              <a:defRPr/>
            </a:pPr>
            <a:r>
              <a:rPr lang="en-GB" sz="2540" b="1" dirty="0" err="1">
                <a:solidFill>
                  <a:srgbClr val="5B9BD5">
                    <a:lumMod val="50000"/>
                  </a:srgbClr>
                </a:solidFill>
              </a:rPr>
              <a:t>qu</a:t>
            </a:r>
            <a:endParaRPr lang="en-GB" sz="2540" b="1" dirty="0">
              <a:solidFill>
                <a:srgbClr val="5B9BD5">
                  <a:lumMod val="50000"/>
                </a:srgbClr>
              </a:solidFill>
            </a:endParaRPr>
          </a:p>
        </p:txBody>
      </p:sp>
      <p:sp>
        <p:nvSpPr>
          <p:cNvPr id="183" name="TextBox 182">
            <a:extLst>
              <a:ext uri="{FF2B5EF4-FFF2-40B4-BE49-F238E27FC236}">
                <a16:creationId xmlns="" xmlns:a16="http://schemas.microsoft.com/office/drawing/2014/main" id="{ED96C7D3-A868-4DAB-86BD-2FE3B06701FC}"/>
              </a:ext>
            </a:extLst>
          </p:cNvPr>
          <p:cNvSpPr txBox="1"/>
          <p:nvPr/>
        </p:nvSpPr>
        <p:spPr>
          <a:xfrm rot="10800000" flipV="1">
            <a:off x="1442611" y="5746218"/>
            <a:ext cx="1592912"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qu</a:t>
            </a:r>
            <a:r>
              <a:rPr lang="en-GB" sz="2177" dirty="0">
                <a:solidFill>
                  <a:srgbClr val="5B9BD5">
                    <a:lumMod val="50000"/>
                  </a:srgbClr>
                </a:solidFill>
                <a:latin typeface="Century Gothic" panose="020B0502020202020204" pitchFamily="34" charset="0"/>
                <a:cs typeface="Calibri" panose="020F0502020204030204" pitchFamily="34" charset="0"/>
              </a:rPr>
              <a:t>estion</a:t>
            </a:r>
          </a:p>
        </p:txBody>
      </p:sp>
      <p:sp>
        <p:nvSpPr>
          <p:cNvPr id="184" name="TextBox 183">
            <a:extLst>
              <a:ext uri="{FF2B5EF4-FFF2-40B4-BE49-F238E27FC236}">
                <a16:creationId xmlns="" xmlns:a16="http://schemas.microsoft.com/office/drawing/2014/main" id="{7B5C26A8-7B71-4279-9EE2-C510DFC5D38F}"/>
              </a:ext>
            </a:extLst>
          </p:cNvPr>
          <p:cNvSpPr txBox="1"/>
          <p:nvPr/>
        </p:nvSpPr>
        <p:spPr>
          <a:xfrm>
            <a:off x="2996835" y="4672095"/>
            <a:ext cx="602479" cy="427361"/>
          </a:xfrm>
          <a:prstGeom prst="rect">
            <a:avLst/>
          </a:prstGeom>
          <a:noFill/>
        </p:spPr>
        <p:txBody>
          <a:bodyPr wrap="square" rtlCol="0">
            <a:spAutoFit/>
          </a:bodyPr>
          <a:lstStyle/>
          <a:p>
            <a:pPr>
              <a:defRPr/>
            </a:pPr>
            <a:r>
              <a:rPr lang="en-GB" sz="2177" b="1" dirty="0">
                <a:solidFill>
                  <a:srgbClr val="5B9BD5">
                    <a:lumMod val="50000"/>
                  </a:srgbClr>
                </a:solidFill>
                <a:latin typeface="Century Gothic" panose="020B0502020202020204" pitchFamily="34" charset="0"/>
                <a:cs typeface="Arial" panose="020B0604020202020204" pitchFamily="34" charset="0"/>
              </a:rPr>
              <a:t>j</a:t>
            </a:r>
          </a:p>
        </p:txBody>
      </p:sp>
      <p:sp>
        <p:nvSpPr>
          <p:cNvPr id="185" name="TextBox 184">
            <a:extLst>
              <a:ext uri="{FF2B5EF4-FFF2-40B4-BE49-F238E27FC236}">
                <a16:creationId xmlns="" xmlns:a16="http://schemas.microsoft.com/office/drawing/2014/main" id="{F3E63A21-1BDE-476A-92C2-8EB9BD70FE3F}"/>
              </a:ext>
            </a:extLst>
          </p:cNvPr>
          <p:cNvSpPr txBox="1"/>
          <p:nvPr/>
        </p:nvSpPr>
        <p:spPr>
          <a:xfrm rot="10800000" flipV="1">
            <a:off x="3080078" y="5757213"/>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Arial" panose="020B0604020202020204" pitchFamily="34" charset="0"/>
              </a:rPr>
              <a:t>j</a:t>
            </a:r>
            <a:r>
              <a:rPr lang="en-GB" sz="2177" dirty="0">
                <a:solidFill>
                  <a:srgbClr val="5B9BD5">
                    <a:lumMod val="50000"/>
                  </a:srgbClr>
                </a:solidFill>
                <a:latin typeface="Century Gothic" panose="020B0502020202020204" pitchFamily="34" charset="0"/>
                <a:cs typeface="Calibri" panose="020F0502020204030204" pitchFamily="34" charset="0"/>
              </a:rPr>
              <a:t>our</a:t>
            </a:r>
          </a:p>
        </p:txBody>
      </p:sp>
      <p:sp>
        <p:nvSpPr>
          <p:cNvPr id="186" name="TextBox 185">
            <a:extLst>
              <a:ext uri="{FF2B5EF4-FFF2-40B4-BE49-F238E27FC236}">
                <a16:creationId xmlns="" xmlns:a16="http://schemas.microsoft.com/office/drawing/2014/main" id="{D41C6E57-4D35-4169-9849-ED23F8D3C62C}"/>
              </a:ext>
            </a:extLst>
          </p:cNvPr>
          <p:cNvSpPr txBox="1"/>
          <p:nvPr/>
        </p:nvSpPr>
        <p:spPr>
          <a:xfrm>
            <a:off x="4518434" y="4645818"/>
            <a:ext cx="1026167"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t>
            </a:r>
            <a:r>
              <a:rPr lang="en-GB" sz="2540" b="1" dirty="0" err="1">
                <a:solidFill>
                  <a:srgbClr val="5B9BD5">
                    <a:lumMod val="50000"/>
                  </a:srgbClr>
                </a:solidFill>
                <a:latin typeface="Century Gothic" panose="020B0502020202020204" pitchFamily="34" charset="0"/>
              </a:rPr>
              <a:t>tion</a:t>
            </a:r>
            <a:endParaRPr lang="en-GB" sz="2540" b="1" dirty="0">
              <a:solidFill>
                <a:srgbClr val="5B9BD5">
                  <a:lumMod val="50000"/>
                </a:srgbClr>
              </a:solidFill>
              <a:latin typeface="Century Gothic" panose="020B0502020202020204" pitchFamily="34" charset="0"/>
            </a:endParaRPr>
          </a:p>
        </p:txBody>
      </p:sp>
      <p:sp>
        <p:nvSpPr>
          <p:cNvPr id="187" name="TextBox 186">
            <a:extLst>
              <a:ext uri="{FF2B5EF4-FFF2-40B4-BE49-F238E27FC236}">
                <a16:creationId xmlns="" xmlns:a16="http://schemas.microsoft.com/office/drawing/2014/main" id="{D774E798-DCC0-4A23-9F7F-2542DFEF1E6F}"/>
              </a:ext>
            </a:extLst>
          </p:cNvPr>
          <p:cNvSpPr txBox="1"/>
          <p:nvPr/>
        </p:nvSpPr>
        <p:spPr>
          <a:xfrm rot="10800000" flipV="1">
            <a:off x="4696941" y="5784284"/>
            <a:ext cx="1325456"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Atten</a:t>
            </a:r>
            <a:r>
              <a:rPr lang="en-GB" sz="1814" dirty="0">
                <a:solidFill>
                  <a:srgbClr val="E65D00"/>
                </a:solidFill>
                <a:latin typeface="Century Gothic" panose="020B0502020202020204" pitchFamily="34" charset="0"/>
                <a:cs typeface="Calibri" panose="020F0502020204030204" pitchFamily="34" charset="0"/>
              </a:rPr>
              <a:t>tion</a:t>
            </a:r>
            <a:r>
              <a:rPr lang="en-GB" sz="1814" dirty="0">
                <a:solidFill>
                  <a:srgbClr val="5B9BD5">
                    <a:lumMod val="50000"/>
                  </a:srgbClr>
                </a:solidFill>
                <a:latin typeface="Century Gothic" panose="020B0502020202020204" pitchFamily="34" charset="0"/>
                <a:cs typeface="Calibri" panose="020F0502020204030204" pitchFamily="34" charset="0"/>
              </a:rPr>
              <a:t>!</a:t>
            </a:r>
          </a:p>
        </p:txBody>
      </p:sp>
      <p:sp>
        <p:nvSpPr>
          <p:cNvPr id="188" name="TextBox 187">
            <a:extLst>
              <a:ext uri="{FF2B5EF4-FFF2-40B4-BE49-F238E27FC236}">
                <a16:creationId xmlns="" xmlns:a16="http://schemas.microsoft.com/office/drawing/2014/main" id="{763C53C1-83E6-4BCE-AC51-787BF2C39253}"/>
              </a:ext>
            </a:extLst>
          </p:cNvPr>
          <p:cNvSpPr txBox="1"/>
          <p:nvPr/>
        </p:nvSpPr>
        <p:spPr>
          <a:xfrm>
            <a:off x="6103263" y="4639920"/>
            <a:ext cx="790878"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ien</a:t>
            </a:r>
            <a:endParaRPr lang="en-GB" sz="2540" b="1" dirty="0">
              <a:solidFill>
                <a:srgbClr val="5B9BD5">
                  <a:lumMod val="50000"/>
                </a:srgbClr>
              </a:solidFill>
              <a:latin typeface="Century Gothic" panose="020B0502020202020204" pitchFamily="34" charset="0"/>
            </a:endParaRPr>
          </a:p>
        </p:txBody>
      </p:sp>
      <p:sp>
        <p:nvSpPr>
          <p:cNvPr id="189" name="TextBox 188">
            <a:extLst>
              <a:ext uri="{FF2B5EF4-FFF2-40B4-BE49-F238E27FC236}">
                <a16:creationId xmlns="" xmlns:a16="http://schemas.microsoft.com/office/drawing/2014/main" id="{4C4B103E-2AC9-42E0-ADCB-E68C5C630067}"/>
              </a:ext>
            </a:extLst>
          </p:cNvPr>
          <p:cNvSpPr txBox="1"/>
          <p:nvPr/>
        </p:nvSpPr>
        <p:spPr>
          <a:xfrm rot="10800000" flipV="1">
            <a:off x="6231412" y="5752037"/>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b</a:t>
            </a:r>
            <a:r>
              <a:rPr lang="en-GB" sz="2177" dirty="0">
                <a:solidFill>
                  <a:srgbClr val="E65D00"/>
                </a:solidFill>
                <a:latin typeface="Century Gothic" panose="020B0502020202020204" pitchFamily="34" charset="0"/>
                <a:cs typeface="Calibri" panose="020F0502020204030204" pitchFamily="34" charset="0"/>
              </a:rPr>
              <a:t>ien</a:t>
            </a:r>
          </a:p>
        </p:txBody>
      </p:sp>
      <p:sp>
        <p:nvSpPr>
          <p:cNvPr id="190" name="TextBox 189">
            <a:extLst>
              <a:ext uri="{FF2B5EF4-FFF2-40B4-BE49-F238E27FC236}">
                <a16:creationId xmlns="" xmlns:a16="http://schemas.microsoft.com/office/drawing/2014/main" id="{975B4752-88C0-49C4-8AEF-D7F978987CBF}"/>
              </a:ext>
            </a:extLst>
          </p:cNvPr>
          <p:cNvSpPr txBox="1"/>
          <p:nvPr/>
        </p:nvSpPr>
        <p:spPr>
          <a:xfrm>
            <a:off x="7635324" y="4637361"/>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un</a:t>
            </a:r>
          </a:p>
        </p:txBody>
      </p:sp>
      <p:sp>
        <p:nvSpPr>
          <p:cNvPr id="191" name="TextBox 190">
            <a:extLst>
              <a:ext uri="{FF2B5EF4-FFF2-40B4-BE49-F238E27FC236}">
                <a16:creationId xmlns="" xmlns:a16="http://schemas.microsoft.com/office/drawing/2014/main" id="{7B916371-9E01-470E-AAFB-F168B5C88AF7}"/>
              </a:ext>
            </a:extLst>
          </p:cNvPr>
          <p:cNvSpPr txBox="1"/>
          <p:nvPr/>
        </p:nvSpPr>
        <p:spPr>
          <a:xfrm rot="10800000" flipV="1">
            <a:off x="7765883" y="5752038"/>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un</a:t>
            </a:r>
          </a:p>
        </p:txBody>
      </p:sp>
      <p:sp>
        <p:nvSpPr>
          <p:cNvPr id="192" name="TextBox 191">
            <a:extLst>
              <a:ext uri="{FF2B5EF4-FFF2-40B4-BE49-F238E27FC236}">
                <a16:creationId xmlns="" xmlns:a16="http://schemas.microsoft.com/office/drawing/2014/main" id="{B03DF363-E700-482A-BC53-0482F6A774B5}"/>
              </a:ext>
            </a:extLst>
          </p:cNvPr>
          <p:cNvSpPr txBox="1"/>
          <p:nvPr/>
        </p:nvSpPr>
        <p:spPr>
          <a:xfrm>
            <a:off x="1417460" y="3184414"/>
            <a:ext cx="1237802"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ain</a:t>
            </a:r>
            <a:r>
              <a:rPr lang="en-GB" sz="2540" b="1" dirty="0">
                <a:solidFill>
                  <a:srgbClr val="5B9BD5">
                    <a:lumMod val="50000"/>
                  </a:srgbClr>
                </a:solidFill>
                <a:latin typeface="Century Gothic" panose="020B0502020202020204" pitchFamily="34" charset="0"/>
              </a:rPr>
              <a:t>/in</a:t>
            </a:r>
          </a:p>
        </p:txBody>
      </p:sp>
      <p:sp>
        <p:nvSpPr>
          <p:cNvPr id="193" name="TextBox 192">
            <a:extLst>
              <a:ext uri="{FF2B5EF4-FFF2-40B4-BE49-F238E27FC236}">
                <a16:creationId xmlns="" xmlns:a16="http://schemas.microsoft.com/office/drawing/2014/main" id="{CFF633DF-21BB-4D80-AAFB-6FD51031B09E}"/>
              </a:ext>
            </a:extLst>
          </p:cNvPr>
          <p:cNvSpPr txBox="1"/>
          <p:nvPr/>
        </p:nvSpPr>
        <p:spPr>
          <a:xfrm rot="10800000" flipV="1">
            <a:off x="1550473" y="4311556"/>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tr</a:t>
            </a:r>
            <a:r>
              <a:rPr lang="en-GB" sz="2177" dirty="0">
                <a:solidFill>
                  <a:srgbClr val="E65D00"/>
                </a:solidFill>
                <a:latin typeface="Century Gothic" panose="020B0502020202020204" pitchFamily="34" charset="0"/>
                <a:cs typeface="Calibri" panose="020F0502020204030204" pitchFamily="34" charset="0"/>
              </a:rPr>
              <a:t>ain</a:t>
            </a:r>
          </a:p>
        </p:txBody>
      </p:sp>
      <p:sp>
        <p:nvSpPr>
          <p:cNvPr id="194" name="TextBox 193">
            <a:extLst>
              <a:ext uri="{FF2B5EF4-FFF2-40B4-BE49-F238E27FC236}">
                <a16:creationId xmlns="" xmlns:a16="http://schemas.microsoft.com/office/drawing/2014/main" id="{7026BCF3-722A-4F1B-A3F1-136B1C7BB54E}"/>
              </a:ext>
            </a:extLst>
          </p:cNvPr>
          <p:cNvSpPr txBox="1"/>
          <p:nvPr/>
        </p:nvSpPr>
        <p:spPr>
          <a:xfrm>
            <a:off x="1414620" y="1712750"/>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u</a:t>
            </a:r>
          </a:p>
        </p:txBody>
      </p:sp>
      <p:sp>
        <p:nvSpPr>
          <p:cNvPr id="195" name="TextBox 194">
            <a:extLst>
              <a:ext uri="{FF2B5EF4-FFF2-40B4-BE49-F238E27FC236}">
                <a16:creationId xmlns="" xmlns:a16="http://schemas.microsoft.com/office/drawing/2014/main" id="{CA8E401A-544D-4E74-A192-EC5C5F5D3657}"/>
              </a:ext>
            </a:extLst>
          </p:cNvPr>
          <p:cNvSpPr txBox="1"/>
          <p:nvPr/>
        </p:nvSpPr>
        <p:spPr>
          <a:xfrm rot="10800000" flipV="1">
            <a:off x="1558199" y="2832829"/>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t</a:t>
            </a:r>
            <a:r>
              <a:rPr lang="en-GB" sz="2177" dirty="0" err="1">
                <a:solidFill>
                  <a:srgbClr val="E65D00"/>
                </a:solidFill>
                <a:latin typeface="Century Gothic" panose="020B0502020202020204" pitchFamily="34" charset="0"/>
                <a:cs typeface="Calibri" panose="020F0502020204030204" pitchFamily="34" charset="0"/>
              </a:rPr>
              <a:t>u</a:t>
            </a:r>
            <a:endParaRPr lang="en-GB" sz="2177" dirty="0">
              <a:solidFill>
                <a:srgbClr val="E65D00"/>
              </a:solidFill>
              <a:latin typeface="Century Gothic" panose="020B0502020202020204" pitchFamily="34" charset="0"/>
              <a:cs typeface="Calibri" panose="020F0502020204030204" pitchFamily="34" charset="0"/>
            </a:endParaRPr>
          </a:p>
        </p:txBody>
      </p:sp>
      <p:sp>
        <p:nvSpPr>
          <p:cNvPr id="203" name="TextBox 202">
            <a:extLst>
              <a:ext uri="{FF2B5EF4-FFF2-40B4-BE49-F238E27FC236}">
                <a16:creationId xmlns="" xmlns:a16="http://schemas.microsoft.com/office/drawing/2014/main" id="{523DC9B6-EFAC-4481-A633-5B5655C6B429}"/>
              </a:ext>
            </a:extLst>
          </p:cNvPr>
          <p:cNvSpPr txBox="1"/>
          <p:nvPr/>
        </p:nvSpPr>
        <p:spPr>
          <a:xfrm>
            <a:off x="5457531" y="2856843"/>
            <a:ext cx="469483" cy="427361"/>
          </a:xfrm>
          <a:prstGeom prst="rect">
            <a:avLst/>
          </a:prstGeom>
          <a:noFill/>
        </p:spPr>
        <p:txBody>
          <a:bodyPr wrap="square" rtlCol="0">
            <a:spAutoFit/>
          </a:bodyPr>
          <a:lstStyle/>
          <a:p>
            <a:pPr>
              <a:defRPr/>
            </a:pPr>
            <a:r>
              <a:rPr lang="en-GB" sz="2177" b="1" dirty="0">
                <a:solidFill>
                  <a:srgbClr val="E65D00"/>
                </a:solidFill>
              </a:rPr>
              <a:t>X</a:t>
            </a:r>
          </a:p>
        </p:txBody>
      </p:sp>
      <p:grpSp>
        <p:nvGrpSpPr>
          <p:cNvPr id="223" name="Group 222"/>
          <p:cNvGrpSpPr/>
          <p:nvPr/>
        </p:nvGrpSpPr>
        <p:grpSpPr>
          <a:xfrm>
            <a:off x="1606083" y="702515"/>
            <a:ext cx="8701607" cy="5148704"/>
            <a:chOff x="412541" y="1179284"/>
            <a:chExt cx="9591910" cy="5675492"/>
          </a:xfrm>
        </p:grpSpPr>
        <p:pic>
          <p:nvPicPr>
            <p:cNvPr id="149" name="Picture 2" descr="Quiet Sign Clip Art"/>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08256" y="1272900"/>
              <a:ext cx="419485" cy="59327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96">
              <a:extLst>
                <a:ext uri="{FF2B5EF4-FFF2-40B4-BE49-F238E27FC236}">
                  <a16:creationId xmlns="" xmlns:a16="http://schemas.microsoft.com/office/drawing/2014/main" id="{BC51C7ED-F0B9-42FB-9B0A-4887289559A2}"/>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35151" y="1200541"/>
              <a:ext cx="664122" cy="673158"/>
            </a:xfrm>
            <a:prstGeom prst="rect">
              <a:avLst/>
            </a:prstGeom>
          </p:spPr>
        </p:pic>
        <p:pic>
          <p:nvPicPr>
            <p:cNvPr id="199" name="Picture 2" descr="C:\Users\wdj\Google Drive\Primary\Y5 SoW\From Tracy\Pronouns\i.png">
              <a:extLst>
                <a:ext uri="{FF2B5EF4-FFF2-40B4-BE49-F238E27FC236}">
                  <a16:creationId xmlns="" xmlns:a16="http://schemas.microsoft.com/office/drawing/2014/main" id="{F258159D-F05A-4259-B2CD-DDC81DA1B3A0}"/>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706847" y="1179284"/>
              <a:ext cx="361294" cy="7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2" descr="C:\Users\wdj\Google Drive\Primary\Y5 SoW\From Tracy\Pronouns\you.png">
              <a:extLst>
                <a:ext uri="{FF2B5EF4-FFF2-40B4-BE49-F238E27FC236}">
                  <a16:creationId xmlns="" xmlns:a16="http://schemas.microsoft.com/office/drawing/2014/main" id="{6A4467AF-C0D1-4D34-BDA7-BC1E9A96DF0F}"/>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36735" y="2771614"/>
              <a:ext cx="791094" cy="69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descr="C:\Users\wdj\Google Drive\Primary\Y5 SoW\From Tracy\Pronouns\we.png">
              <a:extLst>
                <a:ext uri="{FF2B5EF4-FFF2-40B4-BE49-F238E27FC236}">
                  <a16:creationId xmlns="" xmlns:a16="http://schemas.microsoft.com/office/drawing/2014/main" id="{ED95C482-3FF1-4677-B755-76C0D1633A1A}"/>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2313478" y="2729648"/>
              <a:ext cx="914599" cy="7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208871" y="2748585"/>
              <a:ext cx="517518" cy="731919"/>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Red No Circle Clip Art">
              <a:extLst>
                <a:ext uri="{FF2B5EF4-FFF2-40B4-BE49-F238E27FC236}">
                  <a16:creationId xmlns="" xmlns:a16="http://schemas.microsoft.com/office/drawing/2014/main" id="{6928737E-441A-465B-88EB-BE88E42D093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257736" y="2755741"/>
              <a:ext cx="746715" cy="73924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miling Sun Clip Art">
              <a:extLst>
                <a:ext uri="{FF2B5EF4-FFF2-40B4-BE49-F238E27FC236}">
                  <a16:creationId xmlns="" xmlns:a16="http://schemas.microsoft.com/office/drawing/2014/main" id="{07743BF1-F1C6-44B7-BFAC-6D1FA6F5165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095697" y="5995964"/>
              <a:ext cx="672185" cy="67218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Warning - Banana Skin Clip Art">
              <a:extLst>
                <a:ext uri="{FF2B5EF4-FFF2-40B4-BE49-F238E27FC236}">
                  <a16:creationId xmlns="" xmlns:a16="http://schemas.microsoft.com/office/drawing/2014/main" id="{6DB1C69A-9447-4F32-BDDF-F35EAD2E3D7F}"/>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094983" y="6016310"/>
              <a:ext cx="745995" cy="65647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ymbol Thumbs Up Clip Art">
              <a:extLst>
                <a:ext uri="{FF2B5EF4-FFF2-40B4-BE49-F238E27FC236}">
                  <a16:creationId xmlns="" xmlns:a16="http://schemas.microsoft.com/office/drawing/2014/main" id="{8261BBBB-1744-49B3-BE60-93C611EF6D7D}"/>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945040" y="5995964"/>
              <a:ext cx="540149" cy="66685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18">
              <a:extLst>
                <a:ext uri="{FF2B5EF4-FFF2-40B4-BE49-F238E27FC236}">
                  <a16:creationId xmlns="" xmlns:a16="http://schemas.microsoft.com/office/drawing/2014/main" id="{F096F9A1-8E8D-4BCF-A97C-4527680F86D8}"/>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12541" y="1358662"/>
              <a:ext cx="625104" cy="527172"/>
            </a:xfrm>
            <a:prstGeom prst="rect">
              <a:avLst/>
            </a:prstGeom>
          </p:spPr>
        </p:pic>
        <p:sp>
          <p:nvSpPr>
            <p:cNvPr id="220" name="Down Arrow 14">
              <a:extLst>
                <a:ext uri="{FF2B5EF4-FFF2-40B4-BE49-F238E27FC236}">
                  <a16:creationId xmlns="" xmlns:a16="http://schemas.microsoft.com/office/drawing/2014/main" id="{A8031724-ED70-42C7-A29F-2CFF3E5F2814}"/>
                </a:ext>
              </a:extLst>
            </p:cNvPr>
            <p:cNvSpPr/>
            <p:nvPr/>
          </p:nvSpPr>
          <p:spPr>
            <a:xfrm>
              <a:off x="631972" y="1257680"/>
              <a:ext cx="185476" cy="33779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33">
                <a:solidFill>
                  <a:prstClr val="white"/>
                </a:solidFill>
              </a:endParaRPr>
            </a:p>
          </p:txBody>
        </p:sp>
        <p:sp>
          <p:nvSpPr>
            <p:cNvPr id="222" name="TextBox 221">
              <a:extLst>
                <a:ext uri="{FF2B5EF4-FFF2-40B4-BE49-F238E27FC236}">
                  <a16:creationId xmlns="" xmlns:a16="http://schemas.microsoft.com/office/drawing/2014/main" id="{523DC9B6-EFAC-4481-A633-5B5655C6B429}"/>
                </a:ext>
              </a:extLst>
            </p:cNvPr>
            <p:cNvSpPr txBox="1"/>
            <p:nvPr/>
          </p:nvSpPr>
          <p:spPr>
            <a:xfrm>
              <a:off x="2863509" y="5829695"/>
              <a:ext cx="362020" cy="1025081"/>
            </a:xfrm>
            <a:prstGeom prst="rect">
              <a:avLst/>
            </a:prstGeom>
            <a:noFill/>
          </p:spPr>
          <p:txBody>
            <a:bodyPr wrap="square" rtlCol="0">
              <a:spAutoFit/>
            </a:bodyPr>
            <a:lstStyle/>
            <a:p>
              <a:pPr>
                <a:defRPr/>
              </a:pPr>
              <a:r>
                <a:rPr lang="en-GB" sz="5443" b="1" dirty="0">
                  <a:solidFill>
                    <a:srgbClr val="E65D00"/>
                  </a:solidFill>
                </a:rPr>
                <a:t>X</a:t>
              </a:r>
            </a:p>
          </p:txBody>
        </p:sp>
      </p:grpSp>
      <p:pic>
        <p:nvPicPr>
          <p:cNvPr id="79" name="Picture 78"/>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3438466" y="3584006"/>
            <a:ext cx="673612" cy="742222"/>
          </a:xfrm>
          <a:prstGeom prst="rect">
            <a:avLst/>
          </a:prstGeom>
        </p:spPr>
      </p:pic>
      <p:pic>
        <p:nvPicPr>
          <p:cNvPr id="80" name="Picture 2"/>
          <p:cNvPicPr>
            <a:picLocks noChangeAspect="1" noChangeArrowheads="1"/>
          </p:cNvPicPr>
          <p:nvPr/>
        </p:nvPicPr>
        <p:blipFill>
          <a:blip r:embed="rId58" cstate="print">
            <a:extLst>
              <a:ext uri="{28A0092B-C50C-407E-A947-70E740481C1C}">
                <a14:useLocalDpi xmlns:a14="http://schemas.microsoft.com/office/drawing/2010/main" val="0"/>
              </a:ext>
            </a:extLst>
          </a:blip>
          <a:stretch>
            <a:fillRect/>
          </a:stretch>
        </p:blipFill>
        <p:spPr bwMode="auto">
          <a:xfrm flipH="1">
            <a:off x="1781392" y="3611851"/>
            <a:ext cx="915350" cy="6981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8173828" y="2195545"/>
            <a:ext cx="399440" cy="637687"/>
          </a:xfrm>
          <a:prstGeom prst="rect">
            <a:avLst/>
          </a:prstGeom>
        </p:spPr>
      </p:pic>
      <p:pic>
        <p:nvPicPr>
          <p:cNvPr id="83" name="Picture 82"/>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6485323" y="640554"/>
            <a:ext cx="756910" cy="756910"/>
          </a:xfrm>
          <a:prstGeom prst="rect">
            <a:avLst/>
          </a:prstGeom>
          <a:effectLst>
            <a:outerShdw blurRad="50800" dist="38100" dir="5400000" algn="t" rotWithShape="0">
              <a:prstClr val="black">
                <a:alpha val="40000"/>
              </a:prstClr>
            </a:outerShdw>
          </a:effectLst>
        </p:spPr>
      </p:pic>
      <p:grpSp>
        <p:nvGrpSpPr>
          <p:cNvPr id="84" name="Group 83"/>
          <p:cNvGrpSpPr/>
          <p:nvPr/>
        </p:nvGrpSpPr>
        <p:grpSpPr>
          <a:xfrm>
            <a:off x="9746910" y="501252"/>
            <a:ext cx="948537" cy="964614"/>
            <a:chOff x="5064823" y="1196357"/>
            <a:chExt cx="2856900" cy="2905322"/>
          </a:xfrm>
        </p:grpSpPr>
        <p:pic>
          <p:nvPicPr>
            <p:cNvPr id="85" name="Picture 84"/>
            <p:cNvPicPr>
              <a:picLocks noChangeAspect="1"/>
            </p:cNvPicPr>
            <p:nvPr/>
          </p:nvPicPr>
          <p:blipFill>
            <a:blip r:embed="rId6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86" name="Straight Arrow Connector 85"/>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pic>
        <p:nvPicPr>
          <p:cNvPr id="90" name="Picture 89"/>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628818" y="1874666"/>
            <a:ext cx="623209" cy="902837"/>
          </a:xfrm>
          <a:prstGeom prst="rect">
            <a:avLst/>
          </a:prstGeom>
        </p:spPr>
      </p:pic>
      <p:pic>
        <p:nvPicPr>
          <p:cNvPr id="91" name="Picture 90"/>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3350382" y="519805"/>
            <a:ext cx="769471" cy="907243"/>
          </a:xfrm>
          <a:prstGeom prst="rect">
            <a:avLst/>
          </a:prstGeom>
        </p:spPr>
      </p:pic>
      <p:pic>
        <p:nvPicPr>
          <p:cNvPr id="92" name="Picture 91"/>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5037290" y="3520640"/>
            <a:ext cx="644759" cy="671623"/>
          </a:xfrm>
          <a:prstGeom prst="rect">
            <a:avLst/>
          </a:prstGeom>
        </p:spPr>
      </p:pic>
      <p:pic>
        <p:nvPicPr>
          <p:cNvPr id="94" name="Picture 6"/>
          <p:cNvPicPr>
            <a:picLocks noChangeAspect="1" noChangeArrowheads="1"/>
          </p:cNvPicPr>
          <p:nvPr/>
        </p:nvPicPr>
        <p:blipFill>
          <a:blip r:embed="rId65" cstate="print">
            <a:extLst>
              <a:ext uri="{28A0092B-C50C-407E-A947-70E740481C1C}">
                <a14:useLocalDpi xmlns:a14="http://schemas.microsoft.com/office/drawing/2010/main" val="0"/>
              </a:ext>
            </a:extLst>
          </a:blip>
          <a:stretch>
            <a:fillRect/>
          </a:stretch>
        </p:blipFill>
        <p:spPr bwMode="auto">
          <a:xfrm>
            <a:off x="8023371" y="5019270"/>
            <a:ext cx="796937" cy="796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8428" y="4668137"/>
            <a:ext cx="1111604" cy="1320811"/>
          </a:xfrm>
          <a:prstGeom prst="rect">
            <a:avLst/>
          </a:prstGeom>
          <a:noFill/>
        </p:spPr>
        <p:txBody>
          <a:bodyPr wrap="square" rtlCol="0">
            <a:spAutoFit/>
          </a:bodyPr>
          <a:lstStyle/>
          <a:p>
            <a:pPr algn="ctr"/>
            <a:r>
              <a:rPr lang="en-GB" sz="7983" dirty="0">
                <a:solidFill>
                  <a:srgbClr val="E65D00"/>
                </a:solidFill>
                <a:latin typeface="Arial Rounded MT Bold" panose="020F0704030504030204" pitchFamily="34" charset="0"/>
              </a:rPr>
              <a:t>?</a:t>
            </a:r>
          </a:p>
        </p:txBody>
      </p:sp>
      <p:sp>
        <p:nvSpPr>
          <p:cNvPr id="97" name="TextBox 96"/>
          <p:cNvSpPr txBox="1"/>
          <p:nvPr/>
        </p:nvSpPr>
        <p:spPr>
          <a:xfrm>
            <a:off x="5769780" y="6551335"/>
            <a:ext cx="3129095" cy="231923"/>
          </a:xfrm>
          <a:prstGeom prst="rect">
            <a:avLst/>
          </a:prstGeom>
          <a:noFill/>
        </p:spPr>
        <p:txBody>
          <a:bodyPr wrap="square" rtlCol="0">
            <a:spAutoFit/>
          </a:bodyPr>
          <a:lstStyle/>
          <a:p>
            <a:pPr algn="r"/>
            <a:r>
              <a:rPr lang="en-GB" sz="907" dirty="0">
                <a:solidFill>
                  <a:prstClr val="white"/>
                </a:solidFill>
                <a:latin typeface="Century Gothic" panose="020B0502020202020204" pitchFamily="34" charset="0"/>
              </a:rPr>
              <a:t>Stephen Owen / Rachel Hawkes</a:t>
            </a:r>
          </a:p>
        </p:txBody>
      </p:sp>
      <p:pic>
        <p:nvPicPr>
          <p:cNvPr id="98" name="Picture 97"/>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9570753" y="3493299"/>
            <a:ext cx="917294" cy="920382"/>
          </a:xfrm>
          <a:prstGeom prst="rect">
            <a:avLst/>
          </a:prstGeom>
        </p:spPr>
      </p:pic>
      <p:pic>
        <p:nvPicPr>
          <p:cNvPr id="7" name="Picture 6"/>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3232" y="3323555"/>
            <a:ext cx="901817" cy="1100365"/>
          </a:xfrm>
          <a:prstGeom prst="rect">
            <a:avLst/>
          </a:prstGeom>
        </p:spPr>
      </p:pic>
      <p:pic>
        <p:nvPicPr>
          <p:cNvPr id="100" name="Picture 99"/>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8091065" y="3470851"/>
            <a:ext cx="844731" cy="867086"/>
          </a:xfrm>
          <a:prstGeom prst="rect">
            <a:avLst/>
          </a:prstGeom>
        </p:spPr>
      </p:pic>
    </p:spTree>
    <p:extLst>
      <p:ext uri="{BB962C8B-B14F-4D97-AF65-F5344CB8AC3E}">
        <p14:creationId xmlns:p14="http://schemas.microsoft.com/office/powerpoint/2010/main" val="19421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subTnLst>
                                    <p:audio>
                                      <p:cMediaNode>
                                        <p:cTn display="0" masterRel="sameClick">
                                          <p:stCondLst>
                                            <p:cond evt="begin" delay="0">
                                              <p:tn val="5"/>
                                            </p:cond>
                                          </p:stCondLst>
                                          <p:endCondLst>
                                            <p:cond evt="onStopAudio" delay="0">
                                              <p:tgtEl>
                                                <p:sldTgt/>
                                              </p:tgtEl>
                                            </p:cond>
                                          </p:endCondLst>
                                        </p:cTn>
                                        <p:tgtEl>
                                          <p:sndTgt r:embed="rId2"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5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fade">
                                      <p:cBhvr>
                                        <p:cTn id="15" dur="500"/>
                                        <p:tgtEl>
                                          <p:spTgt spid="152"/>
                                        </p:tgtEl>
                                      </p:cBhvr>
                                    </p:animEffect>
                                  </p:childTnLst>
                                  <p:subTnLst>
                                    <p:audio>
                                      <p:cMediaNode>
                                        <p:cTn display="0" masterRel="sameClick">
                                          <p:stCondLst>
                                            <p:cond evt="begin" delay="0">
                                              <p:tn val="13"/>
                                            </p:cond>
                                          </p:stCondLst>
                                          <p:endCondLst>
                                            <p:cond evt="onStopAudio" delay="0">
                                              <p:tgtEl>
                                                <p:sldTgt/>
                                              </p:tgtEl>
                                            </p:cond>
                                          </p:endCondLst>
                                        </p:cTn>
                                        <p:tgtEl>
                                          <p:sndTgt r:embed="rId3" name="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childTnLst>
                                  <p:subTnLst>
                                    <p:audio>
                                      <p:cMediaNode>
                                        <p:cTn display="0" masterRel="sameClick">
                                          <p:stCondLst>
                                            <p:cond evt="begin" delay="0">
                                              <p:tn val="18"/>
                                            </p:cond>
                                          </p:stCondLst>
                                          <p:endCondLst>
                                            <p:cond evt="onStopAudio" delay="0">
                                              <p:tgtEl>
                                                <p:sldTgt/>
                                              </p:tgtEl>
                                            </p:cond>
                                          </p:endCondLst>
                                        </p:cTn>
                                        <p:tgtEl>
                                          <p:sndTgt r:embed="rId4" name="anima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
                                        <p:tgtEl>
                                          <p:spTgt spid="154"/>
                                        </p:tgtEl>
                                      </p:cBhvr>
                                    </p:animEffect>
                                  </p:childTnLst>
                                  <p:subTnLst>
                                    <p:audio>
                                      <p:cMediaNode>
                                        <p:cTn display="0" masterRel="sameClick">
                                          <p:stCondLst>
                                            <p:cond evt="begin" delay="0">
                                              <p:tn val="23"/>
                                            </p:cond>
                                          </p:stCondLst>
                                          <p:endCondLst>
                                            <p:cond evt="onStopAudio" delay="0">
                                              <p:tgtEl>
                                                <p:sldTgt/>
                                              </p:tgtEl>
                                            </p:cond>
                                          </p:endCondLst>
                                        </p:cTn>
                                        <p:tgtEl>
                                          <p:sndTgt r:embed="rId5" name="i.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fade">
                                      <p:cBhvr>
                                        <p:cTn id="30" dur="500"/>
                                        <p:tgtEl>
                                          <p:spTgt spid="155"/>
                                        </p:tgtEl>
                                      </p:cBhvr>
                                    </p:animEffect>
                                  </p:childTnLst>
                                  <p:subTnLst>
                                    <p:audio>
                                      <p:cMediaNode>
                                        <p:cTn display="0" masterRel="sameClick">
                                          <p:stCondLst>
                                            <p:cond evt="begin" delay="0">
                                              <p:tn val="28"/>
                                            </p:cond>
                                          </p:stCondLst>
                                          <p:endCondLst>
                                            <p:cond evt="onStopAudio" delay="0">
                                              <p:tgtEl>
                                                <p:sldTgt/>
                                              </p:tgtEl>
                                            </p:cond>
                                          </p:endCondLst>
                                        </p:cTn>
                                        <p:tgtEl>
                                          <p:sndTgt r:embed="rId6" name="mid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6"/>
                                        </p:tgtEl>
                                        <p:attrNameLst>
                                          <p:attrName>style.visibility</p:attrName>
                                        </p:attrNameLst>
                                      </p:cBhvr>
                                      <p:to>
                                        <p:strVal val="visible"/>
                                      </p:to>
                                    </p:set>
                                    <p:animEffect transition="in" filter="fade">
                                      <p:cBhvr>
                                        <p:cTn id="35" dur="500"/>
                                        <p:tgtEl>
                                          <p:spTgt spid="156"/>
                                        </p:tgtEl>
                                      </p:cBhvr>
                                    </p:animEffect>
                                  </p:childTnLst>
                                  <p:subTnLst>
                                    <p:audio>
                                      <p:cMediaNode>
                                        <p:cTn display="0" masterRel="sameClick">
                                          <p:stCondLst>
                                            <p:cond evt="begin" delay="0">
                                              <p:tn val="33"/>
                                            </p:cond>
                                          </p:stCondLst>
                                          <p:endCondLst>
                                            <p:cond evt="onStopAudio" delay="0">
                                              <p:tgtEl>
                                                <p:sldTgt/>
                                              </p:tgtEl>
                                            </p:cond>
                                          </p:endCondLst>
                                        </p:cTn>
                                        <p:tgtEl>
                                          <p:sndTgt r:embed="rId7" name="eu.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fade">
                                      <p:cBhvr>
                                        <p:cTn id="40" dur="500"/>
                                        <p:tgtEl>
                                          <p:spTgt spid="157"/>
                                        </p:tgtEl>
                                      </p:cBhvr>
                                    </p:animEffect>
                                  </p:childTnLst>
                                  <p:subTnLst>
                                    <p:audio>
                                      <p:cMediaNode>
                                        <p:cTn display="0" masterRel="sameClick">
                                          <p:stCondLst>
                                            <p:cond evt="begin" delay="0">
                                              <p:tn val="38"/>
                                            </p:cond>
                                          </p:stCondLst>
                                          <p:endCondLst>
                                            <p:cond evt="onStopAudio" delay="0">
                                              <p:tgtEl>
                                                <p:sldTgt/>
                                              </p:tgtEl>
                                            </p:cond>
                                          </p:endCondLst>
                                        </p:cTn>
                                        <p:tgtEl>
                                          <p:sndTgt r:embed="rId8" name="deu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subTnLst>
                                    <p:audio>
                                      <p:cMediaNode>
                                        <p:cTn display="0" masterRel="sameClick">
                                          <p:stCondLst>
                                            <p:cond evt="begin" delay="0">
                                              <p:tn val="43"/>
                                            </p:cond>
                                          </p:stCondLst>
                                          <p:endCondLst>
                                            <p:cond evt="onStopAudio" delay="0">
                                              <p:tgtEl>
                                                <p:sldTgt/>
                                              </p:tgtEl>
                                            </p:cond>
                                          </p:endCondLst>
                                        </p:cTn>
                                        <p:tgtEl>
                                          <p:sndTgt r:embed="rId9" name="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subTnLst>
                                    <p:audio>
                                      <p:cMediaNode>
                                        <p:cTn display="0" masterRel="sameClick">
                                          <p:stCondLst>
                                            <p:cond evt="begin" delay="0">
                                              <p:tn val="48"/>
                                            </p:cond>
                                          </p:stCondLst>
                                          <p:endCondLst>
                                            <p:cond evt="onStopAudio" delay="0">
                                              <p:tgtEl>
                                                <p:sldTgt/>
                                              </p:tgtEl>
                                            </p:cond>
                                          </p:endCondLst>
                                        </p:cTn>
                                        <p:tgtEl>
                                          <p:sndTgt r:embed="rId10" name="j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0"/>
                                        </p:tgtEl>
                                        <p:attrNameLst>
                                          <p:attrName>style.visibility</p:attrName>
                                        </p:attrNameLst>
                                      </p:cBhvr>
                                      <p:to>
                                        <p:strVal val="visible"/>
                                      </p:to>
                                    </p:set>
                                    <p:animEffect transition="in" filter="fade">
                                      <p:cBhvr>
                                        <p:cTn id="55" dur="500"/>
                                        <p:tgtEl>
                                          <p:spTgt spid="160"/>
                                        </p:tgtEl>
                                      </p:cBhvr>
                                    </p:animEffect>
                                  </p:childTnLst>
                                  <p:subTnLst>
                                    <p:audio>
                                      <p:cMediaNode>
                                        <p:cTn display="0" masterRel="sameClick">
                                          <p:stCondLst>
                                            <p:cond evt="begin" delay="0">
                                              <p:tn val="53"/>
                                            </p:cond>
                                          </p:stCondLst>
                                          <p:endCondLst>
                                            <p:cond evt="onStopAudio" delay="0">
                                              <p:tgtEl>
                                                <p:sldTgt/>
                                              </p:tgtEl>
                                            </p:cond>
                                          </p:endCondLst>
                                        </p:cTn>
                                        <p:tgtEl>
                                          <p:sndTgt r:embed="rId11" name="au.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subTnLst>
                                    <p:audio>
                                      <p:cMediaNode>
                                        <p:cTn display="0" masterRel="sameClick">
                                          <p:stCondLst>
                                            <p:cond evt="begin" delay="0">
                                              <p:tn val="58"/>
                                            </p:cond>
                                          </p:stCondLst>
                                          <p:endCondLst>
                                            <p:cond evt="onStopAudio" delay="0">
                                              <p:tgtEl>
                                                <p:sldTgt/>
                                              </p:tgtEl>
                                            </p:cond>
                                          </p:endCondLst>
                                        </p:cTn>
                                        <p:tgtEl>
                                          <p:sndTgt r:embed="rId12" name="gauch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4"/>
                                        </p:tgtEl>
                                        <p:attrNameLst>
                                          <p:attrName>style.visibility</p:attrName>
                                        </p:attrNameLst>
                                      </p:cBhvr>
                                      <p:to>
                                        <p:strVal val="visible"/>
                                      </p:to>
                                    </p:set>
                                    <p:animEffect transition="in" filter="fade">
                                      <p:cBhvr>
                                        <p:cTn id="65" dur="500"/>
                                        <p:tgtEl>
                                          <p:spTgt spid="194"/>
                                        </p:tgtEl>
                                      </p:cBhvr>
                                    </p:animEffect>
                                  </p:childTnLst>
                                  <p:subTnLst>
                                    <p:audio>
                                      <p:cMediaNode>
                                        <p:cTn display="0" masterRel="sameClick">
                                          <p:stCondLst>
                                            <p:cond evt="begin" delay="0">
                                              <p:tn val="63"/>
                                            </p:cond>
                                          </p:stCondLst>
                                          <p:endCondLst>
                                            <p:cond evt="onStopAudio" delay="0">
                                              <p:tgtEl>
                                                <p:sldTgt/>
                                              </p:tgtEl>
                                            </p:cond>
                                          </p:endCondLst>
                                        </p:cTn>
                                        <p:tgtEl>
                                          <p:sndTgt r:embed="rId13" name="u.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5"/>
                                        </p:tgtEl>
                                        <p:attrNameLst>
                                          <p:attrName>style.visibility</p:attrName>
                                        </p:attrNameLst>
                                      </p:cBhvr>
                                      <p:to>
                                        <p:strVal val="visible"/>
                                      </p:to>
                                    </p:set>
                                    <p:animEffect transition="in" filter="fade">
                                      <p:cBhvr>
                                        <p:cTn id="70" dur="500"/>
                                        <p:tgtEl>
                                          <p:spTgt spid="195"/>
                                        </p:tgtEl>
                                      </p:cBhvr>
                                    </p:animEffect>
                                  </p:childTnLst>
                                  <p:subTnLst>
                                    <p:audio>
                                      <p:cMediaNode>
                                        <p:cTn display="0" masterRel="sameClick">
                                          <p:stCondLst>
                                            <p:cond evt="begin" delay="0">
                                              <p:tn val="68"/>
                                            </p:cond>
                                          </p:stCondLst>
                                          <p:endCondLst>
                                            <p:cond evt="onStopAudio" delay="0">
                                              <p:tgtEl>
                                                <p:sldTgt/>
                                              </p:tgtEl>
                                            </p:cond>
                                          </p:endCondLst>
                                        </p:cTn>
                                        <p:tgtEl>
                                          <p:sndTgt r:embed="rId14" name="tu.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2"/>
                                        </p:tgtEl>
                                        <p:attrNameLst>
                                          <p:attrName>style.visibility</p:attrName>
                                        </p:attrNameLst>
                                      </p:cBhvr>
                                      <p:to>
                                        <p:strVal val="visible"/>
                                      </p:to>
                                    </p:set>
                                    <p:animEffect transition="in" filter="fade">
                                      <p:cBhvr>
                                        <p:cTn id="75" dur="500"/>
                                        <p:tgtEl>
                                          <p:spTgt spid="162"/>
                                        </p:tgtEl>
                                      </p:cBhvr>
                                    </p:animEffect>
                                  </p:childTnLst>
                                  <p:subTnLst>
                                    <p:audio>
                                      <p:cMediaNode>
                                        <p:cTn display="0" masterRel="sameClick">
                                          <p:stCondLst>
                                            <p:cond evt="begin" delay="0">
                                              <p:tn val="73"/>
                                            </p:cond>
                                          </p:stCondLst>
                                          <p:endCondLst>
                                            <p:cond evt="onStopAudio" delay="0">
                                              <p:tgtEl>
                                                <p:sldTgt/>
                                              </p:tgtEl>
                                            </p:cond>
                                          </p:endCondLst>
                                        </p:cTn>
                                        <p:tgtEl>
                                          <p:sndTgt r:embed="rId15" name="ou.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3"/>
                                        </p:tgtEl>
                                        <p:attrNameLst>
                                          <p:attrName>style.visibility</p:attrName>
                                        </p:attrNameLst>
                                      </p:cBhvr>
                                      <p:to>
                                        <p:strVal val="visible"/>
                                      </p:to>
                                    </p:set>
                                    <p:animEffect transition="in" filter="fade">
                                      <p:cBhvr>
                                        <p:cTn id="80" dur="500"/>
                                        <p:tgtEl>
                                          <p:spTgt spid="163"/>
                                        </p:tgtEl>
                                      </p:cBhvr>
                                    </p:animEffect>
                                  </p:childTnLst>
                                  <p:subTnLst>
                                    <p:audio>
                                      <p:cMediaNode>
                                        <p:cTn display="0" masterRel="sameClick">
                                          <p:stCondLst>
                                            <p:cond evt="begin" delay="0">
                                              <p:tn val="78"/>
                                            </p:cond>
                                          </p:stCondLst>
                                          <p:endCondLst>
                                            <p:cond evt="onStopAudio" delay="0">
                                              <p:tgtEl>
                                                <p:sldTgt/>
                                              </p:tgtEl>
                                            </p:cond>
                                          </p:endCondLst>
                                        </p:cTn>
                                        <p:tgtEl>
                                          <p:sndTgt r:embed="rId16" name="nou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fade">
                                      <p:cBhvr>
                                        <p:cTn id="85" dur="500"/>
                                        <p:tgtEl>
                                          <p:spTgt spid="165"/>
                                        </p:tgtEl>
                                      </p:cBhvr>
                                    </p:animEffect>
                                  </p:childTnLst>
                                  <p:subTnLst>
                                    <p:audio>
                                      <p:cMediaNode>
                                        <p:cTn display="0" masterRel="sameClick">
                                          <p:stCondLst>
                                            <p:cond evt="begin" delay="0">
                                              <p:tn val="83"/>
                                            </p:cond>
                                          </p:stCondLst>
                                          <p:endCondLst>
                                            <p:cond evt="onStopAudio" delay="0">
                                              <p:tgtEl>
                                                <p:sldTgt/>
                                              </p:tgtEl>
                                            </p:cond>
                                          </p:endCondLst>
                                        </p:cTn>
                                        <p:tgtEl>
                                          <p:sndTgt r:embed="rId17" name="timide.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66"/>
                                        </p:tgtEl>
                                        <p:attrNameLst>
                                          <p:attrName>style.visibility</p:attrName>
                                        </p:attrNameLst>
                                      </p:cBhvr>
                                      <p:to>
                                        <p:strVal val="visible"/>
                                      </p:to>
                                    </p:set>
                                    <p:animEffect transition="in" filter="fade">
                                      <p:cBhvr>
                                        <p:cTn id="90" dur="500"/>
                                        <p:tgtEl>
                                          <p:spTgt spid="166"/>
                                        </p:tgtEl>
                                      </p:cBhvr>
                                    </p:animEffect>
                                  </p:childTnLst>
                                  <p:subTnLst>
                                    <p:audio>
                                      <p:cMediaNode>
                                        <p:cTn display="0" masterRel="sameClick">
                                          <p:stCondLst>
                                            <p:cond evt="begin" delay="0">
                                              <p:tn val="88"/>
                                            </p:cond>
                                          </p:stCondLst>
                                          <p:endCondLst>
                                            <p:cond evt="onStopAudio" delay="0">
                                              <p:tgtEl>
                                                <p:sldTgt/>
                                              </p:tgtEl>
                                            </p:cond>
                                          </p:endCondLst>
                                        </p:cTn>
                                        <p:tgtEl>
                                          <p:sndTgt r:embed="rId18" name="e-accut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67"/>
                                        </p:tgtEl>
                                        <p:attrNameLst>
                                          <p:attrName>style.visibility</p:attrName>
                                        </p:attrNameLst>
                                      </p:cBhvr>
                                      <p:to>
                                        <p:strVal val="visible"/>
                                      </p:to>
                                    </p:set>
                                    <p:animEffect transition="in" filter="fade">
                                      <p:cBhvr>
                                        <p:cTn id="95" dur="500"/>
                                        <p:tgtEl>
                                          <p:spTgt spid="167"/>
                                        </p:tgtEl>
                                      </p:cBhvr>
                                    </p:animEffect>
                                  </p:childTnLst>
                                  <p:subTnLst>
                                    <p:audio>
                                      <p:cMediaNode>
                                        <p:cTn display="0" masterRel="sameClick">
                                          <p:stCondLst>
                                            <p:cond evt="begin" delay="0">
                                              <p:tn val="93"/>
                                            </p:cond>
                                          </p:stCondLst>
                                          <p:endCondLst>
                                            <p:cond evt="onStopAudio" delay="0">
                                              <p:tgtEl>
                                                <p:sldTgt/>
                                              </p:tgtEl>
                                            </p:cond>
                                          </p:endCondLst>
                                        </p:cTn>
                                        <p:tgtEl>
                                          <p:sndTgt r:embed="rId19" name="écrire.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8"/>
                                        </p:tgtEl>
                                        <p:attrNameLst>
                                          <p:attrName>style.visibility</p:attrName>
                                        </p:attrNameLst>
                                      </p:cBhvr>
                                      <p:to>
                                        <p:strVal val="visible"/>
                                      </p:to>
                                    </p:set>
                                    <p:animEffect transition="in" filter="fade">
                                      <p:cBhvr>
                                        <p:cTn id="100" dur="500"/>
                                        <p:tgtEl>
                                          <p:spTgt spid="168"/>
                                        </p:tgtEl>
                                      </p:cBhvr>
                                    </p:animEffect>
                                  </p:childTnLst>
                                  <p:subTnLst>
                                    <p:audio>
                                      <p:cMediaNode>
                                        <p:cTn display="0" masterRel="sameClick">
                                          <p:stCondLst>
                                            <p:cond evt="begin" delay="0">
                                              <p:tn val="98"/>
                                            </p:cond>
                                          </p:stCondLst>
                                          <p:endCondLst>
                                            <p:cond evt="onStopAudio" delay="0">
                                              <p:tgtEl>
                                                <p:sldTgt/>
                                              </p:tgtEl>
                                            </p:cond>
                                          </p:endCondLst>
                                        </p:cTn>
                                        <p:tgtEl>
                                          <p:sndTgt r:embed="rId20" name="an.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69"/>
                                        </p:tgtEl>
                                        <p:attrNameLst>
                                          <p:attrName>style.visibility</p:attrName>
                                        </p:attrNameLst>
                                      </p:cBhvr>
                                      <p:to>
                                        <p:strVal val="visible"/>
                                      </p:to>
                                    </p:set>
                                    <p:animEffect transition="in" filter="fade">
                                      <p:cBhvr>
                                        <p:cTn id="105" dur="500"/>
                                        <p:tgtEl>
                                          <p:spTgt spid="169"/>
                                        </p:tgtEl>
                                      </p:cBhvr>
                                    </p:animEffect>
                                  </p:childTnLst>
                                  <p:subTnLst>
                                    <p:audio>
                                      <p:cMediaNode>
                                        <p:cTn display="0" masterRel="sameClick">
                                          <p:stCondLst>
                                            <p:cond evt="begin" delay="0">
                                              <p:tn val="103"/>
                                            </p:cond>
                                          </p:stCondLst>
                                          <p:endCondLst>
                                            <p:cond evt="onStopAudio" delay="0">
                                              <p:tgtEl>
                                                <p:sldTgt/>
                                              </p:tgtEl>
                                            </p:cond>
                                          </p:endCondLst>
                                        </p:cTn>
                                        <p:tgtEl>
                                          <p:sndTgt r:embed="rId21" name="enfant.wav"/>
                                        </p:tgtEl>
                                      </p:cMediaNode>
                                    </p:audio>
                                  </p:sub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70"/>
                                        </p:tgtEl>
                                        <p:attrNameLst>
                                          <p:attrName>style.visibility</p:attrName>
                                        </p:attrNameLst>
                                      </p:cBhvr>
                                      <p:to>
                                        <p:strVal val="visible"/>
                                      </p:to>
                                    </p:set>
                                    <p:animEffect transition="in" filter="fade">
                                      <p:cBhvr>
                                        <p:cTn id="110" dur="500"/>
                                        <p:tgtEl>
                                          <p:spTgt spid="170"/>
                                        </p:tgtEl>
                                      </p:cBhvr>
                                    </p:animEffect>
                                  </p:childTnLst>
                                  <p:subTnLst>
                                    <p:audio>
                                      <p:cMediaNode>
                                        <p:cTn display="0" masterRel="sameClick">
                                          <p:stCondLst>
                                            <p:cond evt="begin" delay="0">
                                              <p:tn val="108"/>
                                            </p:cond>
                                          </p:stCondLst>
                                          <p:endCondLst>
                                            <p:cond evt="onStopAudio" delay="0">
                                              <p:tgtEl>
                                                <p:sldTgt/>
                                              </p:tgtEl>
                                            </p:cond>
                                          </p:endCondLst>
                                        </p:cTn>
                                        <p:tgtEl>
                                          <p:sndTgt r:embed="rId22" name="on.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71"/>
                                        </p:tgtEl>
                                        <p:attrNameLst>
                                          <p:attrName>style.visibility</p:attrName>
                                        </p:attrNameLst>
                                      </p:cBhvr>
                                      <p:to>
                                        <p:strVal val="visible"/>
                                      </p:to>
                                    </p:set>
                                    <p:animEffect transition="in" filter="fade">
                                      <p:cBhvr>
                                        <p:cTn id="115" dur="500"/>
                                        <p:tgtEl>
                                          <p:spTgt spid="171"/>
                                        </p:tgtEl>
                                      </p:cBhvr>
                                    </p:animEffect>
                                  </p:childTnLst>
                                  <p:subTnLst>
                                    <p:audio>
                                      <p:cMediaNode>
                                        <p:cTn display="0" masterRel="sameClick">
                                          <p:stCondLst>
                                            <p:cond evt="begin" delay="0">
                                              <p:tn val="113"/>
                                            </p:cond>
                                          </p:stCondLst>
                                          <p:endCondLst>
                                            <p:cond evt="onStopAudio" delay="0">
                                              <p:tgtEl>
                                                <p:sldTgt/>
                                              </p:tgtEl>
                                            </p:cond>
                                          </p:endCondLst>
                                        </p:cTn>
                                        <p:tgtEl>
                                          <p:sndTgt r:embed="rId23" name="non.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92"/>
                                        </p:tgtEl>
                                        <p:attrNameLst>
                                          <p:attrName>style.visibility</p:attrName>
                                        </p:attrNameLst>
                                      </p:cBhvr>
                                      <p:to>
                                        <p:strVal val="visible"/>
                                      </p:to>
                                    </p:set>
                                    <p:animEffect transition="in" filter="fade">
                                      <p:cBhvr>
                                        <p:cTn id="120" dur="500"/>
                                        <p:tgtEl>
                                          <p:spTgt spid="192"/>
                                        </p:tgtEl>
                                      </p:cBhvr>
                                    </p:animEffect>
                                  </p:childTnLst>
                                  <p:subTnLst>
                                    <p:audio>
                                      <p:cMediaNode>
                                        <p:cTn display="0" masterRel="sameClick">
                                          <p:stCondLst>
                                            <p:cond evt="begin" delay="0">
                                              <p:tn val="118"/>
                                            </p:cond>
                                          </p:stCondLst>
                                          <p:endCondLst>
                                            <p:cond evt="onStopAudio" delay="0">
                                              <p:tgtEl>
                                                <p:sldTgt/>
                                              </p:tgtEl>
                                            </p:cond>
                                          </p:endCondLst>
                                        </p:cTn>
                                        <p:tgtEl>
                                          <p:sndTgt r:embed="rId24" name="in_ain1.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93"/>
                                        </p:tgtEl>
                                        <p:attrNameLst>
                                          <p:attrName>style.visibility</p:attrName>
                                        </p:attrNameLst>
                                      </p:cBhvr>
                                      <p:to>
                                        <p:strVal val="visible"/>
                                      </p:to>
                                    </p:set>
                                    <p:animEffect transition="in" filter="fade">
                                      <p:cBhvr>
                                        <p:cTn id="125" dur="500"/>
                                        <p:tgtEl>
                                          <p:spTgt spid="193"/>
                                        </p:tgtEl>
                                      </p:cBhvr>
                                    </p:animEffect>
                                  </p:childTnLst>
                                  <p:subTnLst>
                                    <p:audio>
                                      <p:cMediaNode>
                                        <p:cTn display="0" masterRel="sameClick">
                                          <p:stCondLst>
                                            <p:cond evt="begin" delay="0">
                                              <p:tn val="123"/>
                                            </p:cond>
                                          </p:stCondLst>
                                          <p:endCondLst>
                                            <p:cond evt="onStopAudio" delay="0">
                                              <p:tgtEl>
                                                <p:sldTgt/>
                                              </p:tgtEl>
                                            </p:cond>
                                          </p:endCondLst>
                                        </p:cTn>
                                        <p:tgtEl>
                                          <p:sndTgt r:embed="rId25" name="train.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72"/>
                                        </p:tgtEl>
                                        <p:attrNameLst>
                                          <p:attrName>style.visibility</p:attrName>
                                        </p:attrNameLst>
                                      </p:cBhvr>
                                      <p:to>
                                        <p:strVal val="visible"/>
                                      </p:to>
                                    </p:set>
                                    <p:animEffect transition="in" filter="fade">
                                      <p:cBhvr>
                                        <p:cTn id="130" dur="500"/>
                                        <p:tgtEl>
                                          <p:spTgt spid="172"/>
                                        </p:tgtEl>
                                      </p:cBhvr>
                                    </p:animEffect>
                                  </p:childTnLst>
                                  <p:subTnLst>
                                    <p:audio>
                                      <p:cMediaNode>
                                        <p:cTn display="0" masterRel="sameClick">
                                          <p:stCondLst>
                                            <p:cond evt="begin" delay="0">
                                              <p:tn val="128"/>
                                            </p:cond>
                                          </p:stCondLst>
                                          <p:endCondLst>
                                            <p:cond evt="onStopAudio" delay="0">
                                              <p:tgtEl>
                                                <p:sldTgt/>
                                              </p:tgtEl>
                                            </p:cond>
                                          </p:endCondLst>
                                        </p:cTn>
                                        <p:tgtEl>
                                          <p:sndTgt r:embed="rId26" name="e_flat.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73"/>
                                        </p:tgtEl>
                                        <p:attrNameLst>
                                          <p:attrName>style.visibility</p:attrName>
                                        </p:attrNameLst>
                                      </p:cBhvr>
                                      <p:to>
                                        <p:strVal val="visible"/>
                                      </p:to>
                                    </p:set>
                                    <p:animEffect transition="in" filter="fade">
                                      <p:cBhvr>
                                        <p:cTn id="135" dur="500"/>
                                        <p:tgtEl>
                                          <p:spTgt spid="173"/>
                                        </p:tgtEl>
                                      </p:cBhvr>
                                    </p:animEffect>
                                  </p:childTnLst>
                                  <p:subTnLst>
                                    <p:audio>
                                      <p:cMediaNode>
                                        <p:cTn display="0" masterRel="sameClick">
                                          <p:stCondLst>
                                            <p:cond evt="begin" delay="0">
                                              <p:tn val="133"/>
                                            </p:cond>
                                          </p:stCondLst>
                                          <p:endCondLst>
                                            <p:cond evt="onStopAudio" delay="0">
                                              <p:tgtEl>
                                                <p:sldTgt/>
                                              </p:tgtEl>
                                            </p:cond>
                                          </p:endCondLst>
                                        </p:cTn>
                                        <p:tgtEl>
                                          <p:sndTgt r:embed="rId27" name="tet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74"/>
                                        </p:tgtEl>
                                        <p:attrNameLst>
                                          <p:attrName>style.visibility</p:attrName>
                                        </p:attrNameLst>
                                      </p:cBhvr>
                                      <p:to>
                                        <p:strVal val="visible"/>
                                      </p:to>
                                    </p:set>
                                    <p:animEffect transition="in" filter="fade">
                                      <p:cBhvr>
                                        <p:cTn id="140" dur="500"/>
                                        <p:tgtEl>
                                          <p:spTgt spid="174"/>
                                        </p:tgtEl>
                                      </p:cBhvr>
                                    </p:animEffect>
                                  </p:childTnLst>
                                  <p:subTnLst>
                                    <p:audio>
                                      <p:cMediaNode>
                                        <p:cTn display="0" masterRel="sameClick">
                                          <p:stCondLst>
                                            <p:cond evt="begin" delay="0">
                                              <p:tn val="138"/>
                                            </p:cond>
                                          </p:stCondLst>
                                          <p:endCondLst>
                                            <p:cond evt="onStopAudio" delay="0">
                                              <p:tgtEl>
                                                <p:sldTgt/>
                                              </p:tgtEl>
                                            </p:cond>
                                          </p:endCondLst>
                                        </p:cTn>
                                        <p:tgtEl>
                                          <p:sndTgt r:embed="rId28" name="ai.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75"/>
                                        </p:tgtEl>
                                        <p:attrNameLst>
                                          <p:attrName>style.visibility</p:attrName>
                                        </p:attrNameLst>
                                      </p:cBhvr>
                                      <p:to>
                                        <p:strVal val="visible"/>
                                      </p:to>
                                    </p:set>
                                    <p:animEffect transition="in" filter="fade">
                                      <p:cBhvr>
                                        <p:cTn id="145" dur="500"/>
                                        <p:tgtEl>
                                          <p:spTgt spid="175"/>
                                        </p:tgtEl>
                                      </p:cBhvr>
                                    </p:animEffect>
                                  </p:childTnLst>
                                  <p:subTnLst>
                                    <p:audio>
                                      <p:cMediaNode>
                                        <p:cTn display="0" masterRel="sameClick">
                                          <p:stCondLst>
                                            <p:cond evt="begin" delay="0">
                                              <p:tn val="143"/>
                                            </p:cond>
                                          </p:stCondLst>
                                          <p:endCondLst>
                                            <p:cond evt="onStopAudio" delay="0">
                                              <p:tgtEl>
                                                <p:sldTgt/>
                                              </p:tgtEl>
                                            </p:cond>
                                          </p:endCondLst>
                                        </p:cTn>
                                        <p:tgtEl>
                                          <p:sndTgt r:embed="rId29" name="vrai.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76"/>
                                        </p:tgtEl>
                                        <p:attrNameLst>
                                          <p:attrName>style.visibility</p:attrName>
                                        </p:attrNameLst>
                                      </p:cBhvr>
                                      <p:to>
                                        <p:strVal val="visible"/>
                                      </p:to>
                                    </p:set>
                                    <p:animEffect transition="in" filter="fade">
                                      <p:cBhvr>
                                        <p:cTn id="150" dur="500"/>
                                        <p:tgtEl>
                                          <p:spTgt spid="176"/>
                                        </p:tgtEl>
                                      </p:cBhvr>
                                    </p:animEffect>
                                  </p:childTnLst>
                                  <p:subTnLst>
                                    <p:audio>
                                      <p:cMediaNode>
                                        <p:cTn display="0" masterRel="sameClick">
                                          <p:stCondLst>
                                            <p:cond evt="begin" delay="0">
                                              <p:tn val="148"/>
                                            </p:cond>
                                          </p:stCondLst>
                                          <p:endCondLst>
                                            <p:cond evt="onStopAudio" delay="0">
                                              <p:tgtEl>
                                                <p:sldTgt/>
                                              </p:tgtEl>
                                            </p:cond>
                                          </p:endCondLst>
                                        </p:cTn>
                                        <p:tgtEl>
                                          <p:sndTgt r:embed="rId30" name="oi.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77"/>
                                        </p:tgtEl>
                                        <p:attrNameLst>
                                          <p:attrName>style.visibility</p:attrName>
                                        </p:attrNameLst>
                                      </p:cBhvr>
                                      <p:to>
                                        <p:strVal val="visible"/>
                                      </p:to>
                                    </p:set>
                                    <p:animEffect transition="in" filter="fade">
                                      <p:cBhvr>
                                        <p:cTn id="155" dur="500"/>
                                        <p:tgtEl>
                                          <p:spTgt spid="177"/>
                                        </p:tgtEl>
                                      </p:cBhvr>
                                    </p:animEffect>
                                  </p:childTnLst>
                                  <p:subTnLst>
                                    <p:audio>
                                      <p:cMediaNode>
                                        <p:cTn display="0" masterRel="sameClick">
                                          <p:stCondLst>
                                            <p:cond evt="begin" delay="0">
                                              <p:tn val="153"/>
                                            </p:cond>
                                          </p:stCondLst>
                                          <p:endCondLst>
                                            <p:cond evt="onStopAudio" delay="0">
                                              <p:tgtEl>
                                                <p:sldTgt/>
                                              </p:tgtEl>
                                            </p:cond>
                                          </p:endCondLst>
                                        </p:cTn>
                                        <p:tgtEl>
                                          <p:sndTgt r:embed="rId31" name="voir.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78"/>
                                        </p:tgtEl>
                                        <p:attrNameLst>
                                          <p:attrName>style.visibility</p:attrName>
                                        </p:attrNameLst>
                                      </p:cBhvr>
                                      <p:to>
                                        <p:strVal val="visible"/>
                                      </p:to>
                                    </p:set>
                                    <p:animEffect transition="in" filter="fade">
                                      <p:cBhvr>
                                        <p:cTn id="160" dur="500"/>
                                        <p:tgtEl>
                                          <p:spTgt spid="178"/>
                                        </p:tgtEl>
                                      </p:cBhvr>
                                    </p:animEffect>
                                  </p:childTnLst>
                                  <p:subTnLst>
                                    <p:audio>
                                      <p:cMediaNode>
                                        <p:cTn display="0" masterRel="sameClick">
                                          <p:stCondLst>
                                            <p:cond evt="begin" delay="0">
                                              <p:tn val="158"/>
                                            </p:cond>
                                          </p:stCondLst>
                                          <p:endCondLst>
                                            <p:cond evt="onStopAudio" delay="0">
                                              <p:tgtEl>
                                                <p:sldTgt/>
                                              </p:tgtEl>
                                            </p:cond>
                                          </p:endCondLst>
                                        </p:cTn>
                                        <p:tgtEl>
                                          <p:sndTgt r:embed="rId32" name="ch.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79"/>
                                        </p:tgtEl>
                                        <p:attrNameLst>
                                          <p:attrName>style.visibility</p:attrName>
                                        </p:attrNameLst>
                                      </p:cBhvr>
                                      <p:to>
                                        <p:strVal val="visible"/>
                                      </p:to>
                                    </p:set>
                                    <p:animEffect transition="in" filter="fade">
                                      <p:cBhvr>
                                        <p:cTn id="165" dur="500"/>
                                        <p:tgtEl>
                                          <p:spTgt spid="179"/>
                                        </p:tgtEl>
                                      </p:cBhvr>
                                    </p:animEffect>
                                  </p:childTnLst>
                                  <p:subTnLst>
                                    <p:audio>
                                      <p:cMediaNode>
                                        <p:cTn display="0" masterRel="sameClick">
                                          <p:stCondLst>
                                            <p:cond evt="begin" delay="0">
                                              <p:tn val="163"/>
                                            </p:cond>
                                          </p:stCondLst>
                                          <p:endCondLst>
                                            <p:cond evt="onStopAudio" delay="0">
                                              <p:tgtEl>
                                                <p:sldTgt/>
                                              </p:tgtEl>
                                            </p:cond>
                                          </p:endCondLst>
                                        </p:cTn>
                                        <p:tgtEl>
                                          <p:sndTgt r:embed="rId33" name="chercher.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80"/>
                                        </p:tgtEl>
                                        <p:attrNameLst>
                                          <p:attrName>style.visibility</p:attrName>
                                        </p:attrNameLst>
                                      </p:cBhvr>
                                      <p:to>
                                        <p:strVal val="visible"/>
                                      </p:to>
                                    </p:set>
                                    <p:animEffect transition="in" filter="fade">
                                      <p:cBhvr>
                                        <p:cTn id="170" dur="500"/>
                                        <p:tgtEl>
                                          <p:spTgt spid="180"/>
                                        </p:tgtEl>
                                      </p:cBhvr>
                                    </p:animEffect>
                                  </p:childTnLst>
                                  <p:subTnLst>
                                    <p:audio>
                                      <p:cMediaNode>
                                        <p:cTn display="0" masterRel="sameClick">
                                          <p:stCondLst>
                                            <p:cond evt="begin" delay="0">
                                              <p:tn val="168"/>
                                            </p:cond>
                                          </p:stCondLst>
                                          <p:endCondLst>
                                            <p:cond evt="onStopAudio" delay="0">
                                              <p:tgtEl>
                                                <p:sldTgt/>
                                              </p:tgtEl>
                                            </p:cond>
                                          </p:endCondLst>
                                        </p:cTn>
                                        <p:tgtEl>
                                          <p:sndTgt r:embed="rId34" name="soft_c.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81"/>
                                        </p:tgtEl>
                                        <p:attrNameLst>
                                          <p:attrName>style.visibility</p:attrName>
                                        </p:attrNameLst>
                                      </p:cBhvr>
                                      <p:to>
                                        <p:strVal val="visible"/>
                                      </p:to>
                                    </p:set>
                                    <p:animEffect transition="in" filter="fade">
                                      <p:cBhvr>
                                        <p:cTn id="175" dur="500"/>
                                        <p:tgtEl>
                                          <p:spTgt spid="181"/>
                                        </p:tgtEl>
                                      </p:cBhvr>
                                    </p:animEffect>
                                  </p:childTnLst>
                                  <p:subTnLst>
                                    <p:audio>
                                      <p:cMediaNode>
                                        <p:cTn display="0" masterRel="sameClick">
                                          <p:stCondLst>
                                            <p:cond evt="begin" delay="0">
                                              <p:tn val="173"/>
                                            </p:cond>
                                          </p:stCondLst>
                                          <p:endCondLst>
                                            <p:cond evt="onStopAudio" delay="0">
                                              <p:tgtEl>
                                                <p:sldTgt/>
                                              </p:tgtEl>
                                            </p:cond>
                                          </p:endCondLst>
                                        </p:cTn>
                                        <p:tgtEl>
                                          <p:sndTgt r:embed="rId35" name="ici_c.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82"/>
                                        </p:tgtEl>
                                        <p:attrNameLst>
                                          <p:attrName>style.visibility</p:attrName>
                                        </p:attrNameLst>
                                      </p:cBhvr>
                                      <p:to>
                                        <p:strVal val="visible"/>
                                      </p:to>
                                    </p:set>
                                    <p:animEffect transition="in" filter="fade">
                                      <p:cBhvr>
                                        <p:cTn id="180" dur="500"/>
                                        <p:tgtEl>
                                          <p:spTgt spid="182"/>
                                        </p:tgtEl>
                                      </p:cBhvr>
                                    </p:animEffect>
                                  </p:childTnLst>
                                  <p:subTnLst>
                                    <p:audio>
                                      <p:cMediaNode>
                                        <p:cTn display="0" masterRel="sameClick">
                                          <p:stCondLst>
                                            <p:cond evt="begin" delay="0">
                                              <p:tn val="178"/>
                                            </p:cond>
                                          </p:stCondLst>
                                          <p:endCondLst>
                                            <p:cond evt="onStopAudio" delay="0">
                                              <p:tgtEl>
                                                <p:sldTgt/>
                                              </p:tgtEl>
                                            </p:cond>
                                          </p:endCondLst>
                                        </p:cTn>
                                        <p:tgtEl>
                                          <p:sndTgt r:embed="rId36" name="qu.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83"/>
                                        </p:tgtEl>
                                        <p:attrNameLst>
                                          <p:attrName>style.visibility</p:attrName>
                                        </p:attrNameLst>
                                      </p:cBhvr>
                                      <p:to>
                                        <p:strVal val="visible"/>
                                      </p:to>
                                    </p:set>
                                    <p:animEffect transition="in" filter="fade">
                                      <p:cBhvr>
                                        <p:cTn id="185" dur="500"/>
                                        <p:tgtEl>
                                          <p:spTgt spid="183"/>
                                        </p:tgtEl>
                                      </p:cBhvr>
                                    </p:animEffect>
                                  </p:childTnLst>
                                  <p:subTnLst>
                                    <p:audio>
                                      <p:cMediaNode>
                                        <p:cTn display="0" masterRel="sameClick">
                                          <p:stCondLst>
                                            <p:cond evt="begin" delay="0">
                                              <p:tn val="183"/>
                                            </p:cond>
                                          </p:stCondLst>
                                          <p:endCondLst>
                                            <p:cond evt="onStopAudio" delay="0">
                                              <p:tgtEl>
                                                <p:sldTgt/>
                                              </p:tgtEl>
                                            </p:cond>
                                          </p:endCondLst>
                                        </p:cTn>
                                        <p:tgtEl>
                                          <p:sndTgt r:embed="rId37" name="question.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84"/>
                                        </p:tgtEl>
                                        <p:attrNameLst>
                                          <p:attrName>style.visibility</p:attrName>
                                        </p:attrNameLst>
                                      </p:cBhvr>
                                      <p:to>
                                        <p:strVal val="visible"/>
                                      </p:to>
                                    </p:set>
                                    <p:animEffect transition="in" filter="fade">
                                      <p:cBhvr>
                                        <p:cTn id="190" dur="500"/>
                                        <p:tgtEl>
                                          <p:spTgt spid="184"/>
                                        </p:tgtEl>
                                      </p:cBhvr>
                                    </p:animEffect>
                                  </p:childTnLst>
                                  <p:subTnLst>
                                    <p:audio>
                                      <p:cMediaNode>
                                        <p:cTn display="0" masterRel="sameClick">
                                          <p:stCondLst>
                                            <p:cond evt="begin" delay="0">
                                              <p:tn val="188"/>
                                            </p:cond>
                                          </p:stCondLst>
                                          <p:endCondLst>
                                            <p:cond evt="onStopAudio" delay="0">
                                              <p:tgtEl>
                                                <p:sldTgt/>
                                              </p:tgtEl>
                                            </p:cond>
                                          </p:endCondLst>
                                        </p:cTn>
                                        <p:tgtEl>
                                          <p:sndTgt r:embed="rId38" name="j.wav"/>
                                        </p:tgtEl>
                                      </p:cMediaNode>
                                    </p:audio>
                                  </p:sub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85"/>
                                        </p:tgtEl>
                                        <p:attrNameLst>
                                          <p:attrName>style.visibility</p:attrName>
                                        </p:attrNameLst>
                                      </p:cBhvr>
                                      <p:to>
                                        <p:strVal val="visible"/>
                                      </p:to>
                                    </p:set>
                                    <p:animEffect transition="in" filter="fade">
                                      <p:cBhvr>
                                        <p:cTn id="195" dur="500"/>
                                        <p:tgtEl>
                                          <p:spTgt spid="185"/>
                                        </p:tgtEl>
                                      </p:cBhvr>
                                    </p:animEffect>
                                  </p:childTnLst>
                                  <p:subTnLst>
                                    <p:audio>
                                      <p:cMediaNode>
                                        <p:cTn display="0" masterRel="sameClick">
                                          <p:stCondLst>
                                            <p:cond evt="begin" delay="0">
                                              <p:tn val="193"/>
                                            </p:cond>
                                          </p:stCondLst>
                                          <p:endCondLst>
                                            <p:cond evt="onStopAudio" delay="0">
                                              <p:tgtEl>
                                                <p:sldTgt/>
                                              </p:tgtEl>
                                            </p:cond>
                                          </p:endCondLst>
                                        </p:cTn>
                                        <p:tgtEl>
                                          <p:sndTgt r:embed="rId39" name="jour.wav"/>
                                        </p:tgtEl>
                                      </p:cMediaNode>
                                    </p:audio>
                                  </p:sub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86"/>
                                        </p:tgtEl>
                                        <p:attrNameLst>
                                          <p:attrName>style.visibility</p:attrName>
                                        </p:attrNameLst>
                                      </p:cBhvr>
                                      <p:to>
                                        <p:strVal val="visible"/>
                                      </p:to>
                                    </p:set>
                                    <p:animEffect transition="in" filter="fade">
                                      <p:cBhvr>
                                        <p:cTn id="200" dur="500"/>
                                        <p:tgtEl>
                                          <p:spTgt spid="186"/>
                                        </p:tgtEl>
                                      </p:cBhvr>
                                    </p:animEffect>
                                  </p:childTnLst>
                                  <p:subTnLst>
                                    <p:audio>
                                      <p:cMediaNode>
                                        <p:cTn display="0" masterRel="sameClick">
                                          <p:stCondLst>
                                            <p:cond evt="begin" delay="0">
                                              <p:tn val="198"/>
                                            </p:cond>
                                          </p:stCondLst>
                                          <p:endCondLst>
                                            <p:cond evt="onStopAudio" delay="0">
                                              <p:tgtEl>
                                                <p:sldTgt/>
                                              </p:tgtEl>
                                            </p:cond>
                                          </p:endCondLst>
                                        </p:cTn>
                                        <p:tgtEl>
                                          <p:sndTgt r:embed="rId40" name="tion.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87"/>
                                        </p:tgtEl>
                                        <p:attrNameLst>
                                          <p:attrName>style.visibility</p:attrName>
                                        </p:attrNameLst>
                                      </p:cBhvr>
                                      <p:to>
                                        <p:strVal val="visible"/>
                                      </p:to>
                                    </p:set>
                                    <p:animEffect transition="in" filter="fade">
                                      <p:cBhvr>
                                        <p:cTn id="205" dur="500"/>
                                        <p:tgtEl>
                                          <p:spTgt spid="187"/>
                                        </p:tgtEl>
                                      </p:cBhvr>
                                    </p:animEffect>
                                  </p:childTnLst>
                                  <p:subTnLst>
                                    <p:audio>
                                      <p:cMediaNode>
                                        <p:cTn display="0" masterRel="sameClick">
                                          <p:stCondLst>
                                            <p:cond evt="begin" delay="0">
                                              <p:tn val="203"/>
                                            </p:cond>
                                          </p:stCondLst>
                                          <p:endCondLst>
                                            <p:cond evt="onStopAudio" delay="0">
                                              <p:tgtEl>
                                                <p:sldTgt/>
                                              </p:tgtEl>
                                            </p:cond>
                                          </p:endCondLst>
                                        </p:cTn>
                                        <p:tgtEl>
                                          <p:sndTgt r:embed="rId41" name="attention.wav"/>
                                        </p:tgtEl>
                                      </p:cMediaNode>
                                    </p:audio>
                                  </p:sub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88"/>
                                        </p:tgtEl>
                                        <p:attrNameLst>
                                          <p:attrName>style.visibility</p:attrName>
                                        </p:attrNameLst>
                                      </p:cBhvr>
                                      <p:to>
                                        <p:strVal val="visible"/>
                                      </p:to>
                                    </p:set>
                                    <p:animEffect transition="in" filter="fade">
                                      <p:cBhvr>
                                        <p:cTn id="210" dur="500"/>
                                        <p:tgtEl>
                                          <p:spTgt spid="188"/>
                                        </p:tgtEl>
                                      </p:cBhvr>
                                    </p:animEffect>
                                  </p:childTnLst>
                                  <p:subTnLst>
                                    <p:audio>
                                      <p:cMediaNode>
                                        <p:cTn display="0" masterRel="sameClick">
                                          <p:stCondLst>
                                            <p:cond evt="begin" delay="0">
                                              <p:tn val="208"/>
                                            </p:cond>
                                          </p:stCondLst>
                                          <p:endCondLst>
                                            <p:cond evt="onStopAudio" delay="0">
                                              <p:tgtEl>
                                                <p:sldTgt/>
                                              </p:tgtEl>
                                            </p:cond>
                                          </p:endCondLst>
                                        </p:cTn>
                                        <p:tgtEl>
                                          <p:sndTgt r:embed="rId42" name="ien.wav"/>
                                        </p:tgtEl>
                                      </p:cMediaNode>
                                    </p:audio>
                                  </p:sub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89"/>
                                        </p:tgtEl>
                                        <p:attrNameLst>
                                          <p:attrName>style.visibility</p:attrName>
                                        </p:attrNameLst>
                                      </p:cBhvr>
                                      <p:to>
                                        <p:strVal val="visible"/>
                                      </p:to>
                                    </p:set>
                                    <p:animEffect transition="in" filter="fade">
                                      <p:cBhvr>
                                        <p:cTn id="215" dur="500"/>
                                        <p:tgtEl>
                                          <p:spTgt spid="189"/>
                                        </p:tgtEl>
                                      </p:cBhvr>
                                    </p:animEffect>
                                  </p:childTnLst>
                                  <p:subTnLst>
                                    <p:audio>
                                      <p:cMediaNode>
                                        <p:cTn display="0" masterRel="sameClick">
                                          <p:stCondLst>
                                            <p:cond evt="begin" delay="0">
                                              <p:tn val="213"/>
                                            </p:cond>
                                          </p:stCondLst>
                                          <p:endCondLst>
                                            <p:cond evt="onStopAudio" delay="0">
                                              <p:tgtEl>
                                                <p:sldTgt/>
                                              </p:tgtEl>
                                            </p:cond>
                                          </p:endCondLst>
                                        </p:cTn>
                                        <p:tgtEl>
                                          <p:sndTgt r:embed="rId43" name="bien.wav"/>
                                        </p:tgtEl>
                                      </p:cMediaNode>
                                    </p:audio>
                                  </p:sub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190"/>
                                        </p:tgtEl>
                                        <p:attrNameLst>
                                          <p:attrName>style.visibility</p:attrName>
                                        </p:attrNameLst>
                                      </p:cBhvr>
                                      <p:to>
                                        <p:strVal val="visible"/>
                                      </p:to>
                                    </p:set>
                                    <p:animEffect transition="in" filter="fade">
                                      <p:cBhvr>
                                        <p:cTn id="220" dur="500"/>
                                        <p:tgtEl>
                                          <p:spTgt spid="190"/>
                                        </p:tgtEl>
                                      </p:cBhvr>
                                    </p:animEffect>
                                  </p:childTnLst>
                                  <p:subTnLst>
                                    <p:audio>
                                      <p:cMediaNode>
                                        <p:cTn display="0" masterRel="sameClick">
                                          <p:stCondLst>
                                            <p:cond evt="begin" delay="0">
                                              <p:tn val="218"/>
                                            </p:cond>
                                          </p:stCondLst>
                                          <p:endCondLst>
                                            <p:cond evt="onStopAudio" delay="0">
                                              <p:tgtEl>
                                                <p:sldTgt/>
                                              </p:tgtEl>
                                            </p:cond>
                                          </p:endCondLst>
                                        </p:cTn>
                                        <p:tgtEl>
                                          <p:sndTgt r:embed="rId44" name="un.wav"/>
                                        </p:tgtEl>
                                      </p:cMediaNode>
                                    </p:audio>
                                  </p:sub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91"/>
                                        </p:tgtEl>
                                        <p:attrNameLst>
                                          <p:attrName>style.visibility</p:attrName>
                                        </p:attrNameLst>
                                      </p:cBhvr>
                                      <p:to>
                                        <p:strVal val="visible"/>
                                      </p:to>
                                    </p:set>
                                    <p:animEffect transition="in" filter="fade">
                                      <p:cBhvr>
                                        <p:cTn id="225" dur="500"/>
                                        <p:tgtEl>
                                          <p:spTgt spid="191"/>
                                        </p:tgtEl>
                                      </p:cBhvr>
                                    </p:animEffect>
                                  </p:childTnLst>
                                  <p:subTnLst>
                                    <p:audio>
                                      <p:cMediaNode>
                                        <p:cTn display="0" masterRel="sameClick">
                                          <p:stCondLst>
                                            <p:cond evt="begin" delay="0">
                                              <p:tn val="223"/>
                                            </p:cond>
                                          </p:stCondLst>
                                          <p:endCondLst>
                                            <p:cond evt="onStopAudio" delay="0">
                                              <p:tgtEl>
                                                <p:sldTgt/>
                                              </p:tgtEl>
                                            </p:cond>
                                          </p:endCondLst>
                                        </p:cTn>
                                        <p:tgtEl>
                                          <p:sndTgt r:embed="rId45" name="un_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50" grpId="0"/>
      <p:bldP spid="152" grpId="0"/>
      <p:bldP spid="153" grpId="0"/>
      <p:bldP spid="154" grpId="0"/>
      <p:bldP spid="155" grpId="0"/>
      <p:bldP spid="156" grpId="0"/>
      <p:bldP spid="157" grpId="0"/>
      <p:bldP spid="158" grpId="0"/>
      <p:bldP spid="159" grpId="0"/>
      <p:bldP spid="160" grpId="0"/>
      <p:bldP spid="161" grpId="0"/>
      <p:bldP spid="162" grpId="0"/>
      <p:bldP spid="163" grpId="0"/>
      <p:bldP spid="165" grpId="0"/>
      <p:bldP spid="166" grpId="0"/>
      <p:bldP spid="167"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p:bldP spid="189" grpId="0"/>
      <p:bldP spid="190" grpId="0"/>
      <p:bldP spid="191" grpId="0"/>
      <p:bldP spid="192" grpId="0"/>
      <p:bldP spid="193" grpId="0"/>
      <p:bldP spid="194" grpId="0"/>
      <p:bldP spid="19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87878"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French</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452860" cy="4983946"/>
        </p:xfrm>
        <a:graphic>
          <a:graphicData uri="http://schemas.openxmlformats.org/drawingml/2006/table">
            <a:tbl>
              <a:tblPr firstRow="1" firstCol="1" bandRow="1">
                <a:tableStyleId>{5C22544A-7EE6-4342-B048-85BDC9FD1C3A}</a:tableStyleId>
              </a:tblPr>
              <a:tblGrid>
                <a:gridCol w="1604809"/>
                <a:gridCol w="1629498"/>
                <a:gridCol w="2462998"/>
                <a:gridCol w="1644776"/>
                <a:gridCol w="1681882"/>
                <a:gridCol w="2428897"/>
              </a:tblGrid>
              <a:tr h="706890">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2</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a</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i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13</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eu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a:solidFill>
                            <a:srgbClr val="000099"/>
                          </a:solidFill>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5</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89161">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8</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 /eau / au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SFe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é</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7</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en / an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2528221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gridCol w="1750817"/>
                <a:gridCol w="1169186"/>
                <a:gridCol w="1233048"/>
                <a:gridCol w="1105324"/>
                <a:gridCol w="1973542"/>
                <a:gridCol w="1479610"/>
                <a:gridCol w="1726576"/>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76704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3770</Words>
  <Application>Microsoft Office PowerPoint</Application>
  <PresentationFormat>Widescreen</PresentationFormat>
  <Paragraphs>1038</Paragraphs>
  <Slides>54</Slides>
  <Notes>41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54</vt:i4>
      </vt:variant>
    </vt:vector>
  </HeadingPairs>
  <TitlesOfParts>
    <vt:vector size="69" baseType="lpstr">
      <vt:lpstr>SimSun</vt:lpstr>
      <vt:lpstr>Arial</vt:lpstr>
      <vt:lpstr>Arial Rounded MT Bold</vt:lpstr>
      <vt:lpstr>Calibri</vt:lpstr>
      <vt:lpstr>Calibri Light</vt:lpstr>
      <vt:lpstr>Century Gothic</vt:lpstr>
      <vt:lpstr>Imprint MT Shadow</vt:lpstr>
      <vt:lpstr>Segoe UI Black</vt:lpstr>
      <vt:lpstr>Times New Roman</vt:lpstr>
      <vt:lpstr>Tw Cen MT</vt:lpstr>
      <vt:lpstr>Wingdings</vt:lpstr>
      <vt:lpstr>3_Office Theme</vt:lpstr>
      <vt:lpstr>1_Office Theme</vt:lpstr>
      <vt:lpstr>15_Office Theme</vt:lpstr>
      <vt:lpstr>4_Office Theme</vt:lpstr>
      <vt:lpstr>PowerPoint Presentation</vt:lpstr>
      <vt:lpstr>PowerPoint Presentation</vt:lpstr>
      <vt:lpstr>10 little changes that make a BIG difference</vt:lpstr>
      <vt:lpstr>PowerPoint Presentation</vt:lpstr>
      <vt:lpstr>Why teach phonics?</vt:lpstr>
      <vt:lpstr>How to teach phonics?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teach phonics?</vt:lpstr>
      <vt:lpstr>Introducing and practising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teach phonics?</vt:lpstr>
      <vt:lpstr>Applying the knowledge</vt:lpstr>
      <vt:lpstr>PowerPoint Presentation</vt:lpstr>
      <vt:lpstr>PowerPoint Presentation</vt:lpstr>
      <vt:lpstr>PowerPoint Presentation</vt:lpstr>
      <vt:lpstr>PowerPoint Presentation</vt:lpstr>
      <vt:lpstr>PowerPoint Presentation</vt:lpstr>
      <vt:lpstr>PowerPoint Presentation</vt:lpstr>
      <vt:lpstr>How to teach phonics?</vt:lpstr>
      <vt:lpstr>Increasing independence</vt:lpstr>
      <vt:lpstr>PowerPoint Presentation</vt:lpstr>
      <vt:lpstr>Un poème – full text</vt:lpstr>
      <vt:lpstr>Un poème</vt:lpstr>
      <vt:lpstr>Un poème</vt:lpstr>
      <vt:lpstr>PowerPoint Presentation</vt:lpstr>
      <vt:lpstr>PowerPoint Presentation</vt:lpstr>
      <vt:lpstr>PowerPoint Presentation</vt:lpstr>
      <vt:lpstr>PowerPoint Presentation</vt:lpstr>
      <vt:lpstr>Interactive ‘zero error’ dictation </vt:lpstr>
      <vt:lpstr>PowerPoint Presentation</vt:lpstr>
      <vt:lpstr>PowerPoint Presentation</vt:lpstr>
      <vt:lpstr>PowerPoint Presentation</vt:lpstr>
      <vt:lpstr>How to teach phonics?</vt:lpstr>
      <vt:lpstr>Assessing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Study</cp:lastModifiedBy>
  <cp:revision>13</cp:revision>
  <dcterms:created xsi:type="dcterms:W3CDTF">2019-06-03T18:15:48Z</dcterms:created>
  <dcterms:modified xsi:type="dcterms:W3CDTF">2019-06-18T19:20:52Z</dcterms:modified>
</cp:coreProperties>
</file>