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258" r:id="rId2"/>
    <p:sldId id="299" r:id="rId3"/>
    <p:sldId id="535" r:id="rId4"/>
    <p:sldId id="536" r:id="rId5"/>
    <p:sldId id="302" r:id="rId6"/>
    <p:sldId id="558" r:id="rId7"/>
    <p:sldId id="304" r:id="rId8"/>
    <p:sldId id="305" r:id="rId9"/>
    <p:sldId id="306" r:id="rId10"/>
    <p:sldId id="307" r:id="rId11"/>
    <p:sldId id="576" r:id="rId12"/>
    <p:sldId id="640" r:id="rId13"/>
    <p:sldId id="641" r:id="rId14"/>
    <p:sldId id="642" r:id="rId15"/>
    <p:sldId id="583" r:id="rId16"/>
    <p:sldId id="622" r:id="rId17"/>
    <p:sldId id="655" r:id="rId18"/>
    <p:sldId id="643" r:id="rId19"/>
    <p:sldId id="432" r:id="rId20"/>
    <p:sldId id="617" r:id="rId21"/>
    <p:sldId id="645" r:id="rId22"/>
    <p:sldId id="644" r:id="rId23"/>
    <p:sldId id="646" r:id="rId24"/>
    <p:sldId id="647" r:id="rId25"/>
    <p:sldId id="654" r:id="rId26"/>
    <p:sldId id="648" r:id="rId27"/>
    <p:sldId id="649" r:id="rId28"/>
    <p:sldId id="656" r:id="rId29"/>
    <p:sldId id="563" r:id="rId30"/>
    <p:sldId id="650" r:id="rId31"/>
    <p:sldId id="65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BF0D5"/>
    <a:srgbClr val="F66400"/>
    <a:srgbClr val="EE6000"/>
    <a:srgbClr val="DAA520"/>
    <a:srgbClr val="115076"/>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48" autoAdjust="0"/>
    <p:restoredTop sz="75646" autoAdjust="0"/>
  </p:normalViewPr>
  <p:slideViewPr>
    <p:cSldViewPr snapToGrid="0">
      <p:cViewPr varScale="1">
        <p:scale>
          <a:sx n="94" d="100"/>
          <a:sy n="94" d="100"/>
        </p:scale>
        <p:origin x="1000" y="20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14/04/2021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fin777"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unsplash.com/@fin777"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unsplash.com/@fin777"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unsplash.com/@ramzigraph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splash.com/@fin777"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latin typeface="Calibri"/>
              </a:rPr>
              <a:pPr/>
              <a:t>1</a:t>
            </a:fld>
            <a:endParaRPr lang="en-GB">
              <a:solidFill>
                <a:prstClr val="black"/>
              </a:solidFill>
              <a:latin typeface="Calibri"/>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the English appears first for all words on this slide. </a:t>
            </a:r>
            <a:br>
              <a:rPr lang="en-US" b="0" dirty="0"/>
            </a:br>
            <a:r>
              <a:rPr lang="en-US" b="0" dirty="0"/>
              <a:t>Procedure:</a:t>
            </a:r>
            <a:br>
              <a:rPr lang="en-US" b="1" dirty="0"/>
            </a:br>
            <a:r>
              <a:rPr lang="en-US" b="0" dirty="0"/>
              <a:t>1. Teachers can use ¿</a:t>
            </a:r>
            <a:r>
              <a:rPr lang="en-US" b="0" dirty="0" err="1"/>
              <a:t>Cómo</a:t>
            </a:r>
            <a:r>
              <a:rPr lang="en-US" b="0" dirty="0"/>
              <a:t> se dice ‘dad’…?. Students will volunteer ‘padre’ and ‘</a:t>
            </a:r>
            <a:r>
              <a:rPr lang="en-US" b="0" dirty="0" err="1"/>
              <a:t>madre</a:t>
            </a:r>
            <a:r>
              <a:rPr lang="en-US" b="0" dirty="0"/>
              <a:t>’, which provides a useful ‘hook’ for presenting the new knowledge and cultural info bubble.  </a:t>
            </a:r>
            <a:br>
              <a:rPr lang="en-US" b="0" dirty="0"/>
            </a:br>
            <a:r>
              <a:rPr lang="en-US" b="0" dirty="0"/>
              <a:t>2. Students will also be able to volunteer ‘</a:t>
            </a:r>
            <a:r>
              <a:rPr lang="en-US" b="0" dirty="0" err="1"/>
              <a:t>querer</a:t>
            </a:r>
            <a:r>
              <a:rPr lang="en-US" b="0" dirty="0"/>
              <a:t>’ and teachers can draw attention to the second meaning ‘to love’</a:t>
            </a:r>
            <a:br>
              <a:rPr lang="en-US" b="0" dirty="0"/>
            </a:br>
            <a:r>
              <a:rPr lang="en-US" b="0" dirty="0"/>
              <a:t>3. Teachers present the L1 and L2 meanings of the three remaining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133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a:t>
            </a:r>
            <a:r>
              <a:rPr lang="en-US" sz="1200" b="1" kern="1200">
                <a:solidFill>
                  <a:schemeClr val="tx1"/>
                </a:solidFill>
                <a:effectLst/>
                <a:latin typeface="+mn-lt"/>
                <a:ea typeface="+mn-ea"/>
                <a:cs typeface="+mn-cs"/>
              </a:rPr>
              <a:t>: </a:t>
            </a:r>
            <a:r>
              <a:rPr lang="en-US" sz="1200" b="0" kern="1200">
                <a:solidFill>
                  <a:schemeClr val="tx1"/>
                </a:solidFill>
                <a:effectLst/>
                <a:latin typeface="+mn-lt"/>
                <a:ea typeface="+mn-ea"/>
                <a:cs typeface="+mn-cs"/>
              </a:rPr>
              <a:t>5 </a:t>
            </a:r>
            <a:r>
              <a:rPr lang="en-US" sz="1200" b="0" kern="1200" dirty="0">
                <a:solidFill>
                  <a:schemeClr val="tx1"/>
                </a:solidFill>
                <a:effectLst/>
                <a:latin typeface="+mn-lt"/>
                <a:ea typeface="+mn-ea"/>
                <a:cs typeface="+mn-cs"/>
              </a:rPr>
              <a:t>minutes.</a:t>
            </a:r>
          </a:p>
          <a:p>
            <a:endParaRPr lang="en-US" b="1" dirty="0"/>
          </a:p>
          <a:p>
            <a:r>
              <a:rPr lang="en-US" b="1" dirty="0"/>
              <a:t>Aim: </a:t>
            </a:r>
            <a:r>
              <a:rPr lang="en-US" dirty="0"/>
              <a:t>to revise the different uses of ‘ser’ and ‘</a:t>
            </a:r>
            <a:r>
              <a:rPr lang="en-US" err="1"/>
              <a:t>estar</a:t>
            </a:r>
            <a:r>
              <a:rPr lang="en-US"/>
              <a: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t>
            </a:r>
            <a:r>
              <a:rPr lang="es-ES" dirty="0" err="1"/>
              <a:t>Students</a:t>
            </a:r>
            <a:r>
              <a:rPr lang="es-ES" dirty="0"/>
              <a:t> </a:t>
            </a:r>
            <a:r>
              <a:rPr lang="es-ES" dirty="0" err="1"/>
              <a:t>read</a:t>
            </a:r>
            <a:r>
              <a:rPr lang="es-ES" dirty="0"/>
              <a:t> </a:t>
            </a:r>
            <a:r>
              <a:rPr lang="es-ES" dirty="0" err="1"/>
              <a:t>each</a:t>
            </a:r>
            <a:r>
              <a:rPr lang="es-ES" dirty="0"/>
              <a:t> </a:t>
            </a:r>
            <a:r>
              <a:rPr lang="es-ES" dirty="0" err="1"/>
              <a:t>sentence</a:t>
            </a:r>
            <a:r>
              <a:rPr lang="es-ES" dirty="0"/>
              <a:t> and decide </a:t>
            </a:r>
            <a:r>
              <a:rPr lang="es-ES" dirty="0" err="1"/>
              <a:t>the</a:t>
            </a:r>
            <a:r>
              <a:rPr lang="es-ES" dirty="0"/>
              <a:t> </a:t>
            </a:r>
            <a:r>
              <a:rPr lang="es-ES" dirty="0" err="1"/>
              <a:t>correct</a:t>
            </a:r>
            <a:r>
              <a:rPr lang="es-ES" dirty="0"/>
              <a:t> </a:t>
            </a:r>
            <a:r>
              <a:rPr lang="es-ES" dirty="0" err="1"/>
              <a:t>option</a:t>
            </a:r>
            <a:r>
              <a:rPr lang="es-ES" dirty="0"/>
              <a:t> </a:t>
            </a:r>
            <a:r>
              <a:rPr lang="es-ES" dirty="0" err="1"/>
              <a:t>depending</a:t>
            </a:r>
            <a:r>
              <a:rPr lang="es-ES" dirty="0"/>
              <a:t> </a:t>
            </a:r>
            <a:r>
              <a:rPr lang="es-ES" dirty="0" err="1"/>
              <a:t>on</a:t>
            </a:r>
            <a:r>
              <a:rPr lang="es-ES" dirty="0"/>
              <a:t> </a:t>
            </a:r>
            <a:r>
              <a:rPr lang="es-ES" dirty="0" err="1"/>
              <a:t>the</a:t>
            </a:r>
            <a:r>
              <a:rPr lang="es-ES" dirty="0"/>
              <a:t> cues </a:t>
            </a:r>
            <a:r>
              <a:rPr lang="es-ES" dirty="0" err="1"/>
              <a:t>to</a:t>
            </a:r>
            <a:r>
              <a:rPr lang="es-ES" dirty="0"/>
              <a:t> </a:t>
            </a:r>
            <a:r>
              <a:rPr lang="es-ES" dirty="0" err="1"/>
              <a:t>verb</a:t>
            </a:r>
            <a:r>
              <a:rPr lang="es-ES" dirty="0"/>
              <a:t> </a:t>
            </a:r>
            <a:r>
              <a:rPr lang="es-ES" dirty="0" err="1"/>
              <a:t>meaning</a:t>
            </a:r>
            <a:r>
              <a:rPr lang="es-ES" dirty="0"/>
              <a:t> </a:t>
            </a:r>
            <a:r>
              <a:rPr lang="es-ES" dirty="0" err="1"/>
              <a:t>supplied</a:t>
            </a:r>
            <a:r>
              <a:rPr lang="es-ES" dirty="0"/>
              <a:t> </a:t>
            </a:r>
            <a:r>
              <a:rPr lang="es-ES" dirty="0" err="1"/>
              <a:t>by</a:t>
            </a:r>
            <a:r>
              <a:rPr lang="es-ES" dirty="0"/>
              <a:t> </a:t>
            </a:r>
            <a:r>
              <a:rPr lang="es-ES" dirty="0" err="1"/>
              <a:t>the</a:t>
            </a:r>
            <a:r>
              <a:rPr lang="es-ES" dirty="0"/>
              <a:t> </a:t>
            </a:r>
            <a:r>
              <a:rPr lang="es-ES" dirty="0" err="1"/>
              <a:t>noun</a:t>
            </a:r>
            <a:r>
              <a:rPr lang="es-ES" dirty="0"/>
              <a:t>, </a:t>
            </a:r>
            <a:r>
              <a:rPr lang="es-ES" dirty="0" err="1"/>
              <a:t>adjective</a:t>
            </a:r>
            <a:r>
              <a:rPr lang="es-ES" dirty="0"/>
              <a:t> </a:t>
            </a:r>
            <a:r>
              <a:rPr lang="es-ES" dirty="0" err="1"/>
              <a:t>or</a:t>
            </a:r>
            <a:r>
              <a:rPr lang="es-ES" dirty="0"/>
              <a:t> adverbial </a:t>
            </a:r>
            <a:r>
              <a:rPr lang="es-ES" dirty="0" err="1"/>
              <a:t>complement</a:t>
            </a:r>
            <a:r>
              <a:rPr lang="es-ES" dirty="0"/>
              <a:t>, </a:t>
            </a:r>
            <a:r>
              <a:rPr lang="es-ES" dirty="0" err="1"/>
              <a:t>or</a:t>
            </a:r>
            <a:r>
              <a:rPr lang="es-ES" dirty="0"/>
              <a:t> </a:t>
            </a:r>
            <a:r>
              <a:rPr lang="es-ES" dirty="0" err="1"/>
              <a:t>phrase</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Teacher </a:t>
            </a:r>
            <a:r>
              <a:rPr lang="es-ES" dirty="0" err="1"/>
              <a:t>prompts</a:t>
            </a:r>
            <a:r>
              <a:rPr lang="es-ES" dirty="0"/>
              <a:t> </a:t>
            </a:r>
            <a:r>
              <a:rPr lang="es-ES" dirty="0" err="1"/>
              <a:t>students</a:t>
            </a:r>
            <a:r>
              <a:rPr lang="es-ES" dirty="0"/>
              <a:t> to </a:t>
            </a:r>
            <a:r>
              <a:rPr lang="es-ES" dirty="0" err="1"/>
              <a:t>say</a:t>
            </a:r>
            <a:r>
              <a:rPr lang="es-ES" dirty="0"/>
              <a:t> </a:t>
            </a:r>
            <a:r>
              <a:rPr lang="es-ES" dirty="0" err="1"/>
              <a:t>why</a:t>
            </a:r>
            <a:r>
              <a:rPr lang="es-ES" dirty="0"/>
              <a:t> </a:t>
            </a:r>
            <a:r>
              <a:rPr lang="es-ES" dirty="0" err="1"/>
              <a:t>they</a:t>
            </a:r>
            <a:r>
              <a:rPr lang="es-ES" dirty="0"/>
              <a:t> </a:t>
            </a:r>
            <a:r>
              <a:rPr lang="es-ES" dirty="0" err="1"/>
              <a:t>chose</a:t>
            </a:r>
            <a:r>
              <a:rPr lang="es-ES" dirty="0"/>
              <a:t> ‘ser’ </a:t>
            </a:r>
            <a:r>
              <a:rPr lang="es-ES" dirty="0" err="1"/>
              <a:t>or</a:t>
            </a:r>
            <a:r>
              <a:rPr lang="es-ES" dirty="0"/>
              <a:t> ‘estar’ in </a:t>
            </a:r>
            <a:r>
              <a:rPr lang="es-ES" dirty="0" err="1"/>
              <a:t>each</a:t>
            </a:r>
            <a:r>
              <a:rPr lang="es-ES" dirty="0"/>
              <a:t> case.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3</a:t>
            </a:r>
            <a:r>
              <a:rPr lang="es-ES"/>
              <a:t>. Teacher </a:t>
            </a:r>
            <a:r>
              <a:rPr lang="es-ES" dirty="0" err="1"/>
              <a:t>plays</a:t>
            </a:r>
            <a:r>
              <a:rPr lang="es-ES" dirty="0"/>
              <a:t> </a:t>
            </a:r>
            <a:r>
              <a:rPr lang="es-ES" dirty="0" err="1"/>
              <a:t>the</a:t>
            </a:r>
            <a:r>
              <a:rPr lang="es-ES" dirty="0"/>
              <a:t> </a:t>
            </a:r>
            <a:r>
              <a:rPr lang="es-ES" dirty="0" err="1"/>
              <a:t>recordings</a:t>
            </a:r>
            <a:r>
              <a:rPr lang="es-ES" dirty="0"/>
              <a:t> to </a:t>
            </a:r>
            <a:r>
              <a:rPr lang="es-ES" dirty="0" err="1"/>
              <a:t>check</a:t>
            </a:r>
            <a:r>
              <a:rPr lang="es-ES" dirty="0"/>
              <a:t> </a:t>
            </a:r>
            <a:r>
              <a:rPr lang="es-ES" dirty="0" err="1"/>
              <a:t>the</a:t>
            </a:r>
            <a:r>
              <a:rPr lang="es-ES" dirty="0"/>
              <a:t> </a:t>
            </a:r>
            <a:r>
              <a:rPr lang="es-ES" err="1"/>
              <a:t>answers</a:t>
            </a:r>
            <a:r>
              <a:rPr lang="es-ES"/>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a:p>
          <a:p>
            <a:pPr marL="0" marR="0" lvl="0" indent="0" algn="l" defTabSz="914400" rtl="0" eaLnBrk="1" fontAlgn="auto" latinLnBrk="0" hangingPunct="1">
              <a:lnSpc>
                <a:spcPct val="100000"/>
              </a:lnSpc>
              <a:spcBef>
                <a:spcPts val="0"/>
              </a:spcBef>
              <a:spcAft>
                <a:spcPts val="0"/>
              </a:spcAft>
              <a:buClrTx/>
              <a:buSzTx/>
              <a:buFontTx/>
              <a:buNone/>
              <a:tabLst/>
              <a:defRPr/>
            </a:pPr>
            <a:r>
              <a:rPr lang="es-ES" b="1"/>
              <a:t>Note:</a:t>
            </a:r>
            <a:r>
              <a:rPr lang="es-ES" b="1" baseline="0"/>
              <a:t> </a:t>
            </a:r>
            <a:r>
              <a:rPr lang="es-ES" b="0" baseline="0"/>
              <a:t>this may be the first time that students have seen Spanish quotation marks. It may be useful to draw students’ attention to these and how they differ from those used in English.</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4354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 (two slides)</a:t>
            </a:r>
          </a:p>
          <a:p>
            <a:endParaRPr lang="en-US" b="1" dirty="0"/>
          </a:p>
          <a:p>
            <a:r>
              <a:rPr lang="en-US" b="1" dirty="0"/>
              <a:t>Aim: </a:t>
            </a:r>
            <a:r>
              <a:rPr lang="en-US" dirty="0"/>
              <a:t>to verify broad understanding of the extracts read </a:t>
            </a:r>
            <a:r>
              <a:rPr lang="en-US"/>
              <a:t>so far (this slide),</a:t>
            </a:r>
            <a:r>
              <a:rPr lang="en-US" baseline="0"/>
              <a:t> and then to focus on specific details (next slide)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t>
            </a:r>
            <a:r>
              <a:rPr lang="es-ES" dirty="0" err="1"/>
              <a:t>Students</a:t>
            </a:r>
            <a:r>
              <a:rPr lang="es-ES" dirty="0"/>
              <a:t> match </a:t>
            </a:r>
            <a:r>
              <a:rPr lang="es-ES" dirty="0" err="1"/>
              <a:t>each</a:t>
            </a:r>
            <a:r>
              <a:rPr lang="es-ES" dirty="0"/>
              <a:t> </a:t>
            </a:r>
            <a:r>
              <a:rPr lang="es-ES" dirty="0" err="1"/>
              <a:t>extract</a:t>
            </a:r>
            <a:r>
              <a:rPr lang="es-ES" dirty="0"/>
              <a:t> to </a:t>
            </a:r>
            <a:r>
              <a:rPr lang="es-ES" dirty="0" err="1"/>
              <a:t>the</a:t>
            </a:r>
            <a:r>
              <a:rPr lang="es-ES" dirty="0"/>
              <a:t> </a:t>
            </a:r>
            <a:r>
              <a:rPr lang="es-ES" dirty="0" err="1"/>
              <a:t>sentence</a:t>
            </a:r>
            <a:r>
              <a:rPr lang="es-ES" dirty="0"/>
              <a:t> in English </a:t>
            </a:r>
            <a:r>
              <a:rPr lang="es-ES" dirty="0" err="1"/>
              <a:t>that</a:t>
            </a:r>
            <a:r>
              <a:rPr lang="es-ES" dirty="0"/>
              <a:t> describes </a:t>
            </a:r>
            <a:r>
              <a:rPr lang="es-ES" dirty="0" err="1"/>
              <a:t>what</a:t>
            </a:r>
            <a:r>
              <a:rPr lang="es-ES" dirty="0"/>
              <a:t> </a:t>
            </a:r>
            <a:r>
              <a:rPr lang="es-ES" dirty="0" err="1"/>
              <a:t>it’s</a:t>
            </a:r>
            <a:r>
              <a:rPr lang="es-ES" dirty="0"/>
              <a:t> </a:t>
            </a:r>
            <a:r>
              <a:rPr lang="es-ES" dirty="0" err="1"/>
              <a:t>about</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a:t>
            </a:r>
            <a:r>
              <a:rPr lang="es-ES" dirty="0" err="1"/>
              <a:t>Check</a:t>
            </a:r>
            <a:r>
              <a:rPr lang="es-ES" dirty="0"/>
              <a:t> </a:t>
            </a:r>
            <a:r>
              <a:rPr lang="es-ES" err="1"/>
              <a:t>answers</a:t>
            </a:r>
            <a:r>
              <a:rPr lang="es-ES"/>
              <a:t>.</a:t>
            </a:r>
            <a:endParaRPr lang="es-E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76868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GB" dirty="0"/>
              <a:t>1. Teacher asks questions, students volunteer </a:t>
            </a:r>
            <a:r>
              <a:rPr lang="en-GB"/>
              <a:t>answers.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dirty="0"/>
              <a:t>Note: </a:t>
            </a:r>
            <a:r>
              <a:rPr lang="en-GB" dirty="0"/>
              <a:t>full sentence answers are not modelled here on the slide</a:t>
            </a:r>
            <a:r>
              <a:rPr lang="en-GB"/>
              <a:t>.  The teacher </a:t>
            </a:r>
            <a:r>
              <a:rPr lang="en-GB" dirty="0"/>
              <a:t>may or may not want to prompt students to extend their answers 1,2,4 to include a verb.</a:t>
            </a:r>
            <a:br>
              <a:rPr lang="en-GB" dirty="0"/>
            </a:br>
            <a:r>
              <a:rPr lang="en-GB" dirty="0"/>
              <a:t>Answer 2 models two answers, the second of which is not a direct lift from the text and pushes students to adapt known language and think a little more deeply about the overall meaning.</a:t>
            </a:r>
            <a:endParaRPr lang="es-E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03986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p>
          <a:p>
            <a:pPr marL="228600" indent="-228600">
              <a:buAutoNum type="arabicPeriod"/>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 All of set gaps are after ‘ser’ or ‘</a:t>
            </a:r>
            <a:r>
              <a:rPr lang="en-GB" sz="1200" kern="1200" dirty="0" err="1">
                <a:solidFill>
                  <a:schemeClr val="tx1"/>
                </a:solidFill>
                <a:effectLst/>
                <a:latin typeface="+mn-lt"/>
                <a:ea typeface="+mn-ea"/>
                <a:cs typeface="+mn-cs"/>
              </a:rPr>
              <a:t>estar</a:t>
            </a:r>
            <a:r>
              <a:rPr lang="en-GB" sz="1200" kern="1200" dirty="0">
                <a:solidFill>
                  <a:schemeClr val="tx1"/>
                </a:solidFill>
                <a:effectLst/>
                <a:latin typeface="+mn-lt"/>
                <a:ea typeface="+mn-ea"/>
                <a:cs typeface="+mn-cs"/>
              </a:rPr>
              <a:t>’, so students will need to think about words that they can use that would be possible with the verb. </a:t>
            </a:r>
            <a:endParaRPr lang="x-none"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Pero su mama está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triste, sola, rara, seria, nerviosa, aburrida, loca, en la casa...)</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‘¡Mamá! ¡Mamá!’ pero mamá está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triste, rara, seria, nerviosa, en la cama...)</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Papá llega a casa, pero no puede hacer nada.  Mamá está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blanca, amarilla, perdida, en la cama...)</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Todos están</a:t>
            </a:r>
            <a:r>
              <a:rPr lang="es-GB" dirty="0">
                <a:effectLst/>
              </a:rPr>
              <a:t>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serios, nerviosos, en la casa, en silencio...)</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‘Uy, ella no me gusta, es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fea, mala, tonta...)</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‘Sí, pero tenemos que ser </a:t>
            </a:r>
            <a:r>
              <a:rPr lang="x-none"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amables, simpáticos, felices...)</a:t>
            </a:r>
            <a:endParaRPr lang="x-none" sz="1200" b="0" kern="1200" dirty="0">
              <a:solidFill>
                <a:schemeClr val="tx1"/>
              </a:solidFill>
              <a:effectLst/>
              <a:latin typeface="+mn-lt"/>
              <a:ea typeface="+mn-ea"/>
              <a:cs typeface="+mn-cs"/>
            </a:endParaRPr>
          </a:p>
          <a:p>
            <a:pPr marL="285750" indent="-285750">
              <a:buFont typeface="+mj-lt"/>
              <a:buAutoNum type="romanUcPeriod"/>
            </a:pPr>
            <a:endParaRPr lang="x-none"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r>
              <a:rPr lang="es-ES" sz="1200" kern="1200" dirty="0">
                <a:solidFill>
                  <a:schemeClr val="tx1"/>
                </a:solidFill>
                <a:effectLst/>
                <a:latin typeface="+mn-lt"/>
                <a:ea typeface="+mn-ea"/>
                <a:cs typeface="+mn-cs"/>
              </a:rPr>
              <a:t>Dos niños viven felices con sus padres en un pueblo cerca de la selva amazónica. Su padre trabaja en el campo y su mamá trabaja en casa. Pero su mama está mala y otras personas en su pueblo sufren también.</a:t>
            </a:r>
            <a:endParaRPr lang="es-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 día a la una de la tarde, los niños salen contentos de clase.  Llegan a casa y llaman ‘¡Mamá! ¡Mamá!’ pero mamá está en el suelo, sin respirar.</a:t>
            </a:r>
            <a:endParaRPr lang="es-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‘Mamá, ¿estás bien?’, grita un niño, el otro empieza a llorar.  Papá llega a casa, pero no puede hacer nada.  Mamá está pálida y fría. Todos están muy tristes.  </a:t>
            </a:r>
            <a:endParaRPr lang="es-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Después de unos meses, el padre invita a otra señora a ser su mujer y mamá de los niños:  ‘¡Hola niños! Vamos a saludar a vuestra nueva mamá, por favor. Vamos a quererla mucho.’ </a:t>
            </a:r>
            <a:endParaRPr lang="es-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 niño dice al otro ‘Uy, ella no me gusta, es extraña y me mira fría.’ El otro responde, ‘Sí, pero tenemos que ser buenos y quererla’</a:t>
            </a:r>
            <a:endParaRPr lang="es-GB" sz="1200" kern="1200" dirty="0">
              <a:solidFill>
                <a:schemeClr val="tx1"/>
              </a:solidFill>
              <a:effectLst/>
              <a:latin typeface="+mn-lt"/>
              <a:ea typeface="+mn-ea"/>
              <a:cs typeface="+mn-cs"/>
            </a:endParaRPr>
          </a:p>
          <a:p>
            <a:endParaRPr lang="x-none" b="1" dirty="0"/>
          </a:p>
          <a:p>
            <a:pPr fontAlgn="ctr"/>
            <a:r>
              <a:rPr lang="en-US" b="1" dirty="0"/>
              <a:t>Photos from </a:t>
            </a:r>
            <a:r>
              <a:rPr lang="en-US" b="1" dirty="0" err="1"/>
              <a:t>Unsplash</a:t>
            </a:r>
            <a:r>
              <a:rPr lang="en-US" b="1" dirty="0"/>
              <a:t> </a:t>
            </a:r>
            <a:r>
              <a:rPr lang="en-US" b="0" dirty="0"/>
              <a:t>by </a:t>
            </a:r>
            <a:r>
              <a:rPr lang="es-ES" sz="1200" b="1" i="0" u="none" strike="noStrike" kern="1200" dirty="0">
                <a:solidFill>
                  <a:schemeClr val="tx1"/>
                </a:solidFill>
                <a:effectLst/>
                <a:latin typeface="+mn-lt"/>
                <a:ea typeface="+mn-ea"/>
                <a:cs typeface="+mn-cs"/>
                <a:hlinkClick r:id="rId3"/>
              </a:rPr>
              <a:t>Deb Dowd</a:t>
            </a:r>
            <a:endParaRPr lang="es-ES" dirty="0">
              <a:effectLst/>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10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encourage</a:t>
            </a:r>
            <a:r>
              <a:rPr lang="es-ES" b="0" dirty="0"/>
              <a:t> </a:t>
            </a:r>
            <a:r>
              <a:rPr lang="es-ES" b="0" dirty="0" err="1"/>
              <a:t>scaffolded</a:t>
            </a:r>
            <a:r>
              <a:rPr lang="es-ES" b="0" dirty="0"/>
              <a:t> oral </a:t>
            </a:r>
            <a:r>
              <a:rPr lang="es-ES" b="0" dirty="0" err="1"/>
              <a:t>production</a:t>
            </a:r>
            <a:r>
              <a:rPr lang="es-ES" b="0" dirty="0"/>
              <a:t> </a:t>
            </a:r>
            <a:r>
              <a:rPr lang="es-ES" b="0" dirty="0" err="1"/>
              <a:t>whilst</a:t>
            </a:r>
            <a:r>
              <a:rPr lang="es-ES" b="0" dirty="0"/>
              <a:t> </a:t>
            </a:r>
            <a:r>
              <a:rPr lang="es-ES" b="0" dirty="0" err="1"/>
              <a:t>practising</a:t>
            </a:r>
            <a:r>
              <a:rPr lang="es-ES" b="0" dirty="0"/>
              <a:t> </a:t>
            </a:r>
            <a:r>
              <a:rPr lang="es-ES" b="0" dirty="0" err="1"/>
              <a:t>subject-verb</a:t>
            </a:r>
            <a:r>
              <a:rPr lang="es-ES" b="0" dirty="0"/>
              <a:t> </a:t>
            </a:r>
            <a:r>
              <a:rPr lang="es-ES" b="0" dirty="0" err="1"/>
              <a:t>agreement</a:t>
            </a:r>
            <a:r>
              <a:rPr lang="es-ES" b="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In pairs, student A reads out the text translating the English phrases into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 B listens and gives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answers using feedback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Student B’s answers using feedback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from </a:t>
            </a:r>
            <a:r>
              <a:rPr lang="en-US" b="1" dirty="0" err="1"/>
              <a:t>Unsplash</a:t>
            </a:r>
            <a:r>
              <a:rPr lang="en-US" b="1" dirty="0"/>
              <a:t> </a:t>
            </a:r>
            <a:r>
              <a:rPr lang="en-US" b="0" dirty="0"/>
              <a:t>by </a:t>
            </a:r>
            <a:r>
              <a:rPr lang="es-ES" sz="1200" b="1" i="0" u="none" strike="noStrike" kern="1200" dirty="0">
                <a:solidFill>
                  <a:schemeClr val="tx1"/>
                </a:solidFill>
                <a:effectLst/>
                <a:latin typeface="+mn-lt"/>
                <a:ea typeface="+mn-ea"/>
                <a:cs typeface="+mn-cs"/>
              </a:rPr>
              <a:t>Sergio </a:t>
            </a:r>
            <a:r>
              <a:rPr lang="es-ES" sz="1200" b="1" i="0" u="none" strike="noStrike" kern="1200" dirty="0" err="1">
                <a:solidFill>
                  <a:schemeClr val="tx1"/>
                </a:solidFill>
                <a:effectLst/>
                <a:latin typeface="+mn-lt"/>
                <a:ea typeface="+mn-ea"/>
                <a:cs typeface="+mn-cs"/>
              </a:rPr>
              <a:t>Rios</a:t>
            </a:r>
            <a:r>
              <a:rPr lang="es-ES" sz="1200" b="1"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srios</a:t>
            </a:r>
            <a:endParaRPr lang="es-ES"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i="0" u="none" strike="noStrike"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691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847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cap="all" baseline="0" dirty="0"/>
              <a:t>Display during feedback</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049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331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r>
              <a:rPr lang="en-US" b="1" cap="all" baseline="0" dirty="0"/>
              <a:t>Display during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21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1 minute</a:t>
            </a:r>
          </a:p>
          <a:p>
            <a:endParaRPr lang="en-US" b="1" dirty="0"/>
          </a:p>
          <a:p>
            <a:r>
              <a:rPr lang="en-US" b="1" dirty="0"/>
              <a:t>Aim: </a:t>
            </a:r>
            <a:r>
              <a:rPr lang="en-US" dirty="0"/>
              <a:t>to </a:t>
            </a:r>
            <a:r>
              <a:rPr lang="en-GB" dirty="0"/>
              <a:t>remind students of the two possible pronunciations of ’z’, ‘</a:t>
            </a:r>
            <a:r>
              <a:rPr lang="en-GB" dirty="0" err="1"/>
              <a:t>ce</a:t>
            </a:r>
            <a:r>
              <a:rPr lang="en-GB" dirty="0"/>
              <a:t>’ and ‘ci’ in the Spanish speaking world.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The teacher </a:t>
            </a:r>
            <a:r>
              <a:rPr lang="en-US" b="0" dirty="0"/>
              <a:t>goes</a:t>
            </a:r>
            <a:r>
              <a:rPr lang="en-US" b="0" baseline="0" dirty="0"/>
              <a:t> through the grammar explanation with students, revealing each new sentence on a mouse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2. </a:t>
            </a:r>
            <a:r>
              <a:rPr lang="en-GB" dirty="0"/>
              <a:t>Click</a:t>
            </a:r>
            <a:r>
              <a:rPr lang="en-GB" baseline="0" dirty="0"/>
              <a:t> on the orange number to hear the word.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514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3 </a:t>
            </a:r>
            <a:r>
              <a:rPr lang="es-ES" b="0" dirty="0"/>
              <a:t>min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reflect</a:t>
            </a:r>
            <a:r>
              <a:rPr lang="es-ES" b="0" dirty="0"/>
              <a:t> </a:t>
            </a:r>
            <a:r>
              <a:rPr lang="es-ES" b="0" dirty="0" err="1"/>
              <a:t>on</a:t>
            </a:r>
            <a:r>
              <a:rPr lang="es-ES" b="0" dirty="0"/>
              <a:t> </a:t>
            </a:r>
            <a:r>
              <a:rPr lang="es-ES" b="0" dirty="0" err="1"/>
              <a:t>how</a:t>
            </a:r>
            <a:r>
              <a:rPr lang="es-ES" b="0" dirty="0"/>
              <a:t> </a:t>
            </a:r>
            <a:r>
              <a:rPr lang="es-ES" b="0" dirty="0" err="1"/>
              <a:t>students</a:t>
            </a:r>
            <a:r>
              <a:rPr lang="es-ES" b="0" dirty="0"/>
              <a:t> </a:t>
            </a:r>
            <a:r>
              <a:rPr lang="es-ES" b="0" dirty="0" err="1"/>
              <a:t>feel</a:t>
            </a:r>
            <a:r>
              <a:rPr lang="es-ES" b="0" dirty="0"/>
              <a:t> </a:t>
            </a:r>
            <a:r>
              <a:rPr lang="es-ES" b="0" dirty="0" err="1"/>
              <a:t>about</a:t>
            </a:r>
            <a:r>
              <a:rPr lang="es-ES" b="0" dirty="0"/>
              <a:t> </a:t>
            </a:r>
            <a:r>
              <a:rPr lang="es-ES" b="0" dirty="0" err="1"/>
              <a:t>the</a:t>
            </a:r>
            <a:r>
              <a:rPr lang="es-ES" b="0" dirty="0"/>
              <a:t> </a:t>
            </a:r>
            <a:r>
              <a:rPr lang="es-ES" b="0" dirty="0" err="1"/>
              <a:t>story</a:t>
            </a:r>
            <a:r>
              <a:rPr lang="es-ES" b="0" dirty="0"/>
              <a:t>; to </a:t>
            </a:r>
            <a:r>
              <a:rPr lang="es-ES" b="0" dirty="0" err="1"/>
              <a:t>recap</a:t>
            </a:r>
            <a:r>
              <a:rPr lang="es-ES" b="0" dirty="0"/>
              <a:t> </a:t>
            </a:r>
            <a:r>
              <a:rPr lang="es-ES" b="0" dirty="0" err="1"/>
              <a:t>the</a:t>
            </a:r>
            <a:r>
              <a:rPr lang="es-ES" b="0" dirty="0"/>
              <a:t> </a:t>
            </a:r>
            <a:r>
              <a:rPr lang="es-ES" b="0" dirty="0" err="1"/>
              <a:t>structures</a:t>
            </a:r>
            <a:r>
              <a:rPr lang="es-ES" b="0" dirty="0"/>
              <a:t> to </a:t>
            </a:r>
            <a:r>
              <a:rPr lang="es-ES" b="0" dirty="0" err="1"/>
              <a:t>express</a:t>
            </a:r>
            <a:r>
              <a:rPr lang="es-ES" b="0" dirty="0"/>
              <a:t> </a:t>
            </a:r>
            <a:r>
              <a:rPr lang="es-ES" b="0" dirty="0" err="1"/>
              <a:t>emotions</a:t>
            </a:r>
            <a:r>
              <a:rPr lang="es-ES" b="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try to remember how to express each emotion.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 shows the answers one by one.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In pairs, students ask and answer the questions about how they feel about different aspects of the story.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fontAlgn="ctr"/>
            <a:r>
              <a:rPr lang="en-US" b="1" dirty="0"/>
              <a:t>Photo from </a:t>
            </a:r>
            <a:r>
              <a:rPr lang="en-US" b="1" dirty="0" err="1"/>
              <a:t>Unsplash</a:t>
            </a:r>
            <a:r>
              <a:rPr lang="en-US" b="1" dirty="0"/>
              <a:t> </a:t>
            </a:r>
            <a:r>
              <a:rPr lang="en-US" b="0" dirty="0"/>
              <a:t>by </a:t>
            </a:r>
            <a:r>
              <a:rPr lang="es-ES" sz="1200" b="1" i="0" u="none" strike="noStrike" kern="1200" dirty="0">
                <a:solidFill>
                  <a:schemeClr val="tx1"/>
                </a:solidFill>
                <a:effectLst/>
                <a:latin typeface="+mn-lt"/>
                <a:ea typeface="+mn-ea"/>
                <a:cs typeface="+mn-cs"/>
                <a:hlinkClick r:id="rId3"/>
              </a:rPr>
              <a:t>Deb Dowd</a:t>
            </a:r>
            <a:endParaRPr lang="es-E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i="0" u="none" strike="noStrike" kern="1200" dirty="0">
              <a:solidFill>
                <a:schemeClr val="tx1"/>
              </a:solidFill>
              <a:effectLst/>
              <a:latin typeface="+mn-lt"/>
              <a:ea typeface="+mn-ea"/>
              <a:cs typeface="+mn-cs"/>
            </a:endParaRPr>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749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2 </a:t>
            </a:r>
            <a:r>
              <a:rPr lang="es-ES" b="0" dirty="0"/>
              <a:t>min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predict</a:t>
            </a:r>
            <a:r>
              <a:rPr lang="es-ES" b="0" dirty="0"/>
              <a:t> </a:t>
            </a:r>
            <a:r>
              <a:rPr lang="es-ES" b="0" dirty="0" err="1"/>
              <a:t>how</a:t>
            </a:r>
            <a:r>
              <a:rPr lang="es-ES" b="0" dirty="0"/>
              <a:t> </a:t>
            </a:r>
            <a:r>
              <a:rPr lang="es-ES" b="0" dirty="0" err="1"/>
              <a:t>the</a:t>
            </a:r>
            <a:r>
              <a:rPr lang="es-ES" b="0" dirty="0"/>
              <a:t> </a:t>
            </a:r>
            <a:r>
              <a:rPr lang="es-ES" b="0" dirty="0" err="1"/>
              <a:t>story</a:t>
            </a:r>
            <a:r>
              <a:rPr lang="es-ES" b="0" dirty="0"/>
              <a:t> </a:t>
            </a:r>
            <a:r>
              <a:rPr lang="es-ES" b="0" dirty="0" err="1"/>
              <a:t>will</a:t>
            </a:r>
            <a:r>
              <a:rPr lang="es-ES" b="0" dirty="0"/>
              <a:t> </a:t>
            </a:r>
            <a:r>
              <a:rPr lang="es-ES" b="0" dirty="0" err="1"/>
              <a:t>continue</a:t>
            </a:r>
            <a:r>
              <a:rPr lang="es-ES" b="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think about how the story could continue and try to come up with a possible continuation.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fontAlgn="ctr"/>
            <a:r>
              <a:rPr lang="en-US" b="1" dirty="0"/>
              <a:t>Photo from </a:t>
            </a:r>
            <a:r>
              <a:rPr lang="en-US" b="1" dirty="0" err="1"/>
              <a:t>Unsplash</a:t>
            </a:r>
            <a:r>
              <a:rPr lang="en-US" b="1" dirty="0"/>
              <a:t> </a:t>
            </a:r>
            <a:r>
              <a:rPr lang="en-US" b="0" dirty="0"/>
              <a:t>by </a:t>
            </a:r>
            <a:r>
              <a:rPr lang="es-ES" sz="1200" b="1" i="0" u="none" strike="noStrike" kern="1200" dirty="0">
                <a:solidFill>
                  <a:schemeClr val="tx1"/>
                </a:solidFill>
                <a:effectLst/>
                <a:latin typeface="+mn-lt"/>
                <a:ea typeface="+mn-ea"/>
                <a:cs typeface="+mn-cs"/>
                <a:hlinkClick r:id="rId3"/>
              </a:rPr>
              <a:t>Deb Dowd</a:t>
            </a:r>
            <a:endParaRPr lang="es-E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i="0" u="none" strike="noStrike" kern="1200" dirty="0">
              <a:solidFill>
                <a:schemeClr val="tx1"/>
              </a:solidFill>
              <a:effectLst/>
              <a:latin typeface="+mn-lt"/>
              <a:ea typeface="+mn-ea"/>
              <a:cs typeface="+mn-cs"/>
            </a:endParaRPr>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712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7 minutes.</a:t>
            </a:r>
          </a:p>
          <a:p>
            <a:endParaRPr lang="en-US" b="1" dirty="0"/>
          </a:p>
          <a:p>
            <a:r>
              <a:rPr lang="en-US" b="1" dirty="0"/>
              <a:t>Aim: </a:t>
            </a:r>
            <a:r>
              <a:rPr lang="en-US" b="0" dirty="0"/>
              <a:t>to </a:t>
            </a:r>
            <a:r>
              <a:rPr lang="es-ES" b="0" dirty="0" err="1"/>
              <a:t>revisit</a:t>
            </a:r>
            <a:r>
              <a:rPr lang="es-ES" b="0" dirty="0"/>
              <a:t> a </a:t>
            </a:r>
            <a:r>
              <a:rPr lang="es-ES" b="0" dirty="0" err="1"/>
              <a:t>range</a:t>
            </a:r>
            <a:r>
              <a:rPr lang="es-ES" b="0" dirty="0"/>
              <a:t> of </a:t>
            </a:r>
            <a:r>
              <a:rPr lang="es-ES" b="0" dirty="0" err="1"/>
              <a:t>previously</a:t>
            </a:r>
            <a:r>
              <a:rPr lang="es-ES" b="0" dirty="0"/>
              <a:t> </a:t>
            </a:r>
            <a:r>
              <a:rPr lang="es-ES" b="0" dirty="0" err="1"/>
              <a:t>taught</a:t>
            </a:r>
            <a:r>
              <a:rPr lang="es-ES" b="0" dirty="0"/>
              <a:t> </a:t>
            </a:r>
            <a:r>
              <a:rPr lang="es-ES" b="0" dirty="0" err="1"/>
              <a:t>SSCs</a:t>
            </a:r>
            <a:r>
              <a:rPr lang="es-ES" b="0" dirty="0"/>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SCCs </a:t>
            </a:r>
            <a:r>
              <a:rPr lang="en-GB" b="0" baseline="0" dirty="0"/>
              <a:t>revisited: [y]; [</a:t>
            </a:r>
            <a:r>
              <a:rPr lang="en-GB" b="0" baseline="0" dirty="0" err="1"/>
              <a:t>ch</a:t>
            </a:r>
            <a:r>
              <a:rPr lang="en-GB" b="0" baseline="0" dirty="0"/>
              <a:t>]; [</a:t>
            </a:r>
            <a:r>
              <a:rPr lang="en-GB" b="0" baseline="0" dirty="0" err="1"/>
              <a:t>ge</a:t>
            </a:r>
            <a:r>
              <a:rPr lang="en-GB" b="0" baseline="0" dirty="0"/>
              <a:t>]; [</a:t>
            </a:r>
            <a:r>
              <a:rPr lang="en-GB" b="0" baseline="0" dirty="0" err="1"/>
              <a:t>ga</a:t>
            </a:r>
            <a:r>
              <a:rPr lang="en-GB" b="0" baseline="0" dirty="0"/>
              <a:t>]; [</a:t>
            </a:r>
            <a:r>
              <a:rPr lang="en-GB" b="0" baseline="0" dirty="0" err="1"/>
              <a:t>gu</a:t>
            </a:r>
            <a:r>
              <a:rPr lang="en-GB" b="0" baseline="0" dirty="0"/>
              <a:t>]; [j] [r]; [ci]; [</a:t>
            </a:r>
            <a:r>
              <a:rPr lang="en-GB" b="0" baseline="0" dirty="0" err="1"/>
              <a:t>ce</a:t>
            </a:r>
            <a:r>
              <a:rPr lang="en-GB" b="0" baseline="0" dirty="0"/>
              <a:t>]; [qui]; [que]</a:t>
            </a:r>
          </a:p>
          <a:p>
            <a:endParaRPr lang="en-US" b="1" dirty="0"/>
          </a:p>
          <a:p>
            <a:r>
              <a:rPr lang="en-US" b="1" dirty="0"/>
              <a:t>Procedure:</a:t>
            </a:r>
          </a:p>
          <a:p>
            <a:pPr marL="0" indent="0">
              <a:buNone/>
            </a:pPr>
            <a:r>
              <a:rPr lang="en-GB" baseline="0"/>
              <a:t>1. The teacher goes through the instruction slide with students. A ‘vocabulario’ box will appear (click on it to reveal unknown words), but this could be shown after the main activity (see notes below).</a:t>
            </a:r>
          </a:p>
          <a:p>
            <a:pPr marL="0" indent="0">
              <a:buNone/>
            </a:pPr>
            <a:r>
              <a:rPr lang="en-GB" baseline="0"/>
              <a:t>2. Students </a:t>
            </a:r>
            <a:r>
              <a:rPr lang="en-GB" baseline="0" dirty="0"/>
              <a:t>in pairs take it in turns to read out the text to their partner who has to listen out for the missing SSCs.</a:t>
            </a:r>
          </a:p>
          <a:p>
            <a:pPr marL="0" indent="0">
              <a:buNone/>
            </a:pPr>
            <a:endParaRPr lang="en-GB" baseline="0" dirty="0"/>
          </a:p>
          <a:p>
            <a:pPr marL="0" indent="0">
              <a:buNone/>
            </a:pPr>
            <a:r>
              <a:rPr lang="en-GB" b="1" baseline="0" dirty="0"/>
              <a:t>Note</a:t>
            </a:r>
            <a:r>
              <a:rPr lang="en-GB" baseline="0" dirty="0"/>
              <a:t>: Some highly skilled students might be able to complete some of the words on their own, but most will need the input from their partner reading the full text aloud to be able to complete all the words. </a:t>
            </a:r>
          </a:p>
          <a:p>
            <a:pPr marL="0" indent="0">
              <a:buNone/>
            </a:pPr>
            <a:endParaRPr lang="en-GB" b="0" baseline="0" dirty="0"/>
          </a:p>
          <a:p>
            <a:pPr marL="0" indent="0">
              <a:buNone/>
            </a:pPr>
            <a:r>
              <a:rPr lang="en-GB" b="0" baseline="0" dirty="0"/>
              <a:t>The gloss could be shown at the end as both words are part of the activity and students will have to listen out for the SSCs. Click on the box once the activity is finished to show the meaning of these two words.</a:t>
            </a: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glossed words (1 is the most frequent word in Spanish): </a:t>
            </a:r>
            <a:br>
              <a:rPr lang="en-GB" baseline="0" dirty="0"/>
            </a:br>
            <a:r>
              <a:rPr lang="en-GB" baseline="0" dirty="0"/>
              <a:t>bosque [1444]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fontAlgn="ctr"/>
            <a:r>
              <a:rPr lang="en-US" b="1" dirty="0"/>
              <a:t>Photo from </a:t>
            </a:r>
            <a:r>
              <a:rPr lang="en-US" b="1" dirty="0" err="1"/>
              <a:t>Unsplash</a:t>
            </a:r>
            <a:r>
              <a:rPr lang="en-US" b="1" dirty="0"/>
              <a:t> </a:t>
            </a:r>
            <a:r>
              <a:rPr lang="en-US" b="0" dirty="0"/>
              <a:t>by </a:t>
            </a:r>
            <a:r>
              <a:rPr lang="es-ES" sz="1200" b="1" i="0" u="none" strike="noStrike" kern="1200" dirty="0" err="1">
                <a:solidFill>
                  <a:schemeClr val="tx1"/>
                </a:solidFill>
                <a:effectLst/>
                <a:latin typeface="+mn-lt"/>
                <a:ea typeface="+mn-ea"/>
                <a:cs typeface="+mn-cs"/>
              </a:rPr>
              <a:t>Yeimy</a:t>
            </a:r>
            <a:r>
              <a:rPr lang="es-ES" sz="1200" b="1" i="0" u="none" strike="noStrike" kern="1200" dirty="0">
                <a:solidFill>
                  <a:schemeClr val="tx1"/>
                </a:solidFill>
                <a:effectLst/>
                <a:latin typeface="+mn-lt"/>
                <a:ea typeface="+mn-ea"/>
                <a:cs typeface="+mn-cs"/>
              </a:rPr>
              <a:t> Olivier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726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Do not display during the activity – Display only during feedback.</a:t>
            </a:r>
          </a:p>
          <a:p>
            <a:pPr marL="0" indent="0">
              <a:buNone/>
            </a:pP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673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can be used to show students several</a:t>
            </a:r>
            <a:r>
              <a:rPr lang="en-GB" baseline="0"/>
              <a:t> features of nature mentioned in the text.</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9239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a:t>
            </a:r>
            <a:r>
              <a:rPr lang="es-ES" sz="1200" b="0" kern="1200" dirty="0" err="1">
                <a:solidFill>
                  <a:schemeClr val="tx1"/>
                </a:solidFill>
                <a:effectLst/>
                <a:latin typeface="+mn-lt"/>
                <a:ea typeface="+mn-ea"/>
                <a:cs typeface="+mn-cs"/>
              </a:rPr>
              <a:t>recap</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first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part</a:t>
            </a:r>
            <a:r>
              <a:rPr lang="es-ES" sz="1200" b="0" kern="1200" dirty="0">
                <a:solidFill>
                  <a:schemeClr val="tx1"/>
                </a:solidFill>
                <a:effectLst/>
                <a:latin typeface="+mn-lt"/>
                <a:ea typeface="+mn-ea"/>
                <a:cs typeface="+mn-cs"/>
              </a:rPr>
              <a:t> of </a:t>
            </a:r>
            <a:r>
              <a:rPr lang="es-ES" sz="1200" b="0" kern="1200" dirty="0" err="1">
                <a:solidFill>
                  <a:schemeClr val="tx1"/>
                </a:solidFill>
                <a:effectLst/>
                <a:latin typeface="+mn-lt"/>
                <a:ea typeface="+mn-ea"/>
                <a:cs typeface="+mn-cs"/>
              </a:rPr>
              <a:t>the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story</a:t>
            </a:r>
            <a:r>
              <a:rPr lang="es-ES" sz="1200" b="0" kern="1200" dirty="0">
                <a:solidFill>
                  <a:schemeClr val="tx1"/>
                </a:solidFill>
                <a:effectLst/>
                <a:latin typeface="+mn-lt"/>
                <a:ea typeface="+mn-ea"/>
                <a:cs typeface="+mn-cs"/>
              </a:rPr>
              <a:t>.</a:t>
            </a:r>
            <a:endParaRPr lang="es-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each sentence and decide which is the correct option in each case.</a:t>
            </a:r>
          </a:p>
          <a:p>
            <a:pPr marL="228600" indent="-228600">
              <a:buAutoNum type="arabicPeriod"/>
            </a:pPr>
            <a:r>
              <a:rPr lang="en-US" b="0" dirty="0"/>
              <a:t>Animations reveal</a:t>
            </a:r>
            <a:r>
              <a:rPr lang="en-US" b="0" baseline="0" dirty="0"/>
              <a:t> the correct answer.</a:t>
            </a:r>
            <a:endParaRPr lang="en-US" b="0" dirty="0"/>
          </a:p>
          <a:p>
            <a:pPr marL="228600" indent="-228600">
              <a:buAutoNum type="arabicPeriod"/>
            </a:pPr>
            <a:r>
              <a:rPr lang="en-US" b="0" dirty="0"/>
              <a:t>Students could also be prompted to give the teacher an oral translation of the sentences.</a:t>
            </a:r>
          </a:p>
          <a:p>
            <a:pPr marL="228600" indent="-228600">
              <a:buAutoNum type="arabicPeriod"/>
            </a:pPr>
            <a:endParaRPr lang="en-US" b="1"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5246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3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GB" sz="1200" b="0" i="0" kern="120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o </a:t>
            </a:r>
            <a:r>
              <a:rPr lang="es-ES" sz="1200" kern="1200" dirty="0">
                <a:solidFill>
                  <a:schemeClr val="tx1"/>
                </a:solidFill>
                <a:effectLst/>
                <a:latin typeface="+mn-lt"/>
                <a:ea typeface="+mn-ea"/>
                <a:cs typeface="+mn-cs"/>
              </a:rPr>
              <a:t>prime </a:t>
            </a:r>
            <a:r>
              <a:rPr lang="es-ES" sz="1200" kern="1200" dirty="0" err="1">
                <a:solidFill>
                  <a:schemeClr val="tx1"/>
                </a:solidFill>
                <a:effectLst/>
                <a:latin typeface="+mn-lt"/>
                <a:ea typeface="+mn-ea"/>
                <a:cs typeface="+mn-cs"/>
              </a:rPr>
              <a:t>students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meanings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new </a:t>
            </a:r>
            <a:r>
              <a:rPr lang="es-ES" sz="1200" kern="1200" dirty="0" err="1">
                <a:solidFill>
                  <a:schemeClr val="tx1"/>
                </a:solidFill>
                <a:effectLst/>
                <a:latin typeface="+mn-lt"/>
                <a:ea typeface="+mn-ea"/>
                <a:cs typeface="+mn-cs"/>
              </a:rPr>
              <a:t>words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that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will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encounter</a:t>
            </a:r>
            <a:r>
              <a:rPr lang="es-ES" sz="1200" kern="1200" dirty="0">
                <a:solidFill>
                  <a:schemeClr val="tx1"/>
                </a:solidFill>
                <a:effectLst/>
                <a:latin typeface="+mn-lt"/>
                <a:ea typeface="+mn-ea"/>
                <a:cs typeface="+mn-cs"/>
              </a:rPr>
              <a:t> in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2nd </a:t>
            </a:r>
            <a:r>
              <a:rPr lang="es-ES" sz="1200" kern="1200" dirty="0" err="1">
                <a:solidFill>
                  <a:schemeClr val="tx1"/>
                </a:solidFill>
                <a:effectLst/>
                <a:latin typeface="+mn-lt"/>
                <a:ea typeface="+mn-ea"/>
                <a:cs typeface="+mn-cs"/>
              </a:rPr>
              <a:t>part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story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text</a:t>
            </a:r>
            <a:r>
              <a:rPr lang="es-E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kern="1200" dirty="0" err="1">
                <a:solidFill>
                  <a:schemeClr val="tx1"/>
                </a:solidFill>
                <a:effectLst/>
                <a:latin typeface="+mn-lt"/>
                <a:ea typeface="+mn-ea"/>
                <a:cs typeface="+mn-cs"/>
              </a:rPr>
              <a:t>Procedure</a:t>
            </a:r>
            <a:r>
              <a:rPr lang="es-ES" sz="1200" b="0" i="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Present the English/picture and then the Spanish word.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Prompt students to read the new </a:t>
            </a:r>
            <a:r>
              <a:rPr lang="en-US" b="0" baseline="0"/>
              <a:t>words aloud, for SSC practice.</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baseline="0"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9544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a:t>
            </a:r>
            <a:r>
              <a:rPr lang="en-GB" b="0" i="0" baseline="0" dirty="0"/>
              <a:t>ensure understanding of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indent="0">
              <a:buNone/>
            </a:pPr>
            <a:r>
              <a:rPr lang="en-GB" b="1" baseline="0" dirty="0"/>
              <a:t>Procedure:</a:t>
            </a:r>
            <a:br>
              <a:rPr lang="en-GB" b="1" baseline="0" dirty="0"/>
            </a:br>
            <a:r>
              <a:rPr lang="en-GB" b="0" baseline="0" dirty="0"/>
              <a:t>1. </a:t>
            </a: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t>
            </a:r>
            <a:endParaRPr lang="en-GB" b="1" baseline="0" dirty="0"/>
          </a:p>
          <a:p>
            <a:endParaRPr lang="en-GB" sz="1200" i="0" kern="1200" dirty="0">
              <a:solidFill>
                <a:schemeClr val="tx1"/>
              </a:solidFill>
              <a:effectLst/>
              <a:latin typeface="+mn-lt"/>
              <a:ea typeface="+mn-ea"/>
              <a:cs typeface="+mn-cs"/>
            </a:endParaRPr>
          </a:p>
          <a:p>
            <a:r>
              <a:rPr lang="en-GB" sz="1200" i="0" kern="1200" dirty="0">
                <a:solidFill>
                  <a:schemeClr val="tx1"/>
                </a:solidFill>
                <a:effectLst/>
                <a:latin typeface="+mn-lt"/>
                <a:ea typeface="+mn-ea"/>
                <a:cs typeface="+mn-cs"/>
              </a:rPr>
              <a:t>2. The teacher can do one of the following or use another preferred task:</a:t>
            </a:r>
            <a:br>
              <a:rPr lang="en-GB" sz="1200" i="0" kern="1200" dirty="0">
                <a:solidFill>
                  <a:schemeClr val="tx1"/>
                </a:solidFill>
                <a:effectLst/>
                <a:latin typeface="+mn-lt"/>
                <a:ea typeface="+mn-ea"/>
                <a:cs typeface="+mn-cs"/>
              </a:rPr>
            </a:br>
            <a:r>
              <a:rPr lang="en-GB" sz="1200" i="0" kern="1200" dirty="0" err="1">
                <a:solidFill>
                  <a:schemeClr val="tx1"/>
                </a:solidFill>
                <a:effectLst/>
                <a:latin typeface="+mn-lt"/>
                <a:ea typeface="+mn-ea"/>
                <a:cs typeface="+mn-cs"/>
              </a:rPr>
              <a:t>i</a:t>
            </a:r>
            <a:r>
              <a:rPr lang="en-GB" sz="1200" i="0" kern="1200" dirty="0">
                <a:solidFill>
                  <a:schemeClr val="tx1"/>
                </a:solidFill>
                <a:effectLst/>
                <a:latin typeface="+mn-lt"/>
                <a:ea typeface="+mn-ea"/>
                <a:cs typeface="+mn-cs"/>
              </a:rPr>
              <a:t>. Whole class oral English translation, phrase by phrase</a:t>
            </a:r>
            <a:br>
              <a:rPr lang="en-GB" sz="1200" i="0" kern="1200" dirty="0">
                <a:solidFill>
                  <a:schemeClr val="tx1"/>
                </a:solidFill>
                <a:effectLst/>
                <a:latin typeface="+mn-lt"/>
                <a:ea typeface="+mn-ea"/>
                <a:cs typeface="+mn-cs"/>
              </a:rPr>
            </a:br>
            <a:r>
              <a:rPr lang="en-GB" sz="1200" i="0" kern="1200" dirty="0">
                <a:solidFill>
                  <a:schemeClr val="tx1"/>
                </a:solidFill>
                <a:effectLst/>
                <a:latin typeface="+mn-lt"/>
                <a:ea typeface="+mn-ea"/>
                <a:cs typeface="+mn-cs"/>
              </a:rPr>
              <a:t>ii. Individual summary of the text, with the instruction – Write </a:t>
            </a:r>
            <a:r>
              <a:rPr lang="en-GB" sz="1200" i="0" kern="1200">
                <a:solidFill>
                  <a:schemeClr val="tx1"/>
                </a:solidFill>
                <a:effectLst/>
                <a:latin typeface="+mn-lt"/>
                <a:ea typeface="+mn-ea"/>
                <a:cs typeface="+mn-cs"/>
              </a:rPr>
              <a:t>what happened </a:t>
            </a:r>
            <a:r>
              <a:rPr lang="en-GB" sz="1200" i="0" kern="1200" dirty="0">
                <a:solidFill>
                  <a:schemeClr val="tx1"/>
                </a:solidFill>
                <a:effectLst/>
                <a:latin typeface="+mn-lt"/>
                <a:ea typeface="+mn-ea"/>
                <a:cs typeface="+mn-cs"/>
              </a:rPr>
              <a:t>that day in only two sentences in English.</a:t>
            </a:r>
          </a:p>
          <a:p>
            <a:r>
              <a:rPr lang="en-GB" sz="1200" i="0" kern="1200" dirty="0">
                <a:solidFill>
                  <a:schemeClr val="tx1"/>
                </a:solidFill>
                <a:effectLst/>
                <a:latin typeface="+mn-lt"/>
                <a:ea typeface="+mn-ea"/>
                <a:cs typeface="+mn-cs"/>
              </a:rPr>
              <a:t>ii. Ask direct questions to elicit the key information.  1. </a:t>
            </a:r>
            <a:r>
              <a:rPr lang="es-ES" sz="1200" i="0" kern="1200" dirty="0" err="1">
                <a:solidFill>
                  <a:schemeClr val="tx1"/>
                </a:solidFill>
                <a:effectLst/>
                <a:latin typeface="+mn-lt"/>
                <a:ea typeface="+mn-ea"/>
                <a:cs typeface="+mn-cs"/>
              </a:rPr>
              <a:t>Where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did</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the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stepmother</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say</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she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was</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going</a:t>
            </a:r>
            <a:r>
              <a:rPr lang="es-ES" sz="1200" i="0" kern="1200" dirty="0">
                <a:solidFill>
                  <a:schemeClr val="tx1"/>
                </a:solidFill>
                <a:effectLst/>
                <a:latin typeface="+mn-lt"/>
                <a:ea typeface="+mn-ea"/>
                <a:cs typeface="+mn-cs"/>
              </a:rPr>
              <a:t> to </a:t>
            </a:r>
            <a:r>
              <a:rPr lang="es-ES" sz="1200" i="0" kern="1200" dirty="0" err="1">
                <a:solidFill>
                  <a:schemeClr val="tx1"/>
                </a:solidFill>
                <a:effectLst/>
                <a:latin typeface="+mn-lt"/>
                <a:ea typeface="+mn-ea"/>
                <a:cs typeface="+mn-cs"/>
              </a:rPr>
              <a:t>take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the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children</a:t>
            </a:r>
            <a:r>
              <a:rPr lang="es-ES" sz="1200" i="0" kern="1200" dirty="0">
                <a:solidFill>
                  <a:schemeClr val="tx1"/>
                </a:solidFill>
                <a:effectLst/>
                <a:latin typeface="+mn-lt"/>
                <a:ea typeface="+mn-ea"/>
                <a:cs typeface="+mn-cs"/>
              </a:rPr>
              <a:t>? 2. </a:t>
            </a:r>
            <a:r>
              <a:rPr lang="es-ES" sz="1200" i="0" kern="1200" dirty="0" err="1">
                <a:solidFill>
                  <a:schemeClr val="tx1"/>
                </a:solidFill>
                <a:effectLst/>
                <a:latin typeface="+mn-lt"/>
                <a:ea typeface="+mn-ea"/>
                <a:cs typeface="+mn-cs"/>
              </a:rPr>
              <a:t>Where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does</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she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actually</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take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them</a:t>
            </a:r>
            <a:r>
              <a:rPr lang="es-ES" sz="1200" i="0" kern="1200" dirty="0">
                <a:solidFill>
                  <a:schemeClr val="tx1"/>
                </a:solidFill>
                <a:effectLst/>
                <a:latin typeface="+mn-lt"/>
                <a:ea typeface="+mn-ea"/>
                <a:cs typeface="+mn-cs"/>
              </a:rPr>
              <a:t>? 3. </a:t>
            </a:r>
            <a:r>
              <a:rPr lang="es-ES" sz="1200" i="0" kern="1200" dirty="0" err="1">
                <a:solidFill>
                  <a:schemeClr val="tx1"/>
                </a:solidFill>
                <a:effectLst/>
                <a:latin typeface="+mn-lt"/>
                <a:ea typeface="+mn-ea"/>
                <a:cs typeface="+mn-cs"/>
              </a:rPr>
              <a:t>What</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did</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she</a:t>
            </a:r>
            <a:r>
              <a:rPr lang="es-ES" sz="1200" i="0" kern="1200" dirty="0">
                <a:solidFill>
                  <a:schemeClr val="tx1"/>
                </a:solidFill>
                <a:effectLst/>
                <a:latin typeface="+mn-lt"/>
                <a:ea typeface="+mn-ea"/>
                <a:cs typeface="+mn-cs"/>
              </a:rPr>
              <a:t> do to </a:t>
            </a:r>
            <a:r>
              <a:rPr lang="es-ES" sz="1200" i="0" kern="1200" dirty="0" err="1">
                <a:solidFill>
                  <a:schemeClr val="tx1"/>
                </a:solidFill>
                <a:effectLst/>
                <a:latin typeface="+mn-lt"/>
                <a:ea typeface="+mn-ea"/>
                <a:cs typeface="+mn-cs"/>
              </a:rPr>
              <a:t>them</a:t>
            </a:r>
            <a:r>
              <a:rPr lang="es-ES" sz="1200" i="0" kern="1200" dirty="0">
                <a:solidFill>
                  <a:schemeClr val="tx1"/>
                </a:solidFill>
                <a:effectLst/>
                <a:latin typeface="+mn-lt"/>
                <a:ea typeface="+mn-ea"/>
                <a:cs typeface="+mn-cs"/>
              </a:rPr>
              <a:t>? 4. </a:t>
            </a:r>
            <a:r>
              <a:rPr lang="es-ES" sz="1200" i="0" kern="1200" dirty="0" err="1">
                <a:solidFill>
                  <a:schemeClr val="tx1"/>
                </a:solidFill>
                <a:effectLst/>
                <a:latin typeface="+mn-lt"/>
                <a:ea typeface="+mn-ea"/>
                <a:cs typeface="+mn-cs"/>
              </a:rPr>
              <a:t>What</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did</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the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children</a:t>
            </a:r>
            <a:r>
              <a:rPr lang="es-ES" sz="1200" i="0" kern="1200" dirty="0">
                <a:solidFill>
                  <a:schemeClr val="tx1"/>
                </a:solidFill>
                <a:effectLst/>
                <a:latin typeface="+mn-lt"/>
                <a:ea typeface="+mn-ea"/>
                <a:cs typeface="+mn-cs"/>
              </a:rPr>
              <a:t> do </a:t>
            </a:r>
            <a:r>
              <a:rPr lang="es-ES" sz="1200" i="0" kern="1200" dirty="0" err="1">
                <a:solidFill>
                  <a:schemeClr val="tx1"/>
                </a:solidFill>
                <a:effectLst/>
                <a:latin typeface="+mn-lt"/>
                <a:ea typeface="+mn-ea"/>
                <a:cs typeface="+mn-cs"/>
              </a:rPr>
              <a:t>when</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they</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were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feeling</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hungry</a:t>
            </a:r>
            <a:r>
              <a:rPr lang="es-ES" sz="1200" i="0" kern="1200" dirty="0">
                <a:solidFill>
                  <a:schemeClr val="tx1"/>
                </a:solidFill>
                <a:effectLst/>
                <a:latin typeface="+mn-lt"/>
                <a:ea typeface="+mn-ea"/>
                <a:cs typeface="+mn-cs"/>
              </a:rPr>
              <a:t>? 5. </a:t>
            </a:r>
            <a:r>
              <a:rPr lang="es-ES" sz="1200" i="0" kern="1200" dirty="0" err="1">
                <a:solidFill>
                  <a:schemeClr val="tx1"/>
                </a:solidFill>
                <a:effectLst/>
                <a:latin typeface="+mn-lt"/>
                <a:ea typeface="+mn-ea"/>
                <a:cs typeface="+mn-cs"/>
              </a:rPr>
              <a:t>What</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happened</a:t>
            </a:r>
            <a:r>
              <a:rPr lang="es-ES" sz="1200" i="0" kern="1200" dirty="0">
                <a:solidFill>
                  <a:schemeClr val="tx1"/>
                </a:solidFill>
                <a:effectLst/>
                <a:latin typeface="+mn-lt"/>
                <a:ea typeface="+mn-ea"/>
                <a:cs typeface="+mn-cs"/>
              </a:rPr>
              <a:t> to </a:t>
            </a:r>
            <a:r>
              <a:rPr lang="es-ES" sz="1200" i="0" kern="1200" dirty="0" err="1">
                <a:solidFill>
                  <a:schemeClr val="tx1"/>
                </a:solidFill>
                <a:effectLst/>
                <a:latin typeface="+mn-lt"/>
                <a:ea typeface="+mn-ea"/>
                <a:cs typeface="+mn-cs"/>
              </a:rPr>
              <a:t>them</a:t>
            </a:r>
            <a:r>
              <a:rPr lang="es-ES" sz="1200" i="0" kern="1200" dirty="0">
                <a:solidFill>
                  <a:schemeClr val="tx1"/>
                </a:solidFill>
                <a:effectLst/>
                <a:latin typeface="+mn-lt"/>
                <a:ea typeface="+mn-ea"/>
                <a:cs typeface="+mn-cs"/>
              </a:rPr>
              <a:t> in </a:t>
            </a:r>
            <a:r>
              <a:rPr lang="es-ES" sz="1200" i="0" kern="1200" dirty="0" err="1">
                <a:solidFill>
                  <a:schemeClr val="tx1"/>
                </a:solidFill>
                <a:effectLst/>
                <a:latin typeface="+mn-lt"/>
                <a:ea typeface="+mn-ea"/>
                <a:cs typeface="+mn-cs"/>
              </a:rPr>
              <a:t>the</a:t>
            </a:r>
            <a:r>
              <a:rPr lang="es-ES" sz="1200" i="0" kern="1200" dirty="0">
                <a:solidFill>
                  <a:schemeClr val="tx1"/>
                </a:solidFill>
                <a:effectLst/>
                <a:latin typeface="+mn-lt"/>
                <a:ea typeface="+mn-ea"/>
                <a:cs typeface="+mn-cs"/>
              </a:rPr>
              <a:t> </a:t>
            </a:r>
            <a:r>
              <a:rPr lang="es-ES" sz="1200" i="0" kern="1200" dirty="0" err="1">
                <a:solidFill>
                  <a:schemeClr val="tx1"/>
                </a:solidFill>
                <a:effectLst/>
                <a:latin typeface="+mn-lt"/>
                <a:ea typeface="+mn-ea"/>
                <a:cs typeface="+mn-cs"/>
              </a:rPr>
              <a:t>end</a:t>
            </a:r>
            <a:r>
              <a:rPr lang="es-ES" sz="1200" i="0" kern="1200" dirty="0">
                <a:solidFill>
                  <a:schemeClr val="tx1"/>
                </a:solidFill>
                <a:effectLst/>
                <a:latin typeface="+mn-lt"/>
                <a:ea typeface="+mn-ea"/>
                <a:cs typeface="+mn-cs"/>
              </a:rPr>
              <a:t>?</a:t>
            </a:r>
            <a:br>
              <a:rPr lang="es-ES" sz="1200" i="0" kern="1200" dirty="0">
                <a:solidFill>
                  <a:schemeClr val="tx1"/>
                </a:solidFill>
                <a:effectLst/>
                <a:latin typeface="+mn-lt"/>
                <a:ea typeface="+mn-ea"/>
                <a:cs typeface="+mn-cs"/>
              </a:rPr>
            </a:br>
            <a:br>
              <a:rPr lang="es-ES" sz="1200" i="0" kern="1200" dirty="0">
                <a:solidFill>
                  <a:schemeClr val="tx1"/>
                </a:solidFill>
                <a:effectLst/>
                <a:latin typeface="+mn-lt"/>
                <a:ea typeface="+mn-ea"/>
                <a:cs typeface="+mn-cs"/>
              </a:rPr>
            </a:br>
            <a:r>
              <a:rPr lang="es-ES" sz="1200" b="1" i="0" kern="1200" dirty="0">
                <a:solidFill>
                  <a:schemeClr val="tx1"/>
                </a:solidFill>
                <a:effectLst/>
                <a:latin typeface="+mn-lt"/>
                <a:ea typeface="+mn-ea"/>
                <a:cs typeface="+mn-cs"/>
              </a:rPr>
              <a:t>Note: </a:t>
            </a:r>
            <a:r>
              <a:rPr lang="en-GB" sz="1200" b="0" i="0" kern="1200" dirty="0">
                <a:solidFill>
                  <a:schemeClr val="tx1"/>
                </a:solidFill>
                <a:effectLst/>
                <a:latin typeface="+mn-lt"/>
                <a:ea typeface="+mn-ea"/>
                <a:cs typeface="+mn-cs"/>
              </a:rPr>
              <a:t>S</a:t>
            </a:r>
            <a:r>
              <a:rPr lang="en-GB" sz="1200" b="0" kern="1200" dirty="0">
                <a:solidFill>
                  <a:schemeClr val="tx1"/>
                </a:solidFill>
                <a:effectLst/>
                <a:latin typeface="+mn-lt"/>
                <a:ea typeface="+mn-ea"/>
                <a:cs typeface="+mn-cs"/>
              </a:rPr>
              <a:t>tudents should be encouraged to ask meanings of any unknown words using ‘¿</a:t>
            </a:r>
            <a:r>
              <a:rPr lang="en-GB" sz="1200" b="0" kern="1200" dirty="0" err="1">
                <a:solidFill>
                  <a:schemeClr val="tx1"/>
                </a:solidFill>
                <a:effectLst/>
                <a:latin typeface="+mn-lt"/>
                <a:ea typeface="+mn-ea"/>
                <a:cs typeface="+mn-cs"/>
              </a:rPr>
              <a:t>cómo</a:t>
            </a:r>
            <a:r>
              <a:rPr lang="en-GB" sz="1200" b="0" kern="1200" dirty="0">
                <a:solidFill>
                  <a:schemeClr val="tx1"/>
                </a:solidFill>
                <a:effectLst/>
                <a:latin typeface="+mn-lt"/>
                <a:ea typeface="+mn-ea"/>
                <a:cs typeface="+mn-cs"/>
              </a:rPr>
              <a:t> se dice ‘XXX’? as this gives students the opportunity to apply their knowledge of phonics to the pronunciation of unknown words.</a:t>
            </a:r>
            <a:endParaRPr lang="es-GB" sz="1200" b="0" i="0" kern="1200" dirty="0">
              <a:solidFill>
                <a:schemeClr val="tx1"/>
              </a:solidFill>
              <a:effectLst/>
              <a:latin typeface="+mn-lt"/>
              <a:ea typeface="+mn-ea"/>
              <a:cs typeface="+mn-cs"/>
            </a:endParaRPr>
          </a:p>
          <a:p>
            <a:endParaRPr lang="x-none" b="1" dirty="0"/>
          </a:p>
          <a:p>
            <a:pPr fontAlgn="ctr"/>
            <a:r>
              <a:rPr lang="en-US" b="1" dirty="0"/>
              <a:t>Photos from </a:t>
            </a:r>
            <a:r>
              <a:rPr lang="en-US" b="1" dirty="0" err="1"/>
              <a:t>Unsplash</a:t>
            </a:r>
            <a:r>
              <a:rPr lang="en-US" b="1" dirty="0"/>
              <a:t> </a:t>
            </a:r>
            <a:r>
              <a:rPr lang="en-US" b="0" dirty="0"/>
              <a:t>by </a:t>
            </a:r>
            <a:r>
              <a:rPr lang="es-ES" sz="1200" b="0" i="0" u="none" strike="noStrike" kern="1200" dirty="0">
                <a:solidFill>
                  <a:schemeClr val="tx1"/>
                </a:solidFill>
                <a:effectLst/>
                <a:latin typeface="+mn-lt"/>
                <a:ea typeface="+mn-ea"/>
                <a:cs typeface="+mn-cs"/>
                <a:hlinkClick r:id="rId3"/>
              </a:rPr>
              <a:t>Ramzi Bezzoudji@ramzigraphy</a:t>
            </a:r>
            <a:endParaRPr lang="es-ES" dirty="0">
              <a:effectLst/>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5434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6 minutes</a:t>
            </a:r>
          </a:p>
          <a:p>
            <a:endParaRPr lang="en-US" b="1" dirty="0"/>
          </a:p>
          <a:p>
            <a:r>
              <a:rPr lang="en-US" b="1" dirty="0"/>
              <a:t>Aim: </a:t>
            </a:r>
            <a:r>
              <a:rPr lang="en-US" dirty="0"/>
              <a:t>to consolidate understanding of the different ways in which [z], [</a:t>
            </a:r>
            <a:r>
              <a:rPr lang="en-US" dirty="0" err="1"/>
              <a:t>ce</a:t>
            </a:r>
            <a:r>
              <a:rPr lang="en-US" dirty="0"/>
              <a:t>] and [ci] are pronounced in different parts of the Spanish-speaking</a:t>
            </a:r>
            <a:r>
              <a:rPr lang="en-US" baseline="0" dirty="0"/>
              <a:t> world; to accurately spell known words that may be pronounced in more than one way.</a:t>
            </a:r>
            <a:endParaRPr lang="en-US" dirty="0"/>
          </a:p>
          <a:p>
            <a:endParaRPr lang="en-US" dirty="0"/>
          </a:p>
          <a:p>
            <a:r>
              <a:rPr lang="en-US" b="1" dirty="0"/>
              <a:t>Procedure:</a:t>
            </a:r>
            <a:br>
              <a:rPr lang="en-US" dirty="0"/>
            </a:br>
            <a:r>
              <a:rPr lang="en-US" dirty="0"/>
              <a:t>1. Students listen to the sentences and tick the correct column depending on whether [z], [</a:t>
            </a:r>
            <a:r>
              <a:rPr lang="en-US" dirty="0" err="1"/>
              <a:t>ce</a:t>
            </a:r>
            <a:r>
              <a:rPr lang="en-US" dirty="0"/>
              <a:t>] and [ci]</a:t>
            </a:r>
            <a:r>
              <a:rPr lang="en-US" baseline="0" dirty="0"/>
              <a:t> are pronounced with ‘seseo’ (Latin America/Canary Islands) or ‘distinción’ (mainland Spain).</a:t>
            </a:r>
          </a:p>
          <a:p>
            <a:r>
              <a:rPr lang="en-US" dirty="0"/>
              <a:t>2. Students listen again and write down the words they hear with [z], [</a:t>
            </a:r>
            <a:r>
              <a:rPr lang="en-US" dirty="0" err="1"/>
              <a:t>ce</a:t>
            </a:r>
            <a:r>
              <a:rPr lang="en-US" dirty="0"/>
              <a:t>] and [ci]. All words</a:t>
            </a:r>
            <a:r>
              <a:rPr lang="en-US" baseline="0" dirty="0"/>
              <a:t> with these SSCs were previously taught. The focus here is on reinforcing students’ ability to spell known words that may be pronounced in different ways.</a:t>
            </a:r>
            <a:endParaRPr lang="en-US" dirty="0"/>
          </a:p>
          <a:p>
            <a:r>
              <a:rPr lang="en-US" dirty="0"/>
              <a:t>3. After this, students practise</a:t>
            </a:r>
            <a:r>
              <a:rPr lang="en-US" baseline="0" dirty="0"/>
              <a:t> pronouncing </a:t>
            </a:r>
            <a:r>
              <a:rPr lang="en-US" dirty="0"/>
              <a:t>the words</a:t>
            </a:r>
            <a:r>
              <a:rPr lang="en-US" baseline="0" dirty="0"/>
              <a:t> with a partner. They could </a:t>
            </a:r>
            <a:r>
              <a:rPr lang="en-US" dirty="0"/>
              <a:t>try</a:t>
            </a:r>
            <a:r>
              <a:rPr lang="en-US" baseline="0" dirty="0"/>
              <a:t> to replicate how these words were pronounced in the original recording, following the information displayed in the grid (e.g. for item 1, trying to pronounce </a:t>
            </a:r>
            <a:r>
              <a:rPr lang="en-US" i="1" baseline="0" dirty="0" err="1"/>
              <a:t>decido</a:t>
            </a:r>
            <a:r>
              <a:rPr lang="en-US" i="1" baseline="0" dirty="0"/>
              <a:t>, </a:t>
            </a:r>
            <a:r>
              <a:rPr lang="en-US" i="1" baseline="0" dirty="0" err="1"/>
              <a:t>tercera</a:t>
            </a:r>
            <a:r>
              <a:rPr lang="en-US" i="1" baseline="0" dirty="0"/>
              <a:t>, </a:t>
            </a:r>
            <a:r>
              <a:rPr lang="en-US" i="0" baseline="0" dirty="0"/>
              <a:t>and</a:t>
            </a:r>
            <a:r>
              <a:rPr lang="en-US" i="1" baseline="0" dirty="0"/>
              <a:t> </a:t>
            </a:r>
            <a:r>
              <a:rPr lang="en-US" i="1" baseline="0" dirty="0" err="1"/>
              <a:t>canción</a:t>
            </a:r>
            <a:r>
              <a:rPr lang="en-US" i="1" baseline="0" dirty="0"/>
              <a:t> </a:t>
            </a:r>
            <a:r>
              <a:rPr lang="en-US" i="0" baseline="0" dirty="0"/>
              <a:t>with distinción, as is common in mainland Spain)</a:t>
            </a:r>
            <a:r>
              <a:rPr lang="en-US" baseline="0" dirty="0"/>
              <a:t>. The audio could then be played again so that students can check whether their own pronunciation was accurate.</a:t>
            </a:r>
          </a:p>
          <a:p>
            <a:endParaRPr lang="en-US" dirty="0"/>
          </a:p>
          <a:p>
            <a:r>
              <a:rPr lang="en-US" b="1" dirty="0"/>
              <a:t>Transcription:</a:t>
            </a:r>
            <a:endParaRPr lang="en-US" b="0" dirty="0"/>
          </a:p>
          <a:p>
            <a:r>
              <a:rPr lang="en-GB" baseline="0" dirty="0"/>
              <a:t>1. </a:t>
            </a:r>
            <a:r>
              <a:rPr lang="en-GB" baseline="0" dirty="0" err="1"/>
              <a:t>Decido</a:t>
            </a:r>
            <a:r>
              <a:rPr lang="en-GB" baseline="0" dirty="0"/>
              <a:t> la </a:t>
            </a:r>
            <a:r>
              <a:rPr lang="en-GB" baseline="0" dirty="0" err="1"/>
              <a:t>tercera</a:t>
            </a:r>
            <a:r>
              <a:rPr lang="en-GB" baseline="0" dirty="0"/>
              <a:t> </a:t>
            </a:r>
            <a:r>
              <a:rPr lang="en-GB" baseline="0" dirty="0" err="1"/>
              <a:t>canción</a:t>
            </a:r>
            <a:r>
              <a:rPr lang="en-GB" baseline="0" dirty="0"/>
              <a:t> de la fiesta.</a:t>
            </a:r>
          </a:p>
          <a:p>
            <a:r>
              <a:rPr lang="en-GB" baseline="0" dirty="0"/>
              <a:t>2. El </a:t>
            </a:r>
            <a:r>
              <a:rPr lang="en-GB" baseline="0" dirty="0" err="1"/>
              <a:t>suelo</a:t>
            </a:r>
            <a:r>
              <a:rPr lang="en-GB" baseline="0" dirty="0"/>
              <a:t> del cine </a:t>
            </a:r>
            <a:r>
              <a:rPr lang="en-GB" baseline="0" dirty="0" err="1"/>
              <a:t>está</a:t>
            </a:r>
            <a:r>
              <a:rPr lang="en-GB" baseline="0" dirty="0"/>
              <a:t> </a:t>
            </a:r>
            <a:r>
              <a:rPr lang="en-GB" baseline="0" dirty="0" err="1"/>
              <a:t>sucio</a:t>
            </a:r>
            <a:r>
              <a:rPr lang="en-GB" baseline="0" dirty="0"/>
              <a:t>, da </a:t>
            </a:r>
            <a:r>
              <a:rPr lang="en-GB" baseline="0" dirty="0" err="1"/>
              <a:t>vergüenza</a:t>
            </a:r>
            <a:r>
              <a:rPr lang="en-GB" baseline="0" dirty="0"/>
              <a:t>.</a:t>
            </a:r>
          </a:p>
          <a:p>
            <a:r>
              <a:rPr lang="en-GB" baseline="0" dirty="0"/>
              <a:t>3. La </a:t>
            </a:r>
            <a:r>
              <a:rPr lang="en-GB" baseline="0" dirty="0" err="1"/>
              <a:t>música</a:t>
            </a:r>
            <a:r>
              <a:rPr lang="en-GB" baseline="0" dirty="0"/>
              <a:t> del </a:t>
            </a:r>
            <a:r>
              <a:rPr lang="en-GB" baseline="0" dirty="0" err="1"/>
              <a:t>concierto</a:t>
            </a:r>
            <a:r>
              <a:rPr lang="en-GB" baseline="0" dirty="0"/>
              <a:t> </a:t>
            </a:r>
            <a:r>
              <a:rPr lang="en-GB" baseline="0" dirty="0" err="1"/>
              <a:t>es</a:t>
            </a:r>
            <a:r>
              <a:rPr lang="en-GB" baseline="0" dirty="0"/>
              <a:t> </a:t>
            </a:r>
            <a:r>
              <a:rPr lang="en-GB" baseline="0" dirty="0" err="1"/>
              <a:t>muy</a:t>
            </a:r>
            <a:r>
              <a:rPr lang="en-GB" baseline="0" dirty="0"/>
              <a:t> </a:t>
            </a:r>
            <a:r>
              <a:rPr lang="en-GB" baseline="0" dirty="0" err="1"/>
              <a:t>fuerte</a:t>
            </a:r>
            <a:r>
              <a:rPr lang="en-GB" baseline="0" dirty="0"/>
              <a:t>.</a:t>
            </a:r>
          </a:p>
          <a:p>
            <a:r>
              <a:rPr lang="en-GB" baseline="0" dirty="0"/>
              <a:t>4. </a:t>
            </a:r>
            <a:r>
              <a:rPr lang="en-GB" baseline="0" dirty="0" err="1"/>
              <a:t>Publicó</a:t>
            </a:r>
            <a:r>
              <a:rPr lang="en-GB" baseline="0" dirty="0"/>
              <a:t> </a:t>
            </a:r>
            <a:r>
              <a:rPr lang="en-GB" baseline="0" dirty="0" err="1"/>
              <a:t>doce</a:t>
            </a:r>
            <a:r>
              <a:rPr lang="en-GB" baseline="0" dirty="0"/>
              <a:t> comentarios </a:t>
            </a:r>
            <a:r>
              <a:rPr lang="en-GB" baseline="0" dirty="0" err="1"/>
              <a:t>sobre</a:t>
            </a:r>
            <a:r>
              <a:rPr lang="en-GB" baseline="0" dirty="0"/>
              <a:t> la </a:t>
            </a:r>
            <a:r>
              <a:rPr lang="en-GB" baseline="0" dirty="0" err="1"/>
              <a:t>sociedad</a:t>
            </a:r>
            <a:r>
              <a:rPr lang="en-GB" baseline="0" dirty="0"/>
              <a:t>.</a:t>
            </a:r>
          </a:p>
          <a:p>
            <a:r>
              <a:rPr lang="en-GB" baseline="0" dirty="0"/>
              <a:t>5. </a:t>
            </a:r>
            <a:r>
              <a:rPr lang="en-GB" baseline="0" dirty="0" err="1"/>
              <a:t>Quizás</a:t>
            </a:r>
            <a:r>
              <a:rPr lang="en-GB" baseline="0" dirty="0"/>
              <a:t> van a </a:t>
            </a:r>
            <a:r>
              <a:rPr lang="en-GB" baseline="0" dirty="0" err="1"/>
              <a:t>tomar</a:t>
            </a:r>
            <a:r>
              <a:rPr lang="en-GB" baseline="0" dirty="0"/>
              <a:t> café </a:t>
            </a:r>
            <a:r>
              <a:rPr lang="en-GB" baseline="0" dirty="0" err="1"/>
              <a:t>cerca</a:t>
            </a:r>
            <a:r>
              <a:rPr lang="en-GB" baseline="0" dirty="0"/>
              <a:t> de la costa.</a:t>
            </a:r>
          </a:p>
          <a:p>
            <a:r>
              <a:rPr lang="en-GB" baseline="0" dirty="0"/>
              <a:t>6. Es un </a:t>
            </a:r>
            <a:r>
              <a:rPr lang="en-GB" baseline="0" dirty="0" err="1"/>
              <a:t>edificio</a:t>
            </a:r>
            <a:r>
              <a:rPr lang="en-GB" baseline="0" dirty="0"/>
              <a:t> </a:t>
            </a:r>
            <a:r>
              <a:rPr lang="en-GB" baseline="0" dirty="0" err="1"/>
              <a:t>precioso</a:t>
            </a:r>
            <a:r>
              <a:rPr lang="en-GB" baseline="0" dirty="0"/>
              <a:t>, </a:t>
            </a:r>
            <a:r>
              <a:rPr lang="en-GB" baseline="0" dirty="0" err="1"/>
              <a:t>pero</a:t>
            </a:r>
            <a:r>
              <a:rPr lang="en-GB" baseline="0" dirty="0"/>
              <a:t> en </a:t>
            </a:r>
            <a:r>
              <a:rPr lang="en-GB" baseline="0" dirty="0" err="1"/>
              <a:t>marzo</a:t>
            </a:r>
            <a:r>
              <a:rPr lang="en-GB" baseline="0" dirty="0"/>
              <a:t> está </a:t>
            </a:r>
            <a:r>
              <a:rPr lang="en-GB" baseline="0" dirty="0" err="1"/>
              <a:t>cerrado</a:t>
            </a:r>
            <a:r>
              <a:rPr lang="en-GB"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793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minutes</a:t>
            </a:r>
          </a:p>
          <a:p>
            <a:endParaRPr lang="en-GB" b="1" dirty="0"/>
          </a:p>
          <a:p>
            <a:r>
              <a:rPr lang="en-GB" b="1" dirty="0"/>
              <a:t>Aim: </a:t>
            </a:r>
            <a:r>
              <a:rPr lang="en-GB" b="0" dirty="0"/>
              <a:t>to produce the third person singular forms of –</a:t>
            </a:r>
            <a:r>
              <a:rPr lang="en-GB" b="0" dirty="0" err="1"/>
              <a:t>er</a:t>
            </a:r>
            <a:r>
              <a:rPr lang="en-GB" b="0" dirty="0"/>
              <a:t>/–</a:t>
            </a:r>
            <a:r>
              <a:rPr lang="en-GB" b="0" dirty="0" err="1"/>
              <a:t>ir</a:t>
            </a:r>
            <a:r>
              <a:rPr lang="en-GB" b="0" dirty="0"/>
              <a:t> verbs in present and preterite</a:t>
            </a:r>
            <a:r>
              <a:rPr lang="en-GB" b="0" baseline="0" dirty="0"/>
              <a:t> in writing; to produce vocabulary in writing</a:t>
            </a:r>
            <a:endParaRPr lang="en-GB" b="0" dirty="0"/>
          </a:p>
          <a:p>
            <a:endParaRPr lang="en-GB" b="1" dirty="0"/>
          </a:p>
          <a:p>
            <a:r>
              <a:rPr lang="en-GB" b="1" dirty="0"/>
              <a:t>Procedure:</a:t>
            </a:r>
          </a:p>
          <a:p>
            <a:pPr marL="228600" indent="-228600">
              <a:buAutoNum type="arabicPeriod"/>
            </a:pPr>
            <a:r>
              <a:rPr lang="en-GB" b="0" baseline="0" dirty="0"/>
              <a:t>Students read the English sentences, paying particular attention to whether the verb refers to habitual present or to a completed action in the past.</a:t>
            </a:r>
          </a:p>
          <a:p>
            <a:pPr marL="228600" indent="-228600">
              <a:buAutoNum type="arabicPeriod"/>
            </a:pPr>
            <a:r>
              <a:rPr lang="en-GB" b="0" baseline="0" dirty="0"/>
              <a:t>They write the sentence in Spanish.</a:t>
            </a:r>
            <a:endParaRPr lang="en-GB" b="0" dirty="0"/>
          </a:p>
          <a:p>
            <a:endParaRPr lang="en-GB" b="1" dirty="0"/>
          </a:p>
          <a:p>
            <a:r>
              <a:rPr lang="en-GB" b="1" dirty="0"/>
              <a:t>Notes: </a:t>
            </a:r>
          </a:p>
          <a:p>
            <a:pPr marL="228600" indent="-228600">
              <a:buAutoNum type="arabicPeriod"/>
            </a:pPr>
            <a:r>
              <a:rPr lang="en-GB" b="0" baseline="0" dirty="0"/>
              <a:t>Sentences 1 and 3 are based on real places in the Spanish-speaking world. A picture and caption are included as additional information about these.</a:t>
            </a:r>
          </a:p>
          <a:p>
            <a:pPr marL="228600" indent="-228600">
              <a:buAutoNum type="arabicPeriod"/>
            </a:pPr>
            <a:r>
              <a:rPr lang="en-GB" b="0" baseline="0" dirty="0"/>
              <a:t>The vast majority of the words in this activity have either been practised in the preceding activities or were taught in Y7 (e.g. iglesia). It may be worth recapping the word ‘hasta’ (taught in Year 8 Term 1) with students before the activity.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759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SSCs [r] and [</a:t>
            </a:r>
            <a:r>
              <a:rPr lang="en-US" dirty="0" err="1"/>
              <a:t>rr</a:t>
            </a:r>
            <a:r>
              <a:rPr lang="en-US" dirty="0"/>
              <a:t>]. </a:t>
            </a:r>
          </a:p>
          <a:p>
            <a:endParaRPr lang="en-US" dirty="0"/>
          </a:p>
          <a:p>
            <a:r>
              <a:rPr lang="en-US" b="1" dirty="0"/>
              <a:t>Procedure:</a:t>
            </a:r>
            <a:br>
              <a:rPr lang="en-US" dirty="0"/>
            </a:br>
            <a:r>
              <a:rPr lang="en-US" sz="1200" kern="1200" dirty="0">
                <a:solidFill>
                  <a:schemeClr val="tx1"/>
                </a:solidFill>
                <a:effectLst/>
                <a:latin typeface="+mn-lt"/>
                <a:ea typeface="+mn-ea"/>
                <a:cs typeface="+mn-cs"/>
              </a:rPr>
              <a:t>1. Students listen to each individual word and write in the missing SSC, [r] or [</a:t>
            </a:r>
            <a:r>
              <a:rPr lang="en-US" sz="1200" kern="1200" dirty="0" err="1">
                <a:solidFill>
                  <a:schemeClr val="tx1"/>
                </a:solidFill>
                <a:effectLst/>
                <a:latin typeface="+mn-lt"/>
                <a:ea typeface="+mn-ea"/>
                <a:cs typeface="+mn-cs"/>
              </a:rPr>
              <a:t>rr</a:t>
            </a:r>
            <a:r>
              <a:rPr lang="en-US" sz="1200" kern="1200" dirty="0">
                <a:solidFill>
                  <a:schemeClr val="tx1"/>
                </a:solidFill>
                <a:effectLst/>
                <a:latin typeface="+mn-lt"/>
                <a:ea typeface="+mn-ea"/>
                <a:cs typeface="+mn-cs"/>
              </a:rPr>
              <a:t>].</a:t>
            </a:r>
            <a:br>
              <a:rPr lang="en-US" dirty="0"/>
            </a:br>
            <a:endParaRPr lang="en-US" b="1" dirty="0"/>
          </a:p>
          <a:p>
            <a:r>
              <a:rPr lang="en-US" b="1" dirty="0"/>
              <a:t>Transcript:</a:t>
            </a:r>
            <a:endParaRPr lang="en-US" b="0" dirty="0"/>
          </a:p>
          <a:p>
            <a:pPr marL="228600" indent="-228600">
              <a:buAutoNum type="arabicPeriod"/>
            </a:pPr>
            <a:r>
              <a:rPr lang="x-none" dirty="0">
                <a:effectLst/>
              </a:rPr>
              <a:t>Ramiro</a:t>
            </a:r>
          </a:p>
          <a:p>
            <a:pPr marL="228600" indent="-228600">
              <a:buAutoNum type="arabicPeriod"/>
            </a:pPr>
            <a:r>
              <a:rPr lang="x-none" dirty="0">
                <a:effectLst/>
              </a:rPr>
              <a:t>Fuengirola</a:t>
            </a:r>
          </a:p>
          <a:p>
            <a:pPr marL="228600" indent="-228600">
              <a:buAutoNum type="arabicPeriod"/>
            </a:pPr>
            <a:r>
              <a:rPr lang="x-none" dirty="0">
                <a:effectLst/>
              </a:rPr>
              <a:t>Tarragona</a:t>
            </a:r>
          </a:p>
          <a:p>
            <a:pPr marL="228600" indent="-228600">
              <a:buAutoNum type="arabicPeriod"/>
            </a:pPr>
            <a:r>
              <a:rPr lang="x-none" dirty="0">
                <a:effectLst/>
              </a:rPr>
              <a:t>Figueres</a:t>
            </a:r>
          </a:p>
          <a:p>
            <a:pPr marL="228600" indent="-228600">
              <a:buAutoNum type="arabicPeriod"/>
            </a:pPr>
            <a:r>
              <a:rPr lang="x-none" dirty="0">
                <a:effectLst/>
              </a:rPr>
              <a:t>Rosario</a:t>
            </a:r>
          </a:p>
          <a:p>
            <a:pPr marL="228600" indent="-228600">
              <a:buAutoNum type="arabicPeriod"/>
            </a:pPr>
            <a:r>
              <a:rPr lang="x-none" dirty="0">
                <a:effectLst/>
              </a:rPr>
              <a:t>carretera</a:t>
            </a:r>
          </a:p>
          <a:p>
            <a:pPr marL="228600" indent="-228600">
              <a:buAutoNum type="arabicPeriod"/>
            </a:pPr>
            <a:r>
              <a:rPr lang="x-none" dirty="0">
                <a:effectLst/>
              </a:rPr>
              <a:t>Monterrey</a:t>
            </a:r>
          </a:p>
          <a:p>
            <a:pPr marL="228600" indent="-228600">
              <a:buAutoNum type="arabicPeriod"/>
            </a:pPr>
            <a:r>
              <a:rPr lang="x-none" dirty="0">
                <a:effectLst/>
              </a:rPr>
              <a:t>Gerona</a:t>
            </a:r>
          </a:p>
          <a:p>
            <a:pPr marL="228600" indent="-228600">
              <a:buAutoNum type="arabicPeriod"/>
            </a:pPr>
            <a:endParaRPr lang="x-none" dirty="0">
              <a:effectLst/>
            </a:endParaRPr>
          </a:p>
          <a:p>
            <a:r>
              <a:rPr lang="x-none" b="1" i="0" dirty="0">
                <a:effectLst/>
              </a:rPr>
              <a:t>Note</a:t>
            </a:r>
            <a:r>
              <a:rPr lang="x-none" i="0" dirty="0">
                <a:effectLst/>
              </a:rPr>
              <a:t>: Ramiro and Rosario are common names in the Hispanic world; Fuengirola, Figueres and Gerona are place names in Spain; Monterrey is a place name in Mexico; carretera [1718] means ‘road’.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556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VARIATION</a:t>
            </a:r>
          </a:p>
          <a:p>
            <a:r>
              <a:rPr lang="en-GB" sz="1200" b="0" kern="1200" dirty="0">
                <a:solidFill>
                  <a:schemeClr val="tx1"/>
                </a:solidFill>
                <a:effectLst/>
                <a:latin typeface="+mn-lt"/>
                <a:ea typeface="+mn-ea"/>
                <a:cs typeface="+mn-cs"/>
              </a:rPr>
              <a:t>Students</a:t>
            </a:r>
            <a:r>
              <a:rPr lang="en-GB" sz="1200" b="0" kern="1200" baseline="0" dirty="0">
                <a:solidFill>
                  <a:schemeClr val="tx1"/>
                </a:solidFill>
                <a:effectLst/>
                <a:latin typeface="+mn-lt"/>
                <a:ea typeface="+mn-ea"/>
                <a:cs typeface="+mn-cs"/>
              </a:rPr>
              <a:t> write the whole word.</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169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7 minutes</a:t>
            </a:r>
          </a:p>
          <a:p>
            <a:endParaRPr lang="en-US" b="1" dirty="0"/>
          </a:p>
          <a:p>
            <a:r>
              <a:rPr lang="en-US" b="1" dirty="0"/>
              <a:t>Aim: </a:t>
            </a:r>
            <a:r>
              <a:rPr lang="en-US" b="0" dirty="0"/>
              <a:t>to </a:t>
            </a:r>
            <a:r>
              <a:rPr lang="es-ES" b="0" dirty="0" err="1"/>
              <a:t>revisit</a:t>
            </a:r>
            <a:r>
              <a:rPr lang="es-ES" b="0" dirty="0"/>
              <a:t> a </a:t>
            </a:r>
            <a:r>
              <a:rPr lang="es-ES" b="0" dirty="0" err="1"/>
              <a:t>range</a:t>
            </a:r>
            <a:r>
              <a:rPr lang="es-ES" b="0" dirty="0"/>
              <a:t> of </a:t>
            </a:r>
            <a:r>
              <a:rPr lang="es-ES" b="0" dirty="0" err="1"/>
              <a:t>previously</a:t>
            </a:r>
            <a:r>
              <a:rPr lang="es-ES" b="0" dirty="0"/>
              <a:t> </a:t>
            </a:r>
            <a:r>
              <a:rPr lang="es-ES" b="0" err="1"/>
              <a:t>taught</a:t>
            </a:r>
            <a:r>
              <a:rPr lang="es-ES" b="0"/>
              <a:t> SSCs</a:t>
            </a:r>
            <a:r>
              <a:rPr lang="es-ES" b="0" baseline="0"/>
              <a:t> in speaking and listening</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SCCs </a:t>
            </a:r>
            <a:r>
              <a:rPr lang="en-GB" b="0" baseline="0" dirty="0"/>
              <a:t>revisited: [r], [</a:t>
            </a:r>
            <a:r>
              <a:rPr lang="en-GB" b="0" baseline="0" dirty="0" err="1"/>
              <a:t>rr</a:t>
            </a:r>
            <a:r>
              <a:rPr lang="en-GB" b="0" baseline="0" dirty="0"/>
              <a:t>]; [co]; [l], [</a:t>
            </a:r>
            <a:r>
              <a:rPr lang="en-GB" b="0" baseline="0" dirty="0" err="1"/>
              <a:t>ll</a:t>
            </a:r>
            <a:r>
              <a:rPr lang="en-GB" b="0" baseline="0" dirty="0"/>
              <a:t>]; [b], [v]; silent h; [</a:t>
            </a:r>
            <a:r>
              <a:rPr lang="en-GB" b="0" baseline="0" dirty="0" err="1"/>
              <a:t>gu</a:t>
            </a:r>
            <a:r>
              <a:rPr lang="en-GB" b="0" baseline="0" dirty="0"/>
              <a:t>]; [</a:t>
            </a:r>
            <a:r>
              <a:rPr lang="en-GB" b="0" baseline="0" dirty="0" err="1"/>
              <a:t>ga</a:t>
            </a:r>
            <a:r>
              <a:rPr lang="en-GB" b="0" baseline="0" dirty="0"/>
              <a:t>].</a:t>
            </a:r>
          </a:p>
          <a:p>
            <a:endParaRPr lang="en-US" b="1" dirty="0"/>
          </a:p>
          <a:p>
            <a:r>
              <a:rPr lang="en-US" b="1" dirty="0"/>
              <a:t>Procedure:</a:t>
            </a:r>
          </a:p>
          <a:p>
            <a:pPr marL="0" indent="0">
              <a:buNone/>
            </a:pPr>
            <a:r>
              <a:rPr lang="en-GB" baseline="0"/>
              <a:t>1. The teacher goes through the instruction slide with students. A ‘vocabulario’ box will appear (click on it to reveal unknown words), but this could be shown after the main activity (see notes below).</a:t>
            </a:r>
          </a:p>
          <a:p>
            <a:pPr marL="0" indent="0">
              <a:buNone/>
            </a:pPr>
            <a:r>
              <a:rPr lang="en-GB" baseline="0"/>
              <a:t>2. Students </a:t>
            </a:r>
            <a:r>
              <a:rPr lang="en-GB" baseline="0" dirty="0"/>
              <a:t>in pairs take it in turns to read out the text to their partner who has to listen out for the missing SSCs.</a:t>
            </a:r>
          </a:p>
          <a:p>
            <a:pPr marL="0" indent="0">
              <a:buNone/>
            </a:pPr>
            <a:endParaRPr lang="en-GB" baseline="0" dirty="0"/>
          </a:p>
          <a:p>
            <a:pPr marL="0" indent="0">
              <a:buNone/>
            </a:pPr>
            <a:r>
              <a:rPr lang="en-GB" b="1" baseline="0"/>
              <a:t>Notes</a:t>
            </a:r>
            <a:r>
              <a:rPr lang="en-GB" baseline="0"/>
              <a:t>: </a:t>
            </a:r>
            <a:r>
              <a:rPr lang="en-GB" baseline="0" dirty="0"/>
              <a:t>Some more proficient students might be able to complete some of the words on their own, but most will need the input from their partner reading the full text aloud to be able to complete all the words. </a:t>
            </a:r>
          </a:p>
          <a:p>
            <a:pPr marL="0" indent="0">
              <a:buNone/>
            </a:pPr>
            <a:endParaRPr lang="en-GB" b="0" baseline="0" dirty="0"/>
          </a:p>
          <a:p>
            <a:pPr marL="0" indent="0">
              <a:buNone/>
            </a:pPr>
            <a:r>
              <a:rPr lang="en-GB" b="0" baseline="0" dirty="0"/>
              <a:t>The gloss could be shown at the end as both words are part of the activity and students will have to listen out for the SSCs. Click on the box once the activity is finished to show the meaning of these two words.</a:t>
            </a:r>
          </a:p>
          <a:p>
            <a:pPr marL="0" indent="0">
              <a:buNone/>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glossed words (1 is the most frequent word in Spanish): </a:t>
            </a:r>
            <a:br>
              <a:rPr lang="en-GB" baseline="0" dirty="0"/>
            </a:br>
            <a:r>
              <a:rPr lang="en-GB" baseline="0" dirty="0" err="1"/>
              <a:t>carretera</a:t>
            </a:r>
            <a:r>
              <a:rPr lang="en-GB" baseline="0" dirty="0"/>
              <a:t> [1718]; </a:t>
            </a:r>
            <a:r>
              <a:rPr lang="en-GB" baseline="0" dirty="0" err="1"/>
              <a:t>avión</a:t>
            </a:r>
            <a:r>
              <a:rPr lang="en-GB" baseline="0" dirty="0"/>
              <a:t> [1399]</a:t>
            </a:r>
          </a:p>
          <a:p>
            <a:endParaRPr lang="en-US" b="0" dirty="0"/>
          </a:p>
          <a:p>
            <a:pPr fontAlgn="ctr"/>
            <a:r>
              <a:rPr lang="en-US" b="1" dirty="0"/>
              <a:t>Photos from </a:t>
            </a:r>
            <a:r>
              <a:rPr lang="en-US" b="1" dirty="0" err="1"/>
              <a:t>Unsplash</a:t>
            </a:r>
            <a:r>
              <a:rPr lang="en-US" b="1" dirty="0"/>
              <a:t> </a:t>
            </a:r>
            <a:r>
              <a:rPr lang="en-US" b="0" dirty="0"/>
              <a:t>by </a:t>
            </a:r>
            <a:r>
              <a:rPr lang="es-ES" sz="1200" b="1" i="0" u="none" strike="noStrike" kern="1200" dirty="0">
                <a:solidFill>
                  <a:schemeClr val="tx1"/>
                </a:solidFill>
                <a:effectLst/>
                <a:latin typeface="+mn-lt"/>
                <a:ea typeface="+mn-ea"/>
                <a:cs typeface="+mn-cs"/>
                <a:hlinkClick r:id="rId3"/>
              </a:rPr>
              <a:t>Deb Dowd</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991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Do not display during the activity – Display only during feedback.</a:t>
            </a:r>
          </a:p>
          <a:p>
            <a:pPr marL="0" indent="0">
              <a:buNone/>
            </a:pPr>
            <a:endParaRPr lang="en-GB"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389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[1/2]</a:t>
            </a:r>
          </a:p>
          <a:p>
            <a:r>
              <a:rPr lang="en-US" b="1" dirty="0"/>
              <a:t>Timing: </a:t>
            </a:r>
            <a:r>
              <a:rPr lang="en-US" b="0" i="0" dirty="0"/>
              <a:t>3 minutes (for two slides)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GB" sz="1200" b="0" i="0" kern="120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o </a:t>
            </a:r>
            <a:r>
              <a:rPr lang="es-ES" sz="1200" kern="1200" dirty="0" err="1">
                <a:solidFill>
                  <a:schemeClr val="tx1"/>
                </a:solidFill>
                <a:effectLst/>
                <a:latin typeface="+mn-lt"/>
                <a:ea typeface="+mn-ea"/>
                <a:cs typeface="+mn-cs"/>
              </a:rPr>
              <a:t>learn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some</a:t>
            </a:r>
            <a:r>
              <a:rPr lang="es-ES" sz="1200" kern="1200" dirty="0">
                <a:solidFill>
                  <a:schemeClr val="tx1"/>
                </a:solidFill>
                <a:effectLst/>
                <a:latin typeface="+mn-lt"/>
                <a:ea typeface="+mn-ea"/>
                <a:cs typeface="+mn-cs"/>
              </a:rPr>
              <a:t> new </a:t>
            </a:r>
            <a:r>
              <a:rPr lang="es-ES" sz="1200" kern="1200" dirty="0" err="1">
                <a:solidFill>
                  <a:schemeClr val="tx1"/>
                </a:solidFill>
                <a:effectLst/>
                <a:latin typeface="+mn-lt"/>
                <a:ea typeface="+mn-ea"/>
                <a:cs typeface="+mn-cs"/>
              </a:rPr>
              <a:t>words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from</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week’s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vocabulary</a:t>
            </a:r>
            <a:r>
              <a:rPr lang="es-ES" sz="1200" kern="1200" dirty="0">
                <a:solidFill>
                  <a:schemeClr val="tx1"/>
                </a:solidFill>
                <a:effectLst/>
                <a:latin typeface="+mn-lt"/>
                <a:ea typeface="+mn-ea"/>
                <a:cs typeface="+mn-cs"/>
              </a:rPr>
              <a:t> set, and a </a:t>
            </a:r>
            <a:r>
              <a:rPr lang="es-ES" sz="1200" kern="1200" dirty="0" err="1">
                <a:solidFill>
                  <a:schemeClr val="tx1"/>
                </a:solidFill>
                <a:effectLst/>
                <a:latin typeface="+mn-lt"/>
                <a:ea typeface="+mn-ea"/>
                <a:cs typeface="+mn-cs"/>
              </a:rPr>
              <a:t>few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additional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words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that</a:t>
            </a:r>
            <a:r>
              <a:rPr lang="es-ES" sz="1200" kern="1200" dirty="0">
                <a:solidFill>
                  <a:schemeClr val="tx1"/>
                </a:solidFill>
                <a:effectLst/>
                <a:latin typeface="+mn-lt"/>
                <a:ea typeface="+mn-ea"/>
                <a:cs typeface="+mn-cs"/>
              </a:rPr>
              <a:t> are in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story</a:t>
            </a:r>
            <a:r>
              <a:rPr lang="es-E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kern="1200" dirty="0" err="1">
                <a:solidFill>
                  <a:schemeClr val="tx1"/>
                </a:solidFill>
                <a:effectLst/>
                <a:latin typeface="+mn-lt"/>
                <a:ea typeface="+mn-ea"/>
                <a:cs typeface="+mn-cs"/>
              </a:rPr>
              <a:t>Procedure</a:t>
            </a:r>
            <a:r>
              <a:rPr lang="es-ES" sz="1200" b="0" i="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For the </a:t>
            </a:r>
            <a:r>
              <a:rPr lang="en-US" b="1" baseline="0" dirty="0"/>
              <a:t>first three items</a:t>
            </a:r>
            <a:r>
              <a:rPr lang="en-US" b="0" baseline="0" dirty="0"/>
              <a:t>, present the Spanish word, ask students to read aloud, then elicit the meanings.</a:t>
            </a:r>
            <a:br>
              <a:rPr lang="en-US" b="0" baseline="0" dirty="0"/>
            </a:br>
            <a:r>
              <a:rPr lang="en-US" b="1" baseline="0" dirty="0"/>
              <a:t>Note: </a:t>
            </a:r>
            <a:r>
              <a:rPr lang="en-US" b="0" baseline="0" dirty="0"/>
              <a:t>these words are similar to English words, but we make no assumptions that students will know ‘respiration’ or ‘</a:t>
            </a:r>
            <a:r>
              <a:rPr lang="en-US" b="0" baseline="0" dirty="0" err="1"/>
              <a:t>palid</a:t>
            </a:r>
            <a:r>
              <a:rPr lang="en-US" b="0" baseline="0" dirty="0"/>
              <a:t>’ well enough to make the connection.</a:t>
            </a:r>
            <a:br>
              <a:rPr lang="en-US" b="0" baseline="0" dirty="0"/>
            </a:br>
            <a:r>
              <a:rPr lang="en-US" b="0" baseline="0" dirty="0"/>
              <a:t>However, cultural capital is built by helping students to expand both their English and Spanish vocabularies side by side, so it is useful to help them make the link, here.</a:t>
            </a:r>
            <a:br>
              <a:rPr lang="en-US" b="0" baseline="0" dirty="0"/>
            </a:br>
            <a:br>
              <a:rPr lang="en-US" b="0" baseline="0" dirty="0"/>
            </a:br>
            <a:r>
              <a:rPr lang="en-GB" sz="1200" kern="1200" dirty="0">
                <a:solidFill>
                  <a:schemeClr val="tx1"/>
                </a:solidFill>
                <a:effectLst/>
                <a:latin typeface="+mn-lt"/>
                <a:ea typeface="+mn-ea"/>
                <a:cs typeface="+mn-cs"/>
              </a:rPr>
              <a:t>Note also that ‘la </a:t>
            </a:r>
            <a:r>
              <a:rPr lang="en-GB" sz="1200" kern="1200" dirty="0" err="1">
                <a:solidFill>
                  <a:schemeClr val="tx1"/>
                </a:solidFill>
                <a:effectLst/>
                <a:latin typeface="+mn-lt"/>
                <a:ea typeface="+mn-ea"/>
                <a:cs typeface="+mn-cs"/>
              </a:rPr>
              <a:t>historia</a:t>
            </a:r>
            <a:r>
              <a:rPr lang="en-GB" sz="1200" kern="1200" dirty="0">
                <a:solidFill>
                  <a:schemeClr val="tx1"/>
                </a:solidFill>
                <a:effectLst/>
                <a:latin typeface="+mn-lt"/>
                <a:ea typeface="+mn-ea"/>
                <a:cs typeface="+mn-cs"/>
              </a:rPr>
              <a:t>’ is polysemous and here we’re introducing the first meaning ‘story’ with ‘history’ introduced in 8.3.1.6.</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However, as we’re taking the opportunity to help students make links with three words that are cognates, of course students will initially volunteer the word ‘history’, so we have anticipated that here.</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Then present the second three items, this time with English meaning first, then Spanish meaning.</a:t>
            </a:r>
            <a:br>
              <a:rPr lang="en-US" b="0" baseline="0" dirty="0"/>
            </a:br>
            <a:r>
              <a:rPr lang="en-US" b="0" baseline="0" dirty="0"/>
              <a:t>These words do not share enough similarity with English words, for meaning elicitation to be helpful.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Continue to slide 2.</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970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98041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8932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053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2820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4108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9732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861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latin typeface="Century Gothic"/>
              </a:rPr>
              <a:t>Text</a:t>
            </a:r>
          </a:p>
        </p:txBody>
      </p:sp>
    </p:spTree>
    <p:extLst>
      <p:ext uri="{BB962C8B-B14F-4D97-AF65-F5344CB8AC3E}">
        <p14:creationId xmlns:p14="http://schemas.microsoft.com/office/powerpoint/2010/main" val="1928512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217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99422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61516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08702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6.png"/><Relationship Id="rId7" Type="http://schemas.openxmlformats.org/officeDocument/2006/relationships/image" Target="../media/image18.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audio" Target="../media/audio17.wav"/><Relationship Id="rId7" Type="http://schemas.openxmlformats.org/officeDocument/2006/relationships/audio" Target="../media/audio21.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20.wav"/><Relationship Id="rId5" Type="http://schemas.openxmlformats.org/officeDocument/2006/relationships/audio" Target="../media/audio19.wav"/><Relationship Id="rId4" Type="http://schemas.openxmlformats.org/officeDocument/2006/relationships/audio" Target="../media/audio18.wav"/></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slideLayout" Target="../slideLayouts/slideLayout2.xml"/><Relationship Id="rId7" Type="http://schemas.openxmlformats.org/officeDocument/2006/relationships/audio" Target="../media/audio23.wav"/><Relationship Id="rId12" Type="http://schemas.openxmlformats.org/officeDocument/2006/relationships/audio" Target="../media/audio28.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2.png"/><Relationship Id="rId11" Type="http://schemas.openxmlformats.org/officeDocument/2006/relationships/audio" Target="../media/audio27.wav"/><Relationship Id="rId5" Type="http://schemas.openxmlformats.org/officeDocument/2006/relationships/image" Target="../media/image21.jpeg"/><Relationship Id="rId10" Type="http://schemas.openxmlformats.org/officeDocument/2006/relationships/audio" Target="../media/audio26.wav"/><Relationship Id="rId4" Type="http://schemas.openxmlformats.org/officeDocument/2006/relationships/notesSlide" Target="../notesSlides/notesSlide14.xml"/><Relationship Id="rId9" Type="http://schemas.openxmlformats.org/officeDocument/2006/relationships/audio" Target="../media/audio25.wav"/></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tiff"/><Relationship Id="rId4" Type="http://schemas.openxmlformats.org/officeDocument/2006/relationships/image" Target="../media/image26.png"/><Relationship Id="rId9" Type="http://schemas.openxmlformats.org/officeDocument/2006/relationships/image" Target="../media/image30.tiff"/></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media" Target="../media/media3.wav"/><Relationship Id="rId7" Type="http://schemas.openxmlformats.org/officeDocument/2006/relationships/image" Target="../media/image41.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audio" Target="../media/media3.wav"/><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6.png"/><Relationship Id="rId7" Type="http://schemas.openxmlformats.org/officeDocument/2006/relationships/audio" Target="../media/audio12.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9.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6.png"/><Relationship Id="rId7" Type="http://schemas.openxmlformats.org/officeDocument/2006/relationships/audio" Target="../media/audio12.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5379089" cy="879475"/>
          </a:xfrm>
        </p:spPr>
        <p:txBody>
          <a:bodyPr>
            <a:normAutofit/>
          </a:bodyPr>
          <a:lstStyle/>
          <a:p>
            <a:pPr algn="l"/>
            <a:r>
              <a:rPr lang="en-GB" sz="4000" b="1" dirty="0">
                <a:solidFill>
                  <a:prstClr val="white"/>
                </a:solidFill>
              </a:rPr>
              <a:t>Cultural Collection</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567626"/>
          </a:xfrm>
        </p:spPr>
        <p:txBody>
          <a:bodyPr>
            <a:normAutofit/>
          </a:bodyPr>
          <a:lstStyle/>
          <a:p>
            <a:pPr algn="l"/>
            <a:r>
              <a:rPr lang="en-GB" sz="3000" dirty="0">
                <a:solidFill>
                  <a:prstClr val="white"/>
                </a:solidFill>
              </a:rPr>
              <a:t>Spanish Y8 Term 2</a:t>
            </a:r>
          </a:p>
          <a:p>
            <a:endParaRPr lang="en-US"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14817" y="3828415"/>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endParaRPr lang="en-GB" sz="2200" dirty="0">
              <a:solidFill>
                <a:prstClr val="white"/>
              </a:solidFill>
              <a:latin typeface="Century Gothic" panose="020B0502020202020204" pitchFamily="34" charset="0"/>
            </a:endParaRP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Author name(s): P</a:t>
            </a:r>
            <a:r>
              <a:rPr lang="en-GB" sz="1400" dirty="0" err="1">
                <a:solidFill>
                  <a:prstClr val="white"/>
                </a:solidFill>
                <a:latin typeface="Century Gothic" panose="020B0502020202020204" pitchFamily="34" charset="0"/>
              </a:rPr>
              <a:t>ete</a:t>
            </a:r>
            <a:r>
              <a:rPr lang="en-GB" sz="1400" dirty="0">
                <a:solidFill>
                  <a:prstClr val="white"/>
                </a:solidFill>
                <a:latin typeface="Century Gothic" panose="020B0502020202020204" pitchFamily="34" charset="0"/>
              </a:rPr>
              <a:t> Watson</a:t>
            </a:r>
            <a:br>
              <a:rPr lang="en-GB" sz="1400" dirty="0">
                <a:solidFill>
                  <a:prstClr val="white"/>
                </a:solidFill>
                <a:latin typeface="Century Gothic" panose="020B0502020202020204" pitchFamily="34" charset="0"/>
              </a:rPr>
            </a:br>
            <a:endParaRPr lang="en-GB" sz="1400" dirty="0">
              <a:solidFill>
                <a:prstClr val="white"/>
              </a:solidFill>
              <a:latin typeface="Century Gothic" panose="020B0502020202020204" pitchFamily="34" charset="0"/>
            </a:endParaRP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14/04/21</a:t>
            </a:r>
            <a:endParaRPr lang="en-GB" sz="1400" dirty="0">
              <a:solidFill>
                <a:prstClr val="white"/>
              </a:solidFill>
              <a:latin typeface="Century Gothic" panose="020B0502020202020204" pitchFamily="34" charset="0"/>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838080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a:cs typeface="Century Gothic"/>
              </a:rPr>
              <a:t>8.2.2.5</a:t>
            </a:r>
          </a:p>
        </p:txBody>
      </p:sp>
      <p:sp>
        <p:nvSpPr>
          <p:cNvPr id="3" name="Content Placeholder 2"/>
          <p:cNvSpPr>
            <a:spLocks noGrp="1"/>
          </p:cNvSpPr>
          <p:nvPr>
            <p:ph idx="1"/>
          </p:nvPr>
        </p:nvSpPr>
        <p:spPr/>
        <p:txBody>
          <a:bodyPr>
            <a:normAutofit/>
          </a:bodyPr>
          <a:lstStyle/>
          <a:p>
            <a:r>
              <a:rPr lang="en-US" dirty="0">
                <a:latin typeface="Century Gothic"/>
                <a:cs typeface="Century Gothic"/>
              </a:rPr>
              <a:t>Series of activities based on </a:t>
            </a:r>
            <a:r>
              <a:rPr lang="en-US" dirty="0" err="1">
                <a:latin typeface="Century Gothic"/>
                <a:cs typeface="Century Gothic"/>
              </a:rPr>
              <a:t>Ayaymamá</a:t>
            </a:r>
            <a:r>
              <a:rPr lang="en-US" dirty="0">
                <a:latin typeface="Century Gothic"/>
                <a:cs typeface="Century Gothic"/>
              </a:rPr>
              <a:t> and Peru.</a:t>
            </a:r>
          </a:p>
          <a:p>
            <a:r>
              <a:rPr lang="en-US" dirty="0">
                <a:latin typeface="Century Gothic"/>
                <a:cs typeface="Century Gothic"/>
              </a:rPr>
              <a:t>Slides 4-5: Phonics, speaking and listening based on Iquitos.</a:t>
            </a:r>
          </a:p>
          <a:p>
            <a:r>
              <a:rPr lang="en-US" dirty="0">
                <a:latin typeface="Century Gothic"/>
                <a:cs typeface="Century Gothic"/>
              </a:rPr>
              <a:t>Slides 6-7: Vocabulary exercises to help with text.</a:t>
            </a:r>
          </a:p>
          <a:p>
            <a:r>
              <a:rPr lang="en-US" dirty="0">
                <a:latin typeface="Century Gothic"/>
                <a:cs typeface="Century Gothic"/>
              </a:rPr>
              <a:t>Slides 8-18 More reading, listening and speaking exercises exploiting the text</a:t>
            </a:r>
          </a:p>
          <a:p>
            <a:r>
              <a:rPr lang="en-US" dirty="0">
                <a:latin typeface="Century Gothic"/>
                <a:cs typeface="Century Gothic"/>
              </a:rPr>
              <a:t>Slides 23-24: Phonics, speaking and listening</a:t>
            </a:r>
          </a:p>
        </p:txBody>
      </p:sp>
    </p:spTree>
    <p:extLst>
      <p:ext uri="{BB962C8B-B14F-4D97-AF65-F5344CB8AC3E}">
        <p14:creationId xmlns:p14="http://schemas.microsoft.com/office/powerpoint/2010/main" val="265134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95547"/>
            <a:ext cx="1172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Leemos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sobre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una ciudad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Perú: Iquitos.</a:t>
            </a:r>
            <a:endParaRPr kumimoji="0" lang="en-GB" sz="28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234529" y="1854506"/>
            <a:ext cx="47643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Trabajamos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parejas.</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4" name="TextBox 7">
            <a:extLst>
              <a:ext uri="{FF2B5EF4-FFF2-40B4-BE49-F238E27FC236}">
                <a16:creationId xmlns:a16="http://schemas.microsoft.com/office/drawing/2014/main" id="{1C62F8CB-AA75-A045-AF80-25D4782658C8}"/>
              </a:ext>
            </a:extLst>
          </p:cNvPr>
          <p:cNvSpPr txBox="1"/>
          <p:nvPr/>
        </p:nvSpPr>
        <p:spPr>
          <a:xfrm>
            <a:off x="234529" y="2413465"/>
            <a:ext cx="1172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lee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primera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5" name="TextBox 7">
            <a:extLst>
              <a:ext uri="{FF2B5EF4-FFF2-40B4-BE49-F238E27FC236}">
                <a16:creationId xmlns:a16="http://schemas.microsoft.com/office/drawing/2014/main" id="{EF3B503F-086D-6146-B019-EA9956E44F20}"/>
              </a:ext>
            </a:extLst>
          </p:cNvPr>
          <p:cNvSpPr txBox="1"/>
          <p:nvPr/>
        </p:nvSpPr>
        <p:spPr>
          <a:xfrm>
            <a:off x="234529" y="2972424"/>
            <a:ext cx="917346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las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letras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faltan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8468353" y="286834"/>
            <a:ext cx="3586790" cy="3759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2" name="TextBox 7">
            <a:extLst>
              <a:ext uri="{FF2B5EF4-FFF2-40B4-BE49-F238E27FC236}">
                <a16:creationId xmlns:a16="http://schemas.microsoft.com/office/drawing/2014/main" id="{240B0CD7-08AE-BD41-95B3-BF04F19DFA93}"/>
              </a:ext>
            </a:extLst>
          </p:cNvPr>
          <p:cNvSpPr txBox="1"/>
          <p:nvPr/>
        </p:nvSpPr>
        <p:spPr>
          <a:xfrm>
            <a:off x="231034" y="3962270"/>
            <a:ext cx="31939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Ejemplo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3" name="TextBox 7">
            <a:extLst>
              <a:ext uri="{FF2B5EF4-FFF2-40B4-BE49-F238E27FC236}">
                <a16:creationId xmlns:a16="http://schemas.microsoft.com/office/drawing/2014/main" id="{C020984D-8245-C144-B444-A119D4151FE0}"/>
              </a:ext>
            </a:extLst>
          </p:cNvPr>
          <p:cNvSpPr txBox="1"/>
          <p:nvPr/>
        </p:nvSpPr>
        <p:spPr>
          <a:xfrm>
            <a:off x="265030" y="4618419"/>
            <a:ext cx="2736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endParaRPr kumimoji="0" lang="en-GB" sz="30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5" name="TextBox 7">
            <a:extLst>
              <a:ext uri="{FF2B5EF4-FFF2-40B4-BE49-F238E27FC236}">
                <a16:creationId xmlns:a16="http://schemas.microsoft.com/office/drawing/2014/main" id="{4E4894F5-3C33-F04F-9A50-C057A5FC1BEB}"/>
              </a:ext>
            </a:extLst>
          </p:cNvPr>
          <p:cNvSpPr txBox="1"/>
          <p:nvPr/>
        </p:nvSpPr>
        <p:spPr>
          <a:xfrm>
            <a:off x="5960004" y="4618419"/>
            <a:ext cx="2736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endParaRPr kumimoji="0" lang="en-GB" sz="30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 name="Rectángulo 2">
            <a:extLst>
              <a:ext uri="{FF2B5EF4-FFF2-40B4-BE49-F238E27FC236}">
                <a16:creationId xmlns:a16="http://schemas.microsoft.com/office/drawing/2014/main" id="{53AE56C8-AE6E-CB43-A2D4-B7D4643F8EFE}"/>
              </a:ext>
            </a:extLst>
          </p:cNvPr>
          <p:cNvSpPr/>
          <p:nvPr/>
        </p:nvSpPr>
        <p:spPr>
          <a:xfrm>
            <a:off x="430102" y="5277653"/>
            <a:ext cx="2345635" cy="96920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Texto</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Iquitos es una ciudad en Perú...</a:t>
            </a:r>
          </a:p>
        </p:txBody>
      </p:sp>
      <p:sp>
        <p:nvSpPr>
          <p:cNvPr id="6" name="Llamada rectangular 5">
            <a:extLst>
              <a:ext uri="{FF2B5EF4-FFF2-40B4-BE49-F238E27FC236}">
                <a16:creationId xmlns:a16="http://schemas.microsoft.com/office/drawing/2014/main" id="{39EF0E4C-2D68-BE45-BDE9-AF12C2E97C8E}"/>
              </a:ext>
            </a:extLst>
          </p:cNvPr>
          <p:cNvSpPr/>
          <p:nvPr/>
        </p:nvSpPr>
        <p:spPr>
          <a:xfrm>
            <a:off x="3364484" y="3734824"/>
            <a:ext cx="2470862" cy="1253829"/>
          </a:xfrm>
          <a:prstGeom prst="wedgeRectCallout">
            <a:avLst>
              <a:gd name="adj1" fmla="val -75593"/>
              <a:gd name="adj2" fmla="val 9036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Iquitos es una ciudad en Perú...</a:t>
            </a:r>
          </a:p>
        </p:txBody>
      </p:sp>
      <p:sp>
        <p:nvSpPr>
          <p:cNvPr id="26" name="Rectángulo 25">
            <a:extLst>
              <a:ext uri="{FF2B5EF4-FFF2-40B4-BE49-F238E27FC236}">
                <a16:creationId xmlns:a16="http://schemas.microsoft.com/office/drawing/2014/main" id="{464C63FE-310E-7D4E-96F0-AEFFC1FA68FF}"/>
              </a:ext>
            </a:extLst>
          </p:cNvPr>
          <p:cNvSpPr/>
          <p:nvPr/>
        </p:nvSpPr>
        <p:spPr>
          <a:xfrm>
            <a:off x="8468352" y="5048662"/>
            <a:ext cx="2883193" cy="125382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203864"/>
                </a:solidFill>
                <a:effectLst/>
                <a:uLnTx/>
                <a:uFillTx/>
                <a:latin typeface="Century Gothic" panose="020F0302020204030204"/>
                <a:ea typeface="+mn-ea"/>
                <a:cs typeface="+mn-cs"/>
              </a:rPr>
              <a:t>Texto</a:t>
            </a:r>
            <a:r>
              <a:rPr kumimoji="0" lang="es-GB" sz="2400" b="0" i="0" u="none" strike="noStrike" kern="1200" cap="none" spc="0" normalizeH="0" baseline="0" noProof="0" dirty="0">
                <a:ln>
                  <a:noFill/>
                </a:ln>
                <a:solidFill>
                  <a:srgbClr val="203864"/>
                </a:solidFill>
                <a:effectLst/>
                <a:uLnTx/>
                <a:uFillTx/>
                <a:latin typeface="Century Gothic" panose="020F0302020204030204"/>
                <a:ea typeface="+mn-ea"/>
                <a:cs typeface="+mn-cs"/>
              </a:rPr>
              <a:t>: I_ _ _ tos es una _ _ udad en Perú...</a:t>
            </a:r>
          </a:p>
        </p:txBody>
      </p:sp>
      <p:pic>
        <p:nvPicPr>
          <p:cNvPr id="27" name="Imagen 26">
            <a:extLst>
              <a:ext uri="{FF2B5EF4-FFF2-40B4-BE49-F238E27FC236}">
                <a16:creationId xmlns:a16="http://schemas.microsoft.com/office/drawing/2014/main" id="{36E07C94-1C43-1C49-899F-14D84FBA251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Lst>
          </a:blip>
          <a:stretch>
            <a:fillRect/>
          </a:stretch>
        </p:blipFill>
        <p:spPr>
          <a:xfrm>
            <a:off x="10293335" y="4418507"/>
            <a:ext cx="1008551" cy="806841"/>
          </a:xfrm>
          <a:prstGeom prst="rect">
            <a:avLst/>
          </a:prstGeom>
        </p:spPr>
      </p:pic>
      <p:sp>
        <p:nvSpPr>
          <p:cNvPr id="7" name="CuadroTexto 6">
            <a:extLst>
              <a:ext uri="{FF2B5EF4-FFF2-40B4-BE49-F238E27FC236}">
                <a16:creationId xmlns:a16="http://schemas.microsoft.com/office/drawing/2014/main" id="{9C444A64-57F6-F043-B2F2-177F631B843F}"/>
              </a:ext>
            </a:extLst>
          </p:cNvPr>
          <p:cNvSpPr txBox="1"/>
          <p:nvPr/>
        </p:nvSpPr>
        <p:spPr>
          <a:xfrm>
            <a:off x="9557389" y="5071422"/>
            <a:ext cx="8130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 u i</a:t>
            </a:r>
          </a:p>
        </p:txBody>
      </p:sp>
      <p:sp>
        <p:nvSpPr>
          <p:cNvPr id="28" name="CuadroTexto 27">
            <a:extLst>
              <a:ext uri="{FF2B5EF4-FFF2-40B4-BE49-F238E27FC236}">
                <a16:creationId xmlns:a16="http://schemas.microsoft.com/office/drawing/2014/main" id="{670D8C65-BB45-9649-B532-C5AEDBA53283}"/>
              </a:ext>
            </a:extLst>
          </p:cNvPr>
          <p:cNvSpPr txBox="1"/>
          <p:nvPr/>
        </p:nvSpPr>
        <p:spPr>
          <a:xfrm>
            <a:off x="9292733" y="5436245"/>
            <a:ext cx="54213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i</a:t>
            </a:r>
          </a:p>
        </p:txBody>
      </p:sp>
      <p:pic>
        <p:nvPicPr>
          <p:cNvPr id="1026" name="Picture 2" descr="brown wooden house on body of water during daytime">
            <a:extLst>
              <a:ext uri="{FF2B5EF4-FFF2-40B4-BE49-F238E27FC236}">
                <a16:creationId xmlns:a16="http://schemas.microsoft.com/office/drawing/2014/main" id="{080DEE48-3036-D848-A885-8F3B273D95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09713" y="866018"/>
            <a:ext cx="1958937" cy="14692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d and black auto rickshaw on road during daytime">
            <a:extLst>
              <a:ext uri="{FF2B5EF4-FFF2-40B4-BE49-F238E27FC236}">
                <a16:creationId xmlns:a16="http://schemas.microsoft.com/office/drawing/2014/main" id="{4E58F272-EE60-6B4F-8FB5-0290411639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6815" y="2678604"/>
            <a:ext cx="1971835" cy="1478876"/>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904511B6-5E88-9D4A-89EF-4CA9C4F859DF}"/>
              </a:ext>
            </a:extLst>
          </p:cNvPr>
          <p:cNvSpPr txBox="1"/>
          <p:nvPr/>
        </p:nvSpPr>
        <p:spPr>
          <a:xfrm>
            <a:off x="10261060" y="2244291"/>
            <a:ext cx="9781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Iquitos</a:t>
            </a:r>
          </a:p>
        </p:txBody>
      </p:sp>
      <p:sp>
        <p:nvSpPr>
          <p:cNvPr id="29" name="CuadroTexto 28">
            <a:extLst>
              <a:ext uri="{FF2B5EF4-FFF2-40B4-BE49-F238E27FC236}">
                <a16:creationId xmlns:a16="http://schemas.microsoft.com/office/drawing/2014/main" id="{B25F7AFC-F5B7-E944-84BF-756A41FF2581}"/>
              </a:ext>
            </a:extLst>
          </p:cNvPr>
          <p:cNvSpPr txBox="1"/>
          <p:nvPr/>
        </p:nvSpPr>
        <p:spPr>
          <a:xfrm>
            <a:off x="9250288" y="4085380"/>
            <a:ext cx="286488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Motocarros en Iquitos</a:t>
            </a:r>
          </a:p>
        </p:txBody>
      </p:sp>
      <p:sp>
        <p:nvSpPr>
          <p:cNvPr id="31" name="CuadroTexto 30">
            <a:extLst>
              <a:ext uri="{FF2B5EF4-FFF2-40B4-BE49-F238E27FC236}">
                <a16:creationId xmlns:a16="http://schemas.microsoft.com/office/drawing/2014/main" id="{5AA59472-2364-3246-9657-22585904926F}"/>
              </a:ext>
            </a:extLst>
          </p:cNvPr>
          <p:cNvSpPr txBox="1"/>
          <p:nvPr/>
        </p:nvSpPr>
        <p:spPr>
          <a:xfrm>
            <a:off x="4998893" y="5272776"/>
            <a:ext cx="235352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*carretera = road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*avión = plane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*tortuga = turtle</a:t>
            </a:r>
          </a:p>
        </p:txBody>
      </p:sp>
      <p:sp>
        <p:nvSpPr>
          <p:cNvPr id="11" name="Rectángulo 10">
            <a:extLst>
              <a:ext uri="{FF2B5EF4-FFF2-40B4-BE49-F238E27FC236}">
                <a16:creationId xmlns:a16="http://schemas.microsoft.com/office/drawing/2014/main" id="{C828F00C-B65B-034B-B86C-B8820BE21269}"/>
              </a:ext>
            </a:extLst>
          </p:cNvPr>
          <p:cNvSpPr/>
          <p:nvPr/>
        </p:nvSpPr>
        <p:spPr>
          <a:xfrm>
            <a:off x="4947574" y="5302254"/>
            <a:ext cx="2353529" cy="9692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Vocabulario</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7510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1" nodeType="clickEffect">
                                  <p:stCondLst>
                                    <p:cond delay="0"/>
                                  </p:stCondLst>
                                  <p:childTnLst>
                                    <p:set>
                                      <p:cBhvr>
                                        <p:cTn id="64" dur="1" fill="hold">
                                          <p:stCondLst>
                                            <p:cond delay="0"/>
                                          </p:stCondLst>
                                        </p:cTn>
                                        <p:tgtEl>
                                          <p:spTgt spid="1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8" grpId="0"/>
      <p:bldP spid="13" grpId="0"/>
      <p:bldP spid="14" grpId="0"/>
      <p:bldP spid="15" grpId="0"/>
      <p:bldP spid="22" grpId="0"/>
      <p:bldP spid="23" grpId="0"/>
      <p:bldP spid="25" grpId="0"/>
      <p:bldP spid="3" grpId="0" animBg="1"/>
      <p:bldP spid="6" grpId="0" animBg="1"/>
      <p:bldP spid="26" grpId="0" animBg="1"/>
      <p:bldP spid="7" grpId="0"/>
      <p:bldP spid="28" grpId="0"/>
      <p:bldP spid="8" grpId="0"/>
      <p:bldP spid="29" grpId="0"/>
      <p:bldP spid="31" grpId="0"/>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1"/>
          <p:cNvSpPr>
            <a:spLocks noGrp="1"/>
          </p:cNvSpPr>
          <p:nvPr>
            <p:ph type="title" idx="4294967295"/>
          </p:nvPr>
        </p:nvSpPr>
        <p:spPr>
          <a:xfrm>
            <a:off x="0" y="0"/>
            <a:ext cx="6484938" cy="1325563"/>
          </a:xfrm>
        </p:spPr>
        <p:txBody>
          <a:bodyPr>
            <a:normAutofit/>
          </a:bodyPr>
          <a:lstStyle/>
          <a:p>
            <a:r>
              <a:rPr lang="en-GB" sz="3600" b="1" dirty="0" err="1">
                <a:solidFill>
                  <a:schemeClr val="bg1"/>
                </a:solidFill>
                <a:latin typeface="Century Gothic" panose="020B0502020202020204" pitchFamily="34" charset="0"/>
              </a:rPr>
              <a:t>Fonética</a:t>
            </a:r>
            <a:endParaRPr lang="en-GB" sz="3600" b="1" dirty="0">
              <a:solidFill>
                <a:schemeClr val="bg1"/>
              </a:solidFill>
            </a:endParaRPr>
          </a:p>
        </p:txBody>
      </p:sp>
      <p:sp>
        <p:nvSpPr>
          <p:cNvPr id="12" name="TextBox 11">
            <a:extLst>
              <a:ext uri="{FF2B5EF4-FFF2-40B4-BE49-F238E27FC236}">
                <a16:creationId xmlns:a16="http://schemas.microsoft.com/office/drawing/2014/main" id="{6A500173-7AE1-4980-9C52-2DFAE38768EA}"/>
              </a:ext>
            </a:extLst>
          </p:cNvPr>
          <p:cNvSpPr txBox="1"/>
          <p:nvPr/>
        </p:nvSpPr>
        <p:spPr>
          <a:xfrm>
            <a:off x="534011" y="1287922"/>
            <a:ext cx="4142918" cy="64633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Persona A</a:t>
            </a:r>
          </a:p>
        </p:txBody>
      </p:sp>
      <p:sp>
        <p:nvSpPr>
          <p:cNvPr id="30" name="TextBox 29">
            <a:extLst>
              <a:ext uri="{FF2B5EF4-FFF2-40B4-BE49-F238E27FC236}">
                <a16:creationId xmlns:a16="http://schemas.microsoft.com/office/drawing/2014/main" id="{6A500173-7AE1-4980-9C52-2DFAE38768EA}"/>
              </a:ext>
            </a:extLst>
          </p:cNvPr>
          <p:cNvSpPr txBox="1"/>
          <p:nvPr/>
        </p:nvSpPr>
        <p:spPr>
          <a:xfrm>
            <a:off x="7018949" y="1227700"/>
            <a:ext cx="4142918" cy="64633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Persona B</a:t>
            </a:r>
          </a:p>
        </p:txBody>
      </p:sp>
      <p:sp>
        <p:nvSpPr>
          <p:cNvPr id="31" name="Rectangle 30"/>
          <p:cNvSpPr/>
          <p:nvPr/>
        </p:nvSpPr>
        <p:spPr>
          <a:xfrm rot="5400000">
            <a:off x="5777343" y="1345538"/>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TextBox 31"/>
          <p:cNvSpPr txBox="1"/>
          <p:nvPr/>
        </p:nvSpPr>
        <p:spPr>
          <a:xfrm rot="5400000">
            <a:off x="3891564" y="3892002"/>
            <a:ext cx="44989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 - - - - - - - - - - - - - - - - - - - - - - - - - - - - -</a:t>
            </a:r>
          </a:p>
        </p:txBody>
      </p:sp>
      <p:sp>
        <p:nvSpPr>
          <p:cNvPr id="20" name="Rounded Rectangle 11" descr="background rectangle&#10;">
            <a:extLst>
              <a:ext uri="{FF2B5EF4-FFF2-40B4-BE49-F238E27FC236}">
                <a16:creationId xmlns:a16="http://schemas.microsoft.com/office/drawing/2014/main" id="{9268BA27-9508-448E-9915-ACE234D74542}"/>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89A9CC99-6E6F-BA4F-8531-09C581FE85E7}"/>
              </a:ext>
            </a:extLst>
          </p:cNvPr>
          <p:cNvSpPr txBox="1">
            <a:spLocks/>
          </p:cNvSpPr>
          <p:nvPr/>
        </p:nvSpPr>
        <p:spPr>
          <a:xfrm>
            <a:off x="8473292" y="237479"/>
            <a:ext cx="3626037" cy="484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24" name="Table 2">
            <a:extLst>
              <a:ext uri="{FF2B5EF4-FFF2-40B4-BE49-F238E27FC236}">
                <a16:creationId xmlns:a16="http://schemas.microsoft.com/office/drawing/2014/main" id="{2930D95B-43A4-46BB-9AA3-834E6A52A0B0}"/>
              </a:ext>
            </a:extLst>
          </p:cNvPr>
          <p:cNvGraphicFramePr>
            <a:graphicFrameLocks noGrp="1"/>
          </p:cNvGraphicFramePr>
          <p:nvPr/>
        </p:nvGraphicFramePr>
        <p:xfrm>
          <a:off x="6565901" y="2032776"/>
          <a:ext cx="5282073" cy="4053840"/>
        </p:xfrm>
        <a:graphic>
          <a:graphicData uri="http://schemas.openxmlformats.org/drawingml/2006/table">
            <a:tbl>
              <a:tblPr firstRow="1" bandRow="1">
                <a:tableStyleId>{8A107856-5554-42FB-B03E-39F5DBC370BA}</a:tableStyleId>
              </a:tblPr>
              <a:tblGrid>
                <a:gridCol w="5282073">
                  <a:extLst>
                    <a:ext uri="{9D8B030D-6E8A-4147-A177-3AD203B41FA5}">
                      <a16:colId xmlns:a16="http://schemas.microsoft.com/office/drawing/2014/main" val="3887794188"/>
                    </a:ext>
                  </a:extLst>
                </a:gridCol>
              </a:tblGrid>
              <a:tr h="3872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accent5">
                              <a:lumMod val="50000"/>
                            </a:schemeClr>
                          </a:solidFill>
                          <a:effectLst/>
                          <a:latin typeface="+mn-lt"/>
                          <a:ea typeface="+mn-ea"/>
                          <a:cs typeface="+mn-cs"/>
                        </a:rPr>
                        <a:t>Iquitos es una ciudad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Perú. </a:t>
                      </a:r>
                      <a:r>
                        <a:rPr lang="en-GB" sz="2000" b="0" kern="1200" dirty="0" err="1">
                          <a:solidFill>
                            <a:schemeClr val="accent5">
                              <a:lumMod val="50000"/>
                            </a:schemeClr>
                          </a:solidFill>
                          <a:effectLst/>
                          <a:latin typeface="+mn-lt"/>
                          <a:ea typeface="+mn-ea"/>
                          <a:cs typeface="+mn-cs"/>
                        </a:rPr>
                        <a:t>Está</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el _</a:t>
                      </a:r>
                      <a:r>
                        <a:rPr lang="en-GB" sz="2000" b="0" kern="1200" dirty="0" err="1">
                          <a:solidFill>
                            <a:schemeClr val="accent5">
                              <a:lumMod val="50000"/>
                            </a:schemeClr>
                          </a:solidFill>
                          <a:effectLst/>
                          <a:latin typeface="+mn-lt"/>
                          <a:ea typeface="+mn-ea"/>
                          <a:cs typeface="+mn-cs"/>
                        </a:rPr>
                        <a:t>ío</a:t>
                      </a:r>
                      <a:r>
                        <a:rPr lang="en-GB" sz="2000" b="0" kern="1200" dirty="0">
                          <a:solidFill>
                            <a:schemeClr val="accent5">
                              <a:lumMod val="50000"/>
                            </a:schemeClr>
                          </a:solidFill>
                          <a:effectLst/>
                          <a:latin typeface="+mn-lt"/>
                          <a:ea typeface="+mn-ea"/>
                          <a:cs typeface="+mn-cs"/>
                        </a:rPr>
                        <a:t> Amazonas y no </a:t>
                      </a:r>
                      <a:r>
                        <a:rPr lang="en-GB" sz="2000" b="0" kern="1200" dirty="0" err="1">
                          <a:solidFill>
                            <a:schemeClr val="accent5">
                              <a:lumMod val="50000"/>
                            </a:schemeClr>
                          </a:solidFill>
                          <a:effectLst/>
                          <a:latin typeface="+mn-lt"/>
                          <a:ea typeface="+mn-ea"/>
                          <a:cs typeface="+mn-cs"/>
                        </a:rPr>
                        <a:t>puedes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i</a:t>
                      </a:r>
                      <a:r>
                        <a:rPr lang="en-GB" sz="2000" b="0" kern="1200" dirty="0">
                          <a:solidFill>
                            <a:schemeClr val="accent5">
                              <a:lumMod val="50000"/>
                            </a:schemeClr>
                          </a:solidFill>
                          <a:effectLst/>
                          <a:latin typeface="+mn-lt"/>
                          <a:ea typeface="+mn-ea"/>
                          <a:cs typeface="+mn-cs"/>
                        </a:rPr>
                        <a:t>_ </a:t>
                      </a:r>
                      <a:r>
                        <a:rPr lang="en-GB" sz="2000" b="0" kern="1200" err="1">
                          <a:solidFill>
                            <a:schemeClr val="accent5">
                              <a:lumMod val="50000"/>
                            </a:schemeClr>
                          </a:solidFill>
                          <a:effectLst/>
                          <a:latin typeface="+mn-lt"/>
                          <a:ea typeface="+mn-ea"/>
                          <a:cs typeface="+mn-cs"/>
                        </a:rPr>
                        <a:t>en</a:t>
                      </a:r>
                      <a:r>
                        <a:rPr lang="en-GB" sz="2000" b="0" kern="1200">
                          <a:solidFill>
                            <a:schemeClr val="accent5">
                              <a:lumMod val="50000"/>
                            </a:schemeClr>
                          </a:solidFill>
                          <a:effectLst/>
                          <a:latin typeface="+mn-lt"/>
                          <a:ea typeface="+mn-ea"/>
                          <a:cs typeface="+mn-cs"/>
                        </a:rPr>
                        <a:t>   _ </a:t>
                      </a:r>
                      <a:r>
                        <a:rPr lang="en-GB" sz="2000" b="0" kern="1200" dirty="0">
                          <a:solidFill>
                            <a:schemeClr val="accent5">
                              <a:lumMod val="50000"/>
                            </a:schemeClr>
                          </a:solidFill>
                          <a:effectLst/>
                          <a:latin typeface="+mn-lt"/>
                          <a:ea typeface="+mn-ea"/>
                          <a:cs typeface="+mn-cs"/>
                        </a:rPr>
                        <a:t>_</a:t>
                      </a:r>
                      <a:r>
                        <a:rPr lang="en-GB" sz="2000" b="0" kern="1200" dirty="0" err="1">
                          <a:solidFill>
                            <a:schemeClr val="accent5">
                              <a:lumMod val="50000"/>
                            </a:schemeClr>
                          </a:solidFill>
                          <a:effectLst/>
                          <a:latin typeface="+mn-lt"/>
                          <a:ea typeface="+mn-ea"/>
                          <a:cs typeface="+mn-cs"/>
                        </a:rPr>
                        <a:t>che</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autobús</a:t>
                      </a:r>
                      <a:r>
                        <a:rPr lang="en-GB" sz="2000" b="0" kern="1200" dirty="0">
                          <a:solidFill>
                            <a:schemeClr val="accent5">
                              <a:lumMod val="50000"/>
                            </a:schemeClr>
                          </a:solidFill>
                          <a:effectLst/>
                          <a:latin typeface="+mn-lt"/>
                          <a:ea typeface="+mn-ea"/>
                          <a:cs typeface="+mn-cs"/>
                        </a:rPr>
                        <a:t> o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t_en</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po_que</a:t>
                      </a:r>
                      <a:r>
                        <a:rPr lang="en-GB" sz="2000" b="0" kern="1200" dirty="0">
                          <a:solidFill>
                            <a:schemeClr val="accent5">
                              <a:lumMod val="50000"/>
                            </a:schemeClr>
                          </a:solidFill>
                          <a:effectLst/>
                          <a:latin typeface="+mn-lt"/>
                          <a:ea typeface="+mn-ea"/>
                          <a:cs typeface="+mn-cs"/>
                        </a:rPr>
                        <a:t> no hay una *ca_ _</a:t>
                      </a:r>
                      <a:r>
                        <a:rPr lang="en-GB" sz="2000" b="0" kern="1200" dirty="0" err="1">
                          <a:solidFill>
                            <a:schemeClr val="accent5">
                              <a:lumMod val="50000"/>
                            </a:schemeClr>
                          </a:solidFill>
                          <a:effectLst/>
                          <a:latin typeface="+mn-lt"/>
                          <a:ea typeface="+mn-ea"/>
                          <a:cs typeface="+mn-cs"/>
                        </a:rPr>
                        <a:t>ete_a</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así</a:t>
                      </a:r>
                      <a:r>
                        <a:rPr lang="en-GB" sz="2000" b="0" kern="1200" dirty="0">
                          <a:solidFill>
                            <a:schemeClr val="accent5">
                              <a:lumMod val="50000"/>
                            </a:schemeClr>
                          </a:solidFill>
                          <a:effectLst/>
                          <a:latin typeface="+mn-lt"/>
                          <a:ea typeface="+mn-ea"/>
                          <a:cs typeface="+mn-cs"/>
                        </a:rPr>
                        <a:t> que ¡</a:t>
                      </a:r>
                      <a:r>
                        <a:rPr lang="en-GB" sz="2000" b="0" kern="1200" dirty="0" err="1">
                          <a:solidFill>
                            <a:schemeClr val="accent5">
                              <a:lumMod val="50000"/>
                            </a:schemeClr>
                          </a:solidFill>
                          <a:effectLst/>
                          <a:latin typeface="+mn-lt"/>
                          <a:ea typeface="+mn-ea"/>
                          <a:cs typeface="+mn-cs"/>
                        </a:rPr>
                        <a:t>so_o</a:t>
                      </a:r>
                      <a:r>
                        <a:rPr lang="en-GB" sz="2000" b="0" kern="1200" dirty="0">
                          <a:solidFill>
                            <a:schemeClr val="accent5">
                              <a:lumMod val="50000"/>
                            </a:schemeClr>
                          </a:solidFill>
                          <a:effectLst/>
                          <a:latin typeface="+mn-lt"/>
                          <a:ea typeface="+mn-ea"/>
                          <a:cs typeface="+mn-cs"/>
                        </a:rPr>
                        <a:t> </a:t>
                      </a:r>
                      <a:r>
                        <a:rPr lang="en-GB" sz="2000" b="0" kern="1200" err="1">
                          <a:solidFill>
                            <a:schemeClr val="accent5">
                              <a:lumMod val="50000"/>
                            </a:schemeClr>
                          </a:solidFill>
                          <a:effectLst/>
                          <a:latin typeface="+mn-lt"/>
                          <a:ea typeface="+mn-ea"/>
                          <a:cs typeface="+mn-cs"/>
                        </a:rPr>
                        <a:t>puedes</a:t>
                      </a:r>
                      <a:r>
                        <a:rPr lang="en-GB" sz="2000" b="0" kern="1200">
                          <a:solidFill>
                            <a:schemeClr val="accent5">
                              <a:lumMod val="50000"/>
                            </a:schemeClr>
                          </a:solidFill>
                          <a:effectLst/>
                          <a:latin typeface="+mn-lt"/>
                          <a:ea typeface="+mn-ea"/>
                          <a:cs typeface="+mn-cs"/>
                        </a:rPr>
                        <a:t>   _ </a:t>
                      </a:r>
                      <a:r>
                        <a:rPr lang="en-GB" sz="2000" b="0" kern="1200" dirty="0">
                          <a:solidFill>
                            <a:schemeClr val="accent5">
                              <a:lumMod val="50000"/>
                            </a:schemeClr>
                          </a:solidFill>
                          <a:effectLst/>
                          <a:latin typeface="+mn-lt"/>
                          <a:ea typeface="+mn-ea"/>
                          <a:cs typeface="+mn-cs"/>
                        </a:rPr>
                        <a:t>_</a:t>
                      </a:r>
                      <a:r>
                        <a:rPr lang="en-GB" sz="2000" b="0" kern="1200" dirty="0" err="1">
                          <a:solidFill>
                            <a:schemeClr val="accent5">
                              <a:lumMod val="50000"/>
                            </a:schemeClr>
                          </a:solidFill>
                          <a:effectLst/>
                          <a:latin typeface="+mn-lt"/>
                          <a:ea typeface="+mn-ea"/>
                          <a:cs typeface="+mn-cs"/>
                        </a:rPr>
                        <a:t>egar</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_</a:t>
                      </a:r>
                      <a:r>
                        <a:rPr lang="en-GB" sz="2000" b="0" kern="1200" dirty="0" err="1">
                          <a:solidFill>
                            <a:schemeClr val="accent5">
                              <a:lumMod val="50000"/>
                            </a:schemeClr>
                          </a:solidFill>
                          <a:effectLst/>
                          <a:latin typeface="+mn-lt"/>
                          <a:ea typeface="+mn-ea"/>
                          <a:cs typeface="+mn-cs"/>
                        </a:rPr>
                        <a:t>a_co</a:t>
                      </a:r>
                      <a:r>
                        <a:rPr lang="en-GB" sz="2000" b="0" kern="1200" dirty="0">
                          <a:solidFill>
                            <a:schemeClr val="accent5">
                              <a:lumMod val="50000"/>
                            </a:schemeClr>
                          </a:solidFill>
                          <a:effectLst/>
                          <a:latin typeface="+mn-lt"/>
                          <a:ea typeface="+mn-ea"/>
                          <a:cs typeface="+mn-cs"/>
                        </a:rPr>
                        <a:t> o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a_ión</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la ciudad _ay </a:t>
                      </a:r>
                      <a:r>
                        <a:rPr lang="en-GB" sz="2000" b="0" kern="1200" dirty="0" err="1">
                          <a:solidFill>
                            <a:schemeClr val="accent5">
                              <a:lumMod val="50000"/>
                            </a:schemeClr>
                          </a:solidFill>
                          <a:effectLst/>
                          <a:latin typeface="+mn-lt"/>
                          <a:ea typeface="+mn-ea"/>
                          <a:cs typeface="+mn-cs"/>
                        </a:rPr>
                        <a:t>mucho</a:t>
                      </a:r>
                      <a:r>
                        <a:rPr lang="en-GB" sz="2000" b="0" kern="1200" dirty="0">
                          <a:solidFill>
                            <a:schemeClr val="accent5">
                              <a:lumMod val="50000"/>
                            </a:schemeClr>
                          </a:solidFill>
                          <a:effectLst/>
                          <a:latin typeface="+mn-lt"/>
                          <a:ea typeface="+mn-ea"/>
                          <a:cs typeface="+mn-cs"/>
                        </a:rPr>
                        <a:t> _</a:t>
                      </a:r>
                      <a:r>
                        <a:rPr lang="en-GB" sz="2000" b="0" kern="1200" dirty="0" err="1">
                          <a:solidFill>
                            <a:schemeClr val="accent5">
                              <a:lumMod val="50000"/>
                            </a:schemeClr>
                          </a:solidFill>
                          <a:effectLst/>
                          <a:latin typeface="+mn-lt"/>
                          <a:ea typeface="+mn-ea"/>
                          <a:cs typeface="+mn-cs"/>
                        </a:rPr>
                        <a:t>uido</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porque</a:t>
                      </a:r>
                      <a:r>
                        <a:rPr lang="en-GB" sz="2000" b="0" kern="1200" dirty="0">
                          <a:solidFill>
                            <a:schemeClr val="accent5">
                              <a:lumMod val="50000"/>
                            </a:schemeClr>
                          </a:solidFill>
                          <a:effectLst/>
                          <a:latin typeface="+mn-lt"/>
                          <a:ea typeface="+mn-ea"/>
                          <a:cs typeface="+mn-cs"/>
                        </a:rPr>
                        <a:t> </a:t>
                      </a:r>
                      <a:r>
                        <a:rPr lang="en-GB" sz="2000" b="0" kern="1200" err="1">
                          <a:solidFill>
                            <a:schemeClr val="accent5">
                              <a:lumMod val="50000"/>
                            </a:schemeClr>
                          </a:solidFill>
                          <a:effectLst/>
                          <a:latin typeface="+mn-lt"/>
                          <a:ea typeface="+mn-ea"/>
                          <a:cs typeface="+mn-cs"/>
                        </a:rPr>
                        <a:t>está</a:t>
                      </a:r>
                      <a:r>
                        <a:rPr lang="en-GB" sz="2000" b="0" kern="1200">
                          <a:solidFill>
                            <a:schemeClr val="accent5">
                              <a:lumMod val="50000"/>
                            </a:schemeClr>
                          </a:solidFill>
                          <a:effectLst/>
                          <a:latin typeface="+mn-lt"/>
                          <a:ea typeface="+mn-ea"/>
                          <a:cs typeface="+mn-cs"/>
                        </a:rPr>
                        <a:t>     _ </a:t>
                      </a:r>
                      <a:r>
                        <a:rPr lang="en-GB" sz="2000" b="0" kern="1200" dirty="0">
                          <a:solidFill>
                            <a:schemeClr val="accent5">
                              <a:lumMod val="50000"/>
                            </a:schemeClr>
                          </a:solidFill>
                          <a:effectLst/>
                          <a:latin typeface="+mn-lt"/>
                          <a:ea typeface="+mn-ea"/>
                          <a:cs typeface="+mn-cs"/>
                        </a:rPr>
                        <a:t>_</a:t>
                      </a:r>
                      <a:r>
                        <a:rPr lang="en-GB" sz="2000" b="0" kern="1200" dirty="0" err="1">
                          <a:solidFill>
                            <a:schemeClr val="accent5">
                              <a:lumMod val="50000"/>
                            </a:schemeClr>
                          </a:solidFill>
                          <a:effectLst/>
                          <a:latin typeface="+mn-lt"/>
                          <a:ea typeface="+mn-ea"/>
                          <a:cs typeface="+mn-cs"/>
                        </a:rPr>
                        <a:t>ena</a:t>
                      </a:r>
                      <a:r>
                        <a:rPr lang="en-GB" sz="2000" b="0" kern="1200" dirty="0">
                          <a:solidFill>
                            <a:schemeClr val="accent5">
                              <a:lumMod val="50000"/>
                            </a:schemeClr>
                          </a:solidFill>
                          <a:effectLst/>
                          <a:latin typeface="+mn-lt"/>
                          <a:ea typeface="+mn-ea"/>
                          <a:cs typeface="+mn-cs"/>
                        </a:rPr>
                        <a:t> de </a:t>
                      </a:r>
                      <a:r>
                        <a:rPr lang="en-GB" sz="2000" b="0" kern="1200" dirty="0" err="1">
                          <a:solidFill>
                            <a:schemeClr val="accent5">
                              <a:lumMod val="50000"/>
                            </a:schemeClr>
                          </a:solidFill>
                          <a:effectLst/>
                          <a:latin typeface="+mn-lt"/>
                          <a:ea typeface="+mn-ea"/>
                          <a:cs typeface="+mn-cs"/>
                        </a:rPr>
                        <a:t>motoca</a:t>
                      </a:r>
                      <a:r>
                        <a:rPr lang="en-GB" sz="2000" b="0" kern="1200" dirty="0">
                          <a:solidFill>
                            <a:schemeClr val="accent5">
                              <a:lumMod val="50000"/>
                            </a:schemeClr>
                          </a:solidFill>
                          <a:effectLst/>
                          <a:latin typeface="+mn-lt"/>
                          <a:ea typeface="+mn-ea"/>
                          <a:cs typeface="+mn-cs"/>
                        </a:rPr>
                        <a:t>_ _</a:t>
                      </a:r>
                      <a:r>
                        <a:rPr lang="en-GB" sz="2000" b="0" kern="1200" dirty="0" err="1">
                          <a:solidFill>
                            <a:schemeClr val="accent5">
                              <a:lumMod val="50000"/>
                            </a:schemeClr>
                          </a:solidFill>
                          <a:effectLst/>
                          <a:latin typeface="+mn-lt"/>
                          <a:ea typeface="+mn-ea"/>
                          <a:cs typeface="+mn-cs"/>
                        </a:rPr>
                        <a:t>os</a:t>
                      </a:r>
                      <a:r>
                        <a:rPr lang="en-GB" sz="2000" b="0" kern="1200" dirty="0">
                          <a:solidFill>
                            <a:schemeClr val="accent5">
                              <a:lumMod val="50000"/>
                            </a:schemeClr>
                          </a:solidFill>
                          <a:effectLst/>
                          <a:latin typeface="+mn-lt"/>
                          <a:ea typeface="+mn-ea"/>
                          <a:cs typeface="+mn-cs"/>
                        </a:rPr>
                        <a:t>. </a:t>
                      </a:r>
                    </a:p>
                    <a:p>
                      <a:endParaRPr lang="en-GB" sz="2000" b="0" kern="1200" dirty="0">
                        <a:solidFill>
                          <a:schemeClr val="accent5">
                            <a:lumMod val="50000"/>
                          </a:schemeClr>
                        </a:solidFill>
                        <a:effectLst/>
                        <a:latin typeface="+mn-lt"/>
                        <a:ea typeface="+mn-ea"/>
                        <a:cs typeface="+mn-cs"/>
                      </a:endParaRPr>
                    </a:p>
                    <a:p>
                      <a:r>
                        <a:rPr lang="en-GB" sz="2000" b="1" kern="1200" dirty="0">
                          <a:solidFill>
                            <a:schemeClr val="accent5">
                              <a:lumMod val="50000"/>
                            </a:schemeClr>
                          </a:solidFill>
                          <a:effectLst/>
                          <a:latin typeface="+mn-lt"/>
                          <a:ea typeface="+mn-ea"/>
                          <a:cs typeface="+mn-cs"/>
                        </a:rPr>
                        <a:t>Es un </a:t>
                      </a:r>
                      <a:r>
                        <a:rPr lang="en-GB" sz="2000" b="1" kern="1200" dirty="0" err="1">
                          <a:solidFill>
                            <a:schemeClr val="accent5">
                              <a:lumMod val="50000"/>
                            </a:schemeClr>
                          </a:solidFill>
                          <a:effectLst/>
                          <a:latin typeface="+mn-lt"/>
                          <a:ea typeface="+mn-ea"/>
                          <a:cs typeface="+mn-cs"/>
                        </a:rPr>
                        <a:t>lugar</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muy</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interesante</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porque</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el mercado </a:t>
                      </a:r>
                      <a:r>
                        <a:rPr lang="en-GB" sz="2000" b="1" kern="1200" dirty="0" err="1">
                          <a:solidFill>
                            <a:schemeClr val="accent5">
                              <a:lumMod val="50000"/>
                            </a:schemeClr>
                          </a:solidFill>
                          <a:effectLst/>
                          <a:latin typeface="+mn-lt"/>
                          <a:ea typeface="+mn-ea"/>
                          <a:cs typeface="+mn-cs"/>
                        </a:rPr>
                        <a:t>puedes</a:t>
                      </a:r>
                      <a:r>
                        <a:rPr lang="en-GB" sz="2000" b="1" kern="1200" dirty="0">
                          <a:solidFill>
                            <a:schemeClr val="accent5">
                              <a:lumMod val="50000"/>
                            </a:schemeClr>
                          </a:solidFill>
                          <a:effectLst/>
                          <a:latin typeface="+mn-lt"/>
                          <a:ea typeface="+mn-ea"/>
                          <a:cs typeface="+mn-cs"/>
                        </a:rPr>
                        <a:t> comer </a:t>
                      </a:r>
                      <a:r>
                        <a:rPr lang="en-GB" sz="2000" b="1" kern="1200" dirty="0" err="1">
                          <a:solidFill>
                            <a:schemeClr val="accent5">
                              <a:lumMod val="50000"/>
                            </a:schemeClr>
                          </a:solidFill>
                          <a:effectLst/>
                          <a:latin typeface="+mn-lt"/>
                          <a:ea typeface="+mn-ea"/>
                          <a:cs typeface="+mn-cs"/>
                        </a:rPr>
                        <a:t>productos</a:t>
                      </a:r>
                      <a:r>
                        <a:rPr lang="en-GB" sz="2000" b="1" kern="1200" dirty="0">
                          <a:solidFill>
                            <a:schemeClr val="accent5">
                              <a:lumMod val="50000"/>
                            </a:schemeClr>
                          </a:solidFill>
                          <a:effectLst/>
                          <a:latin typeface="+mn-lt"/>
                          <a:ea typeface="+mn-ea"/>
                          <a:cs typeface="+mn-cs"/>
                        </a:rPr>
                        <a:t> de la selva.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la selva hay </a:t>
                      </a:r>
                      <a:r>
                        <a:rPr lang="en-GB" sz="2000" b="1" kern="1200" dirty="0" err="1">
                          <a:solidFill>
                            <a:schemeClr val="accent5">
                              <a:lumMod val="50000"/>
                            </a:schemeClr>
                          </a:solidFill>
                          <a:effectLst/>
                          <a:latin typeface="+mn-lt"/>
                          <a:ea typeface="+mn-ea"/>
                          <a:cs typeface="+mn-cs"/>
                        </a:rPr>
                        <a:t>animales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diferentes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como</a:t>
                      </a:r>
                      <a:r>
                        <a:rPr lang="en-GB" sz="2000" b="1" kern="1200" dirty="0">
                          <a:solidFill>
                            <a:schemeClr val="accent5">
                              <a:lumMod val="50000"/>
                            </a:schemeClr>
                          </a:solidFill>
                          <a:effectLst/>
                          <a:latin typeface="+mn-lt"/>
                          <a:ea typeface="+mn-ea"/>
                          <a:cs typeface="+mn-cs"/>
                        </a:rPr>
                        <a:t> la iguana, el jaguar y la *</a:t>
                      </a:r>
                      <a:r>
                        <a:rPr lang="en-GB" sz="2000" b="1" kern="1200" dirty="0" err="1">
                          <a:solidFill>
                            <a:schemeClr val="accent5">
                              <a:lumMod val="50000"/>
                            </a:schemeClr>
                          </a:solidFill>
                          <a:effectLst/>
                          <a:latin typeface="+mn-lt"/>
                          <a:ea typeface="+mn-ea"/>
                          <a:cs typeface="+mn-cs"/>
                        </a:rPr>
                        <a:t>tortuga</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También</a:t>
                      </a:r>
                      <a:r>
                        <a:rPr lang="en-GB" sz="2000" b="1" kern="1200" dirty="0">
                          <a:solidFill>
                            <a:schemeClr val="accent5">
                              <a:lumMod val="50000"/>
                            </a:schemeClr>
                          </a:solidFill>
                          <a:effectLst/>
                          <a:latin typeface="+mn-lt"/>
                          <a:ea typeface="+mn-ea"/>
                          <a:cs typeface="+mn-cs"/>
                        </a:rPr>
                        <a:t> hay </a:t>
                      </a:r>
                      <a:r>
                        <a:rPr lang="en-GB" sz="2000" b="1" kern="1200" dirty="0" err="1">
                          <a:solidFill>
                            <a:schemeClr val="accent5">
                              <a:lumMod val="50000"/>
                            </a:schemeClr>
                          </a:solidFill>
                          <a:effectLst/>
                          <a:latin typeface="+mn-lt"/>
                          <a:ea typeface="+mn-ea"/>
                          <a:cs typeface="+mn-cs"/>
                        </a:rPr>
                        <a:t>mucha</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lluvia</a:t>
                      </a:r>
                      <a:r>
                        <a:rPr lang="en-GB" sz="2000" b="1" kern="1200" dirty="0">
                          <a:solidFill>
                            <a:schemeClr val="accent5">
                              <a:lumMod val="50000"/>
                            </a:schemeClr>
                          </a:solidFill>
                          <a:effectLst/>
                          <a:latin typeface="+mn-lt"/>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graphicFrame>
        <p:nvGraphicFramePr>
          <p:cNvPr id="25" name="Table 2">
            <a:extLst>
              <a:ext uri="{FF2B5EF4-FFF2-40B4-BE49-F238E27FC236}">
                <a16:creationId xmlns:a16="http://schemas.microsoft.com/office/drawing/2014/main" id="{06D0B2CA-1250-4D1E-B169-35F1153A20DC}"/>
              </a:ext>
            </a:extLst>
          </p:cNvPr>
          <p:cNvGraphicFramePr>
            <a:graphicFrameLocks noGrp="1"/>
          </p:cNvGraphicFramePr>
          <p:nvPr/>
        </p:nvGraphicFramePr>
        <p:xfrm>
          <a:off x="266700" y="2032776"/>
          <a:ext cx="5596436" cy="3872018"/>
        </p:xfrm>
        <a:graphic>
          <a:graphicData uri="http://schemas.openxmlformats.org/drawingml/2006/table">
            <a:tbl>
              <a:tblPr firstRow="1" bandRow="1">
                <a:tableStyleId>{8A107856-5554-42FB-B03E-39F5DBC370BA}</a:tableStyleId>
              </a:tblPr>
              <a:tblGrid>
                <a:gridCol w="5596436">
                  <a:extLst>
                    <a:ext uri="{9D8B030D-6E8A-4147-A177-3AD203B41FA5}">
                      <a16:colId xmlns:a16="http://schemas.microsoft.com/office/drawing/2014/main" val="3887794188"/>
                    </a:ext>
                  </a:extLst>
                </a:gridCol>
              </a:tblGrid>
              <a:tr h="3872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accent5">
                              <a:lumMod val="50000"/>
                            </a:schemeClr>
                          </a:solidFill>
                          <a:effectLst/>
                          <a:latin typeface="+mn-lt"/>
                          <a:ea typeface="+mn-ea"/>
                          <a:cs typeface="+mn-cs"/>
                        </a:rPr>
                        <a:t>Iquitos es una ciudad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Perú. </a:t>
                      </a:r>
                      <a:r>
                        <a:rPr lang="en-GB" sz="2000" b="1" kern="1200" dirty="0" err="1">
                          <a:solidFill>
                            <a:schemeClr val="accent5">
                              <a:lumMod val="50000"/>
                            </a:schemeClr>
                          </a:solidFill>
                          <a:effectLst/>
                          <a:latin typeface="+mn-lt"/>
                          <a:ea typeface="+mn-ea"/>
                          <a:cs typeface="+mn-cs"/>
                        </a:rPr>
                        <a:t>Está</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el </a:t>
                      </a:r>
                      <a:r>
                        <a:rPr lang="en-GB" sz="2000" b="1" kern="1200" dirty="0" err="1">
                          <a:solidFill>
                            <a:schemeClr val="accent5">
                              <a:lumMod val="50000"/>
                            </a:schemeClr>
                          </a:solidFill>
                          <a:effectLst/>
                          <a:latin typeface="+mn-lt"/>
                          <a:ea typeface="+mn-ea"/>
                          <a:cs typeface="+mn-cs"/>
                        </a:rPr>
                        <a:t>río</a:t>
                      </a:r>
                      <a:r>
                        <a:rPr lang="en-GB" sz="2000" b="1" kern="1200" dirty="0">
                          <a:solidFill>
                            <a:schemeClr val="accent5">
                              <a:lumMod val="50000"/>
                            </a:schemeClr>
                          </a:solidFill>
                          <a:effectLst/>
                          <a:latin typeface="+mn-lt"/>
                          <a:ea typeface="+mn-ea"/>
                          <a:cs typeface="+mn-cs"/>
                        </a:rPr>
                        <a:t> Amazonas y no </a:t>
                      </a:r>
                      <a:r>
                        <a:rPr lang="en-GB" sz="2000" b="1" kern="1200" dirty="0" err="1">
                          <a:solidFill>
                            <a:schemeClr val="accent5">
                              <a:lumMod val="50000"/>
                            </a:schemeClr>
                          </a:solidFill>
                          <a:effectLst/>
                          <a:latin typeface="+mn-lt"/>
                          <a:ea typeface="+mn-ea"/>
                          <a:cs typeface="+mn-cs"/>
                        </a:rPr>
                        <a:t>puedes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ir</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coche</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autobús</a:t>
                      </a:r>
                      <a:r>
                        <a:rPr lang="en-GB" sz="2000" b="1" kern="1200" dirty="0">
                          <a:solidFill>
                            <a:schemeClr val="accent5">
                              <a:lumMod val="50000"/>
                            </a:schemeClr>
                          </a:solidFill>
                          <a:effectLst/>
                          <a:latin typeface="+mn-lt"/>
                          <a:ea typeface="+mn-ea"/>
                          <a:cs typeface="+mn-cs"/>
                        </a:rPr>
                        <a:t> o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tren</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porque</a:t>
                      </a:r>
                      <a:r>
                        <a:rPr lang="en-GB" sz="2000" b="1" kern="1200" dirty="0">
                          <a:solidFill>
                            <a:schemeClr val="accent5">
                              <a:lumMod val="50000"/>
                            </a:schemeClr>
                          </a:solidFill>
                          <a:effectLst/>
                          <a:latin typeface="+mn-lt"/>
                          <a:ea typeface="+mn-ea"/>
                          <a:cs typeface="+mn-cs"/>
                        </a:rPr>
                        <a:t> no hay una *</a:t>
                      </a:r>
                      <a:r>
                        <a:rPr lang="en-GB" sz="2000" b="1" kern="1200" dirty="0" err="1">
                          <a:solidFill>
                            <a:schemeClr val="accent5">
                              <a:lumMod val="50000"/>
                            </a:schemeClr>
                          </a:solidFill>
                          <a:effectLst/>
                          <a:latin typeface="+mn-lt"/>
                          <a:ea typeface="+mn-ea"/>
                          <a:cs typeface="+mn-cs"/>
                        </a:rPr>
                        <a:t>carretera</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así</a:t>
                      </a:r>
                      <a:r>
                        <a:rPr lang="en-GB" sz="2000" b="1" kern="1200" dirty="0">
                          <a:solidFill>
                            <a:schemeClr val="accent5">
                              <a:lumMod val="50000"/>
                            </a:schemeClr>
                          </a:solidFill>
                          <a:effectLst/>
                          <a:latin typeface="+mn-lt"/>
                          <a:ea typeface="+mn-ea"/>
                          <a:cs typeface="+mn-cs"/>
                        </a:rPr>
                        <a:t> que ¡solo </a:t>
                      </a:r>
                      <a:r>
                        <a:rPr lang="en-GB" sz="2000" b="1" kern="1200" dirty="0" err="1">
                          <a:solidFill>
                            <a:schemeClr val="accent5">
                              <a:lumMod val="50000"/>
                            </a:schemeClr>
                          </a:solidFill>
                          <a:effectLst/>
                          <a:latin typeface="+mn-lt"/>
                          <a:ea typeface="+mn-ea"/>
                          <a:cs typeface="+mn-cs"/>
                        </a:rPr>
                        <a:t>puedes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llegar</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barco</a:t>
                      </a:r>
                      <a:r>
                        <a:rPr lang="en-GB" sz="2000" b="1" kern="1200" dirty="0">
                          <a:solidFill>
                            <a:schemeClr val="accent5">
                              <a:lumMod val="50000"/>
                            </a:schemeClr>
                          </a:solidFill>
                          <a:effectLst/>
                          <a:latin typeface="+mn-lt"/>
                          <a:ea typeface="+mn-ea"/>
                          <a:cs typeface="+mn-cs"/>
                        </a:rPr>
                        <a:t> o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avión</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la ciudad hay </a:t>
                      </a:r>
                      <a:r>
                        <a:rPr lang="en-GB" sz="2000" b="1" kern="1200" dirty="0" err="1">
                          <a:solidFill>
                            <a:schemeClr val="accent5">
                              <a:lumMod val="50000"/>
                            </a:schemeClr>
                          </a:solidFill>
                          <a:effectLst/>
                          <a:latin typeface="+mn-lt"/>
                          <a:ea typeface="+mn-ea"/>
                          <a:cs typeface="+mn-cs"/>
                        </a:rPr>
                        <a:t>mucho</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ruido</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porque</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está</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llena</a:t>
                      </a:r>
                      <a:r>
                        <a:rPr lang="en-GB" sz="2000" b="1" kern="1200" dirty="0">
                          <a:solidFill>
                            <a:schemeClr val="accent5">
                              <a:lumMod val="50000"/>
                            </a:schemeClr>
                          </a:solidFill>
                          <a:effectLst/>
                          <a:latin typeface="+mn-lt"/>
                          <a:ea typeface="+mn-ea"/>
                          <a:cs typeface="+mn-cs"/>
                        </a:rPr>
                        <a:t> de </a:t>
                      </a:r>
                      <a:r>
                        <a:rPr lang="en-GB" sz="2000" b="1" kern="1200" dirty="0" err="1">
                          <a:solidFill>
                            <a:schemeClr val="accent5">
                              <a:lumMod val="50000"/>
                            </a:schemeClr>
                          </a:solidFill>
                          <a:effectLst/>
                          <a:latin typeface="+mn-lt"/>
                          <a:ea typeface="+mn-ea"/>
                          <a:cs typeface="+mn-cs"/>
                        </a:rPr>
                        <a:t>motocarros</a:t>
                      </a:r>
                      <a:r>
                        <a:rPr lang="en-GB" sz="2000" b="1" kern="1200" dirty="0">
                          <a:solidFill>
                            <a:schemeClr val="accent5">
                              <a:lumMod val="50000"/>
                            </a:schemeClr>
                          </a:solidFill>
                          <a:effectLst/>
                          <a:latin typeface="+mn-lt"/>
                          <a:ea typeface="+mn-ea"/>
                          <a:cs typeface="+mn-cs"/>
                        </a:rPr>
                        <a:t>. </a:t>
                      </a:r>
                    </a:p>
                    <a:p>
                      <a:endParaRPr lang="en-GB" sz="2000" b="0" kern="1200" dirty="0">
                        <a:solidFill>
                          <a:schemeClr val="accent5">
                            <a:lumMod val="50000"/>
                          </a:schemeClr>
                        </a:solidFill>
                        <a:effectLst/>
                        <a:latin typeface="+mn-lt"/>
                        <a:ea typeface="+mn-ea"/>
                        <a:cs typeface="+mn-cs"/>
                      </a:endParaRPr>
                    </a:p>
                    <a:p>
                      <a:r>
                        <a:rPr lang="en-GB" sz="2000" b="0" kern="1200" dirty="0">
                          <a:solidFill>
                            <a:schemeClr val="accent5">
                              <a:lumMod val="50000"/>
                            </a:schemeClr>
                          </a:solidFill>
                          <a:effectLst/>
                          <a:latin typeface="+mn-lt"/>
                          <a:ea typeface="+mn-ea"/>
                          <a:cs typeface="+mn-cs"/>
                        </a:rPr>
                        <a:t>Es un _</a:t>
                      </a:r>
                      <a:r>
                        <a:rPr lang="en-GB" sz="2000" b="0" kern="1200" dirty="0" err="1">
                          <a:solidFill>
                            <a:schemeClr val="accent5">
                              <a:lumMod val="50000"/>
                            </a:schemeClr>
                          </a:solidFill>
                          <a:effectLst/>
                          <a:latin typeface="+mn-lt"/>
                          <a:ea typeface="+mn-ea"/>
                          <a:cs typeface="+mn-cs"/>
                        </a:rPr>
                        <a:t>uga</a:t>
                      </a:r>
                      <a:r>
                        <a:rPr lang="en-GB" sz="2000" b="0" kern="1200" dirty="0">
                          <a:solidFill>
                            <a:schemeClr val="accent5">
                              <a:lumMod val="50000"/>
                            </a:schemeClr>
                          </a:solidFill>
                          <a:effectLst/>
                          <a:latin typeface="+mn-lt"/>
                          <a:ea typeface="+mn-ea"/>
                          <a:cs typeface="+mn-cs"/>
                        </a:rPr>
                        <a:t>_ </a:t>
                      </a:r>
                      <a:r>
                        <a:rPr lang="en-GB" sz="2000" b="0" kern="1200" dirty="0" err="1">
                          <a:solidFill>
                            <a:schemeClr val="accent5">
                              <a:lumMod val="50000"/>
                            </a:schemeClr>
                          </a:solidFill>
                          <a:effectLst/>
                          <a:latin typeface="+mn-lt"/>
                          <a:ea typeface="+mn-ea"/>
                          <a:cs typeface="+mn-cs"/>
                        </a:rPr>
                        <a:t>muy</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inte_esante</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po_que</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el </a:t>
                      </a:r>
                      <a:r>
                        <a:rPr lang="en-GB" sz="2000" b="0" kern="1200" dirty="0" err="1">
                          <a:solidFill>
                            <a:schemeClr val="accent5">
                              <a:lumMod val="50000"/>
                            </a:schemeClr>
                          </a:solidFill>
                          <a:effectLst/>
                          <a:latin typeface="+mn-lt"/>
                          <a:ea typeface="+mn-ea"/>
                          <a:cs typeface="+mn-cs"/>
                        </a:rPr>
                        <a:t>me_cado</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puedes</a:t>
                      </a:r>
                      <a:r>
                        <a:rPr lang="en-GB" sz="2000" b="0" kern="1200" dirty="0">
                          <a:solidFill>
                            <a:schemeClr val="accent5">
                              <a:lumMod val="50000"/>
                            </a:schemeClr>
                          </a:solidFill>
                          <a:effectLst/>
                          <a:latin typeface="+mn-lt"/>
                          <a:ea typeface="+mn-ea"/>
                          <a:cs typeface="+mn-cs"/>
                        </a:rPr>
                        <a:t> come_  </a:t>
                      </a:r>
                      <a:r>
                        <a:rPr lang="en-GB" sz="2000" b="0" kern="1200" dirty="0" err="1">
                          <a:solidFill>
                            <a:schemeClr val="accent5">
                              <a:lumMod val="50000"/>
                            </a:schemeClr>
                          </a:solidFill>
                          <a:effectLst/>
                          <a:latin typeface="+mn-lt"/>
                          <a:ea typeface="+mn-ea"/>
                          <a:cs typeface="+mn-cs"/>
                        </a:rPr>
                        <a:t>p_oductos</a:t>
                      </a:r>
                      <a:r>
                        <a:rPr lang="en-GB" sz="2000" b="0" kern="1200" dirty="0">
                          <a:solidFill>
                            <a:schemeClr val="accent5">
                              <a:lumMod val="50000"/>
                            </a:schemeClr>
                          </a:solidFill>
                          <a:effectLst/>
                          <a:latin typeface="+mn-lt"/>
                          <a:ea typeface="+mn-ea"/>
                          <a:cs typeface="+mn-cs"/>
                        </a:rPr>
                        <a:t> de la se_ _a.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la se_ _a hay </a:t>
                      </a:r>
                      <a:r>
                        <a:rPr lang="en-GB" sz="2000" b="0" kern="1200" dirty="0" err="1">
                          <a:solidFill>
                            <a:schemeClr val="accent5">
                              <a:lumMod val="50000"/>
                            </a:schemeClr>
                          </a:solidFill>
                          <a:effectLst/>
                          <a:latin typeface="+mn-lt"/>
                          <a:ea typeface="+mn-ea"/>
                          <a:cs typeface="+mn-cs"/>
                        </a:rPr>
                        <a:t>animales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dife_entes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como</a:t>
                      </a:r>
                      <a:r>
                        <a:rPr lang="en-GB" sz="2000" b="0" kern="1200" dirty="0">
                          <a:solidFill>
                            <a:schemeClr val="accent5">
                              <a:lumMod val="50000"/>
                            </a:schemeClr>
                          </a:solidFill>
                          <a:effectLst/>
                          <a:latin typeface="+mn-lt"/>
                          <a:ea typeface="+mn-ea"/>
                          <a:cs typeface="+mn-cs"/>
                        </a:rPr>
                        <a:t> la </a:t>
                      </a:r>
                      <a:r>
                        <a:rPr lang="en-GB" sz="2000" b="0" kern="1200" dirty="0" err="1">
                          <a:solidFill>
                            <a:schemeClr val="accent5">
                              <a:lumMod val="50000"/>
                            </a:schemeClr>
                          </a:solidFill>
                          <a:effectLst/>
                          <a:latin typeface="+mn-lt"/>
                          <a:ea typeface="+mn-ea"/>
                          <a:cs typeface="+mn-cs"/>
                        </a:rPr>
                        <a:t>i</a:t>
                      </a:r>
                      <a:r>
                        <a:rPr lang="en-GB" sz="2000" b="0" kern="1200" dirty="0">
                          <a:solidFill>
                            <a:schemeClr val="accent5">
                              <a:lumMod val="50000"/>
                            </a:schemeClr>
                          </a:solidFill>
                          <a:effectLst/>
                          <a:latin typeface="+mn-lt"/>
                          <a:ea typeface="+mn-ea"/>
                          <a:cs typeface="+mn-cs"/>
                        </a:rPr>
                        <a:t>_ _ana el </a:t>
                      </a:r>
                      <a:r>
                        <a:rPr lang="en-GB" sz="2000" b="0" kern="1200" dirty="0" err="1">
                          <a:solidFill>
                            <a:schemeClr val="accent5">
                              <a:lumMod val="50000"/>
                            </a:schemeClr>
                          </a:solidFill>
                          <a:effectLst/>
                          <a:latin typeface="+mn-lt"/>
                          <a:ea typeface="+mn-ea"/>
                          <a:cs typeface="+mn-cs"/>
                        </a:rPr>
                        <a:t>ja</a:t>
                      </a:r>
                      <a:r>
                        <a:rPr lang="en-GB" sz="2000" b="0" kern="1200" dirty="0">
                          <a:solidFill>
                            <a:schemeClr val="accent5">
                              <a:lumMod val="50000"/>
                            </a:schemeClr>
                          </a:solidFill>
                          <a:effectLst/>
                          <a:latin typeface="+mn-lt"/>
                          <a:ea typeface="+mn-ea"/>
                          <a:cs typeface="+mn-cs"/>
                        </a:rPr>
                        <a:t>_ _</a:t>
                      </a:r>
                      <a:r>
                        <a:rPr lang="en-GB" sz="2000" b="0" kern="1200" dirty="0" err="1">
                          <a:solidFill>
                            <a:schemeClr val="accent5">
                              <a:lumMod val="50000"/>
                            </a:schemeClr>
                          </a:solidFill>
                          <a:effectLst/>
                          <a:latin typeface="+mn-lt"/>
                          <a:ea typeface="+mn-ea"/>
                          <a:cs typeface="+mn-cs"/>
                        </a:rPr>
                        <a:t>ar</a:t>
                      </a:r>
                      <a:r>
                        <a:rPr lang="en-GB" sz="2000" b="0" kern="1200" dirty="0">
                          <a:solidFill>
                            <a:schemeClr val="accent5">
                              <a:lumMod val="50000"/>
                            </a:schemeClr>
                          </a:solidFill>
                          <a:effectLst/>
                          <a:latin typeface="+mn-lt"/>
                          <a:ea typeface="+mn-ea"/>
                          <a:cs typeface="+mn-cs"/>
                        </a:rPr>
                        <a:t> y la *</a:t>
                      </a:r>
                      <a:r>
                        <a:rPr lang="en-GB" sz="2000" b="0" kern="1200" dirty="0" err="1">
                          <a:solidFill>
                            <a:schemeClr val="accent5">
                              <a:lumMod val="50000"/>
                            </a:schemeClr>
                          </a:solidFill>
                          <a:effectLst/>
                          <a:latin typeface="+mn-lt"/>
                          <a:ea typeface="+mn-ea"/>
                          <a:cs typeface="+mn-cs"/>
                        </a:rPr>
                        <a:t>tortu</a:t>
                      </a:r>
                      <a:r>
                        <a:rPr lang="en-GB" sz="2000" b="0" kern="1200" dirty="0">
                          <a:solidFill>
                            <a:schemeClr val="accent5">
                              <a:lumMod val="50000"/>
                            </a:schemeClr>
                          </a:solidFill>
                          <a:effectLst/>
                          <a:latin typeface="+mn-lt"/>
                          <a:ea typeface="+mn-ea"/>
                          <a:cs typeface="+mn-cs"/>
                        </a:rPr>
                        <a:t>_ _. </a:t>
                      </a:r>
                      <a:r>
                        <a:rPr lang="en-GB" sz="2000" b="0" kern="1200" dirty="0" err="1">
                          <a:solidFill>
                            <a:schemeClr val="accent5">
                              <a:lumMod val="50000"/>
                            </a:schemeClr>
                          </a:solidFill>
                          <a:effectLst/>
                          <a:latin typeface="+mn-lt"/>
                          <a:ea typeface="+mn-ea"/>
                          <a:cs typeface="+mn-cs"/>
                        </a:rPr>
                        <a:t>También</a:t>
                      </a:r>
                      <a:r>
                        <a:rPr lang="en-GB" sz="2000" b="0" kern="1200" dirty="0">
                          <a:solidFill>
                            <a:schemeClr val="accent5">
                              <a:lumMod val="50000"/>
                            </a:schemeClr>
                          </a:solidFill>
                          <a:effectLst/>
                          <a:latin typeface="+mn-lt"/>
                          <a:ea typeface="+mn-ea"/>
                          <a:cs typeface="+mn-cs"/>
                        </a:rPr>
                        <a:t> _ay </a:t>
                      </a:r>
                      <a:r>
                        <a:rPr lang="en-GB" sz="2000" b="0" kern="1200" dirty="0" err="1">
                          <a:solidFill>
                            <a:schemeClr val="accent5">
                              <a:lumMod val="50000"/>
                            </a:schemeClr>
                          </a:solidFill>
                          <a:effectLst/>
                          <a:latin typeface="+mn-lt"/>
                          <a:ea typeface="+mn-ea"/>
                          <a:cs typeface="+mn-cs"/>
                        </a:rPr>
                        <a:t>mucha</a:t>
                      </a:r>
                      <a:r>
                        <a:rPr lang="en-GB" sz="2000" b="0" kern="1200" dirty="0">
                          <a:solidFill>
                            <a:schemeClr val="accent5">
                              <a:lumMod val="50000"/>
                            </a:schemeClr>
                          </a:solidFill>
                          <a:effectLst/>
                          <a:latin typeface="+mn-lt"/>
                          <a:ea typeface="+mn-ea"/>
                          <a:cs typeface="+mn-cs"/>
                        </a:rPr>
                        <a:t> _ _</a:t>
                      </a:r>
                      <a:r>
                        <a:rPr lang="en-GB" sz="2000" b="0" kern="1200" dirty="0" err="1">
                          <a:solidFill>
                            <a:schemeClr val="accent5">
                              <a:lumMod val="50000"/>
                            </a:schemeClr>
                          </a:solidFill>
                          <a:effectLst/>
                          <a:latin typeface="+mn-lt"/>
                          <a:ea typeface="+mn-ea"/>
                          <a:cs typeface="+mn-cs"/>
                        </a:rPr>
                        <a:t>u_ia</a:t>
                      </a:r>
                      <a:r>
                        <a:rPr lang="en-GB" sz="2000" b="0" kern="1200" dirty="0">
                          <a:solidFill>
                            <a:schemeClr val="accent5">
                              <a:lumMod val="50000"/>
                            </a:schemeClr>
                          </a:solidFill>
                          <a:effectLst/>
                          <a:latin typeface="+mn-lt"/>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Tree>
    <p:extLst>
      <p:ext uri="{BB962C8B-B14F-4D97-AF65-F5344CB8AC3E}">
        <p14:creationId xmlns:p14="http://schemas.microsoft.com/office/powerpoint/2010/main" val="4186110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0">
            <a:extLst>
              <a:ext uri="{FF2B5EF4-FFF2-40B4-BE49-F238E27FC236}">
                <a16:creationId xmlns:a16="http://schemas.microsoft.com/office/drawing/2014/main" id="{D5E34915-4ABA-1E40-AFB2-2F1FE937BAB5}"/>
              </a:ext>
            </a:extLst>
          </p:cNvPr>
          <p:cNvSpPr/>
          <p:nvPr/>
        </p:nvSpPr>
        <p:spPr>
          <a:xfrm>
            <a:off x="10906736" y="261862"/>
            <a:ext cx="95465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 name="Picture 3" descr="background rectangle">
            <a:extLst>
              <a:ext uri="{FF2B5EF4-FFF2-40B4-BE49-F238E27FC236}">
                <a16:creationId xmlns:a16="http://schemas.microsoft.com/office/drawing/2014/main" id="{B1B2E7EE-5209-2D4A-8B24-9D56CB9CE97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3398689" cy="867128"/>
          </a:xfrm>
          <a:prstGeom prst="rect">
            <a:avLst/>
          </a:prstGeom>
        </p:spPr>
      </p:pic>
      <p:pic>
        <p:nvPicPr>
          <p:cNvPr id="3074" name="Picture 2" descr="church black history clipart - Clip Art Library">
            <a:extLst>
              <a:ext uri="{FF2B5EF4-FFF2-40B4-BE49-F238E27FC236}">
                <a16:creationId xmlns:a16="http://schemas.microsoft.com/office/drawing/2014/main" id="{1517F7A5-8E07-D147-9129-53F6101F62F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691" t="38495" b="37204"/>
          <a:stretch/>
        </p:blipFill>
        <p:spPr bwMode="auto">
          <a:xfrm>
            <a:off x="881336" y="1451731"/>
            <a:ext cx="1598497" cy="47257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lip art - Clip Art Library">
            <a:extLst>
              <a:ext uri="{FF2B5EF4-FFF2-40B4-BE49-F238E27FC236}">
                <a16:creationId xmlns:a16="http://schemas.microsoft.com/office/drawing/2014/main" id="{18B14770-33CB-F645-9E52-68E907ACFC8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7432"/>
          <a:stretch/>
        </p:blipFill>
        <p:spPr bwMode="auto">
          <a:xfrm>
            <a:off x="881336" y="1893621"/>
            <a:ext cx="1417366" cy="3788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erson breathing clipart - Clip Art Library">
            <a:extLst>
              <a:ext uri="{FF2B5EF4-FFF2-40B4-BE49-F238E27FC236}">
                <a16:creationId xmlns:a16="http://schemas.microsoft.com/office/drawing/2014/main" id="{B66848A4-0C78-9A4C-9C5E-BF0BBFBE963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031" t="12588" r="33100" b="11926"/>
          <a:stretch/>
        </p:blipFill>
        <p:spPr bwMode="auto">
          <a:xfrm flipH="1">
            <a:off x="1230976" y="2687728"/>
            <a:ext cx="1343452" cy="146636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94466E27-62A3-BD47-BB4F-FC83286126D6}"/>
              </a:ext>
            </a:extLst>
          </p:cNvPr>
          <p:cNvSpPr txBox="1"/>
          <p:nvPr/>
        </p:nvSpPr>
        <p:spPr>
          <a:xfrm>
            <a:off x="3398689" y="1841614"/>
            <a:ext cx="18149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historia</a:t>
            </a:r>
          </a:p>
        </p:txBody>
      </p:sp>
      <p:sp>
        <p:nvSpPr>
          <p:cNvPr id="12" name="CuadroTexto 11">
            <a:extLst>
              <a:ext uri="{FF2B5EF4-FFF2-40B4-BE49-F238E27FC236}">
                <a16:creationId xmlns:a16="http://schemas.microsoft.com/office/drawing/2014/main" id="{B2603702-FF0F-3040-899B-BF8AC567CC0F}"/>
              </a:ext>
            </a:extLst>
          </p:cNvPr>
          <p:cNvSpPr txBox="1"/>
          <p:nvPr/>
        </p:nvSpPr>
        <p:spPr>
          <a:xfrm>
            <a:off x="773375" y="4042714"/>
            <a:ext cx="22586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breathe</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breathing</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080" name="Picture 8" descr="kid crying clip art - Clip Art Library">
            <a:extLst>
              <a:ext uri="{FF2B5EF4-FFF2-40B4-BE49-F238E27FC236}">
                <a16:creationId xmlns:a16="http://schemas.microsoft.com/office/drawing/2014/main" id="{2DEEE0CC-799D-2843-BDC0-AD94BFBD0B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743943" y="969435"/>
            <a:ext cx="986349" cy="132509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ts cold clipart - Clip Art Library">
            <a:extLst>
              <a:ext uri="{FF2B5EF4-FFF2-40B4-BE49-F238E27FC236}">
                <a16:creationId xmlns:a16="http://schemas.microsoft.com/office/drawing/2014/main" id="{19FA066B-2F35-C549-B3FB-551E0B81970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01977" y="2866838"/>
            <a:ext cx="1148627" cy="1468068"/>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DA9EB949-3ED9-644F-AC01-C75ACF9490DF}"/>
              </a:ext>
            </a:extLst>
          </p:cNvPr>
          <p:cNvSpPr txBox="1"/>
          <p:nvPr/>
        </p:nvSpPr>
        <p:spPr>
          <a:xfrm>
            <a:off x="3421876" y="3738168"/>
            <a:ext cx="14430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respirar</a:t>
            </a:r>
          </a:p>
        </p:txBody>
      </p:sp>
      <p:sp>
        <p:nvSpPr>
          <p:cNvPr id="18" name="CuadroTexto 17">
            <a:extLst>
              <a:ext uri="{FF2B5EF4-FFF2-40B4-BE49-F238E27FC236}">
                <a16:creationId xmlns:a16="http://schemas.microsoft.com/office/drawing/2014/main" id="{A81E7973-3A67-4E4C-8A75-638F6C53454B}"/>
              </a:ext>
            </a:extLst>
          </p:cNvPr>
          <p:cNvSpPr txBox="1"/>
          <p:nvPr/>
        </p:nvSpPr>
        <p:spPr>
          <a:xfrm>
            <a:off x="8799717" y="1632011"/>
            <a:ext cx="10246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llorar</a:t>
            </a:r>
          </a:p>
        </p:txBody>
      </p:sp>
      <p:sp>
        <p:nvSpPr>
          <p:cNvPr id="9" name="Rectángulo 8">
            <a:extLst>
              <a:ext uri="{FF2B5EF4-FFF2-40B4-BE49-F238E27FC236}">
                <a16:creationId xmlns:a16="http://schemas.microsoft.com/office/drawing/2014/main" id="{E3636F2B-1AC6-EF45-93B4-6963944B1847}"/>
              </a:ext>
            </a:extLst>
          </p:cNvPr>
          <p:cNvSpPr/>
          <p:nvPr/>
        </p:nvSpPr>
        <p:spPr>
          <a:xfrm>
            <a:off x="667191" y="5347112"/>
            <a:ext cx="1423787"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Century Gothic" panose="020F0302020204030204"/>
                <a:ea typeface="+mn-ea"/>
                <a:cs typeface="+mn-cs"/>
              </a:rPr>
              <a:t>pale</a:t>
            </a:r>
          </a:p>
        </p:txBody>
      </p:sp>
      <p:sp>
        <p:nvSpPr>
          <p:cNvPr id="20" name="CuadroTexto 19">
            <a:extLst>
              <a:ext uri="{FF2B5EF4-FFF2-40B4-BE49-F238E27FC236}">
                <a16:creationId xmlns:a16="http://schemas.microsoft.com/office/drawing/2014/main" id="{6C80DC0B-7B5B-D540-B339-C9AC5B3597D3}"/>
              </a:ext>
            </a:extLst>
          </p:cNvPr>
          <p:cNvSpPr txBox="1"/>
          <p:nvPr/>
        </p:nvSpPr>
        <p:spPr>
          <a:xfrm>
            <a:off x="2969610" y="5526146"/>
            <a:ext cx="26244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pálido, pálida</a:t>
            </a:r>
          </a:p>
        </p:txBody>
      </p:sp>
      <p:sp>
        <p:nvSpPr>
          <p:cNvPr id="21" name="CuadroTexto 20">
            <a:extLst>
              <a:ext uri="{FF2B5EF4-FFF2-40B4-BE49-F238E27FC236}">
                <a16:creationId xmlns:a16="http://schemas.microsoft.com/office/drawing/2014/main" id="{0493D19E-9706-E74A-A753-B961BAF71AFA}"/>
              </a:ext>
            </a:extLst>
          </p:cNvPr>
          <p:cNvSpPr txBox="1"/>
          <p:nvPr/>
        </p:nvSpPr>
        <p:spPr>
          <a:xfrm>
            <a:off x="8799717" y="3704148"/>
            <a:ext cx="14478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frío, fría</a:t>
            </a:r>
          </a:p>
        </p:txBody>
      </p:sp>
      <p:sp>
        <p:nvSpPr>
          <p:cNvPr id="10" name="Rectángulo 9">
            <a:extLst>
              <a:ext uri="{FF2B5EF4-FFF2-40B4-BE49-F238E27FC236}">
                <a16:creationId xmlns:a16="http://schemas.microsoft.com/office/drawing/2014/main" id="{0CEB0AF5-B576-214C-A7CC-8A4E0221D16C}"/>
              </a:ext>
            </a:extLst>
          </p:cNvPr>
          <p:cNvSpPr/>
          <p:nvPr/>
        </p:nvSpPr>
        <p:spPr>
          <a:xfrm>
            <a:off x="6096000" y="5304799"/>
            <a:ext cx="197688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err="1">
                <a:ln w="6600">
                  <a:solidFill>
                    <a:srgbClr val="ED7D31"/>
                  </a:solidFill>
                  <a:prstDash val="solid"/>
                </a:ln>
                <a:solidFill>
                  <a:srgbClr val="5B9BD5"/>
                </a:solidFill>
                <a:effectLst>
                  <a:outerShdw dist="38100" dir="2700000" algn="tl" rotWithShape="0">
                    <a:srgbClr val="ED7D31"/>
                  </a:outerShdw>
                </a:effectLst>
                <a:uLnTx/>
                <a:uFillTx/>
                <a:latin typeface="Forte" panose="03060902040502070203" pitchFamily="66" charset="77"/>
                <a:ea typeface="+mn-ea"/>
                <a:cs typeface="+mn-cs"/>
              </a:rPr>
              <a:t>strange</a:t>
            </a:r>
            <a:endParaRPr kumimoji="0" lang="es-ES" sz="4400" b="1" i="0" u="none" strike="noStrike" kern="1200" cap="none" spc="0" normalizeH="0" baseline="0" noProof="0" dirty="0">
              <a:ln w="6600">
                <a:solidFill>
                  <a:srgbClr val="ED7D31"/>
                </a:solidFill>
                <a:prstDash val="solid"/>
              </a:ln>
              <a:solidFill>
                <a:srgbClr val="5B9BD5"/>
              </a:solidFill>
              <a:effectLst>
                <a:outerShdw dist="38100" dir="2700000" algn="tl" rotWithShape="0">
                  <a:srgbClr val="ED7D31"/>
                </a:outerShdw>
              </a:effectLst>
              <a:uLnTx/>
              <a:uFillTx/>
              <a:latin typeface="Forte" panose="03060902040502070203" pitchFamily="66" charset="77"/>
              <a:ea typeface="+mn-ea"/>
              <a:cs typeface="+mn-cs"/>
            </a:endParaRPr>
          </a:p>
        </p:txBody>
      </p:sp>
      <p:sp>
        <p:nvSpPr>
          <p:cNvPr id="23" name="CuadroTexto 22">
            <a:extLst>
              <a:ext uri="{FF2B5EF4-FFF2-40B4-BE49-F238E27FC236}">
                <a16:creationId xmlns:a16="http://schemas.microsoft.com/office/drawing/2014/main" id="{4C8AF550-9C50-F24E-B790-A294495F6E21}"/>
              </a:ext>
            </a:extLst>
          </p:cNvPr>
          <p:cNvSpPr txBox="1"/>
          <p:nvPr/>
        </p:nvSpPr>
        <p:spPr>
          <a:xfrm>
            <a:off x="6712861" y="4462262"/>
            <a:ext cx="9268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[cold]</a:t>
            </a:r>
          </a:p>
        </p:txBody>
      </p:sp>
      <p:sp>
        <p:nvSpPr>
          <p:cNvPr id="24" name="CuadroTexto 23">
            <a:extLst>
              <a:ext uri="{FF2B5EF4-FFF2-40B4-BE49-F238E27FC236}">
                <a16:creationId xmlns:a16="http://schemas.microsoft.com/office/drawing/2014/main" id="{89BBA600-45FF-7E45-8DBE-B66862508A23}"/>
              </a:ext>
            </a:extLst>
          </p:cNvPr>
          <p:cNvSpPr txBox="1"/>
          <p:nvPr/>
        </p:nvSpPr>
        <p:spPr>
          <a:xfrm>
            <a:off x="6343728" y="2258879"/>
            <a:ext cx="197522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cry</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crying</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CuadroTexto 25">
            <a:extLst>
              <a:ext uri="{FF2B5EF4-FFF2-40B4-BE49-F238E27FC236}">
                <a16:creationId xmlns:a16="http://schemas.microsoft.com/office/drawing/2014/main" id="{21CCB48D-247D-8541-A30F-E87D6B6C7A00}"/>
              </a:ext>
            </a:extLst>
          </p:cNvPr>
          <p:cNvSpPr txBox="1"/>
          <p:nvPr/>
        </p:nvSpPr>
        <p:spPr>
          <a:xfrm>
            <a:off x="8574842" y="5514675"/>
            <a:ext cx="30668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extraño, extraña</a:t>
            </a:r>
          </a:p>
        </p:txBody>
      </p:sp>
      <p:sp>
        <p:nvSpPr>
          <p:cNvPr id="22" name="Rectángulo 6">
            <a:extLst>
              <a:ext uri="{FF2B5EF4-FFF2-40B4-BE49-F238E27FC236}">
                <a16:creationId xmlns:a16="http://schemas.microsoft.com/office/drawing/2014/main" id="{8ABFF9D2-9418-4D7C-A2ED-3ED1B71D1576}"/>
              </a:ext>
            </a:extLst>
          </p:cNvPr>
          <p:cNvSpPr/>
          <p:nvPr/>
        </p:nvSpPr>
        <p:spPr>
          <a:xfrm>
            <a:off x="3364145" y="267855"/>
            <a:ext cx="7934388"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Vamos a leer una historia sobre unos niños del Amazonas. Primero aprendemos unas palabras.</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 name="Title 4"/>
          <p:cNvSpPr>
            <a:spLocks noGrp="1"/>
          </p:cNvSpPr>
          <p:nvPr>
            <p:ph type="title" idx="4294967295"/>
          </p:nvPr>
        </p:nvSpPr>
        <p:spPr>
          <a:xfrm>
            <a:off x="-4306" y="27081"/>
            <a:ext cx="2960704" cy="1325563"/>
          </a:xfrm>
        </p:spPr>
        <p:txBody>
          <a:bodyPr>
            <a:normAutofit/>
          </a:bodyPr>
          <a:lstStyle/>
          <a:p>
            <a:r>
              <a:rPr lang="en-GB" sz="3600" b="1">
                <a:solidFill>
                  <a:schemeClr val="bg1"/>
                </a:solidFill>
              </a:rPr>
              <a:t>Vocabulario</a:t>
            </a:r>
          </a:p>
        </p:txBody>
      </p:sp>
    </p:spTree>
    <p:extLst>
      <p:ext uri="{BB962C8B-B14F-4D97-AF65-F5344CB8AC3E}">
        <p14:creationId xmlns:p14="http://schemas.microsoft.com/office/powerpoint/2010/main" val="164433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8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7" grpId="0"/>
      <p:bldP spid="18" grpId="0"/>
      <p:bldP spid="9" grpId="0"/>
      <p:bldP spid="20" grpId="0"/>
      <p:bldP spid="21" grpId="0"/>
      <p:bldP spid="10" grpId="0"/>
      <p:bldP spid="23" grpId="0"/>
      <p:bldP spid="24"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0">
            <a:extLst>
              <a:ext uri="{FF2B5EF4-FFF2-40B4-BE49-F238E27FC236}">
                <a16:creationId xmlns:a16="http://schemas.microsoft.com/office/drawing/2014/main" id="{D5E34915-4ABA-1E40-AFB2-2F1FE937BAB5}"/>
              </a:ext>
            </a:extLst>
          </p:cNvPr>
          <p:cNvSpPr/>
          <p:nvPr/>
        </p:nvSpPr>
        <p:spPr>
          <a:xfrm>
            <a:off x="10906736" y="261862"/>
            <a:ext cx="95465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 name="Picture 3" descr="background rectangle">
            <a:extLst>
              <a:ext uri="{FF2B5EF4-FFF2-40B4-BE49-F238E27FC236}">
                <a16:creationId xmlns:a16="http://schemas.microsoft.com/office/drawing/2014/main" id="{B1B2E7EE-5209-2D4A-8B24-9D56CB9CE97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4" name="CuadroTexto 23">
            <a:extLst>
              <a:ext uri="{FF2B5EF4-FFF2-40B4-BE49-F238E27FC236}">
                <a16:creationId xmlns:a16="http://schemas.microsoft.com/office/drawing/2014/main" id="{89BBA600-45FF-7E45-8DBE-B66862508A23}"/>
              </a:ext>
            </a:extLst>
          </p:cNvPr>
          <p:cNvSpPr txBox="1"/>
          <p:nvPr/>
        </p:nvSpPr>
        <p:spPr>
          <a:xfrm>
            <a:off x="1050546" y="3032560"/>
            <a:ext cx="89159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[dad]</a:t>
            </a:r>
          </a:p>
        </p:txBody>
      </p:sp>
      <p:pic>
        <p:nvPicPr>
          <p:cNvPr id="4098" name="Picture 2" descr="father clipart - Clip Art Library">
            <a:extLst>
              <a:ext uri="{FF2B5EF4-FFF2-40B4-BE49-F238E27FC236}">
                <a16:creationId xmlns:a16="http://schemas.microsoft.com/office/drawing/2014/main" id="{F8C3F814-4807-9945-A086-C052A00D73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860" y="1466851"/>
            <a:ext cx="912735" cy="14726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other clipart - Clip Art Library">
            <a:extLst>
              <a:ext uri="{FF2B5EF4-FFF2-40B4-BE49-F238E27FC236}">
                <a16:creationId xmlns:a16="http://schemas.microsoft.com/office/drawing/2014/main" id="{4C25329F-B2CF-1648-835D-3A4613D8D5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781" y="4271959"/>
            <a:ext cx="958276" cy="1472696"/>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D5506C6B-141B-FC4F-8A38-EC1EFC17EE0F}"/>
              </a:ext>
            </a:extLst>
          </p:cNvPr>
          <p:cNvSpPr/>
          <p:nvPr/>
        </p:nvSpPr>
        <p:spPr>
          <a:xfrm>
            <a:off x="4418779" y="1722652"/>
            <a:ext cx="2448555" cy="138499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2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dern Love" pitchFamily="82" charset="0"/>
                <a:ea typeface="+mn-ea"/>
                <a:cs typeface="+mn-cs"/>
              </a:rPr>
              <a:t>to </a:t>
            </a:r>
            <a:r>
              <a:rPr kumimoji="0" lang="es-ES" sz="4200"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dern Love" pitchFamily="82" charset="0"/>
                <a:ea typeface="+mn-ea"/>
                <a:cs typeface="+mn-cs"/>
              </a:rPr>
              <a:t>want</a:t>
            </a:r>
            <a:r>
              <a:rPr kumimoji="0" lang="es-ES" sz="42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dern Love" pitchFamily="8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2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dern Love" pitchFamily="82" charset="0"/>
                <a:ea typeface="+mn-ea"/>
                <a:cs typeface="+mn-cs"/>
              </a:rPr>
              <a:t>to </a:t>
            </a:r>
            <a:r>
              <a:rPr kumimoji="0" lang="es-ES" sz="4200"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dern Love" pitchFamily="82" charset="0"/>
                <a:ea typeface="+mn-ea"/>
                <a:cs typeface="+mn-cs"/>
              </a:rPr>
              <a:t>love</a:t>
            </a:r>
            <a:endParaRPr kumimoji="0" lang="es-ES" sz="42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dern Love" pitchFamily="82" charset="0"/>
              <a:ea typeface="+mn-ea"/>
              <a:cs typeface="+mn-cs"/>
            </a:endParaRPr>
          </a:p>
        </p:txBody>
      </p:sp>
      <p:sp>
        <p:nvSpPr>
          <p:cNvPr id="27" name="CuadroTexto 26">
            <a:extLst>
              <a:ext uri="{FF2B5EF4-FFF2-40B4-BE49-F238E27FC236}">
                <a16:creationId xmlns:a16="http://schemas.microsoft.com/office/drawing/2014/main" id="{8BAA0DA3-D751-3341-A2DB-904105972534}"/>
              </a:ext>
            </a:extLst>
          </p:cNvPr>
          <p:cNvSpPr txBox="1"/>
          <p:nvPr/>
        </p:nvSpPr>
        <p:spPr>
          <a:xfrm>
            <a:off x="1014673" y="5797015"/>
            <a:ext cx="10005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[mum]</a:t>
            </a:r>
          </a:p>
        </p:txBody>
      </p:sp>
      <p:sp>
        <p:nvSpPr>
          <p:cNvPr id="28" name="CuadroTexto 27">
            <a:extLst>
              <a:ext uri="{FF2B5EF4-FFF2-40B4-BE49-F238E27FC236}">
                <a16:creationId xmlns:a16="http://schemas.microsoft.com/office/drawing/2014/main" id="{AB8C49A2-9823-4547-8B1E-CE04481FC51A}"/>
              </a:ext>
            </a:extLst>
          </p:cNvPr>
          <p:cNvSpPr txBox="1"/>
          <p:nvPr/>
        </p:nvSpPr>
        <p:spPr>
          <a:xfrm>
            <a:off x="2224924" y="1998962"/>
            <a:ext cx="157126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papá</a:t>
            </a:r>
          </a:p>
        </p:txBody>
      </p:sp>
      <p:sp>
        <p:nvSpPr>
          <p:cNvPr id="29" name="CuadroTexto 28">
            <a:extLst>
              <a:ext uri="{FF2B5EF4-FFF2-40B4-BE49-F238E27FC236}">
                <a16:creationId xmlns:a16="http://schemas.microsoft.com/office/drawing/2014/main" id="{6BF1580A-5F90-6146-8648-F66E9AD7DD8B}"/>
              </a:ext>
            </a:extLst>
          </p:cNvPr>
          <p:cNvSpPr txBox="1"/>
          <p:nvPr/>
        </p:nvSpPr>
        <p:spPr>
          <a:xfrm>
            <a:off x="2255737" y="4911655"/>
            <a:ext cx="17652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mamá</a:t>
            </a:r>
          </a:p>
        </p:txBody>
      </p:sp>
      <p:sp>
        <p:nvSpPr>
          <p:cNvPr id="30" name="CuadroTexto 29">
            <a:extLst>
              <a:ext uri="{FF2B5EF4-FFF2-40B4-BE49-F238E27FC236}">
                <a16:creationId xmlns:a16="http://schemas.microsoft.com/office/drawing/2014/main" id="{6CF5039E-7C56-6E4A-B410-430C29555349}"/>
              </a:ext>
            </a:extLst>
          </p:cNvPr>
          <p:cNvSpPr txBox="1"/>
          <p:nvPr/>
        </p:nvSpPr>
        <p:spPr>
          <a:xfrm>
            <a:off x="10286559" y="1998962"/>
            <a:ext cx="108074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gritar</a:t>
            </a:r>
          </a:p>
        </p:txBody>
      </p:sp>
      <p:pic>
        <p:nvPicPr>
          <p:cNvPr id="4104" name="Picture 8" descr="clip art may calendar - Clip Art Library">
            <a:extLst>
              <a:ext uri="{FF2B5EF4-FFF2-40B4-BE49-F238E27FC236}">
                <a16:creationId xmlns:a16="http://schemas.microsoft.com/office/drawing/2014/main" id="{B5703049-B450-E641-B55E-AF2386422F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8337" y="4143837"/>
            <a:ext cx="1626601" cy="1485157"/>
          </a:xfrm>
          <a:prstGeom prst="rect">
            <a:avLst/>
          </a:prstGeom>
          <a:noFill/>
          <a:extLst>
            <a:ext uri="{909E8E84-426E-40DD-AFC4-6F175D3DCCD1}">
              <a14:hiddenFill xmlns:a14="http://schemas.microsoft.com/office/drawing/2010/main">
                <a:solidFill>
                  <a:srgbClr val="FFFFFF"/>
                </a:solidFill>
              </a14:hiddenFill>
            </a:ext>
          </a:extLst>
        </p:spPr>
      </p:pic>
      <p:sp>
        <p:nvSpPr>
          <p:cNvPr id="32" name="CuadroTexto 31">
            <a:extLst>
              <a:ext uri="{FF2B5EF4-FFF2-40B4-BE49-F238E27FC236}">
                <a16:creationId xmlns:a16="http://schemas.microsoft.com/office/drawing/2014/main" id="{6F352550-1583-A640-AEFB-B437598FB11F}"/>
              </a:ext>
            </a:extLst>
          </p:cNvPr>
          <p:cNvSpPr txBox="1"/>
          <p:nvPr/>
        </p:nvSpPr>
        <p:spPr>
          <a:xfrm>
            <a:off x="5073242" y="5608939"/>
            <a:ext cx="11967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[month]</a:t>
            </a:r>
          </a:p>
        </p:txBody>
      </p:sp>
      <p:pic>
        <p:nvPicPr>
          <p:cNvPr id="4106" name="Picture 10" descr="shout clip art - Clip Art Library">
            <a:extLst>
              <a:ext uri="{FF2B5EF4-FFF2-40B4-BE49-F238E27FC236}">
                <a16:creationId xmlns:a16="http://schemas.microsoft.com/office/drawing/2014/main" id="{258EDE8A-07C0-2A47-A7A1-19711E75B7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61832" y="1466851"/>
            <a:ext cx="1455371" cy="1475523"/>
          </a:xfrm>
          <a:prstGeom prst="rect">
            <a:avLst/>
          </a:prstGeom>
          <a:noFill/>
          <a:extLst>
            <a:ext uri="{909E8E84-426E-40DD-AFC4-6F175D3DCCD1}">
              <a14:hiddenFill xmlns:a14="http://schemas.microsoft.com/office/drawing/2010/main">
                <a:solidFill>
                  <a:srgbClr val="FFFFFF"/>
                </a:solidFill>
              </a14:hiddenFill>
            </a:ext>
          </a:extLst>
        </p:spPr>
      </p:pic>
      <p:sp>
        <p:nvSpPr>
          <p:cNvPr id="34" name="CuadroTexto 33">
            <a:extLst>
              <a:ext uri="{FF2B5EF4-FFF2-40B4-BE49-F238E27FC236}">
                <a16:creationId xmlns:a16="http://schemas.microsoft.com/office/drawing/2014/main" id="{B92BEACB-1D97-EC44-8555-B7837FEA6B9A}"/>
              </a:ext>
            </a:extLst>
          </p:cNvPr>
          <p:cNvSpPr txBox="1"/>
          <p:nvPr/>
        </p:nvSpPr>
        <p:spPr>
          <a:xfrm>
            <a:off x="8661832" y="2939547"/>
            <a:ext cx="25836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shout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shouting</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108" name="Picture 12" descr="oops speech bubble png - Clip Art Library">
            <a:extLst>
              <a:ext uri="{FF2B5EF4-FFF2-40B4-BE49-F238E27FC236}">
                <a16:creationId xmlns:a16="http://schemas.microsoft.com/office/drawing/2014/main" id="{95EC45B4-03FA-1D43-9CC1-4298ACD3C84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66430" y="4350942"/>
            <a:ext cx="1355573" cy="1121424"/>
          </a:xfrm>
          <a:prstGeom prst="rect">
            <a:avLst/>
          </a:prstGeom>
          <a:noFill/>
          <a:extLst>
            <a:ext uri="{909E8E84-426E-40DD-AFC4-6F175D3DCCD1}">
              <a14:hiddenFill xmlns:a14="http://schemas.microsoft.com/office/drawing/2010/main">
                <a:solidFill>
                  <a:srgbClr val="FFFFFF"/>
                </a:solidFill>
              </a14:hiddenFill>
            </a:ext>
          </a:extLst>
        </p:spPr>
      </p:pic>
      <p:sp>
        <p:nvSpPr>
          <p:cNvPr id="36" name="CuadroTexto 35">
            <a:extLst>
              <a:ext uri="{FF2B5EF4-FFF2-40B4-BE49-F238E27FC236}">
                <a16:creationId xmlns:a16="http://schemas.microsoft.com/office/drawing/2014/main" id="{472BCE1D-CD57-A24F-8644-A516F8A4C817}"/>
              </a:ext>
            </a:extLst>
          </p:cNvPr>
          <p:cNvSpPr txBox="1"/>
          <p:nvPr/>
        </p:nvSpPr>
        <p:spPr>
          <a:xfrm>
            <a:off x="6884244" y="4911655"/>
            <a:ext cx="13003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mes</a:t>
            </a:r>
          </a:p>
        </p:txBody>
      </p:sp>
      <p:sp>
        <p:nvSpPr>
          <p:cNvPr id="37" name="CuadroTexto 36">
            <a:extLst>
              <a:ext uri="{FF2B5EF4-FFF2-40B4-BE49-F238E27FC236}">
                <a16:creationId xmlns:a16="http://schemas.microsoft.com/office/drawing/2014/main" id="{29CB15D4-6DE8-D14F-9488-B60D447BE846}"/>
              </a:ext>
            </a:extLst>
          </p:cNvPr>
          <p:cNvSpPr txBox="1"/>
          <p:nvPr/>
        </p:nvSpPr>
        <p:spPr>
          <a:xfrm>
            <a:off x="6853431" y="2103585"/>
            <a:ext cx="13308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querer</a:t>
            </a:r>
          </a:p>
        </p:txBody>
      </p:sp>
      <p:sp>
        <p:nvSpPr>
          <p:cNvPr id="38" name="CuadroTexto 37">
            <a:extLst>
              <a:ext uri="{FF2B5EF4-FFF2-40B4-BE49-F238E27FC236}">
                <a16:creationId xmlns:a16="http://schemas.microsoft.com/office/drawing/2014/main" id="{8DAAFCE5-F659-5545-AD7F-8AFEBE6272C6}"/>
              </a:ext>
            </a:extLst>
          </p:cNvPr>
          <p:cNvSpPr txBox="1"/>
          <p:nvPr/>
        </p:nvSpPr>
        <p:spPr>
          <a:xfrm>
            <a:off x="10556341" y="4911654"/>
            <a:ext cx="80663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¡uy!</a:t>
            </a:r>
          </a:p>
        </p:txBody>
      </p:sp>
      <p:sp>
        <p:nvSpPr>
          <p:cNvPr id="6" name="Llamada rectangular redondeada 5">
            <a:extLst>
              <a:ext uri="{FF2B5EF4-FFF2-40B4-BE49-F238E27FC236}">
                <a16:creationId xmlns:a16="http://schemas.microsoft.com/office/drawing/2014/main" id="{21057A8D-5D43-4143-A925-CB9CE072F92D}"/>
              </a:ext>
            </a:extLst>
          </p:cNvPr>
          <p:cNvSpPr/>
          <p:nvPr/>
        </p:nvSpPr>
        <p:spPr>
          <a:xfrm>
            <a:off x="1878088" y="2798855"/>
            <a:ext cx="2874188" cy="1832362"/>
          </a:xfrm>
          <a:prstGeom prst="wedgeRoundRectCallout">
            <a:avLst>
              <a:gd name="adj1" fmla="val -24487"/>
              <a:gd name="adj2" fmla="val -6920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Papá</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and ‘</a:t>
            </a:r>
            <a:r>
              <a:rPr kumimoji="0" lang="en-GB"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mamá</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are very common in Latin America. </a:t>
            </a:r>
            <a:b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In Spain ‘</a:t>
            </a:r>
            <a:r>
              <a:rPr kumimoji="0" lang="en-GB"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madre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and ‘padre’ are more frequent.</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p>
        </p:txBody>
      </p:sp>
      <p:pic>
        <p:nvPicPr>
          <p:cNvPr id="4110" name="Picture 14" descr="new innova crysta 2020 bs6 - Clip Art Library">
            <a:extLst>
              <a:ext uri="{FF2B5EF4-FFF2-40B4-BE49-F238E27FC236}">
                <a16:creationId xmlns:a16="http://schemas.microsoft.com/office/drawing/2014/main" id="{5BAF7DE8-0137-E449-8A1A-D1330D8BE77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45821" y="5325790"/>
            <a:ext cx="1196789" cy="96640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idx="4294967295"/>
          </p:nvPr>
        </p:nvSpPr>
        <p:spPr>
          <a:xfrm>
            <a:off x="58230" y="300944"/>
            <a:ext cx="3914076" cy="773278"/>
          </a:xfrm>
        </p:spPr>
        <p:txBody>
          <a:bodyPr>
            <a:normAutofit/>
          </a:bodyPr>
          <a:lstStyle/>
          <a:p>
            <a:r>
              <a:rPr lang="en-GB" sz="3600" b="1">
                <a:solidFill>
                  <a:schemeClr val="bg1"/>
                </a:solidFill>
              </a:rPr>
              <a:t>Vocabulario</a:t>
            </a:r>
          </a:p>
        </p:txBody>
      </p:sp>
    </p:spTree>
    <p:extLst>
      <p:ext uri="{BB962C8B-B14F-4D97-AF65-F5344CB8AC3E}">
        <p14:creationId xmlns:p14="http://schemas.microsoft.com/office/powerpoint/2010/main" val="17851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0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0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10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 grpId="0"/>
      <p:bldP spid="27" grpId="0"/>
      <p:bldP spid="28" grpId="0"/>
      <p:bldP spid="29" grpId="0"/>
      <p:bldP spid="30" grpId="0"/>
      <p:bldP spid="32" grpId="0"/>
      <p:bldP spid="34" grpId="0"/>
      <p:bldP spid="36" grpId="0"/>
      <p:bldP spid="37" grpId="0"/>
      <p:bldP spid="38"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9827751" y="58967"/>
            <a:ext cx="216745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TextBox 42"/>
          <p:cNvSpPr txBox="1"/>
          <p:nvPr/>
        </p:nvSpPr>
        <p:spPr>
          <a:xfrm>
            <a:off x="196790" y="528603"/>
            <a:ext cx="98235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Cuál</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es la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opción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correcta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cada</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frase</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Escribe 1 – 6 y el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verbo</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correcto</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 name="Tabla 2">
            <a:extLst>
              <a:ext uri="{FF2B5EF4-FFF2-40B4-BE49-F238E27FC236}">
                <a16:creationId xmlns:a16="http://schemas.microsoft.com/office/drawing/2014/main" id="{3C6341D6-D136-CC40-AC7A-ECA43A5BFF99}"/>
              </a:ext>
            </a:extLst>
          </p:cNvPr>
          <p:cNvGraphicFramePr>
            <a:graphicFrameLocks noGrp="1"/>
          </p:cNvGraphicFramePr>
          <p:nvPr/>
        </p:nvGraphicFramePr>
        <p:xfrm>
          <a:off x="298092" y="1040415"/>
          <a:ext cx="11595816" cy="5208702"/>
        </p:xfrm>
        <a:graphic>
          <a:graphicData uri="http://schemas.openxmlformats.org/drawingml/2006/table">
            <a:tbl>
              <a:tblPr firstRow="1" bandRow="1">
                <a:tableStyleId>{5DA37D80-6434-44D0-A028-1B22A696006F}</a:tableStyleId>
              </a:tblPr>
              <a:tblGrid>
                <a:gridCol w="890385">
                  <a:extLst>
                    <a:ext uri="{9D8B030D-6E8A-4147-A177-3AD203B41FA5}">
                      <a16:colId xmlns:a16="http://schemas.microsoft.com/office/drawing/2014/main" val="880274456"/>
                    </a:ext>
                  </a:extLst>
                </a:gridCol>
                <a:gridCol w="10705431">
                  <a:extLst>
                    <a:ext uri="{9D8B030D-6E8A-4147-A177-3AD203B41FA5}">
                      <a16:colId xmlns:a16="http://schemas.microsoft.com/office/drawing/2014/main" val="1721097222"/>
                    </a:ext>
                  </a:extLst>
                </a:gridCol>
              </a:tblGrid>
              <a:tr h="1040224">
                <a:tc>
                  <a:txBody>
                    <a:bodyPr/>
                    <a:lstStyle/>
                    <a:p>
                      <a:pPr algn="ctr"/>
                      <a:r>
                        <a:rPr lang="es-GB" sz="2400" b="0" dirty="0">
                          <a:solidFill>
                            <a:srgbClr val="203864"/>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rgbClr val="203864"/>
                          </a:solidFill>
                        </a:rPr>
                        <a:t>Después de unos meses, el padre invita a otra señora a </a:t>
                      </a:r>
                      <a:r>
                        <a:rPr lang="es-ES" sz="2200" b="1" dirty="0">
                          <a:solidFill>
                            <a:srgbClr val="203864"/>
                          </a:solidFill>
                        </a:rPr>
                        <a:t>estar</a:t>
                      </a:r>
                      <a:r>
                        <a:rPr lang="es-ES" sz="2200" b="0" dirty="0">
                          <a:solidFill>
                            <a:srgbClr val="203864"/>
                          </a:solidFill>
                        </a:rPr>
                        <a:t> / </a:t>
                      </a:r>
                      <a:r>
                        <a:rPr lang="es-ES" sz="2200" b="1" dirty="0">
                          <a:solidFill>
                            <a:srgbClr val="203864"/>
                          </a:solidFill>
                        </a:rPr>
                        <a:t>ser</a:t>
                      </a:r>
                      <a:r>
                        <a:rPr lang="es-ES" sz="2200" b="0" dirty="0">
                          <a:solidFill>
                            <a:srgbClr val="203864"/>
                          </a:solidFill>
                        </a:rPr>
                        <a:t>  su mujer […] un niño le dice al otro «Uy, ella no me gusta, </a:t>
                      </a:r>
                      <a:r>
                        <a:rPr lang="es-ES" sz="2200" b="1" dirty="0">
                          <a:solidFill>
                            <a:srgbClr val="203864"/>
                          </a:solidFill>
                        </a:rPr>
                        <a:t>es</a:t>
                      </a:r>
                      <a:r>
                        <a:rPr lang="es-ES" sz="2200" b="0" dirty="0">
                          <a:solidFill>
                            <a:srgbClr val="203864"/>
                          </a:solidFill>
                        </a:rPr>
                        <a:t> / </a:t>
                      </a:r>
                      <a:r>
                        <a:rPr lang="es-ES" sz="2200" b="1" dirty="0">
                          <a:solidFill>
                            <a:srgbClr val="203864"/>
                          </a:solidFill>
                        </a:rPr>
                        <a:t>está</a:t>
                      </a:r>
                      <a:r>
                        <a:rPr lang="es-ES" sz="2200" b="0" dirty="0">
                          <a:solidFill>
                            <a:srgbClr val="203864"/>
                          </a:solidFill>
                        </a:rPr>
                        <a:t> extraña y me mira fría».</a:t>
                      </a:r>
                      <a:endParaRPr lang="es-GB" sz="2200" b="0" dirty="0">
                        <a:solidFill>
                          <a:srgbClr val="203864"/>
                        </a:solidFill>
                      </a:endParaRPr>
                    </a:p>
                  </a:txBody>
                  <a:tcPr anchor="ctr"/>
                </a:tc>
                <a:extLst>
                  <a:ext uri="{0D108BD9-81ED-4DB2-BD59-A6C34878D82A}">
                    <a16:rowId xmlns:a16="http://schemas.microsoft.com/office/drawing/2014/main" val="3592830816"/>
                  </a:ext>
                </a:extLst>
              </a:tr>
              <a:tr h="745071">
                <a:tc>
                  <a:txBody>
                    <a:bodyPr/>
                    <a:lstStyle/>
                    <a:p>
                      <a:pPr algn="ctr"/>
                      <a:r>
                        <a:rPr lang="es-GB" sz="2400" b="0" dirty="0">
                          <a:solidFill>
                            <a:srgbClr val="203864"/>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rgbClr val="203864"/>
                          </a:solidFill>
                        </a:rPr>
                        <a:t>«Sí, pero tenemos que </a:t>
                      </a:r>
                      <a:r>
                        <a:rPr lang="es-ES" sz="2200" b="1" dirty="0">
                          <a:solidFill>
                            <a:srgbClr val="203864"/>
                          </a:solidFill>
                        </a:rPr>
                        <a:t>ser</a:t>
                      </a:r>
                      <a:r>
                        <a:rPr lang="es-ES" sz="2200" b="0" dirty="0">
                          <a:solidFill>
                            <a:srgbClr val="203864"/>
                          </a:solidFill>
                        </a:rPr>
                        <a:t> / </a:t>
                      </a:r>
                      <a:r>
                        <a:rPr lang="es-ES" sz="2200" b="1" dirty="0">
                          <a:solidFill>
                            <a:srgbClr val="203864"/>
                          </a:solidFill>
                        </a:rPr>
                        <a:t>estar</a:t>
                      </a:r>
                      <a:r>
                        <a:rPr lang="es-ES" sz="2200" b="0" dirty="0">
                          <a:solidFill>
                            <a:srgbClr val="203864"/>
                          </a:solidFill>
                        </a:rPr>
                        <a:t> buenos y quererla».</a:t>
                      </a:r>
                      <a:endParaRPr lang="es-GB" sz="2200" b="0" dirty="0">
                        <a:solidFill>
                          <a:srgbClr val="203864"/>
                        </a:solidFill>
                      </a:endParaRPr>
                    </a:p>
                  </a:txBody>
                  <a:tcPr anchor="ctr"/>
                </a:tc>
                <a:extLst>
                  <a:ext uri="{0D108BD9-81ED-4DB2-BD59-A6C34878D82A}">
                    <a16:rowId xmlns:a16="http://schemas.microsoft.com/office/drawing/2014/main" val="2579940613"/>
                  </a:ext>
                </a:extLst>
              </a:tr>
              <a:tr h="745071">
                <a:tc>
                  <a:txBody>
                    <a:bodyPr/>
                    <a:lstStyle/>
                    <a:p>
                      <a:pPr algn="ctr"/>
                      <a:r>
                        <a:rPr lang="es-GB" sz="2400" b="0" dirty="0">
                          <a:solidFill>
                            <a:srgbClr val="203864"/>
                          </a:solidFill>
                        </a:rPr>
                        <a:t>3</a:t>
                      </a:r>
                    </a:p>
                  </a:txBody>
                  <a:tcPr anchor="ctr"/>
                </a:tc>
                <a:tc>
                  <a:txBody>
                    <a:bodyPr/>
                    <a:lstStyle/>
                    <a:p>
                      <a:r>
                        <a:rPr lang="es-ES" sz="2200" b="0" dirty="0">
                          <a:solidFill>
                            <a:srgbClr val="203864"/>
                          </a:solidFill>
                        </a:rPr>
                        <a:t>«Mamá, ¿</a:t>
                      </a:r>
                      <a:r>
                        <a:rPr lang="es-ES" sz="2200" b="1" dirty="0">
                          <a:solidFill>
                            <a:srgbClr val="203864"/>
                          </a:solidFill>
                        </a:rPr>
                        <a:t>eres</a:t>
                      </a:r>
                      <a:r>
                        <a:rPr lang="es-ES" sz="2200" b="0" dirty="0">
                          <a:solidFill>
                            <a:srgbClr val="203864"/>
                          </a:solidFill>
                        </a:rPr>
                        <a:t> / </a:t>
                      </a:r>
                      <a:r>
                        <a:rPr lang="es-ES" sz="2200" b="1" dirty="0">
                          <a:solidFill>
                            <a:srgbClr val="203864"/>
                          </a:solidFill>
                        </a:rPr>
                        <a:t>estás</a:t>
                      </a:r>
                      <a:r>
                        <a:rPr lang="es-ES" sz="2200" b="0" dirty="0">
                          <a:solidFill>
                            <a:srgbClr val="203864"/>
                          </a:solidFill>
                        </a:rPr>
                        <a:t> bien?», grita un niño, el otro empieza a llorar.</a:t>
                      </a:r>
                      <a:endParaRPr lang="es-GB" sz="2200" b="0" dirty="0">
                        <a:solidFill>
                          <a:srgbClr val="203864"/>
                        </a:solidFill>
                      </a:endParaRPr>
                    </a:p>
                  </a:txBody>
                  <a:tcPr anchor="ctr"/>
                </a:tc>
                <a:extLst>
                  <a:ext uri="{0D108BD9-81ED-4DB2-BD59-A6C34878D82A}">
                    <a16:rowId xmlns:a16="http://schemas.microsoft.com/office/drawing/2014/main" val="3587679457"/>
                  </a:ext>
                </a:extLst>
              </a:tr>
              <a:tr h="745071">
                <a:tc>
                  <a:txBody>
                    <a:bodyPr/>
                    <a:lstStyle/>
                    <a:p>
                      <a:pPr algn="ctr"/>
                      <a:r>
                        <a:rPr lang="es-GB" sz="2400" b="0" dirty="0">
                          <a:solidFill>
                            <a:srgbClr val="203864"/>
                          </a:solidFill>
                        </a:rPr>
                        <a:t>4</a:t>
                      </a:r>
                    </a:p>
                  </a:txBody>
                  <a:tcPr anchor="ctr"/>
                </a:tc>
                <a:tc>
                  <a:txBody>
                    <a:bodyPr/>
                    <a:lstStyle/>
                    <a:p>
                      <a:r>
                        <a:rPr lang="es-ES" sz="2200" b="0" dirty="0">
                          <a:solidFill>
                            <a:srgbClr val="203864"/>
                          </a:solidFill>
                        </a:rPr>
                        <a:t>Papá llega a casa, pero no puede hacer nada.  Mamá </a:t>
                      </a:r>
                      <a:r>
                        <a:rPr lang="es-ES" sz="2200" b="1" dirty="0">
                          <a:solidFill>
                            <a:srgbClr val="203864"/>
                          </a:solidFill>
                        </a:rPr>
                        <a:t>es</a:t>
                      </a:r>
                      <a:r>
                        <a:rPr lang="es-ES" sz="2200" b="0" dirty="0">
                          <a:solidFill>
                            <a:srgbClr val="203864"/>
                          </a:solidFill>
                        </a:rPr>
                        <a:t> / </a:t>
                      </a:r>
                      <a:r>
                        <a:rPr lang="es-ES" sz="2200" b="1" dirty="0">
                          <a:solidFill>
                            <a:srgbClr val="203864"/>
                          </a:solidFill>
                        </a:rPr>
                        <a:t>está</a:t>
                      </a:r>
                      <a:r>
                        <a:rPr lang="es-ES" sz="2200" b="0" dirty="0">
                          <a:solidFill>
                            <a:srgbClr val="203864"/>
                          </a:solidFill>
                        </a:rPr>
                        <a:t> pálida y fría. Todos </a:t>
                      </a:r>
                      <a:r>
                        <a:rPr lang="es-ES" sz="2200" b="1" dirty="0">
                          <a:solidFill>
                            <a:srgbClr val="203864"/>
                          </a:solidFill>
                        </a:rPr>
                        <a:t>son</a:t>
                      </a:r>
                      <a:r>
                        <a:rPr lang="es-ES" sz="2200" b="0" dirty="0">
                          <a:solidFill>
                            <a:srgbClr val="203864"/>
                          </a:solidFill>
                        </a:rPr>
                        <a:t> / </a:t>
                      </a:r>
                      <a:r>
                        <a:rPr lang="es-ES" sz="2200" b="1" dirty="0">
                          <a:solidFill>
                            <a:srgbClr val="203864"/>
                          </a:solidFill>
                        </a:rPr>
                        <a:t>están</a:t>
                      </a:r>
                      <a:r>
                        <a:rPr lang="es-ES" sz="2200" b="0" dirty="0">
                          <a:solidFill>
                            <a:srgbClr val="203864"/>
                          </a:solidFill>
                        </a:rPr>
                        <a:t> muy tristes.</a:t>
                      </a:r>
                      <a:endParaRPr lang="es-GB" sz="2200" b="0" dirty="0">
                        <a:solidFill>
                          <a:srgbClr val="203864"/>
                        </a:solidFill>
                      </a:endParaRPr>
                    </a:p>
                  </a:txBody>
                  <a:tcPr anchor="ctr"/>
                </a:tc>
                <a:extLst>
                  <a:ext uri="{0D108BD9-81ED-4DB2-BD59-A6C34878D82A}">
                    <a16:rowId xmlns:a16="http://schemas.microsoft.com/office/drawing/2014/main" val="2420877955"/>
                  </a:ext>
                </a:extLst>
              </a:tr>
              <a:tr h="1040224">
                <a:tc>
                  <a:txBody>
                    <a:bodyPr/>
                    <a:lstStyle/>
                    <a:p>
                      <a:pPr algn="ctr"/>
                      <a:r>
                        <a:rPr lang="es-GB" sz="2400" b="0" dirty="0">
                          <a:solidFill>
                            <a:srgbClr val="203864"/>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rgbClr val="203864"/>
                          </a:solidFill>
                        </a:rPr>
                        <a:t>Dos niños viven felices con sus padres en un pueblo cerca de la selva amazónica […] pero su mamá </a:t>
                      </a:r>
                      <a:r>
                        <a:rPr lang="es-ES" sz="2200" b="1" dirty="0">
                          <a:solidFill>
                            <a:srgbClr val="203864"/>
                          </a:solidFill>
                        </a:rPr>
                        <a:t>es</a:t>
                      </a:r>
                      <a:r>
                        <a:rPr lang="es-ES" sz="2200" b="0" dirty="0">
                          <a:solidFill>
                            <a:srgbClr val="203864"/>
                          </a:solidFill>
                        </a:rPr>
                        <a:t> / </a:t>
                      </a:r>
                      <a:r>
                        <a:rPr lang="es-ES" sz="2200" b="1" dirty="0">
                          <a:solidFill>
                            <a:srgbClr val="203864"/>
                          </a:solidFill>
                        </a:rPr>
                        <a:t>está</a:t>
                      </a:r>
                      <a:r>
                        <a:rPr lang="es-ES" sz="2200" b="0" dirty="0">
                          <a:solidFill>
                            <a:srgbClr val="203864"/>
                          </a:solidFill>
                        </a:rPr>
                        <a:t> mala y otras personas en su pueblo sufren también.</a:t>
                      </a:r>
                      <a:endParaRPr lang="es-GB" sz="2200" b="0" dirty="0">
                        <a:solidFill>
                          <a:srgbClr val="203864"/>
                        </a:solidFill>
                      </a:endParaRPr>
                    </a:p>
                  </a:txBody>
                  <a:tcPr anchor="ctr"/>
                </a:tc>
                <a:extLst>
                  <a:ext uri="{0D108BD9-81ED-4DB2-BD59-A6C34878D82A}">
                    <a16:rowId xmlns:a16="http://schemas.microsoft.com/office/drawing/2014/main" val="3878962647"/>
                  </a:ext>
                </a:extLst>
              </a:tr>
              <a:tr h="745071">
                <a:tc>
                  <a:txBody>
                    <a:bodyPr/>
                    <a:lstStyle/>
                    <a:p>
                      <a:pPr algn="ctr"/>
                      <a:r>
                        <a:rPr lang="es-GB" sz="2400" b="0" dirty="0">
                          <a:solidFill>
                            <a:srgbClr val="203864"/>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b="0" dirty="0">
                          <a:solidFill>
                            <a:srgbClr val="203864"/>
                          </a:solidFill>
                        </a:rPr>
                        <a:t>Un día a la una de la tarde, los niños salen contentos de clase.  Llegan a casa y llaman «¡Mamá! ¡Mamá!» pero mamá </a:t>
                      </a:r>
                      <a:r>
                        <a:rPr lang="es-ES" sz="2200" b="1" dirty="0">
                          <a:solidFill>
                            <a:srgbClr val="203864"/>
                          </a:solidFill>
                        </a:rPr>
                        <a:t>es</a:t>
                      </a:r>
                      <a:r>
                        <a:rPr lang="es-ES" sz="2200" b="0" dirty="0">
                          <a:solidFill>
                            <a:srgbClr val="203864"/>
                          </a:solidFill>
                        </a:rPr>
                        <a:t> / </a:t>
                      </a:r>
                      <a:r>
                        <a:rPr lang="es-ES" sz="2200" b="1" dirty="0">
                          <a:solidFill>
                            <a:srgbClr val="203864"/>
                          </a:solidFill>
                        </a:rPr>
                        <a:t>está</a:t>
                      </a:r>
                      <a:r>
                        <a:rPr lang="es-ES" sz="2200" b="0" dirty="0">
                          <a:solidFill>
                            <a:srgbClr val="203864"/>
                          </a:solidFill>
                        </a:rPr>
                        <a:t> en el suelo, sin respirar.</a:t>
                      </a:r>
                      <a:endParaRPr lang="es-GB" sz="2200" b="0" dirty="0">
                        <a:solidFill>
                          <a:srgbClr val="203864"/>
                        </a:solidFill>
                      </a:endParaRPr>
                    </a:p>
                  </a:txBody>
                  <a:tcPr anchor="ctr"/>
                </a:tc>
                <a:extLst>
                  <a:ext uri="{0D108BD9-81ED-4DB2-BD59-A6C34878D82A}">
                    <a16:rowId xmlns:a16="http://schemas.microsoft.com/office/drawing/2014/main" val="2246471247"/>
                  </a:ext>
                </a:extLst>
              </a:tr>
            </a:tbl>
          </a:graphicData>
        </a:graphic>
      </p:graphicFrame>
      <p:sp>
        <p:nvSpPr>
          <p:cNvPr id="30" name="Anillo 29">
            <a:extLst>
              <a:ext uri="{FF2B5EF4-FFF2-40B4-BE49-F238E27FC236}">
                <a16:creationId xmlns:a16="http://schemas.microsoft.com/office/drawing/2014/main" id="{85110450-918E-8141-90AD-728E226B9AA1}"/>
              </a:ext>
            </a:extLst>
          </p:cNvPr>
          <p:cNvSpPr/>
          <p:nvPr/>
        </p:nvSpPr>
        <p:spPr>
          <a:xfrm>
            <a:off x="4187686" y="2342152"/>
            <a:ext cx="699504"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8" name="Anillo 37">
            <a:extLst>
              <a:ext uri="{FF2B5EF4-FFF2-40B4-BE49-F238E27FC236}">
                <a16:creationId xmlns:a16="http://schemas.microsoft.com/office/drawing/2014/main" id="{48247EEA-479B-9141-9475-E14EC2A2F46B}"/>
              </a:ext>
            </a:extLst>
          </p:cNvPr>
          <p:cNvSpPr/>
          <p:nvPr/>
        </p:nvSpPr>
        <p:spPr>
          <a:xfrm>
            <a:off x="9625514" y="1076991"/>
            <a:ext cx="699504"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9" name="Anillo 38">
            <a:extLst>
              <a:ext uri="{FF2B5EF4-FFF2-40B4-BE49-F238E27FC236}">
                <a16:creationId xmlns:a16="http://schemas.microsoft.com/office/drawing/2014/main" id="{ADAEB6E3-3118-0C4E-BC41-049B7C0EA88D}"/>
              </a:ext>
            </a:extLst>
          </p:cNvPr>
          <p:cNvSpPr/>
          <p:nvPr/>
        </p:nvSpPr>
        <p:spPr>
          <a:xfrm>
            <a:off x="7678452" y="1423244"/>
            <a:ext cx="699504"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0" name="Anillo 39">
            <a:extLst>
              <a:ext uri="{FF2B5EF4-FFF2-40B4-BE49-F238E27FC236}">
                <a16:creationId xmlns:a16="http://schemas.microsoft.com/office/drawing/2014/main" id="{5FF9BA29-BD41-5B41-B896-8C6EDF5E8ABD}"/>
              </a:ext>
            </a:extLst>
          </p:cNvPr>
          <p:cNvSpPr/>
          <p:nvPr/>
        </p:nvSpPr>
        <p:spPr>
          <a:xfrm>
            <a:off x="3303394" y="3060236"/>
            <a:ext cx="963805"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1" name="Anillo 40">
            <a:extLst>
              <a:ext uri="{FF2B5EF4-FFF2-40B4-BE49-F238E27FC236}">
                <a16:creationId xmlns:a16="http://schemas.microsoft.com/office/drawing/2014/main" id="{2D66A6AA-A771-1242-AAC2-CC6A07F2C31E}"/>
              </a:ext>
            </a:extLst>
          </p:cNvPr>
          <p:cNvSpPr/>
          <p:nvPr/>
        </p:nvSpPr>
        <p:spPr>
          <a:xfrm>
            <a:off x="9338014" y="3663054"/>
            <a:ext cx="860593"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4" name="Anillo 43">
            <a:extLst>
              <a:ext uri="{FF2B5EF4-FFF2-40B4-BE49-F238E27FC236}">
                <a16:creationId xmlns:a16="http://schemas.microsoft.com/office/drawing/2014/main" id="{0F63235C-2EE1-F14C-BDD6-966F29D2A120}"/>
              </a:ext>
            </a:extLst>
          </p:cNvPr>
          <p:cNvSpPr/>
          <p:nvPr/>
        </p:nvSpPr>
        <p:spPr>
          <a:xfrm>
            <a:off x="3346946" y="4006849"/>
            <a:ext cx="963805"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7" name="Anillo 46">
            <a:extLst>
              <a:ext uri="{FF2B5EF4-FFF2-40B4-BE49-F238E27FC236}">
                <a16:creationId xmlns:a16="http://schemas.microsoft.com/office/drawing/2014/main" id="{609C0A8D-B512-FF42-A973-1B1769473470}"/>
              </a:ext>
            </a:extLst>
          </p:cNvPr>
          <p:cNvSpPr/>
          <p:nvPr/>
        </p:nvSpPr>
        <p:spPr>
          <a:xfrm>
            <a:off x="5959642" y="4768849"/>
            <a:ext cx="853678"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8" name="Anillo 47">
            <a:extLst>
              <a:ext uri="{FF2B5EF4-FFF2-40B4-BE49-F238E27FC236}">
                <a16:creationId xmlns:a16="http://schemas.microsoft.com/office/drawing/2014/main" id="{3738390F-AED0-B941-A1FD-C2E7FEF1619F}"/>
              </a:ext>
            </a:extLst>
          </p:cNvPr>
          <p:cNvSpPr/>
          <p:nvPr/>
        </p:nvSpPr>
        <p:spPr>
          <a:xfrm>
            <a:off x="7907478" y="5852921"/>
            <a:ext cx="811406" cy="396196"/>
          </a:xfrm>
          <a:prstGeom prst="donut">
            <a:avLst>
              <a:gd name="adj" fmla="val 14108"/>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50" name="Action Button: Custom 20">
            <a:hlinkClick r:id="" action="ppaction://noaction" highlightClick="1">
              <a:snd r:embed="rId3" name="Despues de unos meses..wav"/>
            </a:hlinkClick>
            <a:extLst>
              <a:ext uri="{FF2B5EF4-FFF2-40B4-BE49-F238E27FC236}">
                <a16:creationId xmlns:a16="http://schemas.microsoft.com/office/drawing/2014/main" id="{EBE77198-4A0A-7345-944A-7F19894EE988}"/>
              </a:ext>
            </a:extLst>
          </p:cNvPr>
          <p:cNvSpPr/>
          <p:nvPr/>
        </p:nvSpPr>
        <p:spPr>
          <a:xfrm>
            <a:off x="518983" y="139462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1" name="Action Button: Custom 20">
            <a:hlinkClick r:id="" action="ppaction://noaction" highlightClick="1">
              <a:snd r:embed="rId4" name="Si%CC%81, pero tenemos que ser buenos y quererla.wav"/>
            </a:hlinkClick>
            <a:extLst>
              <a:ext uri="{FF2B5EF4-FFF2-40B4-BE49-F238E27FC236}">
                <a16:creationId xmlns:a16="http://schemas.microsoft.com/office/drawing/2014/main" id="{C220169C-695D-6A41-B9F4-79FC87677B0B}"/>
              </a:ext>
            </a:extLst>
          </p:cNvPr>
          <p:cNvSpPr/>
          <p:nvPr/>
        </p:nvSpPr>
        <p:spPr>
          <a:xfrm>
            <a:off x="518983" y="233277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2" name="Action Button: Custom 20">
            <a:hlinkClick r:id="" action="ppaction://noaction" highlightClick="1">
              <a:snd r:embed="rId5" name="%C2%ABMama%CC%81, %C2%BFesta%CC%81s bien?%C2%BB, grita un nin%CC%83o, el otro empieza a llorar.wav"/>
            </a:hlinkClick>
            <a:extLst>
              <a:ext uri="{FF2B5EF4-FFF2-40B4-BE49-F238E27FC236}">
                <a16:creationId xmlns:a16="http://schemas.microsoft.com/office/drawing/2014/main" id="{B4507134-941B-D247-AF7F-2855D92503BD}"/>
              </a:ext>
            </a:extLst>
          </p:cNvPr>
          <p:cNvSpPr/>
          <p:nvPr/>
        </p:nvSpPr>
        <p:spPr>
          <a:xfrm>
            <a:off x="518983" y="307600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3" name="Action Button: Custom 20">
            <a:hlinkClick r:id="" action="ppaction://noaction" highlightClick="1">
              <a:snd r:embed="rId6" name="Papa%CC%81 llega a casa, pero no puede hacer nada .wav"/>
            </a:hlinkClick>
            <a:extLst>
              <a:ext uri="{FF2B5EF4-FFF2-40B4-BE49-F238E27FC236}">
                <a16:creationId xmlns:a16="http://schemas.microsoft.com/office/drawing/2014/main" id="{10446B20-B6D0-B540-8244-0A72F804FE0E}"/>
              </a:ext>
            </a:extLst>
          </p:cNvPr>
          <p:cNvSpPr/>
          <p:nvPr/>
        </p:nvSpPr>
        <p:spPr>
          <a:xfrm>
            <a:off x="539055" y="379936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4" name="Action Button: Custom 20">
            <a:hlinkClick r:id="" action="ppaction://noaction" highlightClick="1">
              <a:snd r:embed="rId7" name="Dos nin%CC%83os viven felices con sus padres en un pueblo cerca de la selva amazo%CC%81nica .wav"/>
            </a:hlinkClick>
            <a:extLst>
              <a:ext uri="{FF2B5EF4-FFF2-40B4-BE49-F238E27FC236}">
                <a16:creationId xmlns:a16="http://schemas.microsoft.com/office/drawing/2014/main" id="{46302C2A-53C3-8649-8BD4-28C326DA2D76}"/>
              </a:ext>
            </a:extLst>
          </p:cNvPr>
          <p:cNvSpPr/>
          <p:nvPr/>
        </p:nvSpPr>
        <p:spPr>
          <a:xfrm>
            <a:off x="539055" y="475008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5" name="Action Button: Custom 20">
            <a:hlinkClick r:id="" action="ppaction://noaction" highlightClick="1">
              <a:snd r:embed="rId8" name="Un di%CC%81a a la una de la tarde, los nin%CC%83os salen contentos de clase.wav"/>
            </a:hlinkClick>
            <a:extLst>
              <a:ext uri="{FF2B5EF4-FFF2-40B4-BE49-F238E27FC236}">
                <a16:creationId xmlns:a16="http://schemas.microsoft.com/office/drawing/2014/main" id="{84BA37F3-AA77-694B-AEAB-A18A2AD391AA}"/>
              </a:ext>
            </a:extLst>
          </p:cNvPr>
          <p:cNvSpPr/>
          <p:nvPr/>
        </p:nvSpPr>
        <p:spPr>
          <a:xfrm>
            <a:off x="518983" y="563606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 name="Title 2"/>
          <p:cNvSpPr>
            <a:spLocks noGrp="1"/>
          </p:cNvSpPr>
          <p:nvPr>
            <p:ph type="title"/>
          </p:nvPr>
        </p:nvSpPr>
        <p:spPr>
          <a:xfrm>
            <a:off x="298092" y="152284"/>
            <a:ext cx="10515600" cy="486177"/>
          </a:xfrm>
        </p:spPr>
        <p:txBody>
          <a:bodyPr/>
          <a:lstStyle/>
          <a:p>
            <a:pPr rtl="0" eaLnBrk="1" latinLnBrk="0" hangingPunct="1"/>
            <a:r>
              <a:rPr lang="en-GB" sz="2000" b="1" kern="1200">
                <a:solidFill>
                  <a:srgbClr val="203864"/>
                </a:solidFill>
                <a:effectLst/>
                <a:latin typeface="Century Gothic" panose="020B0502020202020204" pitchFamily="34" charset="0"/>
                <a:ea typeface="+mn-ea"/>
                <a:cs typeface="+mn-cs"/>
              </a:rPr>
              <a:t>Leemos unas frases de la historia con “ser” y “estar”.</a:t>
            </a:r>
            <a:endParaRPr lang="en-GB"/>
          </a:p>
        </p:txBody>
      </p:sp>
    </p:spTree>
    <p:extLst>
      <p:ext uri="{BB962C8B-B14F-4D97-AF65-F5344CB8AC3E}">
        <p14:creationId xmlns:p14="http://schemas.microsoft.com/office/powerpoint/2010/main" val="260161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8" grpId="0" animBg="1"/>
      <p:bldP spid="39" grpId="0" animBg="1"/>
      <p:bldP spid="40" grpId="0" animBg="1"/>
      <p:bldP spid="41" grpId="0" animBg="1"/>
      <p:bldP spid="44" grpId="0" animBg="1"/>
      <p:bldP spid="47" grpId="0" animBg="1"/>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1040551" y="58967"/>
            <a:ext cx="95465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15" name="Tabla 2">
            <a:extLst>
              <a:ext uri="{FF2B5EF4-FFF2-40B4-BE49-F238E27FC236}">
                <a16:creationId xmlns:a16="http://schemas.microsoft.com/office/drawing/2014/main" id="{1747195C-C675-C545-9AB6-4F1F47C58C71}"/>
              </a:ext>
            </a:extLst>
          </p:cNvPr>
          <p:cNvGraphicFramePr>
            <a:graphicFrameLocks noGrp="1"/>
          </p:cNvGraphicFramePr>
          <p:nvPr/>
        </p:nvGraphicFramePr>
        <p:xfrm>
          <a:off x="4572403" y="544863"/>
          <a:ext cx="7506337" cy="5754938"/>
        </p:xfrm>
        <a:graphic>
          <a:graphicData uri="http://schemas.openxmlformats.org/drawingml/2006/table">
            <a:tbl>
              <a:tblPr firstRow="1" bandRow="1">
                <a:tableStyleId>{5940675A-B579-460E-94D1-54222C63F5DA}</a:tableStyleId>
              </a:tblPr>
              <a:tblGrid>
                <a:gridCol w="302854">
                  <a:extLst>
                    <a:ext uri="{9D8B030D-6E8A-4147-A177-3AD203B41FA5}">
                      <a16:colId xmlns:a16="http://schemas.microsoft.com/office/drawing/2014/main" val="880274456"/>
                    </a:ext>
                  </a:extLst>
                </a:gridCol>
                <a:gridCol w="7203483">
                  <a:extLst>
                    <a:ext uri="{9D8B030D-6E8A-4147-A177-3AD203B41FA5}">
                      <a16:colId xmlns:a16="http://schemas.microsoft.com/office/drawing/2014/main" val="1721097222"/>
                    </a:ext>
                  </a:extLst>
                </a:gridCol>
              </a:tblGrid>
              <a:tr h="1032357">
                <a:tc>
                  <a:txBody>
                    <a:bodyPr/>
                    <a:lstStyle/>
                    <a:p>
                      <a:pPr algn="ctr"/>
                      <a:r>
                        <a:rPr lang="es-GB" sz="2000" b="1" dirty="0">
                          <a:solidFill>
                            <a:srgbClr val="203864"/>
                          </a:solidFill>
                        </a:rPr>
                        <a:t>1</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Después de unos meses, el padre invita a otra señora a </a:t>
                      </a:r>
                      <a:r>
                        <a:rPr lang="es-ES" sz="2000" b="0">
                          <a:solidFill>
                            <a:srgbClr val="203864"/>
                          </a:solidFill>
                        </a:rPr>
                        <a:t>ser su </a:t>
                      </a:r>
                      <a:r>
                        <a:rPr lang="es-ES" sz="2000" b="0" dirty="0">
                          <a:solidFill>
                            <a:srgbClr val="203864"/>
                          </a:solidFill>
                        </a:rPr>
                        <a:t>mujer […] un niño le dice al otro «Uy, ella no me gusta, es extraña y me mira fría».</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92830816"/>
                  </a:ext>
                </a:extLst>
              </a:tr>
              <a:tr h="980659">
                <a:tc>
                  <a:txBody>
                    <a:bodyPr/>
                    <a:lstStyle/>
                    <a:p>
                      <a:pPr algn="ctr"/>
                      <a:r>
                        <a:rPr lang="es-GB" sz="2000" b="1" dirty="0">
                          <a:solidFill>
                            <a:srgbClr val="203864"/>
                          </a:solidFill>
                        </a:rPr>
                        <a:t>2</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«Sí, pero tenemos que ser buenos y quererla».</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579940613"/>
                  </a:ext>
                </a:extLst>
              </a:tr>
              <a:tr h="957687">
                <a:tc>
                  <a:txBody>
                    <a:bodyPr/>
                    <a:lstStyle/>
                    <a:p>
                      <a:pPr algn="ctr"/>
                      <a:r>
                        <a:rPr lang="es-GB" sz="2000" b="1" dirty="0">
                          <a:solidFill>
                            <a:srgbClr val="203864"/>
                          </a:solidFill>
                        </a:rPr>
                        <a:t>3</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s-ES" sz="2000" b="0" dirty="0">
                          <a:solidFill>
                            <a:srgbClr val="203864"/>
                          </a:solidFill>
                        </a:rPr>
                        <a:t>«Mamá, ¿estás bien?», grita un niño, el otro empieza a llorar.</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587679457"/>
                  </a:ext>
                </a:extLst>
              </a:tr>
              <a:tr h="719521">
                <a:tc>
                  <a:txBody>
                    <a:bodyPr/>
                    <a:lstStyle/>
                    <a:p>
                      <a:pPr algn="ctr"/>
                      <a:r>
                        <a:rPr lang="es-GB" sz="2000" b="1" dirty="0">
                          <a:solidFill>
                            <a:srgbClr val="203864"/>
                          </a:solidFill>
                        </a:rPr>
                        <a:t>4</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r>
                        <a:rPr lang="es-ES" sz="2000" b="0" dirty="0">
                          <a:solidFill>
                            <a:srgbClr val="203864"/>
                          </a:solidFill>
                        </a:rPr>
                        <a:t>Papá llega a casa, pero no puede hacer nada.  Mamá está pálida y fría. Todos están muy tristes.</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420877955"/>
                  </a:ext>
                </a:extLst>
              </a:tr>
              <a:tr h="1032357">
                <a:tc>
                  <a:txBody>
                    <a:bodyPr/>
                    <a:lstStyle/>
                    <a:p>
                      <a:pPr algn="ctr"/>
                      <a:r>
                        <a:rPr lang="es-GB" sz="2000" b="1" dirty="0">
                          <a:solidFill>
                            <a:srgbClr val="203864"/>
                          </a:solidFill>
                        </a:rPr>
                        <a:t>5</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Dos niños viven felices con sus padres en un pueblo cerca de la selva amazónica […] pero su mamá está mala y otras personas en su pueblo sufren también.</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878962647"/>
                  </a:ext>
                </a:extLst>
              </a:tr>
              <a:tr h="1032357">
                <a:tc>
                  <a:txBody>
                    <a:bodyPr/>
                    <a:lstStyle/>
                    <a:p>
                      <a:pPr algn="ctr"/>
                      <a:r>
                        <a:rPr lang="es-GB" sz="2000" b="1" dirty="0">
                          <a:solidFill>
                            <a:srgbClr val="203864"/>
                          </a:solidFill>
                        </a:rPr>
                        <a:t>6</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Un día a la una de la tarde, los niños salen contentos de clase.  Llegan a casa y llaman «¡Mamá! ¡Mamá!» pero mamá está en el suelo, sin respirar.</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246471247"/>
                  </a:ext>
                </a:extLst>
              </a:tr>
            </a:tbl>
          </a:graphicData>
        </a:graphic>
      </p:graphicFrame>
      <p:graphicFrame>
        <p:nvGraphicFramePr>
          <p:cNvPr id="6" name="Tabla 5">
            <a:extLst>
              <a:ext uri="{FF2B5EF4-FFF2-40B4-BE49-F238E27FC236}">
                <a16:creationId xmlns:a16="http://schemas.microsoft.com/office/drawing/2014/main" id="{AE4464A7-1EFB-6A41-87CE-570C479AD053}"/>
              </a:ext>
            </a:extLst>
          </p:cNvPr>
          <p:cNvGraphicFramePr>
            <a:graphicFrameLocks noGrp="1"/>
          </p:cNvGraphicFramePr>
          <p:nvPr/>
        </p:nvGraphicFramePr>
        <p:xfrm>
          <a:off x="200811" y="544863"/>
          <a:ext cx="4292080" cy="5786562"/>
        </p:xfrm>
        <a:graphic>
          <a:graphicData uri="http://schemas.openxmlformats.org/drawingml/2006/table">
            <a:tbl>
              <a:tblPr firstRow="1" bandRow="1">
                <a:tableStyleId>{5940675A-B579-460E-94D1-54222C63F5DA}</a:tableStyleId>
              </a:tblPr>
              <a:tblGrid>
                <a:gridCol w="304800">
                  <a:extLst>
                    <a:ext uri="{9D8B030D-6E8A-4147-A177-3AD203B41FA5}">
                      <a16:colId xmlns:a16="http://schemas.microsoft.com/office/drawing/2014/main" val="1743100194"/>
                    </a:ext>
                  </a:extLst>
                </a:gridCol>
                <a:gridCol w="3987280">
                  <a:extLst>
                    <a:ext uri="{9D8B030D-6E8A-4147-A177-3AD203B41FA5}">
                      <a16:colId xmlns:a16="http://schemas.microsoft.com/office/drawing/2014/main" val="3978383260"/>
                    </a:ext>
                  </a:extLst>
                </a:gridCol>
              </a:tblGrid>
              <a:tr h="9742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a</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Describes </a:t>
                      </a:r>
                      <a:r>
                        <a:rPr lang="es-ES" sz="2000" b="0" dirty="0" err="1">
                          <a:solidFill>
                            <a:srgbClr val="203864"/>
                          </a:solidFill>
                        </a:rPr>
                        <a:t>the</a:t>
                      </a:r>
                      <a:r>
                        <a:rPr lang="es-ES" sz="2000" b="0" dirty="0">
                          <a:solidFill>
                            <a:srgbClr val="203864"/>
                          </a:solidFill>
                        </a:rPr>
                        <a:t> </a:t>
                      </a:r>
                      <a:r>
                        <a:rPr lang="es-ES" sz="2000" b="0" dirty="0" err="1">
                          <a:solidFill>
                            <a:srgbClr val="203864"/>
                          </a:solidFill>
                        </a:rPr>
                        <a:t>background</a:t>
                      </a:r>
                      <a:r>
                        <a:rPr lang="es-ES" sz="2000" b="0" dirty="0">
                          <a:solidFill>
                            <a:srgbClr val="203864"/>
                          </a:solidFill>
                        </a:rPr>
                        <a:t> to </a:t>
                      </a:r>
                      <a:r>
                        <a:rPr lang="es-ES" sz="2000" b="0" dirty="0" err="1">
                          <a:solidFill>
                            <a:srgbClr val="203864"/>
                          </a:solidFill>
                        </a:rPr>
                        <a:t>the</a:t>
                      </a:r>
                      <a:r>
                        <a:rPr lang="es-ES" sz="2000" b="0" dirty="0">
                          <a:solidFill>
                            <a:srgbClr val="203864"/>
                          </a:solidFill>
                        </a:rPr>
                        <a:t> </a:t>
                      </a:r>
                      <a:r>
                        <a:rPr lang="es-ES" sz="2000" b="0" dirty="0" err="1">
                          <a:solidFill>
                            <a:srgbClr val="203864"/>
                          </a:solidFill>
                        </a:rPr>
                        <a:t>story</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22082498"/>
                  </a:ext>
                </a:extLst>
              </a:tr>
              <a:tr h="10501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b</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Describes </a:t>
                      </a:r>
                      <a:r>
                        <a:rPr lang="es-ES" sz="2000" b="0" dirty="0" err="1">
                          <a:solidFill>
                            <a:srgbClr val="203864"/>
                          </a:solidFill>
                        </a:rPr>
                        <a:t>what</a:t>
                      </a:r>
                      <a:r>
                        <a:rPr lang="es-ES" sz="2000" b="0" dirty="0">
                          <a:solidFill>
                            <a:srgbClr val="203864"/>
                          </a:solidFill>
                        </a:rPr>
                        <a:t> </a:t>
                      </a:r>
                      <a:r>
                        <a:rPr lang="es-ES" sz="2000" b="0" dirty="0" err="1">
                          <a:solidFill>
                            <a:srgbClr val="203864"/>
                          </a:solidFill>
                        </a:rPr>
                        <a:t>happens</a:t>
                      </a:r>
                      <a:r>
                        <a:rPr lang="es-ES" sz="2000" b="0" dirty="0">
                          <a:solidFill>
                            <a:srgbClr val="203864"/>
                          </a:solidFill>
                        </a:rPr>
                        <a:t> </a:t>
                      </a:r>
                      <a:r>
                        <a:rPr lang="es-ES" sz="2000" b="0" dirty="0" err="1">
                          <a:solidFill>
                            <a:srgbClr val="203864"/>
                          </a:solidFill>
                        </a:rPr>
                        <a:t>one</a:t>
                      </a:r>
                      <a:r>
                        <a:rPr lang="es-ES" sz="2000" b="0" dirty="0">
                          <a:solidFill>
                            <a:srgbClr val="203864"/>
                          </a:solidFill>
                        </a:rPr>
                        <a:t> </a:t>
                      </a:r>
                      <a:r>
                        <a:rPr lang="es-ES" sz="2000" b="0" dirty="0" err="1">
                          <a:solidFill>
                            <a:srgbClr val="203864"/>
                          </a:solidFill>
                        </a:rPr>
                        <a:t>day</a:t>
                      </a:r>
                      <a:r>
                        <a:rPr lang="es-ES" sz="2000" b="0" dirty="0">
                          <a:solidFill>
                            <a:srgbClr val="203864"/>
                          </a:solidFill>
                        </a:rPr>
                        <a:t> </a:t>
                      </a:r>
                      <a:r>
                        <a:rPr lang="es-ES" sz="2000" b="0" dirty="0" err="1">
                          <a:solidFill>
                            <a:srgbClr val="203864"/>
                          </a:solidFill>
                        </a:rPr>
                        <a:t>when</a:t>
                      </a:r>
                      <a:r>
                        <a:rPr lang="es-ES" sz="2000" b="0" dirty="0">
                          <a:solidFill>
                            <a:srgbClr val="203864"/>
                          </a:solidFill>
                        </a:rPr>
                        <a:t> </a:t>
                      </a:r>
                      <a:r>
                        <a:rPr lang="es-ES" sz="2000" b="0" dirty="0" err="1">
                          <a:solidFill>
                            <a:srgbClr val="203864"/>
                          </a:solidFill>
                        </a:rPr>
                        <a:t>the</a:t>
                      </a:r>
                      <a:r>
                        <a:rPr lang="es-ES" sz="2000" b="0" dirty="0">
                          <a:solidFill>
                            <a:srgbClr val="203864"/>
                          </a:solidFill>
                        </a:rPr>
                        <a:t> </a:t>
                      </a:r>
                      <a:r>
                        <a:rPr lang="es-ES" sz="2000" b="0" dirty="0" err="1">
                          <a:solidFill>
                            <a:srgbClr val="203864"/>
                          </a:solidFill>
                        </a:rPr>
                        <a:t>children</a:t>
                      </a:r>
                      <a:r>
                        <a:rPr lang="es-ES" sz="2000" b="0" dirty="0">
                          <a:solidFill>
                            <a:srgbClr val="203864"/>
                          </a:solidFill>
                        </a:rPr>
                        <a:t> </a:t>
                      </a:r>
                      <a:r>
                        <a:rPr lang="es-ES" sz="2000" b="0" dirty="0" err="1">
                          <a:solidFill>
                            <a:srgbClr val="203864"/>
                          </a:solidFill>
                        </a:rPr>
                        <a:t>get</a:t>
                      </a:r>
                      <a:r>
                        <a:rPr lang="es-ES" sz="2000" b="0" dirty="0">
                          <a:solidFill>
                            <a:srgbClr val="203864"/>
                          </a:solidFill>
                        </a:rPr>
                        <a:t> back </a:t>
                      </a:r>
                      <a:r>
                        <a:rPr lang="es-ES" sz="2000" b="0" dirty="0" err="1">
                          <a:solidFill>
                            <a:srgbClr val="203864"/>
                          </a:solidFill>
                        </a:rPr>
                        <a:t>from</a:t>
                      </a:r>
                      <a:r>
                        <a:rPr lang="es-ES" sz="2000" b="0" dirty="0">
                          <a:solidFill>
                            <a:srgbClr val="203864"/>
                          </a:solidFill>
                        </a:rPr>
                        <a:t> </a:t>
                      </a:r>
                      <a:r>
                        <a:rPr lang="es-ES" sz="2000" b="0" dirty="0" err="1">
                          <a:solidFill>
                            <a:srgbClr val="203864"/>
                          </a:solidFill>
                        </a:rPr>
                        <a:t>school</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57553393"/>
                  </a:ext>
                </a:extLst>
              </a:tr>
              <a:tr h="1050175">
                <a:tc>
                  <a:txBody>
                    <a:bodyPr/>
                    <a:lstStyle/>
                    <a:p>
                      <a:pPr algn="ctr"/>
                      <a:r>
                        <a:rPr lang="es-GB" sz="2000" b="1" dirty="0">
                          <a:solidFill>
                            <a:srgbClr val="203864"/>
                          </a:solidFill>
                        </a:rPr>
                        <a:t>c</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r>
                        <a:rPr lang="es-ES" sz="2000" b="0" dirty="0">
                          <a:solidFill>
                            <a:srgbClr val="203864"/>
                          </a:solidFill>
                        </a:rPr>
                        <a:t>Describes </a:t>
                      </a:r>
                      <a:r>
                        <a:rPr lang="es-ES" sz="2000" b="0" dirty="0" err="1">
                          <a:solidFill>
                            <a:srgbClr val="203864"/>
                          </a:solidFill>
                        </a:rPr>
                        <a:t>how</a:t>
                      </a:r>
                      <a:r>
                        <a:rPr lang="es-ES" sz="2000" b="0" dirty="0">
                          <a:solidFill>
                            <a:srgbClr val="203864"/>
                          </a:solidFill>
                        </a:rPr>
                        <a:t> </a:t>
                      </a:r>
                      <a:r>
                        <a:rPr lang="es-ES" sz="2000" b="0" dirty="0" err="1">
                          <a:solidFill>
                            <a:srgbClr val="203864"/>
                          </a:solidFill>
                        </a:rPr>
                        <a:t>the</a:t>
                      </a:r>
                      <a:r>
                        <a:rPr lang="es-ES" sz="2000" b="0" dirty="0">
                          <a:solidFill>
                            <a:srgbClr val="203864"/>
                          </a:solidFill>
                        </a:rPr>
                        <a:t> </a:t>
                      </a:r>
                      <a:r>
                        <a:rPr lang="es-ES" sz="2000" b="0" dirty="0" err="1">
                          <a:solidFill>
                            <a:srgbClr val="203864"/>
                          </a:solidFill>
                        </a:rPr>
                        <a:t>children</a:t>
                      </a:r>
                      <a:r>
                        <a:rPr lang="es-ES" sz="2000" b="0" dirty="0">
                          <a:solidFill>
                            <a:srgbClr val="203864"/>
                          </a:solidFill>
                        </a:rPr>
                        <a:t> </a:t>
                      </a:r>
                      <a:r>
                        <a:rPr lang="es-ES" sz="2000" b="0" dirty="0" err="1">
                          <a:solidFill>
                            <a:srgbClr val="203864"/>
                          </a:solidFill>
                        </a:rPr>
                        <a:t>react</a:t>
                      </a:r>
                      <a:r>
                        <a:rPr lang="es-ES" sz="2000" b="0" dirty="0">
                          <a:solidFill>
                            <a:srgbClr val="203864"/>
                          </a:solidFill>
                        </a:rPr>
                        <a:t> to </a:t>
                      </a:r>
                      <a:r>
                        <a:rPr lang="es-ES" sz="2000" b="0" dirty="0" err="1">
                          <a:solidFill>
                            <a:srgbClr val="203864"/>
                          </a:solidFill>
                        </a:rPr>
                        <a:t>this</a:t>
                      </a:r>
                      <a:r>
                        <a:rPr lang="es-ES" sz="2000" b="0" dirty="0">
                          <a:solidFill>
                            <a:srgbClr val="203864"/>
                          </a:solidFill>
                        </a:rPr>
                        <a:t> </a:t>
                      </a:r>
                      <a:r>
                        <a:rPr lang="es-ES" sz="2000" b="0" dirty="0" err="1">
                          <a:solidFill>
                            <a:srgbClr val="203864"/>
                          </a:solidFill>
                        </a:rPr>
                        <a:t>unexpected</a:t>
                      </a:r>
                      <a:r>
                        <a:rPr lang="es-ES" sz="2000" b="0" dirty="0">
                          <a:solidFill>
                            <a:srgbClr val="203864"/>
                          </a:solidFill>
                        </a:rPr>
                        <a:t> </a:t>
                      </a:r>
                      <a:r>
                        <a:rPr lang="es-ES" sz="2000" b="0" dirty="0" err="1">
                          <a:solidFill>
                            <a:srgbClr val="203864"/>
                          </a:solidFill>
                        </a:rPr>
                        <a:t>situation</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67044704"/>
                  </a:ext>
                </a:extLst>
              </a:tr>
              <a:tr h="731940">
                <a:tc>
                  <a:txBody>
                    <a:bodyPr/>
                    <a:lstStyle/>
                    <a:p>
                      <a:pPr algn="ctr"/>
                      <a:r>
                        <a:rPr lang="es-GB" sz="2000" b="1" dirty="0">
                          <a:solidFill>
                            <a:srgbClr val="203864"/>
                          </a:solidFill>
                        </a:rPr>
                        <a:t>d</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r>
                        <a:rPr lang="es-ES" sz="2000" b="0" dirty="0">
                          <a:solidFill>
                            <a:srgbClr val="203864"/>
                          </a:solidFill>
                        </a:rPr>
                        <a:t>Describes </a:t>
                      </a:r>
                      <a:r>
                        <a:rPr lang="es-ES" sz="2000" b="0" dirty="0" err="1">
                          <a:solidFill>
                            <a:srgbClr val="203864"/>
                          </a:solidFill>
                        </a:rPr>
                        <a:t>how</a:t>
                      </a:r>
                      <a:r>
                        <a:rPr lang="es-ES" sz="2000" b="0" dirty="0">
                          <a:solidFill>
                            <a:srgbClr val="203864"/>
                          </a:solidFill>
                        </a:rPr>
                        <a:t> </a:t>
                      </a:r>
                      <a:r>
                        <a:rPr lang="es-ES" sz="2000" b="0" dirty="0" err="1">
                          <a:solidFill>
                            <a:srgbClr val="203864"/>
                          </a:solidFill>
                        </a:rPr>
                        <a:t>the</a:t>
                      </a:r>
                      <a:r>
                        <a:rPr lang="es-ES" sz="2000" b="0" dirty="0">
                          <a:solidFill>
                            <a:srgbClr val="203864"/>
                          </a:solidFill>
                        </a:rPr>
                        <a:t> </a:t>
                      </a:r>
                      <a:r>
                        <a:rPr lang="es-ES" sz="2000" b="0" dirty="0" err="1">
                          <a:solidFill>
                            <a:srgbClr val="203864"/>
                          </a:solidFill>
                        </a:rPr>
                        <a:t>children</a:t>
                      </a:r>
                      <a:r>
                        <a:rPr lang="es-ES" sz="2000" b="0" dirty="0">
                          <a:solidFill>
                            <a:srgbClr val="203864"/>
                          </a:solidFill>
                        </a:rPr>
                        <a:t> and </a:t>
                      </a:r>
                      <a:r>
                        <a:rPr lang="es-ES" sz="2000" b="0" dirty="0" err="1">
                          <a:solidFill>
                            <a:srgbClr val="203864"/>
                          </a:solidFill>
                        </a:rPr>
                        <a:t>father</a:t>
                      </a:r>
                      <a:r>
                        <a:rPr lang="es-ES" sz="2000" b="0" dirty="0">
                          <a:solidFill>
                            <a:srgbClr val="203864"/>
                          </a:solidFill>
                        </a:rPr>
                        <a:t> </a:t>
                      </a:r>
                      <a:r>
                        <a:rPr lang="es-ES" sz="2000" b="0" dirty="0" err="1">
                          <a:solidFill>
                            <a:srgbClr val="203864"/>
                          </a:solidFill>
                        </a:rPr>
                        <a:t>all</a:t>
                      </a:r>
                      <a:r>
                        <a:rPr lang="es-ES" sz="2000" b="0" dirty="0">
                          <a:solidFill>
                            <a:srgbClr val="203864"/>
                          </a:solidFill>
                        </a:rPr>
                        <a:t> </a:t>
                      </a:r>
                      <a:r>
                        <a:rPr lang="es-ES" sz="2000" b="0" dirty="0" err="1">
                          <a:solidFill>
                            <a:srgbClr val="203864"/>
                          </a:solidFill>
                        </a:rPr>
                        <a:t>feel</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0742941"/>
                  </a:ext>
                </a:extLst>
              </a:tr>
              <a:tr h="9742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e</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Describes </a:t>
                      </a:r>
                      <a:r>
                        <a:rPr lang="es-ES" sz="2000" b="0" dirty="0" err="1">
                          <a:solidFill>
                            <a:srgbClr val="203864"/>
                          </a:solidFill>
                        </a:rPr>
                        <a:t>one</a:t>
                      </a:r>
                      <a:r>
                        <a:rPr lang="es-ES" sz="2000" b="0" dirty="0">
                          <a:solidFill>
                            <a:srgbClr val="203864"/>
                          </a:solidFill>
                        </a:rPr>
                        <a:t> </a:t>
                      </a:r>
                      <a:r>
                        <a:rPr lang="es-ES" sz="2000" b="0" dirty="0" err="1">
                          <a:solidFill>
                            <a:srgbClr val="203864"/>
                          </a:solidFill>
                        </a:rPr>
                        <a:t>child’s</a:t>
                      </a:r>
                      <a:r>
                        <a:rPr lang="es-ES" sz="2000" b="0" dirty="0">
                          <a:solidFill>
                            <a:srgbClr val="203864"/>
                          </a:solidFill>
                        </a:rPr>
                        <a:t> </a:t>
                      </a:r>
                      <a:r>
                        <a:rPr lang="es-ES" sz="2000" b="0" dirty="0" err="1">
                          <a:solidFill>
                            <a:srgbClr val="203864"/>
                          </a:solidFill>
                        </a:rPr>
                        <a:t>negative</a:t>
                      </a:r>
                      <a:r>
                        <a:rPr lang="es-ES" sz="2000" b="0" dirty="0">
                          <a:solidFill>
                            <a:srgbClr val="203864"/>
                          </a:solidFill>
                        </a:rPr>
                        <a:t> </a:t>
                      </a:r>
                      <a:r>
                        <a:rPr lang="es-ES" sz="2000" b="0" dirty="0" err="1">
                          <a:solidFill>
                            <a:srgbClr val="203864"/>
                          </a:solidFill>
                        </a:rPr>
                        <a:t>reaction</a:t>
                      </a:r>
                      <a:r>
                        <a:rPr lang="es-ES" sz="2000" b="0" dirty="0">
                          <a:solidFill>
                            <a:srgbClr val="203864"/>
                          </a:solidFill>
                        </a:rPr>
                        <a:t> to a new </a:t>
                      </a:r>
                      <a:r>
                        <a:rPr lang="es-ES" sz="2000" b="0" dirty="0" err="1">
                          <a:solidFill>
                            <a:srgbClr val="203864"/>
                          </a:solidFill>
                        </a:rPr>
                        <a:t>person</a:t>
                      </a:r>
                      <a:r>
                        <a:rPr lang="es-ES" sz="2000" b="0" dirty="0">
                          <a:solidFill>
                            <a:srgbClr val="203864"/>
                          </a:solidFill>
                        </a:rPr>
                        <a:t> </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05330603"/>
                  </a:ext>
                </a:extLst>
              </a:tr>
              <a:tr h="9742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f</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Describes </a:t>
                      </a:r>
                      <a:r>
                        <a:rPr lang="es-ES" sz="2000" b="0" dirty="0" err="1">
                          <a:solidFill>
                            <a:srgbClr val="203864"/>
                          </a:solidFill>
                        </a:rPr>
                        <a:t>one</a:t>
                      </a:r>
                      <a:r>
                        <a:rPr lang="es-ES" sz="2000" b="0" dirty="0">
                          <a:solidFill>
                            <a:srgbClr val="203864"/>
                          </a:solidFill>
                        </a:rPr>
                        <a:t> </a:t>
                      </a:r>
                      <a:r>
                        <a:rPr lang="es-ES" sz="2000" b="0" dirty="0" err="1">
                          <a:solidFill>
                            <a:srgbClr val="203864"/>
                          </a:solidFill>
                        </a:rPr>
                        <a:t>child’s</a:t>
                      </a:r>
                      <a:r>
                        <a:rPr lang="es-ES" sz="2000" b="0" dirty="0">
                          <a:solidFill>
                            <a:srgbClr val="203864"/>
                          </a:solidFill>
                        </a:rPr>
                        <a:t> </a:t>
                      </a:r>
                      <a:r>
                        <a:rPr lang="es-ES" sz="2000" b="0" dirty="0" err="1">
                          <a:solidFill>
                            <a:srgbClr val="203864"/>
                          </a:solidFill>
                        </a:rPr>
                        <a:t>acceptance</a:t>
                      </a:r>
                      <a:r>
                        <a:rPr lang="es-ES" sz="2000" b="0" dirty="0">
                          <a:solidFill>
                            <a:srgbClr val="203864"/>
                          </a:solidFill>
                        </a:rPr>
                        <a:t> of a new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err="1">
                          <a:solidFill>
                            <a:srgbClr val="203864"/>
                          </a:solidFill>
                        </a:rPr>
                        <a:t>person</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71374036"/>
                  </a:ext>
                </a:extLst>
              </a:tr>
            </a:tbl>
          </a:graphicData>
        </a:graphic>
      </p:graphicFrame>
      <p:sp>
        <p:nvSpPr>
          <p:cNvPr id="20" name="Rectángulo 19">
            <a:extLst>
              <a:ext uri="{FF2B5EF4-FFF2-40B4-BE49-F238E27FC236}">
                <a16:creationId xmlns:a16="http://schemas.microsoft.com/office/drawing/2014/main" id="{D10D37C1-006E-DE41-8F3D-BFCEEB281EF5}"/>
              </a:ext>
            </a:extLst>
          </p:cNvPr>
          <p:cNvSpPr/>
          <p:nvPr/>
        </p:nvSpPr>
        <p:spPr>
          <a:xfrm>
            <a:off x="4055453" y="1128415"/>
            <a:ext cx="417560" cy="386120"/>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itchFamily="2" charset="2"/>
              </a:rPr>
              <a:t>5</a:t>
            </a:r>
            <a:endParaRPr kumimoji="0" lang="es-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Rectángulo 19">
            <a:extLst>
              <a:ext uri="{FF2B5EF4-FFF2-40B4-BE49-F238E27FC236}">
                <a16:creationId xmlns:a16="http://schemas.microsoft.com/office/drawing/2014/main" id="{BE320B32-0559-4908-983E-A75F3565C5FC}"/>
              </a:ext>
            </a:extLst>
          </p:cNvPr>
          <p:cNvSpPr/>
          <p:nvPr/>
        </p:nvSpPr>
        <p:spPr>
          <a:xfrm>
            <a:off x="4055453" y="2172488"/>
            <a:ext cx="417560" cy="386120"/>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itchFamily="2" charset="2"/>
              </a:rPr>
              <a:t>6</a:t>
            </a:r>
            <a:endParaRPr kumimoji="0" lang="es-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ectángulo 19">
            <a:extLst>
              <a:ext uri="{FF2B5EF4-FFF2-40B4-BE49-F238E27FC236}">
                <a16:creationId xmlns:a16="http://schemas.microsoft.com/office/drawing/2014/main" id="{5806C691-2FDE-4382-AF19-B6636095D56F}"/>
              </a:ext>
            </a:extLst>
          </p:cNvPr>
          <p:cNvSpPr/>
          <p:nvPr/>
        </p:nvSpPr>
        <p:spPr>
          <a:xfrm>
            <a:off x="4055453" y="3217123"/>
            <a:ext cx="417560" cy="386120"/>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itchFamily="2" charset="2"/>
              </a:rPr>
              <a:t>3</a:t>
            </a:r>
            <a:endParaRPr kumimoji="0" lang="es-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Rectángulo 19">
            <a:extLst>
              <a:ext uri="{FF2B5EF4-FFF2-40B4-BE49-F238E27FC236}">
                <a16:creationId xmlns:a16="http://schemas.microsoft.com/office/drawing/2014/main" id="{63DB02F6-8B1F-4336-8100-0072A6520941}"/>
              </a:ext>
            </a:extLst>
          </p:cNvPr>
          <p:cNvSpPr/>
          <p:nvPr/>
        </p:nvSpPr>
        <p:spPr>
          <a:xfrm>
            <a:off x="4058852" y="3959324"/>
            <a:ext cx="417560" cy="386120"/>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itchFamily="2" charset="2"/>
              </a:rPr>
              <a:t>4</a:t>
            </a:r>
            <a:endParaRPr kumimoji="0" lang="es-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Rectángulo 19">
            <a:extLst>
              <a:ext uri="{FF2B5EF4-FFF2-40B4-BE49-F238E27FC236}">
                <a16:creationId xmlns:a16="http://schemas.microsoft.com/office/drawing/2014/main" id="{E3C86D68-9F50-4A35-A1F8-379D065D9FAC}"/>
              </a:ext>
            </a:extLst>
          </p:cNvPr>
          <p:cNvSpPr/>
          <p:nvPr/>
        </p:nvSpPr>
        <p:spPr>
          <a:xfrm>
            <a:off x="4075331" y="4928996"/>
            <a:ext cx="417560" cy="386120"/>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itchFamily="2" charset="2"/>
              </a:rPr>
              <a:t>1</a:t>
            </a:r>
            <a:endParaRPr kumimoji="0" lang="es-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Rectángulo 19">
            <a:extLst>
              <a:ext uri="{FF2B5EF4-FFF2-40B4-BE49-F238E27FC236}">
                <a16:creationId xmlns:a16="http://schemas.microsoft.com/office/drawing/2014/main" id="{F5793270-4B0F-4D13-B3BF-FE7987600802}"/>
              </a:ext>
            </a:extLst>
          </p:cNvPr>
          <p:cNvSpPr/>
          <p:nvPr/>
        </p:nvSpPr>
        <p:spPr>
          <a:xfrm>
            <a:off x="4058852" y="5932165"/>
            <a:ext cx="417560" cy="386120"/>
          </a:xfrm>
          <a:prstGeom prst="rect">
            <a:avLst/>
          </a:prstGeom>
          <a:solidFill>
            <a:srgbClr val="203864"/>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itchFamily="2" charset="2"/>
              </a:rPr>
              <a:t>2</a:t>
            </a:r>
            <a:endParaRPr kumimoji="0" lang="es-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111910" y="97805"/>
            <a:ext cx="11089489" cy="404570"/>
          </a:xfrm>
        </p:spPr>
        <p:txBody>
          <a:bodyPr>
            <a:normAutofit/>
          </a:bodyPr>
          <a:lstStyle/>
          <a:p>
            <a:pPr rtl="0" eaLnBrk="1" latinLnBrk="0" hangingPunct="1"/>
            <a:r>
              <a:rPr lang="en-GB" sz="2000" b="1" kern="1200">
                <a:solidFill>
                  <a:srgbClr val="203864"/>
                </a:solidFill>
                <a:effectLst/>
                <a:ea typeface="+mn-ea"/>
                <a:cs typeface="+mn-cs"/>
              </a:rPr>
              <a:t>Lee cada frase otra vez. ¿Qué significan? </a:t>
            </a:r>
            <a:r>
              <a:rPr lang="en-GB" sz="2000" kern="1200">
                <a:solidFill>
                  <a:srgbClr val="203864"/>
                </a:solidFill>
                <a:effectLst/>
                <a:ea typeface="+mn-ea"/>
                <a:cs typeface="+mn-cs"/>
              </a:rPr>
              <a:t>Escribe a – f y el número correcto de la frase.</a:t>
            </a:r>
            <a:endParaRPr lang="en-GB" sz="2000">
              <a:effectLst/>
            </a:endParaRPr>
          </a:p>
        </p:txBody>
      </p:sp>
    </p:spTree>
    <p:extLst>
      <p:ext uri="{BB962C8B-B14F-4D97-AF65-F5344CB8AC3E}">
        <p14:creationId xmlns:p14="http://schemas.microsoft.com/office/powerpoint/2010/main" val="298351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30"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11040551" y="58967"/>
            <a:ext cx="95465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15" name="Tabla 2">
            <a:extLst>
              <a:ext uri="{FF2B5EF4-FFF2-40B4-BE49-F238E27FC236}">
                <a16:creationId xmlns:a16="http://schemas.microsoft.com/office/drawing/2014/main" id="{1747195C-C675-C545-9AB6-4F1F47C58C71}"/>
              </a:ext>
            </a:extLst>
          </p:cNvPr>
          <p:cNvGraphicFramePr>
            <a:graphicFrameLocks noGrp="1"/>
          </p:cNvGraphicFramePr>
          <p:nvPr/>
        </p:nvGraphicFramePr>
        <p:xfrm>
          <a:off x="196793" y="539184"/>
          <a:ext cx="7506337" cy="5754938"/>
        </p:xfrm>
        <a:graphic>
          <a:graphicData uri="http://schemas.openxmlformats.org/drawingml/2006/table">
            <a:tbl>
              <a:tblPr firstRow="1" bandRow="1">
                <a:tableStyleId>{5940675A-B579-460E-94D1-54222C63F5DA}</a:tableStyleId>
              </a:tblPr>
              <a:tblGrid>
                <a:gridCol w="302854">
                  <a:extLst>
                    <a:ext uri="{9D8B030D-6E8A-4147-A177-3AD203B41FA5}">
                      <a16:colId xmlns:a16="http://schemas.microsoft.com/office/drawing/2014/main" val="880274456"/>
                    </a:ext>
                  </a:extLst>
                </a:gridCol>
                <a:gridCol w="7203483">
                  <a:extLst>
                    <a:ext uri="{9D8B030D-6E8A-4147-A177-3AD203B41FA5}">
                      <a16:colId xmlns:a16="http://schemas.microsoft.com/office/drawing/2014/main" val="1721097222"/>
                    </a:ext>
                  </a:extLst>
                </a:gridCol>
              </a:tblGrid>
              <a:tr h="1032357">
                <a:tc>
                  <a:txBody>
                    <a:bodyPr/>
                    <a:lstStyle/>
                    <a:p>
                      <a:pPr algn="ctr"/>
                      <a:r>
                        <a:rPr lang="es-GB" sz="2000" b="1" dirty="0">
                          <a:solidFill>
                            <a:srgbClr val="203864"/>
                          </a:solidFill>
                        </a:rPr>
                        <a:t>1</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Después de unos meses, el padre invita a otra señora a </a:t>
                      </a:r>
                      <a:r>
                        <a:rPr lang="es-ES" sz="2000" b="0">
                          <a:solidFill>
                            <a:srgbClr val="203864"/>
                          </a:solidFill>
                        </a:rPr>
                        <a:t>ser su </a:t>
                      </a:r>
                      <a:r>
                        <a:rPr lang="es-ES" sz="2000" b="0" dirty="0">
                          <a:solidFill>
                            <a:srgbClr val="203864"/>
                          </a:solidFill>
                        </a:rPr>
                        <a:t>mujer […] un niño le dice al otro «Uy, ella no me gusta, es extraña y me mira fría».</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92830816"/>
                  </a:ext>
                </a:extLst>
              </a:tr>
              <a:tr h="980659">
                <a:tc>
                  <a:txBody>
                    <a:bodyPr/>
                    <a:lstStyle/>
                    <a:p>
                      <a:pPr algn="ctr"/>
                      <a:r>
                        <a:rPr lang="es-GB" sz="2000" b="1" dirty="0">
                          <a:solidFill>
                            <a:srgbClr val="203864"/>
                          </a:solidFill>
                        </a:rPr>
                        <a:t>2</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«Sí, pero tenemos que ser buenos y quererla».</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579940613"/>
                  </a:ext>
                </a:extLst>
              </a:tr>
              <a:tr h="957687">
                <a:tc>
                  <a:txBody>
                    <a:bodyPr/>
                    <a:lstStyle/>
                    <a:p>
                      <a:pPr algn="ctr"/>
                      <a:r>
                        <a:rPr lang="es-GB" sz="2000" b="1" dirty="0">
                          <a:solidFill>
                            <a:srgbClr val="203864"/>
                          </a:solidFill>
                        </a:rPr>
                        <a:t>3</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tc>
                  <a:txBody>
                    <a:bodyPr/>
                    <a:lstStyle/>
                    <a:p>
                      <a:r>
                        <a:rPr lang="es-ES" sz="2000" b="0" dirty="0">
                          <a:solidFill>
                            <a:srgbClr val="203864"/>
                          </a:solidFill>
                        </a:rPr>
                        <a:t>«Mamá, ¿estás bien?», grita un niño, el otro empieza a llorar.</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87679457"/>
                  </a:ext>
                </a:extLst>
              </a:tr>
              <a:tr h="719521">
                <a:tc>
                  <a:txBody>
                    <a:bodyPr/>
                    <a:lstStyle/>
                    <a:p>
                      <a:pPr algn="ctr"/>
                      <a:r>
                        <a:rPr lang="es-GB" sz="2000" b="1" dirty="0">
                          <a:solidFill>
                            <a:srgbClr val="203864"/>
                          </a:solidFill>
                        </a:rPr>
                        <a:t>4</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tc>
                  <a:txBody>
                    <a:bodyPr/>
                    <a:lstStyle/>
                    <a:p>
                      <a:r>
                        <a:rPr lang="es-ES" sz="2000" b="0" dirty="0">
                          <a:solidFill>
                            <a:srgbClr val="203864"/>
                          </a:solidFill>
                        </a:rPr>
                        <a:t>Papá llega a casa, pero no puede hacer nada.  Mamá está pálida y fría. Todos están muy tristes.</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20877955"/>
                  </a:ext>
                </a:extLst>
              </a:tr>
              <a:tr h="1032357">
                <a:tc>
                  <a:txBody>
                    <a:bodyPr/>
                    <a:lstStyle/>
                    <a:p>
                      <a:pPr algn="ctr"/>
                      <a:r>
                        <a:rPr lang="es-GB" sz="2000" b="1" dirty="0">
                          <a:solidFill>
                            <a:srgbClr val="203864"/>
                          </a:solidFill>
                        </a:rPr>
                        <a:t>5</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Dos niños viven felices con sus padres en un pueblo cerca de la selva amazónica […] pero su mamá está mala y otras personas en su pueblo sufren también.</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78962647"/>
                  </a:ext>
                </a:extLst>
              </a:tr>
              <a:tr h="1032357">
                <a:tc>
                  <a:txBody>
                    <a:bodyPr/>
                    <a:lstStyle/>
                    <a:p>
                      <a:pPr algn="ctr"/>
                      <a:r>
                        <a:rPr lang="es-GB" sz="2000" b="1" dirty="0">
                          <a:solidFill>
                            <a:srgbClr val="203864"/>
                          </a:solidFill>
                        </a:rPr>
                        <a:t>6</a:t>
                      </a: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Un día a la una de la tarde, los niños salen contentos de clase.  Llegan a casa y llaman «¡Mamá! ¡Mamá!» pero mamá está en el suelo, sin respirar.</a:t>
                      </a:r>
                      <a:endParaRPr lang="es-GB" sz="2000" b="0" dirty="0">
                        <a:solidFill>
                          <a:srgbClr val="203864"/>
                        </a:solidFill>
                      </a:endParaRPr>
                    </a:p>
                  </a:txBody>
                  <a:tcPr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rgbClr val="203864"/>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246471247"/>
                  </a:ext>
                </a:extLst>
              </a:tr>
            </a:tbl>
          </a:graphicData>
        </a:graphic>
      </p:graphicFrame>
      <p:sp>
        <p:nvSpPr>
          <p:cNvPr id="7" name="Llamada rectangular 6">
            <a:extLst>
              <a:ext uri="{FF2B5EF4-FFF2-40B4-BE49-F238E27FC236}">
                <a16:creationId xmlns:a16="http://schemas.microsoft.com/office/drawing/2014/main" id="{9CBC0D78-8A72-C845-B430-CB1CA4AF51EE}"/>
              </a:ext>
            </a:extLst>
          </p:cNvPr>
          <p:cNvSpPr/>
          <p:nvPr/>
        </p:nvSpPr>
        <p:spPr>
          <a:xfrm>
            <a:off x="8074850" y="502187"/>
            <a:ext cx="3810509" cy="881805"/>
          </a:xfrm>
          <a:prstGeom prst="wedgeRectCallout">
            <a:avLst>
              <a:gd name="adj1" fmla="val 42126"/>
              <a:gd name="adj2" fmla="val 8351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rPr>
              <a:t>¿Dónde viven los niños?</a:t>
            </a:r>
          </a:p>
        </p:txBody>
      </p:sp>
      <p:sp>
        <p:nvSpPr>
          <p:cNvPr id="25" name="Llamada rectangular 24">
            <a:extLst>
              <a:ext uri="{FF2B5EF4-FFF2-40B4-BE49-F238E27FC236}">
                <a16:creationId xmlns:a16="http://schemas.microsoft.com/office/drawing/2014/main" id="{9393DFF5-DDFF-5E4E-9650-C3758088176C}"/>
              </a:ext>
            </a:extLst>
          </p:cNvPr>
          <p:cNvSpPr/>
          <p:nvPr/>
        </p:nvSpPr>
        <p:spPr>
          <a:xfrm>
            <a:off x="8074849" y="1901553"/>
            <a:ext cx="3810509" cy="912379"/>
          </a:xfrm>
          <a:prstGeom prst="wedgeRectCallout">
            <a:avLst>
              <a:gd name="adj1" fmla="val -54443"/>
              <a:gd name="adj2" fmla="val -75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Q</a:t>
            </a:r>
            <a:r>
              <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rPr>
              <a:t>ué les pasa a las personas en el pueblo?</a:t>
            </a:r>
          </a:p>
        </p:txBody>
      </p:sp>
      <p:sp>
        <p:nvSpPr>
          <p:cNvPr id="26" name="Llamada rectangular 25">
            <a:extLst>
              <a:ext uri="{FF2B5EF4-FFF2-40B4-BE49-F238E27FC236}">
                <a16:creationId xmlns:a16="http://schemas.microsoft.com/office/drawing/2014/main" id="{5032D24B-5C84-A848-AE8C-C0B21F71FC64}"/>
              </a:ext>
            </a:extLst>
          </p:cNvPr>
          <p:cNvSpPr/>
          <p:nvPr/>
        </p:nvSpPr>
        <p:spPr>
          <a:xfrm>
            <a:off x="8074849" y="3304531"/>
            <a:ext cx="3810509" cy="1125415"/>
          </a:xfrm>
          <a:prstGeom prst="wedgeRectCallout">
            <a:avLst>
              <a:gd name="adj1" fmla="val 49057"/>
              <a:gd name="adj2" fmla="val -7025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Dónde está la mamá cuando los niños llegan a  casa</a:t>
            </a:r>
            <a:r>
              <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27" name="Llamada rectangular 26">
            <a:extLst>
              <a:ext uri="{FF2B5EF4-FFF2-40B4-BE49-F238E27FC236}">
                <a16:creationId xmlns:a16="http://schemas.microsoft.com/office/drawing/2014/main" id="{29CA0BD8-004A-8B40-A1E2-9AB6EE5AD953}"/>
              </a:ext>
            </a:extLst>
          </p:cNvPr>
          <p:cNvSpPr/>
          <p:nvPr/>
        </p:nvSpPr>
        <p:spPr>
          <a:xfrm>
            <a:off x="8074849" y="4860117"/>
            <a:ext cx="3810509" cy="1125415"/>
          </a:xfrm>
          <a:prstGeom prst="wedgeRectCallout">
            <a:avLst>
              <a:gd name="adj1" fmla="val -56103"/>
              <a:gd name="adj2" fmla="val -6875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Cuándo invita el padre a otra señora a ser su mujer</a:t>
            </a:r>
            <a:r>
              <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8" name="Rectángulo 7">
            <a:extLst>
              <a:ext uri="{FF2B5EF4-FFF2-40B4-BE49-F238E27FC236}">
                <a16:creationId xmlns:a16="http://schemas.microsoft.com/office/drawing/2014/main" id="{27AB5385-5AEB-1F42-8D86-FA92A5C65D4E}"/>
              </a:ext>
            </a:extLst>
          </p:cNvPr>
          <p:cNvSpPr/>
          <p:nvPr/>
        </p:nvSpPr>
        <p:spPr>
          <a:xfrm>
            <a:off x="8665990" y="1135176"/>
            <a:ext cx="2628225" cy="5822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n un pueblo cerca de la selva</a:t>
            </a:r>
          </a:p>
        </p:txBody>
      </p:sp>
      <p:sp>
        <p:nvSpPr>
          <p:cNvPr id="28" name="Rectángulo 27">
            <a:extLst>
              <a:ext uri="{FF2B5EF4-FFF2-40B4-BE49-F238E27FC236}">
                <a16:creationId xmlns:a16="http://schemas.microsoft.com/office/drawing/2014/main" id="{D9694191-00C8-9A48-B112-1013E1160077}"/>
              </a:ext>
            </a:extLst>
          </p:cNvPr>
          <p:cNvSpPr/>
          <p:nvPr/>
        </p:nvSpPr>
        <p:spPr>
          <a:xfrm>
            <a:off x="8665990" y="2700100"/>
            <a:ext cx="2767988" cy="4644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s</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ufren</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 </a:t>
            </a:r>
            <a:r>
              <a:rPr kumimoji="0" lang="en-GB"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están</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malos</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endPar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9" name="Rectángulo 28">
            <a:extLst>
              <a:ext uri="{FF2B5EF4-FFF2-40B4-BE49-F238E27FC236}">
                <a16:creationId xmlns:a16="http://schemas.microsoft.com/office/drawing/2014/main" id="{0AE4B372-8A80-184E-8ABD-826C876E0742}"/>
              </a:ext>
            </a:extLst>
          </p:cNvPr>
          <p:cNvSpPr/>
          <p:nvPr/>
        </p:nvSpPr>
        <p:spPr>
          <a:xfrm>
            <a:off x="8665990" y="4341649"/>
            <a:ext cx="2628225" cy="4564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n el suelo</a:t>
            </a:r>
          </a:p>
        </p:txBody>
      </p:sp>
      <p:sp>
        <p:nvSpPr>
          <p:cNvPr id="33" name="Rectángulo 32">
            <a:extLst>
              <a:ext uri="{FF2B5EF4-FFF2-40B4-BE49-F238E27FC236}">
                <a16:creationId xmlns:a16="http://schemas.microsoft.com/office/drawing/2014/main" id="{6DAEA273-3A90-B043-B115-0925CF2B1073}"/>
              </a:ext>
            </a:extLst>
          </p:cNvPr>
          <p:cNvSpPr/>
          <p:nvPr/>
        </p:nvSpPr>
        <p:spPr>
          <a:xfrm>
            <a:off x="8805754" y="5774212"/>
            <a:ext cx="2628225" cy="5811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d</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espués de unos meses</a:t>
            </a:r>
          </a:p>
        </p:txBody>
      </p:sp>
      <p:sp>
        <p:nvSpPr>
          <p:cNvPr id="2" name="Title 1"/>
          <p:cNvSpPr>
            <a:spLocks noGrp="1"/>
          </p:cNvSpPr>
          <p:nvPr>
            <p:ph type="title"/>
          </p:nvPr>
        </p:nvSpPr>
        <p:spPr>
          <a:xfrm>
            <a:off x="196793" y="63394"/>
            <a:ext cx="4123585" cy="438793"/>
          </a:xfrm>
        </p:spPr>
        <p:txBody>
          <a:bodyPr>
            <a:normAutofit/>
          </a:bodyPr>
          <a:lstStyle/>
          <a:p>
            <a:pPr rtl="0" eaLnBrk="1" latinLnBrk="0" hangingPunct="1"/>
            <a:r>
              <a:rPr lang="en-GB" sz="2000" b="1" kern="1200">
                <a:solidFill>
                  <a:srgbClr val="203864"/>
                </a:solidFill>
                <a:effectLst/>
                <a:ea typeface="+mn-ea"/>
                <a:cs typeface="+mn-cs"/>
              </a:rPr>
              <a:t>Ahora contesta las preguntas</a:t>
            </a:r>
            <a:endParaRPr lang="en-GB" sz="2000"/>
          </a:p>
        </p:txBody>
      </p:sp>
    </p:spTree>
    <p:extLst>
      <p:ext uri="{BB962C8B-B14F-4D97-AF65-F5344CB8AC3E}">
        <p14:creationId xmlns:p14="http://schemas.microsoft.com/office/powerpoint/2010/main" val="427712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6" grpId="0" animBg="1"/>
      <p:bldP spid="27" grpId="0" animBg="1"/>
      <p:bldP spid="8" grpId="0" animBg="1"/>
      <p:bldP spid="28" grpId="0" animBg="1"/>
      <p:bldP spid="29" grpId="0" animBg="1"/>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ople riding on boat near brown wooden house during daytime">
            <a:extLst>
              <a:ext uri="{FF2B5EF4-FFF2-40B4-BE49-F238E27FC236}">
                <a16:creationId xmlns:a16="http://schemas.microsoft.com/office/drawing/2014/main" id="{42A2FB49-A366-3F44-8F47-F11276A9D3AD}"/>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4750131" y="910714"/>
            <a:ext cx="7178014" cy="53835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A50B488B-8746-A84C-90A2-3F2137597C69}"/>
              </a:ext>
            </a:extLst>
          </p:cNvPr>
          <p:cNvSpPr>
            <a:spLocks noGrp="1"/>
          </p:cNvSpPr>
          <p:nvPr>
            <p:ph type="title"/>
          </p:nvPr>
        </p:nvSpPr>
        <p:spPr>
          <a:xfrm>
            <a:off x="906792" y="127537"/>
            <a:ext cx="10515600" cy="720709"/>
          </a:xfrm>
        </p:spPr>
        <p:txBody>
          <a:bodyPr>
            <a:normAutofit/>
          </a:bodyPr>
          <a:lstStyle/>
          <a:p>
            <a:pPr algn="ctr"/>
            <a:r>
              <a:rPr lang="es-GB" sz="3600" b="1" dirty="0"/>
              <a:t>Ayaymamá</a:t>
            </a:r>
          </a:p>
        </p:txBody>
      </p:sp>
      <p:sp>
        <p:nvSpPr>
          <p:cNvPr id="4" name="Rounded Rectangle 11">
            <a:extLst>
              <a:ext uri="{FF2B5EF4-FFF2-40B4-BE49-F238E27FC236}">
                <a16:creationId xmlns:a16="http://schemas.microsoft.com/office/drawing/2014/main" id="{875EF3BB-EA84-444F-86D5-7C33C5873633}"/>
              </a:ext>
            </a:extLst>
          </p:cNvPr>
          <p:cNvSpPr/>
          <p:nvPr/>
        </p:nvSpPr>
        <p:spPr>
          <a:xfrm>
            <a:off x="9620518" y="258166"/>
            <a:ext cx="230762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escuchar</a:t>
            </a:r>
          </a:p>
        </p:txBody>
      </p:sp>
      <p:sp>
        <p:nvSpPr>
          <p:cNvPr id="7" name="Rectángulo 6">
            <a:extLst>
              <a:ext uri="{FF2B5EF4-FFF2-40B4-BE49-F238E27FC236}">
                <a16:creationId xmlns:a16="http://schemas.microsoft.com/office/drawing/2014/main" id="{FB2F5A78-7FB8-3C4C-9BC9-6D7A66ABCB71}"/>
              </a:ext>
            </a:extLst>
          </p:cNvPr>
          <p:cNvSpPr/>
          <p:nvPr/>
        </p:nvSpPr>
        <p:spPr>
          <a:xfrm>
            <a:off x="263855" y="837623"/>
            <a:ext cx="11801475" cy="57861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Dos niños viven felices con sus padres en un pueblo cerca de la selva amazónica. Su padre trabaja en el campo y su mamá trabaja en casa. Pero su mamá está mala y otras personas en su pueblo sufren también.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«Mamá, ¿estás bien?», grita un niño, el otro empieza a llorar.  Papá llega a casa, pero no puede hacer nada.  Mamá está pálida y fría. Todos están muy tristes.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Después de unos meses, el padre invita a otra señora a ser su mujer y mamá de los niños:  «¡Hola, niños! Vamos a saludar a *vuestra nueva mamá, por favor. Vamos a quererla mucho».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Un niño dice al otro «Uy, ella no me gusta, es extraña y me mira fría». El otro responde, «Sí, pero </a:t>
            </a:r>
            <a:r>
              <a:rPr kumimoji="0" lang="es-ES" sz="2200" b="0" i="0" u="none" strike="noStrike" kern="1200" cap="none" spc="0" normalizeH="0" baseline="0" noProof="0">
                <a:ln>
                  <a:noFill/>
                </a:ln>
                <a:solidFill>
                  <a:srgbClr val="203864"/>
                </a:solidFill>
                <a:effectLst/>
                <a:uLnTx/>
                <a:uFillTx/>
                <a:latin typeface="Century Gothic" panose="020F0302020204030204"/>
                <a:ea typeface="+mn-ea"/>
                <a:cs typeface="+mn-cs"/>
              </a:rPr>
              <a:t>tenemos que* </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ser buenos y quererla».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 name="Rectangle: Rounded Corners 2">
            <a:extLst>
              <a:ext uri="{FF2B5EF4-FFF2-40B4-BE49-F238E27FC236}">
                <a16:creationId xmlns:a16="http://schemas.microsoft.com/office/drawing/2014/main" id="{C0C298F7-531C-48D5-A43C-E355F0C92607}"/>
              </a:ext>
            </a:extLst>
          </p:cNvPr>
          <p:cNvSpPr/>
          <p:nvPr/>
        </p:nvSpPr>
        <p:spPr>
          <a:xfrm>
            <a:off x="263854" y="127537"/>
            <a:ext cx="3254261" cy="620817"/>
          </a:xfrm>
          <a:prstGeom prst="roundRect">
            <a:avLst/>
          </a:prstGeom>
          <a:solidFill>
            <a:schemeClr val="accent2">
              <a:lumMod val="20000"/>
              <a:lumOff val="80000"/>
            </a:schemeClr>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n-GB" sz="1800" b="0" i="0" u="none" strike="noStrike" kern="1200" cap="none" spc="0" normalizeH="0" baseline="0" noProof="0" dirty="0" err="1">
                <a:ln>
                  <a:noFill/>
                </a:ln>
                <a:solidFill>
                  <a:srgbClr val="203864"/>
                </a:solidFill>
                <a:effectLst/>
                <a:uLnTx/>
                <a:uFillTx/>
                <a:latin typeface="Century Gothic" panose="020F0302020204030204"/>
                <a:ea typeface="+mn-ea"/>
                <a:cs typeface="+mn-cs"/>
              </a:rPr>
              <a:t>vuestra</a:t>
            </a:r>
            <a:r>
              <a:rPr kumimoji="0" lang="en-GB" sz="1800" b="0" i="0" u="none" strike="noStrike" kern="1200" cap="none" spc="0" normalizeH="0" baseline="0" noProof="0" dirty="0">
                <a:ln>
                  <a:noFill/>
                </a:ln>
                <a:solidFill>
                  <a:srgbClr val="203864"/>
                </a:solidFill>
                <a:effectLst/>
                <a:uLnTx/>
                <a:uFillTx/>
                <a:latin typeface="Century Gothic" panose="020F0302020204030204"/>
                <a:ea typeface="+mn-ea"/>
                <a:cs typeface="+mn-cs"/>
              </a:rPr>
              <a:t> – your </a:t>
            </a:r>
            <a:br>
              <a:rPr kumimoji="0" lang="en-GB" sz="1800" b="0" i="0" u="none" strike="noStrike" kern="1200" cap="none" spc="0" normalizeH="0" baseline="0" noProof="0" dirty="0">
                <a:ln>
                  <a:noFill/>
                </a:ln>
                <a:solidFill>
                  <a:srgbClr val="203864"/>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srgbClr val="203864"/>
                </a:solidFill>
                <a:effectLst/>
                <a:uLnTx/>
                <a:uFillTx/>
                <a:latin typeface="Century Gothic" panose="020F0302020204030204"/>
                <a:ea typeface="+mn-ea"/>
                <a:cs typeface="+mn-cs"/>
              </a:rPr>
              <a:t>(to more than two people)</a:t>
            </a:r>
          </a:p>
        </p:txBody>
      </p:sp>
      <p:pic>
        <p:nvPicPr>
          <p:cNvPr id="5" name="Ayaymamá - primera parte.wav" descr="Ayaymamá - primera parte.wav">
            <a:hlinkClick r:id="" action="ppaction://media"/>
            <a:extLst>
              <a:ext uri="{FF2B5EF4-FFF2-40B4-BE49-F238E27FC236}">
                <a16:creationId xmlns:a16="http://schemas.microsoft.com/office/drawing/2014/main" id="{C4629FD7-725A-5C4C-95C7-B4D0F8FD58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1966" y="76180"/>
            <a:ext cx="812800" cy="812800"/>
          </a:xfrm>
          <a:prstGeom prst="rect">
            <a:avLst/>
          </a:prstGeom>
        </p:spPr>
      </p:pic>
      <p:sp>
        <p:nvSpPr>
          <p:cNvPr id="8" name="Rounded Rectangle 16">
            <a:extLst>
              <a:ext uri="{FF2B5EF4-FFF2-40B4-BE49-F238E27FC236}">
                <a16:creationId xmlns:a16="http://schemas.microsoft.com/office/drawing/2014/main" id="{426E1CAF-2C51-8048-824C-18FE99F04831}"/>
              </a:ext>
            </a:extLst>
          </p:cNvPr>
          <p:cNvSpPr/>
          <p:nvPr/>
        </p:nvSpPr>
        <p:spPr>
          <a:xfrm>
            <a:off x="10707730" y="1558332"/>
            <a:ext cx="1246610" cy="165900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Action Button: Custom 22">
            <a:hlinkClick r:id="" action="ppaction://noaction" highlightClick="1">
              <a:snd r:embed="rId7" name="Text - parts - Pero su mama%CC%81 esta%CC%81 .wav"/>
            </a:hlinkClick>
            <a:extLst>
              <a:ext uri="{FF2B5EF4-FFF2-40B4-BE49-F238E27FC236}">
                <a16:creationId xmlns:a16="http://schemas.microsoft.com/office/drawing/2014/main" id="{FB2B487E-AE86-8D46-9F69-B9F58A67C5C9}"/>
              </a:ext>
            </a:extLst>
          </p:cNvPr>
          <p:cNvSpPr/>
          <p:nvPr/>
        </p:nvSpPr>
        <p:spPr>
          <a:xfrm>
            <a:off x="10879735" y="168411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22">
            <a:hlinkClick r:id="" action="ppaction://noaction" highlightClick="1">
              <a:snd r:embed="rId8" name="Text - parts - Pero mama%CC%81 esta%CC%81 (2).wav"/>
            </a:hlinkClick>
            <a:extLst>
              <a:ext uri="{FF2B5EF4-FFF2-40B4-BE49-F238E27FC236}">
                <a16:creationId xmlns:a16="http://schemas.microsoft.com/office/drawing/2014/main" id="{42369F97-9AD1-6646-AFB5-63F520DCEBDD}"/>
              </a:ext>
            </a:extLst>
          </p:cNvPr>
          <p:cNvSpPr/>
          <p:nvPr/>
        </p:nvSpPr>
        <p:spPr>
          <a:xfrm>
            <a:off x="10896631" y="2198271"/>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22">
            <a:hlinkClick r:id="" action="ppaction://noaction" highlightClick="1">
              <a:snd r:embed="rId9" name="Text - parts - Mama%CC%81 esta%CC%81 (3).wav"/>
            </a:hlinkClick>
            <a:extLst>
              <a:ext uri="{FF2B5EF4-FFF2-40B4-BE49-F238E27FC236}">
                <a16:creationId xmlns:a16="http://schemas.microsoft.com/office/drawing/2014/main" id="{EED92115-432D-DA4E-8526-B5253D5DE4AA}"/>
              </a:ext>
            </a:extLst>
          </p:cNvPr>
          <p:cNvSpPr/>
          <p:nvPr/>
        </p:nvSpPr>
        <p:spPr>
          <a:xfrm>
            <a:off x="10896631" y="271243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22">
            <a:hlinkClick r:id="" action="ppaction://noaction" highlightClick="1">
              <a:snd r:embed="rId10" name="Text - parts - Todos esta%CC%81n (4).wav"/>
            </a:hlinkClick>
            <a:extLst>
              <a:ext uri="{FF2B5EF4-FFF2-40B4-BE49-F238E27FC236}">
                <a16:creationId xmlns:a16="http://schemas.microsoft.com/office/drawing/2014/main" id="{5BA69C67-4BD7-6C49-9DAB-96DCAD4D088B}"/>
              </a:ext>
            </a:extLst>
          </p:cNvPr>
          <p:cNvSpPr/>
          <p:nvPr/>
        </p:nvSpPr>
        <p:spPr>
          <a:xfrm>
            <a:off x="11371135" y="168411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22">
            <a:hlinkClick r:id="" action="ppaction://noaction" highlightClick="1">
              <a:snd r:embed="rId11" name="Text - parts - Ella no me gusta, es (5).wav"/>
            </a:hlinkClick>
            <a:extLst>
              <a:ext uri="{FF2B5EF4-FFF2-40B4-BE49-F238E27FC236}">
                <a16:creationId xmlns:a16="http://schemas.microsoft.com/office/drawing/2014/main" id="{A1EF394C-25EE-B447-9039-E6419583CACF}"/>
              </a:ext>
            </a:extLst>
          </p:cNvPr>
          <p:cNvSpPr/>
          <p:nvPr/>
        </p:nvSpPr>
        <p:spPr>
          <a:xfrm>
            <a:off x="11388031" y="2198271"/>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22">
            <a:hlinkClick r:id="" action="ppaction://noaction" highlightClick="1">
              <a:snd r:embed="rId12" name="Text - parts - pero tenemos que ser (6).wav"/>
            </a:hlinkClick>
            <a:extLst>
              <a:ext uri="{FF2B5EF4-FFF2-40B4-BE49-F238E27FC236}">
                <a16:creationId xmlns:a16="http://schemas.microsoft.com/office/drawing/2014/main" id="{9D709B2D-CE1C-5441-ABA9-D61F8D99DEBA}"/>
              </a:ext>
            </a:extLst>
          </p:cNvPr>
          <p:cNvSpPr/>
          <p:nvPr/>
        </p:nvSpPr>
        <p:spPr>
          <a:xfrm>
            <a:off x="11388031" y="271243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 name="CuadroTexto 5">
            <a:extLst>
              <a:ext uri="{FF2B5EF4-FFF2-40B4-BE49-F238E27FC236}">
                <a16:creationId xmlns:a16="http://schemas.microsoft.com/office/drawing/2014/main" id="{8366B560-33B4-EC44-9302-E894EA2FC384}"/>
              </a:ext>
            </a:extLst>
          </p:cNvPr>
          <p:cNvSpPr txBox="1"/>
          <p:nvPr/>
        </p:nvSpPr>
        <p:spPr>
          <a:xfrm>
            <a:off x="295936" y="2183253"/>
            <a:ext cx="1031734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Un día a la una de la tarde, los niños salen contentos de clase.  Llegan a casa y llaman «¡Mamá! ¡Mamá!» pero mamá está en el suelo, sin respirar.</a:t>
            </a:r>
          </a:p>
        </p:txBody>
      </p:sp>
      <p:sp>
        <p:nvSpPr>
          <p:cNvPr id="15" name="TextBox 14"/>
          <p:cNvSpPr txBox="1"/>
          <p:nvPr/>
        </p:nvSpPr>
        <p:spPr>
          <a:xfrm>
            <a:off x="9128412" y="6019893"/>
            <a:ext cx="38900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*tener que – to have to</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3774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0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B9E704BF-B57B-EF43-9EAC-835A5C569E60}"/>
              </a:ext>
            </a:extLst>
          </p:cNvPr>
          <p:cNvSpPr txBox="1"/>
          <p:nvPr/>
        </p:nvSpPr>
        <p:spPr>
          <a:xfrm>
            <a:off x="224339" y="695162"/>
            <a:ext cx="800402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A: lee el texto. Debes cambiar las frases de inglés a español.</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CuadroTexto 45">
            <a:extLst>
              <a:ext uri="{FF2B5EF4-FFF2-40B4-BE49-F238E27FC236}">
                <a16:creationId xmlns:a16="http://schemas.microsoft.com/office/drawing/2014/main" id="{99E54EB7-4FA8-0342-97FD-17A15AB39D24}"/>
              </a:ext>
            </a:extLst>
          </p:cNvPr>
          <p:cNvSpPr txBox="1"/>
          <p:nvPr/>
        </p:nvSpPr>
        <p:spPr>
          <a:xfrm>
            <a:off x="224339" y="1563778"/>
            <a:ext cx="762426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B: escucha y ofrece comentarios y ayuda. ¿Son correctas las frases o no?, ¿por qué?</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CuadroTexto 52">
            <a:extLst>
              <a:ext uri="{FF2B5EF4-FFF2-40B4-BE49-F238E27FC236}">
                <a16:creationId xmlns:a16="http://schemas.microsoft.com/office/drawing/2014/main" id="{E969F4D5-E762-EE4E-99D0-002A37EC1BE2}"/>
              </a:ext>
            </a:extLst>
          </p:cNvPr>
          <p:cNvSpPr txBox="1"/>
          <p:nvPr/>
        </p:nvSpPr>
        <p:spPr>
          <a:xfrm>
            <a:off x="241300" y="2432394"/>
            <a:ext cx="16625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Ejemplo:</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ángulo redondeado 1">
            <a:extLst>
              <a:ext uri="{FF2B5EF4-FFF2-40B4-BE49-F238E27FC236}">
                <a16:creationId xmlns:a16="http://schemas.microsoft.com/office/drawing/2014/main" id="{BB856F72-C7E6-EF43-9D56-AED6E735F0BD}"/>
              </a:ext>
            </a:extLst>
          </p:cNvPr>
          <p:cNvSpPr/>
          <p:nvPr/>
        </p:nvSpPr>
        <p:spPr>
          <a:xfrm>
            <a:off x="200006" y="3784365"/>
            <a:ext cx="5520871" cy="2189171"/>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5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Dos niños </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live</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happy</a:t>
            </a:r>
            <a:r>
              <a:rPr kumimoji="0" lang="es-ES" sz="22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con sus padres en un pueblo... </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6" name="CuadroTexto 55">
            <a:extLst>
              <a:ext uri="{FF2B5EF4-FFF2-40B4-BE49-F238E27FC236}">
                <a16:creationId xmlns:a16="http://schemas.microsoft.com/office/drawing/2014/main" id="{CEEF4B72-F8C2-0145-A146-17F9A12F675C}"/>
              </a:ext>
            </a:extLst>
          </p:cNvPr>
          <p:cNvSpPr txBox="1"/>
          <p:nvPr/>
        </p:nvSpPr>
        <p:spPr>
          <a:xfrm>
            <a:off x="241300" y="3108379"/>
            <a:ext cx="19505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A</a:t>
            </a:r>
            <a:endParaRPr kumimoji="0" lang="es-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CuadroTexto 56">
            <a:extLst>
              <a:ext uri="{FF2B5EF4-FFF2-40B4-BE49-F238E27FC236}">
                <a16:creationId xmlns:a16="http://schemas.microsoft.com/office/drawing/2014/main" id="{D17D05DD-4B83-2845-B480-1346D9F75CB9}"/>
              </a:ext>
            </a:extLst>
          </p:cNvPr>
          <p:cNvSpPr txBox="1"/>
          <p:nvPr/>
        </p:nvSpPr>
        <p:spPr>
          <a:xfrm>
            <a:off x="8374529" y="3576564"/>
            <a:ext cx="19505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Estudiante B</a:t>
            </a:r>
            <a:endParaRPr kumimoji="0" lang="es-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two green-leafed trees by the seashore during daytime">
            <a:extLst>
              <a:ext uri="{FF2B5EF4-FFF2-40B4-BE49-F238E27FC236}">
                <a16:creationId xmlns:a16="http://schemas.microsoft.com/office/drawing/2014/main" id="{99B0EE34-0EFF-7749-B0EB-D959C4E695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516" y="826762"/>
            <a:ext cx="3272899" cy="2454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Llamada rectangular redondeada 9">
            <a:extLst>
              <a:ext uri="{FF2B5EF4-FFF2-40B4-BE49-F238E27FC236}">
                <a16:creationId xmlns:a16="http://schemas.microsoft.com/office/drawing/2014/main" id="{EAB88742-24AC-B64D-A7D2-A5DF5093A07C}"/>
              </a:ext>
            </a:extLst>
          </p:cNvPr>
          <p:cNvSpPr/>
          <p:nvPr/>
        </p:nvSpPr>
        <p:spPr>
          <a:xfrm>
            <a:off x="4892040" y="2647837"/>
            <a:ext cx="3124200" cy="1482203"/>
          </a:xfrm>
          <a:prstGeom prst="wedgeRoundRectCallout">
            <a:avLst>
              <a:gd name="adj1" fmla="val -87662"/>
              <a:gd name="adj2" fmla="val 6455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203864"/>
                </a:solidFill>
                <a:effectLst/>
                <a:uLnTx/>
                <a:uFillTx/>
                <a:latin typeface="Century Gothic" panose="020F0302020204030204"/>
                <a:ea typeface="+mn-ea"/>
                <a:cs typeface="+mn-cs"/>
              </a:rPr>
              <a:t>Dos niños viven felices con sus padres en un pueblo...</a:t>
            </a:r>
          </a:p>
        </p:txBody>
      </p:sp>
      <p:grpSp>
        <p:nvGrpSpPr>
          <p:cNvPr id="12" name="Grupo 11">
            <a:extLst>
              <a:ext uri="{FF2B5EF4-FFF2-40B4-BE49-F238E27FC236}">
                <a16:creationId xmlns:a16="http://schemas.microsoft.com/office/drawing/2014/main" id="{9DF7281D-6F93-CE42-8329-F392976DDC9A}"/>
              </a:ext>
            </a:extLst>
          </p:cNvPr>
          <p:cNvGrpSpPr/>
          <p:nvPr/>
        </p:nvGrpSpPr>
        <p:grpSpPr>
          <a:xfrm>
            <a:off x="10061962" y="3576564"/>
            <a:ext cx="1474718" cy="2657863"/>
            <a:chOff x="10061962" y="3576564"/>
            <a:chExt cx="1474718" cy="2657863"/>
          </a:xfrm>
        </p:grpSpPr>
        <p:pic>
          <p:nvPicPr>
            <p:cNvPr id="2054" name="Picture 6" descr="wondering clip art - Clip Art Library">
              <a:extLst>
                <a:ext uri="{FF2B5EF4-FFF2-40B4-BE49-F238E27FC236}">
                  <a16:creationId xmlns:a16="http://schemas.microsoft.com/office/drawing/2014/main" id="{F647A17F-CB29-1540-ACE8-6EDFA579C2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500"/>
            <a:stretch/>
          </p:blipFill>
          <p:spPr bwMode="auto">
            <a:xfrm>
              <a:off x="10061962" y="3576564"/>
              <a:ext cx="1140224" cy="26578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2008FA8F-7CE4-A44A-B305-5A659F668700}"/>
                </a:ext>
              </a:extLst>
            </p:cNvPr>
            <p:cNvSpPr/>
            <p:nvPr/>
          </p:nvSpPr>
          <p:spPr>
            <a:xfrm>
              <a:off x="11004460" y="3576564"/>
              <a:ext cx="532220" cy="766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14" name="Rectángulo 13">
            <a:extLst>
              <a:ext uri="{FF2B5EF4-FFF2-40B4-BE49-F238E27FC236}">
                <a16:creationId xmlns:a16="http://schemas.microsoft.com/office/drawing/2014/main" id="{CFB6BDC5-4F49-0C4B-A5BB-DC3EA6975F9B}"/>
              </a:ext>
            </a:extLst>
          </p:cNvPr>
          <p:cNvSpPr/>
          <p:nvPr/>
        </p:nvSpPr>
        <p:spPr>
          <a:xfrm>
            <a:off x="7766599" y="4444658"/>
            <a:ext cx="2179320" cy="10515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Escucha y ofrece ayuda</a:t>
            </a:r>
          </a:p>
        </p:txBody>
      </p:sp>
      <p:sp>
        <p:nvSpPr>
          <p:cNvPr id="17" name="Rounded Rectangle 2">
            <a:extLst>
              <a:ext uri="{FF2B5EF4-FFF2-40B4-BE49-F238E27FC236}">
                <a16:creationId xmlns:a16="http://schemas.microsoft.com/office/drawing/2014/main" id="{B315CA7F-068A-E440-BFA5-4E48E29C2B3E}"/>
              </a:ext>
            </a:extLst>
          </p:cNvPr>
          <p:cNvSpPr/>
          <p:nvPr/>
        </p:nvSpPr>
        <p:spPr>
          <a:xfrm>
            <a:off x="10686395" y="165100"/>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itle 1">
            <a:extLst>
              <a:ext uri="{FF2B5EF4-FFF2-40B4-BE49-F238E27FC236}">
                <a16:creationId xmlns:a16="http://schemas.microsoft.com/office/drawing/2014/main" id="{644B44F3-7A73-994A-9DE1-53AF58C91D71}"/>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hablar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 name="Title 2"/>
          <p:cNvSpPr>
            <a:spLocks noGrp="1"/>
          </p:cNvSpPr>
          <p:nvPr>
            <p:ph type="title" idx="4294967295"/>
          </p:nvPr>
        </p:nvSpPr>
        <p:spPr>
          <a:xfrm>
            <a:off x="241300" y="141560"/>
            <a:ext cx="10515600" cy="470380"/>
          </a:xfrm>
        </p:spPr>
        <p:txBody>
          <a:bodyPr/>
          <a:lstStyle/>
          <a:p>
            <a:pPr rtl="0" eaLnBrk="1" latinLnBrk="0" hangingPunct="1"/>
            <a:r>
              <a:rPr lang="es-ES" sz="2200" b="1" kern="1200">
                <a:solidFill>
                  <a:srgbClr val="203864"/>
                </a:solidFill>
                <a:effectLst/>
                <a:latin typeface="Century Gothic" panose="020B0502020202020204" pitchFamily="34" charset="0"/>
                <a:ea typeface="+mn-ea"/>
                <a:cs typeface="+mn-cs"/>
              </a:rPr>
              <a:t>Leemos la historia en parejas.</a:t>
            </a:r>
            <a:endParaRPr lang="en-GB"/>
          </a:p>
        </p:txBody>
      </p:sp>
    </p:spTree>
    <p:extLst>
      <p:ext uri="{BB962C8B-B14F-4D97-AF65-F5344CB8AC3E}">
        <p14:creationId xmlns:p14="http://schemas.microsoft.com/office/powerpoint/2010/main" val="164535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3" grpId="0"/>
      <p:bldP spid="2" grpId="0" animBg="1"/>
      <p:bldP spid="56" grpId="0"/>
      <p:bldP spid="57" grpId="0"/>
      <p:bldP spid="10"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entury Gothic"/>
                <a:cs typeface="Century Gothic"/>
              </a:rPr>
              <a:t>8.2.1.1</a:t>
            </a:r>
          </a:p>
        </p:txBody>
      </p:sp>
      <p:sp>
        <p:nvSpPr>
          <p:cNvPr id="3" name="Content Placeholder 2"/>
          <p:cNvSpPr>
            <a:spLocks noGrp="1"/>
          </p:cNvSpPr>
          <p:nvPr>
            <p:ph idx="1"/>
          </p:nvPr>
        </p:nvSpPr>
        <p:spPr/>
        <p:txBody>
          <a:bodyPr/>
          <a:lstStyle/>
          <a:p>
            <a:r>
              <a:rPr lang="en-US" dirty="0"/>
              <a:t>Slides 2-3 Phonics, listening ([</a:t>
            </a:r>
            <a:r>
              <a:rPr lang="en-US" dirty="0" err="1"/>
              <a:t>ce</a:t>
            </a:r>
            <a:r>
              <a:rPr lang="en-US" dirty="0"/>
              <a:t>], [ci] Spain </a:t>
            </a:r>
            <a:r>
              <a:rPr lang="en-US" dirty="0" err="1"/>
              <a:t>vs</a:t>
            </a:r>
            <a:r>
              <a:rPr lang="en-US" dirty="0"/>
              <a:t> Latin America pronunciation</a:t>
            </a:r>
          </a:p>
        </p:txBody>
      </p:sp>
    </p:spTree>
    <p:extLst>
      <p:ext uri="{BB962C8B-B14F-4D97-AF65-F5344CB8AC3E}">
        <p14:creationId xmlns:p14="http://schemas.microsoft.com/office/powerpoint/2010/main" val="3732829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
            <a:extLst>
              <a:ext uri="{FF2B5EF4-FFF2-40B4-BE49-F238E27FC236}">
                <a16:creationId xmlns:a16="http://schemas.microsoft.com/office/drawing/2014/main" id="{45192EAB-DF89-8249-9381-4A78135F164E}"/>
              </a:ext>
            </a:extLst>
          </p:cNvPr>
          <p:cNvSpPr/>
          <p:nvPr/>
        </p:nvSpPr>
        <p:spPr>
          <a:xfrm>
            <a:off x="10686395" y="165100"/>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1">
            <a:extLst>
              <a:ext uri="{FF2B5EF4-FFF2-40B4-BE49-F238E27FC236}">
                <a16:creationId xmlns:a16="http://schemas.microsoft.com/office/drawing/2014/main" id="{08219DB1-DE60-E244-98BE-68AF455247E2}"/>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hablar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59" name="Llamada rectangular redondeada 58">
            <a:extLst>
              <a:ext uri="{FF2B5EF4-FFF2-40B4-BE49-F238E27FC236}">
                <a16:creationId xmlns:a16="http://schemas.microsoft.com/office/drawing/2014/main" id="{74C0591B-45DF-9D4C-85A5-5189A9CB6D12}"/>
              </a:ext>
            </a:extLst>
          </p:cNvPr>
          <p:cNvSpPr/>
          <p:nvPr/>
        </p:nvSpPr>
        <p:spPr>
          <a:xfrm>
            <a:off x="241300" y="796738"/>
            <a:ext cx="11493500" cy="5264524"/>
          </a:xfrm>
          <a:prstGeom prst="wedgeRoundRectCallout">
            <a:avLst>
              <a:gd name="adj1" fmla="val -48684"/>
              <a:gd name="adj2" fmla="val 110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Dos niños viven felices con sus padres en un pueblo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near</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forest</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amazónica. Su padre trabaja en el campo y su mamá trabaja en casa. Pero su mamá está mala y otras personas en su pueblo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they</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also</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suffer</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Un día a la una de la tarde, los niños salen contentos de clase.  Llegan a casa y llaman «¡Mamá! ¡Mamá!» pero mamá está en el suelo, sin respirar.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«Mamá,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[are </a:t>
            </a:r>
            <a:r>
              <a:rPr kumimoji="0" lang="es-ES" sz="2000" b="1" i="0" u="none" strike="noStrike" kern="1200" cap="none" spc="0" normalizeH="0" baseline="0" noProof="0" err="1">
                <a:ln>
                  <a:noFill/>
                </a:ln>
                <a:solidFill>
                  <a:srgbClr val="203864"/>
                </a:solidFill>
                <a:effectLst/>
                <a:uLnTx/>
                <a:uFillTx/>
                <a:latin typeface="Century Gothic" panose="020F0302020204030204"/>
                <a:ea typeface="+mn-ea"/>
                <a:cs typeface="+mn-cs"/>
              </a:rPr>
              <a:t>you</a:t>
            </a:r>
            <a:r>
              <a:rPr kumimoji="0" lang="es-ES" sz="2000" b="1" i="0" u="none" strike="noStrike" kern="1200" cap="none" spc="0" normalizeH="0" baseline="0" noProof="0">
                <a:ln>
                  <a:noFill/>
                </a:ln>
                <a:solidFill>
                  <a:srgbClr val="203864"/>
                </a:solidFill>
                <a:effectLst/>
                <a:uLnTx/>
                <a:uFillTx/>
                <a:latin typeface="Century Gothic" panose="020F0302020204030204"/>
                <a:ea typeface="+mn-ea"/>
                <a:cs typeface="+mn-cs"/>
              </a:rPr>
              <a:t> ok]</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grita un niño, el otro empieza a llorar.  Papá llega a casa, pero no puede hacer nada.  Mamá está pálida y fría. Todos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[are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very</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sad</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Después de unos meses,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father</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invites] </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a otra señora a ser su mujer y mamá de los niños:  «¡Hola niños! Vamos a saludar a vuestra nueva mamá, por favor. Vamos a quererla mucho».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Un niño dice al otro «Uy, ella no me gusta, es extraña y me mira fría». El otro responde, «Sí, pero tenemos que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[to be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good</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y quererla».</a:t>
            </a:r>
          </a:p>
        </p:txBody>
      </p:sp>
      <p:sp>
        <p:nvSpPr>
          <p:cNvPr id="2" name="Title 1"/>
          <p:cNvSpPr>
            <a:spLocks noGrp="1"/>
          </p:cNvSpPr>
          <p:nvPr>
            <p:ph type="title" idx="4294967295"/>
          </p:nvPr>
        </p:nvSpPr>
        <p:spPr>
          <a:xfrm>
            <a:off x="241300" y="133957"/>
            <a:ext cx="2222500" cy="662782"/>
          </a:xfrm>
        </p:spPr>
        <p:txBody>
          <a:bodyPr/>
          <a:lstStyle/>
          <a:p>
            <a:pPr rtl="0" eaLnBrk="1" latinLnBrk="0" hangingPunct="1"/>
            <a:r>
              <a:rPr lang="es-ES" sz="2200" b="1" kern="1200">
                <a:solidFill>
                  <a:srgbClr val="203864"/>
                </a:solidFill>
                <a:effectLst/>
                <a:latin typeface="Century Gothic" panose="020B0502020202020204" pitchFamily="34" charset="0"/>
                <a:ea typeface="+mn-ea"/>
                <a:cs typeface="+mn-cs"/>
              </a:rPr>
              <a:t>Estudiante A</a:t>
            </a:r>
            <a:endParaRPr lang="en-GB"/>
          </a:p>
        </p:txBody>
      </p:sp>
    </p:spTree>
    <p:extLst>
      <p:ext uri="{BB962C8B-B14F-4D97-AF65-F5344CB8AC3E}">
        <p14:creationId xmlns:p14="http://schemas.microsoft.com/office/powerpoint/2010/main" val="3128693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Llamada rectangular redondeada 58">
            <a:extLst>
              <a:ext uri="{FF2B5EF4-FFF2-40B4-BE49-F238E27FC236}">
                <a16:creationId xmlns:a16="http://schemas.microsoft.com/office/drawing/2014/main" id="{74C0591B-45DF-9D4C-85A5-5189A9CB6D12}"/>
              </a:ext>
            </a:extLst>
          </p:cNvPr>
          <p:cNvSpPr/>
          <p:nvPr/>
        </p:nvSpPr>
        <p:spPr>
          <a:xfrm>
            <a:off x="241300" y="796738"/>
            <a:ext cx="11493500" cy="5264524"/>
          </a:xfrm>
          <a:prstGeom prst="wedgeRoundRectCallout">
            <a:avLst>
              <a:gd name="adj1" fmla="val -48684"/>
              <a:gd name="adj2" fmla="val 110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Dos niños viven felices con sus padres en un pueblo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near</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forest</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amazónica. Su padre trabaja en el campo y su mamá trabaja en casa. Pero su mamá está mala y otras personas en su pueblo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they</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also</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suffer</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Un día a la una de la tarde, los niños salen contentos de clase.  Llegan a casa y llaman «¡Mamá! ¡Mamá!» pero mamá está en el suelo, sin respirar.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«Mamá,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[are </a:t>
            </a:r>
            <a:r>
              <a:rPr kumimoji="0" lang="es-ES" sz="2000" b="1" i="0" u="none" strike="noStrike" kern="1200" cap="none" spc="0" normalizeH="0" baseline="0" noProof="0" err="1">
                <a:ln>
                  <a:noFill/>
                </a:ln>
                <a:solidFill>
                  <a:srgbClr val="203864"/>
                </a:solidFill>
                <a:effectLst/>
                <a:uLnTx/>
                <a:uFillTx/>
                <a:latin typeface="Century Gothic" panose="020F0302020204030204"/>
                <a:ea typeface="+mn-ea"/>
                <a:cs typeface="+mn-cs"/>
              </a:rPr>
              <a:t>you</a:t>
            </a:r>
            <a:r>
              <a:rPr kumimoji="0" lang="es-ES" sz="2000" b="1" i="0" u="none" strike="noStrike" kern="1200" cap="none" spc="0" normalizeH="0" baseline="0" noProof="0">
                <a:ln>
                  <a:noFill/>
                </a:ln>
                <a:solidFill>
                  <a:srgbClr val="203864"/>
                </a:solidFill>
                <a:effectLst/>
                <a:uLnTx/>
                <a:uFillTx/>
                <a:latin typeface="Century Gothic" panose="020F0302020204030204"/>
                <a:ea typeface="+mn-ea"/>
                <a:cs typeface="+mn-cs"/>
              </a:rPr>
              <a:t> ok]</a:t>
            </a:r>
            <a:r>
              <a:rPr kumimoji="0" lang="es-ES" sz="2000" b="0" i="0" u="none" strike="noStrike" kern="1200" cap="none" spc="0" normalizeH="0" baseline="0" noProof="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grita un niño, el otro empieza a llorar.  Papá llega a casa, pero no puede hacer nada.  Mamá está pálida y fría. Todos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[are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very</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sad</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Después de unos meses,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father</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invites] </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a otra señora a ser su mujer y mamá de los niños:  «¡Hola niños! Vamos a saludar a vuestra nueva mamá, por favor. Vamos a quererla mucho».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Un niño dice al otro «Uy, ella no me gusta, es extraña y me mira fría». El otro responde, «Sí, pero tenemos que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[to be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good</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y quererla».</a:t>
            </a:r>
          </a:p>
        </p:txBody>
      </p:sp>
      <p:sp>
        <p:nvSpPr>
          <p:cNvPr id="2" name="Rectángulo 1">
            <a:extLst>
              <a:ext uri="{FF2B5EF4-FFF2-40B4-BE49-F238E27FC236}">
                <a16:creationId xmlns:a16="http://schemas.microsoft.com/office/drawing/2014/main" id="{CE6C7C13-B718-684F-9496-335E26B863B9}"/>
              </a:ext>
            </a:extLst>
          </p:cNvPr>
          <p:cNvSpPr/>
          <p:nvPr/>
        </p:nvSpPr>
        <p:spPr>
          <a:xfrm>
            <a:off x="7008643" y="915406"/>
            <a:ext cx="2340559"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cerca de la selva</a:t>
            </a:r>
          </a:p>
        </p:txBody>
      </p:sp>
      <p:sp>
        <p:nvSpPr>
          <p:cNvPr id="7" name="Rectángulo 6">
            <a:extLst>
              <a:ext uri="{FF2B5EF4-FFF2-40B4-BE49-F238E27FC236}">
                <a16:creationId xmlns:a16="http://schemas.microsoft.com/office/drawing/2014/main" id="{63F2036D-C9E5-1848-A86C-39116427646E}"/>
              </a:ext>
            </a:extLst>
          </p:cNvPr>
          <p:cNvSpPr/>
          <p:nvPr/>
        </p:nvSpPr>
        <p:spPr>
          <a:xfrm>
            <a:off x="4058079" y="1593454"/>
            <a:ext cx="2177829"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también sufren.</a:t>
            </a:r>
          </a:p>
        </p:txBody>
      </p:sp>
      <p:sp>
        <p:nvSpPr>
          <p:cNvPr id="8" name="Rectángulo 7">
            <a:extLst>
              <a:ext uri="{FF2B5EF4-FFF2-40B4-BE49-F238E27FC236}">
                <a16:creationId xmlns:a16="http://schemas.microsoft.com/office/drawing/2014/main" id="{E7BE3FAF-7724-A34B-8AF4-6FF54DE10124}"/>
              </a:ext>
            </a:extLst>
          </p:cNvPr>
          <p:cNvSpPr/>
          <p:nvPr/>
        </p:nvSpPr>
        <p:spPr>
          <a:xfrm>
            <a:off x="1633252" y="3017520"/>
            <a:ext cx="1913124"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estás bien</a:t>
            </a:r>
          </a:p>
        </p:txBody>
      </p:sp>
      <p:sp>
        <p:nvSpPr>
          <p:cNvPr id="9" name="Rectángulo 8">
            <a:extLst>
              <a:ext uri="{FF2B5EF4-FFF2-40B4-BE49-F238E27FC236}">
                <a16:creationId xmlns:a16="http://schemas.microsoft.com/office/drawing/2014/main" id="{16C89DDA-5AA0-E844-9572-8D75FD88425C}"/>
              </a:ext>
            </a:extLst>
          </p:cNvPr>
          <p:cNvSpPr/>
          <p:nvPr/>
        </p:nvSpPr>
        <p:spPr>
          <a:xfrm>
            <a:off x="8014350" y="3429000"/>
            <a:ext cx="2262124"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están muy tristes.</a:t>
            </a:r>
          </a:p>
        </p:txBody>
      </p:sp>
      <p:sp>
        <p:nvSpPr>
          <p:cNvPr id="10" name="Rectángulo 9">
            <a:extLst>
              <a:ext uri="{FF2B5EF4-FFF2-40B4-BE49-F238E27FC236}">
                <a16:creationId xmlns:a16="http://schemas.microsoft.com/office/drawing/2014/main" id="{E3340410-F6EA-FD4A-B721-F26B743C7D94}"/>
              </a:ext>
            </a:extLst>
          </p:cNvPr>
          <p:cNvSpPr/>
          <p:nvPr/>
        </p:nvSpPr>
        <p:spPr>
          <a:xfrm>
            <a:off x="3670950" y="3990751"/>
            <a:ext cx="2177828"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el padre invita</a:t>
            </a:r>
          </a:p>
        </p:txBody>
      </p:sp>
      <p:sp>
        <p:nvSpPr>
          <p:cNvPr id="11" name="Rectángulo 10">
            <a:extLst>
              <a:ext uri="{FF2B5EF4-FFF2-40B4-BE49-F238E27FC236}">
                <a16:creationId xmlns:a16="http://schemas.microsoft.com/office/drawing/2014/main" id="{9F2278CB-8EF1-DE43-A135-30DE178F3ADB}"/>
              </a:ext>
            </a:extLst>
          </p:cNvPr>
          <p:cNvSpPr/>
          <p:nvPr/>
        </p:nvSpPr>
        <p:spPr>
          <a:xfrm>
            <a:off x="3305929" y="5567610"/>
            <a:ext cx="1663049"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ser buenos</a:t>
            </a:r>
          </a:p>
        </p:txBody>
      </p:sp>
      <p:sp>
        <p:nvSpPr>
          <p:cNvPr id="12" name="Rounded Rectangle 2">
            <a:extLst>
              <a:ext uri="{FF2B5EF4-FFF2-40B4-BE49-F238E27FC236}">
                <a16:creationId xmlns:a16="http://schemas.microsoft.com/office/drawing/2014/main" id="{4FAFDED9-694A-B547-ABEE-C97A0EC4CE22}"/>
              </a:ext>
            </a:extLst>
          </p:cNvPr>
          <p:cNvSpPr/>
          <p:nvPr/>
        </p:nvSpPr>
        <p:spPr>
          <a:xfrm>
            <a:off x="10686395" y="165100"/>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itle 1">
            <a:extLst>
              <a:ext uri="{FF2B5EF4-FFF2-40B4-BE49-F238E27FC236}">
                <a16:creationId xmlns:a16="http://schemas.microsoft.com/office/drawing/2014/main" id="{32755950-868B-9B46-8597-727769ED14F2}"/>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hablar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 name="Title 2"/>
          <p:cNvSpPr>
            <a:spLocks noGrp="1"/>
          </p:cNvSpPr>
          <p:nvPr>
            <p:ph type="title" idx="4294967295"/>
          </p:nvPr>
        </p:nvSpPr>
        <p:spPr>
          <a:xfrm>
            <a:off x="241300" y="210302"/>
            <a:ext cx="3305076" cy="549466"/>
          </a:xfrm>
        </p:spPr>
        <p:txBody>
          <a:bodyPr/>
          <a:lstStyle/>
          <a:p>
            <a:pPr rtl="0" eaLnBrk="1" latinLnBrk="0" hangingPunct="1"/>
            <a:r>
              <a:rPr lang="es-ES" sz="2200" b="1" kern="1200">
                <a:solidFill>
                  <a:srgbClr val="203864"/>
                </a:solidFill>
                <a:effectLst/>
                <a:latin typeface="Century Gothic" panose="020B0502020202020204" pitchFamily="34" charset="0"/>
                <a:ea typeface="+mn-ea"/>
                <a:cs typeface="+mn-cs"/>
              </a:rPr>
              <a:t>Estudiante A - Solución</a:t>
            </a:r>
            <a:endParaRPr lang="en-GB"/>
          </a:p>
        </p:txBody>
      </p:sp>
    </p:spTree>
    <p:extLst>
      <p:ext uri="{BB962C8B-B14F-4D97-AF65-F5344CB8AC3E}">
        <p14:creationId xmlns:p14="http://schemas.microsoft.com/office/powerpoint/2010/main" val="164820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8219DB1-DE60-E244-98BE-68AF455247E2}"/>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hablar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59" name="Llamada rectangular redondeada 58">
            <a:extLst>
              <a:ext uri="{FF2B5EF4-FFF2-40B4-BE49-F238E27FC236}">
                <a16:creationId xmlns:a16="http://schemas.microsoft.com/office/drawing/2014/main" id="{74C0591B-45DF-9D4C-85A5-5189A9CB6D12}"/>
              </a:ext>
            </a:extLst>
          </p:cNvPr>
          <p:cNvSpPr/>
          <p:nvPr/>
        </p:nvSpPr>
        <p:spPr>
          <a:xfrm>
            <a:off x="241300" y="796738"/>
            <a:ext cx="11493500" cy="5264524"/>
          </a:xfrm>
          <a:prstGeom prst="wedgeRoundRectCallout">
            <a:avLst>
              <a:gd name="adj1" fmla="val -48684"/>
              <a:gd name="adj2" fmla="val 110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Dos niños viven felices con sus padres en un pueblo cerca de la selva amazónica. Su padre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works</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in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countryside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y su mamá trabaja en casa. Pero su mamá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is</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sick</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y otras personas en su pueblo sufren también.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Un día a la una de la tarde, los niños salen contentos de clase.  Llegan a casa y llaman «¡Mamá! ¡Mamá!» pero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Mum</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is</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on</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floor</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sin respirar.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«Mamá, ¿estás bien?», grita un niño, el otro empieza a llorar.  Papá llega a casa, pero no puede hacer nada.  Mamá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is</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pale and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cold</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Todos están muy tristes.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Después de unos meses, el padre invita a otra señora a ser su mujer y mamá de los niños:  «¡Hola, niños!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we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are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going</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to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greet</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a vuestra nueva mamá, por favor. Vamos a quererla mucho».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Un niño dice al otro «Uy, ella no me gusta,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she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is</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strange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y me mira fría». El otro responde, «Sí, pero tenemos que ser buenos y quererla».</a:t>
            </a:r>
          </a:p>
        </p:txBody>
      </p:sp>
      <p:sp>
        <p:nvSpPr>
          <p:cNvPr id="7" name="Rounded Rectangle 2">
            <a:extLst>
              <a:ext uri="{FF2B5EF4-FFF2-40B4-BE49-F238E27FC236}">
                <a16:creationId xmlns:a16="http://schemas.microsoft.com/office/drawing/2014/main" id="{C5A92A96-5ED6-5E4F-8118-9024B947E54C}"/>
              </a:ext>
            </a:extLst>
          </p:cNvPr>
          <p:cNvSpPr/>
          <p:nvPr/>
        </p:nvSpPr>
        <p:spPr>
          <a:xfrm>
            <a:off x="10615114" y="196508"/>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itle 1">
            <a:extLst>
              <a:ext uri="{FF2B5EF4-FFF2-40B4-BE49-F238E27FC236}">
                <a16:creationId xmlns:a16="http://schemas.microsoft.com/office/drawing/2014/main" id="{3372D042-55FA-CE4F-B0DB-CEE4B541F13D}"/>
              </a:ext>
            </a:extLst>
          </p:cNvPr>
          <p:cNvSpPr txBox="1">
            <a:spLocks/>
          </p:cNvSpPr>
          <p:nvPr/>
        </p:nvSpPr>
        <p:spPr>
          <a:xfrm>
            <a:off x="10560793" y="241710"/>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hablar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 name="Title 1"/>
          <p:cNvSpPr>
            <a:spLocks noGrp="1"/>
          </p:cNvSpPr>
          <p:nvPr>
            <p:ph type="title" idx="4294967295"/>
          </p:nvPr>
        </p:nvSpPr>
        <p:spPr>
          <a:xfrm>
            <a:off x="241300" y="291603"/>
            <a:ext cx="1993900" cy="428439"/>
          </a:xfrm>
        </p:spPr>
        <p:txBody>
          <a:bodyPr/>
          <a:lstStyle/>
          <a:p>
            <a:pPr rtl="0" eaLnBrk="1" latinLnBrk="0" hangingPunct="1"/>
            <a:r>
              <a:rPr lang="es-ES" sz="2200" b="1" kern="1200">
                <a:solidFill>
                  <a:srgbClr val="203864"/>
                </a:solidFill>
                <a:effectLst/>
                <a:latin typeface="Century Gothic" panose="020B0502020202020204" pitchFamily="34" charset="0"/>
                <a:ea typeface="+mn-ea"/>
                <a:cs typeface="+mn-cs"/>
              </a:rPr>
              <a:t>Estudiante B</a:t>
            </a:r>
            <a:endParaRPr lang="en-GB"/>
          </a:p>
        </p:txBody>
      </p:sp>
    </p:spTree>
    <p:extLst>
      <p:ext uri="{BB962C8B-B14F-4D97-AF65-F5344CB8AC3E}">
        <p14:creationId xmlns:p14="http://schemas.microsoft.com/office/powerpoint/2010/main" val="836962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Llamada rectangular redondeada 58">
            <a:extLst>
              <a:ext uri="{FF2B5EF4-FFF2-40B4-BE49-F238E27FC236}">
                <a16:creationId xmlns:a16="http://schemas.microsoft.com/office/drawing/2014/main" id="{74C0591B-45DF-9D4C-85A5-5189A9CB6D12}"/>
              </a:ext>
            </a:extLst>
          </p:cNvPr>
          <p:cNvSpPr/>
          <p:nvPr/>
        </p:nvSpPr>
        <p:spPr>
          <a:xfrm>
            <a:off x="241300" y="796738"/>
            <a:ext cx="11493500" cy="5264524"/>
          </a:xfrm>
          <a:prstGeom prst="wedgeRoundRectCallout">
            <a:avLst>
              <a:gd name="adj1" fmla="val -48684"/>
              <a:gd name="adj2" fmla="val 110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Dos niños viven felices con sus padres en un pueblo cerca de la selva amazónica. Su padre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works</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in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countryside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y su mamá trabaja en casa. Pero su mamá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is</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sick</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y otras personas en su pueblo sufren también.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Un día a la una de la tarde, los niños salen contentos de clase.  Llegan a casa y llaman «¡Mamá! ¡Mamá!» pero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Mum</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is</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on</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the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floor</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 </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sin respirar.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«Mamá, ¿estás bien?», grita un niño, el otro empieza a llorar.  Papá llega a casa, pero no puede hacer nada.  Mamá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is</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pale and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cold</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 Todos están muy tristes.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Después de unos meses, el padre invita a otra señora a ser su mujer y mamá de los niños:  «¡Hola, niños!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we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are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going</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to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greet</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a vuestra nueva mamá, por favor. Vamos a quererla mucho».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Un niño dice al otro «Uy, ella no me gusta, </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she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is</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1" i="0" u="none" strike="noStrike" kern="1200" cap="none" spc="0" normalizeH="0" baseline="0" noProof="0" dirty="0" err="1">
                <a:ln>
                  <a:noFill/>
                </a:ln>
                <a:solidFill>
                  <a:srgbClr val="203864"/>
                </a:solidFill>
                <a:effectLst/>
                <a:uLnTx/>
                <a:uFillTx/>
                <a:latin typeface="Century Gothic" panose="020F0302020204030204"/>
                <a:ea typeface="+mn-ea"/>
                <a:cs typeface="+mn-cs"/>
              </a:rPr>
              <a:t>strange</a:t>
            </a:r>
            <a:r>
              <a:rPr kumimoji="0" lang="es-ES" sz="20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000" b="0" i="0" u="none" strike="noStrike" kern="1200" cap="none" spc="0" normalizeH="0" baseline="0" noProof="0" dirty="0">
                <a:ln>
                  <a:noFill/>
                </a:ln>
                <a:solidFill>
                  <a:srgbClr val="203864"/>
                </a:solidFill>
                <a:effectLst/>
                <a:uLnTx/>
                <a:uFillTx/>
                <a:latin typeface="Century Gothic" panose="020F0302020204030204"/>
                <a:ea typeface="+mn-ea"/>
                <a:cs typeface="+mn-cs"/>
              </a:rPr>
              <a:t>y me mira fría». El otro responde, «Sí, pero tenemos que ser buenos y quererla».</a:t>
            </a:r>
          </a:p>
        </p:txBody>
      </p:sp>
      <p:sp>
        <p:nvSpPr>
          <p:cNvPr id="7" name="Rectángulo 6">
            <a:extLst>
              <a:ext uri="{FF2B5EF4-FFF2-40B4-BE49-F238E27FC236}">
                <a16:creationId xmlns:a16="http://schemas.microsoft.com/office/drawing/2014/main" id="{DBB4BB40-13CA-1B40-9552-725E4776CE22}"/>
              </a:ext>
            </a:extLst>
          </p:cNvPr>
          <p:cNvSpPr/>
          <p:nvPr/>
        </p:nvSpPr>
        <p:spPr>
          <a:xfrm>
            <a:off x="1391614" y="1263749"/>
            <a:ext cx="3180385"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trabaja en el campo</a:t>
            </a:r>
          </a:p>
        </p:txBody>
      </p:sp>
      <p:sp>
        <p:nvSpPr>
          <p:cNvPr id="8" name="Rectángulo 7">
            <a:extLst>
              <a:ext uri="{FF2B5EF4-FFF2-40B4-BE49-F238E27FC236}">
                <a16:creationId xmlns:a16="http://schemas.microsoft.com/office/drawing/2014/main" id="{127E3BE6-D514-C84F-8F93-F668EFA9D36E}"/>
              </a:ext>
            </a:extLst>
          </p:cNvPr>
          <p:cNvSpPr/>
          <p:nvPr/>
        </p:nvSpPr>
        <p:spPr>
          <a:xfrm>
            <a:off x="9963996" y="1263749"/>
            <a:ext cx="1444798"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está mala</a:t>
            </a:r>
          </a:p>
        </p:txBody>
      </p:sp>
      <p:sp>
        <p:nvSpPr>
          <p:cNvPr id="9" name="Rectángulo 8">
            <a:extLst>
              <a:ext uri="{FF2B5EF4-FFF2-40B4-BE49-F238E27FC236}">
                <a16:creationId xmlns:a16="http://schemas.microsoft.com/office/drawing/2014/main" id="{3F509E41-6B3B-4F46-A57A-5701DC0981FD}"/>
              </a:ext>
            </a:extLst>
          </p:cNvPr>
          <p:cNvSpPr/>
          <p:nvPr/>
        </p:nvSpPr>
        <p:spPr>
          <a:xfrm>
            <a:off x="3468757" y="2513386"/>
            <a:ext cx="3019286"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Mamá está en el suelo</a:t>
            </a:r>
          </a:p>
        </p:txBody>
      </p:sp>
      <p:sp>
        <p:nvSpPr>
          <p:cNvPr id="10" name="Rectángulo 9">
            <a:extLst>
              <a:ext uri="{FF2B5EF4-FFF2-40B4-BE49-F238E27FC236}">
                <a16:creationId xmlns:a16="http://schemas.microsoft.com/office/drawing/2014/main" id="{AD5E0D28-BA6B-D84E-9C9C-4C0496F0B0D0}"/>
              </a:ext>
            </a:extLst>
          </p:cNvPr>
          <p:cNvSpPr/>
          <p:nvPr/>
        </p:nvSpPr>
        <p:spPr>
          <a:xfrm>
            <a:off x="4403748" y="3429000"/>
            <a:ext cx="2304670"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está pálida y fría.</a:t>
            </a:r>
          </a:p>
        </p:txBody>
      </p:sp>
      <p:sp>
        <p:nvSpPr>
          <p:cNvPr id="11" name="Rectángulo 10">
            <a:extLst>
              <a:ext uri="{FF2B5EF4-FFF2-40B4-BE49-F238E27FC236}">
                <a16:creationId xmlns:a16="http://schemas.microsoft.com/office/drawing/2014/main" id="{43081033-78F9-6C49-B0A1-C8EC06452513}"/>
              </a:ext>
            </a:extLst>
          </p:cNvPr>
          <p:cNvSpPr/>
          <p:nvPr/>
        </p:nvSpPr>
        <p:spPr>
          <a:xfrm>
            <a:off x="3080714" y="4344614"/>
            <a:ext cx="2835991"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Vamos a saludar</a:t>
            </a:r>
          </a:p>
        </p:txBody>
      </p:sp>
      <p:sp>
        <p:nvSpPr>
          <p:cNvPr id="12" name="Rectángulo 11">
            <a:extLst>
              <a:ext uri="{FF2B5EF4-FFF2-40B4-BE49-F238E27FC236}">
                <a16:creationId xmlns:a16="http://schemas.microsoft.com/office/drawing/2014/main" id="{A45CECE6-8A20-3E4E-A2A9-960E73C7F40F}"/>
              </a:ext>
            </a:extLst>
          </p:cNvPr>
          <p:cNvSpPr/>
          <p:nvPr/>
        </p:nvSpPr>
        <p:spPr>
          <a:xfrm>
            <a:off x="5760653" y="5202938"/>
            <a:ext cx="1895530"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es extraña</a:t>
            </a:r>
          </a:p>
        </p:txBody>
      </p:sp>
      <p:sp>
        <p:nvSpPr>
          <p:cNvPr id="13" name="Rounded Rectangle 2">
            <a:extLst>
              <a:ext uri="{FF2B5EF4-FFF2-40B4-BE49-F238E27FC236}">
                <a16:creationId xmlns:a16="http://schemas.microsoft.com/office/drawing/2014/main" id="{2271EE7E-C441-0044-8628-B0321FC35316}"/>
              </a:ext>
            </a:extLst>
          </p:cNvPr>
          <p:cNvSpPr/>
          <p:nvPr/>
        </p:nvSpPr>
        <p:spPr>
          <a:xfrm>
            <a:off x="10686395" y="165100"/>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itle 1">
            <a:extLst>
              <a:ext uri="{FF2B5EF4-FFF2-40B4-BE49-F238E27FC236}">
                <a16:creationId xmlns:a16="http://schemas.microsoft.com/office/drawing/2014/main" id="{727B016B-64E3-AD4A-A5E5-C283E08AFFE9}"/>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hablar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 name="Title 1"/>
          <p:cNvSpPr>
            <a:spLocks noGrp="1"/>
          </p:cNvSpPr>
          <p:nvPr>
            <p:ph type="title" idx="4294967295"/>
          </p:nvPr>
        </p:nvSpPr>
        <p:spPr>
          <a:xfrm>
            <a:off x="241300" y="210302"/>
            <a:ext cx="3556000" cy="549314"/>
          </a:xfrm>
        </p:spPr>
        <p:txBody>
          <a:bodyPr>
            <a:normAutofit/>
          </a:bodyPr>
          <a:lstStyle/>
          <a:p>
            <a:pPr rtl="0" eaLnBrk="1" latinLnBrk="0" hangingPunct="1"/>
            <a:r>
              <a:rPr lang="es-ES" sz="2200" b="1" kern="1200">
                <a:solidFill>
                  <a:srgbClr val="203864"/>
                </a:solidFill>
                <a:effectLst/>
                <a:latin typeface="Century Gothic" panose="020B0502020202020204" pitchFamily="34" charset="0"/>
                <a:ea typeface="+mn-ea"/>
                <a:cs typeface="+mn-cs"/>
              </a:rPr>
              <a:t>Estudiante B - Solución</a:t>
            </a:r>
            <a:endParaRPr lang="en-GB"/>
          </a:p>
        </p:txBody>
      </p:sp>
    </p:spTree>
    <p:extLst>
      <p:ext uri="{BB962C8B-B14F-4D97-AF65-F5344CB8AC3E}">
        <p14:creationId xmlns:p14="http://schemas.microsoft.com/office/powerpoint/2010/main" val="46272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CA0347C0-F35C-274C-9DFF-A65B0A2AEA79}"/>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6204" b="24019"/>
          <a:stretch/>
        </p:blipFill>
        <p:spPr bwMode="auto">
          <a:xfrm>
            <a:off x="0" y="0"/>
            <a:ext cx="12192000" cy="638048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a:extLst>
              <a:ext uri="{FF2B5EF4-FFF2-40B4-BE49-F238E27FC236}">
                <a16:creationId xmlns:a16="http://schemas.microsoft.com/office/drawing/2014/main" id="{27EABF1E-2442-B541-8BC7-5468355B3614}"/>
              </a:ext>
            </a:extLst>
          </p:cNvPr>
          <p:cNvSpPr>
            <a:spLocks noGrp="1"/>
          </p:cNvSpPr>
          <p:nvPr>
            <p:ph type="ctrTitle"/>
          </p:nvPr>
        </p:nvSpPr>
        <p:spPr>
          <a:xfrm>
            <a:off x="3951194" y="302092"/>
            <a:ext cx="4289612" cy="746778"/>
          </a:xfrm>
        </p:spPr>
        <p:txBody>
          <a:bodyPr>
            <a:normAutofit fontScale="90000"/>
          </a:bodyPr>
          <a:lstStyle/>
          <a:p>
            <a:r>
              <a:rPr lang="es-GB" b="1" dirty="0"/>
              <a:t>Ayaymamá</a:t>
            </a:r>
          </a:p>
        </p:txBody>
      </p:sp>
      <p:sp>
        <p:nvSpPr>
          <p:cNvPr id="5" name="CuadroTexto 4">
            <a:extLst>
              <a:ext uri="{FF2B5EF4-FFF2-40B4-BE49-F238E27FC236}">
                <a16:creationId xmlns:a16="http://schemas.microsoft.com/office/drawing/2014/main" id="{AC494569-9141-1147-AA22-4362C50703E2}"/>
              </a:ext>
            </a:extLst>
          </p:cNvPr>
          <p:cNvSpPr txBox="1"/>
          <p:nvPr/>
        </p:nvSpPr>
        <p:spPr>
          <a:xfrm>
            <a:off x="705997" y="4342936"/>
            <a:ext cx="7005444"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 da miedo? ¿te da rabia? ¿te da risa? </a:t>
            </a:r>
          </a:p>
        </p:txBody>
      </p:sp>
      <p:sp>
        <p:nvSpPr>
          <p:cNvPr id="7" name="CuadroTexto 6">
            <a:extLst>
              <a:ext uri="{FF2B5EF4-FFF2-40B4-BE49-F238E27FC236}">
                <a16:creationId xmlns:a16="http://schemas.microsoft.com/office/drawing/2014/main" id="{B51AD3AB-CBC8-A446-8FF1-5376C0FF3BBC}"/>
              </a:ext>
            </a:extLst>
          </p:cNvPr>
          <p:cNvSpPr txBox="1"/>
          <p:nvPr/>
        </p:nvSpPr>
        <p:spPr>
          <a:xfrm>
            <a:off x="227911" y="5038602"/>
            <a:ext cx="1092797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¿Cuál es tu opinión sobre los niños?</a:t>
            </a:r>
          </a:p>
        </p:txBody>
      </p:sp>
      <p:sp>
        <p:nvSpPr>
          <p:cNvPr id="11" name="CuadroTexto 10">
            <a:extLst>
              <a:ext uri="{FF2B5EF4-FFF2-40B4-BE49-F238E27FC236}">
                <a16:creationId xmlns:a16="http://schemas.microsoft.com/office/drawing/2014/main" id="{748E3AA4-83EB-0B4C-8ED4-A000BEBE780B}"/>
              </a:ext>
            </a:extLst>
          </p:cNvPr>
          <p:cNvSpPr txBox="1"/>
          <p:nvPr/>
        </p:nvSpPr>
        <p:spPr>
          <a:xfrm>
            <a:off x="268622" y="3647270"/>
            <a:ext cx="1133811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¿Cuál es tu opinión sobre la historia?</a:t>
            </a:r>
          </a:p>
        </p:txBody>
      </p:sp>
      <p:pic>
        <p:nvPicPr>
          <p:cNvPr id="19" name="Imagen 18" descr="Imagen que contiene dibujo&#10;&#10;Descripción generada automáticamente">
            <a:extLst>
              <a:ext uri="{FF2B5EF4-FFF2-40B4-BE49-F238E27FC236}">
                <a16:creationId xmlns:a16="http://schemas.microsoft.com/office/drawing/2014/main" id="{79BF94D9-56E4-F544-B2FB-630EC1D089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26392" y="1667044"/>
            <a:ext cx="1195622" cy="1195622"/>
          </a:xfrm>
          <a:prstGeom prst="rect">
            <a:avLst/>
          </a:prstGeom>
        </p:spPr>
      </p:pic>
      <p:pic>
        <p:nvPicPr>
          <p:cNvPr id="20" name="Imagen 19">
            <a:extLst>
              <a:ext uri="{FF2B5EF4-FFF2-40B4-BE49-F238E27FC236}">
                <a16:creationId xmlns:a16="http://schemas.microsoft.com/office/drawing/2014/main" id="{1826BDC3-3097-6943-A4B2-FFD36A14EA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2977" y="1654721"/>
            <a:ext cx="1220269" cy="1220269"/>
          </a:xfrm>
          <a:prstGeom prst="rect">
            <a:avLst/>
          </a:prstGeom>
        </p:spPr>
      </p:pic>
      <p:pic>
        <p:nvPicPr>
          <p:cNvPr id="21" name="Imagen 20" descr="Imagen que contiene dibujo&#10;&#10;Descripción generada automáticamente">
            <a:extLst>
              <a:ext uri="{FF2B5EF4-FFF2-40B4-BE49-F238E27FC236}">
                <a16:creationId xmlns:a16="http://schemas.microsoft.com/office/drawing/2014/main" id="{4C35ABC1-CEE2-834C-AD17-B2F3EDB28D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42513" y="1667045"/>
            <a:ext cx="1195621" cy="1195621"/>
          </a:xfrm>
          <a:prstGeom prst="rect">
            <a:avLst/>
          </a:prstGeom>
        </p:spPr>
      </p:pic>
      <p:pic>
        <p:nvPicPr>
          <p:cNvPr id="24" name="Imagen 23">
            <a:extLst>
              <a:ext uri="{FF2B5EF4-FFF2-40B4-BE49-F238E27FC236}">
                <a16:creationId xmlns:a16="http://schemas.microsoft.com/office/drawing/2014/main" id="{0D652591-D032-C642-9A88-1D3F8D7CF4FD}"/>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4460" b="94601" l="2326" r="96047">
                        <a14:foregroundMark x1="74884" y1="49296" x2="48837" y2="86150"/>
                        <a14:foregroundMark x1="48837" y1="86150" x2="21395" y2="46479"/>
                        <a14:foregroundMark x1="21395" y1="46479" x2="67907" y2="25822"/>
                        <a14:foregroundMark x1="67907" y1="25822" x2="85581" y2="68075"/>
                        <a14:foregroundMark x1="85581" y1="68075" x2="42791" y2="87324"/>
                        <a14:foregroundMark x1="42791" y1="87324" x2="16047" y2="50000"/>
                        <a14:foregroundMark x1="16047" y1="50000" x2="42558" y2="12676"/>
                        <a14:foregroundMark x1="42558" y1="12676" x2="58605" y2="16901"/>
                        <a14:foregroundMark x1="84186" y1="58920" x2="55349" y2="94836"/>
                        <a14:foregroundMark x1="55349" y1="94836" x2="46512" y2="92723"/>
                        <a14:foregroundMark x1="23721" y1="79108" x2="11628" y2="52113"/>
                        <a14:foregroundMark x1="86977" y1="65728" x2="75581" y2="20188"/>
                        <a14:foregroundMark x1="75581" y1="20188" x2="30000" y2="15493"/>
                        <a14:foregroundMark x1="30000" y1="15493" x2="11628" y2="57981"/>
                        <a14:foregroundMark x1="11628" y1="57981" x2="14419" y2="66901"/>
                        <a14:foregroundMark x1="7674" y1="71127" x2="11628" y2="39906"/>
                        <a14:foregroundMark x1="4884" y1="33099" x2="31860" y2="15493"/>
                        <a14:foregroundMark x1="13023" y1="24883" x2="56744" y2="14085"/>
                        <a14:foregroundMark x1="56744" y1="14085" x2="93488" y2="40610"/>
                        <a14:foregroundMark x1="93488" y1="40610" x2="90930" y2="65728"/>
                        <a14:foregroundMark x1="66744" y1="14085" x2="29070" y2="14085"/>
                        <a14:foregroundMark x1="72093" y1="15493" x2="23721" y2="4695"/>
                        <a14:foregroundMark x1="63953" y1="8685" x2="41163" y2="8685"/>
                        <a14:foregroundMark x1="56047" y1="6103" x2="41163" y2="8685"/>
                        <a14:foregroundMark x1="2326" y1="65728" x2="3721" y2="42488"/>
                        <a14:foregroundMark x1="92326" y1="69718" x2="92326" y2="42488"/>
                        <a14:foregroundMark x1="93488" y1="56103" x2="96279" y2="50704"/>
                      </a14:backgroundRemoval>
                    </a14:imgEffect>
                  </a14:imgLayer>
                </a14:imgProps>
              </a:ext>
              <a:ext uri="{28A0092B-C50C-407E-A947-70E740481C1C}">
                <a14:useLocalDpi xmlns:a14="http://schemas.microsoft.com/office/drawing/2010/main"/>
              </a:ext>
            </a:extLst>
          </a:blip>
          <a:srcRect/>
          <a:stretch/>
        </p:blipFill>
        <p:spPr>
          <a:xfrm>
            <a:off x="3848208" y="1794903"/>
            <a:ext cx="949635" cy="939905"/>
          </a:xfrm>
          <a:prstGeom prst="rect">
            <a:avLst/>
          </a:prstGeom>
        </p:spPr>
      </p:pic>
      <p:pic>
        <p:nvPicPr>
          <p:cNvPr id="30" name="Imagen 29">
            <a:extLst>
              <a:ext uri="{FF2B5EF4-FFF2-40B4-BE49-F238E27FC236}">
                <a16:creationId xmlns:a16="http://schemas.microsoft.com/office/drawing/2014/main" id="{9EDA2376-CCC0-2747-AFF8-442F22FD5B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82804" y="1667044"/>
            <a:ext cx="1150247" cy="1195622"/>
          </a:xfrm>
          <a:prstGeom prst="rect">
            <a:avLst/>
          </a:prstGeom>
        </p:spPr>
      </p:pic>
      <p:pic>
        <p:nvPicPr>
          <p:cNvPr id="31" name="Imagen 30">
            <a:extLst>
              <a:ext uri="{FF2B5EF4-FFF2-40B4-BE49-F238E27FC236}">
                <a16:creationId xmlns:a16="http://schemas.microsoft.com/office/drawing/2014/main" id="{7837D015-C337-7B4C-A779-FCBA4038485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077721" y="1682212"/>
            <a:ext cx="1158627" cy="1165286"/>
          </a:xfrm>
          <a:prstGeom prst="rect">
            <a:avLst/>
          </a:prstGeom>
        </p:spPr>
      </p:pic>
      <p:sp>
        <p:nvSpPr>
          <p:cNvPr id="39" name="CuadroTexto 38">
            <a:extLst>
              <a:ext uri="{FF2B5EF4-FFF2-40B4-BE49-F238E27FC236}">
                <a16:creationId xmlns:a16="http://schemas.microsoft.com/office/drawing/2014/main" id="{56480690-24CF-9140-A2E9-B6C563CD7CAF}"/>
              </a:ext>
            </a:extLst>
          </p:cNvPr>
          <p:cNvSpPr txBox="1"/>
          <p:nvPr/>
        </p:nvSpPr>
        <p:spPr>
          <a:xfrm>
            <a:off x="423582" y="1098728"/>
            <a:ext cx="113381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Hablamos de emociones. Contesta las preguntas en parejas:</a:t>
            </a:r>
          </a:p>
        </p:txBody>
      </p:sp>
      <p:sp>
        <p:nvSpPr>
          <p:cNvPr id="40" name="CuadroTexto 39">
            <a:extLst>
              <a:ext uri="{FF2B5EF4-FFF2-40B4-BE49-F238E27FC236}">
                <a16:creationId xmlns:a16="http://schemas.microsoft.com/office/drawing/2014/main" id="{04E022D8-6C13-4449-96CB-F31FB09AC420}"/>
              </a:ext>
            </a:extLst>
          </p:cNvPr>
          <p:cNvSpPr txBox="1"/>
          <p:nvPr/>
        </p:nvSpPr>
        <p:spPr>
          <a:xfrm>
            <a:off x="227911" y="5734268"/>
            <a:ext cx="1092797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¿Y cuál es tu opinión sobre la señora?</a:t>
            </a:r>
          </a:p>
        </p:txBody>
      </p:sp>
      <p:sp>
        <p:nvSpPr>
          <p:cNvPr id="2" name="Llamada rectangular redondeada 1">
            <a:extLst>
              <a:ext uri="{FF2B5EF4-FFF2-40B4-BE49-F238E27FC236}">
                <a16:creationId xmlns:a16="http://schemas.microsoft.com/office/drawing/2014/main" id="{9F070FD2-84BB-314F-BA9F-B5DCB3F407BE}"/>
              </a:ext>
            </a:extLst>
          </p:cNvPr>
          <p:cNvSpPr/>
          <p:nvPr/>
        </p:nvSpPr>
        <p:spPr>
          <a:xfrm>
            <a:off x="8255754" y="4149771"/>
            <a:ext cx="3505940" cy="1872308"/>
          </a:xfrm>
          <a:prstGeom prst="wedgeRoundRectCallout">
            <a:avLst>
              <a:gd name="adj1" fmla="val -67600"/>
              <a:gd name="adj2" fmla="val 1873"/>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600" b="0" i="0" u="none" strike="noStrike" kern="1200" cap="none" spc="0" normalizeH="0" baseline="0" noProof="0" dirty="0">
                <a:ln>
                  <a:noFill/>
                </a:ln>
                <a:solidFill>
                  <a:srgbClr val="203864"/>
                </a:solidFill>
                <a:effectLst/>
                <a:uLnTx/>
                <a:uFillTx/>
                <a:latin typeface="Century Gothic" panose="020F0302020204030204"/>
                <a:ea typeface="+mn-ea"/>
                <a:cs typeface="+mn-cs"/>
              </a:rPr>
              <a:t>Ejemplo: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600" b="0" i="1" u="none" strike="noStrike" kern="1200" cap="none" spc="0" normalizeH="0" baseline="0" noProof="0" dirty="0">
                <a:ln>
                  <a:noFill/>
                </a:ln>
                <a:solidFill>
                  <a:srgbClr val="203864"/>
                </a:solidFill>
                <a:effectLst/>
                <a:uLnTx/>
                <a:uFillTx/>
                <a:latin typeface="Century Gothic" panose="020F0302020204030204"/>
                <a:ea typeface="+mn-ea"/>
                <a:cs typeface="+mn-cs"/>
              </a:rPr>
              <a:t>La historia me da miedo</a:t>
            </a:r>
            <a:r>
              <a:rPr kumimoji="0" lang="es-GB" sz="26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41" name="CuadroTexto 40">
            <a:extLst>
              <a:ext uri="{FF2B5EF4-FFF2-40B4-BE49-F238E27FC236}">
                <a16:creationId xmlns:a16="http://schemas.microsoft.com/office/drawing/2014/main" id="{64E24427-FED3-E443-AB5C-27F35583B601}"/>
              </a:ext>
            </a:extLst>
          </p:cNvPr>
          <p:cNvSpPr txBox="1"/>
          <p:nvPr/>
        </p:nvSpPr>
        <p:spPr>
          <a:xfrm>
            <a:off x="-18571" y="2874990"/>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pena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pic>
        <p:nvPicPr>
          <p:cNvPr id="1030" name="Picture 6" descr="Laughter Face with Tears of Joy emoji Emoticon Clip art - Crying ...">
            <a:extLst>
              <a:ext uri="{FF2B5EF4-FFF2-40B4-BE49-F238E27FC236}">
                <a16:creationId xmlns:a16="http://schemas.microsoft.com/office/drawing/2014/main" id="{8A531EE2-CCCC-B946-BEE2-0BA417253F1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81016" y="1790038"/>
            <a:ext cx="949635" cy="949635"/>
          </a:xfrm>
          <a:prstGeom prst="rect">
            <a:avLst/>
          </a:prstGeom>
          <a:noFill/>
          <a:extLst>
            <a:ext uri="{909E8E84-426E-40DD-AFC4-6F175D3DCCD1}">
              <a14:hiddenFill xmlns:a14="http://schemas.microsoft.com/office/drawing/2010/main">
                <a:solidFill>
                  <a:srgbClr val="FFFFFF"/>
                </a:solidFill>
              </a14:hiddenFill>
            </a:ext>
          </a:extLst>
        </p:spPr>
      </p:pic>
      <p:sp>
        <p:nvSpPr>
          <p:cNvPr id="46" name="CuadroTexto 45">
            <a:extLst>
              <a:ext uri="{FF2B5EF4-FFF2-40B4-BE49-F238E27FC236}">
                <a16:creationId xmlns:a16="http://schemas.microsoft.com/office/drawing/2014/main" id="{793AEC3A-D4EB-A546-BF4A-E8A9814BA71A}"/>
              </a:ext>
            </a:extLst>
          </p:cNvPr>
          <p:cNvSpPr txBox="1"/>
          <p:nvPr/>
        </p:nvSpPr>
        <p:spPr>
          <a:xfrm>
            <a:off x="1834045" y="2875160"/>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rabia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47" name="CuadroTexto 46">
            <a:extLst>
              <a:ext uri="{FF2B5EF4-FFF2-40B4-BE49-F238E27FC236}">
                <a16:creationId xmlns:a16="http://schemas.microsoft.com/office/drawing/2014/main" id="{3B58C243-557E-E548-A8F9-33BB5913253C}"/>
              </a:ext>
            </a:extLst>
          </p:cNvPr>
          <p:cNvSpPr txBox="1"/>
          <p:nvPr/>
        </p:nvSpPr>
        <p:spPr>
          <a:xfrm>
            <a:off x="3546151" y="2853829"/>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vergüenza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48" name="CuadroTexto 47">
            <a:extLst>
              <a:ext uri="{FF2B5EF4-FFF2-40B4-BE49-F238E27FC236}">
                <a16:creationId xmlns:a16="http://schemas.microsoft.com/office/drawing/2014/main" id="{885ACF71-B5F5-D448-AE44-DB01B02F2368}"/>
              </a:ext>
            </a:extLst>
          </p:cNvPr>
          <p:cNvSpPr txBox="1"/>
          <p:nvPr/>
        </p:nvSpPr>
        <p:spPr>
          <a:xfrm>
            <a:off x="5268641" y="2926890"/>
            <a:ext cx="15433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alegra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49" name="CuadroTexto 48">
            <a:extLst>
              <a:ext uri="{FF2B5EF4-FFF2-40B4-BE49-F238E27FC236}">
                <a16:creationId xmlns:a16="http://schemas.microsoft.com/office/drawing/2014/main" id="{ABBC19ED-9DA5-BC4D-BBE9-93E23C95158D}"/>
              </a:ext>
            </a:extLst>
          </p:cNvPr>
          <p:cNvSpPr txBox="1"/>
          <p:nvPr/>
        </p:nvSpPr>
        <p:spPr>
          <a:xfrm>
            <a:off x="7085222" y="2847498"/>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miedo</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50" name="CuadroTexto 49">
            <a:extLst>
              <a:ext uri="{FF2B5EF4-FFF2-40B4-BE49-F238E27FC236}">
                <a16:creationId xmlns:a16="http://schemas.microsoft.com/office/drawing/2014/main" id="{1AABD73C-82C6-0248-950E-1F149232824F}"/>
              </a:ext>
            </a:extLst>
          </p:cNvPr>
          <p:cNvSpPr txBox="1"/>
          <p:nvPr/>
        </p:nvSpPr>
        <p:spPr>
          <a:xfrm>
            <a:off x="8885352" y="2857556"/>
            <a:ext cx="15433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sueño</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51" name="CuadroTexto 50">
            <a:extLst>
              <a:ext uri="{FF2B5EF4-FFF2-40B4-BE49-F238E27FC236}">
                <a16:creationId xmlns:a16="http://schemas.microsoft.com/office/drawing/2014/main" id="{A18963D6-3FC0-BD48-874E-E799A7CFB254}"/>
              </a:ext>
            </a:extLst>
          </p:cNvPr>
          <p:cNvSpPr txBox="1"/>
          <p:nvPr/>
        </p:nvSpPr>
        <p:spPr>
          <a:xfrm>
            <a:off x="10584151" y="2885784"/>
            <a:ext cx="15433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rPr>
              <a:t>me da risa</a:t>
            </a:r>
            <a:endParaRPr kumimoji="0" lang="es-GB" sz="2000" b="0" i="0" u="none" strike="noStrike" kern="1200" cap="none" spc="0" normalizeH="0" baseline="0" noProof="0" dirty="0">
              <a:ln>
                <a:noFill/>
              </a:ln>
              <a:solidFill>
                <a:srgbClr val="4472C4">
                  <a:lumMod val="50000"/>
                </a:srgbClr>
              </a:solidFill>
              <a:effectLst/>
              <a:highlight>
                <a:srgbClr val="FFFFFF"/>
              </a:highlight>
              <a:uLnTx/>
              <a:uFillTx/>
              <a:latin typeface="Century Gothic" panose="020F0302020204030204"/>
              <a:ea typeface="+mn-ea"/>
              <a:cs typeface="+mn-cs"/>
            </a:endParaRPr>
          </a:p>
        </p:txBody>
      </p:sp>
      <p:sp>
        <p:nvSpPr>
          <p:cNvPr id="4" name="Rounded Rectangular Callout 3"/>
          <p:cNvSpPr/>
          <p:nvPr/>
        </p:nvSpPr>
        <p:spPr>
          <a:xfrm>
            <a:off x="3066005" y="1560358"/>
            <a:ext cx="772917" cy="542727"/>
          </a:xfrm>
          <a:prstGeom prst="wedgeRoundRectCallout">
            <a:avLst>
              <a:gd name="adj1" fmla="val -68712"/>
              <a:gd name="adj2" fmla="val 45652"/>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5B9BD5"/>
                </a:solidFill>
                <a:effectLst/>
                <a:uLnTx/>
                <a:uFillTx/>
                <a:latin typeface="Century Gothic" panose="020F0302020204030204"/>
                <a:ea typeface="+mn-ea"/>
                <a:cs typeface="+mn-cs"/>
              </a:rPr>
              <a:t>Grr..</a:t>
            </a:r>
          </a:p>
        </p:txBody>
      </p:sp>
    </p:spTree>
    <p:extLst>
      <p:ext uri="{BB962C8B-B14F-4D97-AF65-F5344CB8AC3E}">
        <p14:creationId xmlns:p14="http://schemas.microsoft.com/office/powerpoint/2010/main" val="140230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39" grpId="0"/>
      <p:bldP spid="2" grpId="0" animBg="1"/>
      <p:bldP spid="47"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CA0347C0-F35C-274C-9DFF-A65B0A2AEA79}"/>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t="6204" b="24019"/>
          <a:stretch/>
        </p:blipFill>
        <p:spPr bwMode="auto">
          <a:xfrm>
            <a:off x="0" y="0"/>
            <a:ext cx="12192000" cy="6380480"/>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a:extLst>
              <a:ext uri="{FF2B5EF4-FFF2-40B4-BE49-F238E27FC236}">
                <a16:creationId xmlns:a16="http://schemas.microsoft.com/office/drawing/2014/main" id="{27EABF1E-2442-B541-8BC7-5468355B3614}"/>
              </a:ext>
            </a:extLst>
          </p:cNvPr>
          <p:cNvSpPr>
            <a:spLocks noGrp="1"/>
          </p:cNvSpPr>
          <p:nvPr>
            <p:ph type="ctrTitle"/>
          </p:nvPr>
        </p:nvSpPr>
        <p:spPr>
          <a:xfrm>
            <a:off x="3951194" y="302092"/>
            <a:ext cx="4289612" cy="746778"/>
          </a:xfrm>
        </p:spPr>
        <p:txBody>
          <a:bodyPr>
            <a:normAutofit fontScale="90000"/>
          </a:bodyPr>
          <a:lstStyle/>
          <a:p>
            <a:r>
              <a:rPr lang="es-GB" b="1" dirty="0"/>
              <a:t>Ayaymamá</a:t>
            </a:r>
          </a:p>
        </p:txBody>
      </p:sp>
      <p:sp>
        <p:nvSpPr>
          <p:cNvPr id="5" name="CuadroTexto 4">
            <a:extLst>
              <a:ext uri="{FF2B5EF4-FFF2-40B4-BE49-F238E27FC236}">
                <a16:creationId xmlns:a16="http://schemas.microsoft.com/office/drawing/2014/main" id="{AC494569-9141-1147-AA22-4362C50703E2}"/>
              </a:ext>
            </a:extLst>
          </p:cNvPr>
          <p:cNvSpPr txBox="1"/>
          <p:nvPr/>
        </p:nvSpPr>
        <p:spPr>
          <a:xfrm>
            <a:off x="423582" y="2248508"/>
            <a:ext cx="775885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¿Qué crees que va a pasar después en la historia?</a:t>
            </a:r>
          </a:p>
        </p:txBody>
      </p:sp>
      <p:sp>
        <p:nvSpPr>
          <p:cNvPr id="6" name="CuadroTexto 5">
            <a:extLst>
              <a:ext uri="{FF2B5EF4-FFF2-40B4-BE49-F238E27FC236}">
                <a16:creationId xmlns:a16="http://schemas.microsoft.com/office/drawing/2014/main" id="{6A08473E-A109-9048-B585-D4F2B8CE6B1B}"/>
              </a:ext>
            </a:extLst>
          </p:cNvPr>
          <p:cNvSpPr txBox="1"/>
          <p:nvPr/>
        </p:nvSpPr>
        <p:spPr>
          <a:xfrm>
            <a:off x="423582" y="2958924"/>
            <a:ext cx="17171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Opciones:</a:t>
            </a:r>
          </a:p>
        </p:txBody>
      </p:sp>
      <p:sp>
        <p:nvSpPr>
          <p:cNvPr id="7" name="CuadroTexto 6">
            <a:extLst>
              <a:ext uri="{FF2B5EF4-FFF2-40B4-BE49-F238E27FC236}">
                <a16:creationId xmlns:a16="http://schemas.microsoft.com/office/drawing/2014/main" id="{B51AD3AB-CBC8-A446-8FF1-5376C0FF3BBC}"/>
              </a:ext>
            </a:extLst>
          </p:cNvPr>
          <p:cNvSpPr txBox="1"/>
          <p:nvPr/>
        </p:nvSpPr>
        <p:spPr>
          <a:xfrm>
            <a:off x="423582" y="3669340"/>
            <a:ext cx="109279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La madre nueva es amable y quiere a los niños, así que todos terminan felices.</a:t>
            </a:r>
          </a:p>
        </p:txBody>
      </p:sp>
      <p:sp>
        <p:nvSpPr>
          <p:cNvPr id="9" name="CuadroTexto 8">
            <a:extLst>
              <a:ext uri="{FF2B5EF4-FFF2-40B4-BE49-F238E27FC236}">
                <a16:creationId xmlns:a16="http://schemas.microsoft.com/office/drawing/2014/main" id="{0612F509-EB2F-7C44-AE13-E84D6C05E4C1}"/>
              </a:ext>
            </a:extLst>
          </p:cNvPr>
          <p:cNvSpPr txBox="1"/>
          <p:nvPr/>
        </p:nvSpPr>
        <p:spPr>
          <a:xfrm>
            <a:off x="423582" y="4749088"/>
            <a:ext cx="109279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La madre nueva es mala y a los niños les da miedo.</a:t>
            </a:r>
          </a:p>
        </p:txBody>
      </p:sp>
      <p:sp>
        <p:nvSpPr>
          <p:cNvPr id="10" name="CuadroTexto 9">
            <a:extLst>
              <a:ext uri="{FF2B5EF4-FFF2-40B4-BE49-F238E27FC236}">
                <a16:creationId xmlns:a16="http://schemas.microsoft.com/office/drawing/2014/main" id="{41EE00BF-04C9-A24B-A21B-A73632DFE9FC}"/>
              </a:ext>
            </a:extLst>
          </p:cNvPr>
          <p:cNvSpPr txBox="1"/>
          <p:nvPr/>
        </p:nvSpPr>
        <p:spPr>
          <a:xfrm>
            <a:off x="423582" y="5459506"/>
            <a:ext cx="6481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 ... ¿puedes decir otra opción posible?</a:t>
            </a:r>
          </a:p>
        </p:txBody>
      </p:sp>
      <p:sp>
        <p:nvSpPr>
          <p:cNvPr id="11" name="CuadroTexto 10">
            <a:extLst>
              <a:ext uri="{FF2B5EF4-FFF2-40B4-BE49-F238E27FC236}">
                <a16:creationId xmlns:a16="http://schemas.microsoft.com/office/drawing/2014/main" id="{748E3AA4-83EB-0B4C-8ED4-A000BEBE780B}"/>
              </a:ext>
            </a:extLst>
          </p:cNvPr>
          <p:cNvSpPr txBox="1"/>
          <p:nvPr/>
        </p:nvSpPr>
        <p:spPr>
          <a:xfrm>
            <a:off x="423582" y="1168760"/>
            <a:ext cx="113381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la próxima clase vamos a conocer la segunda parte de la historia, pero...</a:t>
            </a:r>
          </a:p>
        </p:txBody>
      </p:sp>
    </p:spTree>
    <p:extLst>
      <p:ext uri="{BB962C8B-B14F-4D97-AF65-F5344CB8AC3E}">
        <p14:creationId xmlns:p14="http://schemas.microsoft.com/office/powerpoint/2010/main" val="423049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95547"/>
            <a:ext cx="1172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Leemos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sobre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selva del Amazonas.</a:t>
            </a:r>
            <a:endParaRPr kumimoji="0" lang="en-GB" sz="28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234529" y="1854506"/>
            <a:ext cx="47643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Trabajamos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parejas.</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4" name="TextBox 7">
            <a:extLst>
              <a:ext uri="{FF2B5EF4-FFF2-40B4-BE49-F238E27FC236}">
                <a16:creationId xmlns:a16="http://schemas.microsoft.com/office/drawing/2014/main" id="{1C62F8CB-AA75-A045-AF80-25D4782658C8}"/>
              </a:ext>
            </a:extLst>
          </p:cNvPr>
          <p:cNvSpPr txBox="1"/>
          <p:nvPr/>
        </p:nvSpPr>
        <p:spPr>
          <a:xfrm>
            <a:off x="234529" y="2413465"/>
            <a:ext cx="1172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lee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primera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5" name="TextBox 7">
            <a:extLst>
              <a:ext uri="{FF2B5EF4-FFF2-40B4-BE49-F238E27FC236}">
                <a16:creationId xmlns:a16="http://schemas.microsoft.com/office/drawing/2014/main" id="{EF3B503F-086D-6146-B019-EA9956E44F20}"/>
              </a:ext>
            </a:extLst>
          </p:cNvPr>
          <p:cNvSpPr txBox="1"/>
          <p:nvPr/>
        </p:nvSpPr>
        <p:spPr>
          <a:xfrm>
            <a:off x="234529" y="2972424"/>
            <a:ext cx="917346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las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letras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faltan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8467052" y="281404"/>
            <a:ext cx="3642662" cy="3759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2" name="TextBox 7">
            <a:extLst>
              <a:ext uri="{FF2B5EF4-FFF2-40B4-BE49-F238E27FC236}">
                <a16:creationId xmlns:a16="http://schemas.microsoft.com/office/drawing/2014/main" id="{240B0CD7-08AE-BD41-95B3-BF04F19DFA93}"/>
              </a:ext>
            </a:extLst>
          </p:cNvPr>
          <p:cNvSpPr txBox="1"/>
          <p:nvPr/>
        </p:nvSpPr>
        <p:spPr>
          <a:xfrm>
            <a:off x="231034" y="3962270"/>
            <a:ext cx="31939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Ejemplo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3" name="TextBox 7">
            <a:extLst>
              <a:ext uri="{FF2B5EF4-FFF2-40B4-BE49-F238E27FC236}">
                <a16:creationId xmlns:a16="http://schemas.microsoft.com/office/drawing/2014/main" id="{C020984D-8245-C144-B444-A119D4151FE0}"/>
              </a:ext>
            </a:extLst>
          </p:cNvPr>
          <p:cNvSpPr txBox="1"/>
          <p:nvPr/>
        </p:nvSpPr>
        <p:spPr>
          <a:xfrm>
            <a:off x="265030" y="4618419"/>
            <a:ext cx="2736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endParaRPr kumimoji="0" lang="en-GB" sz="30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5" name="TextBox 7">
            <a:extLst>
              <a:ext uri="{FF2B5EF4-FFF2-40B4-BE49-F238E27FC236}">
                <a16:creationId xmlns:a16="http://schemas.microsoft.com/office/drawing/2014/main" id="{4E4894F5-3C33-F04F-9A50-C057A5FC1BEB}"/>
              </a:ext>
            </a:extLst>
          </p:cNvPr>
          <p:cNvSpPr txBox="1"/>
          <p:nvPr/>
        </p:nvSpPr>
        <p:spPr>
          <a:xfrm>
            <a:off x="6060431" y="4606936"/>
            <a:ext cx="2736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endParaRPr kumimoji="0" lang="en-GB" sz="30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 name="Rectángulo 2">
            <a:extLst>
              <a:ext uri="{FF2B5EF4-FFF2-40B4-BE49-F238E27FC236}">
                <a16:creationId xmlns:a16="http://schemas.microsoft.com/office/drawing/2014/main" id="{53AE56C8-AE6E-CB43-A2D4-B7D4643F8EFE}"/>
              </a:ext>
            </a:extLst>
          </p:cNvPr>
          <p:cNvSpPr/>
          <p:nvPr/>
        </p:nvSpPr>
        <p:spPr>
          <a:xfrm>
            <a:off x="430102" y="5277653"/>
            <a:ext cx="2345635" cy="96920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a:ea typeface="+mn-ea"/>
                <a:cs typeface="+mn-cs"/>
              </a:rPr>
              <a:t>Texto</a:t>
            </a:r>
            <a:r>
              <a:rPr kumimoji="0" lang="es-GB" sz="2000" b="0" i="0" u="none" strike="noStrike" kern="1200" cap="none" spc="0" normalizeH="0" baseline="0" noProof="0" dirty="0">
                <a:ln>
                  <a:noFill/>
                </a:ln>
                <a:solidFill>
                  <a:srgbClr val="203864"/>
                </a:solidFill>
                <a:effectLst/>
                <a:uLnTx/>
                <a:uFillTx/>
                <a:latin typeface="Century Gothic"/>
                <a:ea typeface="+mn-ea"/>
                <a:cs typeface="+mn-cs"/>
              </a:rPr>
              <a:t>: El Amazonas es una selva con...</a:t>
            </a:r>
          </a:p>
        </p:txBody>
      </p:sp>
      <p:sp>
        <p:nvSpPr>
          <p:cNvPr id="6" name="Llamada rectangular 5">
            <a:extLst>
              <a:ext uri="{FF2B5EF4-FFF2-40B4-BE49-F238E27FC236}">
                <a16:creationId xmlns:a16="http://schemas.microsoft.com/office/drawing/2014/main" id="{39EF0E4C-2D68-BE45-BDE9-AF12C2E97C8E}"/>
              </a:ext>
            </a:extLst>
          </p:cNvPr>
          <p:cNvSpPr/>
          <p:nvPr/>
        </p:nvSpPr>
        <p:spPr>
          <a:xfrm>
            <a:off x="3364484" y="3734824"/>
            <a:ext cx="2470862" cy="1253829"/>
          </a:xfrm>
          <a:prstGeom prst="wedgeRectCallout">
            <a:avLst>
              <a:gd name="adj1" fmla="val -75593"/>
              <a:gd name="adj2" fmla="val 9036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203864"/>
                </a:solidFill>
                <a:effectLst/>
                <a:uLnTx/>
                <a:uFillTx/>
                <a:latin typeface="Century Gothic"/>
                <a:ea typeface="+mn-ea"/>
                <a:cs typeface="+mn-cs"/>
              </a:rPr>
              <a:t>El Amazonas es una selva con...</a:t>
            </a:r>
          </a:p>
        </p:txBody>
      </p:sp>
      <p:sp>
        <p:nvSpPr>
          <p:cNvPr id="26" name="Rectángulo 25">
            <a:extLst>
              <a:ext uri="{FF2B5EF4-FFF2-40B4-BE49-F238E27FC236}">
                <a16:creationId xmlns:a16="http://schemas.microsoft.com/office/drawing/2014/main" id="{464C63FE-310E-7D4E-96F0-AEFFC1FA68FF}"/>
              </a:ext>
            </a:extLst>
          </p:cNvPr>
          <p:cNvSpPr/>
          <p:nvPr/>
        </p:nvSpPr>
        <p:spPr>
          <a:xfrm>
            <a:off x="8692834" y="3852877"/>
            <a:ext cx="3234136" cy="125382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203864"/>
                </a:solidFill>
                <a:effectLst/>
                <a:uLnTx/>
                <a:uFillTx/>
                <a:latin typeface="Century Gothic"/>
                <a:ea typeface="+mn-ea"/>
                <a:cs typeface="+mn-cs"/>
              </a:rPr>
              <a:t>Texto</a:t>
            </a:r>
            <a:r>
              <a:rPr kumimoji="0" lang="es-GB" sz="2400" b="0" i="0" u="none" strike="noStrike" kern="1200" cap="none" spc="0" normalizeH="0" baseline="0" noProof="0" dirty="0">
                <a:ln>
                  <a:noFill/>
                </a:ln>
                <a:solidFill>
                  <a:srgbClr val="203864"/>
                </a:solidFill>
                <a:effectLst/>
                <a:uLnTx/>
                <a:uFillTx/>
                <a:latin typeface="Century Gothic"/>
                <a:ea typeface="+mn-ea"/>
                <a:cs typeface="+mn-cs"/>
              </a:rPr>
              <a:t>: El Ama _ onas es una sel _ a con...</a:t>
            </a:r>
          </a:p>
        </p:txBody>
      </p:sp>
      <p:pic>
        <p:nvPicPr>
          <p:cNvPr id="27" name="Imagen 26">
            <a:extLst>
              <a:ext uri="{FF2B5EF4-FFF2-40B4-BE49-F238E27FC236}">
                <a16:creationId xmlns:a16="http://schemas.microsoft.com/office/drawing/2014/main" id="{36E07C94-1C43-1C49-899F-14D84FBA251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Lst>
          </a:blip>
          <a:stretch>
            <a:fillRect/>
          </a:stretch>
        </p:blipFill>
        <p:spPr>
          <a:xfrm>
            <a:off x="10918419" y="3348795"/>
            <a:ext cx="1008551" cy="806841"/>
          </a:xfrm>
          <a:prstGeom prst="rect">
            <a:avLst/>
          </a:prstGeom>
        </p:spPr>
      </p:pic>
      <p:sp>
        <p:nvSpPr>
          <p:cNvPr id="7" name="CuadroTexto 6">
            <a:extLst>
              <a:ext uri="{FF2B5EF4-FFF2-40B4-BE49-F238E27FC236}">
                <a16:creationId xmlns:a16="http://schemas.microsoft.com/office/drawing/2014/main" id="{9C444A64-57F6-F043-B2F2-177F631B843F}"/>
              </a:ext>
            </a:extLst>
          </p:cNvPr>
          <p:cNvSpPr txBox="1"/>
          <p:nvPr/>
        </p:nvSpPr>
        <p:spPr>
          <a:xfrm>
            <a:off x="10788946" y="4064536"/>
            <a:ext cx="3161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rPr>
              <a:t>z</a:t>
            </a:r>
          </a:p>
        </p:txBody>
      </p:sp>
      <p:sp>
        <p:nvSpPr>
          <p:cNvPr id="8" name="CuadroTexto 7">
            <a:extLst>
              <a:ext uri="{FF2B5EF4-FFF2-40B4-BE49-F238E27FC236}">
                <a16:creationId xmlns:a16="http://schemas.microsoft.com/office/drawing/2014/main" id="{904511B6-5E88-9D4A-89EF-4CA9C4F859DF}"/>
              </a:ext>
            </a:extLst>
          </p:cNvPr>
          <p:cNvSpPr txBox="1"/>
          <p:nvPr/>
        </p:nvSpPr>
        <p:spPr>
          <a:xfrm>
            <a:off x="9932709" y="2923774"/>
            <a:ext cx="13837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Orquídea</a:t>
            </a:r>
          </a:p>
        </p:txBody>
      </p:sp>
      <p:sp>
        <p:nvSpPr>
          <p:cNvPr id="31" name="CuadroTexto 30">
            <a:extLst>
              <a:ext uri="{FF2B5EF4-FFF2-40B4-BE49-F238E27FC236}">
                <a16:creationId xmlns:a16="http://schemas.microsoft.com/office/drawing/2014/main" id="{5AA59472-2364-3246-9657-22585904926F}"/>
              </a:ext>
            </a:extLst>
          </p:cNvPr>
          <p:cNvSpPr txBox="1"/>
          <p:nvPr/>
        </p:nvSpPr>
        <p:spPr>
          <a:xfrm>
            <a:off x="4471887" y="5279614"/>
            <a:ext cx="714330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*bosque = forest, woods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*aguaje y *pijuayo = frutas de la selva del Amazonas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*yarina y *chambira = árboles de la selva del Amazonas</a:t>
            </a:r>
          </a:p>
        </p:txBody>
      </p:sp>
      <p:sp>
        <p:nvSpPr>
          <p:cNvPr id="11" name="Rectángulo 10">
            <a:extLst>
              <a:ext uri="{FF2B5EF4-FFF2-40B4-BE49-F238E27FC236}">
                <a16:creationId xmlns:a16="http://schemas.microsoft.com/office/drawing/2014/main" id="{C828F00C-B65B-034B-B86C-B8820BE21269}"/>
              </a:ext>
            </a:extLst>
          </p:cNvPr>
          <p:cNvSpPr/>
          <p:nvPr/>
        </p:nvSpPr>
        <p:spPr>
          <a:xfrm>
            <a:off x="4323265" y="5277654"/>
            <a:ext cx="7143302" cy="9692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203864"/>
                </a:solidFill>
                <a:effectLst/>
                <a:uLnTx/>
                <a:uFillTx/>
                <a:latin typeface="Century Gothic"/>
                <a:ea typeface="+mn-ea"/>
                <a:cs typeface="+mn-cs"/>
              </a:rPr>
              <a:t>vocabulario</a:t>
            </a:r>
            <a:endParaRPr kumimoji="0" lang="es-GB" sz="2200" b="0" i="0" u="none" strike="noStrike" kern="1200" cap="none" spc="0" normalizeH="0" baseline="0" noProof="0" dirty="0">
              <a:ln>
                <a:noFill/>
              </a:ln>
              <a:solidFill>
                <a:srgbClr val="203864"/>
              </a:solidFill>
              <a:effectLst/>
              <a:uLnTx/>
              <a:uFillTx/>
              <a:latin typeface="Century Gothic"/>
              <a:ea typeface="+mn-ea"/>
              <a:cs typeface="+mn-cs"/>
            </a:endParaRPr>
          </a:p>
        </p:txBody>
      </p:sp>
      <p:pic>
        <p:nvPicPr>
          <p:cNvPr id="5124" name="Picture 4" descr="purple orchid flowers">
            <a:extLst>
              <a:ext uri="{FF2B5EF4-FFF2-40B4-BE49-F238E27FC236}">
                <a16:creationId xmlns:a16="http://schemas.microsoft.com/office/drawing/2014/main" id="{90AFDC0D-5BD9-104F-A0DF-572CF40CFF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1659" y="1103603"/>
            <a:ext cx="2665812" cy="1778031"/>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F0A43F6D-31CE-5C43-80A5-7283EA358BC2}"/>
              </a:ext>
            </a:extLst>
          </p:cNvPr>
          <p:cNvSpPr txBox="1"/>
          <p:nvPr/>
        </p:nvSpPr>
        <p:spPr>
          <a:xfrm>
            <a:off x="10286310" y="4422270"/>
            <a:ext cx="3545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a:ea typeface="+mn-ea"/>
                <a:cs typeface="+mn-cs"/>
              </a:rPr>
              <a:t>v</a:t>
            </a:r>
          </a:p>
        </p:txBody>
      </p:sp>
    </p:spTree>
    <p:extLst>
      <p:ext uri="{BB962C8B-B14F-4D97-AF65-F5344CB8AC3E}">
        <p14:creationId xmlns:p14="http://schemas.microsoft.com/office/powerpoint/2010/main" val="325447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1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8" grpId="0"/>
      <p:bldP spid="13" grpId="0"/>
      <p:bldP spid="14" grpId="0"/>
      <p:bldP spid="15" grpId="0"/>
      <p:bldP spid="22" grpId="0"/>
      <p:bldP spid="23" grpId="0"/>
      <p:bldP spid="25" grpId="0"/>
      <p:bldP spid="3" grpId="0" animBg="1"/>
      <p:bldP spid="6" grpId="0" animBg="1"/>
      <p:bldP spid="26" grpId="0" animBg="1"/>
      <p:bldP spid="7" grpId="0"/>
      <p:bldP spid="8" grpId="0"/>
      <p:bldP spid="31" grpId="0"/>
      <p:bldP spid="11" grpId="0" animBg="1"/>
      <p:bldP spid="11" grpId="1" animBg="1"/>
      <p:bldP spid="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5" name="Title 1"/>
          <p:cNvSpPr>
            <a:spLocks noGrp="1"/>
          </p:cNvSpPr>
          <p:nvPr>
            <p:ph type="title" idx="4294967295"/>
          </p:nvPr>
        </p:nvSpPr>
        <p:spPr>
          <a:xfrm>
            <a:off x="0" y="0"/>
            <a:ext cx="6484938" cy="1325563"/>
          </a:xfrm>
        </p:spPr>
        <p:txBody>
          <a:bodyPr>
            <a:normAutofit/>
          </a:bodyPr>
          <a:lstStyle/>
          <a:p>
            <a:r>
              <a:rPr lang="en-GB" sz="3600" b="1" dirty="0" err="1">
                <a:solidFill>
                  <a:schemeClr val="bg1"/>
                </a:solidFill>
                <a:latin typeface="Century Gothic" panose="020B0502020202020204" pitchFamily="34" charset="0"/>
              </a:rPr>
              <a:t>Fonética</a:t>
            </a:r>
            <a:endParaRPr lang="en-GB" sz="3600" b="1" dirty="0">
              <a:solidFill>
                <a:schemeClr val="bg1"/>
              </a:solidFill>
            </a:endParaRPr>
          </a:p>
        </p:txBody>
      </p:sp>
      <p:sp>
        <p:nvSpPr>
          <p:cNvPr id="12" name="TextBox 11">
            <a:extLst>
              <a:ext uri="{FF2B5EF4-FFF2-40B4-BE49-F238E27FC236}">
                <a16:creationId xmlns:a16="http://schemas.microsoft.com/office/drawing/2014/main" id="{6A500173-7AE1-4980-9C52-2DFAE38768EA}"/>
              </a:ext>
            </a:extLst>
          </p:cNvPr>
          <p:cNvSpPr txBox="1"/>
          <p:nvPr/>
        </p:nvSpPr>
        <p:spPr>
          <a:xfrm>
            <a:off x="537567" y="1032837"/>
            <a:ext cx="4142918" cy="64633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Persona A</a:t>
            </a:r>
          </a:p>
        </p:txBody>
      </p:sp>
      <p:sp>
        <p:nvSpPr>
          <p:cNvPr id="30" name="TextBox 29">
            <a:extLst>
              <a:ext uri="{FF2B5EF4-FFF2-40B4-BE49-F238E27FC236}">
                <a16:creationId xmlns:a16="http://schemas.microsoft.com/office/drawing/2014/main" id="{6A500173-7AE1-4980-9C52-2DFAE38768EA}"/>
              </a:ext>
            </a:extLst>
          </p:cNvPr>
          <p:cNvSpPr txBox="1"/>
          <p:nvPr/>
        </p:nvSpPr>
        <p:spPr>
          <a:xfrm>
            <a:off x="7022505" y="1066408"/>
            <a:ext cx="4142918" cy="64633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Persona B</a:t>
            </a:r>
          </a:p>
        </p:txBody>
      </p:sp>
      <p:sp>
        <p:nvSpPr>
          <p:cNvPr id="31" name="Rectangle 30"/>
          <p:cNvSpPr/>
          <p:nvPr/>
        </p:nvSpPr>
        <p:spPr>
          <a:xfrm rot="5400000">
            <a:off x="5777343" y="1345538"/>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TextBox 31"/>
          <p:cNvSpPr txBox="1"/>
          <p:nvPr/>
        </p:nvSpPr>
        <p:spPr>
          <a:xfrm rot="5400000">
            <a:off x="3891564" y="3892002"/>
            <a:ext cx="44989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t>- - - - - - - - - - - - - - - - - - - - - - - - - - - - - - -</a:t>
            </a:r>
          </a:p>
        </p:txBody>
      </p:sp>
      <p:graphicFrame>
        <p:nvGraphicFramePr>
          <p:cNvPr id="24" name="Table 2">
            <a:extLst>
              <a:ext uri="{FF2B5EF4-FFF2-40B4-BE49-F238E27FC236}">
                <a16:creationId xmlns:a16="http://schemas.microsoft.com/office/drawing/2014/main" id="{2930D95B-43A4-46BB-9AA3-834E6A52A0B0}"/>
              </a:ext>
            </a:extLst>
          </p:cNvPr>
          <p:cNvGraphicFramePr>
            <a:graphicFrameLocks noGrp="1"/>
          </p:cNvGraphicFramePr>
          <p:nvPr/>
        </p:nvGraphicFramePr>
        <p:xfrm>
          <a:off x="6418973" y="1712739"/>
          <a:ext cx="5596436" cy="4373876"/>
        </p:xfrm>
        <a:graphic>
          <a:graphicData uri="http://schemas.openxmlformats.org/drawingml/2006/table">
            <a:tbl>
              <a:tblPr firstRow="1" bandRow="1">
                <a:tableStyleId>{8A107856-5554-42FB-B03E-39F5DBC370BA}</a:tableStyleId>
              </a:tblPr>
              <a:tblGrid>
                <a:gridCol w="5596436">
                  <a:extLst>
                    <a:ext uri="{9D8B030D-6E8A-4147-A177-3AD203B41FA5}">
                      <a16:colId xmlns:a16="http://schemas.microsoft.com/office/drawing/2014/main" val="3887794188"/>
                    </a:ext>
                  </a:extLst>
                </a:gridCol>
              </a:tblGrid>
              <a:tr h="43738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accent5">
                              <a:lumMod val="50000"/>
                            </a:schemeClr>
                          </a:solidFill>
                          <a:effectLst/>
                          <a:latin typeface="+mn-lt"/>
                          <a:ea typeface="+mn-ea"/>
                          <a:cs typeface="+mn-cs"/>
                        </a:rPr>
                        <a:t>El </a:t>
                      </a:r>
                      <a:r>
                        <a:rPr lang="en-GB" sz="2000" b="0" kern="1200">
                          <a:solidFill>
                            <a:schemeClr val="accent5">
                              <a:lumMod val="50000"/>
                            </a:schemeClr>
                          </a:solidFill>
                          <a:effectLst/>
                          <a:latin typeface="+mn-lt"/>
                          <a:ea typeface="+mn-ea"/>
                          <a:cs typeface="+mn-cs"/>
                        </a:rPr>
                        <a:t>Amazonas es </a:t>
                      </a:r>
                      <a:r>
                        <a:rPr lang="en-GB" sz="2000" b="0" kern="1200" dirty="0">
                          <a:solidFill>
                            <a:schemeClr val="accent5">
                              <a:lumMod val="50000"/>
                            </a:schemeClr>
                          </a:solidFill>
                          <a:effectLst/>
                          <a:latin typeface="+mn-lt"/>
                          <a:ea typeface="+mn-ea"/>
                          <a:cs typeface="+mn-cs"/>
                        </a:rPr>
                        <a:t>un </a:t>
                      </a:r>
                      <a:r>
                        <a:rPr lang="en-GB" sz="2000" b="0" kern="1200" dirty="0" err="1">
                          <a:solidFill>
                            <a:schemeClr val="accent5">
                              <a:lumMod val="50000"/>
                            </a:schemeClr>
                          </a:solidFill>
                          <a:effectLst/>
                          <a:latin typeface="+mn-lt"/>
                          <a:ea typeface="+mn-ea"/>
                          <a:cs typeface="+mn-cs"/>
                        </a:rPr>
                        <a:t>lu</a:t>
                      </a:r>
                      <a:r>
                        <a:rPr lang="en-GB" sz="2000" b="0" kern="1200" dirty="0">
                          <a:solidFill>
                            <a:schemeClr val="accent5">
                              <a:lumMod val="50000"/>
                            </a:schemeClr>
                          </a:solidFill>
                          <a:effectLst/>
                          <a:latin typeface="+mn-lt"/>
                          <a:ea typeface="+mn-ea"/>
                          <a:cs typeface="+mn-cs"/>
                        </a:rPr>
                        <a:t>_ _ r con mu_ _ a </a:t>
                      </a:r>
                      <a:r>
                        <a:rPr lang="en-GB" sz="2000" b="0" kern="1200" dirty="0" err="1">
                          <a:solidFill>
                            <a:schemeClr val="accent5">
                              <a:lumMod val="50000"/>
                            </a:schemeClr>
                          </a:solidFill>
                          <a:effectLst/>
                          <a:latin typeface="+mn-lt"/>
                          <a:ea typeface="+mn-ea"/>
                          <a:cs typeface="+mn-cs"/>
                        </a:rPr>
                        <a:t>vida</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donde</a:t>
                      </a:r>
                      <a:r>
                        <a:rPr lang="en-GB" sz="2000" b="0" kern="1200" dirty="0">
                          <a:solidFill>
                            <a:schemeClr val="accent5">
                              <a:lumMod val="50000"/>
                            </a:schemeClr>
                          </a:solidFill>
                          <a:effectLst/>
                          <a:latin typeface="+mn-lt"/>
                          <a:ea typeface="+mn-ea"/>
                          <a:cs typeface="+mn-cs"/>
                        </a:rPr>
                        <a:t> hay </a:t>
                      </a:r>
                      <a:r>
                        <a:rPr lang="en-GB" sz="2000" b="0" kern="1200" dirty="0" err="1">
                          <a:solidFill>
                            <a:schemeClr val="accent5">
                              <a:lumMod val="50000"/>
                            </a:schemeClr>
                          </a:solidFill>
                          <a:effectLst/>
                          <a:latin typeface="+mn-lt"/>
                          <a:ea typeface="+mn-ea"/>
                          <a:cs typeface="+mn-cs"/>
                        </a:rPr>
                        <a:t>animales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árboles</a:t>
                      </a:r>
                      <a:r>
                        <a:rPr lang="en-GB" sz="2000" b="0" kern="1200" dirty="0">
                          <a:solidFill>
                            <a:schemeClr val="accent5">
                              <a:lumMod val="50000"/>
                            </a:schemeClr>
                          </a:solidFill>
                          <a:effectLst/>
                          <a:latin typeface="+mn-lt"/>
                          <a:ea typeface="+mn-ea"/>
                          <a:cs typeface="+mn-cs"/>
                        </a:rPr>
                        <a:t> y </a:t>
                      </a:r>
                      <a:r>
                        <a:rPr lang="en-GB" sz="2000" b="0" kern="1200" dirty="0" err="1">
                          <a:solidFill>
                            <a:schemeClr val="accent5">
                              <a:lumMod val="50000"/>
                            </a:schemeClr>
                          </a:solidFill>
                          <a:effectLst/>
                          <a:latin typeface="+mn-lt"/>
                          <a:ea typeface="+mn-ea"/>
                          <a:cs typeface="+mn-cs"/>
                        </a:rPr>
                        <a:t>flores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diferentes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Mucha</a:t>
                      </a:r>
                      <a:r>
                        <a:rPr lang="en-GB" sz="2000" b="0" kern="1200" dirty="0">
                          <a:solidFill>
                            <a:schemeClr val="accent5">
                              <a:lumMod val="50000"/>
                            </a:schemeClr>
                          </a:solidFill>
                          <a:effectLst/>
                          <a:latin typeface="+mn-lt"/>
                          <a:ea typeface="+mn-ea"/>
                          <a:cs typeface="+mn-cs"/>
                        </a:rPr>
                        <a:t> _ _ </a:t>
                      </a:r>
                      <a:r>
                        <a:rPr lang="en-GB" sz="2000" b="0" kern="1200" dirty="0" err="1">
                          <a:solidFill>
                            <a:schemeClr val="accent5">
                              <a:lumMod val="50000"/>
                            </a:schemeClr>
                          </a:solidFill>
                          <a:effectLst/>
                          <a:latin typeface="+mn-lt"/>
                          <a:ea typeface="+mn-ea"/>
                          <a:cs typeface="+mn-cs"/>
                        </a:rPr>
                        <a:t>nte</a:t>
                      </a:r>
                      <a:r>
                        <a:rPr lang="en-GB" sz="2000" b="0" kern="1200" dirty="0">
                          <a:solidFill>
                            <a:schemeClr val="accent5">
                              <a:lumMod val="50000"/>
                            </a:schemeClr>
                          </a:solidFill>
                          <a:effectLst/>
                          <a:latin typeface="+mn-lt"/>
                          <a:ea typeface="+mn-ea"/>
                          <a:cs typeface="+mn-cs"/>
                        </a:rPr>
                        <a:t> _ _ _ ere </a:t>
                      </a:r>
                      <a:r>
                        <a:rPr lang="en-GB" sz="2000" b="0" kern="1200" dirty="0" err="1">
                          <a:solidFill>
                            <a:schemeClr val="accent5">
                              <a:lumMod val="50000"/>
                            </a:schemeClr>
                          </a:solidFill>
                          <a:effectLst/>
                          <a:latin typeface="+mn-lt"/>
                          <a:ea typeface="+mn-ea"/>
                          <a:cs typeface="+mn-cs"/>
                        </a:rPr>
                        <a:t>visitarlo</a:t>
                      </a:r>
                      <a:r>
                        <a:rPr lang="en-GB" sz="2000" b="0" kern="1200" dirty="0">
                          <a:solidFill>
                            <a:schemeClr val="accent5">
                              <a:lumMod val="50000"/>
                            </a:schemeClr>
                          </a:solidFill>
                          <a:effectLst/>
                          <a:latin typeface="+mn-lt"/>
                          <a:ea typeface="+mn-ea"/>
                          <a:cs typeface="+mn-cs"/>
                        </a:rPr>
                        <a:t> para </a:t>
                      </a:r>
                      <a:r>
                        <a:rPr lang="en-GB" sz="2000" b="0" kern="1200" dirty="0" err="1">
                          <a:solidFill>
                            <a:schemeClr val="accent5">
                              <a:lumMod val="50000"/>
                            </a:schemeClr>
                          </a:solidFill>
                          <a:effectLst/>
                          <a:latin typeface="+mn-lt"/>
                          <a:ea typeface="+mn-ea"/>
                          <a:cs typeface="+mn-cs"/>
                        </a:rPr>
                        <a:t>ver</a:t>
                      </a:r>
                      <a:r>
                        <a:rPr lang="en-GB" sz="2000" b="0" kern="1200" dirty="0">
                          <a:solidFill>
                            <a:schemeClr val="accent5">
                              <a:lumMod val="50000"/>
                            </a:schemeClr>
                          </a:solidFill>
                          <a:effectLst/>
                          <a:latin typeface="+mn-lt"/>
                          <a:ea typeface="+mn-ea"/>
                          <a:cs typeface="+mn-cs"/>
                        </a:rPr>
                        <a:t> sus *</a:t>
                      </a:r>
                      <a:r>
                        <a:rPr lang="en-GB" sz="2000" b="0" kern="1200" dirty="0" err="1">
                          <a:solidFill>
                            <a:schemeClr val="accent5">
                              <a:lumMod val="50000"/>
                            </a:schemeClr>
                          </a:solidFill>
                          <a:effectLst/>
                          <a:latin typeface="+mn-lt"/>
                          <a:ea typeface="+mn-ea"/>
                          <a:cs typeface="+mn-cs"/>
                        </a:rPr>
                        <a:t>bos</a:t>
                      </a:r>
                      <a:r>
                        <a:rPr lang="en-GB" sz="2000" b="0" kern="1200" dirty="0">
                          <a:solidFill>
                            <a:schemeClr val="accent5">
                              <a:lumMod val="50000"/>
                            </a:schemeClr>
                          </a:solidFill>
                          <a:effectLst/>
                          <a:latin typeface="+mn-lt"/>
                          <a:ea typeface="+mn-ea"/>
                          <a:cs typeface="+mn-cs"/>
                        </a:rPr>
                        <a:t>_ _ _ s. </a:t>
                      </a:r>
                      <a:r>
                        <a:rPr lang="en-GB" sz="2000" b="0" kern="1200" dirty="0" err="1">
                          <a:solidFill>
                            <a:schemeClr val="accent5">
                              <a:lumMod val="50000"/>
                            </a:schemeClr>
                          </a:solidFill>
                          <a:effectLst/>
                          <a:latin typeface="+mn-lt"/>
                          <a:ea typeface="+mn-ea"/>
                          <a:cs typeface="+mn-cs"/>
                        </a:rPr>
                        <a:t>Puedes</a:t>
                      </a:r>
                      <a:r>
                        <a:rPr lang="en-GB" sz="2000" b="0" kern="1200" dirty="0">
                          <a:solidFill>
                            <a:schemeClr val="accent5">
                              <a:lumMod val="50000"/>
                            </a:schemeClr>
                          </a:solidFill>
                          <a:effectLst/>
                          <a:latin typeface="+mn-lt"/>
                          <a:ea typeface="+mn-ea"/>
                          <a:cs typeface="+mn-cs"/>
                        </a:rPr>
                        <a:t> comer </a:t>
                      </a:r>
                      <a:r>
                        <a:rPr lang="en-GB" sz="2000" b="0" kern="1200" dirty="0" err="1">
                          <a:solidFill>
                            <a:schemeClr val="accent5">
                              <a:lumMod val="50000"/>
                            </a:schemeClr>
                          </a:solidFill>
                          <a:effectLst/>
                          <a:latin typeface="+mn-lt"/>
                          <a:ea typeface="+mn-ea"/>
                          <a:cs typeface="+mn-cs"/>
                        </a:rPr>
                        <a:t>frutas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como</a:t>
                      </a:r>
                      <a:r>
                        <a:rPr lang="en-GB" sz="2000" b="0" kern="1200" dirty="0">
                          <a:solidFill>
                            <a:schemeClr val="accent5">
                              <a:lumMod val="50000"/>
                            </a:schemeClr>
                          </a:solidFill>
                          <a:effectLst/>
                          <a:latin typeface="+mn-lt"/>
                          <a:ea typeface="+mn-ea"/>
                          <a:cs typeface="+mn-cs"/>
                        </a:rPr>
                        <a:t> el *a_ _ </a:t>
                      </a:r>
                      <a:r>
                        <a:rPr lang="en-GB" sz="2000" b="0" kern="1200" dirty="0" err="1">
                          <a:solidFill>
                            <a:schemeClr val="accent5">
                              <a:lumMod val="50000"/>
                            </a:schemeClr>
                          </a:solidFill>
                          <a:effectLst/>
                          <a:latin typeface="+mn-lt"/>
                          <a:ea typeface="+mn-ea"/>
                          <a:cs typeface="+mn-cs"/>
                        </a:rPr>
                        <a:t>aje</a:t>
                      </a:r>
                      <a:r>
                        <a:rPr lang="en-GB" sz="2000" b="0" kern="1200" dirty="0">
                          <a:solidFill>
                            <a:schemeClr val="accent5">
                              <a:lumMod val="50000"/>
                            </a:schemeClr>
                          </a:solidFill>
                          <a:effectLst/>
                          <a:latin typeface="+mn-lt"/>
                          <a:ea typeface="+mn-ea"/>
                          <a:cs typeface="+mn-cs"/>
                        </a:rPr>
                        <a:t> y el *pi_ _ </a:t>
                      </a:r>
                      <a:r>
                        <a:rPr lang="en-GB" sz="2000" b="0" kern="1200" dirty="0" err="1">
                          <a:solidFill>
                            <a:schemeClr val="accent5">
                              <a:lumMod val="50000"/>
                            </a:schemeClr>
                          </a:solidFill>
                          <a:effectLst/>
                          <a:latin typeface="+mn-lt"/>
                          <a:ea typeface="+mn-ea"/>
                          <a:cs typeface="+mn-cs"/>
                        </a:rPr>
                        <a:t>ayo</a:t>
                      </a:r>
                      <a:r>
                        <a:rPr lang="en-GB" sz="2000" b="0" kern="1200" dirty="0">
                          <a:solidFill>
                            <a:schemeClr val="accent5">
                              <a:lumMod val="50000"/>
                            </a:schemeClr>
                          </a:solidFill>
                          <a:effectLst/>
                          <a:latin typeface="+mn-lt"/>
                          <a:ea typeface="+mn-ea"/>
                          <a:cs typeface="+mn-cs"/>
                        </a:rPr>
                        <a:t>. </a:t>
                      </a:r>
                      <a:br>
                        <a:rPr lang="en-GB" sz="2000" b="0" kern="1200" dirty="0">
                          <a:solidFill>
                            <a:schemeClr val="accent5">
                              <a:lumMod val="50000"/>
                            </a:schemeClr>
                          </a:solidFill>
                          <a:effectLst/>
                          <a:latin typeface="+mn-lt"/>
                          <a:ea typeface="+mn-ea"/>
                          <a:cs typeface="+mn-cs"/>
                        </a:rPr>
                      </a:br>
                      <a:br>
                        <a:rPr lang="en-GB" sz="2000" b="0" kern="1200" dirty="0">
                          <a:solidFill>
                            <a:schemeClr val="accent5">
                              <a:lumMod val="50000"/>
                            </a:schemeClr>
                          </a:solidFill>
                          <a:effectLst/>
                          <a:latin typeface="+mn-lt"/>
                          <a:ea typeface="+mn-ea"/>
                          <a:cs typeface="+mn-cs"/>
                        </a:rPr>
                      </a:br>
                      <a:r>
                        <a:rPr lang="en-GB" sz="2000" b="1" kern="1200" dirty="0" err="1">
                          <a:solidFill>
                            <a:schemeClr val="accent5">
                              <a:lumMod val="50000"/>
                            </a:schemeClr>
                          </a:solidFill>
                          <a:effectLst/>
                          <a:latin typeface="+mn-lt"/>
                          <a:ea typeface="+mn-ea"/>
                          <a:cs typeface="+mn-cs"/>
                        </a:rPr>
                        <a:t>También</a:t>
                      </a:r>
                      <a:r>
                        <a:rPr lang="en-GB" sz="2000" b="1" kern="1200" dirty="0">
                          <a:solidFill>
                            <a:schemeClr val="accent5">
                              <a:lumMod val="50000"/>
                            </a:schemeClr>
                          </a:solidFill>
                          <a:effectLst/>
                          <a:latin typeface="+mn-lt"/>
                          <a:ea typeface="+mn-ea"/>
                          <a:cs typeface="+mn-cs"/>
                        </a:rPr>
                        <a:t> hay </a:t>
                      </a:r>
                      <a:r>
                        <a:rPr lang="en-GB" sz="2000" b="1" kern="1200" dirty="0" err="1">
                          <a:solidFill>
                            <a:schemeClr val="accent5">
                              <a:lumMod val="50000"/>
                            </a:schemeClr>
                          </a:solidFill>
                          <a:effectLst/>
                          <a:latin typeface="+mn-lt"/>
                          <a:ea typeface="+mn-ea"/>
                          <a:cs typeface="+mn-cs"/>
                        </a:rPr>
                        <a:t>árboles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como</a:t>
                      </a:r>
                      <a:r>
                        <a:rPr lang="en-GB" sz="2000" b="1" kern="1200" dirty="0">
                          <a:solidFill>
                            <a:schemeClr val="accent5">
                              <a:lumMod val="50000"/>
                            </a:schemeClr>
                          </a:solidFill>
                          <a:effectLst/>
                          <a:latin typeface="+mn-lt"/>
                          <a:ea typeface="+mn-ea"/>
                          <a:cs typeface="+mn-cs"/>
                        </a:rPr>
                        <a:t> la *</a:t>
                      </a:r>
                      <a:r>
                        <a:rPr lang="en-GB" sz="2000" b="1" kern="1200" dirty="0" err="1">
                          <a:solidFill>
                            <a:schemeClr val="accent5">
                              <a:lumMod val="50000"/>
                            </a:schemeClr>
                          </a:solidFill>
                          <a:effectLst/>
                          <a:latin typeface="+mn-lt"/>
                          <a:ea typeface="+mn-ea"/>
                          <a:cs typeface="+mn-cs"/>
                        </a:rPr>
                        <a:t>yarina</a:t>
                      </a:r>
                      <a:r>
                        <a:rPr lang="en-GB" sz="2000" b="1" kern="1200" dirty="0">
                          <a:solidFill>
                            <a:schemeClr val="accent5">
                              <a:lumMod val="50000"/>
                            </a:schemeClr>
                          </a:solidFill>
                          <a:effectLst/>
                          <a:latin typeface="+mn-lt"/>
                          <a:ea typeface="+mn-ea"/>
                          <a:cs typeface="+mn-cs"/>
                        </a:rPr>
                        <a:t> y la *chambira. La </a:t>
                      </a:r>
                      <a:r>
                        <a:rPr lang="en-GB" sz="2000" b="1" kern="1200" dirty="0" err="1">
                          <a:solidFill>
                            <a:schemeClr val="accent5">
                              <a:lumMod val="50000"/>
                            </a:schemeClr>
                          </a:solidFill>
                          <a:effectLst/>
                          <a:latin typeface="+mn-lt"/>
                          <a:ea typeface="+mn-ea"/>
                          <a:cs typeface="+mn-cs"/>
                        </a:rPr>
                        <a:t>gente</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usa</a:t>
                      </a:r>
                      <a:r>
                        <a:rPr lang="en-GB" sz="2000" b="1" kern="1200" dirty="0">
                          <a:solidFill>
                            <a:schemeClr val="accent5">
                              <a:lumMod val="50000"/>
                            </a:schemeClr>
                          </a:solidFill>
                          <a:effectLst/>
                          <a:latin typeface="+mn-lt"/>
                          <a:ea typeface="+mn-ea"/>
                          <a:cs typeface="+mn-cs"/>
                        </a:rPr>
                        <a:t> la chambira para </a:t>
                      </a:r>
                      <a:r>
                        <a:rPr lang="en-GB" sz="2000" b="1" kern="1200" dirty="0" err="1">
                          <a:solidFill>
                            <a:schemeClr val="accent5">
                              <a:lumMod val="50000"/>
                            </a:schemeClr>
                          </a:solidFill>
                          <a:effectLst/>
                          <a:latin typeface="+mn-lt"/>
                          <a:ea typeface="+mn-ea"/>
                          <a:cs typeface="+mn-cs"/>
                        </a:rPr>
                        <a:t>hacer</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ropa</a:t>
                      </a:r>
                      <a:r>
                        <a:rPr lang="en-GB" sz="2000" b="1" kern="1200" dirty="0">
                          <a:solidFill>
                            <a:schemeClr val="accent5">
                              <a:lumMod val="50000"/>
                            </a:schemeClr>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kern="1200" dirty="0">
                        <a:solidFill>
                          <a:schemeClr val="accent5">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accent5">
                              <a:lumMod val="50000"/>
                            </a:schemeClr>
                          </a:solidFill>
                          <a:effectLst/>
                          <a:latin typeface="+mn-lt"/>
                          <a:ea typeface="+mn-ea"/>
                          <a:cs typeface="+mn-cs"/>
                        </a:rPr>
                        <a:t>La </a:t>
                      </a:r>
                      <a:r>
                        <a:rPr lang="en-GB" sz="2000" b="1" kern="1200" dirty="0" err="1">
                          <a:solidFill>
                            <a:schemeClr val="accent5">
                              <a:lumMod val="50000"/>
                            </a:schemeClr>
                          </a:solidFill>
                          <a:effectLst/>
                          <a:latin typeface="+mn-lt"/>
                          <a:ea typeface="+mn-ea"/>
                          <a:cs typeface="+mn-cs"/>
                        </a:rPr>
                        <a:t>naturaleza</a:t>
                      </a:r>
                      <a:r>
                        <a:rPr lang="en-GB" sz="2000" b="1" kern="1200" dirty="0">
                          <a:solidFill>
                            <a:schemeClr val="accent5">
                              <a:lumMod val="50000"/>
                            </a:schemeClr>
                          </a:solidFill>
                          <a:effectLst/>
                          <a:latin typeface="+mn-lt"/>
                          <a:ea typeface="+mn-ea"/>
                          <a:cs typeface="+mn-cs"/>
                        </a:rPr>
                        <a:t> es </a:t>
                      </a:r>
                      <a:r>
                        <a:rPr lang="en-GB" sz="2000" b="1" kern="1200" dirty="0" err="1">
                          <a:solidFill>
                            <a:schemeClr val="accent5">
                              <a:lumMod val="50000"/>
                            </a:schemeClr>
                          </a:solidFill>
                          <a:effectLst/>
                          <a:latin typeface="+mn-lt"/>
                          <a:ea typeface="+mn-ea"/>
                          <a:cs typeface="+mn-cs"/>
                        </a:rPr>
                        <a:t>preciosa</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en</a:t>
                      </a:r>
                      <a:r>
                        <a:rPr lang="en-GB" sz="2000" b="1" kern="1200" dirty="0">
                          <a:solidFill>
                            <a:schemeClr val="accent5">
                              <a:lumMod val="50000"/>
                            </a:schemeClr>
                          </a:solidFill>
                          <a:effectLst/>
                          <a:latin typeface="+mn-lt"/>
                          <a:ea typeface="+mn-ea"/>
                          <a:cs typeface="+mn-cs"/>
                        </a:rPr>
                        <a:t> las </a:t>
                      </a:r>
                      <a:r>
                        <a:rPr lang="en-GB" sz="2000" b="1" kern="1200" dirty="0" err="1">
                          <a:solidFill>
                            <a:schemeClr val="accent5">
                              <a:lumMod val="50000"/>
                            </a:schemeClr>
                          </a:solidFill>
                          <a:effectLst/>
                          <a:latin typeface="+mn-lt"/>
                          <a:ea typeface="+mn-ea"/>
                          <a:cs typeface="+mn-cs"/>
                        </a:rPr>
                        <a:t>montañas</a:t>
                      </a:r>
                      <a:r>
                        <a:rPr lang="en-GB" sz="2000" b="1" kern="1200" dirty="0">
                          <a:solidFill>
                            <a:schemeClr val="accent5">
                              <a:lumMod val="50000"/>
                            </a:schemeClr>
                          </a:solidFill>
                          <a:effectLst/>
                          <a:latin typeface="+mn-lt"/>
                          <a:ea typeface="+mn-ea"/>
                          <a:cs typeface="+mn-cs"/>
                        </a:rPr>
                        <a:t> de </a:t>
                      </a:r>
                      <a:r>
                        <a:rPr lang="en-GB" sz="2000" b="1" kern="1200" dirty="0" err="1">
                          <a:solidFill>
                            <a:schemeClr val="accent5">
                              <a:lumMod val="50000"/>
                            </a:schemeClr>
                          </a:solidFill>
                          <a:effectLst/>
                          <a:latin typeface="+mn-lt"/>
                          <a:ea typeface="+mn-ea"/>
                          <a:cs typeface="+mn-cs"/>
                        </a:rPr>
                        <a:t>Moyobamba</a:t>
                      </a:r>
                      <a:r>
                        <a:rPr lang="en-GB" sz="2000" b="1" kern="1200" dirty="0">
                          <a:solidFill>
                            <a:schemeClr val="accent5">
                              <a:lumMod val="50000"/>
                            </a:schemeClr>
                          </a:solidFill>
                          <a:effectLst/>
                          <a:latin typeface="+mn-lt"/>
                          <a:ea typeface="+mn-ea"/>
                          <a:cs typeface="+mn-cs"/>
                        </a:rPr>
                        <a:t> y </a:t>
                      </a:r>
                      <a:r>
                        <a:rPr lang="en-GB" sz="2000" b="1" kern="1200" dirty="0" err="1">
                          <a:solidFill>
                            <a:schemeClr val="accent5">
                              <a:lumMod val="50000"/>
                            </a:schemeClr>
                          </a:solidFill>
                          <a:effectLst/>
                          <a:latin typeface="+mn-lt"/>
                          <a:ea typeface="+mn-ea"/>
                          <a:cs typeface="+mn-cs"/>
                        </a:rPr>
                        <a:t>cerca</a:t>
                      </a:r>
                      <a:r>
                        <a:rPr lang="en-GB" sz="2000" b="1" kern="1200" dirty="0">
                          <a:solidFill>
                            <a:schemeClr val="accent5">
                              <a:lumMod val="50000"/>
                            </a:schemeClr>
                          </a:solidFill>
                          <a:effectLst/>
                          <a:latin typeface="+mn-lt"/>
                          <a:ea typeface="+mn-ea"/>
                          <a:cs typeface="+mn-cs"/>
                        </a:rPr>
                        <a:t> del </a:t>
                      </a:r>
                      <a:r>
                        <a:rPr lang="en-GB" sz="2000" b="1" kern="1200" dirty="0" err="1">
                          <a:solidFill>
                            <a:schemeClr val="accent5">
                              <a:lumMod val="50000"/>
                            </a:schemeClr>
                          </a:solidFill>
                          <a:effectLst/>
                          <a:latin typeface="+mn-lt"/>
                          <a:ea typeface="+mn-ea"/>
                          <a:cs typeface="+mn-cs"/>
                        </a:rPr>
                        <a:t>río</a:t>
                      </a:r>
                      <a:r>
                        <a:rPr lang="en-GB" sz="2000" b="1" kern="1200" dirty="0">
                          <a:solidFill>
                            <a:schemeClr val="accent5">
                              <a:lumMod val="50000"/>
                            </a:schemeClr>
                          </a:solidFill>
                          <a:effectLst/>
                          <a:latin typeface="+mn-lt"/>
                          <a:ea typeface="+mn-ea"/>
                          <a:cs typeface="+mn-cs"/>
                        </a:rPr>
                        <a:t> Mayo. La ciudad es </a:t>
                      </a:r>
                      <a:r>
                        <a:rPr lang="en-GB" sz="2000" b="1" kern="1200" dirty="0" err="1">
                          <a:solidFill>
                            <a:schemeClr val="accent5">
                              <a:lumMod val="50000"/>
                            </a:schemeClr>
                          </a:solidFill>
                          <a:effectLst/>
                          <a:latin typeface="+mn-lt"/>
                          <a:ea typeface="+mn-ea"/>
                          <a:cs typeface="+mn-cs"/>
                        </a:rPr>
                        <a:t>famosa</a:t>
                      </a:r>
                      <a:r>
                        <a:rPr lang="en-GB" sz="2000" b="1" kern="1200" dirty="0">
                          <a:solidFill>
                            <a:schemeClr val="accent5">
                              <a:lumMod val="50000"/>
                            </a:schemeClr>
                          </a:solidFill>
                          <a:effectLst/>
                          <a:latin typeface="+mn-lt"/>
                          <a:ea typeface="+mn-ea"/>
                          <a:cs typeface="+mn-cs"/>
                        </a:rPr>
                        <a:t> por sus </a:t>
                      </a:r>
                      <a:r>
                        <a:rPr lang="en-GB" sz="2000" b="1" kern="1200" dirty="0" err="1">
                          <a:solidFill>
                            <a:schemeClr val="accent5">
                              <a:lumMod val="50000"/>
                            </a:schemeClr>
                          </a:solidFill>
                          <a:effectLst/>
                          <a:latin typeface="+mn-lt"/>
                          <a:ea typeface="+mn-ea"/>
                          <a:cs typeface="+mn-cs"/>
                        </a:rPr>
                        <a:t>flores</a:t>
                      </a:r>
                      <a:r>
                        <a:rPr lang="en-GB" sz="2000" b="1" kern="1200" dirty="0">
                          <a:solidFill>
                            <a:schemeClr val="accent5">
                              <a:lumMod val="50000"/>
                            </a:schemeClr>
                          </a:solidFill>
                          <a:effectLst/>
                          <a:latin typeface="+mn-lt"/>
                          <a:ea typeface="+mn-ea"/>
                          <a:cs typeface="+mn-cs"/>
                        </a:rPr>
                        <a:t>; la </a:t>
                      </a:r>
                      <a:r>
                        <a:rPr lang="en-GB" sz="2000" b="1" kern="1200" dirty="0" err="1">
                          <a:solidFill>
                            <a:schemeClr val="accent5">
                              <a:lumMod val="50000"/>
                            </a:schemeClr>
                          </a:solidFill>
                          <a:effectLst/>
                          <a:latin typeface="+mn-lt"/>
                          <a:ea typeface="+mn-ea"/>
                          <a:cs typeface="+mn-cs"/>
                        </a:rPr>
                        <a:t>gente</a:t>
                      </a:r>
                      <a:r>
                        <a:rPr lang="en-GB" sz="2000" b="1" kern="1200" dirty="0">
                          <a:solidFill>
                            <a:schemeClr val="accent5">
                              <a:lumMod val="50000"/>
                            </a:schemeClr>
                          </a:solidFill>
                          <a:effectLst/>
                          <a:latin typeface="+mn-lt"/>
                          <a:ea typeface="+mn-ea"/>
                          <a:cs typeface="+mn-cs"/>
                        </a:rPr>
                        <a:t> la llama ”Ciudad de las *</a:t>
                      </a:r>
                      <a:r>
                        <a:rPr lang="en-GB" sz="2000" b="1" kern="1200" dirty="0" err="1">
                          <a:solidFill>
                            <a:schemeClr val="accent5">
                              <a:lumMod val="50000"/>
                            </a:schemeClr>
                          </a:solidFill>
                          <a:effectLst/>
                          <a:latin typeface="+mn-lt"/>
                          <a:ea typeface="+mn-ea"/>
                          <a:cs typeface="+mn-cs"/>
                        </a:rPr>
                        <a:t>orquídeas</a:t>
                      </a:r>
                      <a:r>
                        <a:rPr lang="en-GB" sz="2000" b="1" kern="1200" dirty="0">
                          <a:solidFill>
                            <a:schemeClr val="accent5">
                              <a:lumMod val="50000"/>
                            </a:schemeClr>
                          </a:solidFill>
                          <a:effectLst/>
                          <a:latin typeface="+mn-lt"/>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graphicFrame>
        <p:nvGraphicFramePr>
          <p:cNvPr id="25" name="Table 2">
            <a:extLst>
              <a:ext uri="{FF2B5EF4-FFF2-40B4-BE49-F238E27FC236}">
                <a16:creationId xmlns:a16="http://schemas.microsoft.com/office/drawing/2014/main" id="{06D0B2CA-1250-4D1E-B169-35F1153A20DC}"/>
              </a:ext>
            </a:extLst>
          </p:cNvPr>
          <p:cNvGraphicFramePr>
            <a:graphicFrameLocks noGrp="1"/>
          </p:cNvGraphicFramePr>
          <p:nvPr/>
        </p:nvGraphicFramePr>
        <p:xfrm>
          <a:off x="214609" y="1712739"/>
          <a:ext cx="5686545" cy="4358640"/>
        </p:xfrm>
        <a:graphic>
          <a:graphicData uri="http://schemas.openxmlformats.org/drawingml/2006/table">
            <a:tbl>
              <a:tblPr firstRow="1" bandRow="1">
                <a:tableStyleId>{8A107856-5554-42FB-B03E-39F5DBC370BA}</a:tableStyleId>
              </a:tblPr>
              <a:tblGrid>
                <a:gridCol w="5686545">
                  <a:extLst>
                    <a:ext uri="{9D8B030D-6E8A-4147-A177-3AD203B41FA5}">
                      <a16:colId xmlns:a16="http://schemas.microsoft.com/office/drawing/2014/main" val="3887794188"/>
                    </a:ext>
                  </a:extLst>
                </a:gridCol>
              </a:tblGrid>
              <a:tr h="40538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kern="1200" dirty="0">
                          <a:solidFill>
                            <a:schemeClr val="accent5">
                              <a:lumMod val="50000"/>
                            </a:schemeClr>
                          </a:solidFill>
                          <a:effectLst/>
                          <a:latin typeface="+mn-lt"/>
                          <a:ea typeface="+mn-ea"/>
                          <a:cs typeface="+mn-cs"/>
                        </a:rPr>
                        <a:t>El </a:t>
                      </a:r>
                      <a:r>
                        <a:rPr lang="en-GB" sz="2000" b="1" kern="1200">
                          <a:solidFill>
                            <a:schemeClr val="accent5">
                              <a:lumMod val="50000"/>
                            </a:schemeClr>
                          </a:solidFill>
                          <a:effectLst/>
                          <a:latin typeface="+mn-lt"/>
                          <a:ea typeface="+mn-ea"/>
                          <a:cs typeface="+mn-cs"/>
                        </a:rPr>
                        <a:t>Amazonas es </a:t>
                      </a:r>
                      <a:r>
                        <a:rPr lang="en-GB" sz="2000" b="1" kern="1200" dirty="0">
                          <a:solidFill>
                            <a:schemeClr val="accent5">
                              <a:lumMod val="50000"/>
                            </a:schemeClr>
                          </a:solidFill>
                          <a:effectLst/>
                          <a:latin typeface="+mn-lt"/>
                          <a:ea typeface="+mn-ea"/>
                          <a:cs typeface="+mn-cs"/>
                        </a:rPr>
                        <a:t>un </a:t>
                      </a:r>
                      <a:r>
                        <a:rPr lang="en-GB" sz="2000" b="1" kern="1200" dirty="0" err="1">
                          <a:solidFill>
                            <a:schemeClr val="accent5">
                              <a:lumMod val="50000"/>
                            </a:schemeClr>
                          </a:solidFill>
                          <a:effectLst/>
                          <a:latin typeface="+mn-lt"/>
                          <a:ea typeface="+mn-ea"/>
                          <a:cs typeface="+mn-cs"/>
                        </a:rPr>
                        <a:t>lugar</a:t>
                      </a:r>
                      <a:r>
                        <a:rPr lang="en-GB" sz="2000" b="1" kern="1200" dirty="0">
                          <a:solidFill>
                            <a:schemeClr val="accent5">
                              <a:lumMod val="50000"/>
                            </a:schemeClr>
                          </a:solidFill>
                          <a:effectLst/>
                          <a:latin typeface="+mn-lt"/>
                          <a:ea typeface="+mn-ea"/>
                          <a:cs typeface="+mn-cs"/>
                        </a:rPr>
                        <a:t> con </a:t>
                      </a:r>
                      <a:r>
                        <a:rPr lang="en-GB" sz="2000" b="1" kern="1200" dirty="0" err="1">
                          <a:solidFill>
                            <a:schemeClr val="accent5">
                              <a:lumMod val="50000"/>
                            </a:schemeClr>
                          </a:solidFill>
                          <a:effectLst/>
                          <a:latin typeface="+mn-lt"/>
                          <a:ea typeface="+mn-ea"/>
                          <a:cs typeface="+mn-cs"/>
                        </a:rPr>
                        <a:t>mucha</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vida</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donde</a:t>
                      </a:r>
                      <a:r>
                        <a:rPr lang="en-GB" sz="2000" b="1" kern="1200" dirty="0">
                          <a:solidFill>
                            <a:schemeClr val="accent5">
                              <a:lumMod val="50000"/>
                            </a:schemeClr>
                          </a:solidFill>
                          <a:effectLst/>
                          <a:latin typeface="+mn-lt"/>
                          <a:ea typeface="+mn-ea"/>
                          <a:cs typeface="+mn-cs"/>
                        </a:rPr>
                        <a:t> hay </a:t>
                      </a:r>
                      <a:r>
                        <a:rPr lang="en-GB" sz="2000" b="1" kern="1200" dirty="0" err="1">
                          <a:solidFill>
                            <a:schemeClr val="accent5">
                              <a:lumMod val="50000"/>
                            </a:schemeClr>
                          </a:solidFill>
                          <a:effectLst/>
                          <a:latin typeface="+mn-lt"/>
                          <a:ea typeface="+mn-ea"/>
                          <a:cs typeface="+mn-cs"/>
                        </a:rPr>
                        <a:t>animales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árboles</a:t>
                      </a:r>
                      <a:r>
                        <a:rPr lang="en-GB" sz="2000" b="1" kern="1200" dirty="0">
                          <a:solidFill>
                            <a:schemeClr val="accent5">
                              <a:lumMod val="50000"/>
                            </a:schemeClr>
                          </a:solidFill>
                          <a:effectLst/>
                          <a:latin typeface="+mn-lt"/>
                          <a:ea typeface="+mn-ea"/>
                          <a:cs typeface="+mn-cs"/>
                        </a:rPr>
                        <a:t> y </a:t>
                      </a:r>
                      <a:r>
                        <a:rPr lang="en-GB" sz="2000" b="1" kern="1200" dirty="0" err="1">
                          <a:solidFill>
                            <a:schemeClr val="accent5">
                              <a:lumMod val="50000"/>
                            </a:schemeClr>
                          </a:solidFill>
                          <a:effectLst/>
                          <a:latin typeface="+mn-lt"/>
                          <a:ea typeface="+mn-ea"/>
                          <a:cs typeface="+mn-cs"/>
                        </a:rPr>
                        <a:t>flores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diferentes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Mucha</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gente</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quiere</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visitarlo</a:t>
                      </a:r>
                      <a:r>
                        <a:rPr lang="en-GB" sz="2000" b="1" kern="1200" dirty="0">
                          <a:solidFill>
                            <a:schemeClr val="accent5">
                              <a:lumMod val="50000"/>
                            </a:schemeClr>
                          </a:solidFill>
                          <a:effectLst/>
                          <a:latin typeface="+mn-lt"/>
                          <a:ea typeface="+mn-ea"/>
                          <a:cs typeface="+mn-cs"/>
                        </a:rPr>
                        <a:t> para </a:t>
                      </a:r>
                      <a:r>
                        <a:rPr lang="en-GB" sz="2000" b="1" kern="1200" dirty="0" err="1">
                          <a:solidFill>
                            <a:schemeClr val="accent5">
                              <a:lumMod val="50000"/>
                            </a:schemeClr>
                          </a:solidFill>
                          <a:effectLst/>
                          <a:latin typeface="+mn-lt"/>
                          <a:ea typeface="+mn-ea"/>
                          <a:cs typeface="+mn-cs"/>
                        </a:rPr>
                        <a:t>ver</a:t>
                      </a:r>
                      <a:r>
                        <a:rPr lang="en-GB" sz="2000" b="1" kern="1200" dirty="0">
                          <a:solidFill>
                            <a:schemeClr val="accent5">
                              <a:lumMod val="50000"/>
                            </a:schemeClr>
                          </a:solidFill>
                          <a:effectLst/>
                          <a:latin typeface="+mn-lt"/>
                          <a:ea typeface="+mn-ea"/>
                          <a:cs typeface="+mn-cs"/>
                        </a:rPr>
                        <a:t> sus *bosques. </a:t>
                      </a:r>
                      <a:r>
                        <a:rPr lang="en-GB" sz="2000" b="1" kern="1200" dirty="0" err="1">
                          <a:solidFill>
                            <a:schemeClr val="accent5">
                              <a:lumMod val="50000"/>
                            </a:schemeClr>
                          </a:solidFill>
                          <a:effectLst/>
                          <a:latin typeface="+mn-lt"/>
                          <a:ea typeface="+mn-ea"/>
                          <a:cs typeface="+mn-cs"/>
                        </a:rPr>
                        <a:t>Puedes</a:t>
                      </a:r>
                      <a:r>
                        <a:rPr lang="en-GB" sz="2000" b="1" kern="1200" dirty="0">
                          <a:solidFill>
                            <a:schemeClr val="accent5">
                              <a:lumMod val="50000"/>
                            </a:schemeClr>
                          </a:solidFill>
                          <a:effectLst/>
                          <a:latin typeface="+mn-lt"/>
                          <a:ea typeface="+mn-ea"/>
                          <a:cs typeface="+mn-cs"/>
                        </a:rPr>
                        <a:t> comer </a:t>
                      </a:r>
                      <a:r>
                        <a:rPr lang="en-GB" sz="2000" b="1" kern="1200" dirty="0" err="1">
                          <a:solidFill>
                            <a:schemeClr val="accent5">
                              <a:lumMod val="50000"/>
                            </a:schemeClr>
                          </a:solidFill>
                          <a:effectLst/>
                          <a:latin typeface="+mn-lt"/>
                          <a:ea typeface="+mn-ea"/>
                          <a:cs typeface="+mn-cs"/>
                        </a:rPr>
                        <a:t>frutas</a:t>
                      </a:r>
                      <a:r>
                        <a:rPr lang="en-GB" sz="2000" b="1" kern="1200" dirty="0">
                          <a:solidFill>
                            <a:schemeClr val="accent5">
                              <a:lumMod val="50000"/>
                            </a:schemeClr>
                          </a:solidFill>
                          <a:effectLst/>
                          <a:latin typeface="+mn-lt"/>
                          <a:ea typeface="+mn-ea"/>
                          <a:cs typeface="+mn-cs"/>
                        </a:rPr>
                        <a:t> </a:t>
                      </a:r>
                      <a:r>
                        <a:rPr lang="en-GB" sz="2000" b="1" kern="1200" dirty="0" err="1">
                          <a:solidFill>
                            <a:schemeClr val="accent5">
                              <a:lumMod val="50000"/>
                            </a:schemeClr>
                          </a:solidFill>
                          <a:effectLst/>
                          <a:latin typeface="+mn-lt"/>
                          <a:ea typeface="+mn-ea"/>
                          <a:cs typeface="+mn-cs"/>
                        </a:rPr>
                        <a:t>como</a:t>
                      </a:r>
                      <a:r>
                        <a:rPr lang="en-GB" sz="2000" b="1" kern="1200" dirty="0">
                          <a:solidFill>
                            <a:schemeClr val="accent5">
                              <a:lumMod val="50000"/>
                            </a:schemeClr>
                          </a:solidFill>
                          <a:effectLst/>
                          <a:latin typeface="+mn-lt"/>
                          <a:ea typeface="+mn-ea"/>
                          <a:cs typeface="+mn-cs"/>
                        </a:rPr>
                        <a:t> el *</a:t>
                      </a:r>
                      <a:r>
                        <a:rPr lang="en-GB" sz="2000" b="1" kern="1200" dirty="0" err="1">
                          <a:solidFill>
                            <a:schemeClr val="accent5">
                              <a:lumMod val="50000"/>
                            </a:schemeClr>
                          </a:solidFill>
                          <a:effectLst/>
                          <a:latin typeface="+mn-lt"/>
                          <a:ea typeface="+mn-ea"/>
                          <a:cs typeface="+mn-cs"/>
                        </a:rPr>
                        <a:t>aguaje</a:t>
                      </a:r>
                      <a:r>
                        <a:rPr lang="en-GB" sz="2000" b="1" kern="1200" dirty="0">
                          <a:solidFill>
                            <a:schemeClr val="accent5">
                              <a:lumMod val="50000"/>
                            </a:schemeClr>
                          </a:solidFill>
                          <a:effectLst/>
                          <a:latin typeface="+mn-lt"/>
                          <a:ea typeface="+mn-ea"/>
                          <a:cs typeface="+mn-cs"/>
                        </a:rPr>
                        <a:t> y el *</a:t>
                      </a:r>
                      <a:r>
                        <a:rPr lang="en-GB" sz="2000" b="1" kern="1200" dirty="0" err="1">
                          <a:solidFill>
                            <a:schemeClr val="accent5">
                              <a:lumMod val="50000"/>
                            </a:schemeClr>
                          </a:solidFill>
                          <a:effectLst/>
                          <a:latin typeface="+mn-lt"/>
                          <a:ea typeface="+mn-ea"/>
                          <a:cs typeface="+mn-cs"/>
                        </a:rPr>
                        <a:t>pijuayo</a:t>
                      </a:r>
                      <a:r>
                        <a:rPr lang="en-GB" sz="2000" b="1" kern="1200" dirty="0">
                          <a:solidFill>
                            <a:schemeClr val="accent5">
                              <a:lumMod val="50000"/>
                            </a:schemeClr>
                          </a:solidFill>
                          <a:effectLst/>
                          <a:latin typeface="+mn-lt"/>
                          <a:ea typeface="+mn-ea"/>
                          <a:cs typeface="+mn-cs"/>
                        </a:rPr>
                        <a:t>. </a:t>
                      </a:r>
                      <a:br>
                        <a:rPr lang="en-GB" sz="2000" b="0" kern="1200" dirty="0">
                          <a:solidFill>
                            <a:schemeClr val="accent5">
                              <a:lumMod val="50000"/>
                            </a:schemeClr>
                          </a:solidFill>
                          <a:effectLst/>
                          <a:latin typeface="+mn-lt"/>
                          <a:ea typeface="+mn-ea"/>
                          <a:cs typeface="+mn-cs"/>
                        </a:rPr>
                      </a:br>
                      <a:br>
                        <a:rPr lang="en-GB" sz="2000" b="0" kern="1200" dirty="0">
                          <a:solidFill>
                            <a:schemeClr val="accent5">
                              <a:lumMod val="50000"/>
                            </a:schemeClr>
                          </a:solidFill>
                          <a:effectLst/>
                          <a:latin typeface="+mn-lt"/>
                          <a:ea typeface="+mn-ea"/>
                          <a:cs typeface="+mn-cs"/>
                        </a:rPr>
                      </a:br>
                      <a:r>
                        <a:rPr lang="en-GB" sz="2000" b="0" kern="1200" dirty="0" err="1">
                          <a:solidFill>
                            <a:schemeClr val="accent5">
                              <a:lumMod val="50000"/>
                            </a:schemeClr>
                          </a:solidFill>
                          <a:effectLst/>
                          <a:latin typeface="+mn-lt"/>
                          <a:ea typeface="+mn-ea"/>
                          <a:cs typeface="+mn-cs"/>
                        </a:rPr>
                        <a:t>También</a:t>
                      </a:r>
                      <a:r>
                        <a:rPr lang="en-GB" sz="2000" b="0" kern="1200" dirty="0">
                          <a:solidFill>
                            <a:schemeClr val="accent5">
                              <a:lumMod val="50000"/>
                            </a:schemeClr>
                          </a:solidFill>
                          <a:effectLst/>
                          <a:latin typeface="+mn-lt"/>
                          <a:ea typeface="+mn-ea"/>
                          <a:cs typeface="+mn-cs"/>
                        </a:rPr>
                        <a:t> hay </a:t>
                      </a:r>
                      <a:r>
                        <a:rPr lang="en-GB" sz="2000" b="0" kern="1200" dirty="0" err="1">
                          <a:solidFill>
                            <a:schemeClr val="accent5">
                              <a:lumMod val="50000"/>
                            </a:schemeClr>
                          </a:solidFill>
                          <a:effectLst/>
                          <a:latin typeface="+mn-lt"/>
                          <a:ea typeface="+mn-ea"/>
                          <a:cs typeface="+mn-cs"/>
                        </a:rPr>
                        <a:t>árboles</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como</a:t>
                      </a:r>
                      <a:r>
                        <a:rPr lang="en-GB" sz="2000" b="0" kern="1200" dirty="0">
                          <a:solidFill>
                            <a:schemeClr val="accent5">
                              <a:lumMod val="50000"/>
                            </a:schemeClr>
                          </a:solidFill>
                          <a:effectLst/>
                          <a:latin typeface="+mn-lt"/>
                          <a:ea typeface="+mn-ea"/>
                          <a:cs typeface="+mn-cs"/>
                        </a:rPr>
                        <a:t> la *_ _ </a:t>
                      </a:r>
                      <a:r>
                        <a:rPr lang="en-GB" sz="2000" b="0" kern="1200" dirty="0" err="1">
                          <a:solidFill>
                            <a:schemeClr val="accent5">
                              <a:lumMod val="50000"/>
                            </a:schemeClr>
                          </a:solidFill>
                          <a:effectLst/>
                          <a:latin typeface="+mn-lt"/>
                          <a:ea typeface="+mn-ea"/>
                          <a:cs typeface="+mn-cs"/>
                        </a:rPr>
                        <a:t>rina</a:t>
                      </a:r>
                      <a:r>
                        <a:rPr lang="en-GB" sz="2000" b="0" kern="1200" dirty="0">
                          <a:solidFill>
                            <a:schemeClr val="accent5">
                              <a:lumMod val="50000"/>
                            </a:schemeClr>
                          </a:solidFill>
                          <a:effectLst/>
                          <a:latin typeface="+mn-lt"/>
                          <a:ea typeface="+mn-ea"/>
                          <a:cs typeface="+mn-cs"/>
                        </a:rPr>
                        <a:t> y la *_ _ </a:t>
                      </a:r>
                      <a:r>
                        <a:rPr lang="en-GB" sz="2000" b="0" kern="1200" dirty="0" err="1">
                          <a:solidFill>
                            <a:schemeClr val="accent5">
                              <a:lumMod val="50000"/>
                            </a:schemeClr>
                          </a:solidFill>
                          <a:effectLst/>
                          <a:latin typeface="+mn-lt"/>
                          <a:ea typeface="+mn-ea"/>
                          <a:cs typeface="+mn-cs"/>
                        </a:rPr>
                        <a:t>ambira</a:t>
                      </a:r>
                      <a:r>
                        <a:rPr lang="en-GB" sz="2000" b="0" kern="1200" dirty="0">
                          <a:solidFill>
                            <a:schemeClr val="accent5">
                              <a:lumMod val="50000"/>
                            </a:schemeClr>
                          </a:solidFill>
                          <a:effectLst/>
                          <a:latin typeface="+mn-lt"/>
                          <a:ea typeface="+mn-ea"/>
                          <a:cs typeface="+mn-cs"/>
                        </a:rPr>
                        <a:t>. La _ _ </a:t>
                      </a:r>
                      <a:r>
                        <a:rPr lang="en-GB" sz="2000" b="0" kern="1200" dirty="0" err="1">
                          <a:solidFill>
                            <a:schemeClr val="accent5">
                              <a:lumMod val="50000"/>
                            </a:schemeClr>
                          </a:solidFill>
                          <a:effectLst/>
                          <a:latin typeface="+mn-lt"/>
                          <a:ea typeface="+mn-ea"/>
                          <a:cs typeface="+mn-cs"/>
                        </a:rPr>
                        <a:t>nte</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usa</a:t>
                      </a:r>
                      <a:r>
                        <a:rPr lang="en-GB" sz="2000" b="0" kern="1200" dirty="0">
                          <a:solidFill>
                            <a:schemeClr val="accent5">
                              <a:lumMod val="50000"/>
                            </a:schemeClr>
                          </a:solidFill>
                          <a:effectLst/>
                          <a:latin typeface="+mn-lt"/>
                          <a:ea typeface="+mn-ea"/>
                          <a:cs typeface="+mn-cs"/>
                        </a:rPr>
                        <a:t> la _ _ </a:t>
                      </a:r>
                      <a:r>
                        <a:rPr lang="en-GB" sz="2000" b="0" kern="1200" dirty="0" err="1">
                          <a:solidFill>
                            <a:schemeClr val="accent5">
                              <a:lumMod val="50000"/>
                            </a:schemeClr>
                          </a:solidFill>
                          <a:effectLst/>
                          <a:latin typeface="+mn-lt"/>
                          <a:ea typeface="+mn-ea"/>
                          <a:cs typeface="+mn-cs"/>
                        </a:rPr>
                        <a:t>ambira</a:t>
                      </a:r>
                      <a:r>
                        <a:rPr lang="en-GB" sz="2000" b="0" kern="1200" dirty="0">
                          <a:solidFill>
                            <a:schemeClr val="accent5">
                              <a:lumMod val="50000"/>
                            </a:schemeClr>
                          </a:solidFill>
                          <a:effectLst/>
                          <a:latin typeface="+mn-lt"/>
                          <a:ea typeface="+mn-ea"/>
                          <a:cs typeface="+mn-cs"/>
                        </a:rPr>
                        <a:t> para </a:t>
                      </a:r>
                      <a:r>
                        <a:rPr lang="en-GB" sz="2000" b="0" kern="1200" dirty="0" err="1">
                          <a:solidFill>
                            <a:schemeClr val="accent5">
                              <a:lumMod val="50000"/>
                            </a:schemeClr>
                          </a:solidFill>
                          <a:effectLst/>
                          <a:latin typeface="+mn-lt"/>
                          <a:ea typeface="+mn-ea"/>
                          <a:cs typeface="+mn-cs"/>
                        </a:rPr>
                        <a:t>hacer</a:t>
                      </a:r>
                      <a:r>
                        <a:rPr lang="en-GB" sz="2000" b="0" kern="1200" dirty="0">
                          <a:solidFill>
                            <a:schemeClr val="accent5">
                              <a:lumMod val="50000"/>
                            </a:schemeClr>
                          </a:solidFill>
                          <a:effectLst/>
                          <a:latin typeface="+mn-lt"/>
                          <a:ea typeface="+mn-ea"/>
                          <a:cs typeface="+mn-cs"/>
                        </a:rPr>
                        <a:t> _</a:t>
                      </a:r>
                      <a:r>
                        <a:rPr lang="en-GB" sz="2000" b="0" kern="1200" dirty="0" err="1">
                          <a:solidFill>
                            <a:schemeClr val="accent5">
                              <a:lumMod val="50000"/>
                            </a:schemeClr>
                          </a:solidFill>
                          <a:effectLst/>
                          <a:latin typeface="+mn-lt"/>
                          <a:ea typeface="+mn-ea"/>
                          <a:cs typeface="+mn-cs"/>
                        </a:rPr>
                        <a:t>opa</a:t>
                      </a:r>
                      <a:r>
                        <a:rPr lang="en-GB" sz="2000" b="0" kern="1200" dirty="0">
                          <a:solidFill>
                            <a:schemeClr val="accent5">
                              <a:lumMod val="50000"/>
                            </a:schemeClr>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kern="1200" dirty="0">
                        <a:solidFill>
                          <a:schemeClr val="accent5">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accent5">
                              <a:lumMod val="50000"/>
                            </a:schemeClr>
                          </a:solidFill>
                          <a:effectLst/>
                          <a:latin typeface="+mn-lt"/>
                          <a:ea typeface="+mn-ea"/>
                          <a:cs typeface="+mn-cs"/>
                        </a:rPr>
                        <a:t>La </a:t>
                      </a:r>
                      <a:r>
                        <a:rPr lang="en-GB" sz="2000" b="0" kern="1200" dirty="0" err="1">
                          <a:solidFill>
                            <a:schemeClr val="accent5">
                              <a:lumMod val="50000"/>
                            </a:schemeClr>
                          </a:solidFill>
                          <a:effectLst/>
                          <a:latin typeface="+mn-lt"/>
                          <a:ea typeface="+mn-ea"/>
                          <a:cs typeface="+mn-cs"/>
                        </a:rPr>
                        <a:t>naturaleza</a:t>
                      </a:r>
                      <a:r>
                        <a:rPr lang="en-GB" sz="2000" b="0" kern="1200" dirty="0">
                          <a:solidFill>
                            <a:schemeClr val="accent5">
                              <a:lumMod val="50000"/>
                            </a:schemeClr>
                          </a:solidFill>
                          <a:effectLst/>
                          <a:latin typeface="+mn-lt"/>
                          <a:ea typeface="+mn-ea"/>
                          <a:cs typeface="+mn-cs"/>
                        </a:rPr>
                        <a:t> es pre_ _ </a:t>
                      </a:r>
                      <a:r>
                        <a:rPr lang="en-GB" sz="2000" b="0" kern="1200" dirty="0" err="1">
                          <a:solidFill>
                            <a:schemeClr val="accent5">
                              <a:lumMod val="50000"/>
                            </a:schemeClr>
                          </a:solidFill>
                          <a:effectLst/>
                          <a:latin typeface="+mn-lt"/>
                          <a:ea typeface="+mn-ea"/>
                          <a:cs typeface="+mn-cs"/>
                        </a:rPr>
                        <a:t>osa</a:t>
                      </a:r>
                      <a:r>
                        <a:rPr lang="en-GB" sz="2000" b="0" kern="1200" dirty="0">
                          <a:solidFill>
                            <a:schemeClr val="accent5">
                              <a:lumMod val="50000"/>
                            </a:schemeClr>
                          </a:solidFill>
                          <a:effectLst/>
                          <a:latin typeface="+mn-lt"/>
                          <a:ea typeface="+mn-ea"/>
                          <a:cs typeface="+mn-cs"/>
                        </a:rPr>
                        <a:t> </a:t>
                      </a:r>
                      <a:r>
                        <a:rPr lang="en-GB" sz="2000" b="0" kern="1200" dirty="0" err="1">
                          <a:solidFill>
                            <a:schemeClr val="accent5">
                              <a:lumMod val="50000"/>
                            </a:schemeClr>
                          </a:solidFill>
                          <a:effectLst/>
                          <a:latin typeface="+mn-lt"/>
                          <a:ea typeface="+mn-ea"/>
                          <a:cs typeface="+mn-cs"/>
                        </a:rPr>
                        <a:t>en</a:t>
                      </a:r>
                      <a:r>
                        <a:rPr lang="en-GB" sz="2000" b="0" kern="1200" dirty="0">
                          <a:solidFill>
                            <a:schemeClr val="accent5">
                              <a:lumMod val="50000"/>
                            </a:schemeClr>
                          </a:solidFill>
                          <a:effectLst/>
                          <a:latin typeface="+mn-lt"/>
                          <a:ea typeface="+mn-ea"/>
                          <a:cs typeface="+mn-cs"/>
                        </a:rPr>
                        <a:t> las </a:t>
                      </a:r>
                      <a:r>
                        <a:rPr lang="en-GB" sz="2000" b="0" kern="1200" dirty="0" err="1">
                          <a:solidFill>
                            <a:schemeClr val="accent5">
                              <a:lumMod val="50000"/>
                            </a:schemeClr>
                          </a:solidFill>
                          <a:effectLst/>
                          <a:latin typeface="+mn-lt"/>
                          <a:ea typeface="+mn-ea"/>
                          <a:cs typeface="+mn-cs"/>
                        </a:rPr>
                        <a:t>montañas</a:t>
                      </a:r>
                      <a:r>
                        <a:rPr lang="en-GB" sz="2000" b="0" kern="1200" dirty="0">
                          <a:solidFill>
                            <a:schemeClr val="accent5">
                              <a:lumMod val="50000"/>
                            </a:schemeClr>
                          </a:solidFill>
                          <a:effectLst/>
                          <a:latin typeface="+mn-lt"/>
                          <a:ea typeface="+mn-ea"/>
                          <a:cs typeface="+mn-cs"/>
                        </a:rPr>
                        <a:t> de Mo_ _ </a:t>
                      </a:r>
                      <a:r>
                        <a:rPr lang="en-GB" sz="2000" b="0" kern="1200" dirty="0" err="1">
                          <a:solidFill>
                            <a:schemeClr val="accent5">
                              <a:lumMod val="50000"/>
                            </a:schemeClr>
                          </a:solidFill>
                          <a:effectLst/>
                          <a:latin typeface="+mn-lt"/>
                          <a:ea typeface="+mn-ea"/>
                          <a:cs typeface="+mn-cs"/>
                        </a:rPr>
                        <a:t>bamba</a:t>
                      </a:r>
                      <a:r>
                        <a:rPr lang="en-GB" sz="2000" b="0" kern="1200" dirty="0">
                          <a:solidFill>
                            <a:schemeClr val="accent5">
                              <a:lumMod val="50000"/>
                            </a:schemeClr>
                          </a:solidFill>
                          <a:effectLst/>
                          <a:latin typeface="+mn-lt"/>
                          <a:ea typeface="+mn-ea"/>
                          <a:cs typeface="+mn-cs"/>
                        </a:rPr>
                        <a:t> y _ _ </a:t>
                      </a:r>
                      <a:r>
                        <a:rPr lang="en-GB" sz="2000" b="0" kern="1200" dirty="0" err="1">
                          <a:solidFill>
                            <a:schemeClr val="accent5">
                              <a:lumMod val="50000"/>
                            </a:schemeClr>
                          </a:solidFill>
                          <a:effectLst/>
                          <a:latin typeface="+mn-lt"/>
                          <a:ea typeface="+mn-ea"/>
                          <a:cs typeface="+mn-cs"/>
                        </a:rPr>
                        <a:t>rca</a:t>
                      </a:r>
                      <a:r>
                        <a:rPr lang="en-GB" sz="2000" b="0" kern="1200" dirty="0">
                          <a:solidFill>
                            <a:schemeClr val="accent5">
                              <a:lumMod val="50000"/>
                            </a:schemeClr>
                          </a:solidFill>
                          <a:effectLst/>
                          <a:latin typeface="+mn-lt"/>
                          <a:ea typeface="+mn-ea"/>
                          <a:cs typeface="+mn-cs"/>
                        </a:rPr>
                        <a:t> del </a:t>
                      </a:r>
                      <a:r>
                        <a:rPr lang="en-GB" sz="2000" b="0" kern="1200" dirty="0" err="1">
                          <a:solidFill>
                            <a:schemeClr val="accent5">
                              <a:lumMod val="50000"/>
                            </a:schemeClr>
                          </a:solidFill>
                          <a:effectLst/>
                          <a:latin typeface="+mn-lt"/>
                          <a:ea typeface="+mn-ea"/>
                          <a:cs typeface="+mn-cs"/>
                        </a:rPr>
                        <a:t>río</a:t>
                      </a:r>
                      <a:r>
                        <a:rPr lang="en-GB" sz="2000" b="0" kern="1200" dirty="0">
                          <a:solidFill>
                            <a:schemeClr val="accent5">
                              <a:lumMod val="50000"/>
                            </a:schemeClr>
                          </a:solidFill>
                          <a:effectLst/>
                          <a:latin typeface="+mn-lt"/>
                          <a:ea typeface="+mn-ea"/>
                          <a:cs typeface="+mn-cs"/>
                        </a:rPr>
                        <a:t> Ma_ _ . La _ _ </a:t>
                      </a:r>
                      <a:r>
                        <a:rPr lang="en-GB" sz="2000" b="0" kern="1200" dirty="0" err="1">
                          <a:solidFill>
                            <a:schemeClr val="accent5">
                              <a:lumMod val="50000"/>
                            </a:schemeClr>
                          </a:solidFill>
                          <a:effectLst/>
                          <a:latin typeface="+mn-lt"/>
                          <a:ea typeface="+mn-ea"/>
                          <a:cs typeface="+mn-cs"/>
                        </a:rPr>
                        <a:t>udad</a:t>
                      </a:r>
                      <a:r>
                        <a:rPr lang="en-GB" sz="2000" b="0" kern="1200" dirty="0">
                          <a:solidFill>
                            <a:schemeClr val="accent5">
                              <a:lumMod val="50000"/>
                            </a:schemeClr>
                          </a:solidFill>
                          <a:effectLst/>
                          <a:latin typeface="+mn-lt"/>
                          <a:ea typeface="+mn-ea"/>
                          <a:cs typeface="+mn-cs"/>
                        </a:rPr>
                        <a:t> es </a:t>
                      </a:r>
                      <a:r>
                        <a:rPr lang="en-GB" sz="2000" b="0" kern="1200" dirty="0" err="1">
                          <a:solidFill>
                            <a:schemeClr val="accent5">
                              <a:lumMod val="50000"/>
                            </a:schemeClr>
                          </a:solidFill>
                          <a:effectLst/>
                          <a:latin typeface="+mn-lt"/>
                          <a:ea typeface="+mn-ea"/>
                          <a:cs typeface="+mn-cs"/>
                        </a:rPr>
                        <a:t>famosa</a:t>
                      </a:r>
                      <a:r>
                        <a:rPr lang="en-GB" sz="2000" b="0" kern="1200" dirty="0">
                          <a:solidFill>
                            <a:schemeClr val="accent5">
                              <a:lumMod val="50000"/>
                            </a:schemeClr>
                          </a:solidFill>
                          <a:effectLst/>
                          <a:latin typeface="+mn-lt"/>
                          <a:ea typeface="+mn-ea"/>
                          <a:cs typeface="+mn-cs"/>
                        </a:rPr>
                        <a:t> por sus </a:t>
                      </a:r>
                      <a:r>
                        <a:rPr lang="en-GB" sz="2000" b="0" kern="1200" dirty="0" err="1">
                          <a:solidFill>
                            <a:schemeClr val="accent5">
                              <a:lumMod val="50000"/>
                            </a:schemeClr>
                          </a:solidFill>
                          <a:effectLst/>
                          <a:latin typeface="+mn-lt"/>
                          <a:ea typeface="+mn-ea"/>
                          <a:cs typeface="+mn-cs"/>
                        </a:rPr>
                        <a:t>flores</a:t>
                      </a:r>
                      <a:r>
                        <a:rPr lang="en-GB" sz="2000" b="0" kern="1200" dirty="0">
                          <a:solidFill>
                            <a:schemeClr val="accent5">
                              <a:lumMod val="50000"/>
                            </a:schemeClr>
                          </a:solidFill>
                          <a:effectLst/>
                          <a:latin typeface="+mn-lt"/>
                          <a:ea typeface="+mn-ea"/>
                          <a:cs typeface="+mn-cs"/>
                        </a:rPr>
                        <a:t>; la _ _ </a:t>
                      </a:r>
                      <a:r>
                        <a:rPr lang="en-GB" sz="2000" b="0" kern="1200" dirty="0" err="1">
                          <a:solidFill>
                            <a:schemeClr val="accent5">
                              <a:lumMod val="50000"/>
                            </a:schemeClr>
                          </a:solidFill>
                          <a:effectLst/>
                          <a:latin typeface="+mn-lt"/>
                          <a:ea typeface="+mn-ea"/>
                          <a:cs typeface="+mn-cs"/>
                        </a:rPr>
                        <a:t>nte</a:t>
                      </a:r>
                      <a:r>
                        <a:rPr lang="en-GB" sz="2000" b="0" kern="1200" dirty="0">
                          <a:solidFill>
                            <a:schemeClr val="accent5">
                              <a:lumMod val="50000"/>
                            </a:schemeClr>
                          </a:solidFill>
                          <a:effectLst/>
                          <a:latin typeface="+mn-lt"/>
                          <a:ea typeface="+mn-ea"/>
                          <a:cs typeface="+mn-cs"/>
                        </a:rPr>
                        <a:t> la llama ”_ _ </a:t>
                      </a:r>
                      <a:r>
                        <a:rPr lang="en-GB" sz="2000" b="0" kern="1200" dirty="0" err="1">
                          <a:solidFill>
                            <a:schemeClr val="accent5">
                              <a:lumMod val="50000"/>
                            </a:schemeClr>
                          </a:solidFill>
                          <a:effectLst/>
                          <a:latin typeface="+mn-lt"/>
                          <a:ea typeface="+mn-ea"/>
                          <a:cs typeface="+mn-cs"/>
                        </a:rPr>
                        <a:t>udad</a:t>
                      </a:r>
                      <a:r>
                        <a:rPr lang="en-GB" sz="2000" b="0" kern="1200" dirty="0">
                          <a:solidFill>
                            <a:schemeClr val="accent5">
                              <a:lumMod val="50000"/>
                            </a:schemeClr>
                          </a:solidFill>
                          <a:effectLst/>
                          <a:latin typeface="+mn-lt"/>
                          <a:ea typeface="+mn-ea"/>
                          <a:cs typeface="+mn-cs"/>
                        </a:rPr>
                        <a:t> de las *or_ _ _ </a:t>
                      </a:r>
                      <a:r>
                        <a:rPr lang="en-GB" sz="2000" b="0" kern="1200" dirty="0" err="1">
                          <a:solidFill>
                            <a:schemeClr val="accent5">
                              <a:lumMod val="50000"/>
                            </a:schemeClr>
                          </a:solidFill>
                          <a:effectLst/>
                          <a:latin typeface="+mn-lt"/>
                          <a:ea typeface="+mn-ea"/>
                          <a:cs typeface="+mn-cs"/>
                        </a:rPr>
                        <a:t>deas</a:t>
                      </a:r>
                      <a:r>
                        <a:rPr lang="en-GB" sz="2000" b="0" kern="1200" dirty="0">
                          <a:solidFill>
                            <a:schemeClr val="accent5">
                              <a:lumMod val="50000"/>
                            </a:schemeClr>
                          </a:solidFill>
                          <a:effectLst/>
                          <a:latin typeface="+mn-lt"/>
                          <a:ea typeface="+mn-ea"/>
                          <a:cs typeface="+mn-cs"/>
                        </a:rPr>
                        <a:t>”.</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
        <p:nvSpPr>
          <p:cNvPr id="13" name="Rounded Rectangle 11" descr="background rectangle&#10;">
            <a:extLst>
              <a:ext uri="{FF2B5EF4-FFF2-40B4-BE49-F238E27FC236}">
                <a16:creationId xmlns:a16="http://schemas.microsoft.com/office/drawing/2014/main" id="{EFA71B60-F059-3D40-90A2-A62A7A981161}"/>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itle 2">
            <a:extLst>
              <a:ext uri="{FF2B5EF4-FFF2-40B4-BE49-F238E27FC236}">
                <a16:creationId xmlns:a16="http://schemas.microsoft.com/office/drawing/2014/main" id="{A4F4118B-319E-9147-A07B-94C32DBF04BE}"/>
              </a:ext>
            </a:extLst>
          </p:cNvPr>
          <p:cNvSpPr txBox="1">
            <a:spLocks/>
          </p:cNvSpPr>
          <p:nvPr/>
        </p:nvSpPr>
        <p:spPr>
          <a:xfrm>
            <a:off x="8467052" y="281404"/>
            <a:ext cx="3642662" cy="3759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90372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pic>
        <p:nvPicPr>
          <p:cNvPr id="1026" name="Picture 2" descr="https://upload.wikimedia.org/wikipedia/commons/9/91/Mauritia_flexuosa_MHNT.BOT.2005.0.97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30" t="6736" r="6344" b="6997"/>
          <a:stretch/>
        </p:blipFill>
        <p:spPr bwMode="auto">
          <a:xfrm>
            <a:off x="461376" y="1540239"/>
            <a:ext cx="3105249" cy="26527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1887" y="4262608"/>
            <a:ext cx="2351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a:ea typeface="+mn-ea"/>
                <a:cs typeface="+mn-cs"/>
              </a:rPr>
              <a:t>El aguaje</a:t>
            </a:r>
            <a:endPar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 name="TextBox 5"/>
          <p:cNvSpPr txBox="1"/>
          <p:nvPr/>
        </p:nvSpPr>
        <p:spPr>
          <a:xfrm>
            <a:off x="9232040" y="4960353"/>
            <a:ext cx="2351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a:ea typeface="+mn-ea"/>
                <a:cs typeface="+mn-cs"/>
              </a:rPr>
              <a:t>El pijuayo</a:t>
            </a:r>
            <a:endPar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pic>
        <p:nvPicPr>
          <p:cNvPr id="1028" name="Picture 4" descr="Pijuayos para com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9013" y="1975604"/>
            <a:ext cx="3767057" cy="28102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strocaryum chambira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2683" y="1431599"/>
            <a:ext cx="2740671" cy="42696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67999" y="5770876"/>
            <a:ext cx="2510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4472C4">
                    <a:lumMod val="50000"/>
                  </a:srgbClr>
                </a:solidFill>
                <a:effectLst/>
                <a:uLnTx/>
                <a:uFillTx/>
                <a:latin typeface="Century Gothic"/>
                <a:ea typeface="+mn-ea"/>
                <a:cs typeface="+mn-cs"/>
              </a:rPr>
              <a:t>La chambira</a:t>
            </a:r>
            <a:endPar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 name="Title 3"/>
          <p:cNvSpPr>
            <a:spLocks noGrp="1"/>
          </p:cNvSpPr>
          <p:nvPr>
            <p:ph type="title" idx="4294967295"/>
          </p:nvPr>
        </p:nvSpPr>
        <p:spPr>
          <a:xfrm>
            <a:off x="0" y="296863"/>
            <a:ext cx="5740400" cy="1325563"/>
          </a:xfrm>
        </p:spPr>
        <p:txBody>
          <a:bodyPr/>
          <a:lstStyle/>
          <a:p>
            <a:pPr rtl="0" eaLnBrk="1" latinLnBrk="0" hangingPunct="1"/>
            <a:r>
              <a:rPr lang="en-GB" sz="2600" b="1" kern="1200">
                <a:solidFill>
                  <a:srgbClr val="FFFFFF"/>
                </a:solidFill>
                <a:effectLst/>
                <a:latin typeface="Century Gothic" panose="020B0502020202020204" pitchFamily="34" charset="0"/>
                <a:ea typeface="+mn-ea"/>
                <a:cs typeface="+mn-cs"/>
              </a:rPr>
              <a:t>Frutas y árboles de la selva amazónica </a:t>
            </a:r>
            <a:endParaRPr lang="en-GB">
              <a:effectLst/>
            </a:endParaRPr>
          </a:p>
          <a:p>
            <a:endParaRPr lang="en-GB"/>
          </a:p>
        </p:txBody>
      </p:sp>
    </p:spTree>
    <p:extLst>
      <p:ext uri="{BB962C8B-B14F-4D97-AF65-F5344CB8AC3E}">
        <p14:creationId xmlns:p14="http://schemas.microsoft.com/office/powerpoint/2010/main" val="917297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rown wooden house on body of water during daytime">
            <a:extLst>
              <a:ext uri="{FF2B5EF4-FFF2-40B4-BE49-F238E27FC236}">
                <a16:creationId xmlns:a16="http://schemas.microsoft.com/office/drawing/2014/main" id="{FA59BF34-7301-9F40-8727-09DAA6D66A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0776" y="1275155"/>
            <a:ext cx="6490447" cy="486783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11">
            <a:extLst>
              <a:ext uri="{FF2B5EF4-FFF2-40B4-BE49-F238E27FC236}">
                <a16:creationId xmlns:a16="http://schemas.microsoft.com/office/drawing/2014/main" id="{C77DE3E9-7345-3040-8775-058A077DDAA8}"/>
              </a:ext>
            </a:extLst>
          </p:cNvPr>
          <p:cNvSpPr/>
          <p:nvPr/>
        </p:nvSpPr>
        <p:spPr>
          <a:xfrm>
            <a:off x="10929938" y="258166"/>
            <a:ext cx="99820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40" name="Tabla 39">
            <a:extLst>
              <a:ext uri="{FF2B5EF4-FFF2-40B4-BE49-F238E27FC236}">
                <a16:creationId xmlns:a16="http://schemas.microsoft.com/office/drawing/2014/main" id="{3BD8FED8-85AD-3D48-97E5-DF7142450CDF}"/>
              </a:ext>
            </a:extLst>
          </p:cNvPr>
          <p:cNvGraphicFramePr>
            <a:graphicFrameLocks noGrp="1"/>
          </p:cNvGraphicFramePr>
          <p:nvPr>
            <p:extLst>
              <p:ext uri="{D42A27DB-BD31-4B8C-83A1-F6EECF244321}">
                <p14:modId xmlns:p14="http://schemas.microsoft.com/office/powerpoint/2010/main" val="3797934400"/>
              </p:ext>
            </p:extLst>
          </p:nvPr>
        </p:nvGraphicFramePr>
        <p:xfrm>
          <a:off x="335693" y="1019553"/>
          <a:ext cx="11592450" cy="5209780"/>
        </p:xfrm>
        <a:graphic>
          <a:graphicData uri="http://schemas.openxmlformats.org/drawingml/2006/table">
            <a:tbl>
              <a:tblPr firstRow="1" bandRow="1">
                <a:tableStyleId>{5DA37D80-6434-44D0-A028-1B22A696006F}</a:tableStyleId>
              </a:tblPr>
              <a:tblGrid>
                <a:gridCol w="599277">
                  <a:extLst>
                    <a:ext uri="{9D8B030D-6E8A-4147-A177-3AD203B41FA5}">
                      <a16:colId xmlns:a16="http://schemas.microsoft.com/office/drawing/2014/main" val="764618492"/>
                    </a:ext>
                  </a:extLst>
                </a:gridCol>
                <a:gridCol w="10993173">
                  <a:extLst>
                    <a:ext uri="{9D8B030D-6E8A-4147-A177-3AD203B41FA5}">
                      <a16:colId xmlns:a16="http://schemas.microsoft.com/office/drawing/2014/main" val="989228181"/>
                    </a:ext>
                  </a:extLst>
                </a:gridCol>
              </a:tblGrid>
              <a:tr h="4296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GB" sz="2000" b="1" dirty="0">
                        <a:solidFill>
                          <a:srgbClr val="203864"/>
                        </a:solidFill>
                      </a:endParaRPr>
                    </a:p>
                  </a:txBody>
                  <a:tcPr anchor="ctr">
                    <a:lnR w="12700" cap="flat" cmpd="sng" algn="ctr">
                      <a:solidFill>
                        <a:srgbClr val="EE8947"/>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400" b="1" dirty="0">
                          <a:solidFill>
                            <a:srgbClr val="203864"/>
                          </a:solidFill>
                        </a:rPr>
                        <a:t>Frases</a:t>
                      </a:r>
                    </a:p>
                  </a:txBody>
                  <a:tcPr anchor="ctr">
                    <a:lnL w="12700" cap="flat" cmpd="sng" algn="ctr">
                      <a:solidFill>
                        <a:srgbClr val="EE8947"/>
                      </a:solidFill>
                      <a:prstDash val="solid"/>
                      <a:round/>
                      <a:headEnd type="none" w="med" len="med"/>
                      <a:tailEnd type="none" w="med" len="med"/>
                    </a:lnL>
                    <a:solidFill>
                      <a:srgbClr val="FFFFFF">
                        <a:alpha val="89804"/>
                      </a:srgbClr>
                    </a:solidFill>
                  </a:tcPr>
                </a:tc>
                <a:extLst>
                  <a:ext uri="{0D108BD9-81ED-4DB2-BD59-A6C34878D82A}">
                    <a16:rowId xmlns:a16="http://schemas.microsoft.com/office/drawing/2014/main" val="914051567"/>
                  </a:ext>
                </a:extLst>
              </a:tr>
              <a:tr h="7728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1</a:t>
                      </a:r>
                    </a:p>
                  </a:txBody>
                  <a:tcPr anchor="ctr">
                    <a:lnR w="12700" cap="flat" cmpd="sng" algn="ctr">
                      <a:solidFill>
                        <a:srgbClr val="EE8947"/>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solidFill>
                            <a:srgbClr val="203864"/>
                          </a:solidFill>
                        </a:rPr>
                        <a:t>Llegan a casa y llaman «¡Mamá! ¡Mamá!» pero mamá está 1) </a:t>
                      </a:r>
                      <a:r>
                        <a:rPr lang="es-ES" sz="2200" b="1" dirty="0">
                          <a:solidFill>
                            <a:srgbClr val="203864"/>
                          </a:solidFill>
                        </a:rPr>
                        <a:t>en el suelo</a:t>
                      </a:r>
                      <a:r>
                        <a:rPr lang="es-ES" sz="2200" dirty="0">
                          <a:solidFill>
                            <a:srgbClr val="203864"/>
                          </a:solidFill>
                        </a:rPr>
                        <a:t> / </a:t>
                      </a:r>
                      <a:r>
                        <a:rPr lang="es-ES" sz="2200" b="1" dirty="0">
                          <a:solidFill>
                            <a:srgbClr val="203864"/>
                          </a:solidFill>
                        </a:rPr>
                        <a:t>en la cama</a:t>
                      </a:r>
                      <a:r>
                        <a:rPr lang="es-ES" sz="2200" dirty="0">
                          <a:solidFill>
                            <a:srgbClr val="203864"/>
                          </a:solidFill>
                        </a:rPr>
                        <a:t>, sin respirar</a:t>
                      </a:r>
                      <a:endParaRPr lang="es-GB" sz="2200" b="0" dirty="0">
                        <a:solidFill>
                          <a:srgbClr val="203864"/>
                        </a:solidFill>
                      </a:endParaRPr>
                    </a:p>
                  </a:txBody>
                  <a:tcPr anchor="ctr">
                    <a:lnL w="12700" cap="flat" cmpd="sng" algn="ctr">
                      <a:solidFill>
                        <a:srgbClr val="EE8947"/>
                      </a:solidFill>
                      <a:prstDash val="solid"/>
                      <a:round/>
                      <a:headEnd type="none" w="med" len="med"/>
                      <a:tailEnd type="none" w="med" len="med"/>
                    </a:lnL>
                    <a:solidFill>
                      <a:srgbClr val="FBE6D7">
                        <a:alpha val="89804"/>
                      </a:srgbClr>
                    </a:solidFill>
                  </a:tcPr>
                </a:tc>
                <a:extLst>
                  <a:ext uri="{0D108BD9-81ED-4DB2-BD59-A6C34878D82A}">
                    <a16:rowId xmlns:a16="http://schemas.microsoft.com/office/drawing/2014/main" val="1291749181"/>
                  </a:ext>
                </a:extLst>
              </a:tr>
              <a:tr h="7728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solidFill>
                            <a:srgbClr val="203864"/>
                          </a:solidFill>
                        </a:rPr>
                        <a:t>«Mamá, ¿estás bien?», 2) </a:t>
                      </a:r>
                      <a:r>
                        <a:rPr lang="es-ES" sz="2200" b="1" dirty="0">
                          <a:solidFill>
                            <a:srgbClr val="203864"/>
                          </a:solidFill>
                        </a:rPr>
                        <a:t>dice</a:t>
                      </a:r>
                      <a:r>
                        <a:rPr lang="es-ES" sz="2200" dirty="0">
                          <a:solidFill>
                            <a:srgbClr val="203864"/>
                          </a:solidFill>
                        </a:rPr>
                        <a:t> / </a:t>
                      </a:r>
                      <a:r>
                        <a:rPr lang="es-ES" sz="2200" b="1" dirty="0">
                          <a:solidFill>
                            <a:srgbClr val="203864"/>
                          </a:solidFill>
                        </a:rPr>
                        <a:t>grita</a:t>
                      </a:r>
                      <a:r>
                        <a:rPr lang="es-ES" sz="2200" dirty="0">
                          <a:solidFill>
                            <a:srgbClr val="203864"/>
                          </a:solidFill>
                        </a:rPr>
                        <a:t> un niño, el otro empieza a 3) </a:t>
                      </a:r>
                      <a:r>
                        <a:rPr lang="es-ES" sz="2200" b="1" dirty="0">
                          <a:solidFill>
                            <a:srgbClr val="203864"/>
                          </a:solidFill>
                        </a:rPr>
                        <a:t>llorar</a:t>
                      </a:r>
                      <a:r>
                        <a:rPr lang="es-ES" sz="2200" dirty="0">
                          <a:solidFill>
                            <a:srgbClr val="203864"/>
                          </a:solidFill>
                        </a:rPr>
                        <a:t> / </a:t>
                      </a:r>
                      <a:r>
                        <a:rPr lang="es-ES" sz="2200" b="1" dirty="0">
                          <a:solidFill>
                            <a:srgbClr val="203864"/>
                          </a:solidFill>
                        </a:rPr>
                        <a:t>correr</a:t>
                      </a:r>
                      <a:r>
                        <a:rPr lang="es-ES" sz="2200" dirty="0">
                          <a:solidFill>
                            <a:srgbClr val="203864"/>
                          </a:solidFill>
                        </a:rPr>
                        <a:t>. </a:t>
                      </a:r>
                      <a:endParaRPr lang="es-GB" sz="2200" dirty="0">
                        <a:solidFill>
                          <a:srgbClr val="203864"/>
                        </a:solidFill>
                      </a:endParaRPr>
                    </a:p>
                  </a:txBody>
                  <a:tcPr anchor="ctr">
                    <a:solidFill>
                      <a:srgbClr val="FFFFFF">
                        <a:alpha val="89804"/>
                      </a:srgbClr>
                    </a:solidFill>
                  </a:tcPr>
                </a:tc>
                <a:extLst>
                  <a:ext uri="{0D108BD9-81ED-4DB2-BD59-A6C34878D82A}">
                    <a16:rowId xmlns:a16="http://schemas.microsoft.com/office/drawing/2014/main" val="1031186801"/>
                  </a:ext>
                </a:extLst>
              </a:tr>
              <a:tr h="8885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solidFill>
                            <a:srgbClr val="203864"/>
                          </a:solidFill>
                        </a:rPr>
                        <a:t>Mamá está 4) </a:t>
                      </a:r>
                      <a:r>
                        <a:rPr lang="es-ES" sz="2200" b="1" dirty="0">
                          <a:solidFill>
                            <a:srgbClr val="203864"/>
                          </a:solidFill>
                        </a:rPr>
                        <a:t>pálida</a:t>
                      </a:r>
                      <a:r>
                        <a:rPr lang="es-ES" sz="2200" dirty="0">
                          <a:solidFill>
                            <a:srgbClr val="203864"/>
                          </a:solidFill>
                        </a:rPr>
                        <a:t> / </a:t>
                      </a:r>
                      <a:r>
                        <a:rPr lang="es-ES" sz="2200" b="1" dirty="0">
                          <a:solidFill>
                            <a:srgbClr val="203864"/>
                          </a:solidFill>
                        </a:rPr>
                        <a:t>nerviosa</a:t>
                      </a:r>
                      <a:r>
                        <a:rPr lang="es-ES" sz="2200" dirty="0">
                          <a:solidFill>
                            <a:srgbClr val="203864"/>
                          </a:solidFill>
                        </a:rPr>
                        <a:t> y 5) </a:t>
                      </a:r>
                      <a:r>
                        <a:rPr lang="es-ES" sz="2200" b="1" dirty="0">
                          <a:solidFill>
                            <a:srgbClr val="203864"/>
                          </a:solidFill>
                        </a:rPr>
                        <a:t>sucia</a:t>
                      </a:r>
                      <a:r>
                        <a:rPr lang="es-ES" sz="2200" dirty="0">
                          <a:solidFill>
                            <a:srgbClr val="203864"/>
                          </a:solidFill>
                        </a:rPr>
                        <a:t> / </a:t>
                      </a:r>
                      <a:r>
                        <a:rPr lang="es-ES" sz="2200" b="1" dirty="0">
                          <a:solidFill>
                            <a:srgbClr val="203864"/>
                          </a:solidFill>
                        </a:rPr>
                        <a:t>fría</a:t>
                      </a:r>
                      <a:r>
                        <a:rPr lang="es-ES" sz="2200" dirty="0">
                          <a:solidFill>
                            <a:srgbClr val="203864"/>
                          </a:solidFill>
                        </a:rPr>
                        <a:t>. Todos están muy 6) </a:t>
                      </a:r>
                      <a:r>
                        <a:rPr lang="es-ES" sz="2200" b="1" dirty="0">
                          <a:solidFill>
                            <a:srgbClr val="203864"/>
                          </a:solidFill>
                        </a:rPr>
                        <a:t>contentos</a:t>
                      </a:r>
                      <a:r>
                        <a:rPr lang="es-ES" sz="2200" dirty="0">
                          <a:solidFill>
                            <a:srgbClr val="203864"/>
                          </a:solidFill>
                        </a:rPr>
                        <a:t> / </a:t>
                      </a:r>
                      <a:r>
                        <a:rPr lang="es-ES" sz="2200" b="1" dirty="0">
                          <a:solidFill>
                            <a:srgbClr val="203864"/>
                          </a:solidFill>
                        </a:rPr>
                        <a:t>tristes</a:t>
                      </a:r>
                      <a:r>
                        <a:rPr lang="es-ES" sz="2200" dirty="0">
                          <a:solidFill>
                            <a:srgbClr val="203864"/>
                          </a:solidFill>
                        </a:rPr>
                        <a:t>. </a:t>
                      </a:r>
                      <a:endParaRPr lang="es-GB" sz="2200" dirty="0">
                        <a:solidFill>
                          <a:srgbClr val="203864"/>
                        </a:solidFill>
                      </a:endParaRPr>
                    </a:p>
                  </a:txBody>
                  <a:tcPr anchor="ctr">
                    <a:solidFill>
                      <a:srgbClr val="FFFFFF">
                        <a:alpha val="89804"/>
                      </a:srgbClr>
                    </a:solidFill>
                  </a:tcPr>
                </a:tc>
                <a:extLst>
                  <a:ext uri="{0D108BD9-81ED-4DB2-BD59-A6C34878D82A}">
                    <a16:rowId xmlns:a16="http://schemas.microsoft.com/office/drawing/2014/main" val="3145942733"/>
                  </a:ext>
                </a:extLst>
              </a:tr>
              <a:tr h="7728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solidFill>
                            <a:srgbClr val="203864"/>
                          </a:solidFill>
                        </a:rPr>
                        <a:t>Después de unos meses, el padre invita a otra señora a ser su mujer y 7) </a:t>
                      </a:r>
                      <a:r>
                        <a:rPr lang="es-ES" sz="2200" b="1" dirty="0">
                          <a:solidFill>
                            <a:srgbClr val="203864"/>
                          </a:solidFill>
                        </a:rPr>
                        <a:t>amiga</a:t>
                      </a:r>
                      <a:r>
                        <a:rPr lang="es-ES" sz="2200" dirty="0">
                          <a:solidFill>
                            <a:srgbClr val="203864"/>
                          </a:solidFill>
                        </a:rPr>
                        <a:t> / </a:t>
                      </a:r>
                      <a:r>
                        <a:rPr lang="es-ES" sz="2200" b="1" dirty="0">
                          <a:solidFill>
                            <a:srgbClr val="203864"/>
                          </a:solidFill>
                        </a:rPr>
                        <a:t>mamá</a:t>
                      </a:r>
                      <a:r>
                        <a:rPr lang="es-ES" sz="2200" dirty="0">
                          <a:solidFill>
                            <a:srgbClr val="203864"/>
                          </a:solidFill>
                        </a:rPr>
                        <a:t> de los niños</a:t>
                      </a:r>
                      <a:endParaRPr lang="es-GB" sz="2200" dirty="0">
                        <a:solidFill>
                          <a:srgbClr val="203864"/>
                        </a:solidFill>
                      </a:endParaRPr>
                    </a:p>
                  </a:txBody>
                  <a:tcPr anchor="ctr">
                    <a:solidFill>
                      <a:srgbClr val="FBE6D7">
                        <a:alpha val="89804"/>
                      </a:srgbClr>
                    </a:solidFill>
                  </a:tcPr>
                </a:tc>
                <a:extLst>
                  <a:ext uri="{0D108BD9-81ED-4DB2-BD59-A6C34878D82A}">
                    <a16:rowId xmlns:a16="http://schemas.microsoft.com/office/drawing/2014/main" val="4291527649"/>
                  </a:ext>
                </a:extLst>
              </a:tr>
              <a:tr h="7728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solidFill>
                            <a:srgbClr val="203864"/>
                          </a:solidFill>
                        </a:rPr>
                        <a:t>Un niño dice al otro «Uy, ella no me gusta, es 8) </a:t>
                      </a:r>
                      <a:r>
                        <a:rPr lang="es-ES" sz="2200" b="1" dirty="0">
                          <a:solidFill>
                            <a:srgbClr val="203864"/>
                          </a:solidFill>
                        </a:rPr>
                        <a:t>fea</a:t>
                      </a:r>
                      <a:r>
                        <a:rPr lang="es-ES" sz="2200" dirty="0">
                          <a:solidFill>
                            <a:srgbClr val="203864"/>
                          </a:solidFill>
                        </a:rPr>
                        <a:t> / </a:t>
                      </a:r>
                      <a:r>
                        <a:rPr lang="es-ES" sz="2200" b="1" dirty="0">
                          <a:solidFill>
                            <a:srgbClr val="203864"/>
                          </a:solidFill>
                        </a:rPr>
                        <a:t>extraña</a:t>
                      </a:r>
                      <a:r>
                        <a:rPr lang="es-ES" sz="2200" dirty="0">
                          <a:solidFill>
                            <a:srgbClr val="203864"/>
                          </a:solidFill>
                        </a:rPr>
                        <a:t> y me mira fría». </a:t>
                      </a:r>
                      <a:endParaRPr lang="es-GB" sz="2200" dirty="0">
                        <a:solidFill>
                          <a:srgbClr val="203864"/>
                        </a:solidFill>
                      </a:endParaRPr>
                    </a:p>
                  </a:txBody>
                  <a:tcPr anchor="ctr">
                    <a:solidFill>
                      <a:srgbClr val="FFFFFF">
                        <a:alpha val="89804"/>
                      </a:srgbClr>
                    </a:solidFill>
                  </a:tcPr>
                </a:tc>
                <a:extLst>
                  <a:ext uri="{0D108BD9-81ED-4DB2-BD59-A6C34878D82A}">
                    <a16:rowId xmlns:a16="http://schemas.microsoft.com/office/drawing/2014/main" val="894185400"/>
                  </a:ext>
                </a:extLst>
              </a:tr>
              <a:tr h="7728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200" dirty="0">
                          <a:solidFill>
                            <a:srgbClr val="203864"/>
                          </a:solidFill>
                        </a:rPr>
                        <a:t>El otro responde, «Sí, pero tenemos que ser 9) </a:t>
                      </a:r>
                      <a:r>
                        <a:rPr lang="es-ES" sz="2200" b="1" dirty="0">
                          <a:solidFill>
                            <a:srgbClr val="203864"/>
                          </a:solidFill>
                        </a:rPr>
                        <a:t>buenos</a:t>
                      </a:r>
                      <a:r>
                        <a:rPr lang="es-ES" sz="2200" dirty="0">
                          <a:solidFill>
                            <a:srgbClr val="203864"/>
                          </a:solidFill>
                        </a:rPr>
                        <a:t> / </a:t>
                      </a:r>
                      <a:r>
                        <a:rPr lang="es-ES" sz="2200" b="1" dirty="0">
                          <a:solidFill>
                            <a:srgbClr val="203864"/>
                          </a:solidFill>
                        </a:rPr>
                        <a:t>felices </a:t>
                      </a:r>
                      <a:r>
                        <a:rPr lang="es-ES" sz="2200" dirty="0">
                          <a:solidFill>
                            <a:srgbClr val="203864"/>
                          </a:solidFill>
                        </a:rPr>
                        <a:t>y quererla».</a:t>
                      </a:r>
                      <a:endParaRPr lang="es-GB" sz="2200" dirty="0">
                        <a:solidFill>
                          <a:srgbClr val="203864"/>
                        </a:solidFill>
                      </a:endParaRPr>
                    </a:p>
                  </a:txBody>
                  <a:tcPr anchor="ctr">
                    <a:solidFill>
                      <a:srgbClr val="FBE6D7">
                        <a:alpha val="89804"/>
                      </a:srgbClr>
                    </a:solidFill>
                  </a:tcPr>
                </a:tc>
                <a:extLst>
                  <a:ext uri="{0D108BD9-81ED-4DB2-BD59-A6C34878D82A}">
                    <a16:rowId xmlns:a16="http://schemas.microsoft.com/office/drawing/2014/main" val="79921782"/>
                  </a:ext>
                </a:extLst>
              </a:tr>
            </a:tbl>
          </a:graphicData>
        </a:graphic>
      </p:graphicFrame>
      <p:sp>
        <p:nvSpPr>
          <p:cNvPr id="9" name="Título 8">
            <a:extLst>
              <a:ext uri="{FF2B5EF4-FFF2-40B4-BE49-F238E27FC236}">
                <a16:creationId xmlns:a16="http://schemas.microsoft.com/office/drawing/2014/main" id="{CC077947-0441-3447-9D45-16B0447AE5FC}"/>
              </a:ext>
            </a:extLst>
          </p:cNvPr>
          <p:cNvSpPr>
            <a:spLocks noGrp="1"/>
          </p:cNvSpPr>
          <p:nvPr>
            <p:ph type="title"/>
          </p:nvPr>
        </p:nvSpPr>
        <p:spPr>
          <a:xfrm>
            <a:off x="210068" y="192989"/>
            <a:ext cx="8902436" cy="430887"/>
          </a:xfrm>
        </p:spPr>
        <p:txBody>
          <a:bodyPr>
            <a:normAutofit/>
          </a:bodyPr>
          <a:lstStyle/>
          <a:p>
            <a:r>
              <a:rPr lang="es-ES" sz="2200" b="1" dirty="0"/>
              <a:t>La primera parte de la historia de «</a:t>
            </a:r>
            <a:r>
              <a:rPr lang="es-ES" sz="2200" b="1" dirty="0" err="1"/>
              <a:t>Ayaymamá</a:t>
            </a:r>
            <a:r>
              <a:rPr lang="es-ES" sz="2200" b="1" dirty="0"/>
              <a:t>»</a:t>
            </a:r>
            <a:endParaRPr lang="es-GB" sz="2200" b="1" dirty="0"/>
          </a:p>
        </p:txBody>
      </p:sp>
      <p:sp>
        <p:nvSpPr>
          <p:cNvPr id="21" name="Título 8">
            <a:extLst>
              <a:ext uri="{FF2B5EF4-FFF2-40B4-BE49-F238E27FC236}">
                <a16:creationId xmlns:a16="http://schemas.microsoft.com/office/drawing/2014/main" id="{AF106128-CA93-554C-BB45-34113D142CBF}"/>
              </a:ext>
            </a:extLst>
          </p:cNvPr>
          <p:cNvSpPr txBox="1">
            <a:spLocks/>
          </p:cNvSpPr>
          <p:nvPr/>
        </p:nvSpPr>
        <p:spPr>
          <a:xfrm>
            <a:off x="210068" y="544444"/>
            <a:ext cx="4860852" cy="430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¿Cuál es la palabra correcta?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cxnSp>
        <p:nvCxnSpPr>
          <p:cNvPr id="5" name="Conector recto 4">
            <a:extLst>
              <a:ext uri="{FF2B5EF4-FFF2-40B4-BE49-F238E27FC236}">
                <a16:creationId xmlns:a16="http://schemas.microsoft.com/office/drawing/2014/main" id="{1B8CBD03-D64C-8044-A7D7-250A94484370}"/>
              </a:ext>
            </a:extLst>
          </p:cNvPr>
          <p:cNvCxnSpPr>
            <a:cxnSpLocks/>
          </p:cNvCxnSpPr>
          <p:nvPr/>
        </p:nvCxnSpPr>
        <p:spPr>
          <a:xfrm>
            <a:off x="9435353" y="1866825"/>
            <a:ext cx="158871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3" name="Conector recto 22">
            <a:extLst>
              <a:ext uri="{FF2B5EF4-FFF2-40B4-BE49-F238E27FC236}">
                <a16:creationId xmlns:a16="http://schemas.microsoft.com/office/drawing/2014/main" id="{233C187E-5A1C-114E-A94D-57B0FCC517CF}"/>
              </a:ext>
            </a:extLst>
          </p:cNvPr>
          <p:cNvCxnSpPr>
            <a:cxnSpLocks/>
          </p:cNvCxnSpPr>
          <p:nvPr/>
        </p:nvCxnSpPr>
        <p:spPr>
          <a:xfrm>
            <a:off x="5301641" y="2651237"/>
            <a:ext cx="794358"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4" name="Conector recto 23">
            <a:extLst>
              <a:ext uri="{FF2B5EF4-FFF2-40B4-BE49-F238E27FC236}">
                <a16:creationId xmlns:a16="http://schemas.microsoft.com/office/drawing/2014/main" id="{9E26B5A3-863B-744E-B329-B28B9B8F9004}"/>
              </a:ext>
            </a:extLst>
          </p:cNvPr>
          <p:cNvCxnSpPr>
            <a:cxnSpLocks/>
          </p:cNvCxnSpPr>
          <p:nvPr/>
        </p:nvCxnSpPr>
        <p:spPr>
          <a:xfrm>
            <a:off x="9945359" y="2651237"/>
            <a:ext cx="794358"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5" name="Conector recto 24">
            <a:extLst>
              <a:ext uri="{FF2B5EF4-FFF2-40B4-BE49-F238E27FC236}">
                <a16:creationId xmlns:a16="http://schemas.microsoft.com/office/drawing/2014/main" id="{F21CE218-8901-E24F-B9AF-00C6E330F4F6}"/>
              </a:ext>
            </a:extLst>
          </p:cNvPr>
          <p:cNvCxnSpPr>
            <a:cxnSpLocks/>
          </p:cNvCxnSpPr>
          <p:nvPr/>
        </p:nvCxnSpPr>
        <p:spPr>
          <a:xfrm>
            <a:off x="2932149" y="3466902"/>
            <a:ext cx="96917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7" name="Conector recto 26">
            <a:extLst>
              <a:ext uri="{FF2B5EF4-FFF2-40B4-BE49-F238E27FC236}">
                <a16:creationId xmlns:a16="http://schemas.microsoft.com/office/drawing/2014/main" id="{6D561820-FDC7-A84F-AE97-2F07E76AB5F2}"/>
              </a:ext>
            </a:extLst>
          </p:cNvPr>
          <p:cNvCxnSpPr>
            <a:cxnSpLocks/>
          </p:cNvCxnSpPr>
          <p:nvPr/>
        </p:nvCxnSpPr>
        <p:spPr>
          <a:xfrm>
            <a:off x="6806306" y="3466902"/>
            <a:ext cx="583683"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1" name="Conector recto 30">
            <a:extLst>
              <a:ext uri="{FF2B5EF4-FFF2-40B4-BE49-F238E27FC236}">
                <a16:creationId xmlns:a16="http://schemas.microsoft.com/office/drawing/2014/main" id="{31DC6331-5A11-0945-892B-72B7AECE2769}"/>
              </a:ext>
            </a:extLst>
          </p:cNvPr>
          <p:cNvCxnSpPr>
            <a:cxnSpLocks/>
          </p:cNvCxnSpPr>
          <p:nvPr/>
        </p:nvCxnSpPr>
        <p:spPr>
          <a:xfrm>
            <a:off x="968670" y="3810688"/>
            <a:ext cx="8176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2" name="Conector recto 31">
            <a:extLst>
              <a:ext uri="{FF2B5EF4-FFF2-40B4-BE49-F238E27FC236}">
                <a16:creationId xmlns:a16="http://schemas.microsoft.com/office/drawing/2014/main" id="{DF0C9EBA-C749-E14D-B979-E6B6CB89828F}"/>
              </a:ext>
            </a:extLst>
          </p:cNvPr>
          <p:cNvCxnSpPr>
            <a:cxnSpLocks/>
          </p:cNvCxnSpPr>
          <p:nvPr/>
        </p:nvCxnSpPr>
        <p:spPr>
          <a:xfrm>
            <a:off x="1227396" y="4601041"/>
            <a:ext cx="94164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3" name="Conector recto 32">
            <a:extLst>
              <a:ext uri="{FF2B5EF4-FFF2-40B4-BE49-F238E27FC236}">
                <a16:creationId xmlns:a16="http://schemas.microsoft.com/office/drawing/2014/main" id="{3F7B2AC2-8DF3-9A41-9164-0610D5802EA0}"/>
              </a:ext>
            </a:extLst>
          </p:cNvPr>
          <p:cNvCxnSpPr>
            <a:cxnSpLocks/>
          </p:cNvCxnSpPr>
          <p:nvPr/>
        </p:nvCxnSpPr>
        <p:spPr>
          <a:xfrm>
            <a:off x="8170456" y="5238995"/>
            <a:ext cx="1170767"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5" name="Conector recto 34">
            <a:extLst>
              <a:ext uri="{FF2B5EF4-FFF2-40B4-BE49-F238E27FC236}">
                <a16:creationId xmlns:a16="http://schemas.microsoft.com/office/drawing/2014/main" id="{EB8D817B-C42E-5947-9752-11A8F627D3C4}"/>
              </a:ext>
            </a:extLst>
          </p:cNvPr>
          <p:cNvCxnSpPr>
            <a:cxnSpLocks/>
          </p:cNvCxnSpPr>
          <p:nvPr/>
        </p:nvCxnSpPr>
        <p:spPr>
          <a:xfrm>
            <a:off x="7219507" y="6018716"/>
            <a:ext cx="1041991"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16" name="Action Button: Custom 20">
            <a:hlinkClick r:id="" action="ppaction://noaction" highlightClick="1"/>
            <a:extLst>
              <a:ext uri="{FF2B5EF4-FFF2-40B4-BE49-F238E27FC236}">
                <a16:creationId xmlns:a16="http://schemas.microsoft.com/office/drawing/2014/main" id="{71F38BD2-3014-4038-88AB-964E3814DB24}"/>
              </a:ext>
            </a:extLst>
          </p:cNvPr>
          <p:cNvSpPr/>
          <p:nvPr/>
        </p:nvSpPr>
        <p:spPr>
          <a:xfrm>
            <a:off x="447084" y="1659345"/>
            <a:ext cx="409064" cy="414959"/>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7" name="Action Button: Custom 20">
            <a:hlinkClick r:id="" action="ppaction://noaction" highlightClick="1"/>
            <a:extLst>
              <a:ext uri="{FF2B5EF4-FFF2-40B4-BE49-F238E27FC236}">
                <a16:creationId xmlns:a16="http://schemas.microsoft.com/office/drawing/2014/main" id="{CB1DB512-D612-45E9-BC10-2E914FF4E51E}"/>
              </a:ext>
            </a:extLst>
          </p:cNvPr>
          <p:cNvSpPr/>
          <p:nvPr/>
        </p:nvSpPr>
        <p:spPr>
          <a:xfrm>
            <a:off x="460731" y="2362545"/>
            <a:ext cx="409064" cy="414959"/>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18" name="Action Button: Custom 20">
            <a:hlinkClick r:id="" action="ppaction://noaction" highlightClick="1"/>
            <a:extLst>
              <a:ext uri="{FF2B5EF4-FFF2-40B4-BE49-F238E27FC236}">
                <a16:creationId xmlns:a16="http://schemas.microsoft.com/office/drawing/2014/main" id="{9E8F523C-58B2-4DB4-9407-F81935A8F970}"/>
              </a:ext>
            </a:extLst>
          </p:cNvPr>
          <p:cNvSpPr/>
          <p:nvPr/>
        </p:nvSpPr>
        <p:spPr>
          <a:xfrm>
            <a:off x="460731" y="3237943"/>
            <a:ext cx="409064" cy="414959"/>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19" name="Action Button: Custom 20">
            <a:hlinkClick r:id="" action="ppaction://noaction" highlightClick="1"/>
            <a:extLst>
              <a:ext uri="{FF2B5EF4-FFF2-40B4-BE49-F238E27FC236}">
                <a16:creationId xmlns:a16="http://schemas.microsoft.com/office/drawing/2014/main" id="{788C558A-F390-4A95-B71A-B33D51F3D170}"/>
              </a:ext>
            </a:extLst>
          </p:cNvPr>
          <p:cNvSpPr/>
          <p:nvPr/>
        </p:nvSpPr>
        <p:spPr>
          <a:xfrm>
            <a:off x="447084" y="4050917"/>
            <a:ext cx="409064" cy="414959"/>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20" name="Action Button: Custom 20">
            <a:hlinkClick r:id="" action="ppaction://noaction" highlightClick="1"/>
            <a:extLst>
              <a:ext uri="{FF2B5EF4-FFF2-40B4-BE49-F238E27FC236}">
                <a16:creationId xmlns:a16="http://schemas.microsoft.com/office/drawing/2014/main" id="{B15B17C0-B62B-4B56-A6C4-C247B450E929}"/>
              </a:ext>
            </a:extLst>
          </p:cNvPr>
          <p:cNvSpPr/>
          <p:nvPr/>
        </p:nvSpPr>
        <p:spPr>
          <a:xfrm>
            <a:off x="439309" y="4840942"/>
            <a:ext cx="409064" cy="414959"/>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22" name="Action Button: Custom 20">
            <a:hlinkClick r:id="" action="ppaction://noaction" highlightClick="1"/>
            <a:extLst>
              <a:ext uri="{FF2B5EF4-FFF2-40B4-BE49-F238E27FC236}">
                <a16:creationId xmlns:a16="http://schemas.microsoft.com/office/drawing/2014/main" id="{D50BF2E5-CA3C-4A1E-AD4E-A1DF4CB69C1F}"/>
              </a:ext>
            </a:extLst>
          </p:cNvPr>
          <p:cNvSpPr/>
          <p:nvPr/>
        </p:nvSpPr>
        <p:spPr>
          <a:xfrm>
            <a:off x="441160" y="5630967"/>
            <a:ext cx="409064" cy="414959"/>
          </a:xfrm>
          <a:prstGeom prst="actionButtonBlank">
            <a:avLst/>
          </a:prstGeom>
          <a:solidFill>
            <a:schemeClr val="accent3">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328402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5601"/>
            <a:ext cx="10515600" cy="651209"/>
          </a:xfrm>
        </p:spPr>
        <p:txBody>
          <a:bodyPr>
            <a:noAutofit/>
          </a:bodyPr>
          <a:lstStyle/>
          <a:p>
            <a:r>
              <a:rPr lang="en-GB" sz="3200" dirty="0"/>
              <a:t>Remember, there are different ways to pronounce ‘z’, ‘ce’ and ‘ci’.</a:t>
            </a:r>
          </a:p>
        </p:txBody>
      </p:sp>
      <p:sp>
        <p:nvSpPr>
          <p:cNvPr id="4" name="Title 1"/>
          <p:cNvSpPr txBox="1">
            <a:spLocks/>
          </p:cNvSpPr>
          <p:nvPr/>
        </p:nvSpPr>
        <p:spPr>
          <a:xfrm>
            <a:off x="838200" y="1641564"/>
            <a:ext cx="10993916" cy="8569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most of Spain, ‘z’, ‘ce’ and ‘ci’ are pronounced like the ‘th’ in English.</a:t>
            </a:r>
          </a:p>
        </p:txBody>
      </p:sp>
      <p:sp>
        <p:nvSpPr>
          <p:cNvPr id="5" name="Title 1"/>
          <p:cNvSpPr txBox="1">
            <a:spLocks/>
          </p:cNvSpPr>
          <p:nvPr/>
        </p:nvSpPr>
        <p:spPr>
          <a:xfrm>
            <a:off x="838200" y="2873256"/>
            <a:ext cx="10515600" cy="8569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the Canary Islands and Latin America, these are pronounced like an ‘s’.</a:t>
            </a:r>
          </a:p>
        </p:txBody>
      </p:sp>
      <p:sp>
        <p:nvSpPr>
          <p:cNvPr id="6" name="Title 1"/>
          <p:cNvSpPr txBox="1">
            <a:spLocks/>
          </p:cNvSpPr>
          <p:nvPr/>
        </p:nvSpPr>
        <p:spPr>
          <a:xfrm>
            <a:off x="838200" y="4104948"/>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Compare:</a:t>
            </a:r>
          </a:p>
        </p:txBody>
      </p:sp>
      <p:sp>
        <p:nvSpPr>
          <p:cNvPr id="7" name="Title 1"/>
          <p:cNvSpPr txBox="1">
            <a:spLocks/>
          </p:cNvSpPr>
          <p:nvPr/>
        </p:nvSpPr>
        <p:spPr>
          <a:xfrm>
            <a:off x="1245432" y="4756158"/>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quizás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8" name="Title 1"/>
          <p:cNvSpPr txBox="1">
            <a:spLocks/>
          </p:cNvSpPr>
          <p:nvPr/>
        </p:nvSpPr>
        <p:spPr>
          <a:xfrm>
            <a:off x="3901188" y="4756157"/>
            <a:ext cx="3776273"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(mainland Spain)</a:t>
            </a:r>
          </a:p>
        </p:txBody>
      </p:sp>
      <p:sp>
        <p:nvSpPr>
          <p:cNvPr id="9" name="Title 1"/>
          <p:cNvSpPr txBox="1">
            <a:spLocks/>
          </p:cNvSpPr>
          <p:nvPr/>
        </p:nvSpPr>
        <p:spPr>
          <a:xfrm>
            <a:off x="1245432" y="5407366"/>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quizás</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0" name="Title 1"/>
          <p:cNvSpPr txBox="1">
            <a:spLocks/>
          </p:cNvSpPr>
          <p:nvPr/>
        </p:nvSpPr>
        <p:spPr>
          <a:xfrm>
            <a:off x="3901187" y="5407365"/>
            <a:ext cx="571000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(Canaries &amp; Latin America)</a:t>
            </a:r>
          </a:p>
        </p:txBody>
      </p:sp>
      <p:sp>
        <p:nvSpPr>
          <p:cNvPr id="12" name="Action Button: Custom 11">
            <a:hlinkClick r:id="" action="ppaction://noaction" highlightClick="1">
              <a:snd r:embed="rId3" name="quizas (d).wav"/>
            </a:hlinkClick>
          </p:cNvPr>
          <p:cNvSpPr/>
          <p:nvPr/>
        </p:nvSpPr>
        <p:spPr>
          <a:xfrm>
            <a:off x="838200" y="492163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2">
            <a:hlinkClick r:id="" action="ppaction://noaction" highlightClick="1">
              <a:snd r:embed="rId4" name="quizas (s).wav"/>
            </a:hlinkClick>
          </p:cNvPr>
          <p:cNvSpPr/>
          <p:nvPr/>
        </p:nvSpPr>
        <p:spPr>
          <a:xfrm>
            <a:off x="838200" y="557284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Tree>
    <p:extLst>
      <p:ext uri="{BB962C8B-B14F-4D97-AF65-F5344CB8AC3E}">
        <p14:creationId xmlns:p14="http://schemas.microsoft.com/office/powerpoint/2010/main" val="58409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0">
            <a:extLst>
              <a:ext uri="{FF2B5EF4-FFF2-40B4-BE49-F238E27FC236}">
                <a16:creationId xmlns:a16="http://schemas.microsoft.com/office/drawing/2014/main" id="{D5E34915-4ABA-1E40-AFB2-2F1FE937BAB5}"/>
              </a:ext>
            </a:extLst>
          </p:cNvPr>
          <p:cNvSpPr/>
          <p:nvPr/>
        </p:nvSpPr>
        <p:spPr>
          <a:xfrm>
            <a:off x="10906736" y="261862"/>
            <a:ext cx="95465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 name="Picture 3" descr="background rectangle">
            <a:extLst>
              <a:ext uri="{FF2B5EF4-FFF2-40B4-BE49-F238E27FC236}">
                <a16:creationId xmlns:a16="http://schemas.microsoft.com/office/drawing/2014/main" id="{B1B2E7EE-5209-2D4A-8B24-9D56CB9CE97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7" name="Rectángulo 6">
            <a:extLst>
              <a:ext uri="{FF2B5EF4-FFF2-40B4-BE49-F238E27FC236}">
                <a16:creationId xmlns:a16="http://schemas.microsoft.com/office/drawing/2014/main" id="{8B2BD449-4E2B-6A4A-BAF0-455E8A3C0466}"/>
              </a:ext>
            </a:extLst>
          </p:cNvPr>
          <p:cNvSpPr/>
          <p:nvPr/>
        </p:nvSpPr>
        <p:spPr>
          <a:xfrm>
            <a:off x="265700" y="1223911"/>
            <a:ext cx="11380163"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Vamos a leer la segunda parte de la historia sobre unos niños del Amazonas. Antes de empezar vamos a aprender unas palabras.</a:t>
            </a:r>
            <a:endParaRPr kumimoji="0" lang="es-GB" sz="22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8" name="CuadroTexto 7">
            <a:extLst>
              <a:ext uri="{FF2B5EF4-FFF2-40B4-BE49-F238E27FC236}">
                <a16:creationId xmlns:a16="http://schemas.microsoft.com/office/drawing/2014/main" id="{94466E27-62A3-BD47-BB4F-FC83286126D6}"/>
              </a:ext>
            </a:extLst>
          </p:cNvPr>
          <p:cNvSpPr txBox="1"/>
          <p:nvPr/>
        </p:nvSpPr>
        <p:spPr>
          <a:xfrm>
            <a:off x="3677606" y="2473916"/>
            <a:ext cx="19094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la neblina</a:t>
            </a:r>
          </a:p>
        </p:txBody>
      </p:sp>
      <p:sp>
        <p:nvSpPr>
          <p:cNvPr id="12" name="CuadroTexto 11">
            <a:extLst>
              <a:ext uri="{FF2B5EF4-FFF2-40B4-BE49-F238E27FC236}">
                <a16:creationId xmlns:a16="http://schemas.microsoft.com/office/drawing/2014/main" id="{B2603702-FF0F-3040-899B-BF8AC567CC0F}"/>
              </a:ext>
            </a:extLst>
          </p:cNvPr>
          <p:cNvSpPr txBox="1"/>
          <p:nvPr/>
        </p:nvSpPr>
        <p:spPr>
          <a:xfrm>
            <a:off x="1252502" y="3358755"/>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[mist]</a:t>
            </a:r>
          </a:p>
        </p:txBody>
      </p:sp>
      <p:sp>
        <p:nvSpPr>
          <p:cNvPr id="17" name="CuadroTexto 16">
            <a:extLst>
              <a:ext uri="{FF2B5EF4-FFF2-40B4-BE49-F238E27FC236}">
                <a16:creationId xmlns:a16="http://schemas.microsoft.com/office/drawing/2014/main" id="{DA9EB949-3ED9-644F-AC01-C75ACF9490DF}"/>
              </a:ext>
            </a:extLst>
          </p:cNvPr>
          <p:cNvSpPr txBox="1"/>
          <p:nvPr/>
        </p:nvSpPr>
        <p:spPr>
          <a:xfrm>
            <a:off x="3677606" y="4187696"/>
            <a:ext cx="18149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espeso/a</a:t>
            </a:r>
          </a:p>
        </p:txBody>
      </p:sp>
      <p:sp>
        <p:nvSpPr>
          <p:cNvPr id="18" name="CuadroTexto 17">
            <a:extLst>
              <a:ext uri="{FF2B5EF4-FFF2-40B4-BE49-F238E27FC236}">
                <a16:creationId xmlns:a16="http://schemas.microsoft.com/office/drawing/2014/main" id="{A81E7973-3A67-4E4C-8A75-638F6C53454B}"/>
              </a:ext>
            </a:extLst>
          </p:cNvPr>
          <p:cNvSpPr txBox="1"/>
          <p:nvPr/>
        </p:nvSpPr>
        <p:spPr>
          <a:xfrm>
            <a:off x="3678209" y="5714700"/>
            <a:ext cx="101021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fingir</a:t>
            </a:r>
          </a:p>
        </p:txBody>
      </p:sp>
      <p:sp>
        <p:nvSpPr>
          <p:cNvPr id="9" name="Rectángulo 8">
            <a:extLst>
              <a:ext uri="{FF2B5EF4-FFF2-40B4-BE49-F238E27FC236}">
                <a16:creationId xmlns:a16="http://schemas.microsoft.com/office/drawing/2014/main" id="{E3636F2B-1AC6-EF45-93B4-6963944B1847}"/>
              </a:ext>
            </a:extLst>
          </p:cNvPr>
          <p:cNvSpPr/>
          <p:nvPr/>
        </p:nvSpPr>
        <p:spPr>
          <a:xfrm>
            <a:off x="777210" y="5591590"/>
            <a:ext cx="1792477"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000" b="1" i="0" u="none" strike="noStrike" kern="1200" cap="none" spc="0" normalizeH="0" baseline="0" noProof="0" dirty="0">
                <a:ln w="22225">
                  <a:solidFill>
                    <a:srgbClr val="ED7D31"/>
                  </a:solidFill>
                  <a:prstDash val="solid"/>
                </a:ln>
                <a:solidFill>
                  <a:srgbClr val="C00000"/>
                </a:solidFill>
                <a:effectLst/>
                <a:uLnTx/>
                <a:uFillTx/>
                <a:latin typeface="Modern Love" pitchFamily="82" charset="0"/>
                <a:ea typeface="+mn-ea"/>
                <a:cs typeface="+mn-cs"/>
              </a:rPr>
              <a:t>to </a:t>
            </a:r>
            <a:r>
              <a:rPr kumimoji="0" lang="es-ES" sz="4000" b="1" i="0" u="none" strike="noStrike" kern="1200" cap="none" spc="0" normalizeH="0" baseline="0" noProof="0" dirty="0" err="1">
                <a:ln w="22225">
                  <a:solidFill>
                    <a:srgbClr val="ED7D31"/>
                  </a:solidFill>
                  <a:prstDash val="solid"/>
                </a:ln>
                <a:solidFill>
                  <a:srgbClr val="C00000"/>
                </a:solidFill>
                <a:effectLst/>
                <a:uLnTx/>
                <a:uFillTx/>
                <a:latin typeface="Modern Love" pitchFamily="82" charset="0"/>
                <a:ea typeface="+mn-ea"/>
                <a:cs typeface="+mn-cs"/>
              </a:rPr>
              <a:t>pretend</a:t>
            </a:r>
            <a:endParaRPr kumimoji="0" lang="es-ES" sz="4000" b="1" i="0" u="none" strike="noStrike" kern="1200" cap="none" spc="0" normalizeH="0" baseline="0" noProof="0" dirty="0">
              <a:ln w="22225">
                <a:solidFill>
                  <a:srgbClr val="ED7D31"/>
                </a:solidFill>
                <a:prstDash val="solid"/>
              </a:ln>
              <a:solidFill>
                <a:srgbClr val="C00000"/>
              </a:solidFill>
              <a:effectLst/>
              <a:uLnTx/>
              <a:uFillTx/>
              <a:latin typeface="Modern Love" pitchFamily="82" charset="0"/>
              <a:ea typeface="+mn-ea"/>
              <a:cs typeface="+mn-cs"/>
            </a:endParaRPr>
          </a:p>
        </p:txBody>
      </p:sp>
      <p:sp>
        <p:nvSpPr>
          <p:cNvPr id="20" name="CuadroTexto 19">
            <a:extLst>
              <a:ext uri="{FF2B5EF4-FFF2-40B4-BE49-F238E27FC236}">
                <a16:creationId xmlns:a16="http://schemas.microsoft.com/office/drawing/2014/main" id="{6C80DC0B-7B5B-D540-B339-C9AC5B3597D3}"/>
              </a:ext>
            </a:extLst>
          </p:cNvPr>
          <p:cNvSpPr txBox="1"/>
          <p:nvPr/>
        </p:nvSpPr>
        <p:spPr>
          <a:xfrm>
            <a:off x="9200049" y="2457354"/>
            <a:ext cx="197842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el hambre</a:t>
            </a:r>
          </a:p>
        </p:txBody>
      </p:sp>
      <p:sp>
        <p:nvSpPr>
          <p:cNvPr id="21" name="CuadroTexto 20">
            <a:extLst>
              <a:ext uri="{FF2B5EF4-FFF2-40B4-BE49-F238E27FC236}">
                <a16:creationId xmlns:a16="http://schemas.microsoft.com/office/drawing/2014/main" id="{0493D19E-9706-E74A-A753-B961BAF71AFA}"/>
              </a:ext>
            </a:extLst>
          </p:cNvPr>
          <p:cNvSpPr txBox="1"/>
          <p:nvPr/>
        </p:nvSpPr>
        <p:spPr>
          <a:xfrm>
            <a:off x="9362162" y="4313107"/>
            <a:ext cx="104387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volar</a:t>
            </a:r>
          </a:p>
        </p:txBody>
      </p:sp>
      <p:sp>
        <p:nvSpPr>
          <p:cNvPr id="10" name="Rectángulo 9">
            <a:extLst>
              <a:ext uri="{FF2B5EF4-FFF2-40B4-BE49-F238E27FC236}">
                <a16:creationId xmlns:a16="http://schemas.microsoft.com/office/drawing/2014/main" id="{0CEB0AF5-B576-214C-A7CC-8A4E0221D16C}"/>
              </a:ext>
            </a:extLst>
          </p:cNvPr>
          <p:cNvSpPr/>
          <p:nvPr/>
        </p:nvSpPr>
        <p:spPr>
          <a:xfrm>
            <a:off x="791638" y="3953689"/>
            <a:ext cx="1763624"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err="1">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Bradley Hand" pitchFamily="2" charset="77"/>
                <a:ea typeface="+mn-ea"/>
                <a:cs typeface="+mn-cs"/>
              </a:rPr>
              <a:t>thick</a:t>
            </a:r>
            <a:r>
              <a:rPr kumimoji="0" lang="es-ES" sz="4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Bradley Hand" pitchFamily="2" charset="77"/>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w="12700">
                  <a:solidFill>
                    <a:srgbClr val="5B9BD5"/>
                  </a:solidFill>
                  <a:prstDash val="solid"/>
                </a:ln>
                <a:pattFill prst="pct50">
                  <a:fgClr>
                    <a:srgbClr val="5B9BD5"/>
                  </a:fgClr>
                  <a:bgClr>
                    <a:srgbClr val="5B9BD5">
                      <a:lumMod val="20000"/>
                      <a:lumOff val="80000"/>
                    </a:srgbClr>
                  </a:bgClr>
                </a:pattFill>
                <a:effectLst>
                  <a:outerShdw dist="38100" dir="2640000" algn="bl" rotWithShape="0">
                    <a:srgbClr val="5B9BD5"/>
                  </a:outerShdw>
                </a:effectLst>
                <a:uLnTx/>
                <a:uFillTx/>
                <a:latin typeface="Bradley Hand" pitchFamily="2" charset="77"/>
                <a:ea typeface="+mn-ea"/>
                <a:cs typeface="+mn-cs"/>
              </a:rPr>
              <a:t>dense</a:t>
            </a:r>
          </a:p>
        </p:txBody>
      </p:sp>
      <p:pic>
        <p:nvPicPr>
          <p:cNvPr id="7170" name="Picture 2" descr="Free Fog Transparent Png, Download Free Clip Art, Free Clip Art on ...">
            <a:extLst>
              <a:ext uri="{FF2B5EF4-FFF2-40B4-BE49-F238E27FC236}">
                <a16:creationId xmlns:a16="http://schemas.microsoft.com/office/drawing/2014/main" id="{E2795D42-CE4B-8848-930B-FB500F3783A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177" t="7736" r="14131" b="11882"/>
          <a:stretch/>
        </p:blipFill>
        <p:spPr bwMode="auto">
          <a:xfrm>
            <a:off x="461624" y="2112298"/>
            <a:ext cx="2423655" cy="124645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ungry black and white clipart - Clip Art Library">
            <a:extLst>
              <a:ext uri="{FF2B5EF4-FFF2-40B4-BE49-F238E27FC236}">
                <a16:creationId xmlns:a16="http://schemas.microsoft.com/office/drawing/2014/main" id="{93008C81-5D03-7046-BE98-38AA6CC7134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427"/>
          <a:stretch/>
        </p:blipFill>
        <p:spPr bwMode="auto">
          <a:xfrm>
            <a:off x="6379430" y="1886693"/>
            <a:ext cx="2084914" cy="138232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ly clipart - Clip Art Library">
            <a:extLst>
              <a:ext uri="{FF2B5EF4-FFF2-40B4-BE49-F238E27FC236}">
                <a16:creationId xmlns:a16="http://schemas.microsoft.com/office/drawing/2014/main" id="{9BD04513-BF2F-8940-9FB4-3727E44DA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1847" y="3542248"/>
            <a:ext cx="1800514" cy="1632670"/>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7098B0CD-14F7-8041-BDC0-7D29BF391964}"/>
              </a:ext>
            </a:extLst>
          </p:cNvPr>
          <p:cNvSpPr txBox="1"/>
          <p:nvPr/>
        </p:nvSpPr>
        <p:spPr>
          <a:xfrm>
            <a:off x="6992645" y="5174918"/>
            <a:ext cx="17508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a:t>
            </a:r>
            <a:r>
              <a:rPr kumimoji="0" lang="es-GB" sz="2000" b="0" i="0" u="none" strike="noStrike" kern="1200" cap="none" spc="0" normalizeH="0" baseline="0" noProof="0">
                <a:ln>
                  <a:noFill/>
                </a:ln>
                <a:solidFill>
                  <a:srgbClr val="4472C4">
                    <a:lumMod val="50000"/>
                  </a:srgbClr>
                </a:solidFill>
                <a:effectLst/>
                <a:uLnTx/>
                <a:uFillTx/>
                <a:latin typeface="Century Gothic"/>
                <a:ea typeface="+mn-ea"/>
                <a:cs typeface="+mn-cs"/>
              </a:rPr>
              <a:t>to fly</a:t>
            </a:r>
            <a:r>
              <a:rPr kumimoji="0" lang="en-GB" sz="2000" b="0" i="0" u="none" strike="noStrike" kern="1200" cap="none" spc="0" normalizeH="0" baseline="0" noProof="0">
                <a:ln>
                  <a:noFill/>
                </a:ln>
                <a:solidFill>
                  <a:srgbClr val="4472C4">
                    <a:lumMod val="50000"/>
                  </a:srgbClr>
                </a:solidFill>
                <a:effectLst/>
                <a:uLnTx/>
                <a:uFillTx/>
                <a:latin typeface="Century Gothic"/>
                <a:ea typeface="+mn-ea"/>
                <a:cs typeface="+mn-cs"/>
              </a:rPr>
              <a:t>, flying</a:t>
            </a:r>
            <a:r>
              <a:rPr kumimoji="0" lang="es-GB" sz="2000" b="0" i="0" u="none" strike="noStrike" kern="1200" cap="none" spc="0" normalizeH="0" baseline="0" noProof="0">
                <a:ln>
                  <a:noFill/>
                </a:ln>
                <a:solidFill>
                  <a:srgbClr val="4472C4">
                    <a:lumMod val="50000"/>
                  </a:srgbClr>
                </a:solidFill>
                <a:effectLst/>
                <a:uLnTx/>
                <a:uFillTx/>
                <a:latin typeface="Century Gothic"/>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7" name="Rectángulo 26">
            <a:extLst>
              <a:ext uri="{FF2B5EF4-FFF2-40B4-BE49-F238E27FC236}">
                <a16:creationId xmlns:a16="http://schemas.microsoft.com/office/drawing/2014/main" id="{A4787B87-5A31-4440-AF8E-E8705A089F13}"/>
              </a:ext>
            </a:extLst>
          </p:cNvPr>
          <p:cNvSpPr/>
          <p:nvPr/>
        </p:nvSpPr>
        <p:spPr>
          <a:xfrm>
            <a:off x="6571847" y="5567786"/>
            <a:ext cx="1949957" cy="76944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err="1">
                <a:ln/>
                <a:solidFill>
                  <a:srgbClr val="002060"/>
                </a:solidFill>
                <a:effectLst/>
                <a:uLnTx/>
                <a:uFillTx/>
                <a:latin typeface="Gloucester MT Extra Condensed" panose="02030808020601010101" pitchFamily="18" charset="77"/>
                <a:ea typeface="+mn-ea"/>
                <a:cs typeface="+mn-cs"/>
              </a:rPr>
              <a:t>stepmother</a:t>
            </a:r>
            <a:endParaRPr kumimoji="0" lang="es-ES" sz="4400" b="1" i="0" u="none" strike="noStrike" kern="1200" cap="none" spc="0" normalizeH="0" baseline="0" noProof="0" dirty="0">
              <a:ln/>
              <a:solidFill>
                <a:srgbClr val="002060"/>
              </a:solidFill>
              <a:effectLst/>
              <a:uLnTx/>
              <a:uFillTx/>
              <a:latin typeface="Gloucester MT Extra Condensed" panose="02030808020601010101" pitchFamily="18" charset="77"/>
              <a:ea typeface="+mn-ea"/>
              <a:cs typeface="+mn-cs"/>
            </a:endParaRPr>
          </a:p>
        </p:txBody>
      </p:sp>
      <p:sp>
        <p:nvSpPr>
          <p:cNvPr id="28" name="CuadroTexto 27">
            <a:extLst>
              <a:ext uri="{FF2B5EF4-FFF2-40B4-BE49-F238E27FC236}">
                <a16:creationId xmlns:a16="http://schemas.microsoft.com/office/drawing/2014/main" id="{E32C3A2D-8DB2-A845-96AF-6BC8566B889D}"/>
              </a:ext>
            </a:extLst>
          </p:cNvPr>
          <p:cNvSpPr txBox="1"/>
          <p:nvPr/>
        </p:nvSpPr>
        <p:spPr>
          <a:xfrm>
            <a:off x="6832523" y="3142138"/>
            <a:ext cx="125066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[hunger]</a:t>
            </a:r>
          </a:p>
        </p:txBody>
      </p:sp>
      <p:sp>
        <p:nvSpPr>
          <p:cNvPr id="29" name="CuadroTexto 28">
            <a:extLst>
              <a:ext uri="{FF2B5EF4-FFF2-40B4-BE49-F238E27FC236}">
                <a16:creationId xmlns:a16="http://schemas.microsoft.com/office/drawing/2014/main" id="{4BC98FF7-BAAF-3F46-9D63-79DD37FEA62D}"/>
              </a:ext>
            </a:extLst>
          </p:cNvPr>
          <p:cNvSpPr txBox="1"/>
          <p:nvPr/>
        </p:nvSpPr>
        <p:spPr>
          <a:xfrm>
            <a:off x="9362162" y="5690896"/>
            <a:ext cx="23952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4472C4">
                    <a:lumMod val="50000"/>
                  </a:srgbClr>
                </a:solidFill>
                <a:effectLst/>
                <a:uLnTx/>
                <a:uFillTx/>
                <a:latin typeface="Century Gothic"/>
                <a:ea typeface="+mn-ea"/>
                <a:cs typeface="+mn-cs"/>
              </a:rPr>
              <a:t>la madrastra</a:t>
            </a:r>
          </a:p>
        </p:txBody>
      </p:sp>
      <p:sp>
        <p:nvSpPr>
          <p:cNvPr id="5" name="Title 4"/>
          <p:cNvSpPr>
            <a:spLocks noGrp="1"/>
          </p:cNvSpPr>
          <p:nvPr>
            <p:ph type="title" idx="4294967295"/>
          </p:nvPr>
        </p:nvSpPr>
        <p:spPr>
          <a:xfrm>
            <a:off x="44165" y="329129"/>
            <a:ext cx="3473735" cy="795365"/>
          </a:xfrm>
        </p:spPr>
        <p:txBody>
          <a:bodyPr/>
          <a:lstStyle/>
          <a:p>
            <a:pPr rtl="0" eaLnBrk="1" latinLnBrk="0" hangingPunct="1"/>
            <a:r>
              <a:rPr lang="en-GB" sz="3600" b="1" kern="1200">
                <a:solidFill>
                  <a:srgbClr val="FFFFFF"/>
                </a:solidFill>
                <a:effectLst/>
                <a:latin typeface="Century Gothic" panose="020B0502020202020204" pitchFamily="34" charset="0"/>
                <a:ea typeface="+mn-ea"/>
                <a:cs typeface="+mn-cs"/>
              </a:rPr>
              <a:t>Vocabulario</a:t>
            </a:r>
            <a:endParaRPr lang="en-GB"/>
          </a:p>
        </p:txBody>
      </p:sp>
    </p:spTree>
    <p:extLst>
      <p:ext uri="{BB962C8B-B14F-4D97-AF65-F5344CB8AC3E}">
        <p14:creationId xmlns:p14="http://schemas.microsoft.com/office/powerpoint/2010/main" val="72100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17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7" grpId="0"/>
      <p:bldP spid="18" grpId="0"/>
      <p:bldP spid="9" grpId="0"/>
      <p:bldP spid="20" grpId="0"/>
      <p:bldP spid="21" grpId="0"/>
      <p:bldP spid="10" grpId="0"/>
      <p:bldP spid="25" grpId="0"/>
      <p:bldP spid="27" grpId="0"/>
      <p:bldP spid="28"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rown bird on air">
            <a:extLst>
              <a:ext uri="{FF2B5EF4-FFF2-40B4-BE49-F238E27FC236}">
                <a16:creationId xmlns:a16="http://schemas.microsoft.com/office/drawing/2014/main" id="{755EB290-FEEC-7845-BD68-442DA027A0E0}"/>
              </a:ext>
            </a:extLst>
          </p:cNvPr>
          <p:cNvPicPr>
            <a:picLocks noChangeAspect="1" noChangeArrowheads="1"/>
          </p:cNvPicPr>
          <p:nvPr/>
        </p:nvPicPr>
        <p:blipFill rotWithShape="1">
          <a:blip r:embed="rId7">
            <a:alphaModFix amt="20000"/>
            <a:extLst>
              <a:ext uri="{28A0092B-C50C-407E-A947-70E740481C1C}">
                <a14:useLocalDpi xmlns:a14="http://schemas.microsoft.com/office/drawing/2010/main" val="0"/>
              </a:ext>
            </a:extLst>
          </a:blip>
          <a:srcRect t="16770" b="4407"/>
          <a:stretch/>
        </p:blipFill>
        <p:spPr bwMode="auto">
          <a:xfrm>
            <a:off x="0" y="0"/>
            <a:ext cx="12192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A50B488B-8746-A84C-90A2-3F2137597C69}"/>
              </a:ext>
            </a:extLst>
          </p:cNvPr>
          <p:cNvSpPr>
            <a:spLocks noGrp="1"/>
          </p:cNvSpPr>
          <p:nvPr>
            <p:ph type="title"/>
          </p:nvPr>
        </p:nvSpPr>
        <p:spPr>
          <a:xfrm>
            <a:off x="906792" y="27645"/>
            <a:ext cx="10515600" cy="720709"/>
          </a:xfrm>
        </p:spPr>
        <p:txBody>
          <a:bodyPr>
            <a:normAutofit/>
          </a:bodyPr>
          <a:lstStyle/>
          <a:p>
            <a:pPr algn="ctr"/>
            <a:r>
              <a:rPr lang="es-GB" sz="3000" b="1" dirty="0"/>
              <a:t>Ayaymamá [2]</a:t>
            </a:r>
          </a:p>
        </p:txBody>
      </p:sp>
      <p:sp>
        <p:nvSpPr>
          <p:cNvPr id="4" name="Rounded Rectangle 11">
            <a:extLst>
              <a:ext uri="{FF2B5EF4-FFF2-40B4-BE49-F238E27FC236}">
                <a16:creationId xmlns:a16="http://schemas.microsoft.com/office/drawing/2014/main" id="{875EF3BB-EA84-444F-86D5-7C33C5873633}"/>
              </a:ext>
            </a:extLst>
          </p:cNvPr>
          <p:cNvSpPr/>
          <p:nvPr/>
        </p:nvSpPr>
        <p:spPr>
          <a:xfrm>
            <a:off x="9620518" y="258166"/>
            <a:ext cx="230762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escuchar</a:t>
            </a:r>
          </a:p>
        </p:txBody>
      </p:sp>
      <p:sp>
        <p:nvSpPr>
          <p:cNvPr id="7" name="Rectángulo 6">
            <a:extLst>
              <a:ext uri="{FF2B5EF4-FFF2-40B4-BE49-F238E27FC236}">
                <a16:creationId xmlns:a16="http://schemas.microsoft.com/office/drawing/2014/main" id="{FB2F5A78-7FB8-3C4C-9BC9-6D7A66ABCB71}"/>
              </a:ext>
            </a:extLst>
          </p:cNvPr>
          <p:cNvSpPr/>
          <p:nvPr/>
        </p:nvSpPr>
        <p:spPr>
          <a:xfrm>
            <a:off x="195262" y="644046"/>
            <a:ext cx="11801475" cy="61863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Un año después, una mañana fría con mucha neblina, la madrastra llama a los niños: «¡Vamos, niños! ¡vamos a llegar tarde al colegio!  Primero vamos a ir al campo para ver a vuestro papá».</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srgbClr val="203864"/>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*Por desgracia, las intenciones de la madrastra son oscuras. Ella los lleva a la selva espesa. «¿A dónde vamos?», preguntan los niños.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srgbClr val="203864"/>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srgbClr val="203864"/>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srgbClr val="203864"/>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srgbClr val="203864"/>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Son las seis de la tarde, la oscuridad cubre la selva. Los niños tienen mucha hambre y no quieren esperar más.  Caminan y caminan, perdidos; cada vez hace más frío, cada vez está más oscuro.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srgbClr val="203864"/>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Por fin, descansan en un árbol, cerca de un pájaro. Cantan «¡Ay, ay, mamá! ¡Ay, ay, mamá!». Poco a poco se transforman en pájaros y vuelan para encontrar a su mamá en el cielo, dónde ya no hay más hambre, ni más frío.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200" b="0" i="0" u="none" strike="noStrike" kern="1200" cap="none" spc="0" normalizeH="0" baseline="0" noProof="0" dirty="0">
              <a:ln>
                <a:noFill/>
              </a:ln>
              <a:solidFill>
                <a:srgbClr val="203864"/>
              </a:solidFill>
              <a:effectLst/>
              <a:uLnTx/>
              <a:uFillTx/>
              <a:latin typeface="Century Gothic"/>
              <a:ea typeface="+mn-ea"/>
              <a:cs typeface="+mn-cs"/>
            </a:endParaRPr>
          </a:p>
        </p:txBody>
      </p:sp>
      <p:sp>
        <p:nvSpPr>
          <p:cNvPr id="3" name="CuadroTexto 2">
            <a:extLst>
              <a:ext uri="{FF2B5EF4-FFF2-40B4-BE49-F238E27FC236}">
                <a16:creationId xmlns:a16="http://schemas.microsoft.com/office/drawing/2014/main" id="{4F841F37-32E0-9C41-9C2D-D5696A89FAA4}"/>
              </a:ext>
            </a:extLst>
          </p:cNvPr>
          <p:cNvSpPr txBox="1"/>
          <p:nvPr/>
        </p:nvSpPr>
        <p:spPr>
          <a:xfrm>
            <a:off x="8126462" y="1494000"/>
            <a:ext cx="4065537" cy="400110"/>
          </a:xfrm>
          <a:prstGeom prst="rect">
            <a:avLst/>
          </a:prstGeom>
          <a:noFill/>
          <a:ln>
            <a:solidFill>
              <a:srgbClr val="20386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a:ea typeface="+mn-ea"/>
                <a:cs typeface="+mn-cs"/>
              </a:rPr>
              <a:t>* por desgracia = unfortunately</a:t>
            </a:r>
          </a:p>
        </p:txBody>
      </p:sp>
      <p:pic>
        <p:nvPicPr>
          <p:cNvPr id="8" name="Ayaymamá.mp4" descr="Ayaymamá.mp4">
            <a:hlinkClick r:id="" action="ppaction://media"/>
            <a:extLst>
              <a:ext uri="{FF2B5EF4-FFF2-40B4-BE49-F238E27FC236}">
                <a16:creationId xmlns:a16="http://schemas.microsoft.com/office/drawing/2014/main" id="{64E08013-9F4D-5E42-B91D-67ECF2F3F8E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831230" y="2453400"/>
            <a:ext cx="2656000" cy="1494000"/>
          </a:xfrm>
          <a:prstGeom prst="rect">
            <a:avLst/>
          </a:prstGeom>
        </p:spPr>
      </p:pic>
      <p:sp>
        <p:nvSpPr>
          <p:cNvPr id="9" name="CuadroTexto 8">
            <a:extLst>
              <a:ext uri="{FF2B5EF4-FFF2-40B4-BE49-F238E27FC236}">
                <a16:creationId xmlns:a16="http://schemas.microsoft.com/office/drawing/2014/main" id="{90E12AF2-6133-4B4D-A96F-179E85EBB938}"/>
              </a:ext>
            </a:extLst>
          </p:cNvPr>
          <p:cNvSpPr txBox="1"/>
          <p:nvPr/>
        </p:nvSpPr>
        <p:spPr>
          <a:xfrm>
            <a:off x="192956" y="2839404"/>
            <a:ext cx="863827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a:ea typeface="+mn-ea"/>
                <a:cs typeface="+mn-cs"/>
              </a:rPr>
              <a:t>Caminan bastante tiempo.  Luego la madrastra finge olvidar algo: «¡Uy! Tengo que volver a casa. Tenéis que esperarme aquí».</a:t>
            </a:r>
          </a:p>
        </p:txBody>
      </p:sp>
      <p:pic>
        <p:nvPicPr>
          <p:cNvPr id="5" name="Ayaymamá - segunda parte.wav" descr="Ayaymamá - segunda parte.wav">
            <a:hlinkClick r:id="" action="ppaction://media"/>
            <a:extLst>
              <a:ext uri="{FF2B5EF4-FFF2-40B4-BE49-F238E27FC236}">
                <a16:creationId xmlns:a16="http://schemas.microsoft.com/office/drawing/2014/main" id="{B9C8C478-713A-D44D-9019-E90AA9FB8D2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400165" y="-20396"/>
            <a:ext cx="812800" cy="812800"/>
          </a:xfrm>
          <a:prstGeom prst="rect">
            <a:avLst/>
          </a:prstGeom>
        </p:spPr>
      </p:pic>
    </p:spTree>
    <p:extLst>
      <p:ext uri="{BB962C8B-B14F-4D97-AF65-F5344CB8AC3E}">
        <p14:creationId xmlns:p14="http://schemas.microsoft.com/office/powerpoint/2010/main" val="320362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49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293903" y="258166"/>
            <a:ext cx="263424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5">
            <a:extLst>
              <a:ext uri="{FF2B5EF4-FFF2-40B4-BE49-F238E27FC236}">
                <a16:creationId xmlns:a16="http://schemas.microsoft.com/office/drawing/2014/main" id="{D218774B-6C06-BC45-9A04-3DBF41BC7F89}"/>
              </a:ext>
            </a:extLst>
          </p:cNvPr>
          <p:cNvSpPr txBox="1"/>
          <p:nvPr/>
        </p:nvSpPr>
        <p:spPr>
          <a:xfrm>
            <a:off x="210460" y="685985"/>
            <a:ext cx="367199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Dónde</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está</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la persona?</a:t>
            </a:r>
          </a:p>
        </p:txBody>
      </p:sp>
      <p:graphicFrame>
        <p:nvGraphicFramePr>
          <p:cNvPr id="18" name="Tabla 17">
            <a:extLst>
              <a:ext uri="{FF2B5EF4-FFF2-40B4-BE49-F238E27FC236}">
                <a16:creationId xmlns:a16="http://schemas.microsoft.com/office/drawing/2014/main" id="{5A7A19AD-C2F8-D549-9CF4-550F22F0653E}"/>
              </a:ext>
            </a:extLst>
          </p:cNvPr>
          <p:cNvGraphicFramePr>
            <a:graphicFrameLocks noGrp="1"/>
          </p:cNvGraphicFramePr>
          <p:nvPr/>
        </p:nvGraphicFramePr>
        <p:xfrm>
          <a:off x="307466" y="1698908"/>
          <a:ext cx="6881611" cy="4536060"/>
        </p:xfrm>
        <a:graphic>
          <a:graphicData uri="http://schemas.openxmlformats.org/drawingml/2006/table">
            <a:tbl>
              <a:tblPr firstRow="1" bandRow="1">
                <a:tableStyleId>{5DA37D80-6434-44D0-A028-1B22A696006F}</a:tableStyleId>
              </a:tblPr>
              <a:tblGrid>
                <a:gridCol w="1016193">
                  <a:extLst>
                    <a:ext uri="{9D8B030D-6E8A-4147-A177-3AD203B41FA5}">
                      <a16:colId xmlns:a16="http://schemas.microsoft.com/office/drawing/2014/main" val="3212352524"/>
                    </a:ext>
                  </a:extLst>
                </a:gridCol>
                <a:gridCol w="2932709">
                  <a:extLst>
                    <a:ext uri="{9D8B030D-6E8A-4147-A177-3AD203B41FA5}">
                      <a16:colId xmlns:a16="http://schemas.microsoft.com/office/drawing/2014/main" val="3975948012"/>
                    </a:ext>
                  </a:extLst>
                </a:gridCol>
                <a:gridCol w="2932709">
                  <a:extLst>
                    <a:ext uri="{9D8B030D-6E8A-4147-A177-3AD203B41FA5}">
                      <a16:colId xmlns:a16="http://schemas.microsoft.com/office/drawing/2014/main" val="2321293653"/>
                    </a:ext>
                  </a:extLst>
                </a:gridCol>
              </a:tblGrid>
              <a:tr h="634665">
                <a:tc>
                  <a:txBody>
                    <a:bodyPr/>
                    <a:lstStyle/>
                    <a:p>
                      <a:endParaRPr lang="x-none" sz="2000" dirty="0"/>
                    </a:p>
                  </a:txBody>
                  <a:tcPr/>
                </a:tc>
                <a:tc>
                  <a:txBody>
                    <a:bodyPr/>
                    <a:lstStyle/>
                    <a:p>
                      <a:pPr algn="ctr"/>
                      <a:r>
                        <a:rPr lang="x-none" sz="2000" dirty="0">
                          <a:solidFill>
                            <a:srgbClr val="203864"/>
                          </a:solidFill>
                        </a:rPr>
                        <a:t>España</a:t>
                      </a:r>
                    </a:p>
                  </a:txBody>
                  <a:tcPr anchor="ctr"/>
                </a:tc>
                <a:tc>
                  <a:txBody>
                    <a:bodyPr/>
                    <a:lstStyle/>
                    <a:p>
                      <a:pPr algn="ctr"/>
                      <a:r>
                        <a:rPr lang="x-none" sz="2000" dirty="0">
                          <a:solidFill>
                            <a:srgbClr val="203864"/>
                          </a:solidFill>
                        </a:rPr>
                        <a:t>Latinoamérica / Canarias</a:t>
                      </a:r>
                    </a:p>
                  </a:txBody>
                  <a:tcPr anchor="ctr"/>
                </a:tc>
                <a:extLst>
                  <a:ext uri="{0D108BD9-81ED-4DB2-BD59-A6C34878D82A}">
                    <a16:rowId xmlns:a16="http://schemas.microsoft.com/office/drawing/2014/main" val="1618326333"/>
                  </a:ext>
                </a:extLst>
              </a:tr>
              <a:tr h="639170">
                <a:tc>
                  <a:txBody>
                    <a:bodyPr/>
                    <a:lstStyle/>
                    <a:p>
                      <a:endParaRPr lang="x-none" sz="2000" dirty="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1820434900"/>
                  </a:ext>
                </a:extLst>
              </a:tr>
              <a:tr h="639170">
                <a:tc>
                  <a:txBody>
                    <a:bodyPr/>
                    <a:lstStyle/>
                    <a:p>
                      <a:endParaRPr lang="x-none" sz="2000" dirty="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51597389"/>
                  </a:ext>
                </a:extLst>
              </a:tr>
              <a:tr h="639170">
                <a:tc>
                  <a:txBody>
                    <a:bodyPr/>
                    <a:lstStyle/>
                    <a:p>
                      <a:endParaRPr lang="x-none" sz="2000" dirty="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2002282666"/>
                  </a:ext>
                </a:extLst>
              </a:tr>
              <a:tr h="639170">
                <a:tc>
                  <a:txBody>
                    <a:bodyPr/>
                    <a:lstStyle/>
                    <a:p>
                      <a:endParaRPr lang="x-none" sz="2000"/>
                    </a:p>
                  </a:txBody>
                  <a:tcPr/>
                </a:tc>
                <a:tc>
                  <a:txBody>
                    <a:bodyPr/>
                    <a:lstStyle/>
                    <a:p>
                      <a:endParaRPr lang="x-none" sz="2000"/>
                    </a:p>
                  </a:txBody>
                  <a:tcPr/>
                </a:tc>
                <a:tc>
                  <a:txBody>
                    <a:bodyPr/>
                    <a:lstStyle/>
                    <a:p>
                      <a:endParaRPr lang="x-none" sz="2000"/>
                    </a:p>
                  </a:txBody>
                  <a:tcPr/>
                </a:tc>
                <a:extLst>
                  <a:ext uri="{0D108BD9-81ED-4DB2-BD59-A6C34878D82A}">
                    <a16:rowId xmlns:a16="http://schemas.microsoft.com/office/drawing/2014/main" val="2515354939"/>
                  </a:ext>
                </a:extLst>
              </a:tr>
              <a:tr h="639170">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362052452"/>
                  </a:ext>
                </a:extLst>
              </a:tr>
              <a:tr h="639170">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3919348041"/>
                  </a:ext>
                </a:extLst>
              </a:tr>
            </a:tbl>
          </a:graphicData>
        </a:graphic>
      </p:graphicFrame>
      <p:graphicFrame>
        <p:nvGraphicFramePr>
          <p:cNvPr id="24" name="Tabla 23">
            <a:extLst>
              <a:ext uri="{FF2B5EF4-FFF2-40B4-BE49-F238E27FC236}">
                <a16:creationId xmlns:a16="http://schemas.microsoft.com/office/drawing/2014/main" id="{C263D86E-1BB1-A04E-912C-C78C54CA052F}"/>
              </a:ext>
            </a:extLst>
          </p:cNvPr>
          <p:cNvGraphicFramePr>
            <a:graphicFrameLocks noGrp="1"/>
          </p:cNvGraphicFramePr>
          <p:nvPr/>
        </p:nvGraphicFramePr>
        <p:xfrm>
          <a:off x="7480679" y="1698908"/>
          <a:ext cx="4442027" cy="4536061"/>
        </p:xfrm>
        <a:graphic>
          <a:graphicData uri="http://schemas.openxmlformats.org/drawingml/2006/table">
            <a:tbl>
              <a:tblPr firstRow="1" bandRow="1">
                <a:tableStyleId>{5DA37D80-6434-44D0-A028-1B22A696006F}</a:tableStyleId>
              </a:tblPr>
              <a:tblGrid>
                <a:gridCol w="4442027">
                  <a:extLst>
                    <a:ext uri="{9D8B030D-6E8A-4147-A177-3AD203B41FA5}">
                      <a16:colId xmlns:a16="http://schemas.microsoft.com/office/drawing/2014/main" val="2326217365"/>
                    </a:ext>
                  </a:extLst>
                </a:gridCol>
              </a:tblGrid>
              <a:tr h="624811">
                <a:tc>
                  <a:txBody>
                    <a:bodyPr/>
                    <a:lstStyle/>
                    <a:p>
                      <a:pPr algn="ctr"/>
                      <a:r>
                        <a:rPr lang="es-ES" sz="2000" dirty="0">
                          <a:solidFill>
                            <a:srgbClr val="203864"/>
                          </a:solidFill>
                        </a:rPr>
                        <a:t>Palabras con [z], [ce] y [ci]</a:t>
                      </a:r>
                    </a:p>
                  </a:txBody>
                  <a:tcPr anchor="ctr"/>
                </a:tc>
                <a:extLst>
                  <a:ext uri="{0D108BD9-81ED-4DB2-BD59-A6C34878D82A}">
                    <a16:rowId xmlns:a16="http://schemas.microsoft.com/office/drawing/2014/main" val="3532640703"/>
                  </a:ext>
                </a:extLst>
              </a:tr>
              <a:tr h="651875">
                <a:tc>
                  <a:txBody>
                    <a:bodyPr/>
                    <a:lstStyle/>
                    <a:p>
                      <a:pPr algn="ctr"/>
                      <a:endParaRPr lang="x-none" sz="2000" dirty="0">
                        <a:solidFill>
                          <a:srgbClr val="203864"/>
                        </a:solidFill>
                      </a:endParaRPr>
                    </a:p>
                  </a:txBody>
                  <a:tcPr/>
                </a:tc>
                <a:extLst>
                  <a:ext uri="{0D108BD9-81ED-4DB2-BD59-A6C34878D82A}">
                    <a16:rowId xmlns:a16="http://schemas.microsoft.com/office/drawing/2014/main" val="4071754317"/>
                  </a:ext>
                </a:extLst>
              </a:tr>
              <a:tr h="651875">
                <a:tc>
                  <a:txBody>
                    <a:bodyPr/>
                    <a:lstStyle/>
                    <a:p>
                      <a:endParaRPr lang="x-none" sz="2000" dirty="0"/>
                    </a:p>
                  </a:txBody>
                  <a:tcPr/>
                </a:tc>
                <a:extLst>
                  <a:ext uri="{0D108BD9-81ED-4DB2-BD59-A6C34878D82A}">
                    <a16:rowId xmlns:a16="http://schemas.microsoft.com/office/drawing/2014/main" val="1924806471"/>
                  </a:ext>
                </a:extLst>
              </a:tr>
              <a:tr h="651875">
                <a:tc>
                  <a:txBody>
                    <a:bodyPr/>
                    <a:lstStyle/>
                    <a:p>
                      <a:endParaRPr lang="x-none" sz="2000" dirty="0"/>
                    </a:p>
                  </a:txBody>
                  <a:tcPr/>
                </a:tc>
                <a:extLst>
                  <a:ext uri="{0D108BD9-81ED-4DB2-BD59-A6C34878D82A}">
                    <a16:rowId xmlns:a16="http://schemas.microsoft.com/office/drawing/2014/main" val="4138336679"/>
                  </a:ext>
                </a:extLst>
              </a:tr>
              <a:tr h="651875">
                <a:tc>
                  <a:txBody>
                    <a:bodyPr/>
                    <a:lstStyle/>
                    <a:p>
                      <a:endParaRPr lang="x-none" sz="2000"/>
                    </a:p>
                  </a:txBody>
                  <a:tcPr/>
                </a:tc>
                <a:extLst>
                  <a:ext uri="{0D108BD9-81ED-4DB2-BD59-A6C34878D82A}">
                    <a16:rowId xmlns:a16="http://schemas.microsoft.com/office/drawing/2014/main" val="2097481164"/>
                  </a:ext>
                </a:extLst>
              </a:tr>
              <a:tr h="651875">
                <a:tc>
                  <a:txBody>
                    <a:bodyPr/>
                    <a:lstStyle/>
                    <a:p>
                      <a:endParaRPr lang="x-none" sz="2000"/>
                    </a:p>
                  </a:txBody>
                  <a:tcPr/>
                </a:tc>
                <a:extLst>
                  <a:ext uri="{0D108BD9-81ED-4DB2-BD59-A6C34878D82A}">
                    <a16:rowId xmlns:a16="http://schemas.microsoft.com/office/drawing/2014/main" val="3807467674"/>
                  </a:ext>
                </a:extLst>
              </a:tr>
              <a:tr h="651875">
                <a:tc>
                  <a:txBody>
                    <a:bodyPr/>
                    <a:lstStyle/>
                    <a:p>
                      <a:endParaRPr lang="x-none" sz="2000" dirty="0"/>
                    </a:p>
                  </a:txBody>
                  <a:tcPr/>
                </a:tc>
                <a:extLst>
                  <a:ext uri="{0D108BD9-81ED-4DB2-BD59-A6C34878D82A}">
                    <a16:rowId xmlns:a16="http://schemas.microsoft.com/office/drawing/2014/main" val="3133184972"/>
                  </a:ext>
                </a:extLst>
              </a:tr>
            </a:tbl>
          </a:graphicData>
        </a:graphic>
      </p:graphicFrame>
      <p:sp>
        <p:nvSpPr>
          <p:cNvPr id="40" name="TextBox 5">
            <a:extLst>
              <a:ext uri="{FF2B5EF4-FFF2-40B4-BE49-F238E27FC236}">
                <a16:creationId xmlns:a16="http://schemas.microsoft.com/office/drawing/2014/main" id="{8650F4E8-A31E-1B4B-90FD-73F1FA021F6B}"/>
              </a:ext>
            </a:extLst>
          </p:cNvPr>
          <p:cNvSpPr txBox="1"/>
          <p:nvPr/>
        </p:nvSpPr>
        <p:spPr>
          <a:xfrm>
            <a:off x="3744110" y="689406"/>
            <a:ext cx="81840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Escucha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otra</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vez</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y escribe las palabras con [z], [ce] y [ci].</a:t>
            </a:r>
          </a:p>
        </p:txBody>
      </p:sp>
      <p:sp>
        <p:nvSpPr>
          <p:cNvPr id="9" name="Título 8">
            <a:extLst>
              <a:ext uri="{FF2B5EF4-FFF2-40B4-BE49-F238E27FC236}">
                <a16:creationId xmlns:a16="http://schemas.microsoft.com/office/drawing/2014/main" id="{6E65D8A6-1D43-B54D-86AA-5B5454F40E7F}"/>
              </a:ext>
            </a:extLst>
          </p:cNvPr>
          <p:cNvSpPr>
            <a:spLocks noGrp="1"/>
          </p:cNvSpPr>
          <p:nvPr>
            <p:ph type="title"/>
          </p:nvPr>
        </p:nvSpPr>
        <p:spPr>
          <a:xfrm>
            <a:off x="210460" y="187121"/>
            <a:ext cx="9083442" cy="550948"/>
          </a:xfrm>
        </p:spPr>
        <p:txBody>
          <a:bodyPr>
            <a:normAutofit/>
          </a:bodyPr>
          <a:lstStyle/>
          <a:p>
            <a:r>
              <a:rPr lang="x-none" sz="2400" b="1" dirty="0"/>
              <a:t>Escucha las frases: tienen palabras con [z] y con [ce], [ci].</a:t>
            </a:r>
          </a:p>
        </p:txBody>
      </p:sp>
      <p:sp>
        <p:nvSpPr>
          <p:cNvPr id="41" name="TextBox 5">
            <a:extLst>
              <a:ext uri="{FF2B5EF4-FFF2-40B4-BE49-F238E27FC236}">
                <a16:creationId xmlns:a16="http://schemas.microsoft.com/office/drawing/2014/main" id="{1383E09B-584C-4D4F-BA8B-5B53135F5339}"/>
              </a:ext>
            </a:extLst>
          </p:cNvPr>
          <p:cNvSpPr txBox="1"/>
          <p:nvPr/>
        </p:nvSpPr>
        <p:spPr>
          <a:xfrm>
            <a:off x="300141" y="1120436"/>
            <a:ext cx="99144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Ahora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es</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tu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turno</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puedes</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pronunciar</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las palabras </a:t>
            </a: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como</a:t>
            </a:r>
            <a:r>
              <a:rPr kumimoji="0" lang="en-GB" sz="2200" b="0" i="0" u="none" strike="noStrike" kern="1200" cap="none" spc="0" normalizeH="0" baseline="0" noProof="0" dirty="0">
                <a:ln>
                  <a:noFill/>
                </a:ln>
                <a:solidFill>
                  <a:srgbClr val="203864"/>
                </a:solidFill>
                <a:effectLst/>
                <a:uLnTx/>
                <a:uFillTx/>
                <a:latin typeface="Century Gothic" panose="020F0302020204030204"/>
                <a:ea typeface="+mn-ea"/>
                <a:cs typeface="+mn-cs"/>
              </a:rPr>
              <a:t> en el audio?</a:t>
            </a:r>
          </a:p>
        </p:txBody>
      </p:sp>
      <p:sp>
        <p:nvSpPr>
          <p:cNvPr id="42" name="Action Button: Custom 20">
            <a:hlinkClick r:id="" action="ppaction://noaction" highlightClick="1">
              <a:snd r:embed="rId3" name="Decido la tercera canción de la fiesta (d) .wav"/>
            </a:hlinkClick>
            <a:extLst>
              <a:ext uri="{FF2B5EF4-FFF2-40B4-BE49-F238E27FC236}">
                <a16:creationId xmlns:a16="http://schemas.microsoft.com/office/drawing/2014/main" id="{D78458FA-443C-BE49-AF87-302EBE6E74B4}"/>
              </a:ext>
            </a:extLst>
          </p:cNvPr>
          <p:cNvSpPr/>
          <p:nvPr/>
        </p:nvSpPr>
        <p:spPr>
          <a:xfrm>
            <a:off x="599069" y="250712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3" name="Action Button: Custom 20">
            <a:hlinkClick r:id="" action="ppaction://noaction" highlightClick="1">
              <a:snd r:embed="rId4" name="2. El suelo del cine está sucio, da vergüenza.wav"/>
            </a:hlinkClick>
            <a:extLst>
              <a:ext uri="{FF2B5EF4-FFF2-40B4-BE49-F238E27FC236}">
                <a16:creationId xmlns:a16="http://schemas.microsoft.com/office/drawing/2014/main" id="{544D7CF1-03A9-1B4E-B403-B44D8CD3DF26}"/>
              </a:ext>
            </a:extLst>
          </p:cNvPr>
          <p:cNvSpPr/>
          <p:nvPr/>
        </p:nvSpPr>
        <p:spPr>
          <a:xfrm>
            <a:off x="599069" y="313329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4" name="Action Button: Custom 20">
            <a:hlinkClick r:id="" action="ppaction://noaction" highlightClick="1">
              <a:snd r:embed="rId5" name="3. La música del concierto es muy fuerte.wav"/>
            </a:hlinkClick>
            <a:extLst>
              <a:ext uri="{FF2B5EF4-FFF2-40B4-BE49-F238E27FC236}">
                <a16:creationId xmlns:a16="http://schemas.microsoft.com/office/drawing/2014/main" id="{B3CCA8AC-B365-AD4A-BD58-4ABD6F7FB150}"/>
              </a:ext>
            </a:extLst>
          </p:cNvPr>
          <p:cNvSpPr/>
          <p:nvPr/>
        </p:nvSpPr>
        <p:spPr>
          <a:xfrm>
            <a:off x="599069" y="375945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5" name="Action Button: Custom 20">
            <a:hlinkClick r:id="" action="ppaction://noaction" highlightClick="1">
              <a:snd r:embed="rId6" name="4. Publicó doce comentarios sobre la sociedad.wav"/>
            </a:hlinkClick>
            <a:extLst>
              <a:ext uri="{FF2B5EF4-FFF2-40B4-BE49-F238E27FC236}">
                <a16:creationId xmlns:a16="http://schemas.microsoft.com/office/drawing/2014/main" id="{67C25289-26A4-3E47-B1D1-F262C59A59B6}"/>
              </a:ext>
            </a:extLst>
          </p:cNvPr>
          <p:cNvSpPr/>
          <p:nvPr/>
        </p:nvSpPr>
        <p:spPr>
          <a:xfrm>
            <a:off x="599069" y="438562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6" name="Action Button: Custom 20">
            <a:hlinkClick r:id="" action="ppaction://noaction" highlightClick="1">
              <a:snd r:embed="rId7" name="5. Quizás van a tomar café cerca de la costa.wav"/>
            </a:hlinkClick>
            <a:extLst>
              <a:ext uri="{FF2B5EF4-FFF2-40B4-BE49-F238E27FC236}">
                <a16:creationId xmlns:a16="http://schemas.microsoft.com/office/drawing/2014/main" id="{AE9DD6B6-68E8-6A46-92ED-60970D531586}"/>
              </a:ext>
            </a:extLst>
          </p:cNvPr>
          <p:cNvSpPr/>
          <p:nvPr/>
        </p:nvSpPr>
        <p:spPr>
          <a:xfrm>
            <a:off x="599069" y="506738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7" name="Action Button: Custom 20">
            <a:hlinkClick r:id="" action="ppaction://noaction" highlightClick="1">
              <a:snd r:embed="rId8" name="6. Es un edificio precioso, pero en marzo está cerrado.wav"/>
            </a:hlinkClick>
            <a:extLst>
              <a:ext uri="{FF2B5EF4-FFF2-40B4-BE49-F238E27FC236}">
                <a16:creationId xmlns:a16="http://schemas.microsoft.com/office/drawing/2014/main" id="{58989020-54D6-F440-82FA-B625E0E5DBB3}"/>
              </a:ext>
            </a:extLst>
          </p:cNvPr>
          <p:cNvSpPr/>
          <p:nvPr/>
        </p:nvSpPr>
        <p:spPr>
          <a:xfrm>
            <a:off x="599069" y="566770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8" name="Picture 8" descr="green checkmark">
            <a:extLst>
              <a:ext uri="{FF2B5EF4-FFF2-40B4-BE49-F238E27FC236}">
                <a16:creationId xmlns:a16="http://schemas.microsoft.com/office/drawing/2014/main" id="{3DC8EE47-3E92-DE4D-8589-9719275FBA2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04476" y="2457664"/>
            <a:ext cx="406580" cy="423521"/>
          </a:xfrm>
          <a:prstGeom prst="rect">
            <a:avLst/>
          </a:prstGeom>
        </p:spPr>
      </p:pic>
      <p:pic>
        <p:nvPicPr>
          <p:cNvPr id="49" name="Picture 8" descr="green checkmark">
            <a:extLst>
              <a:ext uri="{FF2B5EF4-FFF2-40B4-BE49-F238E27FC236}">
                <a16:creationId xmlns:a16="http://schemas.microsoft.com/office/drawing/2014/main" id="{A65E1419-8EB5-9347-AA58-2FB9CDB7C4B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70334" y="3092392"/>
            <a:ext cx="406580" cy="423521"/>
          </a:xfrm>
          <a:prstGeom prst="rect">
            <a:avLst/>
          </a:prstGeom>
        </p:spPr>
      </p:pic>
      <p:pic>
        <p:nvPicPr>
          <p:cNvPr id="50" name="Picture 8" descr="green checkmark">
            <a:extLst>
              <a:ext uri="{FF2B5EF4-FFF2-40B4-BE49-F238E27FC236}">
                <a16:creationId xmlns:a16="http://schemas.microsoft.com/office/drawing/2014/main" id="{C5F41ADD-76F8-8240-8056-7EF5F547229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04476" y="3743024"/>
            <a:ext cx="406580" cy="423521"/>
          </a:xfrm>
          <a:prstGeom prst="rect">
            <a:avLst/>
          </a:prstGeom>
        </p:spPr>
      </p:pic>
      <p:pic>
        <p:nvPicPr>
          <p:cNvPr id="51" name="Picture 8" descr="green checkmark">
            <a:extLst>
              <a:ext uri="{FF2B5EF4-FFF2-40B4-BE49-F238E27FC236}">
                <a16:creationId xmlns:a16="http://schemas.microsoft.com/office/drawing/2014/main" id="{C660110C-C3DE-3841-948E-00C8209411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04476" y="4373477"/>
            <a:ext cx="406580" cy="423521"/>
          </a:xfrm>
          <a:prstGeom prst="rect">
            <a:avLst/>
          </a:prstGeom>
        </p:spPr>
      </p:pic>
      <p:pic>
        <p:nvPicPr>
          <p:cNvPr id="52" name="Picture 8" descr="green checkmark">
            <a:extLst>
              <a:ext uri="{FF2B5EF4-FFF2-40B4-BE49-F238E27FC236}">
                <a16:creationId xmlns:a16="http://schemas.microsoft.com/office/drawing/2014/main" id="{25673E8A-92EE-6F4D-8648-3414B24F4A0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89420" y="5026485"/>
            <a:ext cx="406580" cy="423521"/>
          </a:xfrm>
          <a:prstGeom prst="rect">
            <a:avLst/>
          </a:prstGeom>
        </p:spPr>
      </p:pic>
      <p:pic>
        <p:nvPicPr>
          <p:cNvPr id="53" name="Picture 8" descr="green checkmark">
            <a:extLst>
              <a:ext uri="{FF2B5EF4-FFF2-40B4-BE49-F238E27FC236}">
                <a16:creationId xmlns:a16="http://schemas.microsoft.com/office/drawing/2014/main" id="{BAD6F27C-8ECA-6D42-B308-74B3132AD3F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70334" y="5696664"/>
            <a:ext cx="406580" cy="423521"/>
          </a:xfrm>
          <a:prstGeom prst="rect">
            <a:avLst/>
          </a:prstGeom>
        </p:spPr>
      </p:pic>
      <p:sp>
        <p:nvSpPr>
          <p:cNvPr id="10" name="CuadroTexto 9">
            <a:extLst>
              <a:ext uri="{FF2B5EF4-FFF2-40B4-BE49-F238E27FC236}">
                <a16:creationId xmlns:a16="http://schemas.microsoft.com/office/drawing/2014/main" id="{084056F6-81F8-1448-BEB8-61B7B6E37E06}"/>
              </a:ext>
            </a:extLst>
          </p:cNvPr>
          <p:cNvSpPr txBox="1"/>
          <p:nvPr/>
        </p:nvSpPr>
        <p:spPr>
          <a:xfrm>
            <a:off x="7993737" y="2498564"/>
            <a:ext cx="332975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ter</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 can</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ón</a:t>
            </a:r>
          </a:p>
        </p:txBody>
      </p:sp>
      <p:sp>
        <p:nvSpPr>
          <p:cNvPr id="55" name="CuadroTexto 54">
            <a:extLst>
              <a:ext uri="{FF2B5EF4-FFF2-40B4-BE49-F238E27FC236}">
                <a16:creationId xmlns:a16="http://schemas.microsoft.com/office/drawing/2014/main" id="{89A87A56-01BD-F545-9021-7F03554C6D77}"/>
              </a:ext>
            </a:extLst>
          </p:cNvPr>
          <p:cNvSpPr txBox="1"/>
          <p:nvPr/>
        </p:nvSpPr>
        <p:spPr>
          <a:xfrm>
            <a:off x="8318458" y="3135742"/>
            <a:ext cx="29851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 su</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vergüen</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56" name="CuadroTexto 55">
            <a:extLst>
              <a:ext uri="{FF2B5EF4-FFF2-40B4-BE49-F238E27FC236}">
                <a16:creationId xmlns:a16="http://schemas.microsoft.com/office/drawing/2014/main" id="{D193DEED-C9A1-F540-A1E4-CC22C60C5FA9}"/>
              </a:ext>
            </a:extLst>
          </p:cNvPr>
          <p:cNvSpPr txBox="1"/>
          <p:nvPr/>
        </p:nvSpPr>
        <p:spPr>
          <a:xfrm>
            <a:off x="8719210" y="4410098"/>
            <a:ext cx="218361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edad</a:t>
            </a:r>
          </a:p>
        </p:txBody>
      </p:sp>
      <p:sp>
        <p:nvSpPr>
          <p:cNvPr id="57" name="CuadroTexto 56">
            <a:extLst>
              <a:ext uri="{FF2B5EF4-FFF2-40B4-BE49-F238E27FC236}">
                <a16:creationId xmlns:a16="http://schemas.microsoft.com/office/drawing/2014/main" id="{7301C72D-EB86-D64E-8657-E48BB2BFD8BF}"/>
              </a:ext>
            </a:extLst>
          </p:cNvPr>
          <p:cNvSpPr txBox="1"/>
          <p:nvPr/>
        </p:nvSpPr>
        <p:spPr>
          <a:xfrm>
            <a:off x="9114351" y="3772920"/>
            <a:ext cx="139333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erto</a:t>
            </a:r>
          </a:p>
        </p:txBody>
      </p:sp>
      <p:sp>
        <p:nvSpPr>
          <p:cNvPr id="58" name="CuadroTexto 57">
            <a:extLst>
              <a:ext uri="{FF2B5EF4-FFF2-40B4-BE49-F238E27FC236}">
                <a16:creationId xmlns:a16="http://schemas.microsoft.com/office/drawing/2014/main" id="{328F6AD3-8376-E44B-8472-C399225B27F0}"/>
              </a:ext>
            </a:extLst>
          </p:cNvPr>
          <p:cNvSpPr txBox="1"/>
          <p:nvPr/>
        </p:nvSpPr>
        <p:spPr>
          <a:xfrm>
            <a:off x="8820556" y="5047276"/>
            <a:ext cx="18421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ás, </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rca</a:t>
            </a:r>
          </a:p>
        </p:txBody>
      </p:sp>
      <p:sp>
        <p:nvSpPr>
          <p:cNvPr id="59" name="CuadroTexto 58">
            <a:extLst>
              <a:ext uri="{FF2B5EF4-FFF2-40B4-BE49-F238E27FC236}">
                <a16:creationId xmlns:a16="http://schemas.microsoft.com/office/drawing/2014/main" id="{40B265B5-7D58-4D4F-AA47-1F3B81F93E7D}"/>
              </a:ext>
            </a:extLst>
          </p:cNvPr>
          <p:cNvSpPr txBox="1"/>
          <p:nvPr/>
        </p:nvSpPr>
        <p:spPr>
          <a:xfrm>
            <a:off x="7480679" y="5684453"/>
            <a:ext cx="43558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edifi</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pre</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oso, mar</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a:t>
            </a:r>
            <a:r>
              <a:rPr kumimoji="0" lang="x-none"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r>
              <a:rPr kumimoji="0" lang="x-none"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rrado</a:t>
            </a:r>
          </a:p>
        </p:txBody>
      </p:sp>
    </p:spTree>
    <p:extLst>
      <p:ext uri="{BB962C8B-B14F-4D97-AF65-F5344CB8AC3E}">
        <p14:creationId xmlns:p14="http://schemas.microsoft.com/office/powerpoint/2010/main" val="254242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10" grpId="0"/>
      <p:bldP spid="55" grpId="0"/>
      <p:bldP spid="56" grpId="0"/>
      <p:bldP spid="57" grpId="0"/>
      <p:bldP spid="58" grpId="0"/>
      <p:bldP spid="5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8.2.1.2</a:t>
            </a:r>
          </a:p>
        </p:txBody>
      </p:sp>
      <p:sp>
        <p:nvSpPr>
          <p:cNvPr id="3" name="Content Placeholder 2"/>
          <p:cNvSpPr>
            <a:spLocks noGrp="1"/>
          </p:cNvSpPr>
          <p:nvPr>
            <p:ph idx="1"/>
          </p:nvPr>
        </p:nvSpPr>
        <p:spPr/>
        <p:txBody>
          <a:bodyPr/>
          <a:lstStyle/>
          <a:p>
            <a:r>
              <a:rPr lang="en-US" dirty="0"/>
              <a:t>Slide 10: writing, present </a:t>
            </a:r>
            <a:r>
              <a:rPr lang="en-US" dirty="0" err="1"/>
              <a:t>vs</a:t>
            </a:r>
            <a:r>
              <a:rPr lang="en-US" dirty="0"/>
              <a:t> </a:t>
            </a:r>
            <a:r>
              <a:rPr lang="en-US" dirty="0" err="1"/>
              <a:t>preterite</a:t>
            </a:r>
            <a:r>
              <a:rPr lang="en-US" dirty="0"/>
              <a:t> 3</a:t>
            </a:r>
            <a:r>
              <a:rPr lang="en-US" baseline="30000" dirty="0"/>
              <a:t>rd</a:t>
            </a:r>
            <a:r>
              <a:rPr lang="en-US" dirty="0"/>
              <a:t> person singular –</a:t>
            </a:r>
            <a:r>
              <a:rPr lang="en-US" dirty="0" err="1"/>
              <a:t>er</a:t>
            </a:r>
            <a:r>
              <a:rPr lang="en-US" dirty="0"/>
              <a:t> and –</a:t>
            </a:r>
            <a:r>
              <a:rPr lang="en-US" dirty="0" err="1"/>
              <a:t>ir</a:t>
            </a:r>
            <a:r>
              <a:rPr lang="en-US" dirty="0"/>
              <a:t> verb including a callout about a famous Colombian church.</a:t>
            </a:r>
          </a:p>
        </p:txBody>
      </p:sp>
    </p:spTree>
    <p:extLst>
      <p:ext uri="{BB962C8B-B14F-4D97-AF65-F5344CB8AC3E}">
        <p14:creationId xmlns:p14="http://schemas.microsoft.com/office/powerpoint/2010/main" val="2640548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09" y="27348"/>
            <a:ext cx="8651839" cy="1245170"/>
          </a:xfrm>
        </p:spPr>
        <p:txBody>
          <a:bodyPr>
            <a:noAutofit/>
          </a:bodyPr>
          <a:lstStyle/>
          <a:p>
            <a:pPr>
              <a:lnSpc>
                <a:spcPct val="100000"/>
              </a:lnSpc>
            </a:pPr>
            <a:r>
              <a:rPr lang="en-GB" sz="2200" b="1" dirty="0" err="1"/>
              <a:t>Ahora</a:t>
            </a:r>
            <a:r>
              <a:rPr lang="en-GB" sz="2200" b="1" dirty="0"/>
              <a:t> escribe </a:t>
            </a:r>
            <a:r>
              <a:rPr lang="en-GB" sz="2200" b="1" dirty="0" err="1"/>
              <a:t>unas</a:t>
            </a:r>
            <a:r>
              <a:rPr lang="en-GB" sz="2200" b="1" dirty="0"/>
              <a:t> </a:t>
            </a:r>
            <a:r>
              <a:rPr lang="en-GB" sz="2200" b="1" dirty="0" err="1"/>
              <a:t>frases</a:t>
            </a:r>
            <a:r>
              <a:rPr lang="en-GB" sz="2200" b="1" dirty="0"/>
              <a:t> </a:t>
            </a:r>
            <a:r>
              <a:rPr lang="en-GB" sz="2200" b="1" dirty="0" err="1"/>
              <a:t>sobre</a:t>
            </a:r>
            <a:r>
              <a:rPr lang="en-GB" sz="2200" b="1" dirty="0"/>
              <a:t> </a:t>
            </a:r>
            <a:r>
              <a:rPr lang="en-GB" sz="2200" b="1" dirty="0" err="1"/>
              <a:t>los</a:t>
            </a:r>
            <a:r>
              <a:rPr lang="en-GB" sz="2200" b="1" dirty="0"/>
              <a:t> </a:t>
            </a:r>
            <a:r>
              <a:rPr lang="en-GB" sz="2200" b="1" dirty="0" err="1"/>
              <a:t>viajes</a:t>
            </a:r>
            <a:r>
              <a:rPr lang="en-GB" sz="2200" b="1" dirty="0"/>
              <a:t> de Enrique. </a:t>
            </a:r>
            <a:r>
              <a:rPr lang="es-ES" sz="2200" b="1" dirty="0"/>
              <a:t>¿Son las vacaciones de antes o son las vacaciones cada año? </a:t>
            </a:r>
            <a:r>
              <a:rPr lang="en-GB" sz="2200" b="1" dirty="0" err="1"/>
              <a:t>Usa</a:t>
            </a:r>
            <a:r>
              <a:rPr lang="en-GB" sz="2200" b="1" dirty="0"/>
              <a:t> la forma </a:t>
            </a:r>
            <a:r>
              <a:rPr lang="en-GB" sz="2200" b="1" dirty="0" err="1"/>
              <a:t>correcta</a:t>
            </a:r>
            <a:r>
              <a:rPr lang="en-GB" sz="2200" b="1" dirty="0"/>
              <a:t> del </a:t>
            </a:r>
            <a:r>
              <a:rPr lang="en-GB" sz="2200" b="1" dirty="0" err="1"/>
              <a:t>verbo</a:t>
            </a:r>
            <a:r>
              <a:rPr lang="en-GB" sz="2200" b="1" dirty="0"/>
              <a:t> (‘–e’ o ‘–ió’), </a:t>
            </a:r>
            <a:r>
              <a:rPr lang="en-GB" sz="2200" b="1" dirty="0" err="1"/>
              <a:t>según</a:t>
            </a:r>
            <a:r>
              <a:rPr lang="en-GB" sz="2200" b="1" dirty="0"/>
              <a:t> la </a:t>
            </a:r>
            <a:r>
              <a:rPr lang="en-GB" sz="2200" b="1" dirty="0" err="1"/>
              <a:t>frase</a:t>
            </a:r>
            <a:r>
              <a:rPr lang="en-GB" sz="2200" b="1" dirty="0"/>
              <a:t>.</a:t>
            </a:r>
          </a:p>
        </p:txBody>
      </p:sp>
      <p:sp>
        <p:nvSpPr>
          <p:cNvPr id="5" name="Rounded Rectangle 11">
            <a:extLst>
              <a:ext uri="{FF2B5EF4-FFF2-40B4-BE49-F238E27FC236}">
                <a16:creationId xmlns:a16="http://schemas.microsoft.com/office/drawing/2014/main" id="{A316DD52-7894-4A75-969C-CA0645DA2978}"/>
              </a:ext>
            </a:extLst>
          </p:cNvPr>
          <p:cNvSpPr/>
          <p:nvPr/>
        </p:nvSpPr>
        <p:spPr>
          <a:xfrm>
            <a:off x="9906000" y="258166"/>
            <a:ext cx="2022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Imagen 47">
            <a:extLst>
              <a:ext uri="{FF2B5EF4-FFF2-40B4-BE49-F238E27FC236}">
                <a16:creationId xmlns:a16="http://schemas.microsoft.com/office/drawing/2014/main" id="{C18AEADC-5E59-9E45-80A8-8CAFB06E3E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2377" y="1078124"/>
            <a:ext cx="1146332" cy="1273702"/>
          </a:xfrm>
          <a:prstGeom prst="rect">
            <a:avLst/>
          </a:prstGeom>
        </p:spPr>
      </p:pic>
      <p:sp>
        <p:nvSpPr>
          <p:cNvPr id="14" name="TextBox 13"/>
          <p:cNvSpPr txBox="1"/>
          <p:nvPr/>
        </p:nvSpPr>
        <p:spPr>
          <a:xfrm>
            <a:off x="305084" y="1154678"/>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He got to know a famous church in Colombia.</a:t>
            </a:r>
          </a:p>
        </p:txBody>
      </p:sp>
      <p:sp>
        <p:nvSpPr>
          <p:cNvPr id="15" name="TextBox 14"/>
          <p:cNvSpPr txBox="1"/>
          <p:nvPr/>
        </p:nvSpPr>
        <p:spPr>
          <a:xfrm>
            <a:off x="297109" y="2930314"/>
            <a:ext cx="91561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He decided to travel up to/as far as the border with Ecuador.</a:t>
            </a:r>
          </a:p>
        </p:txBody>
      </p:sp>
      <p:pic>
        <p:nvPicPr>
          <p:cNvPr id="1026" name="Picture 2" descr="Las Lajas, Colombia, The Sanctuary, Bridge, Church"/>
          <p:cNvPicPr>
            <a:picLocks noChangeAspect="1" noChangeArrowheads="1"/>
          </p:cNvPicPr>
          <p:nvPr/>
        </p:nvPicPr>
        <p:blipFill rotWithShape="1">
          <a:blip r:embed="rId4">
            <a:extLst>
              <a:ext uri="{28A0092B-C50C-407E-A947-70E740481C1C}">
                <a14:useLocalDpi xmlns:a14="http://schemas.microsoft.com/office/drawing/2010/main" val="0"/>
              </a:ext>
            </a:extLst>
          </a:blip>
          <a:srcRect t="1330" r="1748" b="1359"/>
          <a:stretch/>
        </p:blipFill>
        <p:spPr bwMode="auto">
          <a:xfrm>
            <a:off x="9310272" y="1282682"/>
            <a:ext cx="2520404" cy="35310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8462312" y="4813765"/>
            <a:ext cx="372968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Santuario</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Lajas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iglesia en el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suroeste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Colombia.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Está</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cerca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frontera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Ecuador. </a:t>
            </a:r>
          </a:p>
        </p:txBody>
      </p:sp>
      <p:sp>
        <p:nvSpPr>
          <p:cNvPr id="18" name="TextBox 17"/>
          <p:cNvSpPr txBox="1"/>
          <p:nvPr/>
        </p:nvSpPr>
        <p:spPr>
          <a:xfrm>
            <a:off x="300322" y="2031242"/>
            <a:ext cx="90325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He always breaks something.</a:t>
            </a:r>
          </a:p>
        </p:txBody>
      </p:sp>
      <p:sp>
        <p:nvSpPr>
          <p:cNvPr id="19" name="TextBox 18"/>
          <p:cNvSpPr txBox="1"/>
          <p:nvPr/>
        </p:nvSpPr>
        <p:spPr>
          <a:xfrm>
            <a:off x="300322" y="3781044"/>
            <a:ext cx="90325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He suffers many accidents during the holidays.</a:t>
            </a:r>
          </a:p>
        </p:txBody>
      </p:sp>
      <p:sp>
        <p:nvSpPr>
          <p:cNvPr id="20" name="TextBox 19"/>
          <p:cNvSpPr txBox="1"/>
          <p:nvPr/>
        </p:nvSpPr>
        <p:spPr>
          <a:xfrm>
            <a:off x="318121" y="4619642"/>
            <a:ext cx="69243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He offers presents to some friends after the trips.</a:t>
            </a:r>
          </a:p>
        </p:txBody>
      </p:sp>
      <p:sp>
        <p:nvSpPr>
          <p:cNvPr id="21" name="TextBox 20"/>
          <p:cNvSpPr txBox="1"/>
          <p:nvPr/>
        </p:nvSpPr>
        <p:spPr>
          <a:xfrm>
            <a:off x="297109" y="5439181"/>
            <a:ext cx="670737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He barely learnt English in the United States.</a:t>
            </a:r>
          </a:p>
        </p:txBody>
      </p:sp>
      <p:sp>
        <p:nvSpPr>
          <p:cNvPr id="22" name="TextBox 21"/>
          <p:cNvSpPr txBox="1"/>
          <p:nvPr/>
        </p:nvSpPr>
        <p:spPr>
          <a:xfrm>
            <a:off x="318121" y="1521870"/>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Conoció una iglesias famosa en Colombia.</a:t>
            </a:r>
          </a:p>
        </p:txBody>
      </p:sp>
      <p:sp>
        <p:nvSpPr>
          <p:cNvPr id="23" name="TextBox 22"/>
          <p:cNvSpPr txBox="1"/>
          <p:nvPr/>
        </p:nvSpPr>
        <p:spPr>
          <a:xfrm>
            <a:off x="305084" y="2393503"/>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Siempre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rompe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algo</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TextBox 23"/>
          <p:cNvSpPr txBox="1"/>
          <p:nvPr/>
        </p:nvSpPr>
        <p:spPr>
          <a:xfrm>
            <a:off x="305084" y="3289207"/>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Decidió</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viajar</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hasta la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frontera</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con Ecuador.</a:t>
            </a:r>
          </a:p>
        </p:txBody>
      </p:sp>
      <p:sp>
        <p:nvSpPr>
          <p:cNvPr id="25" name="TextBox 24"/>
          <p:cNvSpPr txBox="1"/>
          <p:nvPr/>
        </p:nvSpPr>
        <p:spPr>
          <a:xfrm>
            <a:off x="305084" y="4146864"/>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Sufre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muchos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accidentes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durante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vacaciones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7" name="TextBox 26"/>
          <p:cNvSpPr txBox="1"/>
          <p:nvPr/>
        </p:nvSpPr>
        <p:spPr>
          <a:xfrm>
            <a:off x="318121" y="4966403"/>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Ofrece</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regalos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amigos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después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viajes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TextBox 27"/>
          <p:cNvSpPr txBox="1"/>
          <p:nvPr/>
        </p:nvSpPr>
        <p:spPr>
          <a:xfrm>
            <a:off x="305084" y="5769910"/>
            <a:ext cx="75166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Apenas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aprendió</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inglés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Estados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Unidos</a:t>
            </a: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Rounded Rectangle 16"/>
          <p:cNvSpPr/>
          <p:nvPr/>
        </p:nvSpPr>
        <p:spPr>
          <a:xfrm>
            <a:off x="385383" y="1581423"/>
            <a:ext cx="5901117"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5" name="Rounded Rectangle 34"/>
          <p:cNvSpPr/>
          <p:nvPr/>
        </p:nvSpPr>
        <p:spPr>
          <a:xfrm>
            <a:off x="385383" y="2452847"/>
            <a:ext cx="5901117"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6" name="Rounded Rectangle 35"/>
          <p:cNvSpPr/>
          <p:nvPr/>
        </p:nvSpPr>
        <p:spPr>
          <a:xfrm>
            <a:off x="385382" y="3337111"/>
            <a:ext cx="6193217"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7" name="Rounded Rectangle 36"/>
          <p:cNvSpPr/>
          <p:nvPr/>
        </p:nvSpPr>
        <p:spPr>
          <a:xfrm>
            <a:off x="385382" y="4189938"/>
            <a:ext cx="7310818"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8" name="Rounded Rectangle 37"/>
          <p:cNvSpPr/>
          <p:nvPr/>
        </p:nvSpPr>
        <p:spPr>
          <a:xfrm>
            <a:off x="385382" y="5024602"/>
            <a:ext cx="7310818"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39" name="Rounded Rectangle 38"/>
          <p:cNvSpPr/>
          <p:nvPr/>
        </p:nvSpPr>
        <p:spPr>
          <a:xfrm>
            <a:off x="385382" y="5864288"/>
            <a:ext cx="7310818" cy="4439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1701521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3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5"/>
                                        </p:tgtEl>
                                      </p:cBhvr>
                                    </p:animEffect>
                                    <p:set>
                                      <p:cBhvr>
                                        <p:cTn id="1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7"/>
                                        </p:tgtEl>
                                      </p:cBhvr>
                                    </p:animEffect>
                                    <p:set>
                                      <p:cBhvr>
                                        <p:cTn id="2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9"/>
                                        </p:tgtEl>
                                      </p:cBhvr>
                                    </p:animEffect>
                                    <p:set>
                                      <p:cBhvr>
                                        <p:cTn id="3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17" grpId="0" animBg="1"/>
      <p:bldP spid="35" grpId="0" animBg="1"/>
      <p:bldP spid="36" grpId="0" animBg="1"/>
      <p:bldP spid="37" grpId="0" animBg="1"/>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8.2.2.3</a:t>
            </a:r>
          </a:p>
        </p:txBody>
      </p:sp>
      <p:sp>
        <p:nvSpPr>
          <p:cNvPr id="3" name="Content Placeholder 2"/>
          <p:cNvSpPr>
            <a:spLocks noGrp="1"/>
          </p:cNvSpPr>
          <p:nvPr>
            <p:ph idx="1"/>
          </p:nvPr>
        </p:nvSpPr>
        <p:spPr/>
        <p:txBody>
          <a:bodyPr/>
          <a:lstStyle/>
          <a:p>
            <a:r>
              <a:rPr lang="en-US" dirty="0">
                <a:latin typeface="Century Gothic"/>
                <a:cs typeface="Century Gothic"/>
              </a:rPr>
              <a:t>Slides 2-3, phonics [r] </a:t>
            </a:r>
            <a:r>
              <a:rPr lang="en-US" dirty="0" err="1">
                <a:latin typeface="Century Gothic"/>
                <a:cs typeface="Century Gothic"/>
              </a:rPr>
              <a:t>vs</a:t>
            </a:r>
            <a:r>
              <a:rPr lang="en-US" dirty="0">
                <a:latin typeface="Century Gothic"/>
                <a:cs typeface="Century Gothic"/>
              </a:rPr>
              <a:t> [</a:t>
            </a:r>
            <a:r>
              <a:rPr lang="en-US" dirty="0" err="1">
                <a:latin typeface="Century Gothic"/>
                <a:cs typeface="Century Gothic"/>
              </a:rPr>
              <a:t>rr</a:t>
            </a:r>
            <a:r>
              <a:rPr lang="en-US" dirty="0">
                <a:latin typeface="Century Gothic"/>
                <a:cs typeface="Century Gothic"/>
              </a:rPr>
              <a:t>], Mexican and Spanish city names</a:t>
            </a:r>
          </a:p>
        </p:txBody>
      </p:sp>
    </p:spTree>
    <p:extLst>
      <p:ext uri="{BB962C8B-B14F-4D97-AF65-F5344CB8AC3E}">
        <p14:creationId xmlns:p14="http://schemas.microsoft.com/office/powerpoint/2010/main" val="2492105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649156" cy="867128"/>
          </a:xfrm>
          <a:prstGeom prst="rect">
            <a:avLst/>
          </a:prstGeom>
        </p:spPr>
      </p:pic>
      <p:sp>
        <p:nvSpPr>
          <p:cNvPr id="2" name="Title 1"/>
          <p:cNvSpPr>
            <a:spLocks noGrp="1"/>
          </p:cNvSpPr>
          <p:nvPr>
            <p:ph type="title"/>
          </p:nvPr>
        </p:nvSpPr>
        <p:spPr>
          <a:xfrm>
            <a:off x="82287" y="1"/>
            <a:ext cx="6484584" cy="1325563"/>
          </a:xfrm>
        </p:spPr>
        <p:txBody>
          <a:bodyPr>
            <a:normAutofit/>
          </a:bodyPr>
          <a:lstStyle/>
          <a:p>
            <a:r>
              <a:rPr lang="en-GB" sz="3600" b="1" dirty="0" err="1">
                <a:solidFill>
                  <a:schemeClr val="bg1"/>
                </a:solidFill>
                <a:latin typeface="Century Gothic"/>
                <a:cs typeface="Century Gothic"/>
              </a:rPr>
              <a:t>Fonética</a:t>
            </a:r>
            <a:endParaRPr lang="en-GB" sz="3600" b="1" dirty="0">
              <a:solidFill>
                <a:schemeClr val="bg1"/>
              </a:solidFill>
              <a:latin typeface="Century Gothic"/>
              <a:cs typeface="Century Gothic"/>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14482" y="258167"/>
            <a:ext cx="261366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a:ea typeface="+mn-ea"/>
                <a:cs typeface="Century Gothic"/>
              </a:rPr>
              <a:t>escuchar</a:t>
            </a:r>
            <a:r>
              <a:rPr kumimoji="0" lang="en-GB" sz="2000" b="1" i="0" u="none" strike="noStrike" kern="1200" cap="none" spc="0" normalizeH="0" baseline="0" noProof="0" dirty="0">
                <a:ln>
                  <a:noFill/>
                </a:ln>
                <a:solidFill>
                  <a:prstClr val="white"/>
                </a:solidFill>
                <a:effectLst/>
                <a:uLnTx/>
                <a:uFillTx/>
                <a:latin typeface="Century Gothic"/>
                <a:ea typeface="+mn-ea"/>
                <a:cs typeface="Century Gothic"/>
              </a:rPr>
              <a:t> / </a:t>
            </a:r>
            <a:r>
              <a:rPr kumimoji="0" lang="en-GB" sz="2000" b="1" i="0" u="none" strike="noStrike" kern="1200" cap="none" spc="0" normalizeH="0" baseline="0" noProof="0" dirty="0" err="1">
                <a:ln>
                  <a:noFill/>
                </a:ln>
                <a:solidFill>
                  <a:prstClr val="white"/>
                </a:solidFill>
                <a:effectLst/>
                <a:uLnTx/>
                <a:uFillTx/>
                <a:latin typeface="Century Gothic"/>
                <a:ea typeface="+mn-ea"/>
                <a:cs typeface="Century Gothic"/>
              </a:rPr>
              <a:t>escribir</a:t>
            </a:r>
            <a:endParaRPr kumimoji="0" lang="en-GB" sz="2000" b="1" i="0" u="none" strike="noStrike" kern="1200" cap="none" spc="0" normalizeH="0" baseline="0" noProof="0" dirty="0">
              <a:ln>
                <a:noFill/>
              </a:ln>
              <a:solidFill>
                <a:prstClr val="white"/>
              </a:solidFill>
              <a:effectLst/>
              <a:uLnTx/>
              <a:uFillTx/>
              <a:latin typeface="Century Gothic"/>
              <a:ea typeface="+mn-ea"/>
              <a:cs typeface="Century Gothic"/>
            </a:endParaRPr>
          </a:p>
        </p:txBody>
      </p:sp>
      <p:sp>
        <p:nvSpPr>
          <p:cNvPr id="40" name="TextBox 5">
            <a:extLst>
              <a:ext uri="{FF2B5EF4-FFF2-40B4-BE49-F238E27FC236}">
                <a16:creationId xmlns:a16="http://schemas.microsoft.com/office/drawing/2014/main" id="{1523C903-BC5C-4B42-80A2-7CC1B5E5F2A9}"/>
              </a:ext>
            </a:extLst>
          </p:cNvPr>
          <p:cNvSpPr txBox="1"/>
          <p:nvPr/>
        </p:nvSpPr>
        <p:spPr>
          <a:xfrm>
            <a:off x="213755" y="1421180"/>
            <a:ext cx="11955487" cy="800217"/>
          </a:xfrm>
          <a:prstGeom prst="rect">
            <a:avLst/>
          </a:prstGeom>
          <a:noFill/>
        </p:spPr>
        <p:txBody>
          <a:bodyPr wrap="square" lIns="91438" tIns="45719" rIns="91438" bIns="45719"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203864"/>
                </a:solidFill>
                <a:effectLst/>
                <a:uLnTx/>
                <a:uFillTx/>
                <a:latin typeface="Century Gothic"/>
                <a:ea typeface="+mn-ea"/>
                <a:cs typeface="Century Gothic"/>
              </a:rPr>
              <a:t>Escucha y completa la palabra. ¿Se escribe con </a:t>
            </a:r>
            <a:r>
              <a:rPr kumimoji="0" lang="en-GB" sz="2300" b="1" i="0" u="none" strike="noStrike" kern="1200" cap="none" spc="0" normalizeH="0" baseline="0" noProof="0" dirty="0">
                <a:ln>
                  <a:noFill/>
                </a:ln>
                <a:solidFill>
                  <a:srgbClr val="F66400"/>
                </a:solidFill>
                <a:effectLst/>
                <a:uLnTx/>
                <a:uFillTx/>
                <a:latin typeface="Century Gothic"/>
                <a:ea typeface="+mn-ea"/>
                <a:cs typeface="Century Gothic"/>
              </a:rPr>
              <a:t>r</a:t>
            </a:r>
            <a:r>
              <a:rPr kumimoji="0" lang="en-GB" sz="2300" b="1" i="0" u="none" strike="noStrike" kern="1200" cap="none" spc="0" normalizeH="0" baseline="0" noProof="0" dirty="0">
                <a:ln>
                  <a:noFill/>
                </a:ln>
                <a:solidFill>
                  <a:srgbClr val="203864"/>
                </a:solidFill>
                <a:effectLst/>
                <a:uLnTx/>
                <a:uFillTx/>
                <a:latin typeface="Century Gothic"/>
                <a:ea typeface="+mn-ea"/>
                <a:cs typeface="Century Gothic"/>
              </a:rPr>
              <a:t>, con </a:t>
            </a:r>
            <a:r>
              <a:rPr kumimoji="0" lang="en-GB" sz="2300" b="1" i="0" u="none" strike="noStrike" kern="1200" cap="none" spc="0" normalizeH="0" baseline="0" noProof="0" dirty="0">
                <a:ln>
                  <a:noFill/>
                </a:ln>
                <a:solidFill>
                  <a:srgbClr val="F66400"/>
                </a:solidFill>
                <a:effectLst/>
                <a:uLnTx/>
                <a:uFillTx/>
                <a:latin typeface="Century Gothic"/>
                <a:ea typeface="+mn-ea"/>
                <a:cs typeface="Century Gothic"/>
              </a:rPr>
              <a:t>rr </a:t>
            </a:r>
            <a:r>
              <a:rPr kumimoji="0" lang="en-GB" sz="2300" b="1" i="0" u="none" strike="noStrike" kern="1200" cap="none" spc="0" normalizeH="0" baseline="0" noProof="0" dirty="0">
                <a:ln>
                  <a:noFill/>
                </a:ln>
                <a:solidFill>
                  <a:srgbClr val="4472C4">
                    <a:lumMod val="50000"/>
                  </a:srgbClr>
                </a:solidFill>
                <a:effectLst/>
                <a:uLnTx/>
                <a:uFillTx/>
                <a:latin typeface="Century Gothic"/>
                <a:ea typeface="+mn-ea"/>
                <a:cs typeface="Century Gothic"/>
              </a:rPr>
              <a:t>o</a:t>
            </a:r>
            <a:r>
              <a:rPr kumimoji="0" lang="en-GB" sz="2300" b="1" i="0" u="none" strike="noStrike" kern="1200" cap="none" spc="0" normalizeH="0" baseline="0" noProof="0" dirty="0">
                <a:ln>
                  <a:noFill/>
                </a:ln>
                <a:solidFill>
                  <a:srgbClr val="F66400"/>
                </a:solidFill>
                <a:effectLst/>
                <a:uLnTx/>
                <a:uFillTx/>
                <a:latin typeface="Century Gothic"/>
                <a:ea typeface="+mn-ea"/>
                <a:cs typeface="Century Gothic"/>
              </a:rPr>
              <a:t> </a:t>
            </a:r>
            <a:r>
              <a:rPr kumimoji="0" lang="en-GB" sz="2300" b="1" i="0" u="none" strike="noStrike" kern="1200" cap="none" spc="0" normalizeH="0" baseline="0" noProof="0" dirty="0">
                <a:ln>
                  <a:noFill/>
                </a:ln>
                <a:solidFill>
                  <a:srgbClr val="203864"/>
                </a:solidFill>
                <a:effectLst/>
                <a:uLnTx/>
                <a:uFillTx/>
                <a:latin typeface="Century Gothic"/>
                <a:ea typeface="+mn-ea"/>
                <a:cs typeface="Century Gothic"/>
              </a:rPr>
              <a:t>con las dos en la </a:t>
            </a:r>
            <a:r>
              <a:rPr kumimoji="0" lang="en-GB" sz="2300" b="1" i="0" u="none" strike="noStrike" kern="1200" cap="none" spc="0" normalizeH="0" baseline="0" noProof="0" dirty="0" err="1">
                <a:ln>
                  <a:noFill/>
                </a:ln>
                <a:solidFill>
                  <a:srgbClr val="203864"/>
                </a:solidFill>
                <a:effectLst/>
                <a:uLnTx/>
                <a:uFillTx/>
                <a:latin typeface="Century Gothic"/>
                <a:ea typeface="+mn-ea"/>
                <a:cs typeface="Century Gothic"/>
              </a:rPr>
              <a:t>misma</a:t>
            </a:r>
            <a:r>
              <a:rPr kumimoji="0" lang="en-GB" sz="2300" b="1" i="0" u="none" strike="noStrike" kern="1200" cap="none" spc="0" normalizeH="0" baseline="0" noProof="0" dirty="0">
                <a:ln>
                  <a:noFill/>
                </a:ln>
                <a:solidFill>
                  <a:srgbClr val="203864"/>
                </a:solidFill>
                <a:effectLst/>
                <a:uLnTx/>
                <a:uFillTx/>
                <a:latin typeface="Century Gothic"/>
                <a:ea typeface="+mn-ea"/>
                <a:cs typeface="Century Gothic"/>
              </a:rPr>
              <a:t> palabra? </a:t>
            </a:r>
          </a:p>
        </p:txBody>
      </p:sp>
      <p:sp>
        <p:nvSpPr>
          <p:cNvPr id="34" name="Action Button: Custom 20">
            <a:hlinkClick r:id="" action="ppaction://noaction" highlightClick="1">
              <a:snd r:embed="rId4" name="1. Ramiro.wav"/>
            </a:hlinkClick>
            <a:extLst>
              <a:ext uri="{FF2B5EF4-FFF2-40B4-BE49-F238E27FC236}">
                <a16:creationId xmlns:a16="http://schemas.microsoft.com/office/drawing/2014/main" id="{BF324922-429A-DB4D-B503-59B244A5F48E}"/>
              </a:ext>
            </a:extLst>
          </p:cNvPr>
          <p:cNvSpPr/>
          <p:nvPr/>
        </p:nvSpPr>
        <p:spPr>
          <a:xfrm>
            <a:off x="331335" y="2271278"/>
            <a:ext cx="382663"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Century Gothic"/>
              </a:rPr>
              <a:t>1</a:t>
            </a:r>
          </a:p>
        </p:txBody>
      </p:sp>
      <p:sp>
        <p:nvSpPr>
          <p:cNvPr id="41" name="Action Button: Custom 20">
            <a:hlinkClick r:id="" action="ppaction://noaction" highlightClick="1">
              <a:snd r:embed="rId5" name="2. Fuengirola.wav"/>
            </a:hlinkClick>
            <a:extLst>
              <a:ext uri="{FF2B5EF4-FFF2-40B4-BE49-F238E27FC236}">
                <a16:creationId xmlns:a16="http://schemas.microsoft.com/office/drawing/2014/main" id="{7737E206-16C3-C74B-8F43-3C9691FCC45A}"/>
              </a:ext>
            </a:extLst>
          </p:cNvPr>
          <p:cNvSpPr/>
          <p:nvPr/>
        </p:nvSpPr>
        <p:spPr>
          <a:xfrm>
            <a:off x="331335" y="3416605"/>
            <a:ext cx="382663"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Century Gothic"/>
              </a:rPr>
              <a:t>2</a:t>
            </a:r>
          </a:p>
        </p:txBody>
      </p:sp>
      <p:sp>
        <p:nvSpPr>
          <p:cNvPr id="48" name="Action Button: Custom 20">
            <a:hlinkClick r:id="" action="ppaction://noaction" highlightClick="1">
              <a:snd r:embed="rId6" name="3. Tarragona.wav"/>
            </a:hlinkClick>
            <a:extLst>
              <a:ext uri="{FF2B5EF4-FFF2-40B4-BE49-F238E27FC236}">
                <a16:creationId xmlns:a16="http://schemas.microsoft.com/office/drawing/2014/main" id="{163327ED-5390-A64B-9353-67A9C31D9E30}"/>
              </a:ext>
            </a:extLst>
          </p:cNvPr>
          <p:cNvSpPr/>
          <p:nvPr/>
        </p:nvSpPr>
        <p:spPr>
          <a:xfrm>
            <a:off x="331335" y="4561933"/>
            <a:ext cx="382663"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Century Gothic"/>
              </a:rPr>
              <a:t>3</a:t>
            </a:r>
          </a:p>
        </p:txBody>
      </p:sp>
      <p:sp>
        <p:nvSpPr>
          <p:cNvPr id="49" name="Action Button: Custom 20">
            <a:hlinkClick r:id="" action="ppaction://noaction" highlightClick="1">
              <a:snd r:embed="rId7" name="4. Figueres.wav"/>
            </a:hlinkClick>
            <a:extLst>
              <a:ext uri="{FF2B5EF4-FFF2-40B4-BE49-F238E27FC236}">
                <a16:creationId xmlns:a16="http://schemas.microsoft.com/office/drawing/2014/main" id="{EA189B76-34E0-EF4A-8004-0BCA0228F2BD}"/>
              </a:ext>
            </a:extLst>
          </p:cNvPr>
          <p:cNvSpPr/>
          <p:nvPr/>
        </p:nvSpPr>
        <p:spPr>
          <a:xfrm>
            <a:off x="331335" y="5707261"/>
            <a:ext cx="382663"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Century Gothic"/>
              </a:rPr>
              <a:t>4</a:t>
            </a:r>
          </a:p>
        </p:txBody>
      </p:sp>
      <p:sp>
        <p:nvSpPr>
          <p:cNvPr id="7" name="CuadroTexto 6">
            <a:extLst>
              <a:ext uri="{FF2B5EF4-FFF2-40B4-BE49-F238E27FC236}">
                <a16:creationId xmlns:a16="http://schemas.microsoft.com/office/drawing/2014/main" id="{14CF1C99-A712-B849-9E1F-1560B7C74882}"/>
              </a:ext>
            </a:extLst>
          </p:cNvPr>
          <p:cNvSpPr txBox="1"/>
          <p:nvPr/>
        </p:nvSpPr>
        <p:spPr>
          <a:xfrm>
            <a:off x="968958" y="2266623"/>
            <a:ext cx="1791901" cy="523220"/>
          </a:xfrm>
          <a:prstGeom prst="rect">
            <a:avLst/>
          </a:prstGeom>
          <a:noFill/>
        </p:spPr>
        <p:txBody>
          <a:bodyPr wrap="non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a:ea typeface="+mn-ea"/>
                <a:cs typeface="Century Gothic"/>
              </a:rPr>
              <a:t>__</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ami</a:t>
            </a:r>
            <a:r>
              <a:rPr kumimoji="0" lang="en-GB" sz="2800" b="1" i="0" u="none" strike="noStrike" kern="1200" cap="none" spc="0" normalizeH="0" baseline="0" noProof="0" dirty="0">
                <a:ln>
                  <a:noFill/>
                </a:ln>
                <a:solidFill>
                  <a:srgbClr val="4472C4">
                    <a:lumMod val="50000"/>
                  </a:srgbClr>
                </a:solidFill>
                <a:effectLst/>
                <a:uLnTx/>
                <a:uFillTx/>
                <a:latin typeface="Century Gothic"/>
                <a:ea typeface="+mn-ea"/>
                <a:cs typeface="Century Gothic"/>
              </a:rPr>
              <a:t>__</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o</a:t>
            </a:r>
          </a:p>
        </p:txBody>
      </p:sp>
      <p:sp>
        <p:nvSpPr>
          <p:cNvPr id="44" name="CuadroTexto 43">
            <a:extLst>
              <a:ext uri="{FF2B5EF4-FFF2-40B4-BE49-F238E27FC236}">
                <a16:creationId xmlns:a16="http://schemas.microsoft.com/office/drawing/2014/main" id="{B35353D6-08C9-6D4D-A067-509C86D127F7}"/>
              </a:ext>
            </a:extLst>
          </p:cNvPr>
          <p:cNvSpPr txBox="1"/>
          <p:nvPr/>
        </p:nvSpPr>
        <p:spPr>
          <a:xfrm>
            <a:off x="882687" y="3321239"/>
            <a:ext cx="2254243" cy="523220"/>
          </a:xfrm>
          <a:prstGeom prst="rect">
            <a:avLst/>
          </a:prstGeom>
          <a:noFill/>
        </p:spPr>
        <p:txBody>
          <a:bodyPr wrap="non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Fuengi</a:t>
            </a:r>
            <a:r>
              <a:rPr kumimoji="0" lang="en-GB" sz="2800" b="1" i="0" u="none" strike="noStrike" kern="1200" cap="none" spc="0" normalizeH="0" baseline="0" noProof="0" dirty="0">
                <a:ln>
                  <a:noFill/>
                </a:ln>
                <a:solidFill>
                  <a:srgbClr val="4472C4">
                    <a:lumMod val="50000"/>
                  </a:srgbClr>
                </a:solidFill>
                <a:effectLst/>
                <a:uLnTx/>
                <a:uFillTx/>
                <a:latin typeface="Century Gothic"/>
                <a:ea typeface="+mn-ea"/>
                <a:cs typeface="Century Gothic"/>
              </a:rPr>
              <a:t>__</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ola</a:t>
            </a:r>
          </a:p>
        </p:txBody>
      </p:sp>
      <p:sp>
        <p:nvSpPr>
          <p:cNvPr id="45" name="CuadroTexto 44">
            <a:extLst>
              <a:ext uri="{FF2B5EF4-FFF2-40B4-BE49-F238E27FC236}">
                <a16:creationId xmlns:a16="http://schemas.microsoft.com/office/drawing/2014/main" id="{4A44ADBB-C431-194C-BD81-4FBB3BFE7262}"/>
              </a:ext>
            </a:extLst>
          </p:cNvPr>
          <p:cNvSpPr txBox="1"/>
          <p:nvPr/>
        </p:nvSpPr>
        <p:spPr>
          <a:xfrm>
            <a:off x="866278" y="4468063"/>
            <a:ext cx="2109597" cy="523220"/>
          </a:xfrm>
          <a:prstGeom prst="rect">
            <a:avLst/>
          </a:prstGeom>
          <a:noFill/>
        </p:spPr>
        <p:txBody>
          <a:bodyPr wrap="non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Ta</a:t>
            </a:r>
            <a:r>
              <a:rPr kumimoji="0" lang="en-GB" sz="2800" b="1" i="0" u="none" strike="noStrike" kern="1200" cap="none" spc="0" normalizeH="0" baseline="0" noProof="0" dirty="0">
                <a:ln>
                  <a:noFill/>
                </a:ln>
                <a:solidFill>
                  <a:srgbClr val="4472C4">
                    <a:lumMod val="50000"/>
                  </a:srgbClr>
                </a:solidFill>
                <a:effectLst/>
                <a:uLnTx/>
                <a:uFillTx/>
                <a:latin typeface="Century Gothic"/>
                <a:ea typeface="+mn-ea"/>
                <a:cs typeface="Century Gothic"/>
              </a:rPr>
              <a:t>__</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agona</a:t>
            </a:r>
          </a:p>
        </p:txBody>
      </p:sp>
      <p:sp>
        <p:nvSpPr>
          <p:cNvPr id="46" name="CuadroTexto 45">
            <a:extLst>
              <a:ext uri="{FF2B5EF4-FFF2-40B4-BE49-F238E27FC236}">
                <a16:creationId xmlns:a16="http://schemas.microsoft.com/office/drawing/2014/main" id="{ADE25373-6A65-C04E-B76C-6E9C8C3908C5}"/>
              </a:ext>
            </a:extLst>
          </p:cNvPr>
          <p:cNvSpPr txBox="1"/>
          <p:nvPr/>
        </p:nvSpPr>
        <p:spPr>
          <a:xfrm>
            <a:off x="882687" y="5614887"/>
            <a:ext cx="1855721" cy="523220"/>
          </a:xfrm>
          <a:prstGeom prst="rect">
            <a:avLst/>
          </a:prstGeom>
          <a:noFill/>
        </p:spPr>
        <p:txBody>
          <a:bodyPr wrap="non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Figue</a:t>
            </a:r>
            <a:r>
              <a:rPr kumimoji="0" lang="en-GB" sz="2800" b="1" i="0" u="none" strike="noStrike" kern="1200" cap="none" spc="0" normalizeH="0" baseline="0" noProof="0" dirty="0">
                <a:ln>
                  <a:noFill/>
                </a:ln>
                <a:solidFill>
                  <a:srgbClr val="4472C4">
                    <a:lumMod val="50000"/>
                  </a:srgbClr>
                </a:solidFill>
                <a:effectLst/>
                <a:uLnTx/>
                <a:uFillTx/>
                <a:latin typeface="Century Gothic"/>
                <a:ea typeface="+mn-ea"/>
                <a:cs typeface="Century Gothic"/>
              </a:rPr>
              <a:t>__</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es</a:t>
            </a:r>
          </a:p>
        </p:txBody>
      </p:sp>
      <p:sp>
        <p:nvSpPr>
          <p:cNvPr id="47" name="CuadroTexto 46">
            <a:extLst>
              <a:ext uri="{FF2B5EF4-FFF2-40B4-BE49-F238E27FC236}">
                <a16:creationId xmlns:a16="http://schemas.microsoft.com/office/drawing/2014/main" id="{4C7C880C-F0C6-1144-8842-0845FB820653}"/>
              </a:ext>
            </a:extLst>
          </p:cNvPr>
          <p:cNvSpPr txBox="1"/>
          <p:nvPr/>
        </p:nvSpPr>
        <p:spPr>
          <a:xfrm>
            <a:off x="4608990" y="2278471"/>
            <a:ext cx="1829597" cy="523220"/>
          </a:xfrm>
          <a:prstGeom prst="rect">
            <a:avLst/>
          </a:prstGeom>
          <a:noFill/>
        </p:spPr>
        <p:txBody>
          <a:bodyPr wrap="non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__</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osa</a:t>
            </a:r>
            <a:r>
              <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__</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io</a:t>
            </a:r>
          </a:p>
        </p:txBody>
      </p:sp>
      <p:sp>
        <p:nvSpPr>
          <p:cNvPr id="66" name="CuadroTexto 65">
            <a:extLst>
              <a:ext uri="{FF2B5EF4-FFF2-40B4-BE49-F238E27FC236}">
                <a16:creationId xmlns:a16="http://schemas.microsoft.com/office/drawing/2014/main" id="{5FEB17E4-0EE4-0C4A-A712-EAD9F9BC5C59}"/>
              </a:ext>
            </a:extLst>
          </p:cNvPr>
          <p:cNvSpPr txBox="1"/>
          <p:nvPr/>
        </p:nvSpPr>
        <p:spPr>
          <a:xfrm>
            <a:off x="4594876" y="3327487"/>
            <a:ext cx="2214093" cy="523220"/>
          </a:xfrm>
          <a:prstGeom prst="rect">
            <a:avLst/>
          </a:prstGeom>
          <a:noFill/>
        </p:spPr>
        <p:txBody>
          <a:bodyPr wrap="non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c</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a</a:t>
            </a:r>
            <a:r>
              <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__</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ete</a:t>
            </a:r>
            <a:r>
              <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__</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a</a:t>
            </a:r>
          </a:p>
        </p:txBody>
      </p:sp>
      <p:sp>
        <p:nvSpPr>
          <p:cNvPr id="68" name="CuadroTexto 67">
            <a:extLst>
              <a:ext uri="{FF2B5EF4-FFF2-40B4-BE49-F238E27FC236}">
                <a16:creationId xmlns:a16="http://schemas.microsoft.com/office/drawing/2014/main" id="{C6A0D6DA-F584-524B-AF3E-47C37516EE87}"/>
              </a:ext>
            </a:extLst>
          </p:cNvPr>
          <p:cNvSpPr txBox="1"/>
          <p:nvPr/>
        </p:nvSpPr>
        <p:spPr>
          <a:xfrm>
            <a:off x="4608989" y="4489113"/>
            <a:ext cx="2108720" cy="523220"/>
          </a:xfrm>
          <a:prstGeom prst="rect">
            <a:avLst/>
          </a:prstGeom>
          <a:noFill/>
        </p:spPr>
        <p:txBody>
          <a:bodyPr wrap="non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Monte</a:t>
            </a:r>
            <a:r>
              <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__</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ey</a:t>
            </a:r>
          </a:p>
        </p:txBody>
      </p:sp>
      <p:sp>
        <p:nvSpPr>
          <p:cNvPr id="69" name="CuadroTexto 68">
            <a:extLst>
              <a:ext uri="{FF2B5EF4-FFF2-40B4-BE49-F238E27FC236}">
                <a16:creationId xmlns:a16="http://schemas.microsoft.com/office/drawing/2014/main" id="{C8E5C781-F2B3-4944-A2C9-2B8249A60935}"/>
              </a:ext>
            </a:extLst>
          </p:cNvPr>
          <p:cNvSpPr txBox="1"/>
          <p:nvPr/>
        </p:nvSpPr>
        <p:spPr>
          <a:xfrm>
            <a:off x="4608990" y="5614915"/>
            <a:ext cx="1789623" cy="523220"/>
          </a:xfrm>
          <a:prstGeom prst="rect">
            <a:avLst/>
          </a:prstGeom>
          <a:noFill/>
        </p:spPr>
        <p:txBody>
          <a:bodyPr wrap="non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Ge</a:t>
            </a:r>
            <a:r>
              <a:rPr kumimoji="0" lang="en-GB" sz="2800" b="1" i="0" u="none" strike="noStrike" kern="1200" cap="none" spc="0" normalizeH="0" baseline="0" noProof="0" dirty="0">
                <a:ln>
                  <a:noFill/>
                </a:ln>
                <a:solidFill>
                  <a:srgbClr val="4472C4">
                    <a:lumMod val="50000"/>
                  </a:srgbClr>
                </a:solidFill>
                <a:effectLst/>
                <a:uLnTx/>
                <a:uFillTx/>
                <a:latin typeface="Century Gothic"/>
                <a:ea typeface="+mn-ea"/>
                <a:cs typeface="Century Gothic"/>
              </a:rPr>
              <a:t>__</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ona</a:t>
            </a:r>
          </a:p>
        </p:txBody>
      </p:sp>
      <p:sp>
        <p:nvSpPr>
          <p:cNvPr id="28" name="Action Button: Custom 20">
            <a:hlinkClick r:id="" action="ppaction://noaction" highlightClick="1">
              <a:snd r:embed="rId8" name="5. Rosario.wav"/>
            </a:hlinkClick>
            <a:extLst>
              <a:ext uri="{FF2B5EF4-FFF2-40B4-BE49-F238E27FC236}">
                <a16:creationId xmlns:a16="http://schemas.microsoft.com/office/drawing/2014/main" id="{BF324922-429A-DB4D-B503-59B244A5F48E}"/>
              </a:ext>
            </a:extLst>
          </p:cNvPr>
          <p:cNvSpPr/>
          <p:nvPr/>
        </p:nvSpPr>
        <p:spPr>
          <a:xfrm>
            <a:off x="4021978" y="2271278"/>
            <a:ext cx="382663"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Century Gothic"/>
              </a:rPr>
              <a:t>5</a:t>
            </a:r>
          </a:p>
        </p:txBody>
      </p:sp>
      <p:sp>
        <p:nvSpPr>
          <p:cNvPr id="29" name="Action Button: Custom 20">
            <a:hlinkClick r:id="" action="ppaction://noaction" highlightClick="1">
              <a:snd r:embed="rId9" name="6. Carretera.wav"/>
            </a:hlinkClick>
            <a:extLst>
              <a:ext uri="{FF2B5EF4-FFF2-40B4-BE49-F238E27FC236}">
                <a16:creationId xmlns:a16="http://schemas.microsoft.com/office/drawing/2014/main" id="{7737E206-16C3-C74B-8F43-3C9691FCC45A}"/>
              </a:ext>
            </a:extLst>
          </p:cNvPr>
          <p:cNvSpPr/>
          <p:nvPr/>
        </p:nvSpPr>
        <p:spPr>
          <a:xfrm>
            <a:off x="4021978" y="3416605"/>
            <a:ext cx="382663"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Century Gothic"/>
              </a:rPr>
              <a:t>6</a:t>
            </a:r>
          </a:p>
        </p:txBody>
      </p:sp>
      <p:sp>
        <p:nvSpPr>
          <p:cNvPr id="30" name="Action Button: Custom 20">
            <a:hlinkClick r:id="" action="ppaction://noaction" highlightClick="1">
              <a:snd r:embed="rId10" name="7. Monterrey.wav"/>
            </a:hlinkClick>
            <a:extLst>
              <a:ext uri="{FF2B5EF4-FFF2-40B4-BE49-F238E27FC236}">
                <a16:creationId xmlns:a16="http://schemas.microsoft.com/office/drawing/2014/main" id="{163327ED-5390-A64B-9353-67A9C31D9E30}"/>
              </a:ext>
            </a:extLst>
          </p:cNvPr>
          <p:cNvSpPr/>
          <p:nvPr/>
        </p:nvSpPr>
        <p:spPr>
          <a:xfrm>
            <a:off x="4021978" y="4561933"/>
            <a:ext cx="382663"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Century Gothic"/>
              </a:rPr>
              <a:t>7</a:t>
            </a:r>
          </a:p>
        </p:txBody>
      </p:sp>
      <p:sp>
        <p:nvSpPr>
          <p:cNvPr id="31" name="Action Button: Custom 20">
            <a:hlinkClick r:id="" action="ppaction://noaction" highlightClick="1">
              <a:snd r:embed="rId11" name="8. Gerona.wav"/>
            </a:hlinkClick>
            <a:extLst>
              <a:ext uri="{FF2B5EF4-FFF2-40B4-BE49-F238E27FC236}">
                <a16:creationId xmlns:a16="http://schemas.microsoft.com/office/drawing/2014/main" id="{EA189B76-34E0-EF4A-8004-0BCA0228F2BD}"/>
              </a:ext>
            </a:extLst>
          </p:cNvPr>
          <p:cNvSpPr/>
          <p:nvPr/>
        </p:nvSpPr>
        <p:spPr>
          <a:xfrm>
            <a:off x="4021978" y="5707261"/>
            <a:ext cx="382663"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Century Gothic"/>
              </a:rPr>
              <a:t>8</a:t>
            </a:r>
          </a:p>
        </p:txBody>
      </p:sp>
      <p:sp>
        <p:nvSpPr>
          <p:cNvPr id="6" name="TextBox 5"/>
          <p:cNvSpPr txBox="1"/>
          <p:nvPr/>
        </p:nvSpPr>
        <p:spPr>
          <a:xfrm>
            <a:off x="1082461" y="2260505"/>
            <a:ext cx="544649" cy="52322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a:t>
            </a:r>
          </a:p>
        </p:txBody>
      </p:sp>
      <p:sp>
        <p:nvSpPr>
          <p:cNvPr id="33" name="TextBox 32"/>
          <p:cNvSpPr txBox="1"/>
          <p:nvPr/>
        </p:nvSpPr>
        <p:spPr>
          <a:xfrm>
            <a:off x="2091357" y="2260505"/>
            <a:ext cx="544649" cy="52322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a:t>
            </a:r>
          </a:p>
        </p:txBody>
      </p:sp>
      <p:sp>
        <p:nvSpPr>
          <p:cNvPr id="35" name="TextBox 34"/>
          <p:cNvSpPr txBox="1"/>
          <p:nvPr/>
        </p:nvSpPr>
        <p:spPr>
          <a:xfrm>
            <a:off x="2177760" y="3293495"/>
            <a:ext cx="544649" cy="52322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a:t>
            </a:r>
          </a:p>
        </p:txBody>
      </p:sp>
      <p:sp>
        <p:nvSpPr>
          <p:cNvPr id="36" name="TextBox 35"/>
          <p:cNvSpPr txBox="1"/>
          <p:nvPr/>
        </p:nvSpPr>
        <p:spPr>
          <a:xfrm>
            <a:off x="1330493" y="4468063"/>
            <a:ext cx="544649" cy="52322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rr</a:t>
            </a:r>
          </a:p>
        </p:txBody>
      </p:sp>
      <p:sp>
        <p:nvSpPr>
          <p:cNvPr id="37" name="TextBox 36"/>
          <p:cNvSpPr txBox="1"/>
          <p:nvPr/>
        </p:nvSpPr>
        <p:spPr>
          <a:xfrm>
            <a:off x="1948057" y="5585638"/>
            <a:ext cx="544649" cy="52322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a:t>
            </a:r>
          </a:p>
        </p:txBody>
      </p:sp>
      <p:sp>
        <p:nvSpPr>
          <p:cNvPr id="52" name="TextBox 51"/>
          <p:cNvSpPr txBox="1"/>
          <p:nvPr/>
        </p:nvSpPr>
        <p:spPr>
          <a:xfrm>
            <a:off x="4703821" y="2271277"/>
            <a:ext cx="544649" cy="52322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a:t>
            </a:r>
          </a:p>
        </p:txBody>
      </p:sp>
      <p:sp>
        <p:nvSpPr>
          <p:cNvPr id="53" name="TextBox 52"/>
          <p:cNvSpPr txBox="1"/>
          <p:nvPr/>
        </p:nvSpPr>
        <p:spPr>
          <a:xfrm>
            <a:off x="5712717" y="2271277"/>
            <a:ext cx="544649" cy="52322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a:t>
            </a:r>
          </a:p>
        </p:txBody>
      </p:sp>
      <p:sp>
        <p:nvSpPr>
          <p:cNvPr id="54" name="TextBox 53"/>
          <p:cNvSpPr txBox="1"/>
          <p:nvPr/>
        </p:nvSpPr>
        <p:spPr>
          <a:xfrm>
            <a:off x="5148644" y="3327487"/>
            <a:ext cx="544649" cy="52322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rr</a:t>
            </a:r>
          </a:p>
        </p:txBody>
      </p:sp>
      <p:sp>
        <p:nvSpPr>
          <p:cNvPr id="55" name="TextBox 54"/>
          <p:cNvSpPr txBox="1"/>
          <p:nvPr/>
        </p:nvSpPr>
        <p:spPr>
          <a:xfrm>
            <a:off x="6122198" y="3324259"/>
            <a:ext cx="544649" cy="52322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a:t>
            </a:r>
          </a:p>
        </p:txBody>
      </p:sp>
      <p:sp>
        <p:nvSpPr>
          <p:cNvPr id="56" name="TextBox 55"/>
          <p:cNvSpPr txBox="1"/>
          <p:nvPr/>
        </p:nvSpPr>
        <p:spPr>
          <a:xfrm>
            <a:off x="5839489" y="4485885"/>
            <a:ext cx="544649" cy="52322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rr</a:t>
            </a:r>
          </a:p>
        </p:txBody>
      </p:sp>
      <p:sp>
        <p:nvSpPr>
          <p:cNvPr id="57" name="TextBox 56"/>
          <p:cNvSpPr txBox="1"/>
          <p:nvPr/>
        </p:nvSpPr>
        <p:spPr>
          <a:xfrm>
            <a:off x="5294840" y="5611687"/>
            <a:ext cx="544649" cy="52322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a:t>
            </a:r>
          </a:p>
        </p:txBody>
      </p:sp>
      <p:sp>
        <p:nvSpPr>
          <p:cNvPr id="58" name="TextBox 5">
            <a:extLst>
              <a:ext uri="{FF2B5EF4-FFF2-40B4-BE49-F238E27FC236}">
                <a16:creationId xmlns:a16="http://schemas.microsoft.com/office/drawing/2014/main" id="{1523C903-BC5C-4B42-80A2-7CC1B5E5F2A9}"/>
              </a:ext>
            </a:extLst>
          </p:cNvPr>
          <p:cNvSpPr txBox="1"/>
          <p:nvPr/>
        </p:nvSpPr>
        <p:spPr>
          <a:xfrm>
            <a:off x="213755" y="1065519"/>
            <a:ext cx="11955487" cy="446274"/>
          </a:xfrm>
          <a:prstGeom prst="rect">
            <a:avLst/>
          </a:prstGeom>
          <a:noFill/>
        </p:spPr>
        <p:txBody>
          <a:bodyPr wrap="square" lIns="91438" tIns="45719" rIns="91438" bIns="45719"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203864"/>
                </a:solidFill>
                <a:effectLst/>
                <a:uLnTx/>
                <a:uFillTx/>
                <a:latin typeface="Century Gothic"/>
                <a:ea typeface="+mn-ea"/>
                <a:cs typeface="Century Gothic"/>
              </a:rPr>
              <a:t>Remember, when a word begins with [r], the [r] is pronounced like [rr]! </a:t>
            </a:r>
          </a:p>
        </p:txBody>
      </p:sp>
      <p:sp>
        <p:nvSpPr>
          <p:cNvPr id="59" name="Llamada rectangular redondeada 69">
            <a:extLst>
              <a:ext uri="{FF2B5EF4-FFF2-40B4-BE49-F238E27FC236}">
                <a16:creationId xmlns:a16="http://schemas.microsoft.com/office/drawing/2014/main" id="{86015E4E-C4C3-D940-BDA1-3B24F6868CBF}"/>
              </a:ext>
            </a:extLst>
          </p:cNvPr>
          <p:cNvSpPr/>
          <p:nvPr/>
        </p:nvSpPr>
        <p:spPr>
          <a:xfrm>
            <a:off x="7539154" y="2180115"/>
            <a:ext cx="4086791" cy="1352180"/>
          </a:xfrm>
          <a:prstGeom prst="wedgeRoundRectCallout">
            <a:avLst>
              <a:gd name="adj1" fmla="val -77151"/>
              <a:gd name="adj2" fmla="val -12581"/>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prstClr val="black"/>
                </a:solidFill>
                <a:effectLst/>
                <a:uLnTx/>
                <a:uFillTx/>
                <a:latin typeface="Century Gothic"/>
                <a:ea typeface="+mn-ea"/>
                <a:cs typeface="Century Gothic"/>
              </a:rPr>
              <a:t>‘</a:t>
            </a:r>
            <a:r>
              <a:rPr kumimoji="0" lang="en-GB" sz="2000" b="0" i="0" u="none" strike="noStrike" kern="1200" cap="none" spc="0" normalizeH="0" baseline="0" noProof="0" dirty="0">
                <a:ln>
                  <a:noFill/>
                </a:ln>
                <a:solidFill>
                  <a:prstClr val="black"/>
                </a:solidFill>
                <a:effectLst/>
                <a:uLnTx/>
                <a:uFillTx/>
                <a:latin typeface="Century Gothic"/>
                <a:ea typeface="+mn-ea"/>
                <a:cs typeface="Century Gothic"/>
              </a:rPr>
              <a:t>Ramiro’ and ‘Rosario’ son nombres típicos de España y de países latinoamericanos.</a:t>
            </a:r>
            <a:endParaRPr kumimoji="0" lang="x-none" sz="2000" b="0" i="0" u="none" strike="noStrike" kern="1200" cap="none" spc="0" normalizeH="0" baseline="0" noProof="0" dirty="0">
              <a:ln>
                <a:noFill/>
              </a:ln>
              <a:solidFill>
                <a:prstClr val="black"/>
              </a:solidFill>
              <a:effectLst/>
              <a:uLnTx/>
              <a:uFillTx/>
              <a:latin typeface="Century Gothic"/>
              <a:ea typeface="+mn-ea"/>
              <a:cs typeface="Century Gothic"/>
            </a:endParaRPr>
          </a:p>
        </p:txBody>
      </p:sp>
      <p:sp>
        <p:nvSpPr>
          <p:cNvPr id="60" name="Llamada rectangular redondeada 69">
            <a:extLst>
              <a:ext uri="{FF2B5EF4-FFF2-40B4-BE49-F238E27FC236}">
                <a16:creationId xmlns:a16="http://schemas.microsoft.com/office/drawing/2014/main" id="{86015E4E-C4C3-D940-BDA1-3B24F6868CBF}"/>
              </a:ext>
            </a:extLst>
          </p:cNvPr>
          <p:cNvSpPr/>
          <p:nvPr/>
        </p:nvSpPr>
        <p:spPr>
          <a:xfrm>
            <a:off x="7614634" y="3772932"/>
            <a:ext cx="2256327" cy="1048747"/>
          </a:xfrm>
          <a:prstGeom prst="wedgeRoundRectCallout">
            <a:avLst>
              <a:gd name="adj1" fmla="val -84221"/>
              <a:gd name="adj2" fmla="val 39588"/>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Century Gothic"/>
              </a:rPr>
              <a:t>Monterrey es una ciudad de México.</a:t>
            </a:r>
            <a:endParaRPr kumimoji="0" lang="x-none" sz="2000" b="0" i="0" u="none" strike="noStrike" kern="1200" cap="none" spc="0" normalizeH="0" baseline="0" noProof="0" dirty="0">
              <a:ln>
                <a:noFill/>
              </a:ln>
              <a:solidFill>
                <a:prstClr val="black"/>
              </a:solidFill>
              <a:effectLst/>
              <a:uLnTx/>
              <a:uFillTx/>
              <a:latin typeface="Century Gothic"/>
              <a:ea typeface="+mn-ea"/>
              <a:cs typeface="Century Gothic"/>
            </a:endParaRPr>
          </a:p>
        </p:txBody>
      </p:sp>
      <p:sp>
        <p:nvSpPr>
          <p:cNvPr id="12" name="TextBox 11"/>
          <p:cNvSpPr txBox="1"/>
          <p:nvPr/>
        </p:nvSpPr>
        <p:spPr>
          <a:xfrm>
            <a:off x="5122019" y="3772684"/>
            <a:ext cx="1704584" cy="3693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[road]</a:t>
            </a:r>
          </a:p>
        </p:txBody>
      </p:sp>
      <p:sp>
        <p:nvSpPr>
          <p:cNvPr id="61" name="Llamada rectangular redondeada 69">
            <a:extLst>
              <a:ext uri="{FF2B5EF4-FFF2-40B4-BE49-F238E27FC236}">
                <a16:creationId xmlns:a16="http://schemas.microsoft.com/office/drawing/2014/main" id="{86015E4E-C4C3-D940-BDA1-3B24F6868CBF}"/>
              </a:ext>
            </a:extLst>
          </p:cNvPr>
          <p:cNvSpPr/>
          <p:nvPr/>
        </p:nvSpPr>
        <p:spPr>
          <a:xfrm>
            <a:off x="7733651" y="5120828"/>
            <a:ext cx="3161663" cy="1172865"/>
          </a:xfrm>
          <a:prstGeom prst="wedgeRoundRectCallout">
            <a:avLst>
              <a:gd name="adj1" fmla="val -87800"/>
              <a:gd name="adj2" fmla="val 21384"/>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Century Gothic"/>
              </a:rPr>
              <a:t>Fuengirola, Tarragona, Figueres y Gerona son ciudades de España.</a:t>
            </a:r>
            <a:endParaRPr kumimoji="0" lang="x-none" sz="2000" b="0" i="0" u="none" strike="noStrike" kern="1200" cap="none" spc="0" normalizeH="0" baseline="0" noProof="0" dirty="0">
              <a:ln>
                <a:noFill/>
              </a:ln>
              <a:solidFill>
                <a:prstClr val="black"/>
              </a:solidFill>
              <a:effectLst/>
              <a:uLnTx/>
              <a:uFillTx/>
              <a:latin typeface="Century Gothic"/>
              <a:ea typeface="+mn-ea"/>
              <a:cs typeface="Century Gothic"/>
            </a:endParaRPr>
          </a:p>
        </p:txBody>
      </p:sp>
    </p:spTree>
    <p:extLst>
      <p:ext uri="{BB962C8B-B14F-4D97-AF65-F5344CB8AC3E}">
        <p14:creationId xmlns:p14="http://schemas.microsoft.com/office/powerpoint/2010/main" val="344946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P spid="35" grpId="0"/>
      <p:bldP spid="36" grpId="0"/>
      <p:bldP spid="37" grpId="0"/>
      <p:bldP spid="52" grpId="0"/>
      <p:bldP spid="53" grpId="0"/>
      <p:bldP spid="54" grpId="0"/>
      <p:bldP spid="55" grpId="0"/>
      <p:bldP spid="56" grpId="0"/>
      <p:bldP spid="57" grpId="0"/>
      <p:bldP spid="59" grpId="0" animBg="1"/>
      <p:bldP spid="60" grpId="0" animBg="1"/>
      <p:bldP spid="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6649156" cy="867128"/>
          </a:xfrm>
          <a:prstGeom prst="rect">
            <a:avLst/>
          </a:prstGeom>
        </p:spPr>
      </p:pic>
      <p:sp>
        <p:nvSpPr>
          <p:cNvPr id="2" name="Title 1"/>
          <p:cNvSpPr>
            <a:spLocks noGrp="1"/>
          </p:cNvSpPr>
          <p:nvPr>
            <p:ph type="title"/>
          </p:nvPr>
        </p:nvSpPr>
        <p:spPr>
          <a:xfrm>
            <a:off x="82287" y="1"/>
            <a:ext cx="6484584" cy="1325563"/>
          </a:xfrm>
        </p:spPr>
        <p:txBody>
          <a:bodyPr>
            <a:normAutofit/>
          </a:bodyPr>
          <a:lstStyle/>
          <a:p>
            <a:r>
              <a:rPr lang="en-GB" sz="3600" b="1" dirty="0" err="1">
                <a:solidFill>
                  <a:schemeClr val="bg1"/>
                </a:solidFill>
                <a:latin typeface="Century Gothic"/>
                <a:cs typeface="Century Gothic"/>
              </a:rPr>
              <a:t>Fonética</a:t>
            </a:r>
            <a:endParaRPr lang="en-GB" sz="3600" b="1" dirty="0">
              <a:solidFill>
                <a:schemeClr val="bg1"/>
              </a:solidFill>
              <a:latin typeface="Century Gothic"/>
              <a:cs typeface="Century Gothic"/>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14482" y="258167"/>
            <a:ext cx="261366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38" tIns="45719" rIns="91438" bIns="45719"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a:ea typeface="+mn-ea"/>
                <a:cs typeface="Century Gothic"/>
              </a:rPr>
              <a:t>escuchar</a:t>
            </a:r>
            <a:r>
              <a:rPr kumimoji="0" lang="en-GB" sz="2000" b="1" i="0" u="none" strike="noStrike" kern="1200" cap="none" spc="0" normalizeH="0" baseline="0" noProof="0" dirty="0">
                <a:ln>
                  <a:noFill/>
                </a:ln>
                <a:solidFill>
                  <a:prstClr val="white"/>
                </a:solidFill>
                <a:effectLst/>
                <a:uLnTx/>
                <a:uFillTx/>
                <a:latin typeface="Century Gothic"/>
                <a:ea typeface="+mn-ea"/>
                <a:cs typeface="Century Gothic"/>
              </a:rPr>
              <a:t> / </a:t>
            </a:r>
            <a:r>
              <a:rPr kumimoji="0" lang="en-GB" sz="2000" b="1" i="0" u="none" strike="noStrike" kern="1200" cap="none" spc="0" normalizeH="0" baseline="0" noProof="0" dirty="0" err="1">
                <a:ln>
                  <a:noFill/>
                </a:ln>
                <a:solidFill>
                  <a:prstClr val="white"/>
                </a:solidFill>
                <a:effectLst/>
                <a:uLnTx/>
                <a:uFillTx/>
                <a:latin typeface="Century Gothic"/>
                <a:ea typeface="+mn-ea"/>
                <a:cs typeface="Century Gothic"/>
              </a:rPr>
              <a:t>escribir</a:t>
            </a:r>
            <a:endParaRPr kumimoji="0" lang="en-GB" sz="2000" b="1" i="0" u="none" strike="noStrike" kern="1200" cap="none" spc="0" normalizeH="0" baseline="0" noProof="0" dirty="0">
              <a:ln>
                <a:noFill/>
              </a:ln>
              <a:solidFill>
                <a:prstClr val="white"/>
              </a:solidFill>
              <a:effectLst/>
              <a:uLnTx/>
              <a:uFillTx/>
              <a:latin typeface="Century Gothic"/>
              <a:ea typeface="+mn-ea"/>
              <a:cs typeface="Century Gothic"/>
            </a:endParaRPr>
          </a:p>
        </p:txBody>
      </p:sp>
      <p:sp>
        <p:nvSpPr>
          <p:cNvPr id="40" name="TextBox 5">
            <a:extLst>
              <a:ext uri="{FF2B5EF4-FFF2-40B4-BE49-F238E27FC236}">
                <a16:creationId xmlns:a16="http://schemas.microsoft.com/office/drawing/2014/main" id="{1523C903-BC5C-4B42-80A2-7CC1B5E5F2A9}"/>
              </a:ext>
            </a:extLst>
          </p:cNvPr>
          <p:cNvSpPr txBox="1"/>
          <p:nvPr/>
        </p:nvSpPr>
        <p:spPr>
          <a:xfrm>
            <a:off x="154226" y="1491064"/>
            <a:ext cx="11955487" cy="446274"/>
          </a:xfrm>
          <a:prstGeom prst="rect">
            <a:avLst/>
          </a:prstGeom>
          <a:noFill/>
        </p:spPr>
        <p:txBody>
          <a:bodyPr wrap="square" lIns="91438" tIns="45719" rIns="91438" bIns="45719"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203864"/>
                </a:solidFill>
                <a:effectLst/>
                <a:uLnTx/>
                <a:uFillTx/>
                <a:latin typeface="Century Gothic"/>
                <a:ea typeface="+mn-ea"/>
                <a:cs typeface="Century Gothic"/>
              </a:rPr>
              <a:t>Escucha y completa la palabra, ¿es con </a:t>
            </a:r>
            <a:r>
              <a:rPr kumimoji="0" lang="en-GB" sz="2300" b="1" i="0" u="none" strike="noStrike" kern="1200" cap="none" spc="0" normalizeH="0" baseline="0" noProof="0" dirty="0">
                <a:ln>
                  <a:noFill/>
                </a:ln>
                <a:solidFill>
                  <a:srgbClr val="F66400"/>
                </a:solidFill>
                <a:effectLst/>
                <a:uLnTx/>
                <a:uFillTx/>
                <a:latin typeface="Century Gothic"/>
                <a:ea typeface="+mn-ea"/>
                <a:cs typeface="Century Gothic"/>
              </a:rPr>
              <a:t>r</a:t>
            </a:r>
            <a:r>
              <a:rPr kumimoji="0" lang="en-GB" sz="2300" b="1" i="0" u="none" strike="noStrike" kern="1200" cap="none" spc="0" normalizeH="0" baseline="0" noProof="0" dirty="0">
                <a:ln>
                  <a:noFill/>
                </a:ln>
                <a:solidFill>
                  <a:srgbClr val="203864"/>
                </a:solidFill>
                <a:effectLst/>
                <a:uLnTx/>
                <a:uFillTx/>
                <a:latin typeface="Century Gothic"/>
                <a:ea typeface="+mn-ea"/>
                <a:cs typeface="Century Gothic"/>
              </a:rPr>
              <a:t>, con </a:t>
            </a:r>
            <a:r>
              <a:rPr kumimoji="0" lang="en-GB" sz="2300" b="1" i="0" u="none" strike="noStrike" kern="1200" cap="none" spc="0" normalizeH="0" baseline="0" noProof="0" dirty="0">
                <a:ln>
                  <a:noFill/>
                </a:ln>
                <a:solidFill>
                  <a:srgbClr val="F66400"/>
                </a:solidFill>
                <a:effectLst/>
                <a:uLnTx/>
                <a:uFillTx/>
                <a:latin typeface="Century Gothic"/>
                <a:ea typeface="+mn-ea"/>
                <a:cs typeface="Century Gothic"/>
              </a:rPr>
              <a:t>rr </a:t>
            </a:r>
            <a:r>
              <a:rPr kumimoji="0" lang="en-GB" sz="2300" b="1" i="0" u="none" strike="noStrike" kern="1200" cap="none" spc="0" normalizeH="0" baseline="0" noProof="0" dirty="0">
                <a:ln>
                  <a:noFill/>
                </a:ln>
                <a:solidFill>
                  <a:srgbClr val="4472C4">
                    <a:lumMod val="50000"/>
                  </a:srgbClr>
                </a:solidFill>
                <a:effectLst/>
                <a:uLnTx/>
                <a:uFillTx/>
                <a:latin typeface="Century Gothic"/>
                <a:ea typeface="+mn-ea"/>
                <a:cs typeface="Century Gothic"/>
              </a:rPr>
              <a:t>o</a:t>
            </a:r>
            <a:r>
              <a:rPr kumimoji="0" lang="en-GB" sz="2300" b="1" i="0" u="none" strike="noStrike" kern="1200" cap="none" spc="0" normalizeH="0" baseline="0" noProof="0" dirty="0">
                <a:ln>
                  <a:noFill/>
                </a:ln>
                <a:solidFill>
                  <a:srgbClr val="F66400"/>
                </a:solidFill>
                <a:effectLst/>
                <a:uLnTx/>
                <a:uFillTx/>
                <a:latin typeface="Century Gothic"/>
                <a:ea typeface="+mn-ea"/>
                <a:cs typeface="Century Gothic"/>
              </a:rPr>
              <a:t> </a:t>
            </a:r>
            <a:r>
              <a:rPr kumimoji="0" lang="en-GB" sz="2300" b="1" i="0" u="none" strike="noStrike" kern="1200" cap="none" spc="0" normalizeH="0" baseline="0" noProof="0" dirty="0">
                <a:ln>
                  <a:noFill/>
                </a:ln>
                <a:solidFill>
                  <a:srgbClr val="203864"/>
                </a:solidFill>
                <a:effectLst/>
                <a:uLnTx/>
                <a:uFillTx/>
                <a:latin typeface="Century Gothic"/>
                <a:ea typeface="+mn-ea"/>
                <a:cs typeface="Century Gothic"/>
              </a:rPr>
              <a:t>con las dos? </a:t>
            </a:r>
          </a:p>
        </p:txBody>
      </p:sp>
      <p:sp>
        <p:nvSpPr>
          <p:cNvPr id="34" name="Action Button: Custom 20">
            <a:hlinkClick r:id="" action="ppaction://noaction" highlightClick="1">
              <a:snd r:embed="rId4" name="1. Ramiro.wav"/>
            </a:hlinkClick>
            <a:extLst>
              <a:ext uri="{FF2B5EF4-FFF2-40B4-BE49-F238E27FC236}">
                <a16:creationId xmlns:a16="http://schemas.microsoft.com/office/drawing/2014/main" id="{BF324922-429A-DB4D-B503-59B244A5F48E}"/>
              </a:ext>
            </a:extLst>
          </p:cNvPr>
          <p:cNvSpPr/>
          <p:nvPr/>
        </p:nvSpPr>
        <p:spPr>
          <a:xfrm>
            <a:off x="331335" y="2113854"/>
            <a:ext cx="382663"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Century Gothic"/>
              </a:rPr>
              <a:t>1</a:t>
            </a:r>
          </a:p>
        </p:txBody>
      </p:sp>
      <p:sp>
        <p:nvSpPr>
          <p:cNvPr id="41" name="Action Button: Custom 20">
            <a:hlinkClick r:id="" action="ppaction://noaction" highlightClick="1">
              <a:snd r:embed="rId5" name="2. Fuengirola.wav"/>
            </a:hlinkClick>
            <a:extLst>
              <a:ext uri="{FF2B5EF4-FFF2-40B4-BE49-F238E27FC236}">
                <a16:creationId xmlns:a16="http://schemas.microsoft.com/office/drawing/2014/main" id="{7737E206-16C3-C74B-8F43-3C9691FCC45A}"/>
              </a:ext>
            </a:extLst>
          </p:cNvPr>
          <p:cNvSpPr/>
          <p:nvPr/>
        </p:nvSpPr>
        <p:spPr>
          <a:xfrm>
            <a:off x="331335" y="3259181"/>
            <a:ext cx="382663"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Century Gothic"/>
              </a:rPr>
              <a:t>2</a:t>
            </a:r>
          </a:p>
        </p:txBody>
      </p:sp>
      <p:sp>
        <p:nvSpPr>
          <p:cNvPr id="48" name="Action Button: Custom 20">
            <a:hlinkClick r:id="" action="ppaction://noaction" highlightClick="1">
              <a:snd r:embed="rId6" name="3. Tarragona.wav"/>
            </a:hlinkClick>
            <a:extLst>
              <a:ext uri="{FF2B5EF4-FFF2-40B4-BE49-F238E27FC236}">
                <a16:creationId xmlns:a16="http://schemas.microsoft.com/office/drawing/2014/main" id="{163327ED-5390-A64B-9353-67A9C31D9E30}"/>
              </a:ext>
            </a:extLst>
          </p:cNvPr>
          <p:cNvSpPr/>
          <p:nvPr/>
        </p:nvSpPr>
        <p:spPr>
          <a:xfrm>
            <a:off x="331335" y="4404509"/>
            <a:ext cx="382663"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Century Gothic"/>
              </a:rPr>
              <a:t>3</a:t>
            </a:r>
          </a:p>
        </p:txBody>
      </p:sp>
      <p:sp>
        <p:nvSpPr>
          <p:cNvPr id="49" name="Action Button: Custom 20">
            <a:hlinkClick r:id="" action="ppaction://noaction" highlightClick="1">
              <a:snd r:embed="rId7" name="4. Figueres.wav"/>
            </a:hlinkClick>
            <a:extLst>
              <a:ext uri="{FF2B5EF4-FFF2-40B4-BE49-F238E27FC236}">
                <a16:creationId xmlns:a16="http://schemas.microsoft.com/office/drawing/2014/main" id="{EA189B76-34E0-EF4A-8004-0BCA0228F2BD}"/>
              </a:ext>
            </a:extLst>
          </p:cNvPr>
          <p:cNvSpPr/>
          <p:nvPr/>
        </p:nvSpPr>
        <p:spPr>
          <a:xfrm>
            <a:off x="331335" y="5549837"/>
            <a:ext cx="382663"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Century Gothic"/>
              </a:rPr>
              <a:t>4</a:t>
            </a:r>
          </a:p>
        </p:txBody>
      </p:sp>
      <p:sp>
        <p:nvSpPr>
          <p:cNvPr id="7" name="CuadroTexto 6">
            <a:extLst>
              <a:ext uri="{FF2B5EF4-FFF2-40B4-BE49-F238E27FC236}">
                <a16:creationId xmlns:a16="http://schemas.microsoft.com/office/drawing/2014/main" id="{14CF1C99-A712-B849-9E1F-1560B7C74882}"/>
              </a:ext>
            </a:extLst>
          </p:cNvPr>
          <p:cNvSpPr txBox="1"/>
          <p:nvPr/>
        </p:nvSpPr>
        <p:spPr>
          <a:xfrm>
            <a:off x="918347" y="2107519"/>
            <a:ext cx="1396887" cy="523220"/>
          </a:xfrm>
          <a:prstGeom prst="rect">
            <a:avLst/>
          </a:prstGeom>
          <a:noFill/>
        </p:spPr>
        <p:txBody>
          <a:bodyPr wrap="non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ami</a:t>
            </a: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o</a:t>
            </a:r>
          </a:p>
        </p:txBody>
      </p:sp>
      <p:sp>
        <p:nvSpPr>
          <p:cNvPr id="44" name="CuadroTexto 43">
            <a:extLst>
              <a:ext uri="{FF2B5EF4-FFF2-40B4-BE49-F238E27FC236}">
                <a16:creationId xmlns:a16="http://schemas.microsoft.com/office/drawing/2014/main" id="{B35353D6-08C9-6D4D-A067-509C86D127F7}"/>
              </a:ext>
            </a:extLst>
          </p:cNvPr>
          <p:cNvSpPr txBox="1"/>
          <p:nvPr/>
        </p:nvSpPr>
        <p:spPr>
          <a:xfrm>
            <a:off x="882687" y="3163815"/>
            <a:ext cx="2010011" cy="523220"/>
          </a:xfrm>
          <a:prstGeom prst="rect">
            <a:avLst/>
          </a:prstGeom>
          <a:noFill/>
        </p:spPr>
        <p:txBody>
          <a:bodyPr wrap="non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Fuengi</a:t>
            </a: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ola</a:t>
            </a:r>
          </a:p>
        </p:txBody>
      </p:sp>
      <p:sp>
        <p:nvSpPr>
          <p:cNvPr id="45" name="CuadroTexto 44">
            <a:extLst>
              <a:ext uri="{FF2B5EF4-FFF2-40B4-BE49-F238E27FC236}">
                <a16:creationId xmlns:a16="http://schemas.microsoft.com/office/drawing/2014/main" id="{4A44ADBB-C431-194C-BD81-4FBB3BFE7262}"/>
              </a:ext>
            </a:extLst>
          </p:cNvPr>
          <p:cNvSpPr txBox="1"/>
          <p:nvPr/>
        </p:nvSpPr>
        <p:spPr>
          <a:xfrm>
            <a:off x="866278" y="4310639"/>
            <a:ext cx="1980204" cy="523220"/>
          </a:xfrm>
          <a:prstGeom prst="rect">
            <a:avLst/>
          </a:prstGeom>
          <a:noFill/>
        </p:spPr>
        <p:txBody>
          <a:bodyPr wrap="non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Ta</a:t>
            </a: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rr</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agona</a:t>
            </a:r>
          </a:p>
        </p:txBody>
      </p:sp>
      <p:sp>
        <p:nvSpPr>
          <p:cNvPr id="46" name="CuadroTexto 45">
            <a:extLst>
              <a:ext uri="{FF2B5EF4-FFF2-40B4-BE49-F238E27FC236}">
                <a16:creationId xmlns:a16="http://schemas.microsoft.com/office/drawing/2014/main" id="{ADE25373-6A65-C04E-B76C-6E9C8C3908C5}"/>
              </a:ext>
            </a:extLst>
          </p:cNvPr>
          <p:cNvSpPr txBox="1"/>
          <p:nvPr/>
        </p:nvSpPr>
        <p:spPr>
          <a:xfrm>
            <a:off x="882688" y="5457463"/>
            <a:ext cx="1611489" cy="523220"/>
          </a:xfrm>
          <a:prstGeom prst="rect">
            <a:avLst/>
          </a:prstGeom>
          <a:noFill/>
        </p:spPr>
        <p:txBody>
          <a:bodyPr wrap="non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Figue</a:t>
            </a: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es</a:t>
            </a:r>
          </a:p>
        </p:txBody>
      </p:sp>
      <p:sp>
        <p:nvSpPr>
          <p:cNvPr id="47" name="CuadroTexto 46">
            <a:extLst>
              <a:ext uri="{FF2B5EF4-FFF2-40B4-BE49-F238E27FC236}">
                <a16:creationId xmlns:a16="http://schemas.microsoft.com/office/drawing/2014/main" id="{4C7C880C-F0C6-1144-8842-0845FB820653}"/>
              </a:ext>
            </a:extLst>
          </p:cNvPr>
          <p:cNvSpPr txBox="1"/>
          <p:nvPr/>
        </p:nvSpPr>
        <p:spPr>
          <a:xfrm>
            <a:off x="4608990" y="2121047"/>
            <a:ext cx="1434583" cy="523220"/>
          </a:xfrm>
          <a:prstGeom prst="rect">
            <a:avLst/>
          </a:prstGeom>
          <a:noFill/>
        </p:spPr>
        <p:txBody>
          <a:bodyPr wrap="non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osa</a:t>
            </a: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io</a:t>
            </a:r>
          </a:p>
        </p:txBody>
      </p:sp>
      <p:sp>
        <p:nvSpPr>
          <p:cNvPr id="66" name="CuadroTexto 65">
            <a:extLst>
              <a:ext uri="{FF2B5EF4-FFF2-40B4-BE49-F238E27FC236}">
                <a16:creationId xmlns:a16="http://schemas.microsoft.com/office/drawing/2014/main" id="{5FEB17E4-0EE4-0C4A-A712-EAD9F9BC5C59}"/>
              </a:ext>
            </a:extLst>
          </p:cNvPr>
          <p:cNvSpPr txBox="1"/>
          <p:nvPr/>
        </p:nvSpPr>
        <p:spPr>
          <a:xfrm>
            <a:off x="4594877" y="3170063"/>
            <a:ext cx="1840468" cy="523220"/>
          </a:xfrm>
          <a:prstGeom prst="rect">
            <a:avLst/>
          </a:prstGeom>
          <a:noFill/>
        </p:spPr>
        <p:txBody>
          <a:bodyPr wrap="non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c</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a</a:t>
            </a: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rr</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ete</a:t>
            </a: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a</a:t>
            </a:r>
          </a:p>
        </p:txBody>
      </p:sp>
      <p:sp>
        <p:nvSpPr>
          <p:cNvPr id="68" name="CuadroTexto 67">
            <a:extLst>
              <a:ext uri="{FF2B5EF4-FFF2-40B4-BE49-F238E27FC236}">
                <a16:creationId xmlns:a16="http://schemas.microsoft.com/office/drawing/2014/main" id="{C6A0D6DA-F584-524B-AF3E-47C37516EE87}"/>
              </a:ext>
            </a:extLst>
          </p:cNvPr>
          <p:cNvSpPr txBox="1"/>
          <p:nvPr/>
        </p:nvSpPr>
        <p:spPr>
          <a:xfrm>
            <a:off x="4608989" y="4331689"/>
            <a:ext cx="1979328" cy="523220"/>
          </a:xfrm>
          <a:prstGeom prst="rect">
            <a:avLst/>
          </a:prstGeom>
          <a:noFill/>
        </p:spPr>
        <p:txBody>
          <a:bodyPr wrap="non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Monte</a:t>
            </a: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rr</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ey</a:t>
            </a:r>
          </a:p>
        </p:txBody>
      </p:sp>
      <p:sp>
        <p:nvSpPr>
          <p:cNvPr id="69" name="CuadroTexto 68">
            <a:extLst>
              <a:ext uri="{FF2B5EF4-FFF2-40B4-BE49-F238E27FC236}">
                <a16:creationId xmlns:a16="http://schemas.microsoft.com/office/drawing/2014/main" id="{C8E5C781-F2B3-4944-A2C9-2B8249A60935}"/>
              </a:ext>
            </a:extLst>
          </p:cNvPr>
          <p:cNvSpPr txBox="1"/>
          <p:nvPr/>
        </p:nvSpPr>
        <p:spPr>
          <a:xfrm>
            <a:off x="4608990" y="5457491"/>
            <a:ext cx="1545389" cy="523220"/>
          </a:xfrm>
          <a:prstGeom prst="rect">
            <a:avLst/>
          </a:prstGeom>
          <a:noFill/>
        </p:spPr>
        <p:txBody>
          <a:bodyPr wrap="non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Ge</a:t>
            </a:r>
            <a:r>
              <a:rPr kumimoji="0" lang="en-GB" sz="2800" b="1" i="0" u="none" strike="noStrike" kern="1200" cap="none" spc="0" normalizeH="0" baseline="0" noProof="0" dirty="0">
                <a:ln>
                  <a:noFill/>
                </a:ln>
                <a:solidFill>
                  <a:srgbClr val="ED7D31"/>
                </a:solidFill>
                <a:effectLst/>
                <a:uLnTx/>
                <a:uFillTx/>
                <a:latin typeface="Century Gothic"/>
                <a:ea typeface="+mn-ea"/>
                <a:cs typeface="Century Gothic"/>
              </a:rPr>
              <a:t>r</a:t>
            </a:r>
            <a:r>
              <a:rPr kumimoji="0" lang="x-none" sz="2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ona</a:t>
            </a:r>
          </a:p>
        </p:txBody>
      </p:sp>
      <p:sp>
        <p:nvSpPr>
          <p:cNvPr id="28" name="Action Button: Custom 20">
            <a:hlinkClick r:id="" action="ppaction://noaction" highlightClick="1">
              <a:snd r:embed="rId8" name="5. Rosario.wav"/>
            </a:hlinkClick>
            <a:extLst>
              <a:ext uri="{FF2B5EF4-FFF2-40B4-BE49-F238E27FC236}">
                <a16:creationId xmlns:a16="http://schemas.microsoft.com/office/drawing/2014/main" id="{BF324922-429A-DB4D-B503-59B244A5F48E}"/>
              </a:ext>
            </a:extLst>
          </p:cNvPr>
          <p:cNvSpPr/>
          <p:nvPr/>
        </p:nvSpPr>
        <p:spPr>
          <a:xfrm>
            <a:off x="4021978" y="2113854"/>
            <a:ext cx="382663"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Century Gothic"/>
              </a:rPr>
              <a:t>5</a:t>
            </a:r>
          </a:p>
        </p:txBody>
      </p:sp>
      <p:sp>
        <p:nvSpPr>
          <p:cNvPr id="29" name="Action Button: Custom 20">
            <a:hlinkClick r:id="" action="ppaction://noaction" highlightClick="1">
              <a:snd r:embed="rId9" name="6. Carretera.wav"/>
            </a:hlinkClick>
            <a:extLst>
              <a:ext uri="{FF2B5EF4-FFF2-40B4-BE49-F238E27FC236}">
                <a16:creationId xmlns:a16="http://schemas.microsoft.com/office/drawing/2014/main" id="{7737E206-16C3-C74B-8F43-3C9691FCC45A}"/>
              </a:ext>
            </a:extLst>
          </p:cNvPr>
          <p:cNvSpPr/>
          <p:nvPr/>
        </p:nvSpPr>
        <p:spPr>
          <a:xfrm>
            <a:off x="4021978" y="3259181"/>
            <a:ext cx="382663"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Century Gothic"/>
              </a:rPr>
              <a:t>6</a:t>
            </a:r>
          </a:p>
        </p:txBody>
      </p:sp>
      <p:sp>
        <p:nvSpPr>
          <p:cNvPr id="30" name="Action Button: Custom 20">
            <a:hlinkClick r:id="" action="ppaction://noaction" highlightClick="1">
              <a:snd r:embed="rId10" name="7. Monterrey.wav"/>
            </a:hlinkClick>
            <a:extLst>
              <a:ext uri="{FF2B5EF4-FFF2-40B4-BE49-F238E27FC236}">
                <a16:creationId xmlns:a16="http://schemas.microsoft.com/office/drawing/2014/main" id="{163327ED-5390-A64B-9353-67A9C31D9E30}"/>
              </a:ext>
            </a:extLst>
          </p:cNvPr>
          <p:cNvSpPr/>
          <p:nvPr/>
        </p:nvSpPr>
        <p:spPr>
          <a:xfrm>
            <a:off x="4021978" y="4404509"/>
            <a:ext cx="382663"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Century Gothic"/>
              </a:rPr>
              <a:t>7</a:t>
            </a:r>
          </a:p>
        </p:txBody>
      </p:sp>
      <p:sp>
        <p:nvSpPr>
          <p:cNvPr id="31" name="Action Button: Custom 20">
            <a:hlinkClick r:id="" action="ppaction://noaction" highlightClick="1">
              <a:snd r:embed="rId11" name="8. Gerona.wav"/>
            </a:hlinkClick>
            <a:extLst>
              <a:ext uri="{FF2B5EF4-FFF2-40B4-BE49-F238E27FC236}">
                <a16:creationId xmlns:a16="http://schemas.microsoft.com/office/drawing/2014/main" id="{EA189B76-34E0-EF4A-8004-0BCA0228F2BD}"/>
              </a:ext>
            </a:extLst>
          </p:cNvPr>
          <p:cNvSpPr/>
          <p:nvPr/>
        </p:nvSpPr>
        <p:spPr>
          <a:xfrm>
            <a:off x="4021978" y="5549837"/>
            <a:ext cx="382663"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Century Gothic"/>
              </a:rPr>
              <a:t>8</a:t>
            </a:r>
          </a:p>
        </p:txBody>
      </p:sp>
      <p:sp>
        <p:nvSpPr>
          <p:cNvPr id="58" name="TextBox 5">
            <a:extLst>
              <a:ext uri="{FF2B5EF4-FFF2-40B4-BE49-F238E27FC236}">
                <a16:creationId xmlns:a16="http://schemas.microsoft.com/office/drawing/2014/main" id="{1523C903-BC5C-4B42-80A2-7CC1B5E5F2A9}"/>
              </a:ext>
            </a:extLst>
          </p:cNvPr>
          <p:cNvSpPr txBox="1"/>
          <p:nvPr/>
        </p:nvSpPr>
        <p:spPr>
          <a:xfrm>
            <a:off x="154226" y="1078819"/>
            <a:ext cx="11955487" cy="446274"/>
          </a:xfrm>
          <a:prstGeom prst="rect">
            <a:avLst/>
          </a:prstGeom>
          <a:noFill/>
        </p:spPr>
        <p:txBody>
          <a:bodyPr wrap="square" lIns="91438" tIns="45719" rIns="91438" bIns="45719"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203864"/>
                </a:solidFill>
                <a:effectLst/>
                <a:uLnTx/>
                <a:uFillTx/>
                <a:latin typeface="Century Gothic"/>
                <a:ea typeface="+mn-ea"/>
                <a:cs typeface="Century Gothic"/>
              </a:rPr>
              <a:t>Remember, when a word begins with [r], the [r] is pronounced like [rr]! </a:t>
            </a:r>
          </a:p>
        </p:txBody>
      </p:sp>
      <p:sp>
        <p:nvSpPr>
          <p:cNvPr id="59" name="Llamada rectangular redondeada 69">
            <a:extLst>
              <a:ext uri="{FF2B5EF4-FFF2-40B4-BE49-F238E27FC236}">
                <a16:creationId xmlns:a16="http://schemas.microsoft.com/office/drawing/2014/main" id="{86015E4E-C4C3-D940-BDA1-3B24F6868CBF}"/>
              </a:ext>
            </a:extLst>
          </p:cNvPr>
          <p:cNvSpPr/>
          <p:nvPr/>
        </p:nvSpPr>
        <p:spPr>
          <a:xfrm>
            <a:off x="7539154" y="2022691"/>
            <a:ext cx="4086791" cy="1352180"/>
          </a:xfrm>
          <a:prstGeom prst="wedgeRoundRectCallout">
            <a:avLst>
              <a:gd name="adj1" fmla="val -77151"/>
              <a:gd name="adj2" fmla="val -12581"/>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prstClr val="black"/>
                </a:solidFill>
                <a:effectLst/>
                <a:uLnTx/>
                <a:uFillTx/>
                <a:latin typeface="Century Gothic"/>
                <a:ea typeface="+mn-ea"/>
                <a:cs typeface="Century Gothic"/>
              </a:rPr>
              <a:t>‘</a:t>
            </a:r>
            <a:r>
              <a:rPr kumimoji="0" lang="en-GB" sz="2000" b="0" i="0" u="none" strike="noStrike" kern="1200" cap="none" spc="0" normalizeH="0" baseline="0" noProof="0" dirty="0">
                <a:ln>
                  <a:noFill/>
                </a:ln>
                <a:solidFill>
                  <a:prstClr val="black"/>
                </a:solidFill>
                <a:effectLst/>
                <a:uLnTx/>
                <a:uFillTx/>
                <a:latin typeface="Century Gothic"/>
                <a:ea typeface="+mn-ea"/>
                <a:cs typeface="Century Gothic"/>
              </a:rPr>
              <a:t>Ramiro’ and ‘Rosario’ son nombres típicos de España y países latinoamericanos.</a:t>
            </a:r>
            <a:endParaRPr kumimoji="0" lang="x-none" sz="2000" b="0" i="0" u="none" strike="noStrike" kern="1200" cap="none" spc="0" normalizeH="0" baseline="0" noProof="0" dirty="0">
              <a:ln>
                <a:noFill/>
              </a:ln>
              <a:solidFill>
                <a:prstClr val="black"/>
              </a:solidFill>
              <a:effectLst/>
              <a:uLnTx/>
              <a:uFillTx/>
              <a:latin typeface="Century Gothic"/>
              <a:ea typeface="+mn-ea"/>
              <a:cs typeface="Century Gothic"/>
            </a:endParaRPr>
          </a:p>
        </p:txBody>
      </p:sp>
      <p:sp>
        <p:nvSpPr>
          <p:cNvPr id="60" name="Llamada rectangular redondeada 69">
            <a:extLst>
              <a:ext uri="{FF2B5EF4-FFF2-40B4-BE49-F238E27FC236}">
                <a16:creationId xmlns:a16="http://schemas.microsoft.com/office/drawing/2014/main" id="{86015E4E-C4C3-D940-BDA1-3B24F6868CBF}"/>
              </a:ext>
            </a:extLst>
          </p:cNvPr>
          <p:cNvSpPr/>
          <p:nvPr/>
        </p:nvSpPr>
        <p:spPr>
          <a:xfrm>
            <a:off x="7614634" y="3615508"/>
            <a:ext cx="2256327" cy="1048747"/>
          </a:xfrm>
          <a:prstGeom prst="wedgeRoundRectCallout">
            <a:avLst>
              <a:gd name="adj1" fmla="val -84221"/>
              <a:gd name="adj2" fmla="val 39588"/>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Century Gothic"/>
              </a:rPr>
              <a:t>Monterrey es una ciudad de México.</a:t>
            </a:r>
            <a:endParaRPr kumimoji="0" lang="x-none" sz="2000" b="0" i="0" u="none" strike="noStrike" kern="1200" cap="none" spc="0" normalizeH="0" baseline="0" noProof="0" dirty="0">
              <a:ln>
                <a:noFill/>
              </a:ln>
              <a:solidFill>
                <a:prstClr val="black"/>
              </a:solidFill>
              <a:effectLst/>
              <a:uLnTx/>
              <a:uFillTx/>
              <a:latin typeface="Century Gothic"/>
              <a:ea typeface="+mn-ea"/>
              <a:cs typeface="Century Gothic"/>
            </a:endParaRPr>
          </a:p>
        </p:txBody>
      </p:sp>
      <p:sp>
        <p:nvSpPr>
          <p:cNvPr id="12" name="TextBox 11"/>
          <p:cNvSpPr txBox="1"/>
          <p:nvPr/>
        </p:nvSpPr>
        <p:spPr>
          <a:xfrm>
            <a:off x="4944572" y="3615509"/>
            <a:ext cx="1704584" cy="3693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a:ea typeface="+mn-ea"/>
                <a:cs typeface="Century Gothic"/>
              </a:rPr>
              <a:t>[road]</a:t>
            </a:r>
          </a:p>
        </p:txBody>
      </p:sp>
      <p:sp>
        <p:nvSpPr>
          <p:cNvPr id="61" name="Llamada rectangular redondeada 69">
            <a:extLst>
              <a:ext uri="{FF2B5EF4-FFF2-40B4-BE49-F238E27FC236}">
                <a16:creationId xmlns:a16="http://schemas.microsoft.com/office/drawing/2014/main" id="{86015E4E-C4C3-D940-BDA1-3B24F6868CBF}"/>
              </a:ext>
            </a:extLst>
          </p:cNvPr>
          <p:cNvSpPr/>
          <p:nvPr/>
        </p:nvSpPr>
        <p:spPr>
          <a:xfrm>
            <a:off x="7733651" y="4963404"/>
            <a:ext cx="3161663" cy="1172865"/>
          </a:xfrm>
          <a:prstGeom prst="wedgeRoundRectCallout">
            <a:avLst>
              <a:gd name="adj1" fmla="val -87800"/>
              <a:gd name="adj2" fmla="val 21384"/>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entury Gothic"/>
                <a:ea typeface="+mn-ea"/>
                <a:cs typeface="Century Gothic"/>
              </a:rPr>
              <a:t>Fuengirola, Tarragona, Figueres y Gerona son ciudades de España.</a:t>
            </a:r>
            <a:endParaRPr kumimoji="0" lang="x-none" sz="2000" b="0" i="0" u="none" strike="noStrike" kern="1200" cap="none" spc="0" normalizeH="0" baseline="0" noProof="0" dirty="0">
              <a:ln>
                <a:noFill/>
              </a:ln>
              <a:solidFill>
                <a:prstClr val="black"/>
              </a:solidFill>
              <a:effectLst/>
              <a:uLnTx/>
              <a:uFillTx/>
              <a:latin typeface="Century Gothic"/>
              <a:ea typeface="+mn-ea"/>
              <a:cs typeface="Century Gothic"/>
            </a:endParaRPr>
          </a:p>
        </p:txBody>
      </p:sp>
    </p:spTree>
    <p:extLst>
      <p:ext uri="{BB962C8B-B14F-4D97-AF65-F5344CB8AC3E}">
        <p14:creationId xmlns:p14="http://schemas.microsoft.com/office/powerpoint/2010/main" val="279819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4" grpId="0"/>
      <p:bldP spid="45" grpId="0"/>
      <p:bldP spid="46" grpId="0"/>
      <p:bldP spid="47" grpId="0"/>
      <p:bldP spid="66" grpId="0"/>
      <p:bldP spid="68" grpId="0"/>
      <p:bldP spid="69" grpId="0"/>
      <p:bldP spid="59" grpId="0" animBg="1"/>
      <p:bldP spid="60" grpId="0" animBg="1"/>
      <p:bldP spid="12" grpId="0"/>
      <p:bldP spid="61" grpId="0" animBg="1"/>
    </p:bld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226</TotalTime>
  <Words>6991</Words>
  <Application>Microsoft Macintosh PowerPoint</Application>
  <PresentationFormat>Widescreen</PresentationFormat>
  <Paragraphs>693</Paragraphs>
  <Slides>31</Slides>
  <Notes>27</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Bradley Hand</vt:lpstr>
      <vt:lpstr>Calibri</vt:lpstr>
      <vt:lpstr>Century Gothic</vt:lpstr>
      <vt:lpstr>Forte</vt:lpstr>
      <vt:lpstr>Gloucester MT Extra Condensed</vt:lpstr>
      <vt:lpstr>Helvetica Neue</vt:lpstr>
      <vt:lpstr>Modern Love</vt:lpstr>
      <vt:lpstr>Tw Cen MT</vt:lpstr>
      <vt:lpstr>2_Office Theme</vt:lpstr>
      <vt:lpstr>Cultural Collection</vt:lpstr>
      <vt:lpstr>8.2.1.1</vt:lpstr>
      <vt:lpstr>Remember, there are different ways to pronounce ‘z’, ‘ce’ and ‘ci’.</vt:lpstr>
      <vt:lpstr>Escucha las frases: tienen palabras con [z] y con [ce], [ci].</vt:lpstr>
      <vt:lpstr>8.2.1.2</vt:lpstr>
      <vt:lpstr>Ahora escribe unas frases sobre los viajes de Enrique. ¿Son las vacaciones de antes o son las vacaciones cada año? Usa la forma correcta del verbo (‘–e’ o ‘–ió’), según la frase.</vt:lpstr>
      <vt:lpstr>8.2.2.3</vt:lpstr>
      <vt:lpstr>Fonética</vt:lpstr>
      <vt:lpstr>Fonética</vt:lpstr>
      <vt:lpstr>8.2.2.5</vt:lpstr>
      <vt:lpstr>Fonética</vt:lpstr>
      <vt:lpstr>Fonética</vt:lpstr>
      <vt:lpstr>Vocabulario</vt:lpstr>
      <vt:lpstr>Vocabulario</vt:lpstr>
      <vt:lpstr>Leemos unas frases de la historia con “ser” y “estar”.</vt:lpstr>
      <vt:lpstr>Lee cada frase otra vez. ¿Qué significan? Escribe a – f y el número correcto de la frase.</vt:lpstr>
      <vt:lpstr>Ahora contesta las preguntas</vt:lpstr>
      <vt:lpstr>Ayaymamá</vt:lpstr>
      <vt:lpstr>Leemos la historia en parejas.</vt:lpstr>
      <vt:lpstr>Estudiante A</vt:lpstr>
      <vt:lpstr>Estudiante A - Solución</vt:lpstr>
      <vt:lpstr>Estudiante B</vt:lpstr>
      <vt:lpstr>Estudiante B - Solución</vt:lpstr>
      <vt:lpstr>Ayaymamá</vt:lpstr>
      <vt:lpstr>Ayaymamá</vt:lpstr>
      <vt:lpstr>Fonética</vt:lpstr>
      <vt:lpstr>Fonética</vt:lpstr>
      <vt:lpstr>Frutas y árboles de la selva amazónica  </vt:lpstr>
      <vt:lpstr>La primera parte de la historia de «Ayaymamá»</vt:lpstr>
      <vt:lpstr>Vocabulario</vt:lpstr>
      <vt:lpstr>Ayaymamá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Louise Grant</cp:lastModifiedBy>
  <cp:revision>29</cp:revision>
  <dcterms:created xsi:type="dcterms:W3CDTF">2020-06-12T19:18:08Z</dcterms:created>
  <dcterms:modified xsi:type="dcterms:W3CDTF">2021-04-14T09:58:37Z</dcterms:modified>
</cp:coreProperties>
</file>