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7" r:id="rId2"/>
    <p:sldId id="259" r:id="rId3"/>
    <p:sldId id="260" r:id="rId4"/>
    <p:sldId id="261" r:id="rId5"/>
    <p:sldId id="262" r:id="rId6"/>
    <p:sldId id="263" r:id="rId7"/>
    <p:sldId id="350" r:id="rId8"/>
    <p:sldId id="265" r:id="rId9"/>
    <p:sldId id="351" r:id="rId10"/>
    <p:sldId id="267" r:id="rId11"/>
    <p:sldId id="268" r:id="rId12"/>
    <p:sldId id="269" r:id="rId13"/>
    <p:sldId id="270" r:id="rId14"/>
    <p:sldId id="271" r:id="rId15"/>
    <p:sldId id="272" r:id="rId16"/>
    <p:sldId id="273" r:id="rId17"/>
    <p:sldId id="274" r:id="rId18"/>
    <p:sldId id="275" r:id="rId19"/>
    <p:sldId id="503" r:id="rId20"/>
    <p:sldId id="277" r:id="rId21"/>
    <p:sldId id="278" r:id="rId22"/>
    <p:sldId id="279" r:id="rId23"/>
    <p:sldId id="280" r:id="rId24"/>
    <p:sldId id="281" r:id="rId25"/>
    <p:sldId id="282" r:id="rId26"/>
    <p:sldId id="283" r:id="rId27"/>
    <p:sldId id="284" r:id="rId28"/>
    <p:sldId id="508" r:id="rId29"/>
    <p:sldId id="511" r:id="rId30"/>
    <p:sldId id="287" r:id="rId31"/>
    <p:sldId id="512" r:id="rId32"/>
    <p:sldId id="289" r:id="rId33"/>
    <p:sldId id="513" r:id="rId34"/>
    <p:sldId id="514" r:id="rId35"/>
    <p:sldId id="290" r:id="rId36"/>
    <p:sldId id="285" r:id="rId37"/>
    <p:sldId id="286" r:id="rId38"/>
    <p:sldId id="276" r:id="rId39"/>
    <p:sldId id="291" r:id="rId40"/>
    <p:sldId id="515" r:id="rId41"/>
    <p:sldId id="51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BF0D5"/>
    <a:srgbClr val="F66400"/>
    <a:srgbClr val="EE6000"/>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48" autoAdjust="0"/>
    <p:restoredTop sz="75702" autoAdjust="0"/>
  </p:normalViewPr>
  <p:slideViewPr>
    <p:cSldViewPr snapToGrid="0">
      <p:cViewPr varScale="1">
        <p:scale>
          <a:sx n="92" d="100"/>
          <a:sy n="92" d="100"/>
        </p:scale>
        <p:origin x="104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14/04/2021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nsplash.com/@sthomanns"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unsplash.com/@gregjjurgajtis" TargetMode="External"/><Relationship Id="rId4" Type="http://schemas.openxmlformats.org/officeDocument/2006/relationships/hyperlink" Target="https://unsplash.com/@vincegx"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nsplash.com/@josedavid?utm_source=unsplash&amp;utm_medium=referral&amp;utm_content=creditCopyText"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unsplash.com/@hary94foto?utm_source=unsplash&amp;utm_medium=referral&amp;utm_content=creditCopyText" TargetMode="External"/><Relationship Id="rId4" Type="http://schemas.openxmlformats.org/officeDocument/2006/relationships/hyperlink" Target="https://unsplash.com/s/photos/bolivia-mountain?utm_source=unsplash&amp;utm_medium=referral&amp;utm_content=creditCopyTex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unsplash.com/@alanaut24"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unsplash.com/@gcoppa"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nsplash.com/@sanderlenaert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nsplash.com/@stalskaya"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unsplash.com/@scott_umstattd?utm_source=unsplash&amp;utm_medium=referral&amp;utm_content=creditCopyText"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2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GB" sz="1200" b="0" i="0" kern="120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o create a sense of anticipation and to reactivate prior knowledge of concepts relevant to the text.</a:t>
            </a:r>
            <a:endParaRPr lang="en-US" b="0"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Reveal each sentence to give information about the country.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2. </a:t>
            </a:r>
            <a:r>
              <a:rPr lang="en-GB" baseline="0" dirty="0">
                <a:sym typeface="Wingdings" panose="05000000000000000000" pitchFamily="2" charset="2"/>
              </a:rPr>
              <a:t>Students can volunteer answers.</a:t>
            </a:r>
            <a:endParaRPr lang="en-GB" sz="1200" b="1" i="0" u="none" strike="noStrike" kern="1200" cap="none" dirty="0">
              <a:solidFill>
                <a:schemeClr val="tx1"/>
              </a:solidFill>
              <a:effectLst/>
              <a:latin typeface="+mn-lt"/>
              <a:ea typeface="Calibri"/>
              <a:cs typeface="Calibri"/>
              <a:sym typeface="Calibri"/>
            </a:endParaRPr>
          </a:p>
          <a:p>
            <a:endParaRPr lang="x-none" sz="1200" kern="1200" dirty="0">
              <a:solidFill>
                <a:schemeClr val="tx1"/>
              </a:solidFill>
              <a:effectLst/>
              <a:latin typeface="+mn-lt"/>
              <a:ea typeface="+mn-ea"/>
              <a:cs typeface="+mn-cs"/>
            </a:endParaRPr>
          </a:p>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3068678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3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GB" sz="1200" b="0" i="0" kern="120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o </a:t>
            </a:r>
            <a:r>
              <a:rPr lang="es-ES" sz="1200" kern="1200" dirty="0" err="1">
                <a:solidFill>
                  <a:schemeClr val="tx1"/>
                </a:solidFill>
                <a:effectLst/>
                <a:latin typeface="+mn-lt"/>
                <a:ea typeface="+mn-ea"/>
                <a:cs typeface="+mn-cs"/>
              </a:rPr>
              <a:t>predict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some</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content</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first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text</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lesson</a:t>
            </a:r>
            <a:r>
              <a:rPr lang="es-E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recycle irregular verbs from Y7 (es,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hay) and to support understanding of relevant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vocabulary.</a:t>
            </a:r>
            <a:endParaRPr lang="en-US" b="0"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a:t>
            </a:r>
            <a:r>
              <a:rPr lang="en-GB" b="0" dirty="0"/>
              <a:t>. Look at the pictures and try to make some predictions about what Bolivia is like before reading the text.</a:t>
            </a:r>
          </a:p>
          <a:p>
            <a:pPr algn="l"/>
            <a:r>
              <a:rPr lang="en-GB" b="1" baseline="0" dirty="0">
                <a:sym typeface="Wingdings" panose="05000000000000000000" pitchFamily="2" charset="2"/>
              </a:rPr>
              <a:t>2. </a:t>
            </a:r>
            <a:r>
              <a:rPr lang="en-GB" b="0" baseline="0" dirty="0">
                <a:sym typeface="Wingdings" panose="05000000000000000000" pitchFamily="2" charset="2"/>
              </a:rPr>
              <a:t>Formulate predictions using the structures ‘</a:t>
            </a:r>
            <a:r>
              <a:rPr lang="x-none" sz="1200" b="0" dirty="0">
                <a:solidFill>
                  <a:schemeClr val="accent5">
                    <a:lumMod val="50000"/>
                  </a:schemeClr>
                </a:solidFill>
              </a:rPr>
              <a:t>Bolivia (no) tiene / es’, ‘En Bolivia (no) hay...’.</a:t>
            </a:r>
          </a:p>
          <a:p>
            <a:endParaRPr lang="x-non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Pictures from Unsplash:</a:t>
            </a:r>
          </a:p>
          <a:p>
            <a:r>
              <a:rPr lang="x-none" dirty="0"/>
              <a:t>Photo of mountains in Bolivia by </a:t>
            </a:r>
            <a:r>
              <a:rPr lang="es-ES" sz="1200" b="0" i="0" u="none" strike="noStrike" kern="1200" dirty="0">
                <a:solidFill>
                  <a:schemeClr val="tx1"/>
                </a:solidFill>
                <a:effectLst/>
                <a:latin typeface="+mn-lt"/>
                <a:ea typeface="+mn-ea"/>
                <a:cs typeface="+mn-cs"/>
                <a:hlinkClick r:id="rId3"/>
              </a:rPr>
              <a:t>@sthomanns</a:t>
            </a:r>
            <a:r>
              <a:rPr lang="es-ES" sz="1200" b="0" i="0" u="none" strike="noStrike" kern="1200" dirty="0">
                <a:solidFill>
                  <a:schemeClr val="tx1"/>
                </a:solidFill>
                <a:effectLst/>
                <a:latin typeface="+mn-lt"/>
                <a:ea typeface="+mn-ea"/>
                <a:cs typeface="+mn-cs"/>
              </a:rPr>
              <a:t> </a:t>
            </a:r>
          </a:p>
          <a:p>
            <a:r>
              <a:rPr lang="es-ES" sz="1200" b="0" i="0" u="none" strike="noStrike" kern="1200" dirty="0" err="1">
                <a:solidFill>
                  <a:schemeClr val="tx1"/>
                </a:solidFill>
                <a:effectLst/>
                <a:latin typeface="+mn-lt"/>
                <a:ea typeface="+mn-ea"/>
                <a:cs typeface="+mn-cs"/>
              </a:rPr>
              <a:t>Photo</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dry</a:t>
            </a:r>
            <a:r>
              <a:rPr lang="es-ES" sz="1200" b="0" i="0" u="none" strike="noStrike" kern="1200" dirty="0">
                <a:solidFill>
                  <a:schemeClr val="tx1"/>
                </a:solidFill>
                <a:effectLst/>
                <a:latin typeface="+mn-lt"/>
                <a:ea typeface="+mn-ea"/>
                <a:cs typeface="+mn-cs"/>
              </a:rPr>
              <a:t> Bolivia </a:t>
            </a:r>
            <a:r>
              <a:rPr lang="es-ES" sz="1200" b="0" i="0" u="none" strike="noStrike" kern="1200" dirty="0" err="1">
                <a:solidFill>
                  <a:schemeClr val="tx1"/>
                </a:solidFill>
                <a:effectLst/>
                <a:latin typeface="+mn-lt"/>
                <a:ea typeface="+mn-ea"/>
                <a:cs typeface="+mn-cs"/>
              </a:rPr>
              <a:t>by</a:t>
            </a:r>
            <a:r>
              <a:rPr lang="es-ES" sz="1200" b="0" i="0" u="none" strike="noStrike" kern="120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tobey_j</a:t>
            </a:r>
            <a:endParaRPr lang="es-ES" sz="1200" b="0" i="0" kern="1200" dirty="0">
              <a:solidFill>
                <a:schemeClr val="tx1"/>
              </a:solidFill>
              <a:effectLst/>
              <a:latin typeface="+mn-lt"/>
              <a:ea typeface="+mn-ea"/>
              <a:cs typeface="+mn-cs"/>
            </a:endParaRPr>
          </a:p>
          <a:p>
            <a:r>
              <a:rPr lang="es-ES" sz="1200" b="0" i="0" u="none" strike="noStrike" kern="1200" dirty="0" err="1">
                <a:solidFill>
                  <a:schemeClr val="tx1"/>
                </a:solidFill>
                <a:effectLst/>
                <a:latin typeface="+mn-lt"/>
                <a:ea typeface="+mn-ea"/>
                <a:cs typeface="+mn-cs"/>
              </a:rPr>
              <a:t>Photo</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glacier</a:t>
            </a:r>
            <a:r>
              <a:rPr lang="es-ES" sz="1200" b="0" i="0" u="none" strike="noStrike" kern="1200" dirty="0">
                <a:solidFill>
                  <a:schemeClr val="tx1"/>
                </a:solidFill>
                <a:effectLst/>
                <a:latin typeface="+mn-lt"/>
                <a:ea typeface="+mn-ea"/>
                <a:cs typeface="+mn-cs"/>
              </a:rPr>
              <a:t> in Bolivia </a:t>
            </a:r>
            <a:r>
              <a:rPr lang="es-ES" sz="1200" b="0" i="0" u="none" strike="noStrike" kern="1200" dirty="0">
                <a:solidFill>
                  <a:schemeClr val="tx1"/>
                </a:solidFill>
                <a:effectLst/>
                <a:latin typeface="+mn-lt"/>
                <a:ea typeface="+mn-ea"/>
                <a:cs typeface="+mn-cs"/>
                <a:hlinkClick r:id="rId4"/>
              </a:rPr>
              <a:t>@vincegx</a:t>
            </a:r>
            <a:endParaRPr lang="es-ES" sz="1200" b="0" i="0" u="none" strike="noStrike" kern="1200" dirty="0">
              <a:solidFill>
                <a:schemeClr val="tx1"/>
              </a:solidFill>
              <a:effectLst/>
              <a:latin typeface="+mn-lt"/>
              <a:ea typeface="+mn-ea"/>
              <a:cs typeface="+mn-cs"/>
            </a:endParaRPr>
          </a:p>
          <a:p>
            <a:r>
              <a:rPr lang="x-none" dirty="0"/>
              <a:t>Photo of the Salar de Uyuni by </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agnieszkam</a:t>
            </a:r>
            <a:endParaRPr lang="es-ES" sz="1200" b="0" i="0" kern="1200" dirty="0">
              <a:solidFill>
                <a:schemeClr val="tx1"/>
              </a:solidFill>
              <a:effectLst/>
              <a:latin typeface="+mn-lt"/>
              <a:ea typeface="+mn-ea"/>
              <a:cs typeface="+mn-cs"/>
            </a:endParaRPr>
          </a:p>
          <a:p>
            <a:r>
              <a:rPr lang="es-ES" sz="1200" b="0" i="0" kern="1200" dirty="0" err="1">
                <a:solidFill>
                  <a:schemeClr val="tx1"/>
                </a:solidFill>
                <a:effectLst/>
                <a:latin typeface="+mn-lt"/>
                <a:ea typeface="+mn-ea"/>
                <a:cs typeface="+mn-cs"/>
              </a:rPr>
              <a:t>Photo</a:t>
            </a:r>
            <a:r>
              <a:rPr lang="es-ES" sz="1200" b="0" i="0" kern="1200" dirty="0">
                <a:solidFill>
                  <a:schemeClr val="tx1"/>
                </a:solidFill>
                <a:effectLst/>
                <a:latin typeface="+mn-lt"/>
                <a:ea typeface="+mn-ea"/>
                <a:cs typeface="+mn-cs"/>
              </a:rPr>
              <a:t> of Stone </a:t>
            </a:r>
            <a:r>
              <a:rPr lang="es-ES" sz="1200" b="0" i="0" kern="1200" dirty="0" err="1">
                <a:solidFill>
                  <a:schemeClr val="tx1"/>
                </a:solidFill>
                <a:effectLst/>
                <a:latin typeface="+mn-lt"/>
                <a:ea typeface="+mn-ea"/>
                <a:cs typeface="+mn-cs"/>
              </a:rPr>
              <a:t>tree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gabrielrojas</a:t>
            </a:r>
            <a:endParaRPr lang="es-ES" sz="1200" b="0" i="0" kern="1200" dirty="0">
              <a:solidFill>
                <a:schemeClr val="tx1"/>
              </a:solidFill>
              <a:effectLst/>
              <a:latin typeface="+mn-lt"/>
              <a:ea typeface="+mn-ea"/>
              <a:cs typeface="+mn-cs"/>
            </a:endParaRPr>
          </a:p>
          <a:p>
            <a:r>
              <a:rPr lang="es-ES" sz="1200" b="0" i="0" kern="1200" dirty="0" err="1">
                <a:solidFill>
                  <a:schemeClr val="tx1"/>
                </a:solidFill>
                <a:effectLst/>
                <a:latin typeface="+mn-lt"/>
                <a:ea typeface="+mn-ea"/>
                <a:cs typeface="+mn-cs"/>
              </a:rPr>
              <a:t>Photo</a:t>
            </a:r>
            <a:r>
              <a:rPr lang="es-ES" sz="1200" b="0" i="0" kern="1200" dirty="0">
                <a:solidFill>
                  <a:schemeClr val="tx1"/>
                </a:solidFill>
                <a:effectLst/>
                <a:latin typeface="+mn-lt"/>
                <a:ea typeface="+mn-ea"/>
                <a:cs typeface="+mn-cs"/>
              </a:rPr>
              <a:t> of rain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fivepointseven</a:t>
            </a:r>
            <a:endParaRPr lang="es-ES" sz="1200" b="0" i="0" kern="1200" dirty="0">
              <a:solidFill>
                <a:schemeClr val="tx1"/>
              </a:solidFill>
              <a:effectLst/>
              <a:latin typeface="+mn-lt"/>
              <a:ea typeface="+mn-ea"/>
              <a:cs typeface="+mn-cs"/>
            </a:endParaRPr>
          </a:p>
          <a:p>
            <a:r>
              <a:rPr lang="es-ES" sz="1200" b="0" i="0" kern="1200" dirty="0" err="1">
                <a:solidFill>
                  <a:schemeClr val="tx1"/>
                </a:solidFill>
                <a:effectLst/>
                <a:latin typeface="+mn-lt"/>
                <a:ea typeface="+mn-ea"/>
                <a:cs typeface="+mn-cs"/>
              </a:rPr>
              <a:t>Photo</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coast</a:t>
            </a:r>
            <a:r>
              <a:rPr lang="es-ES" sz="1200" b="0" i="0" kern="1200" dirty="0">
                <a:solidFill>
                  <a:schemeClr val="tx1"/>
                </a:solidFill>
                <a:effectLst/>
                <a:latin typeface="+mn-lt"/>
                <a:ea typeface="+mn-ea"/>
                <a:cs typeface="+mn-cs"/>
              </a:rPr>
              <a:t> </a:t>
            </a:r>
            <a:r>
              <a:rPr lang="es-ES" sz="1200" u="none" strike="noStrike" kern="1200" dirty="0">
                <a:solidFill>
                  <a:schemeClr val="tx1"/>
                </a:solidFill>
                <a:effectLst/>
                <a:latin typeface="+mn-lt"/>
                <a:ea typeface="+mn-ea"/>
                <a:cs typeface="+mn-cs"/>
                <a:hlinkClick r:id="rId5"/>
              </a:rPr>
              <a:t>@gregjjurgajtis</a:t>
            </a:r>
            <a:endParaRPr lang="es-ES" dirty="0">
              <a:effectLst/>
            </a:endParaRPr>
          </a:p>
          <a:p>
            <a:r>
              <a:rPr lang="es-ES" dirty="0" err="1">
                <a:effectLst/>
              </a:rPr>
              <a:t>Photo</a:t>
            </a:r>
            <a:r>
              <a:rPr lang="es-ES" dirty="0">
                <a:effectLst/>
              </a:rPr>
              <a:t> of </a:t>
            </a:r>
            <a:r>
              <a:rPr lang="es-ES" dirty="0" err="1">
                <a:effectLst/>
              </a:rPr>
              <a:t>trees</a:t>
            </a:r>
            <a:r>
              <a:rPr lang="es-ES" dirty="0">
                <a:effectLst/>
              </a:rPr>
              <a:t> </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calvoregis</a:t>
            </a:r>
            <a:br>
              <a:rPr lang="es-ES" dirty="0">
                <a:effectLst/>
              </a:rPr>
            </a:br>
            <a:endParaRPr lang="es-ES" dirty="0">
              <a:effectLst/>
            </a:endParaRPr>
          </a:p>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2422326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6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sz="1200" b="0" i="0" kern="1200" dirty="0">
                <a:solidFill>
                  <a:schemeClr val="tx1"/>
                </a:solidFill>
                <a:effectLst/>
                <a:latin typeface="+mn-lt"/>
                <a:ea typeface="+mn-ea"/>
                <a:cs typeface="+mn-cs"/>
              </a:rPr>
              <a:t>to v</a:t>
            </a:r>
            <a:r>
              <a:rPr lang="en-US" sz="1200" b="0" kern="1200" dirty="0">
                <a:solidFill>
                  <a:schemeClr val="tx1"/>
                </a:solidFill>
                <a:effectLst/>
                <a:latin typeface="+mn-lt"/>
                <a:ea typeface="+mn-ea"/>
                <a:cs typeface="+mn-cs"/>
              </a:rPr>
              <a:t>erify </a:t>
            </a:r>
            <a:r>
              <a:rPr lang="en-US" sz="1200" kern="1200" dirty="0">
                <a:solidFill>
                  <a:schemeClr val="tx1"/>
                </a:solidFill>
                <a:effectLst/>
                <a:latin typeface="+mn-lt"/>
                <a:ea typeface="+mn-ea"/>
                <a:cs typeface="+mn-cs"/>
              </a:rPr>
              <a:t>predictions and to learn about the geography</a:t>
            </a:r>
            <a:r>
              <a:rPr lang="en-US" sz="1200" kern="1200" baseline="0" dirty="0">
                <a:solidFill>
                  <a:schemeClr val="tx1"/>
                </a:solidFill>
                <a:effectLst/>
                <a:latin typeface="+mn-lt"/>
                <a:ea typeface="+mn-ea"/>
                <a:cs typeface="+mn-cs"/>
              </a:rPr>
              <a:t> of Bolivia</a:t>
            </a:r>
            <a:r>
              <a:rPr lang="x-non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r</a:t>
            </a:r>
            <a:r>
              <a:rPr lang="es-ES" b="0" dirty="0" err="1"/>
              <a:t>ead</a:t>
            </a:r>
            <a:r>
              <a:rPr lang="es-ES" b="0" dirty="0"/>
              <a:t> </a:t>
            </a:r>
            <a:r>
              <a:rPr lang="es-ES" b="0" dirty="0" err="1"/>
              <a:t>the</a:t>
            </a:r>
            <a:r>
              <a:rPr lang="es-ES" b="0" dirty="0"/>
              <a:t> </a:t>
            </a:r>
            <a:r>
              <a:rPr lang="es-ES" b="0" dirty="0" err="1"/>
              <a:t>text</a:t>
            </a:r>
            <a:r>
              <a:rPr lang="es-E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2. </a:t>
            </a:r>
            <a:r>
              <a:rPr lang="es-ES" b="0" dirty="0" err="1"/>
              <a:t>Students</a:t>
            </a:r>
            <a:r>
              <a:rPr lang="es-ES" b="0" dirty="0"/>
              <a:t> </a:t>
            </a:r>
            <a:r>
              <a:rPr lang="es-ES" b="0" dirty="0" err="1"/>
              <a:t>check</a:t>
            </a:r>
            <a:r>
              <a:rPr lang="es-ES" b="0" dirty="0"/>
              <a:t> </a:t>
            </a:r>
            <a:r>
              <a:rPr lang="es-ES" b="0" dirty="0" err="1"/>
              <a:t>if</a:t>
            </a:r>
            <a:r>
              <a:rPr lang="es-ES" b="0" dirty="0"/>
              <a:t> </a:t>
            </a:r>
            <a:r>
              <a:rPr lang="es-ES" b="0" dirty="0" err="1"/>
              <a:t>their</a:t>
            </a:r>
            <a:r>
              <a:rPr lang="es-ES" b="0" dirty="0"/>
              <a:t> </a:t>
            </a:r>
            <a:r>
              <a:rPr lang="es-ES" b="0" dirty="0" err="1"/>
              <a:t>predictions</a:t>
            </a:r>
            <a:r>
              <a:rPr lang="es-ES" b="0" dirty="0"/>
              <a:t> </a:t>
            </a:r>
            <a:r>
              <a:rPr lang="es-ES" b="0" dirty="0" err="1"/>
              <a:t>about</a:t>
            </a:r>
            <a:r>
              <a:rPr lang="es-ES" b="0" dirty="0"/>
              <a:t> </a:t>
            </a:r>
            <a:r>
              <a:rPr lang="es-ES" b="0" dirty="0" err="1"/>
              <a:t>what</a:t>
            </a:r>
            <a:r>
              <a:rPr lang="es-ES" b="0" dirty="0"/>
              <a:t> Bolivia </a:t>
            </a:r>
            <a:r>
              <a:rPr lang="es-ES" b="0" dirty="0" err="1"/>
              <a:t>is</a:t>
            </a:r>
            <a:r>
              <a:rPr lang="es-ES" b="0" dirty="0"/>
              <a:t> </a:t>
            </a:r>
            <a:r>
              <a:rPr lang="es-ES" b="0" dirty="0" err="1"/>
              <a:t>like</a:t>
            </a:r>
            <a:r>
              <a:rPr lang="es-ES" b="0" dirty="0"/>
              <a:t> are true </a:t>
            </a:r>
            <a:r>
              <a:rPr lang="es-ES" b="0" dirty="0" err="1"/>
              <a:t>or</a:t>
            </a:r>
            <a:r>
              <a:rPr lang="es-ES" b="0" dirty="0"/>
              <a:t> false.</a:t>
            </a:r>
            <a:r>
              <a:rPr lang="es-ES"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baseline="0" dirty="0" err="1"/>
              <a:t>The</a:t>
            </a:r>
            <a:r>
              <a:rPr lang="es-ES" b="0" baseline="0" dirty="0"/>
              <a:t> </a:t>
            </a:r>
            <a:r>
              <a:rPr lang="es-ES" b="0" baseline="0" dirty="0" err="1"/>
              <a:t>teacher</a:t>
            </a:r>
            <a:r>
              <a:rPr lang="es-ES" b="0" baseline="0" dirty="0"/>
              <a:t> </a:t>
            </a:r>
            <a:r>
              <a:rPr lang="es-ES" b="0" baseline="0" dirty="0" err="1"/>
              <a:t>should</a:t>
            </a:r>
            <a:r>
              <a:rPr lang="es-ES" b="0" baseline="0" dirty="0"/>
              <a:t> </a:t>
            </a:r>
            <a:r>
              <a:rPr lang="es-ES" b="0" baseline="0" dirty="0" err="1"/>
              <a:t>actively</a:t>
            </a:r>
            <a:r>
              <a:rPr lang="es-ES" b="0" baseline="0" dirty="0"/>
              <a:t> </a:t>
            </a:r>
            <a:r>
              <a:rPr lang="en-GB" b="0" baseline="0" dirty="0"/>
              <a:t>engage students here, asking, e.g.,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¿Cómo es la region </a:t>
            </a:r>
            <a:r>
              <a:rPr lang="en-GB" b="0" baseline="0" dirty="0" err="1"/>
              <a:t>alta</a:t>
            </a:r>
            <a:r>
              <a:rPr lang="en-GB" b="0" baseline="0" dirty="0"/>
              <a:t> (=</a:t>
            </a:r>
            <a:r>
              <a:rPr lang="en-GB" b="0" baseline="0" dirty="0" err="1"/>
              <a:t>bastante</a:t>
            </a:r>
            <a:r>
              <a:rPr lang="en-GB" b="0" baseline="0" dirty="0"/>
              <a:t> </a:t>
            </a:r>
            <a:r>
              <a:rPr lang="en-GB" b="0" baseline="0" dirty="0" err="1"/>
              <a:t>seca</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¿Hay </a:t>
            </a:r>
            <a:r>
              <a:rPr lang="en-GB" b="0" baseline="0" dirty="0" err="1"/>
              <a:t>glaciares</a:t>
            </a:r>
            <a:r>
              <a:rPr lang="en-GB" b="0" baseline="0" dirty="0"/>
              <a:t>? (=</a:t>
            </a:r>
            <a:r>
              <a:rPr lang="en-GB" b="0" baseline="0" dirty="0" err="1"/>
              <a:t>Sí</a:t>
            </a:r>
            <a:r>
              <a:rPr lang="en-GB" b="0" baseline="0" dirty="0"/>
              <a:t>, pero </a:t>
            </a:r>
            <a:r>
              <a:rPr lang="en-GB" b="0" baseline="0" dirty="0" err="1"/>
              <a:t>desaparecen</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¿Tiene </a:t>
            </a:r>
            <a:r>
              <a:rPr lang="en-GB" b="0" baseline="0" dirty="0" err="1"/>
              <a:t>paisajes</a:t>
            </a:r>
            <a:r>
              <a:rPr lang="en-GB" b="0" baseline="0" dirty="0"/>
              <a:t> </a:t>
            </a:r>
            <a:r>
              <a:rPr lang="en-GB" b="0" baseline="0" dirty="0" err="1"/>
              <a:t>diferentes</a:t>
            </a:r>
            <a:r>
              <a:rPr lang="en-GB" b="0" baseline="0" dirty="0"/>
              <a:t>? (=</a:t>
            </a:r>
            <a:r>
              <a:rPr lang="en-GB" b="0" baseline="0" dirty="0" err="1"/>
              <a:t>Sí</a:t>
            </a:r>
            <a:r>
              <a:rPr lang="en-GB" b="0" baseline="0" dirty="0"/>
              <a:t>, en el Amazonas hay… y en los Andes hay…).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solidFill>
                  <a:schemeClr val="accent5">
                    <a:lumMod val="50000"/>
                  </a:schemeClr>
                </a:solidFill>
              </a:rPr>
              <a:t>3. The teacher can also ask the students what else the text says about the geography of Bolivia.</a:t>
            </a:r>
            <a:endParaRPr lang="x-none" sz="1200" b="0" dirty="0">
              <a:solidFill>
                <a:schemeClr val="accent5">
                  <a:lumMod val="50000"/>
                </a:schemeClr>
              </a:solidFill>
            </a:endParaRPr>
          </a:p>
          <a:p>
            <a:endParaRPr lang="x-non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Pictures from Unsplash:</a:t>
            </a:r>
          </a:p>
          <a:p>
            <a:r>
              <a:rPr lang="en-GB" dirty="0"/>
              <a:t>Photo by </a:t>
            </a:r>
            <a:r>
              <a:rPr lang="en-GB" dirty="0">
                <a:hlinkClick r:id="rId3"/>
              </a:rPr>
              <a:t>Jose David</a:t>
            </a:r>
            <a:r>
              <a:rPr lang="en-GB" dirty="0"/>
              <a:t> on </a:t>
            </a:r>
            <a:r>
              <a:rPr lang="en-GB" dirty="0" err="1">
                <a:hlinkClick r:id="rId4"/>
              </a:rPr>
              <a:t>Unsplash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 by </a:t>
            </a:r>
            <a:r>
              <a:rPr lang="en-GB" dirty="0">
                <a:hlinkClick r:id="rId5"/>
              </a:rPr>
              <a:t>Harold Martinez</a:t>
            </a:r>
            <a:r>
              <a:rPr lang="en-GB" dirty="0"/>
              <a:t> on </a:t>
            </a:r>
            <a:r>
              <a:rPr lang="en-GB" dirty="0" err="1">
                <a:hlinkClick r:id="rId4"/>
              </a:rPr>
              <a:t>Unsplash</a:t>
            </a:r>
            <a:endParaRPr lang="es-ES" dirty="0">
              <a:effectLst/>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2945757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5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GB" sz="1200" b="0" i="0" kern="1200" dirty="0">
                <a:solidFill>
                  <a:schemeClr val="tx1"/>
                </a:solidFill>
                <a:effectLst/>
                <a:latin typeface="+mn-lt"/>
                <a:ea typeface="+mn-ea"/>
                <a:cs typeface="+mn-cs"/>
              </a:rPr>
              <a:t>to learn about</a:t>
            </a:r>
            <a:r>
              <a:rPr lang="en-GB" sz="1200" b="0" i="0" kern="1200" baseline="0" dirty="0">
                <a:solidFill>
                  <a:schemeClr val="tx1"/>
                </a:solidFill>
                <a:effectLst/>
                <a:latin typeface="+mn-lt"/>
                <a:ea typeface="+mn-ea"/>
                <a:cs typeface="+mn-cs"/>
              </a:rPr>
              <a:t> language education in Bolivia; to refresh students’ understanding of two previously taught features ahead of the next activity.</a:t>
            </a:r>
            <a:endParaRPr lang="x-non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read the text and try identify as many examples as they can of verbs</a:t>
            </a:r>
            <a:r>
              <a:rPr lang="en-GB" b="0" baseline="0" dirty="0"/>
              <a:t> ending in –e and –en.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solidFill>
                  <a:schemeClr val="accent5">
                    <a:lumMod val="50000"/>
                  </a:schemeClr>
                </a:solidFill>
              </a:rPr>
              <a:t>2. The teacher then brings up the text box at the bottom and elicits the meanings of the two verb endings.</a:t>
            </a:r>
            <a:br>
              <a:rPr lang="en-GB" sz="1200" b="0" baseline="0" dirty="0">
                <a:solidFill>
                  <a:schemeClr val="accent5">
                    <a:lumMod val="50000"/>
                  </a:schemeClr>
                </a:solidFill>
              </a:rPr>
            </a:br>
            <a:r>
              <a:rPr lang="en-GB" sz="1200" kern="1200" dirty="0">
                <a:solidFill>
                  <a:schemeClr val="tx1"/>
                </a:solidFill>
                <a:effectLst/>
                <a:latin typeface="+mn-lt"/>
                <a:ea typeface="+mn-ea"/>
                <a:cs typeface="+mn-cs"/>
              </a:rPr>
              <a:t>3. To ensure understanding of the information in the text, do one of the following or use another preferred task:</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whole class oral English translation, phrase by phrase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ii. Individual summary of the text, with the instruction – Note three key facts from the first paragraph and two from the second paragraph about languages in Bolivia.</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ii. Ask direct questions to elicit the key information.  1. How many languages are mentioned as being spoken in Bolivia?  2. Which?  3. What does it say about Aymara and Quechua in the first paragraph?  4. What are languages important for?  5. Why is it not straightforward for students to learn Quechua or Aymara at school?</a:t>
            </a:r>
            <a:endParaRPr lang="en-GB" sz="1200" b="0" baseline="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Note: </a:t>
            </a:r>
            <a:r>
              <a:rPr lang="en-GB" sz="1200" b="0" i="0" kern="1200" dirty="0">
                <a:solidFill>
                  <a:schemeClr val="tx1"/>
                </a:solidFill>
                <a:effectLst/>
                <a:latin typeface="+mn-lt"/>
                <a:ea typeface="+mn-ea"/>
                <a:cs typeface="+mn-cs"/>
              </a:rPr>
              <a:t>Many Y8 students will not be clear on the meaning of ‘indigenous’ in English, perhaps, so worth checking and giving a definition, if needed:</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Indigenous peoples are ethnic groups who are the original or earliest known inhabitants of an area, in contrast to groups that have settled, occupied or colonized the area more recently.</a:t>
            </a:r>
            <a:endParaRPr lang="x-none" sz="1200" b="0" dirty="0">
              <a:solidFill>
                <a:schemeClr val="accent5">
                  <a:lumMod val="50000"/>
                </a:schemeClr>
              </a:solidFill>
            </a:endParaRPr>
          </a:p>
          <a:p>
            <a:endParaRPr lang="x-non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Pictures taken from Unsplash:</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Photo of Bolivian child by </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alexazabache</a:t>
            </a:r>
            <a:endParaRPr lang="x-none" dirty="0"/>
          </a:p>
          <a:p>
            <a:endParaRPr lang="es-ES" dirty="0">
              <a:effectLst/>
            </a:endParaRPr>
          </a:p>
          <a:p>
            <a:endParaRPr lang="es-ES" dirty="0">
              <a:effectLst/>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89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8 min.</a:t>
            </a:r>
          </a:p>
          <a:p>
            <a:endParaRPr lang="en-US" b="1" dirty="0"/>
          </a:p>
          <a:p>
            <a:r>
              <a:rPr lang="en-US" b="1" dirty="0"/>
              <a:t>Aim: </a:t>
            </a:r>
            <a:r>
              <a:rPr lang="en-US" b="0" dirty="0"/>
              <a:t>to consolidate understanding of 3rd person singular vs plural verb forms of –</a:t>
            </a:r>
            <a:r>
              <a:rPr lang="en-US" b="0" dirty="0" err="1"/>
              <a:t>er</a:t>
            </a:r>
            <a:r>
              <a:rPr lang="en-US" b="0" dirty="0"/>
              <a:t> and –</a:t>
            </a:r>
            <a:r>
              <a:rPr lang="en-US" b="0" dirty="0" err="1"/>
              <a:t>ir</a:t>
            </a:r>
            <a:r>
              <a:rPr lang="en-US" b="0" dirty="0"/>
              <a:t> verbs</a:t>
            </a:r>
            <a:r>
              <a:rPr lang="en-US" b="0" baseline="0" dirty="0"/>
              <a:t> in the oral modality; to check understanding of factual information about Bolivia on previous slides.</a:t>
            </a:r>
            <a:endParaRPr lang="en-US" b="0" dirty="0"/>
          </a:p>
          <a:p>
            <a:endParaRPr lang="en-US" b="1" dirty="0"/>
          </a:p>
          <a:p>
            <a:r>
              <a:rPr lang="en-US" b="1" dirty="0"/>
              <a:t>Procedure:</a:t>
            </a:r>
          </a:p>
          <a:p>
            <a:pPr marL="228600" indent="-228600">
              <a:buAutoNum type="arabicPeriod"/>
            </a:pPr>
            <a:r>
              <a:rPr lang="en-US" b="0" dirty="0"/>
              <a:t>Students</a:t>
            </a:r>
            <a:r>
              <a:rPr lang="en-US" b="0" baseline="0" dirty="0"/>
              <a:t> listen</a:t>
            </a:r>
            <a:r>
              <a:rPr lang="en-US" b="0" dirty="0"/>
              <a:t> to the audio and </a:t>
            </a:r>
            <a:r>
              <a:rPr lang="en-GB" baseline="0" dirty="0"/>
              <a:t>decide if </a:t>
            </a:r>
            <a:r>
              <a:rPr lang="es-ES" baseline="0" dirty="0" err="1"/>
              <a:t>it</a:t>
            </a:r>
            <a:r>
              <a:rPr lang="es-ES" baseline="0" dirty="0"/>
              <a:t> </a:t>
            </a:r>
            <a:r>
              <a:rPr lang="es-ES" baseline="0" dirty="0" err="1"/>
              <a:t>refers</a:t>
            </a:r>
            <a:r>
              <a:rPr lang="es-ES" baseline="0" dirty="0"/>
              <a:t> to a singular </a:t>
            </a:r>
            <a:r>
              <a:rPr lang="es-ES" baseline="0" dirty="0" err="1"/>
              <a:t>or</a:t>
            </a:r>
            <a:r>
              <a:rPr lang="es-ES" baseline="0" dirty="0"/>
              <a:t> a plural </a:t>
            </a:r>
            <a:r>
              <a:rPr lang="es-ES" baseline="0" dirty="0" err="1"/>
              <a:t>subject</a:t>
            </a:r>
            <a:r>
              <a:rPr lang="es-ES" baseline="0" dirty="0"/>
              <a:t>.</a:t>
            </a:r>
          </a:p>
          <a:p>
            <a:pPr marL="228600" indent="-228600">
              <a:buAutoNum type="arabicPeriod"/>
            </a:pPr>
            <a:r>
              <a:rPr lang="es-ES" b="0" baseline="0" dirty="0" err="1"/>
              <a:t>Students</a:t>
            </a:r>
            <a:r>
              <a:rPr lang="es-ES" b="0" baseline="0" dirty="0"/>
              <a:t> listen </a:t>
            </a:r>
            <a:r>
              <a:rPr lang="es-ES" b="0" baseline="0" dirty="0" err="1"/>
              <a:t>again</a:t>
            </a:r>
            <a:r>
              <a:rPr lang="es-ES" b="0" baseline="0" dirty="0"/>
              <a:t> and decide </a:t>
            </a:r>
            <a:r>
              <a:rPr lang="es-ES" b="0" baseline="0" dirty="0" err="1"/>
              <a:t>which</a:t>
            </a:r>
            <a:r>
              <a:rPr lang="es-ES" b="0" baseline="0" dirty="0"/>
              <a:t> of </a:t>
            </a:r>
            <a:r>
              <a:rPr lang="es-ES" b="0" baseline="0" dirty="0" err="1"/>
              <a:t>the</a:t>
            </a:r>
            <a:r>
              <a:rPr lang="es-ES" b="0" baseline="0" dirty="0"/>
              <a:t> </a:t>
            </a:r>
            <a:r>
              <a:rPr lang="es-ES" b="0" baseline="0" dirty="0" err="1"/>
              <a:t>words</a:t>
            </a:r>
            <a:r>
              <a:rPr lang="es-ES" b="0" baseline="0" dirty="0"/>
              <a:t> </a:t>
            </a:r>
            <a:r>
              <a:rPr lang="es-ES" b="0" baseline="0" dirty="0" err="1"/>
              <a:t>on</a:t>
            </a:r>
            <a:r>
              <a:rPr lang="es-ES" b="0" baseline="0" dirty="0"/>
              <a:t> </a:t>
            </a:r>
            <a:r>
              <a:rPr lang="es-ES" b="0" baseline="0" dirty="0" err="1"/>
              <a:t>the</a:t>
            </a:r>
            <a:r>
              <a:rPr lang="es-ES" b="0" baseline="0" dirty="0"/>
              <a:t> </a:t>
            </a:r>
            <a:r>
              <a:rPr lang="es-ES" b="0" baseline="0" dirty="0" err="1"/>
              <a:t>right</a:t>
            </a:r>
            <a:r>
              <a:rPr lang="es-ES" b="0" baseline="0" dirty="0"/>
              <a:t> </a:t>
            </a:r>
            <a:r>
              <a:rPr lang="es-ES" b="0" baseline="0" dirty="0" err="1"/>
              <a:t>hand</a:t>
            </a:r>
            <a:r>
              <a:rPr lang="es-ES" b="0" baseline="0" dirty="0"/>
              <a:t> </a:t>
            </a:r>
            <a:r>
              <a:rPr lang="es-ES" b="0" baseline="0" dirty="0" err="1"/>
              <a:t>side</a:t>
            </a:r>
            <a:r>
              <a:rPr lang="es-ES" b="0" baseline="0" dirty="0"/>
              <a:t> </a:t>
            </a:r>
            <a:r>
              <a:rPr lang="es-ES" b="0" baseline="0" dirty="0" err="1"/>
              <a:t>is</a:t>
            </a:r>
            <a:r>
              <a:rPr lang="es-ES" b="0" baseline="0" dirty="0"/>
              <a:t> </a:t>
            </a:r>
            <a:r>
              <a:rPr lang="es-ES" b="0" baseline="0" dirty="0" err="1"/>
              <a:t>the</a:t>
            </a:r>
            <a:r>
              <a:rPr lang="es-ES" b="0" baseline="0" dirty="0"/>
              <a:t> </a:t>
            </a:r>
            <a:r>
              <a:rPr lang="es-ES" b="0" baseline="0" dirty="0" err="1"/>
              <a:t>subject</a:t>
            </a:r>
            <a:r>
              <a:rPr lang="es-ES" b="0" baseline="0" dirty="0"/>
              <a:t> of </a:t>
            </a:r>
            <a:r>
              <a:rPr lang="es-ES" b="0" baseline="0" dirty="0" err="1"/>
              <a:t>the</a:t>
            </a:r>
            <a:r>
              <a:rPr lang="es-ES" b="0" baseline="0" dirty="0"/>
              <a:t> </a:t>
            </a:r>
            <a:r>
              <a:rPr lang="es-ES" b="0" baseline="0" dirty="0" err="1"/>
              <a:t>sentence</a:t>
            </a:r>
            <a:r>
              <a:rPr lang="es-ES" b="0" baseline="0" dirty="0"/>
              <a:t>. </a:t>
            </a:r>
            <a:r>
              <a:rPr lang="es-ES" b="0" baseline="0" dirty="0" err="1"/>
              <a:t>The</a:t>
            </a:r>
            <a:r>
              <a:rPr lang="es-ES" b="0" baseline="0" dirty="0"/>
              <a:t> </a:t>
            </a:r>
            <a:r>
              <a:rPr lang="es-ES" b="0" baseline="0" dirty="0" err="1"/>
              <a:t>correct</a:t>
            </a:r>
            <a:r>
              <a:rPr lang="es-ES" b="0" baseline="0" dirty="0"/>
              <a:t> </a:t>
            </a:r>
            <a:r>
              <a:rPr lang="es-ES" b="0" baseline="0" dirty="0" err="1"/>
              <a:t>answer</a:t>
            </a:r>
            <a:r>
              <a:rPr lang="es-ES" b="0" baseline="0" dirty="0"/>
              <a:t> </a:t>
            </a:r>
            <a:r>
              <a:rPr lang="es-ES" b="0" baseline="0" dirty="0" err="1"/>
              <a:t>will</a:t>
            </a:r>
            <a:r>
              <a:rPr lang="es-ES" b="0" baseline="0" dirty="0"/>
              <a:t> be true of </a:t>
            </a:r>
            <a:r>
              <a:rPr lang="es-ES" b="0" baseline="0" dirty="0" err="1"/>
              <a:t>the</a:t>
            </a:r>
            <a:r>
              <a:rPr lang="es-ES" b="0" baseline="0" dirty="0"/>
              <a:t> </a:t>
            </a:r>
            <a:r>
              <a:rPr lang="es-ES" b="0" baseline="0" dirty="0" err="1"/>
              <a:t>two</a:t>
            </a:r>
            <a:r>
              <a:rPr lang="es-ES" b="0" baseline="0" dirty="0"/>
              <a:t> </a:t>
            </a:r>
            <a:r>
              <a:rPr lang="es-ES" b="0" baseline="0" dirty="0" err="1"/>
              <a:t>texts</a:t>
            </a:r>
            <a:r>
              <a:rPr lang="es-ES" b="0" baseline="0" dirty="0"/>
              <a:t> </a:t>
            </a:r>
            <a:r>
              <a:rPr lang="es-ES" b="0" baseline="0" dirty="0" err="1"/>
              <a:t>that</a:t>
            </a:r>
            <a:r>
              <a:rPr lang="es-ES" b="0" baseline="0" dirty="0"/>
              <a:t> </a:t>
            </a:r>
            <a:r>
              <a:rPr lang="es-ES" b="0" baseline="0" dirty="0" err="1"/>
              <a:t>students</a:t>
            </a:r>
            <a:r>
              <a:rPr lang="es-ES" b="0" baseline="0" dirty="0"/>
              <a:t> </a:t>
            </a:r>
            <a:r>
              <a:rPr lang="es-ES" b="0" baseline="0" dirty="0" err="1"/>
              <a:t>just</a:t>
            </a:r>
            <a:r>
              <a:rPr lang="es-ES" b="0" baseline="0" dirty="0"/>
              <a:t> </a:t>
            </a:r>
            <a:r>
              <a:rPr lang="es-ES" b="0" baseline="0" dirty="0" err="1"/>
              <a:t>read</a:t>
            </a:r>
            <a:r>
              <a:rPr lang="es-ES" b="0" baseline="0" dirty="0"/>
              <a:t>.</a:t>
            </a:r>
          </a:p>
          <a:p>
            <a:pPr marL="228600" indent="-228600">
              <a:buAutoNum type="arabicPeriod"/>
            </a:pPr>
            <a:r>
              <a:rPr lang="es-ES" b="0" baseline="0" dirty="0" err="1"/>
              <a:t>Some</a:t>
            </a:r>
            <a:r>
              <a:rPr lang="es-ES" b="0" baseline="0" dirty="0"/>
              <a:t> </a:t>
            </a:r>
            <a:r>
              <a:rPr lang="es-ES" b="0" baseline="0" dirty="0" err="1"/>
              <a:t>students</a:t>
            </a:r>
            <a:r>
              <a:rPr lang="es-ES" b="0" baseline="0" dirty="0"/>
              <a:t> </a:t>
            </a:r>
            <a:r>
              <a:rPr lang="es-ES" b="0" baseline="0" dirty="0" err="1"/>
              <a:t>may</a:t>
            </a:r>
            <a:r>
              <a:rPr lang="es-ES" b="0" baseline="0" dirty="0"/>
              <a:t> be </a:t>
            </a:r>
            <a:r>
              <a:rPr lang="es-ES" b="0" baseline="0" dirty="0" err="1"/>
              <a:t>able</a:t>
            </a:r>
            <a:r>
              <a:rPr lang="es-ES" b="0" baseline="0" dirty="0"/>
              <a:t> to complete </a:t>
            </a:r>
            <a:r>
              <a:rPr lang="es-ES" b="0" baseline="0" dirty="0" err="1"/>
              <a:t>parts</a:t>
            </a:r>
            <a:r>
              <a:rPr lang="es-ES" b="0" baseline="0" dirty="0"/>
              <a:t> 1 and 2 at </a:t>
            </a:r>
            <a:r>
              <a:rPr lang="es-ES" b="0" baseline="0" dirty="0" err="1"/>
              <a:t>the</a:t>
            </a:r>
            <a:r>
              <a:rPr lang="es-ES" b="0" baseline="0" dirty="0"/>
              <a:t> </a:t>
            </a:r>
            <a:r>
              <a:rPr lang="es-ES" b="0" baseline="0" dirty="0" err="1"/>
              <a:t>same</a:t>
            </a:r>
            <a:r>
              <a:rPr lang="es-ES" b="0" baseline="0" dirty="0"/>
              <a:t> time. </a:t>
            </a:r>
          </a:p>
          <a:p>
            <a:pPr marL="0" indent="0">
              <a:buNone/>
            </a:pPr>
            <a:endParaRPr lang="es-ES" b="0" baseline="0" dirty="0"/>
          </a:p>
          <a:p>
            <a:pPr marL="0" indent="0">
              <a:buNone/>
            </a:pPr>
            <a:r>
              <a:rPr lang="es-ES" b="0" baseline="0" dirty="0"/>
              <a:t>Note: </a:t>
            </a:r>
            <a:r>
              <a:rPr lang="es-ES" b="0" baseline="0" dirty="0" err="1"/>
              <a:t>If</a:t>
            </a:r>
            <a:r>
              <a:rPr lang="es-ES" b="0" baseline="0" dirty="0"/>
              <a:t> </a:t>
            </a:r>
            <a:r>
              <a:rPr lang="es-ES" b="0" baseline="0" dirty="0" err="1"/>
              <a:t>students</a:t>
            </a:r>
            <a:r>
              <a:rPr lang="es-ES" b="0" baseline="0" dirty="0"/>
              <a:t> </a:t>
            </a:r>
            <a:r>
              <a:rPr lang="es-ES" b="0" baseline="0" dirty="0" err="1"/>
              <a:t>require</a:t>
            </a:r>
            <a:r>
              <a:rPr lang="es-ES" b="0" baseline="0" dirty="0"/>
              <a:t> </a:t>
            </a:r>
            <a:r>
              <a:rPr lang="es-ES" b="0" baseline="0" dirty="0" err="1"/>
              <a:t>further</a:t>
            </a:r>
            <a:r>
              <a:rPr lang="es-ES" b="0" baseline="0" dirty="0"/>
              <a:t> </a:t>
            </a:r>
            <a:r>
              <a:rPr lang="es-ES" b="0" baseline="0" dirty="0" err="1"/>
              <a:t>support</a:t>
            </a:r>
            <a:r>
              <a:rPr lang="es-ES" b="0" baseline="0" dirty="0"/>
              <a:t> </a:t>
            </a:r>
            <a:r>
              <a:rPr lang="es-ES" b="0" baseline="0" dirty="0" err="1"/>
              <a:t>with</a:t>
            </a:r>
            <a:r>
              <a:rPr lang="es-ES" b="0" baseline="0" dirty="0"/>
              <a:t> </a:t>
            </a:r>
            <a:r>
              <a:rPr lang="es-ES" b="0" baseline="0" dirty="0" err="1"/>
              <a:t>the</a:t>
            </a:r>
            <a:r>
              <a:rPr lang="es-ES" b="0" baseline="0" dirty="0"/>
              <a:t> </a:t>
            </a:r>
            <a:r>
              <a:rPr lang="es-ES" b="0" baseline="0" dirty="0" err="1"/>
              <a:t>task</a:t>
            </a:r>
            <a:r>
              <a:rPr lang="es-ES" b="0" baseline="0" dirty="0"/>
              <a:t>, </a:t>
            </a:r>
            <a:r>
              <a:rPr lang="es-ES" b="0" baseline="0" dirty="0" err="1"/>
              <a:t>they</a:t>
            </a:r>
            <a:r>
              <a:rPr lang="es-ES" b="0" baseline="0" dirty="0"/>
              <a:t> </a:t>
            </a:r>
            <a:r>
              <a:rPr lang="es-ES" b="0" baseline="0" dirty="0" err="1"/>
              <a:t>could</a:t>
            </a:r>
            <a:r>
              <a:rPr lang="es-ES" b="0" baseline="0" dirty="0"/>
              <a:t> be </a:t>
            </a:r>
            <a:r>
              <a:rPr lang="es-ES" b="0" baseline="0" dirty="0" err="1"/>
              <a:t>given</a:t>
            </a:r>
            <a:r>
              <a:rPr lang="es-ES" b="0" baseline="0" dirty="0"/>
              <a:t> </a:t>
            </a:r>
            <a:r>
              <a:rPr lang="es-ES" b="0" baseline="0" dirty="0" err="1"/>
              <a:t>the</a:t>
            </a:r>
            <a:r>
              <a:rPr lang="es-ES" b="0" baseline="0" dirty="0"/>
              <a:t> </a:t>
            </a:r>
            <a:r>
              <a:rPr lang="es-ES" b="0" baseline="0" dirty="0" err="1"/>
              <a:t>answer</a:t>
            </a:r>
            <a:r>
              <a:rPr lang="es-ES" b="0" baseline="0" dirty="0"/>
              <a:t> </a:t>
            </a:r>
            <a:r>
              <a:rPr lang="es-ES" b="0" baseline="0" dirty="0" err="1"/>
              <a:t>options</a:t>
            </a:r>
            <a:r>
              <a:rPr lang="es-ES" b="0" baseline="0" dirty="0"/>
              <a:t> in a table, </a:t>
            </a:r>
            <a:r>
              <a:rPr lang="es-ES" b="0" baseline="0" dirty="0" err="1"/>
              <a:t>like</a:t>
            </a:r>
            <a:r>
              <a:rPr lang="es-ES" b="0" baseline="0" dirty="0"/>
              <a:t> </a:t>
            </a:r>
            <a:r>
              <a:rPr lang="es-ES" b="0" baseline="0" dirty="0" err="1"/>
              <a:t>this</a:t>
            </a:r>
            <a:r>
              <a:rPr lang="es-ES" b="0" baseline="0" dirty="0"/>
              <a:t>:</a:t>
            </a:r>
            <a:br>
              <a:rPr lang="es-ES" b="0" baseline="0" dirty="0"/>
            </a:br>
            <a:br>
              <a:rPr lang="es-ES" b="0" baseline="0" dirty="0"/>
            </a:br>
            <a:r>
              <a:rPr lang="es-ES" b="0" baseline="0" dirty="0"/>
              <a:t>1.  el aymara / el aymara y el quechua</a:t>
            </a:r>
            <a:br>
              <a:rPr lang="es-ES" b="0" baseline="0" dirty="0"/>
            </a:br>
            <a:r>
              <a:rPr lang="es-ES" b="0" baseline="0" dirty="0"/>
              <a:t>2.  los estudiantes / el estudiante</a:t>
            </a:r>
            <a:br>
              <a:rPr lang="es-ES" b="0" baseline="0" dirty="0"/>
            </a:br>
            <a:r>
              <a:rPr lang="es-ES" b="0" baseline="0" dirty="0"/>
              <a:t>3.  las selvas / la selva | la región alta / todas las regiones</a:t>
            </a:r>
          </a:p>
          <a:p>
            <a:pPr marL="228600" indent="-228600">
              <a:buAutoNum type="arabicPeriod"/>
            </a:pPr>
            <a:endParaRPr lang="es-ES" b="0" baseline="0" dirty="0"/>
          </a:p>
          <a:p>
            <a:pPr marL="0" lvl="0" indent="0" algn="l" rtl="0">
              <a:spcBef>
                <a:spcPts val="0"/>
              </a:spcBef>
              <a:spcAft>
                <a:spcPts val="0"/>
              </a:spcAft>
              <a:buNone/>
            </a:pPr>
            <a:r>
              <a:rPr lang="en-GB" b="1" dirty="0"/>
              <a:t>Transcript</a:t>
            </a:r>
            <a:r>
              <a:rPr lang="en-GB" dirty="0"/>
              <a:t>:</a:t>
            </a:r>
          </a:p>
          <a:p>
            <a:pPr marL="228600" lvl="0" indent="-228600" algn="l" rtl="0">
              <a:spcBef>
                <a:spcPts val="0"/>
              </a:spcBef>
              <a:spcAft>
                <a:spcPts val="0"/>
              </a:spcAft>
              <a:buAutoNum type="arabicPeriod"/>
            </a:pPr>
            <a:r>
              <a:rPr lang="en-GB" baseline="0" dirty="0" err="1"/>
              <a:t>Existe</a:t>
            </a:r>
            <a:r>
              <a:rPr lang="en-GB" baseline="0" dirty="0"/>
              <a:t> en Bolivia, y el español </a:t>
            </a:r>
            <a:r>
              <a:rPr lang="en-GB" baseline="0" dirty="0" err="1"/>
              <a:t>también</a:t>
            </a:r>
            <a:r>
              <a:rPr lang="en-GB" baseline="0" dirty="0"/>
              <a:t>.</a:t>
            </a:r>
          </a:p>
          <a:p>
            <a:pPr marL="228600" lvl="0" indent="-228600" algn="l" rtl="0">
              <a:spcBef>
                <a:spcPts val="0"/>
              </a:spcBef>
              <a:spcAft>
                <a:spcPts val="0"/>
              </a:spcAft>
              <a:buAutoNum type="arabicPeriod"/>
            </a:pPr>
            <a:r>
              <a:rPr lang="en-GB" b="0" baseline="0" dirty="0"/>
              <a:t>Pueden </a:t>
            </a:r>
            <a:r>
              <a:rPr lang="en-GB" b="0" baseline="0" dirty="0" err="1"/>
              <a:t>aprender</a:t>
            </a:r>
            <a:r>
              <a:rPr lang="en-GB" b="0" baseline="0" dirty="0"/>
              <a:t> dos </a:t>
            </a:r>
            <a:r>
              <a:rPr lang="en-GB" b="0" baseline="0" dirty="0" err="1"/>
              <a:t>idiomas</a:t>
            </a:r>
            <a:r>
              <a:rPr lang="en-GB" b="0" baseline="0" dirty="0"/>
              <a:t>.</a:t>
            </a:r>
          </a:p>
          <a:p>
            <a:pPr marL="228600" lvl="0" indent="-228600" algn="l" rtl="0">
              <a:spcBef>
                <a:spcPts val="0"/>
              </a:spcBef>
              <a:spcAft>
                <a:spcPts val="0"/>
              </a:spcAft>
              <a:buAutoNum type="arabicPeriod"/>
            </a:pPr>
            <a:r>
              <a:rPr lang="en-GB" b="0" baseline="0" dirty="0" err="1"/>
              <a:t>Cubre</a:t>
            </a:r>
            <a:r>
              <a:rPr lang="en-GB" b="0" baseline="0" dirty="0"/>
              <a:t> una parte </a:t>
            </a:r>
            <a:r>
              <a:rPr lang="en-GB" b="0" baseline="0" dirty="0" err="1"/>
              <a:t>grande</a:t>
            </a:r>
            <a:r>
              <a:rPr lang="en-GB" b="0" baseline="0" dirty="0"/>
              <a:t> del país.</a:t>
            </a:r>
          </a:p>
          <a:p>
            <a:pPr marL="228600" lvl="0" indent="-228600" algn="l" rtl="0">
              <a:spcBef>
                <a:spcPts val="0"/>
              </a:spcBef>
              <a:spcAft>
                <a:spcPts val="0"/>
              </a:spcAft>
              <a:buAutoNum type="arabicPeriod"/>
            </a:pPr>
            <a:r>
              <a:rPr lang="en-GB" b="0" baseline="0" dirty="0"/>
              <a:t>No </a:t>
            </a:r>
            <a:r>
              <a:rPr lang="en-GB" b="0" baseline="0" dirty="0" err="1"/>
              <a:t>tienen</a:t>
            </a:r>
            <a:r>
              <a:rPr lang="en-GB" b="0" baseline="0" dirty="0"/>
              <a:t> </a:t>
            </a:r>
            <a:r>
              <a:rPr lang="en-GB" b="0" baseline="0" dirty="0" err="1"/>
              <a:t>suficientes</a:t>
            </a:r>
            <a:r>
              <a:rPr lang="en-GB" b="0" baseline="0" dirty="0"/>
              <a:t> </a:t>
            </a:r>
            <a:r>
              <a:rPr lang="en-GB" b="0" baseline="0" dirty="0" err="1"/>
              <a:t>profesores</a:t>
            </a:r>
            <a:r>
              <a:rPr lang="en-GB" b="0" baseline="0" dirty="0"/>
              <a:t> de </a:t>
            </a:r>
            <a:r>
              <a:rPr lang="en-GB" b="0" baseline="0" dirty="0" err="1"/>
              <a:t>idiomas</a:t>
            </a:r>
            <a:r>
              <a:rPr lang="en-GB" b="0" baseline="0" dirty="0"/>
              <a:t> </a:t>
            </a:r>
            <a:r>
              <a:rPr lang="en-GB" b="0" baseline="0" dirty="0" err="1"/>
              <a:t>indígenas</a:t>
            </a:r>
            <a:r>
              <a:rPr lang="en-GB" b="0" baseline="0" dirty="0"/>
              <a:t>.</a:t>
            </a:r>
          </a:p>
          <a:p>
            <a:pPr marL="228600" lvl="0" indent="-228600" algn="l" rtl="0">
              <a:spcBef>
                <a:spcPts val="0"/>
              </a:spcBef>
              <a:spcAft>
                <a:spcPts val="0"/>
              </a:spcAft>
              <a:buAutoNum type="arabicPeriod"/>
            </a:pPr>
            <a:r>
              <a:rPr lang="en-GB" b="0" baseline="0" dirty="0"/>
              <a:t>Tiene una </a:t>
            </a:r>
            <a:r>
              <a:rPr lang="en-GB" b="0" baseline="0" dirty="0" err="1"/>
              <a:t>frontera</a:t>
            </a:r>
            <a:r>
              <a:rPr lang="en-GB" b="0" baseline="0" dirty="0"/>
              <a:t> con Bolivia.</a:t>
            </a:r>
          </a:p>
          <a:p>
            <a:pPr marL="228600" lvl="0" indent="-228600" algn="l" rtl="0">
              <a:spcBef>
                <a:spcPts val="0"/>
              </a:spcBef>
              <a:spcAft>
                <a:spcPts val="0"/>
              </a:spcAft>
              <a:buAutoNum type="arabicPeriod"/>
            </a:pPr>
            <a:r>
              <a:rPr lang="en-GB" b="0" baseline="0" dirty="0" err="1"/>
              <a:t>Desaparecen</a:t>
            </a:r>
            <a:r>
              <a:rPr lang="en-GB" b="0" baseline="0" dirty="0"/>
              <a:t> por los </a:t>
            </a:r>
            <a:r>
              <a:rPr lang="en-GB" b="0" baseline="0" dirty="0" err="1"/>
              <a:t>cambios</a:t>
            </a:r>
            <a:r>
              <a:rPr lang="en-GB" b="0" baseline="0" dirty="0"/>
              <a:t> del clima.</a:t>
            </a:r>
          </a:p>
          <a:p>
            <a:pPr marL="228600" lvl="0" indent="-228600" algn="l" rtl="0">
              <a:spcBef>
                <a:spcPts val="0"/>
              </a:spcBef>
              <a:spcAft>
                <a:spcPts val="0"/>
              </a:spcAft>
              <a:buAutoNum type="arabicPeriod"/>
            </a:pPr>
            <a:r>
              <a:rPr lang="en-GB" b="0" baseline="0" dirty="0" err="1"/>
              <a:t>Cubren</a:t>
            </a:r>
            <a:r>
              <a:rPr lang="en-GB" b="0" baseline="0" dirty="0"/>
              <a:t> la parte </a:t>
            </a:r>
            <a:r>
              <a:rPr lang="en-GB" b="0" baseline="0" dirty="0" err="1"/>
              <a:t>alta</a:t>
            </a:r>
            <a:r>
              <a:rPr lang="en-GB" b="0" baseline="0" dirty="0"/>
              <a:t> de Bolivia.</a:t>
            </a:r>
          </a:p>
          <a:p>
            <a:pPr marL="228600" lvl="0" indent="-228600" algn="l" rtl="0">
              <a:spcBef>
                <a:spcPts val="0"/>
              </a:spcBef>
              <a:spcAft>
                <a:spcPts val="0"/>
              </a:spcAft>
              <a:buAutoNum type="arabicPeriod"/>
            </a:pPr>
            <a:r>
              <a:rPr lang="en-GB" b="0" baseline="0" dirty="0" err="1"/>
              <a:t>Debe</a:t>
            </a:r>
            <a:r>
              <a:rPr lang="en-GB" b="0" baseline="0" dirty="0"/>
              <a:t> </a:t>
            </a:r>
            <a:r>
              <a:rPr lang="en-GB" b="0" baseline="0" dirty="0" err="1"/>
              <a:t>tener</a:t>
            </a:r>
            <a:r>
              <a:rPr lang="en-GB" b="0" baseline="0" dirty="0"/>
              <a:t> </a:t>
            </a:r>
            <a:r>
              <a:rPr lang="en-GB" b="0" baseline="0" dirty="0" err="1"/>
              <a:t>poca</a:t>
            </a:r>
            <a:r>
              <a:rPr lang="en-GB" b="0" baseline="0" dirty="0"/>
              <a:t> lluvia </a:t>
            </a:r>
            <a:r>
              <a:rPr lang="en-GB" b="0" baseline="0" dirty="0" err="1"/>
              <a:t>porque</a:t>
            </a:r>
            <a:r>
              <a:rPr lang="en-GB" b="0" baseline="0" dirty="0"/>
              <a:t> </a:t>
            </a:r>
            <a:r>
              <a:rPr lang="en-GB" b="0" baseline="0" dirty="0" err="1"/>
              <a:t>todo</a:t>
            </a:r>
            <a:r>
              <a:rPr lang="en-GB" b="0" baseline="0" dirty="0"/>
              <a:t> </a:t>
            </a:r>
            <a:r>
              <a:rPr lang="en-GB" b="0" baseline="0" dirty="0" err="1"/>
              <a:t>está</a:t>
            </a:r>
            <a:r>
              <a:rPr lang="en-GB" b="0" baseline="0" dirty="0"/>
              <a:t> </a:t>
            </a:r>
            <a:r>
              <a:rPr lang="en-GB" b="0" baseline="0" dirty="0" err="1"/>
              <a:t>muy</a:t>
            </a:r>
            <a:r>
              <a:rPr lang="en-GB" b="0" baseline="0" dirty="0"/>
              <a:t> </a:t>
            </a:r>
            <a:r>
              <a:rPr lang="en-GB" b="0" baseline="0" dirty="0" err="1"/>
              <a:t>seco</a:t>
            </a:r>
            <a:r>
              <a:rPr lang="en-GB" b="0" baseline="0" dirty="0"/>
              <a:t> </a:t>
            </a:r>
            <a:r>
              <a:rPr lang="en-GB" b="0" baseline="0" dirty="0" err="1"/>
              <a:t>allí</a:t>
            </a:r>
            <a:r>
              <a:rPr lang="en-GB" b="0" baseline="0" dirty="0"/>
              <a:t>.</a:t>
            </a:r>
          </a:p>
          <a:p>
            <a:pPr marL="228600" lvl="0" indent="-228600" algn="l" rtl="0">
              <a:spcBef>
                <a:spcPts val="0"/>
              </a:spcBef>
              <a:spcAft>
                <a:spcPts val="0"/>
              </a:spcAft>
              <a:buAutoNum type="arabicPeriod"/>
            </a:pPr>
            <a:endParaRPr lang="en-GB" b="0" baseline="0" dirty="0"/>
          </a:p>
          <a:p>
            <a:r>
              <a:rPr lang="en-GB" b="1" dirty="0"/>
              <a:t>Vocabulary</a:t>
            </a:r>
            <a:r>
              <a:rPr lang="en-GB" b="1" baseline="0" dirty="0"/>
              <a:t> from revisited sets:</a:t>
            </a:r>
            <a:endParaRPr lang="x-none" sz="1200" kern="1200" dirty="0">
              <a:solidFill>
                <a:schemeClr val="tx1"/>
              </a:solidFill>
              <a:effectLst/>
              <a:latin typeface="+mn-lt"/>
              <a:ea typeface="+mn-ea"/>
              <a:cs typeface="+mn-cs"/>
            </a:endParaRPr>
          </a:p>
          <a:p>
            <a:r>
              <a:rPr lang="x-none" sz="1200" b="1" kern="1200" dirty="0">
                <a:solidFill>
                  <a:schemeClr val="tx1"/>
                </a:solidFill>
                <a:effectLst/>
                <a:latin typeface="+mn-lt"/>
                <a:ea typeface="+mn-ea"/>
                <a:cs typeface="+mn-cs"/>
              </a:rPr>
              <a:t>Y8 1.1.5: </a:t>
            </a:r>
            <a:r>
              <a:rPr lang="x-none" sz="1200" kern="1200" dirty="0">
                <a:solidFill>
                  <a:schemeClr val="tx1"/>
                </a:solidFill>
                <a:effectLst/>
                <a:latin typeface="+mn-lt"/>
                <a:ea typeface="+mn-ea"/>
                <a:cs typeface="+mn-cs"/>
              </a:rPr>
              <a:t>cambio [319]</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4AA3A-6297-4A81-B074-FA71CC3753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60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0" dirty="0"/>
              <a:t>There are two options</a:t>
            </a:r>
            <a:r>
              <a:rPr lang="en-US" b="0" baseline="0" dirty="0"/>
              <a:t> for the pair work at the end of the lesson. We recommend only doing ONE of these. Slides 12-15 are a paired read aloud/listening activity, with L2-&gt;L1 written translation. Slides 16-19 are a paired speaking/listening activity, which offers a more challenging alternative.</a:t>
            </a:r>
          </a:p>
          <a:p>
            <a:endParaRPr lang="en-US" b="1" dirty="0"/>
          </a:p>
          <a:p>
            <a:r>
              <a:rPr lang="en-US" b="1" dirty="0"/>
              <a:t>Timing: </a:t>
            </a:r>
            <a:r>
              <a:rPr lang="en-US" b="0" dirty="0"/>
              <a:t>10 min.</a:t>
            </a:r>
          </a:p>
          <a:p>
            <a:endParaRPr lang="en-US" b="1" dirty="0"/>
          </a:p>
          <a:p>
            <a:r>
              <a:rPr lang="en-US" b="1" dirty="0"/>
              <a:t>Aim: </a:t>
            </a:r>
            <a:r>
              <a:rPr lang="en-US" b="0" dirty="0"/>
              <a:t>to</a:t>
            </a:r>
            <a:r>
              <a:rPr lang="en-US" b="0" baseline="0" dirty="0"/>
              <a:t> correctly match the sentence halves, working in pairs; to then accurately translate the sentences into English.</a:t>
            </a:r>
          </a:p>
          <a:p>
            <a:endParaRPr lang="en-US" b="1" dirty="0"/>
          </a:p>
          <a:p>
            <a:r>
              <a:rPr lang="en-US" b="1" dirty="0"/>
              <a:t>Procedure:</a:t>
            </a:r>
          </a:p>
          <a:p>
            <a:pPr marL="228600" indent="-228600">
              <a:buAutoNum type="arabicPeriod"/>
            </a:pPr>
            <a:r>
              <a:rPr lang="en-US" b="0" dirty="0"/>
              <a:t>Students</a:t>
            </a:r>
            <a:r>
              <a:rPr lang="en-US" b="0" baseline="0" dirty="0"/>
              <a:t> A and B </a:t>
            </a:r>
            <a:r>
              <a:rPr lang="en-US" b="0" dirty="0"/>
              <a:t>are given their</a:t>
            </a:r>
            <a:r>
              <a:rPr lang="en-US" b="0" baseline="0" dirty="0"/>
              <a:t> </a:t>
            </a:r>
            <a:r>
              <a:rPr lang="en-US" b="0" dirty="0"/>
              <a:t>prompt cards.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 first time round,</a:t>
            </a:r>
            <a:r>
              <a:rPr lang="en-US" b="0" baseline="0" dirty="0"/>
              <a:t> Student A reads the sentence fragment aloud (e.g. </a:t>
            </a:r>
            <a:r>
              <a:rPr lang="es-ES" sz="1200" b="0" dirty="0">
                <a:solidFill>
                  <a:srgbClr val="203864"/>
                </a:solidFill>
              </a:rPr>
              <a:t>Las monta</a:t>
            </a:r>
            <a:r>
              <a:rPr lang="en-GB" sz="1200" b="0" baseline="0" dirty="0">
                <a:solidFill>
                  <a:srgbClr val="203864"/>
                </a:solidFill>
              </a:rPr>
              <a:t>ñas pueden…). Student B listens and searches for and then says the correct sentence ending (</a:t>
            </a:r>
            <a:r>
              <a:rPr lang="en-GB" sz="1200" b="0" baseline="0" dirty="0" err="1">
                <a:solidFill>
                  <a:srgbClr val="203864"/>
                </a:solidFill>
              </a:rPr>
              <a:t>ser</a:t>
            </a:r>
            <a:r>
              <a:rPr lang="en-GB" sz="1200" b="0" baseline="0" dirty="0">
                <a:solidFill>
                  <a:srgbClr val="203864"/>
                </a:solidFill>
              </a:rPr>
              <a:t> </a:t>
            </a:r>
            <a:r>
              <a:rPr lang="en-GB" sz="1200" b="0" baseline="0" dirty="0" err="1">
                <a:solidFill>
                  <a:srgbClr val="203864"/>
                </a:solidFill>
              </a:rPr>
              <a:t>muy</a:t>
            </a:r>
            <a:r>
              <a:rPr lang="en-GB" sz="1200" b="0" baseline="0" dirty="0">
                <a:solidFill>
                  <a:srgbClr val="203864"/>
                </a:solidFill>
              </a:rPr>
              <a:t> </a:t>
            </a:r>
            <a:r>
              <a:rPr lang="en-GB" sz="1200" b="0" baseline="0" dirty="0" err="1">
                <a:solidFill>
                  <a:srgbClr val="203864"/>
                </a:solidFill>
              </a:rPr>
              <a:t>altas</a:t>
            </a:r>
            <a:r>
              <a:rPr lang="en-GB" sz="1200" b="0" baseline="0" dirty="0">
                <a:solidFill>
                  <a:srgbClr val="203864"/>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rgbClr val="203864"/>
                </a:solidFill>
              </a:rPr>
              <a:t>The students then work together to translate the sentence into Spanish.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rgbClr val="203864"/>
                </a:solidFill>
              </a:rPr>
              <a:t>Students repeat for the rest of items 1-5, then swap roles. This time, Student B will repeat the sentence starter and Student A will listen and complete it.</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1955861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dirty="0"/>
              <a:t>Read</a:t>
            </a:r>
            <a:r>
              <a:rPr lang="en-GB" baseline="0" dirty="0"/>
              <a:t> </a:t>
            </a:r>
            <a:r>
              <a:rPr lang="en-GB" baseline="0"/>
              <a:t>aloud cards</a:t>
            </a:r>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2600030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There are two options</a:t>
            </a:r>
            <a:r>
              <a:rPr lang="en-US" b="0" baseline="0" dirty="0"/>
              <a:t> for the pair work at the end of the lesson. We recommend only doing ONE of these. Slides 12-15 are a paired read aloud/listening activity, with L2-&gt;L1 written translation. Slides 16-19 are a paired speaking/listening activity, which offers a more challenging alternative.</a:t>
            </a:r>
            <a:endParaRPr lang="en-US" b="1" dirty="0"/>
          </a:p>
          <a:p>
            <a:endParaRPr lang="en-US" b="1" dirty="0"/>
          </a:p>
          <a:p>
            <a:r>
              <a:rPr lang="en-US" b="1" dirty="0"/>
              <a:t>Timing: </a:t>
            </a:r>
            <a:r>
              <a:rPr lang="en-US" b="0" dirty="0"/>
              <a:t>10 min.</a:t>
            </a:r>
          </a:p>
          <a:p>
            <a:endParaRPr lang="en-US" b="1" dirty="0"/>
          </a:p>
          <a:p>
            <a:r>
              <a:rPr lang="en-US" b="1" dirty="0"/>
              <a:t>Aim: </a:t>
            </a:r>
            <a:r>
              <a:rPr lang="en-US" sz="1200" b="0" kern="1200" dirty="0">
                <a:solidFill>
                  <a:schemeClr val="tx1"/>
                </a:solidFill>
                <a:effectLst/>
                <a:latin typeface="+mn-lt"/>
                <a:ea typeface="+mn-ea"/>
                <a:cs typeface="+mn-cs"/>
              </a:rPr>
              <a:t>to use the new grammar</a:t>
            </a:r>
            <a:r>
              <a:rPr lang="en-US" sz="1200" b="0" kern="1200" baseline="0" dirty="0">
                <a:solidFill>
                  <a:schemeClr val="tx1"/>
                </a:solidFill>
                <a:effectLst/>
                <a:latin typeface="+mn-lt"/>
                <a:ea typeface="+mn-ea"/>
                <a:cs typeface="+mn-cs"/>
              </a:rPr>
              <a:t> and vocabulary in oral production</a:t>
            </a:r>
            <a:r>
              <a:rPr lang="en-US" sz="1200" kern="1200" dirty="0">
                <a:solidFill>
                  <a:schemeClr val="tx1"/>
                </a:solidFill>
                <a:effectLst/>
                <a:latin typeface="+mn-lt"/>
                <a:ea typeface="+mn-ea"/>
                <a:cs typeface="+mn-cs"/>
              </a:rPr>
              <a:t>; to</a:t>
            </a:r>
            <a:r>
              <a:rPr lang="en-US" sz="1200" kern="1200" baseline="0" dirty="0">
                <a:solidFill>
                  <a:schemeClr val="tx1"/>
                </a:solidFill>
                <a:effectLst/>
                <a:latin typeface="+mn-lt"/>
                <a:ea typeface="+mn-ea"/>
                <a:cs typeface="+mn-cs"/>
              </a:rPr>
              <a:t> further practise listening out for 3</a:t>
            </a:r>
            <a:r>
              <a:rPr lang="en-US" sz="1200" kern="1200" baseline="30000" dirty="0">
                <a:solidFill>
                  <a:schemeClr val="tx1"/>
                </a:solidFill>
                <a:effectLst/>
                <a:latin typeface="+mn-lt"/>
                <a:ea typeface="+mn-ea"/>
                <a:cs typeface="+mn-cs"/>
              </a:rPr>
              <a:t>rd</a:t>
            </a:r>
            <a:r>
              <a:rPr lang="en-US" sz="1200" kern="1200" baseline="0" dirty="0">
                <a:solidFill>
                  <a:schemeClr val="tx1"/>
                </a:solidFill>
                <a:effectLst/>
                <a:latin typeface="+mn-lt"/>
                <a:ea typeface="+mn-ea"/>
                <a:cs typeface="+mn-cs"/>
              </a:rPr>
              <a:t> person singular and plural verb endings –e and –en and connecting these with their meanings.</a:t>
            </a:r>
            <a:endParaRPr lang="en-US"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The</a:t>
            </a:r>
            <a:r>
              <a:rPr lang="en-US" b="0" baseline="0" dirty="0"/>
              <a:t> teacher runs through the worked example with students on this slide.</a:t>
            </a:r>
          </a:p>
          <a:p>
            <a:pPr marL="228600" indent="-228600">
              <a:buAutoNum type="arabicPeriod"/>
            </a:pPr>
            <a:r>
              <a:rPr lang="en-US" b="0" baseline="0" dirty="0"/>
              <a:t>In the paired activity, student A reads the sentences aloud in Spanish. Student B listens and writes the sentence in English.</a:t>
            </a:r>
          </a:p>
          <a:p>
            <a:pPr marL="228600" indent="-228600">
              <a:buAutoNum type="arabicPeriod"/>
            </a:pPr>
            <a:r>
              <a:rPr lang="en-US" b="0" baseline="0" dirty="0"/>
              <a:t>Students then swap roles.</a:t>
            </a:r>
          </a:p>
          <a:p>
            <a:pPr marL="228600" indent="-228600">
              <a:buAutoNum type="arabicPeriod"/>
            </a:pPr>
            <a:endParaRPr lang="en-US" b="1"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1498272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CARDS - DO NOT</a:t>
            </a:r>
            <a:r>
              <a:rPr lang="en-GB" b="1" baseline="0" dirty="0"/>
              <a:t> DISPLAY DURING ACTIVITY.</a:t>
            </a:r>
            <a:endParaRPr lang="en-GB" b="0" baseline="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754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teacher can use this slide to give students feedback on their answers. Answers are animated to appear one by one.</a:t>
            </a:r>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646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If there is time, teachers could show some or all of this YouTube video</a:t>
            </a:r>
            <a:r>
              <a:rPr lang="en-GB" baseline="0" dirty="0"/>
              <a:t> of a classic Colombian salsa son, called Cali </a:t>
            </a:r>
            <a:r>
              <a:rPr lang="en-GB" baseline="0" dirty="0" err="1"/>
              <a:t>Pachanguero</a:t>
            </a:r>
            <a:r>
              <a:rPr lang="en-GB" baseline="0" dirty="0"/>
              <a:t> by el </a:t>
            </a:r>
            <a:r>
              <a:rPr lang="en-GB" baseline="0" dirty="0" err="1"/>
              <a:t>Grupo</a:t>
            </a:r>
            <a:r>
              <a:rPr lang="en-GB" baseline="0" dirty="0"/>
              <a:t> Niche (this is the official music video), which shows lots of the sights of Cali as well as the dancing: https://</a:t>
            </a:r>
            <a:r>
              <a:rPr lang="en-GB" baseline="0" dirty="0" err="1"/>
              <a:t>www.youtube.com</a:t>
            </a:r>
            <a:r>
              <a:rPr lang="en-GB" baseline="0" dirty="0"/>
              <a:t>/</a:t>
            </a:r>
            <a:r>
              <a:rPr lang="en-GB" baseline="0" dirty="0" err="1"/>
              <a:t>watch?v</a:t>
            </a:r>
            <a:r>
              <a:rPr lang="en-GB" baseline="0" dirty="0"/>
              <a:t>=7KxkMLAZlzw</a:t>
            </a:r>
          </a:p>
          <a:p>
            <a:endParaRPr lang="en-GB" dirty="0"/>
          </a:p>
          <a:p>
            <a:r>
              <a:rPr lang="en-GB" b="1" baseline="0" dirty="0"/>
              <a:t>Word frequency (1 is the most frequent word in Spanish): </a:t>
            </a:r>
            <a:br>
              <a:rPr lang="en-GB" baseline="0" dirty="0"/>
            </a:br>
            <a:r>
              <a:rPr lang="en-GB" baseline="0" dirty="0" err="1"/>
              <a:t>b</a:t>
            </a:r>
            <a:r>
              <a:rPr lang="en-GB" dirty="0" err="1"/>
              <a:t>aile</a:t>
            </a:r>
            <a:r>
              <a:rPr lang="en-GB" dirty="0"/>
              <a:t> [2041]; </a:t>
            </a:r>
            <a:r>
              <a:rPr lang="en-GB" dirty="0" err="1"/>
              <a:t>origen</a:t>
            </a:r>
            <a:r>
              <a:rPr lang="en-GB" dirty="0"/>
              <a:t> [678]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a:t>
            </a:r>
            <a:r>
              <a:rPr lang="es-ES" i="1" baseline="0" dirty="0" err="1"/>
              <a:t>Core</a:t>
            </a:r>
            <a:r>
              <a:rPr lang="es-ES" i="1" baseline="0" dirty="0"/>
              <a:t>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039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x-none" sz="1200" b="0" kern="1200" dirty="0">
                <a:solidFill>
                  <a:schemeClr val="tx1"/>
                </a:solidFill>
                <a:effectLst/>
                <a:latin typeface="+mn-lt"/>
                <a:ea typeface="+mn-ea"/>
                <a:cs typeface="+mn-cs"/>
              </a:rPr>
              <a:t>muchos bolivianos…..(students volunteer third person</a:t>
            </a:r>
            <a:r>
              <a:rPr lang="en-GB" sz="1200" b="0" kern="1200" dirty="0">
                <a:solidFill>
                  <a:schemeClr val="tx1"/>
                </a:solidFill>
                <a:effectLst/>
                <a:latin typeface="+mn-lt"/>
                <a:ea typeface="+mn-ea"/>
                <a:cs typeface="+mn-cs"/>
              </a:rPr>
              <a:t> plural</a:t>
            </a:r>
            <a:r>
              <a:rPr lang="x-none" sz="1200" b="0"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form of a verb in the present</a:t>
            </a:r>
            <a:r>
              <a:rPr lang="en-GB" sz="1200" b="0" kern="1200" baseline="0" dirty="0">
                <a:solidFill>
                  <a:schemeClr val="tx1"/>
                </a:solidFill>
                <a:effectLst/>
                <a:latin typeface="+mn-lt"/>
                <a:ea typeface="+mn-ea"/>
                <a:cs typeface="+mn-cs"/>
              </a:rPr>
              <a:t> tense</a:t>
            </a:r>
            <a:r>
              <a:rPr lang="x-none"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x-none" sz="1200" b="0" kern="1200" dirty="0">
                <a:solidFill>
                  <a:schemeClr val="tx1"/>
                </a:solidFill>
                <a:effectLst/>
                <a:latin typeface="+mn-lt"/>
                <a:ea typeface="+mn-ea"/>
                <a:cs typeface="+mn-cs"/>
              </a:rPr>
              <a:t>mucha gente… (students volunteer </a:t>
            </a:r>
            <a:r>
              <a:rPr lang="en-GB" sz="1200" b="0" kern="1200" dirty="0">
                <a:solidFill>
                  <a:schemeClr val="tx1"/>
                </a:solidFill>
                <a:effectLst/>
                <a:latin typeface="+mn-lt"/>
                <a:ea typeface="+mn-ea"/>
                <a:cs typeface="+mn-cs"/>
              </a:rPr>
              <a:t>the </a:t>
            </a:r>
            <a:r>
              <a:rPr lang="x-none" sz="1200" b="0" kern="1200" dirty="0">
                <a:solidFill>
                  <a:schemeClr val="tx1"/>
                </a:solidFill>
                <a:effectLst/>
                <a:latin typeface="+mn-lt"/>
                <a:ea typeface="+mn-ea"/>
                <a:cs typeface="+mn-cs"/>
              </a:rPr>
              <a:t>third person singular </a:t>
            </a:r>
            <a:r>
              <a:rPr lang="en-GB" sz="1200" b="0" kern="1200" dirty="0">
                <a:solidFill>
                  <a:schemeClr val="tx1"/>
                </a:solidFill>
                <a:effectLst/>
                <a:latin typeface="+mn-lt"/>
                <a:ea typeface="+mn-ea"/>
                <a:cs typeface="+mn-cs"/>
              </a:rPr>
              <a:t>form of a verb in the present</a:t>
            </a:r>
            <a:r>
              <a:rPr lang="en-GB" sz="1200" b="0" kern="1200" baseline="0" dirty="0">
                <a:solidFill>
                  <a:schemeClr val="tx1"/>
                </a:solidFill>
                <a:effectLst/>
                <a:latin typeface="+mn-lt"/>
                <a:ea typeface="+mn-ea"/>
                <a:cs typeface="+mn-cs"/>
              </a:rPr>
              <a:t> tense</a:t>
            </a:r>
            <a:r>
              <a:rPr lang="x-none" sz="1200" b="0"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This can also help to remind students that</a:t>
            </a:r>
            <a:r>
              <a:rPr lang="en-GB" sz="1200" b="0" kern="1200" baseline="0" dirty="0">
                <a:solidFill>
                  <a:schemeClr val="tx1"/>
                </a:solidFill>
                <a:effectLst/>
                <a:latin typeface="+mn-lt"/>
                <a:ea typeface="+mn-ea"/>
                <a:cs typeface="+mn-cs"/>
              </a:rPr>
              <a:t> ‘people’ is a singular noun in Spanish.</a:t>
            </a:r>
            <a:endParaRPr lang="x-none"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el turismo…. </a:t>
            </a:r>
            <a:r>
              <a:rPr lang="x-none" sz="1200" b="0" kern="1200" dirty="0">
                <a:solidFill>
                  <a:schemeClr val="tx1"/>
                </a:solidFill>
                <a:effectLst/>
                <a:latin typeface="+mn-lt"/>
                <a:ea typeface="+mn-ea"/>
                <a:cs typeface="+mn-cs"/>
              </a:rPr>
              <a:t>(students volunteer </a:t>
            </a:r>
            <a:r>
              <a:rPr lang="en-GB" sz="1200" b="0" kern="1200" dirty="0">
                <a:solidFill>
                  <a:schemeClr val="tx1"/>
                </a:solidFill>
                <a:effectLst/>
                <a:latin typeface="+mn-lt"/>
                <a:ea typeface="+mn-ea"/>
                <a:cs typeface="+mn-cs"/>
              </a:rPr>
              <a:t>the </a:t>
            </a:r>
            <a:r>
              <a:rPr lang="x-none" sz="1200" b="0" kern="1200" dirty="0">
                <a:solidFill>
                  <a:schemeClr val="tx1"/>
                </a:solidFill>
                <a:effectLst/>
                <a:latin typeface="+mn-lt"/>
                <a:ea typeface="+mn-ea"/>
                <a:cs typeface="+mn-cs"/>
              </a:rPr>
              <a:t>third person singular </a:t>
            </a:r>
            <a:r>
              <a:rPr lang="en-GB" sz="1200" b="0" kern="1200" dirty="0">
                <a:solidFill>
                  <a:schemeClr val="tx1"/>
                </a:solidFill>
                <a:effectLst/>
                <a:latin typeface="+mn-lt"/>
                <a:ea typeface="+mn-ea"/>
                <a:cs typeface="+mn-cs"/>
              </a:rPr>
              <a:t>form of a verb in the present</a:t>
            </a:r>
            <a:r>
              <a:rPr lang="en-GB" sz="1200" b="0" kern="1200" baseline="0" dirty="0">
                <a:solidFill>
                  <a:schemeClr val="tx1"/>
                </a:solidFill>
                <a:effectLst/>
                <a:latin typeface="+mn-lt"/>
                <a:ea typeface="+mn-ea"/>
                <a:cs typeface="+mn-cs"/>
              </a:rPr>
              <a:t> tense</a:t>
            </a:r>
            <a:r>
              <a:rPr lang="x-none" sz="1200" b="0"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endParaRPr lang="es-ES"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muchos turistas van a Bolivia para…… </a:t>
            </a:r>
            <a:r>
              <a:rPr lang="x-none" sz="1200" b="0" kern="1200" dirty="0">
                <a:solidFill>
                  <a:schemeClr val="tx1"/>
                </a:solidFill>
                <a:effectLst/>
                <a:latin typeface="+mn-lt"/>
                <a:ea typeface="+mn-ea"/>
                <a:cs typeface="+mn-cs"/>
              </a:rPr>
              <a:t>(students are prompted to volunteer a verb infinitive</a:t>
            </a:r>
            <a:r>
              <a:rPr lang="en-GB" sz="1200" b="0" kern="1200" dirty="0">
                <a:solidFill>
                  <a:schemeClr val="tx1"/>
                </a:solidFill>
                <a:effectLst/>
                <a:latin typeface="+mn-lt"/>
                <a:ea typeface="+mn-ea"/>
                <a:cs typeface="+mn-cs"/>
              </a:rPr>
              <a:t>, following ‘para’</a:t>
            </a:r>
            <a:r>
              <a:rPr lang="x-none"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pPr marL="285750" indent="-285750">
              <a:buFont typeface="+mj-lt"/>
              <a:buAutoNum type="romanUcPeriod"/>
            </a:pPr>
            <a:r>
              <a:rPr lang="en-GB" sz="1200" b="0" kern="1200" dirty="0">
                <a:solidFill>
                  <a:schemeClr val="tx1"/>
                </a:solidFill>
                <a:effectLst/>
                <a:latin typeface="+mn-lt"/>
                <a:ea typeface="+mn-ea"/>
                <a:cs typeface="+mn-cs"/>
              </a:rPr>
              <a:t>o</a:t>
            </a:r>
            <a:r>
              <a:rPr lang="en-GB" sz="1200" b="0" kern="1200" baseline="0" dirty="0">
                <a:solidFill>
                  <a:schemeClr val="tx1"/>
                </a:solidFill>
                <a:effectLst/>
                <a:latin typeface="+mn-lt"/>
                <a:ea typeface="+mn-ea"/>
                <a:cs typeface="+mn-cs"/>
              </a:rPr>
              <a:t> para…. (again, </a:t>
            </a:r>
            <a:r>
              <a:rPr lang="x-none" sz="1200" b="0" kern="1200" dirty="0">
                <a:solidFill>
                  <a:schemeClr val="tx1"/>
                </a:solidFill>
                <a:effectLst/>
                <a:latin typeface="+mn-lt"/>
                <a:ea typeface="+mn-ea"/>
                <a:cs typeface="+mn-cs"/>
              </a:rPr>
              <a:t>students are prompted to volunteer a verb infinitive</a:t>
            </a:r>
            <a:r>
              <a:rPr lang="en-GB" sz="1200" b="0" kern="1200" dirty="0">
                <a:solidFill>
                  <a:schemeClr val="tx1"/>
                </a:solidFill>
                <a:effectLst/>
                <a:latin typeface="+mn-lt"/>
                <a:ea typeface="+mn-ea"/>
                <a:cs typeface="+mn-cs"/>
              </a:rPr>
              <a:t>, following ‘para’)</a:t>
            </a:r>
            <a:endParaRPr lang="x-none" sz="1200" b="0" kern="1200" dirty="0">
              <a:solidFill>
                <a:schemeClr val="tx1"/>
              </a:solidFill>
              <a:effectLst/>
              <a:latin typeface="+mn-lt"/>
              <a:ea typeface="+mn-ea"/>
              <a:cs typeface="+mn-cs"/>
            </a:endParaRPr>
          </a:p>
          <a:p>
            <a:pPr marL="285750" indent="-285750">
              <a:buFont typeface="+mj-lt"/>
              <a:buAutoNum type="romanUcPeriod"/>
            </a:pPr>
            <a:endParaRPr lang="x-non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r>
              <a:rPr lang="es-ES" sz="1200" u="none" dirty="0">
                <a:solidFill>
                  <a:schemeClr val="accent5">
                    <a:lumMod val="50000"/>
                  </a:schemeClr>
                </a:solidFill>
              </a:rPr>
              <a:t>Economía. Muchos </a:t>
            </a:r>
            <a:r>
              <a:rPr lang="es-ES" sz="1200" dirty="0">
                <a:solidFill>
                  <a:schemeClr val="accent5">
                    <a:lumMod val="50000"/>
                  </a:schemeClr>
                </a:solidFill>
              </a:rPr>
              <a:t>bolivianos trabajan en la agricultura, aunque ganan poco y el clima es muy variable. Otros trabajan en la minería. Hay mucho debate sobre la protección de los recursos naturales. Mucha gente dice que el país no debe exportar el gas natural y los minerales preciosos al extranjero. El turismo crece. Muchos turistas van a Bolivia para visitar el Salar de Uyuni, un desierto de sal, o para subir las montañas altas. Otros turistas van para ver las aguas del Lago Titicaca en la frontera con Perú.</a:t>
            </a:r>
          </a:p>
          <a:p>
            <a:endParaRPr lang="x-non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Pictures taken from Unsplash:</a:t>
            </a:r>
          </a:p>
          <a:p>
            <a:r>
              <a:rPr lang="x-none" dirty="0"/>
              <a:t>Photo of Uyunu by </a:t>
            </a:r>
            <a:r>
              <a:rPr lang="es-ES" sz="1200" u="none" strike="noStrike" kern="1200" dirty="0">
                <a:solidFill>
                  <a:schemeClr val="tx1"/>
                </a:solidFill>
                <a:effectLst/>
                <a:latin typeface="+mn-lt"/>
                <a:ea typeface="+mn-ea"/>
                <a:cs typeface="+mn-cs"/>
                <a:hlinkClick r:id="rId3"/>
              </a:rPr>
              <a:t>@alanaut24</a:t>
            </a:r>
            <a:endParaRPr lang="es-ES" sz="1200" u="none" strike="noStrike" kern="1200" dirty="0">
              <a:solidFill>
                <a:schemeClr val="tx1"/>
              </a:solidFill>
              <a:effectLst/>
              <a:latin typeface="+mn-lt"/>
              <a:ea typeface="+mn-ea"/>
              <a:cs typeface="+mn-cs"/>
            </a:endParaRPr>
          </a:p>
          <a:p>
            <a:r>
              <a:rPr lang="es-ES" sz="1200" u="none" strike="noStrike" kern="1200" dirty="0" err="1">
                <a:solidFill>
                  <a:schemeClr val="tx1"/>
                </a:solidFill>
                <a:effectLst/>
                <a:latin typeface="+mn-lt"/>
                <a:ea typeface="+mn-ea"/>
                <a:cs typeface="+mn-cs"/>
              </a:rPr>
              <a:t>Photo</a:t>
            </a:r>
            <a:r>
              <a:rPr lang="es-ES" sz="1200" u="none" strike="noStrike" kern="1200" dirty="0">
                <a:solidFill>
                  <a:schemeClr val="tx1"/>
                </a:solidFill>
                <a:effectLst/>
                <a:latin typeface="+mn-lt"/>
                <a:ea typeface="+mn-ea"/>
                <a:cs typeface="+mn-cs"/>
              </a:rPr>
              <a:t> of Lake Titicaca </a:t>
            </a:r>
            <a:r>
              <a:rPr lang="es-ES" sz="1200" u="none" strike="noStrike" kern="1200" dirty="0" err="1">
                <a:solidFill>
                  <a:schemeClr val="tx1"/>
                </a:solidFill>
                <a:effectLst/>
                <a:latin typeface="+mn-lt"/>
                <a:ea typeface="+mn-ea"/>
                <a:cs typeface="+mn-cs"/>
              </a:rPr>
              <a:t>by</a:t>
            </a:r>
            <a:r>
              <a:rPr lang="es-ES" sz="1200" u="none" strike="noStrike" kern="1200" dirty="0">
                <a:solidFill>
                  <a:schemeClr val="tx1"/>
                </a:solidFill>
                <a:effectLst/>
                <a:latin typeface="+mn-lt"/>
                <a:ea typeface="+mn-ea"/>
                <a:cs typeface="+mn-cs"/>
              </a:rPr>
              <a:t> </a:t>
            </a:r>
            <a:r>
              <a:rPr lang="es-ES" sz="1200" u="none" strike="noStrike" kern="1200" dirty="0">
                <a:solidFill>
                  <a:schemeClr val="tx1"/>
                </a:solidFill>
                <a:effectLst/>
                <a:latin typeface="+mn-lt"/>
                <a:ea typeface="+mn-ea"/>
                <a:cs typeface="+mn-cs"/>
                <a:hlinkClick r:id="rId4"/>
              </a:rPr>
              <a:t>@gcoppa</a:t>
            </a:r>
            <a:endParaRPr lang="es-ES" dirty="0">
              <a:effectLst/>
            </a:endParaRPr>
          </a:p>
          <a:p>
            <a:br>
              <a:rPr lang="es-ES" dirty="0">
                <a:effectLst/>
              </a:rPr>
            </a:br>
            <a:endParaRPr lang="es-ES" dirty="0">
              <a:effectLst/>
            </a:endParaRPr>
          </a:p>
          <a:p>
            <a:br>
              <a:rPr lang="es-ES" dirty="0">
                <a:effectLst/>
              </a:rPr>
            </a:br>
            <a:endParaRPr lang="es-ES" dirty="0">
              <a:effectLst/>
            </a:endParaRPr>
          </a:p>
          <a:p>
            <a:endParaRPr lang="es-ES" dirty="0">
              <a:effectLst/>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005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5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GB" sz="1200" kern="1200" baseline="0" dirty="0">
                <a:solidFill>
                  <a:schemeClr val="tx1"/>
                </a:solidFill>
                <a:effectLst/>
                <a:latin typeface="+mn-lt"/>
                <a:ea typeface="+mn-ea"/>
                <a:cs typeface="+mn-cs"/>
              </a:rPr>
              <a:t>to consolidate understanding of how ‘de’ is used between two nouns (this was previously taught in 8.1.2.2).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228600" indent="-228600">
              <a:buAutoNum type="arabicPeriod"/>
            </a:pPr>
            <a:r>
              <a:rPr lang="es-ES" sz="1200" kern="1200" dirty="0" err="1">
                <a:solidFill>
                  <a:schemeClr val="tx1"/>
                </a:solidFill>
                <a:effectLst/>
                <a:latin typeface="+mn-lt"/>
                <a:ea typeface="+mn-ea"/>
                <a:cs typeface="+mn-cs"/>
              </a:rPr>
              <a:t>Write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two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missing</a:t>
            </a:r>
            <a:r>
              <a:rPr lang="es-ES" sz="1200" kern="1200" dirty="0">
                <a:solidFill>
                  <a:schemeClr val="tx1"/>
                </a:solidFill>
                <a:effectLst/>
                <a:latin typeface="+mn-lt"/>
                <a:ea typeface="+mn-ea"/>
                <a:cs typeface="+mn-cs"/>
              </a:rPr>
              <a:t> noun </a:t>
            </a:r>
            <a:r>
              <a:rPr lang="es-ES" sz="1200" kern="1200" dirty="0" err="1">
                <a:solidFill>
                  <a:schemeClr val="tx1"/>
                </a:solidFill>
                <a:effectLst/>
                <a:latin typeface="+mn-lt"/>
                <a:ea typeface="+mn-ea"/>
                <a:cs typeface="+mn-cs"/>
              </a:rPr>
              <a:t>phrases</a:t>
            </a:r>
            <a:r>
              <a:rPr lang="es-ES" sz="1200" kern="1200" dirty="0">
                <a:solidFill>
                  <a:schemeClr val="tx1"/>
                </a:solidFill>
                <a:effectLst/>
                <a:latin typeface="+mn-lt"/>
                <a:ea typeface="+mn-ea"/>
                <a:cs typeface="+mn-cs"/>
              </a:rPr>
              <a:t>.</a:t>
            </a:r>
          </a:p>
          <a:p>
            <a:pPr marL="228600" indent="-228600">
              <a:buAutoNum type="arabicPeriod"/>
            </a:pPr>
            <a:r>
              <a:rPr lang="es-ES" sz="1200" b="0" kern="1200" dirty="0" err="1">
                <a:solidFill>
                  <a:schemeClr val="tx1"/>
                </a:solidFill>
                <a:effectLst/>
                <a:latin typeface="+mn-lt"/>
                <a:ea typeface="+mn-ea"/>
                <a:cs typeface="+mn-cs"/>
              </a:rPr>
              <a:t>Write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those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phrases</a:t>
            </a:r>
            <a:r>
              <a:rPr lang="es-ES" sz="1200" b="0" kern="1200" dirty="0">
                <a:solidFill>
                  <a:schemeClr val="tx1"/>
                </a:solidFill>
                <a:effectLst/>
                <a:latin typeface="+mn-lt"/>
                <a:ea typeface="+mn-ea"/>
                <a:cs typeface="+mn-cs"/>
              </a:rPr>
              <a:t> in English.</a:t>
            </a:r>
            <a:endParaRPr lang="x-none" sz="1200" b="0" kern="1200" dirty="0">
              <a:solidFill>
                <a:schemeClr val="tx1"/>
              </a:solidFill>
              <a:effectLst/>
              <a:latin typeface="+mn-lt"/>
              <a:ea typeface="+mn-ea"/>
              <a:cs typeface="+mn-cs"/>
            </a:endParaRPr>
          </a:p>
          <a:p>
            <a:pPr marL="285750" indent="-285750">
              <a:buFont typeface="+mj-lt"/>
              <a:buAutoNum type="romanUcPeriod"/>
            </a:pPr>
            <a:endParaRPr lang="x-non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r>
              <a:rPr lang="es-ES" sz="1200" u="none" dirty="0">
                <a:solidFill>
                  <a:schemeClr val="accent5">
                    <a:lumMod val="50000"/>
                  </a:schemeClr>
                </a:solidFill>
              </a:rPr>
              <a:t>La ciudad y el campo. Ahora </a:t>
            </a:r>
            <a:r>
              <a:rPr lang="es-ES" sz="1200" dirty="0">
                <a:solidFill>
                  <a:schemeClr val="accent5">
                    <a:lumMod val="50000"/>
                  </a:schemeClr>
                </a:solidFill>
              </a:rPr>
              <a:t>la población de las ciudades crece mucho. Un factor es que mucha gente del campo busca una vida mejor allí. Hay más oportunidades de trabajo y servicios públicos. Sin embargo, no todas las ciudades son seguras, y hay problemas de ruido y contaminación. </a:t>
            </a:r>
          </a:p>
          <a:p>
            <a:endParaRPr lang="x-none" b="1" dirty="0"/>
          </a:p>
          <a:p>
            <a:r>
              <a:rPr lang="en-GB" sz="1200" b="1" i="0" u="none" strike="noStrike" kern="1200" cap="none" dirty="0">
                <a:solidFill>
                  <a:schemeClr val="tx1"/>
                </a:solidFill>
                <a:effectLst/>
                <a:latin typeface="+mn-lt"/>
                <a:ea typeface="Calibri"/>
                <a:cs typeface="Calibri"/>
                <a:sym typeface="Calibri"/>
              </a:rPr>
              <a:t>Vocabulary from revisited sets</a:t>
            </a:r>
          </a:p>
          <a:p>
            <a:r>
              <a:rPr lang="es-419" sz="1200" b="1" kern="1200" dirty="0">
                <a:solidFill>
                  <a:schemeClr val="tx1"/>
                </a:solidFill>
                <a:effectLst/>
                <a:latin typeface="+mn-lt"/>
                <a:ea typeface="+mn-ea"/>
                <a:cs typeface="+mn-cs"/>
              </a:rPr>
              <a:t>Y8 1.1.5</a:t>
            </a:r>
            <a:r>
              <a:rPr lang="x-none"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ruido [1034]; </a:t>
            </a:r>
          </a:p>
          <a:p>
            <a:endParaRPr lang="es-CO"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Pictures taken from Unsplash:</a:t>
            </a:r>
          </a:p>
          <a:p>
            <a:r>
              <a:rPr lang="x-none" dirty="0"/>
              <a:t>Photo of </a:t>
            </a:r>
            <a:r>
              <a:rPr lang="es-ES" dirty="0"/>
              <a:t>La Paz </a:t>
            </a:r>
            <a:r>
              <a:rPr lang="es-ES" dirty="0" err="1"/>
              <a:t>by</a:t>
            </a:r>
            <a:r>
              <a:rPr lang="es-ES" dirty="0"/>
              <a:t> </a:t>
            </a:r>
            <a:r>
              <a:rPr lang="es-ES" sz="1200" u="none" strike="noStrike" kern="1200" dirty="0">
                <a:solidFill>
                  <a:schemeClr val="tx1"/>
                </a:solidFill>
                <a:effectLst/>
                <a:latin typeface="+mn-lt"/>
                <a:ea typeface="+mn-ea"/>
                <a:cs typeface="+mn-cs"/>
                <a:hlinkClick r:id="rId3"/>
              </a:rPr>
              <a:t>@sanderlenaerts</a:t>
            </a:r>
            <a:endParaRPr lang="es-ES" dirty="0">
              <a:effectLst/>
            </a:endParaRPr>
          </a:p>
          <a:p>
            <a:endParaRPr lang="es-ES" dirty="0">
              <a:effectLst/>
            </a:endParaRPr>
          </a:p>
          <a:p>
            <a:br>
              <a:rPr lang="es-ES" dirty="0">
                <a:effectLst/>
              </a:rPr>
            </a:br>
            <a:endParaRPr lang="es-ES" dirty="0">
              <a:effectLst/>
            </a:endParaRPr>
          </a:p>
          <a:p>
            <a:br>
              <a:rPr lang="es-ES" dirty="0">
                <a:effectLst/>
              </a:rPr>
            </a:br>
            <a:endParaRPr lang="es-ES" dirty="0">
              <a:effectLst/>
            </a:endParaRPr>
          </a:p>
          <a:p>
            <a:endParaRPr lang="es-ES" dirty="0">
              <a:effectLst/>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216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a:t>
            </a:r>
            <a:r>
              <a:rPr lang="en-GB" sz="1200" kern="1200" dirty="0">
                <a:solidFill>
                  <a:schemeClr val="tx1"/>
                </a:solidFill>
                <a:effectLst/>
                <a:latin typeface="+mn-lt"/>
                <a:ea typeface="+mn-ea"/>
                <a:cs typeface="+mn-cs"/>
              </a:rPr>
              <a:t>practise translating</a:t>
            </a:r>
            <a:r>
              <a:rPr lang="en-GB" sz="1200" kern="1200" baseline="0" dirty="0">
                <a:solidFill>
                  <a:schemeClr val="tx1"/>
                </a:solidFill>
                <a:effectLst/>
                <a:latin typeface="+mn-lt"/>
                <a:ea typeface="+mn-ea"/>
                <a:cs typeface="+mn-cs"/>
              </a:rPr>
              <a:t> English noun phrases into Spanish using</a:t>
            </a:r>
            <a:r>
              <a:rPr lang="en-GB" sz="1200" kern="1200" dirty="0">
                <a:solidFill>
                  <a:schemeClr val="tx1"/>
                </a:solidFill>
                <a:effectLst/>
                <a:latin typeface="+mn-lt"/>
                <a:ea typeface="+mn-ea"/>
                <a:cs typeface="+mn-cs"/>
              </a:rPr>
              <a:t> ‘de’.</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Students</a:t>
            </a:r>
            <a:r>
              <a:rPr lang="es-ES" dirty="0"/>
              <a:t> </a:t>
            </a:r>
            <a:r>
              <a:rPr lang="es-ES" dirty="0" err="1"/>
              <a:t>translate</a:t>
            </a:r>
            <a:r>
              <a:rPr lang="es-ES" dirty="0"/>
              <a:t> </a:t>
            </a:r>
            <a:r>
              <a:rPr lang="es-ES" dirty="0" err="1"/>
              <a:t>each</a:t>
            </a:r>
            <a:r>
              <a:rPr lang="es-ES" dirty="0"/>
              <a:t> noun</a:t>
            </a:r>
            <a:r>
              <a:rPr lang="es-ES" baseline="0" dirty="0"/>
              <a:t> </a:t>
            </a:r>
            <a:r>
              <a:rPr lang="es-ES" baseline="0" dirty="0" err="1"/>
              <a:t>phrase</a:t>
            </a:r>
            <a:r>
              <a:rPr lang="es-ES" dirty="0"/>
              <a:t> </a:t>
            </a:r>
            <a:r>
              <a:rPr lang="es-ES" dirty="0" err="1"/>
              <a:t>into</a:t>
            </a:r>
            <a:r>
              <a:rPr lang="es-ES" dirty="0"/>
              <a:t> </a:t>
            </a:r>
            <a:r>
              <a:rPr lang="es-ES" dirty="0" err="1"/>
              <a:t>Spanish</a:t>
            </a:r>
            <a:r>
              <a:rPr lang="es-ES" dirty="0"/>
              <a:t>.</a:t>
            </a:r>
            <a:r>
              <a:rPr lang="es-ES" baseline="0" dirty="0"/>
              <a:t> </a:t>
            </a:r>
            <a:r>
              <a:rPr lang="es-ES" baseline="0" dirty="0" err="1"/>
              <a:t>They</a:t>
            </a:r>
            <a:r>
              <a:rPr lang="es-ES" baseline="0" dirty="0"/>
              <a:t> </a:t>
            </a:r>
            <a:r>
              <a:rPr lang="es-ES" baseline="0" dirty="0" err="1"/>
              <a:t>will</a:t>
            </a:r>
            <a:r>
              <a:rPr lang="es-ES" baseline="0" dirty="0"/>
              <a:t> </a:t>
            </a:r>
            <a:r>
              <a:rPr lang="es-ES" baseline="0" dirty="0" err="1"/>
              <a:t>need</a:t>
            </a:r>
            <a:r>
              <a:rPr lang="es-ES" baseline="0" dirty="0"/>
              <a:t> to </a:t>
            </a:r>
            <a:r>
              <a:rPr lang="es-ES" baseline="0" dirty="0" err="1"/>
              <a:t>remember</a:t>
            </a:r>
            <a:r>
              <a:rPr lang="es-ES" baseline="0" dirty="0"/>
              <a:t> to use ‘de’ and to </a:t>
            </a:r>
            <a:r>
              <a:rPr lang="es-ES" baseline="0" dirty="0" err="1"/>
              <a:t>change</a:t>
            </a:r>
            <a:r>
              <a:rPr lang="es-ES" baseline="0" dirty="0"/>
              <a:t> </a:t>
            </a:r>
            <a:r>
              <a:rPr lang="es-ES" baseline="0" dirty="0" err="1"/>
              <a:t>the</a:t>
            </a:r>
            <a:r>
              <a:rPr lang="es-ES" baseline="0" dirty="0"/>
              <a:t> </a:t>
            </a:r>
            <a:r>
              <a:rPr lang="es-ES" baseline="0" dirty="0" err="1"/>
              <a:t>order</a:t>
            </a:r>
            <a:r>
              <a:rPr lang="es-ES" baseline="0" dirty="0"/>
              <a:t> of </a:t>
            </a:r>
            <a:r>
              <a:rPr lang="es-ES" baseline="0" dirty="0" err="1"/>
              <a:t>the</a:t>
            </a:r>
            <a:r>
              <a:rPr lang="es-ES" baseline="0" dirty="0"/>
              <a:t> </a:t>
            </a:r>
            <a:r>
              <a:rPr lang="es-ES" baseline="0" dirty="0" err="1"/>
              <a:t>two</a:t>
            </a:r>
            <a:r>
              <a:rPr lang="es-ES" baseline="0" dirty="0"/>
              <a:t> </a:t>
            </a:r>
            <a:r>
              <a:rPr lang="es-ES" baseline="0" dirty="0" err="1"/>
              <a:t>nouns</a:t>
            </a:r>
            <a:r>
              <a:rPr lang="es-ES" baseline="0" dirty="0"/>
              <a:t>, so </a:t>
            </a:r>
            <a:r>
              <a:rPr lang="es-ES" baseline="0" dirty="0" err="1"/>
              <a:t>the</a:t>
            </a:r>
            <a:r>
              <a:rPr lang="es-ES" baseline="0" dirty="0"/>
              <a:t> </a:t>
            </a:r>
            <a:r>
              <a:rPr lang="es-ES" baseline="0" dirty="0" err="1"/>
              <a:t>task</a:t>
            </a:r>
            <a:r>
              <a:rPr lang="es-ES" baseline="0" dirty="0"/>
              <a:t> </a:t>
            </a:r>
            <a:r>
              <a:rPr lang="es-ES" baseline="0" dirty="0" err="1"/>
              <a:t>may</a:t>
            </a:r>
            <a:r>
              <a:rPr lang="es-ES" baseline="0" dirty="0"/>
              <a:t> be </a:t>
            </a:r>
            <a:r>
              <a:rPr lang="es-ES" baseline="0" dirty="0" err="1"/>
              <a:t>slightly</a:t>
            </a:r>
            <a:r>
              <a:rPr lang="es-ES" baseline="0" dirty="0"/>
              <a:t> </a:t>
            </a:r>
            <a:r>
              <a:rPr lang="es-ES" baseline="0" dirty="0" err="1"/>
              <a:t>trickier</a:t>
            </a:r>
            <a:r>
              <a:rPr lang="es-ES" baseline="0" dirty="0"/>
              <a:t> </a:t>
            </a:r>
            <a:r>
              <a:rPr lang="es-ES" baseline="0" dirty="0" err="1"/>
              <a:t>than</a:t>
            </a:r>
            <a:r>
              <a:rPr lang="es-ES" baseline="0" dirty="0"/>
              <a:t> </a:t>
            </a:r>
            <a:r>
              <a:rPr lang="es-ES" baseline="0" dirty="0" err="1"/>
              <a:t>it</a:t>
            </a:r>
            <a:r>
              <a:rPr lang="es-ES" baseline="0" dirty="0"/>
              <a:t> </a:t>
            </a:r>
            <a:r>
              <a:rPr lang="es-ES" baseline="0" dirty="0" err="1"/>
              <a:t>appears</a:t>
            </a:r>
            <a:r>
              <a:rPr lang="es-ES" baseline="0" dirty="0"/>
              <a:t>.</a:t>
            </a:r>
            <a:endParaRPr lang="en-US" b="0" dirty="0"/>
          </a:p>
          <a:p>
            <a:endParaRPr lang="x-none" dirty="0"/>
          </a:p>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1798332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OPTIONAL</a:t>
            </a:r>
          </a:p>
          <a:p>
            <a:endParaRPr lang="en-US" b="1" dirty="0"/>
          </a:p>
          <a:p>
            <a:r>
              <a:rPr lang="en-US" b="1" dirty="0"/>
              <a:t>Aim: </a:t>
            </a:r>
            <a:r>
              <a:rPr lang="en-US" b="0" dirty="0"/>
              <a:t>To </a:t>
            </a:r>
            <a:r>
              <a:rPr lang="en-GB" sz="1200" kern="1200" dirty="0">
                <a:solidFill>
                  <a:schemeClr val="tx1"/>
                </a:solidFill>
                <a:effectLst/>
                <a:latin typeface="+mn-lt"/>
                <a:ea typeface="+mn-ea"/>
                <a:cs typeface="+mn-cs"/>
              </a:rPr>
              <a:t>produce</a:t>
            </a:r>
            <a:r>
              <a:rPr lang="en-GB" sz="1200" kern="1200" baseline="0" dirty="0">
                <a:solidFill>
                  <a:schemeClr val="tx1"/>
                </a:solidFill>
                <a:effectLst/>
                <a:latin typeface="+mn-lt"/>
                <a:ea typeface="+mn-ea"/>
                <a:cs typeface="+mn-cs"/>
              </a:rPr>
              <a:t> the new and revisited features in writing about another Spanish speaking country. </a:t>
            </a:r>
            <a:endParaRPr lang="x-none" sz="1200" kern="1200" dirty="0">
              <a:solidFill>
                <a:schemeClr val="tx1"/>
              </a:solidFill>
              <a:effectLst/>
              <a:latin typeface="+mn-lt"/>
              <a:ea typeface="+mn-ea"/>
              <a:cs typeface="+mn-cs"/>
            </a:endParaRP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Go</a:t>
            </a:r>
            <a:r>
              <a:rPr lang="es-ES" dirty="0"/>
              <a:t> </a:t>
            </a:r>
            <a:r>
              <a:rPr lang="es-ES" dirty="0" err="1"/>
              <a:t>through</a:t>
            </a:r>
            <a:r>
              <a:rPr lang="es-ES" dirty="0"/>
              <a:t> all </a:t>
            </a:r>
            <a:r>
              <a:rPr lang="es-ES" dirty="0" err="1"/>
              <a:t>the</a:t>
            </a:r>
            <a:r>
              <a:rPr lang="es-ES" dirty="0"/>
              <a:t> </a:t>
            </a:r>
            <a:r>
              <a:rPr lang="es-ES" dirty="0" err="1"/>
              <a:t>prompts</a:t>
            </a:r>
            <a:r>
              <a:rPr lang="es-ES" dirty="0"/>
              <a:t> to </a:t>
            </a:r>
            <a:r>
              <a:rPr lang="es-ES" dirty="0" err="1"/>
              <a:t>ensure</a:t>
            </a:r>
            <a:r>
              <a:rPr lang="es-ES" dirty="0"/>
              <a:t> </a:t>
            </a:r>
            <a:r>
              <a:rPr lang="es-ES" dirty="0" err="1"/>
              <a:t>that</a:t>
            </a:r>
            <a:r>
              <a:rPr lang="es-ES" dirty="0"/>
              <a:t> </a:t>
            </a:r>
            <a:r>
              <a:rPr lang="es-ES" dirty="0" err="1"/>
              <a:t>each</a:t>
            </a:r>
            <a:r>
              <a:rPr lang="es-ES" dirty="0"/>
              <a:t> </a:t>
            </a:r>
            <a:r>
              <a:rPr lang="es-ES" dirty="0" err="1"/>
              <a:t>is</a:t>
            </a:r>
            <a:r>
              <a:rPr lang="es-ES" dirty="0"/>
              <a:t> </a:t>
            </a:r>
            <a:r>
              <a:rPr lang="es-ES" dirty="0" err="1"/>
              <a:t>understood</a:t>
            </a:r>
            <a:r>
              <a:rPr lang="es-ES"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Encourage</a:t>
            </a:r>
            <a:r>
              <a:rPr lang="es-ES" dirty="0"/>
              <a:t> </a:t>
            </a:r>
            <a:r>
              <a:rPr lang="es-ES" dirty="0" err="1"/>
              <a:t>students</a:t>
            </a:r>
            <a:r>
              <a:rPr lang="es-ES" dirty="0"/>
              <a:t> to </a:t>
            </a:r>
            <a:r>
              <a:rPr lang="es-ES" dirty="0" err="1"/>
              <a:t>write</a:t>
            </a:r>
            <a:r>
              <a:rPr lang="es-ES" dirty="0"/>
              <a:t> </a:t>
            </a:r>
            <a:r>
              <a:rPr lang="es-ES" dirty="0" err="1"/>
              <a:t>their</a:t>
            </a:r>
            <a:r>
              <a:rPr lang="es-ES" dirty="0"/>
              <a:t> </a:t>
            </a:r>
            <a:r>
              <a:rPr lang="es-ES" dirty="0" err="1"/>
              <a:t>own</a:t>
            </a:r>
            <a:r>
              <a:rPr lang="es-ES" dirty="0"/>
              <a:t> </a:t>
            </a:r>
            <a:r>
              <a:rPr lang="es-ES" dirty="0" err="1"/>
              <a:t>text</a:t>
            </a:r>
            <a:r>
              <a:rPr lang="es-ES" dirty="0"/>
              <a:t> </a:t>
            </a:r>
            <a:r>
              <a:rPr lang="es-ES" dirty="0" err="1"/>
              <a:t>about</a:t>
            </a:r>
            <a:r>
              <a:rPr lang="es-ES" dirty="0"/>
              <a:t> </a:t>
            </a:r>
            <a:r>
              <a:rPr lang="es-ES" dirty="0" err="1"/>
              <a:t>another</a:t>
            </a:r>
            <a:r>
              <a:rPr lang="es-ES" dirty="0"/>
              <a:t> South American country </a:t>
            </a:r>
            <a:r>
              <a:rPr lang="es-ES" dirty="0" err="1"/>
              <a:t>based</a:t>
            </a:r>
            <a:r>
              <a:rPr lang="es-ES" dirty="0"/>
              <a:t> </a:t>
            </a:r>
            <a:r>
              <a:rPr lang="es-ES" dirty="0" err="1"/>
              <a:t>on</a:t>
            </a:r>
            <a:r>
              <a:rPr lang="es-ES" dirty="0"/>
              <a:t> </a:t>
            </a:r>
            <a:r>
              <a:rPr lang="es-ES" dirty="0" err="1"/>
              <a:t>the</a:t>
            </a:r>
            <a:r>
              <a:rPr lang="es-ES" dirty="0"/>
              <a:t> </a:t>
            </a:r>
            <a:r>
              <a:rPr lang="es-ES" dirty="0" err="1"/>
              <a:t>text</a:t>
            </a:r>
            <a:r>
              <a:rPr lang="es-ES" dirty="0"/>
              <a:t> </a:t>
            </a:r>
            <a:r>
              <a:rPr lang="es-ES" dirty="0" err="1"/>
              <a:t>about</a:t>
            </a:r>
            <a:r>
              <a:rPr lang="es-ES" dirty="0"/>
              <a:t> Bolivia.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Note: </a:t>
            </a:r>
            <a:r>
              <a:rPr lang="es-ES" b="0" dirty="0" err="1"/>
              <a:t>There</a:t>
            </a:r>
            <a:r>
              <a:rPr lang="es-ES" b="0" dirty="0"/>
              <a:t> </a:t>
            </a:r>
            <a:r>
              <a:rPr lang="es-ES" b="0" dirty="0" err="1"/>
              <a:t>may</a:t>
            </a:r>
            <a:r>
              <a:rPr lang="es-ES" b="0" dirty="0"/>
              <a:t> be time to </a:t>
            </a:r>
            <a:r>
              <a:rPr lang="es-ES" b="0" dirty="0" err="1"/>
              <a:t>begin</a:t>
            </a:r>
            <a:r>
              <a:rPr lang="es-ES" b="0" dirty="0"/>
              <a:t> </a:t>
            </a:r>
            <a:r>
              <a:rPr lang="es-ES" b="0" dirty="0" err="1"/>
              <a:t>this</a:t>
            </a:r>
            <a:r>
              <a:rPr lang="es-ES" b="0" dirty="0"/>
              <a:t> </a:t>
            </a:r>
            <a:r>
              <a:rPr lang="es-ES" b="0" dirty="0" err="1"/>
              <a:t>activity</a:t>
            </a:r>
            <a:r>
              <a:rPr lang="es-ES" b="0" dirty="0"/>
              <a:t> in </a:t>
            </a:r>
            <a:r>
              <a:rPr lang="es-ES" b="0" dirty="0" err="1"/>
              <a:t>class</a:t>
            </a:r>
            <a:r>
              <a:rPr lang="es-ES" b="0" dirty="0"/>
              <a:t>,</a:t>
            </a:r>
            <a:r>
              <a:rPr lang="es-ES" b="0" baseline="0" dirty="0"/>
              <a:t> </a:t>
            </a:r>
            <a:r>
              <a:rPr lang="es-ES" b="0" baseline="0" dirty="0" err="1"/>
              <a:t>but</a:t>
            </a:r>
            <a:r>
              <a:rPr lang="es-ES" b="0" baseline="0" dirty="0"/>
              <a:t> </a:t>
            </a:r>
            <a:r>
              <a:rPr lang="es-ES" b="0" baseline="0" dirty="0" err="1"/>
              <a:t>it</a:t>
            </a:r>
            <a:r>
              <a:rPr lang="es-ES" b="0" baseline="0" dirty="0"/>
              <a:t> can </a:t>
            </a:r>
            <a:r>
              <a:rPr lang="es-ES" b="0" baseline="0" dirty="0" err="1"/>
              <a:t>otherwise</a:t>
            </a:r>
            <a:r>
              <a:rPr lang="es-ES" b="0" baseline="0" dirty="0"/>
              <a:t> be set as </a:t>
            </a:r>
            <a:r>
              <a:rPr lang="es-ES" b="0" baseline="0" dirty="0" err="1"/>
              <a:t>homework</a:t>
            </a:r>
            <a:r>
              <a:rPr lang="es-ES" b="0" baseline="0" dirty="0"/>
              <a:t>. </a:t>
            </a:r>
            <a:endParaRPr lang="en-US" b="0" dirty="0"/>
          </a:p>
          <a:p>
            <a:endParaRPr lang="x-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Pictures taken from Unsplash:</a:t>
            </a:r>
          </a:p>
          <a:p>
            <a:r>
              <a:rPr lang="x-none" dirty="0"/>
              <a:t>Photo of </a:t>
            </a:r>
            <a:r>
              <a:rPr lang="es-ES" dirty="0"/>
              <a:t>Chile </a:t>
            </a:r>
            <a:r>
              <a:rPr lang="es-ES" dirty="0" err="1"/>
              <a:t>by</a:t>
            </a:r>
            <a:r>
              <a:rPr lang="es-ES" dirty="0"/>
              <a:t> </a:t>
            </a:r>
            <a:r>
              <a:rPr lang="es-ES" sz="1200" u="none" strike="noStrike" kern="1200" dirty="0">
                <a:solidFill>
                  <a:schemeClr val="tx1"/>
                </a:solidFill>
                <a:effectLst/>
                <a:latin typeface="+mn-lt"/>
                <a:ea typeface="+mn-ea"/>
                <a:cs typeface="+mn-cs"/>
                <a:hlinkClick r:id="rId3"/>
              </a:rPr>
              <a:t>@stalskaya</a:t>
            </a:r>
            <a:endParaRPr lang="es-ES" sz="1200" u="none" strike="noStrike" kern="1200" dirty="0">
              <a:solidFill>
                <a:schemeClr val="tx1"/>
              </a:solidFill>
              <a:effectLst/>
              <a:latin typeface="+mn-lt"/>
              <a:ea typeface="+mn-ea"/>
              <a:cs typeface="+mn-cs"/>
            </a:endParaRPr>
          </a:p>
          <a:p>
            <a:r>
              <a:rPr lang="en-GB" dirty="0"/>
              <a:t>Photo of Peru</a:t>
            </a:r>
            <a:r>
              <a:rPr lang="en-GB" baseline="0" dirty="0"/>
              <a:t> </a:t>
            </a:r>
            <a:r>
              <a:rPr lang="en-GB" dirty="0"/>
              <a:t>by </a:t>
            </a:r>
            <a:r>
              <a:rPr lang="en-GB" dirty="0">
                <a:hlinkClick r:id="rId4"/>
              </a:rPr>
              <a:t>Scott </a:t>
            </a:r>
            <a:r>
              <a:rPr lang="en-GB" dirty="0" err="1">
                <a:hlinkClick r:id="rId4"/>
              </a:rPr>
              <a:t>Umstattd</a:t>
            </a:r>
            <a:endParaRPr lang="es-ES" dirty="0">
              <a:effectLst/>
            </a:endParaRPr>
          </a:p>
          <a:p>
            <a:endParaRPr lang="es-ES" dirty="0">
              <a:effectLst/>
            </a:endParaRPr>
          </a:p>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1814065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revisit the</a:t>
            </a:r>
            <a:r>
              <a:rPr lang="en-US" b="0" baseline="0" dirty="0"/>
              <a:t> sound-spelling correspondence for the SSCs [</a:t>
            </a:r>
            <a:r>
              <a:rPr lang="en-US" b="0" baseline="0" dirty="0" err="1"/>
              <a:t>ce</a:t>
            </a:r>
            <a:r>
              <a:rPr lang="en-US" b="0" baseline="0" dirty="0"/>
              <a:t>] and [ci] with eight names of cities/autonomous communities Spain</a:t>
            </a:r>
            <a:endParaRPr lang="en-US" b="0" dirty="0"/>
          </a:p>
          <a:p>
            <a:endParaRPr lang="en-US" b="1" dirty="0"/>
          </a:p>
          <a:p>
            <a:r>
              <a:rPr lang="en-US" b="1" dirty="0"/>
              <a:t>Procedure:</a:t>
            </a:r>
          </a:p>
          <a:p>
            <a:pPr marL="228600" indent="-228600">
              <a:buAutoNum type="arabicPeriod"/>
            </a:pPr>
            <a:r>
              <a:rPr lang="en-US" b="0" dirty="0"/>
              <a:t>Click on the action button</a:t>
            </a:r>
            <a:r>
              <a:rPr lang="en-US" b="0" baseline="0" dirty="0"/>
              <a:t> to play the audio. </a:t>
            </a:r>
          </a:p>
          <a:p>
            <a:pPr marL="228600" indent="-228600">
              <a:buAutoNum type="arabicPeriod"/>
            </a:pPr>
            <a:r>
              <a:rPr lang="en-US" b="0" dirty="0"/>
              <a:t>Reveal</a:t>
            </a:r>
            <a:r>
              <a:rPr lang="en-US" b="0" baseline="0" dirty="0"/>
              <a:t> the place by clicking on the red line. Answers can be given in any order.</a:t>
            </a:r>
            <a:endParaRPr lang="en-US" b="0" dirty="0"/>
          </a:p>
          <a:p>
            <a:endParaRPr lang="en-US" b="0" dirty="0"/>
          </a:p>
          <a:p>
            <a:r>
              <a:rPr lang="en-US" b="1" dirty="0"/>
              <a:t>Transcript:</a:t>
            </a:r>
          </a:p>
          <a:p>
            <a:r>
              <a:rPr lang="en-US" b="0" dirty="0"/>
              <a:t>1. Galicia</a:t>
            </a:r>
          </a:p>
          <a:p>
            <a:r>
              <a:rPr lang="en-US" b="0" dirty="0"/>
              <a:t>2. Barcelona</a:t>
            </a:r>
          </a:p>
          <a:p>
            <a:r>
              <a:rPr lang="en-US" b="0" dirty="0"/>
              <a:t>3. Valencia</a:t>
            </a:r>
          </a:p>
          <a:p>
            <a:r>
              <a:rPr lang="en-US" b="0" dirty="0"/>
              <a:t>4. Murcia</a:t>
            </a:r>
          </a:p>
          <a:p>
            <a:r>
              <a:rPr lang="en-US" b="0" dirty="0"/>
              <a:t>5. Ceuta</a:t>
            </a:r>
          </a:p>
          <a:p>
            <a:r>
              <a:rPr lang="en-US" b="0" dirty="0"/>
              <a:t>6. Andalucía</a:t>
            </a:r>
          </a:p>
          <a:p>
            <a:r>
              <a:rPr lang="en-US" b="0" dirty="0"/>
              <a:t>7. Albacete</a:t>
            </a:r>
          </a:p>
          <a:p>
            <a:r>
              <a:rPr lang="en-US" b="0" dirty="0"/>
              <a:t>8. </a:t>
            </a:r>
            <a:r>
              <a:rPr lang="en-US" b="0" dirty="0" err="1"/>
              <a:t>Cáceres</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165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minutes (slides 6 &amp; 7)</a:t>
            </a:r>
            <a:endParaRPr lang="en-US" b="0" dirty="0"/>
          </a:p>
          <a:p>
            <a:endParaRPr lang="en-US" b="1" dirty="0"/>
          </a:p>
          <a:p>
            <a:r>
              <a:rPr lang="en-US" b="1" dirty="0"/>
              <a:t>Aim: </a:t>
            </a:r>
            <a:r>
              <a:rPr lang="en-US" b="0" dirty="0"/>
              <a:t>to introduce students</a:t>
            </a:r>
            <a:r>
              <a:rPr lang="en-US" b="0" baseline="0" dirty="0"/>
              <a:t> to the concept of Spain’s ‘</a:t>
            </a:r>
            <a:r>
              <a:rPr lang="en-US" b="0" baseline="0" dirty="0" err="1"/>
              <a:t>comunidades</a:t>
            </a:r>
            <a:r>
              <a:rPr lang="en-US" b="0" baseline="0" dirty="0"/>
              <a:t> </a:t>
            </a:r>
            <a:r>
              <a:rPr lang="en-US" b="0" baseline="0" dirty="0" err="1"/>
              <a:t>autónomas</a:t>
            </a:r>
            <a:r>
              <a:rPr lang="en-US" b="0" baseline="0" dirty="0"/>
              <a:t>’ (slide 1/2)</a:t>
            </a:r>
            <a:endParaRPr lang="en-US" b="0" dirty="0"/>
          </a:p>
          <a:p>
            <a:endParaRPr lang="en-US" b="1" dirty="0"/>
          </a:p>
          <a:p>
            <a:r>
              <a:rPr lang="en-US" b="1" dirty="0"/>
              <a:t>Procedure:</a:t>
            </a:r>
          </a:p>
          <a:p>
            <a:pPr marL="228600" indent="-228600">
              <a:buAutoNum type="arabicPeriod"/>
            </a:pPr>
            <a:r>
              <a:rPr lang="en-US" b="0" dirty="0"/>
              <a:t>Click</a:t>
            </a:r>
            <a:r>
              <a:rPr lang="en-US" b="0" baseline="0" dirty="0"/>
              <a:t> to reveal the five autonomous communities students have just seen as part of the phonics listening activity.</a:t>
            </a:r>
          </a:p>
          <a:p>
            <a:pPr marL="228600" indent="-228600">
              <a:buAutoNum type="arabicPeriod"/>
            </a:pPr>
            <a:r>
              <a:rPr lang="en-US" b="0" baseline="0" dirty="0"/>
              <a:t>Click to show within which autonomous communities the other three cities from the listening activity are situated.</a:t>
            </a:r>
          </a:p>
          <a:p>
            <a:pPr marL="0" indent="0">
              <a:buNone/>
            </a:pPr>
            <a:endParaRPr lang="en-US" b="0" baseline="0" dirty="0"/>
          </a:p>
          <a:p>
            <a:pPr marL="0" indent="0">
              <a:buNone/>
            </a:pPr>
            <a:r>
              <a:rPr lang="en-US" b="1" baseline="0" dirty="0"/>
              <a:t>Note: </a:t>
            </a:r>
            <a:r>
              <a:rPr lang="en-US" b="0" baseline="0" dirty="0"/>
              <a:t>teachers may want to read the information aloud for students, or alternatively ask students to read the information aloud chorally, or elicit the information from individual students.</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525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Slide 2/2</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632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Phonics recap</a:t>
            </a:r>
            <a:r>
              <a:rPr lang="en-GB" b="1" baseline="0" dirty="0"/>
              <a:t> slide</a:t>
            </a:r>
            <a:endParaRPr lang="en-GB" b="1" dirty="0"/>
          </a:p>
          <a:p>
            <a:endParaRPr lang="en-GB" b="1" dirty="0"/>
          </a:p>
          <a:p>
            <a:r>
              <a:rPr lang="en-GB" b="1" dirty="0"/>
              <a:t>Timing: </a:t>
            </a:r>
            <a:r>
              <a:rPr lang="en-GB" dirty="0"/>
              <a:t>3</a:t>
            </a:r>
            <a:r>
              <a:rPr lang="en-GB" baseline="0" dirty="0"/>
              <a:t> minutes</a:t>
            </a:r>
          </a:p>
          <a:p>
            <a:endParaRPr lang="en-GB" baseline="0" dirty="0"/>
          </a:p>
          <a:p>
            <a:r>
              <a:rPr lang="en-GB" b="1" baseline="0" dirty="0"/>
              <a:t>Aim: </a:t>
            </a:r>
            <a:r>
              <a:rPr lang="en-GB" baseline="0" dirty="0"/>
              <a:t>to revisit the SSCs [CE] and [CI] and consolidate understanding of the different ways in which they are pronounced in the Spanish-speaking world.</a:t>
            </a:r>
          </a:p>
          <a:p>
            <a:endParaRPr lang="en-GB" baseline="0" dirty="0"/>
          </a:p>
          <a:p>
            <a:r>
              <a:rPr lang="en-GB" b="1" baseline="0" dirty="0"/>
              <a:t>Procedure: </a:t>
            </a:r>
          </a:p>
          <a:p>
            <a:pPr marL="228600" indent="-228600">
              <a:buAutoNum type="arabicPeriod"/>
            </a:pPr>
            <a:r>
              <a:rPr lang="en-GB" b="0" baseline="0" dirty="0"/>
              <a:t>Read the explanation, eliciting the answers from students where prompted by gaps.</a:t>
            </a:r>
          </a:p>
          <a:p>
            <a:pPr marL="228600" indent="-228600">
              <a:buAutoNum type="arabicPeriod"/>
            </a:pPr>
            <a:r>
              <a:rPr lang="en-GB" b="0" baseline="0" dirty="0"/>
              <a:t>Play the audio and ask where the person is from (‘¿La persona es de…?’)</a:t>
            </a:r>
          </a:p>
          <a:p>
            <a:pPr marL="228600" indent="-228600">
              <a:buAutoNum type="arabicPeriod"/>
            </a:pPr>
            <a:r>
              <a:rPr lang="en-GB" b="0" baseline="0" dirty="0"/>
              <a:t>Ask students which other words they can recall from Y7 which have [ce] and [ci]. This will help to prepare them for the next activity.</a:t>
            </a:r>
          </a:p>
          <a:p>
            <a:pPr marL="0" indent="0">
              <a:buNone/>
            </a:pPr>
            <a:r>
              <a:rPr lang="en-GB" b="0" baseline="0" dirty="0"/>
              <a:t>Anticipate, for [CI], cine, </a:t>
            </a:r>
            <a:r>
              <a:rPr lang="en-GB" b="0" baseline="0" dirty="0" err="1"/>
              <a:t>diciembre</a:t>
            </a:r>
            <a:r>
              <a:rPr lang="en-GB" b="0" baseline="0" dirty="0"/>
              <a:t>, </a:t>
            </a:r>
            <a:r>
              <a:rPr lang="en-GB" b="0" baseline="0" dirty="0" err="1"/>
              <a:t>decir</a:t>
            </a:r>
            <a:r>
              <a:rPr lang="en-GB" b="0" baseline="0" dirty="0"/>
              <a:t>, </a:t>
            </a:r>
            <a:r>
              <a:rPr lang="en-GB" b="0" baseline="0" dirty="0" err="1"/>
              <a:t>cierto</a:t>
            </a:r>
            <a:r>
              <a:rPr lang="en-GB" b="0" baseline="0" dirty="0"/>
              <a:t>, ciudad</a:t>
            </a:r>
          </a:p>
          <a:p>
            <a:pPr marL="0" indent="0">
              <a:buNone/>
            </a:pPr>
            <a:r>
              <a:rPr lang="en-GB" b="0" baseline="0" dirty="0"/>
              <a:t>Anticipate, for [CE], </a:t>
            </a:r>
            <a:r>
              <a:rPr lang="en-GB" b="0" baseline="0" dirty="0" err="1"/>
              <a:t>centro</a:t>
            </a:r>
            <a:r>
              <a:rPr lang="en-GB" b="0" baseline="0" dirty="0"/>
              <a:t>, </a:t>
            </a:r>
            <a:r>
              <a:rPr lang="en-GB" b="0" baseline="0" dirty="0" err="1"/>
              <a:t>necesitar</a:t>
            </a:r>
            <a:r>
              <a:rPr lang="en-GB" b="0" baseline="0" dirty="0"/>
              <a:t>, </a:t>
            </a:r>
            <a:r>
              <a:rPr lang="en-GB" b="0" baseline="0" dirty="0" err="1"/>
              <a:t>necesario</a:t>
            </a:r>
            <a:r>
              <a:rPr lang="en-GB" b="0" baseline="0" dirty="0"/>
              <a:t>, </a:t>
            </a:r>
            <a:r>
              <a:rPr lang="en-GB" b="0" baseline="0" dirty="0" err="1"/>
              <a:t>cerca</a:t>
            </a:r>
            <a:r>
              <a:rPr lang="en-GB" b="0" baseline="0" dirty="0"/>
              <a:t>, </a:t>
            </a:r>
            <a:r>
              <a:rPr lang="en-GB" b="0" baseline="0" dirty="0" err="1"/>
              <a:t>doce</a:t>
            </a:r>
            <a:r>
              <a:rPr lang="en-GB" b="0" baseline="0" dirty="0"/>
              <a:t>, </a:t>
            </a:r>
            <a:r>
              <a:rPr lang="en-GB" b="0" baseline="0" dirty="0" err="1"/>
              <a:t>parecer</a:t>
            </a:r>
            <a:r>
              <a:rPr lang="en-GB" b="0" baseline="0" dirty="0"/>
              <a:t>.</a:t>
            </a:r>
            <a:endParaRPr lang="en-GB" dirty="0"/>
          </a:p>
          <a:p>
            <a:endParaRPr lang="en-GB" dirty="0"/>
          </a:p>
          <a:p>
            <a:r>
              <a:rPr lang="en-GB" b="1" dirty="0"/>
              <a:t>Notes:</a:t>
            </a:r>
          </a:p>
          <a:p>
            <a:r>
              <a:rPr lang="en-GB" baseline="0" dirty="0"/>
              <a:t>Teachers may also find it useful to consider the information from exam board specifications below:</a:t>
            </a:r>
          </a:p>
          <a:p>
            <a:pPr marL="228600" indent="-228600">
              <a:buAutoNum type="arabicParenBoth"/>
            </a:pPr>
            <a:r>
              <a:rPr lang="en-GB" baseline="0" dirty="0"/>
              <a:t>AQA :</a:t>
            </a:r>
            <a:r>
              <a:rPr lang="en-GB" dirty="0"/>
              <a:t> “</a:t>
            </a:r>
            <a:r>
              <a:rPr lang="en-GB" sz="1200" b="0" i="1" kern="1200" dirty="0">
                <a:solidFill>
                  <a:schemeClr val="tx1"/>
                </a:solidFill>
                <a:effectLst/>
                <a:latin typeface="+mn-lt"/>
                <a:ea typeface="+mn-ea"/>
                <a:cs typeface="+mn-cs"/>
              </a:rPr>
              <a:t>The [listening] test will be studio recorded using native speakers speaking </a:t>
            </a:r>
            <a:r>
              <a:rPr lang="en-GB" sz="1200" b="1" i="1" kern="1200" dirty="0">
                <a:solidFill>
                  <a:schemeClr val="tx1"/>
                </a:solidFill>
                <a:effectLst/>
                <a:latin typeface="+mn-lt"/>
                <a:ea typeface="+mn-ea"/>
                <a:cs typeface="+mn-cs"/>
              </a:rPr>
              <a:t>Castilian</a:t>
            </a:r>
            <a:r>
              <a:rPr lang="en-GB" sz="1200" b="0" i="1" kern="1200" dirty="0">
                <a:solidFill>
                  <a:schemeClr val="tx1"/>
                </a:solidFill>
                <a:effectLst/>
                <a:latin typeface="+mn-lt"/>
                <a:ea typeface="+mn-ea"/>
                <a:cs typeface="+mn-cs"/>
              </a:rPr>
              <a:t> in clearly articulated, standard speech at near normal speed.</a:t>
            </a:r>
            <a:r>
              <a:rPr lang="en-GB" sz="1200" b="0" i="1"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Different types of spoken language will be used, using familiar language across a range of contemporary and cultural themes.  </a:t>
            </a:r>
            <a:r>
              <a:rPr lang="en-GB" sz="1200" b="0" i="0" kern="1200" dirty="0">
                <a:solidFill>
                  <a:schemeClr val="tx1"/>
                </a:solidFill>
                <a:effectLst/>
                <a:latin typeface="+mn-lt"/>
                <a:ea typeface="+mn-ea"/>
                <a:cs typeface="+mn-cs"/>
              </a:rPr>
              <a:t>(p. 82)</a:t>
            </a:r>
          </a:p>
          <a:p>
            <a:pPr marL="228600" indent="-228600">
              <a:buAutoNum type="arabicParenBoth"/>
            </a:pPr>
            <a:r>
              <a:rPr lang="en-GB" sz="1200" b="0" i="0" kern="1200" dirty="0" err="1">
                <a:solidFill>
                  <a:schemeClr val="tx1"/>
                </a:solidFill>
                <a:effectLst/>
                <a:latin typeface="+mn-lt"/>
                <a:ea typeface="+mn-ea"/>
                <a:cs typeface="+mn-cs"/>
              </a:rPr>
              <a:t>EdExcel</a:t>
            </a:r>
            <a:r>
              <a:rPr lang="en-GB" sz="1200" b="0" i="0" kern="1200" dirty="0">
                <a:solidFill>
                  <a:schemeClr val="tx1"/>
                </a:solidFill>
                <a:effectLst/>
                <a:latin typeface="+mn-lt"/>
                <a:ea typeface="+mn-ea"/>
                <a:cs typeface="+mn-cs"/>
              </a:rPr>
              <a:t> : “</a:t>
            </a:r>
            <a:r>
              <a:rPr lang="en-GB" sz="1200" b="0" i="1" kern="1200" dirty="0">
                <a:solidFill>
                  <a:schemeClr val="tx1"/>
                </a:solidFill>
                <a:effectLst/>
                <a:latin typeface="+mn-lt"/>
                <a:ea typeface="+mn-ea"/>
                <a:cs typeface="+mn-cs"/>
              </a:rPr>
              <a:t>For listening and reading assessments, the majority of contexts are based on the culture and </a:t>
            </a:r>
            <a:r>
              <a:rPr lang="en-GB" sz="1200" b="1" i="1" kern="1200" dirty="0">
                <a:solidFill>
                  <a:schemeClr val="tx1"/>
                </a:solidFill>
                <a:effectLst/>
                <a:latin typeface="+mn-lt"/>
                <a:ea typeface="+mn-ea"/>
                <a:cs typeface="+mn-cs"/>
              </a:rPr>
              <a:t>countries</a:t>
            </a:r>
            <a:r>
              <a:rPr lang="en-GB" sz="1200" b="0" i="1" kern="1200" dirty="0">
                <a:solidFill>
                  <a:schemeClr val="tx1"/>
                </a:solidFill>
                <a:effectLst/>
                <a:latin typeface="+mn-lt"/>
                <a:ea typeface="+mn-ea"/>
                <a:cs typeface="+mn-cs"/>
              </a:rPr>
              <a:t> where the assessed language is spoken. […] It is, therefore, </a:t>
            </a:r>
            <a:r>
              <a:rPr lang="en-GB" sz="1200" b="1" i="1" kern="1200" dirty="0">
                <a:solidFill>
                  <a:schemeClr val="tx1"/>
                </a:solidFill>
                <a:effectLst/>
                <a:latin typeface="+mn-lt"/>
                <a:ea typeface="+mn-ea"/>
                <a:cs typeface="+mn-cs"/>
              </a:rPr>
              <a:t>important that students are exposed to materials relating to Spanish-speaking countries</a:t>
            </a:r>
            <a:r>
              <a:rPr lang="en-GB" sz="1200" b="0" i="1" kern="1200" dirty="0">
                <a:solidFill>
                  <a:schemeClr val="tx1"/>
                </a:solidFill>
                <a:effectLst/>
                <a:latin typeface="+mn-lt"/>
                <a:ea typeface="+mn-ea"/>
                <a:cs typeface="+mn-cs"/>
              </a:rPr>
              <a:t> throughout the cours</a:t>
            </a:r>
            <a:r>
              <a:rPr lang="en-GB" sz="1200" b="0" i="0" kern="1200" dirty="0">
                <a:solidFill>
                  <a:schemeClr val="tx1"/>
                </a:solidFill>
                <a:effectLst/>
                <a:latin typeface="+mn-lt"/>
                <a:ea typeface="+mn-ea"/>
                <a:cs typeface="+mn-cs"/>
              </a:rPr>
              <a:t>e.” (p. 7)</a:t>
            </a:r>
          </a:p>
          <a:p>
            <a:pPr marL="228600" indent="-228600">
              <a:buAutoNum type="arabicParenBoth"/>
            </a:pPr>
            <a:r>
              <a:rPr lang="en-GB" sz="1200" b="0" i="0" kern="1200" dirty="0">
                <a:solidFill>
                  <a:schemeClr val="tx1"/>
                </a:solidFill>
                <a:effectLst/>
                <a:latin typeface="+mn-lt"/>
                <a:ea typeface="+mn-ea"/>
                <a:cs typeface="+mn-cs"/>
              </a:rPr>
              <a:t>WJEC : “</a:t>
            </a:r>
            <a:r>
              <a:rPr lang="en-GB" sz="1200" b="0" i="1" kern="1200" dirty="0">
                <a:solidFill>
                  <a:schemeClr val="tx1"/>
                </a:solidFill>
                <a:effectLst/>
                <a:latin typeface="+mn-lt"/>
                <a:ea typeface="+mn-ea"/>
                <a:cs typeface="+mn-cs"/>
              </a:rPr>
              <a:t>This GCSE specification in Spanish for use in Wales is based on a conviction that learners studying a modern foreign language will develop their desire and ability to communicate with and </a:t>
            </a:r>
            <a:r>
              <a:rPr lang="en-GB" sz="1200" b="1" i="1" kern="1200" dirty="0">
                <a:solidFill>
                  <a:schemeClr val="tx1"/>
                </a:solidFill>
                <a:effectLst/>
                <a:latin typeface="+mn-lt"/>
                <a:ea typeface="+mn-ea"/>
                <a:cs typeface="+mn-cs"/>
              </a:rPr>
              <a:t>understand speakers of Spanish in a variety of contexts </a:t>
            </a:r>
            <a:r>
              <a:rPr lang="en-GB" sz="1200" b="0" i="1" kern="1200" dirty="0">
                <a:solidFill>
                  <a:schemeClr val="tx1"/>
                </a:solidFill>
                <a:effectLst/>
                <a:latin typeface="+mn-lt"/>
                <a:ea typeface="+mn-ea"/>
                <a:cs typeface="+mn-cs"/>
              </a:rPr>
              <a:t>and for a variety of purposes.” (p. 3)</a:t>
            </a:r>
          </a:p>
          <a:p>
            <a:pPr marL="0" indent="0">
              <a:buNone/>
            </a:pPr>
            <a:endParaRPr lang="en-GB" b="1"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8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Phonics practice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aseline="0"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raise awareness of the different ways in which the SSCs [ce] and [ci] are pronounced in the Spanish-speaking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Go through instructions with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Check understanding of instructions by asking students an example. E.g., ciudad (pronounced with seseo): ¿</a:t>
            </a:r>
            <a:r>
              <a:rPr lang="en-GB" baseline="0" dirty="0" err="1"/>
              <a:t>Es</a:t>
            </a:r>
            <a:r>
              <a:rPr lang="en-GB" baseline="0" dirty="0"/>
              <a:t> </a:t>
            </a:r>
            <a:r>
              <a:rPr lang="en-GB" baseline="0" dirty="0" err="1"/>
              <a:t>Pilar</a:t>
            </a:r>
            <a:r>
              <a:rPr lang="en-GB" baseline="0" dirty="0"/>
              <a:t> or </a:t>
            </a:r>
            <a:r>
              <a:rPr lang="en-GB" baseline="0" dirty="0" err="1"/>
              <a:t>Conchi</a:t>
            </a:r>
            <a:r>
              <a:rPr lang="en-GB" baseline="0" dirty="0"/>
              <a:t>? ¿Por qué? </a:t>
            </a:r>
            <a:r>
              <a:rPr lang="en-GB" baseline="0" dirty="0" err="1"/>
              <a:t>Sí</a:t>
            </a:r>
            <a:r>
              <a:rPr lang="en-GB" baseline="0" dirty="0"/>
              <a:t>, perfecto, </a:t>
            </a:r>
            <a:r>
              <a:rPr lang="en-GB" baseline="0" dirty="0" err="1"/>
              <a:t>porque</a:t>
            </a:r>
            <a:r>
              <a:rPr lang="en-GB" baseline="0" dirty="0"/>
              <a:t> </a:t>
            </a:r>
            <a:r>
              <a:rPr lang="en-GB" baseline="0" dirty="0" err="1"/>
              <a:t>Pilar</a:t>
            </a:r>
            <a:r>
              <a:rPr lang="en-GB" baseline="0" dirty="0"/>
              <a:t> </a:t>
            </a:r>
            <a:r>
              <a:rPr lang="en-GB" baseline="0" dirty="0" err="1"/>
              <a:t>es</a:t>
            </a:r>
            <a:r>
              <a:rPr lang="en-GB" baseline="0" dirty="0"/>
              <a:t> de las Islas Canarias. ¿Y en Alicante, </a:t>
            </a:r>
            <a:r>
              <a:rPr lang="en-GB" baseline="0" dirty="0" err="1"/>
              <a:t>cómo</a:t>
            </a:r>
            <a:r>
              <a:rPr lang="en-GB" baseline="0" dirty="0"/>
              <a:t> </a:t>
            </a:r>
            <a:r>
              <a:rPr lang="en-GB" baseline="0" dirty="0" err="1"/>
              <a:t>es</a:t>
            </a:r>
            <a:r>
              <a:rPr lang="en-GB" baseline="0" dirty="0"/>
              <a:t> la </a:t>
            </a:r>
            <a:r>
              <a:rPr lang="en-GB" baseline="0" dirty="0" err="1"/>
              <a:t>pronunciación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Play the audio and ask students to tick the correct column and write the place with the target SSCs.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Check answers, including spelling, in the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Some </a:t>
            </a:r>
            <a:r>
              <a:rPr lang="en-GB" baseline="0" dirty="0"/>
              <a:t>students may be able to write the entire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Tengo</a:t>
            </a:r>
            <a:r>
              <a:rPr lang="en-GB" baseline="0" dirty="0"/>
              <a:t> un amigo de Ceuta.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Mi</a:t>
            </a:r>
            <a:r>
              <a:rPr lang="en-GB" baseline="0" dirty="0"/>
              <a:t> prima vive en Galicia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t>
            </a:r>
            <a:r>
              <a:rPr lang="en-GB" baseline="0" dirty="0" err="1"/>
              <a:t>Tu</a:t>
            </a:r>
            <a:r>
              <a:rPr lang="en-GB" baseline="0" dirty="0"/>
              <a:t> </a:t>
            </a:r>
            <a:r>
              <a:rPr lang="en-GB" baseline="0" dirty="0" err="1"/>
              <a:t>madre</a:t>
            </a:r>
            <a:r>
              <a:rPr lang="en-GB" baseline="0" dirty="0"/>
              <a:t> </a:t>
            </a:r>
            <a:r>
              <a:rPr lang="en-GB" baseline="0" dirty="0" err="1"/>
              <a:t>es</a:t>
            </a:r>
            <a:r>
              <a:rPr lang="en-GB" baseline="0" dirty="0"/>
              <a:t> de Valencia?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Voy</a:t>
            </a:r>
            <a:r>
              <a:rPr lang="en-GB" baseline="0" dirty="0"/>
              <a:t> a </a:t>
            </a:r>
            <a:r>
              <a:rPr lang="en-GB" baseline="0" dirty="0" err="1"/>
              <a:t>ir</a:t>
            </a:r>
            <a:r>
              <a:rPr lang="en-GB" baseline="0" dirty="0"/>
              <a:t> de </a:t>
            </a:r>
            <a:r>
              <a:rPr lang="en-GB" baseline="0" dirty="0" err="1"/>
              <a:t>vacaciones</a:t>
            </a:r>
            <a:r>
              <a:rPr lang="en-GB" baseline="0" dirty="0"/>
              <a:t> a Murcia.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una </a:t>
            </a:r>
            <a:r>
              <a:rPr lang="en-GB" baseline="0" dirty="0" err="1"/>
              <a:t>universidad</a:t>
            </a:r>
            <a:r>
              <a:rPr lang="en-GB" baseline="0" dirty="0"/>
              <a:t> </a:t>
            </a:r>
            <a:r>
              <a:rPr lang="en-GB" baseline="0" dirty="0" err="1"/>
              <a:t>muy</a:t>
            </a:r>
            <a:r>
              <a:rPr lang="en-GB" baseline="0" dirty="0"/>
              <a:t> </a:t>
            </a:r>
            <a:r>
              <a:rPr lang="en-GB" baseline="0" dirty="0" err="1"/>
              <a:t>famosa</a:t>
            </a:r>
            <a:r>
              <a:rPr lang="en-GB" baseline="0" dirty="0"/>
              <a:t> en </a:t>
            </a:r>
            <a:r>
              <a:rPr lang="en-GB" baseline="0" dirty="0" err="1"/>
              <a:t>Cárceres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Barcelona </a:t>
            </a:r>
            <a:r>
              <a:rPr lang="en-GB" baseline="0" dirty="0" err="1"/>
              <a:t>tiene</a:t>
            </a:r>
            <a:r>
              <a:rPr lang="en-GB" baseline="0" dirty="0"/>
              <a:t> </a:t>
            </a:r>
            <a:r>
              <a:rPr lang="en-GB" baseline="0" dirty="0" err="1"/>
              <a:t>unos</a:t>
            </a:r>
            <a:r>
              <a:rPr lang="en-GB" baseline="0" dirty="0"/>
              <a:t> </a:t>
            </a:r>
            <a:r>
              <a:rPr lang="en-GB" baseline="0" dirty="0" err="1"/>
              <a:t>museos</a:t>
            </a:r>
            <a:r>
              <a:rPr lang="en-GB" baseline="0" dirty="0"/>
              <a:t> </a:t>
            </a:r>
            <a:r>
              <a:rPr lang="en-GB" baseline="0" dirty="0" err="1"/>
              <a:t>geniales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Andalucía </a:t>
            </a:r>
            <a:r>
              <a:rPr lang="en-GB" baseline="0" dirty="0" err="1"/>
              <a:t>es</a:t>
            </a:r>
            <a:r>
              <a:rPr lang="en-GB" baseline="0" dirty="0"/>
              <a:t> </a:t>
            </a:r>
            <a:r>
              <a:rPr lang="en-GB" baseline="0" dirty="0" err="1"/>
              <a:t>una</a:t>
            </a:r>
            <a:r>
              <a:rPr lang="en-GB" baseline="0" dirty="0"/>
              <a:t> zona </a:t>
            </a:r>
            <a:r>
              <a:rPr lang="en-GB" baseline="0" dirty="0" err="1"/>
              <a:t>muy</a:t>
            </a:r>
            <a:r>
              <a:rPr lang="en-GB" baseline="0" dirty="0"/>
              <a:t> </a:t>
            </a:r>
            <a:r>
              <a:rPr lang="en-GB" baseline="0" dirty="0" err="1"/>
              <a:t>bonita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Albacete está en el </a:t>
            </a:r>
            <a:r>
              <a:rPr lang="en-GB" baseline="0" dirty="0" err="1"/>
              <a:t>sureste</a:t>
            </a:r>
            <a:r>
              <a:rPr lang="en-GB" baseline="0" dirty="0"/>
              <a:t> de </a:t>
            </a:r>
            <a:r>
              <a:rPr lang="en-GB" baseline="0" dirty="0" err="1"/>
              <a:t>España</a:t>
            </a:r>
            <a:r>
              <a:rPr lang="en-GB"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128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a:t>
            </a:r>
            <a:r>
              <a:rPr lang="en-GB" sz="1200" b="1"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8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a:t>
            </a:r>
            <a:r>
              <a:rPr lang="en-GB" baseline="0" dirty="0"/>
              <a:t>o practise hearing and reading the revisited grammar, together with revisited vocabulary as part of the systematic revisiting of Y7 vocabulary. The suggested procedure includes strategic pausing of the audio to help students to connect the spoken and written forms of the language more securely, and a word substitution task. Additionally, this task gives a cultural insight into the Spanish New Year’s Eve tradition of eating 12 grapes on the 12 strikes of midnight.</a:t>
            </a:r>
            <a:endParaRPr lang="en-GB" sz="1200" b="1" kern="1200" baseline="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a:t>
            </a:r>
            <a:r>
              <a:rPr lang="en-GB" sz="1200" b="1" kern="1200" baseline="0" dirty="0">
                <a:solidFill>
                  <a:schemeClr val="tx1"/>
                </a:solidFill>
                <a:effectLst/>
                <a:latin typeface="+mn-lt"/>
                <a:ea typeface="+mn-ea"/>
                <a:cs typeface="+mn-cs"/>
              </a:rPr>
              <a:t> p</a:t>
            </a:r>
            <a:r>
              <a:rPr lang="en-GB" sz="1200" b="1" kern="1200" dirty="0">
                <a:solidFill>
                  <a:schemeClr val="tx1"/>
                </a:solidFill>
                <a:effectLst/>
                <a:latin typeface="+mn-lt"/>
                <a:ea typeface="+mn-ea"/>
                <a:cs typeface="+mn-cs"/>
              </a:rPr>
              <a:t>rocedure</a:t>
            </a:r>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1.</a:t>
            </a:r>
            <a:r>
              <a:rPr lang="en-GB" sz="1200" b="1"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Use the audio player and click on the ‘play’ button below to play the text. Read and listen</a:t>
            </a:r>
            <a:r>
              <a:rPr lang="en-GB" sz="1200" b="0" kern="1200" baseline="0" dirty="0">
                <a:solidFill>
                  <a:schemeClr val="tx1"/>
                </a:solidFill>
                <a:effectLst/>
                <a:latin typeface="+mn-lt"/>
                <a:ea typeface="+mn-ea"/>
                <a:cs typeface="+mn-cs"/>
              </a:rPr>
              <a:t>. </a:t>
            </a:r>
          </a:p>
          <a:p>
            <a:pPr marL="0" indent="0">
              <a:buNone/>
            </a:pPr>
            <a:r>
              <a:rPr lang="en-GB" sz="1200" b="1" kern="1200" baseline="0" dirty="0">
                <a:solidFill>
                  <a:schemeClr val="tx1"/>
                </a:solidFill>
                <a:effectLst/>
                <a:latin typeface="+mn-lt"/>
                <a:ea typeface="+mn-ea"/>
                <a:cs typeface="+mn-cs"/>
              </a:rPr>
              <a:t>2. </a:t>
            </a:r>
            <a:r>
              <a:rPr lang="en-GB" sz="1200" b="0" kern="1200" baseline="0" dirty="0">
                <a:solidFill>
                  <a:schemeClr val="tx1"/>
                </a:solidFill>
                <a:effectLst/>
                <a:latin typeface="+mn-lt"/>
                <a:ea typeface="+mn-ea"/>
                <a:cs typeface="+mn-cs"/>
              </a:rPr>
              <a:t>To support segmentation, stop the audio and ask students to say:</a:t>
            </a:r>
            <a:br>
              <a:rPr lang="en-GB" sz="1200" b="0" kern="1200" baseline="0" dirty="0">
                <a:solidFill>
                  <a:schemeClr val="tx1"/>
                </a:solidFill>
                <a:effectLst/>
                <a:latin typeface="+mn-lt"/>
                <a:ea typeface="+mn-ea"/>
                <a:cs typeface="+mn-cs"/>
              </a:rPr>
            </a:b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the next word</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 the previous word</a:t>
            </a:r>
          </a:p>
          <a:p>
            <a:r>
              <a:rPr lang="en-GB" sz="1200" b="1" kern="1200" baseline="0" dirty="0">
                <a:solidFill>
                  <a:schemeClr val="tx1"/>
                </a:solidFill>
                <a:effectLst/>
                <a:latin typeface="+mn-lt"/>
                <a:ea typeface="+mn-ea"/>
                <a:cs typeface="+mn-cs"/>
              </a:rPr>
              <a:t>3. </a:t>
            </a:r>
            <a:r>
              <a:rPr lang="en-GB" sz="1200" b="0" kern="1200" baseline="0" dirty="0">
                <a:solidFill>
                  <a:schemeClr val="tx1"/>
                </a:solidFill>
                <a:effectLst/>
                <a:latin typeface="+mn-lt"/>
                <a:ea typeface="+mn-ea"/>
                <a:cs typeface="+mn-cs"/>
              </a:rPr>
              <a:t>Use the numbered action buttons on the right hand side to play segments of the text. When each segment ends, ask students to suggest a word or phrase that </a:t>
            </a:r>
            <a:r>
              <a:rPr lang="en-GB" sz="1200" b="0" i="0" kern="1200" baseline="0" dirty="0">
                <a:solidFill>
                  <a:schemeClr val="tx1"/>
                </a:solidFill>
                <a:effectLst/>
                <a:latin typeface="+mn-lt"/>
                <a:ea typeface="+mn-ea"/>
                <a:cs typeface="+mn-cs"/>
              </a:rPr>
              <a:t>could</a:t>
            </a:r>
            <a:r>
              <a:rPr lang="en-GB" sz="1200" b="0" i="1"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replace the next one. </a:t>
            </a:r>
          </a:p>
          <a:p>
            <a:r>
              <a:rPr lang="en-GB" sz="1200" b="0" i="0" kern="1200" baseline="0" dirty="0">
                <a:solidFill>
                  <a:schemeClr val="tx1"/>
                </a:solidFill>
                <a:effectLst/>
                <a:latin typeface="+mn-lt"/>
                <a:ea typeface="+mn-ea"/>
                <a:cs typeface="+mn-cs"/>
              </a:rPr>
              <a:t>Each segment will end at the following points:</a:t>
            </a:r>
          </a:p>
          <a:p>
            <a:pPr marL="285750" indent="-285750">
              <a:buAutoNum type="romanLcPeriod"/>
            </a:pPr>
            <a:r>
              <a:rPr lang="en-GB" sz="1200" b="0" i="0" kern="1200" baseline="0" dirty="0">
                <a:solidFill>
                  <a:schemeClr val="tx1"/>
                </a:solidFill>
                <a:effectLst/>
                <a:latin typeface="+mn-lt"/>
                <a:ea typeface="+mn-ea"/>
                <a:cs typeface="+mn-cs"/>
              </a:rPr>
              <a:t>‘</a:t>
            </a:r>
            <a:r>
              <a:rPr lang="en-GB" sz="1200" b="0" i="0" kern="1200" baseline="0" dirty="0" err="1">
                <a:solidFill>
                  <a:schemeClr val="tx1"/>
                </a:solidFill>
                <a:effectLst/>
                <a:latin typeface="+mn-lt"/>
                <a:ea typeface="+mn-ea"/>
                <a:cs typeface="+mn-cs"/>
              </a:rPr>
              <a:t>ellos</a:t>
            </a:r>
            <a:r>
              <a:rPr lang="en-GB" sz="1200" b="0" i="0" kern="1200" baseline="0" dirty="0">
                <a:solidFill>
                  <a:schemeClr val="tx1"/>
                </a:solidFill>
                <a:effectLst/>
                <a:latin typeface="+mn-lt"/>
                <a:ea typeface="+mn-ea"/>
                <a:cs typeface="+mn-cs"/>
              </a:rPr>
              <a:t>’ (line two, paragraph 1), to elicit the 3</a:t>
            </a:r>
            <a:r>
              <a:rPr lang="en-GB" sz="1200" b="0" i="0" kern="1200" baseline="30000" dirty="0">
                <a:solidFill>
                  <a:schemeClr val="tx1"/>
                </a:solidFill>
                <a:effectLst/>
                <a:latin typeface="+mn-lt"/>
                <a:ea typeface="+mn-ea"/>
                <a:cs typeface="+mn-cs"/>
              </a:rPr>
              <a:t>rd</a:t>
            </a:r>
            <a:r>
              <a:rPr lang="en-GB" sz="1200" b="0" i="0" kern="1200" baseline="0" dirty="0">
                <a:solidFill>
                  <a:schemeClr val="tx1"/>
                </a:solidFill>
                <a:effectLst/>
                <a:latin typeface="+mn-lt"/>
                <a:ea typeface="+mn-ea"/>
                <a:cs typeface="+mn-cs"/>
              </a:rPr>
              <a:t> person plural form of the verb. Try to ensure that students’ suggestions include at least one example of a verb with the </a:t>
            </a:r>
            <a:r>
              <a:rPr lang="en-GB" sz="1200" b="1" i="0" kern="1200" baseline="0" dirty="0">
                <a:solidFill>
                  <a:schemeClr val="tx1"/>
                </a:solidFill>
                <a:effectLst/>
                <a:latin typeface="+mn-lt"/>
                <a:ea typeface="+mn-ea"/>
                <a:cs typeface="+mn-cs"/>
              </a:rPr>
              <a:t>–en </a:t>
            </a:r>
            <a:r>
              <a:rPr lang="en-GB" sz="1200" b="0" i="0" kern="1200" baseline="0" dirty="0">
                <a:solidFill>
                  <a:schemeClr val="tx1"/>
                </a:solidFill>
                <a:effectLst/>
                <a:latin typeface="+mn-lt"/>
                <a:ea typeface="+mn-ea"/>
                <a:cs typeface="+mn-cs"/>
              </a:rPr>
              <a:t>ending (they may also volunteer irregular or –ar verbs).</a:t>
            </a:r>
          </a:p>
          <a:p>
            <a:pPr marL="285750" indent="-285750">
              <a:buAutoNum type="romanLcPeriod"/>
            </a:pPr>
            <a:r>
              <a:rPr lang="en-GB" sz="1200" b="0" i="0" kern="1200" baseline="0" dirty="0">
                <a:solidFill>
                  <a:schemeClr val="tx1"/>
                </a:solidFill>
                <a:effectLst/>
                <a:latin typeface="+mn-lt"/>
                <a:ea typeface="+mn-ea"/>
                <a:cs typeface="+mn-cs"/>
              </a:rPr>
              <a:t>‘</a:t>
            </a:r>
            <a:r>
              <a:rPr lang="en-GB" sz="1200" b="0" i="0" kern="1200" baseline="0" dirty="0" err="1">
                <a:solidFill>
                  <a:schemeClr val="tx1"/>
                </a:solidFill>
                <a:effectLst/>
                <a:latin typeface="+mn-lt"/>
                <a:ea typeface="+mn-ea"/>
                <a:cs typeface="+mn-cs"/>
              </a:rPr>
              <a:t>nosotros</a:t>
            </a:r>
            <a:r>
              <a:rPr lang="en-GB" sz="1200" b="0" i="0" kern="1200" baseline="0" dirty="0">
                <a:solidFill>
                  <a:schemeClr val="tx1"/>
                </a:solidFill>
                <a:effectLst/>
                <a:latin typeface="+mn-lt"/>
                <a:ea typeface="+mn-ea"/>
                <a:cs typeface="+mn-cs"/>
              </a:rPr>
              <a:t> (line three, paragraph 1), to elicit the 1</a:t>
            </a:r>
            <a:r>
              <a:rPr lang="en-GB" sz="1200" b="0" i="0" kern="1200" baseline="30000" dirty="0">
                <a:solidFill>
                  <a:schemeClr val="tx1"/>
                </a:solidFill>
                <a:effectLst/>
                <a:latin typeface="+mn-lt"/>
                <a:ea typeface="+mn-ea"/>
                <a:cs typeface="+mn-cs"/>
              </a:rPr>
              <a:t>st</a:t>
            </a:r>
            <a:r>
              <a:rPr lang="en-GB" sz="1200" b="0" i="0" kern="1200" baseline="0" dirty="0">
                <a:solidFill>
                  <a:schemeClr val="tx1"/>
                </a:solidFill>
                <a:effectLst/>
                <a:latin typeface="+mn-lt"/>
                <a:ea typeface="+mn-ea"/>
                <a:cs typeface="+mn-cs"/>
              </a:rPr>
              <a:t> person plural form of the verb. Aim to elicit examples of the </a:t>
            </a:r>
            <a:r>
              <a:rPr lang="en-GB" sz="1200" b="1" i="0" kern="1200" baseline="0" dirty="0">
                <a:solidFill>
                  <a:schemeClr val="tx1"/>
                </a:solidFill>
                <a:effectLst/>
                <a:latin typeface="+mn-lt"/>
                <a:ea typeface="+mn-ea"/>
                <a:cs typeface="+mn-cs"/>
              </a:rPr>
              <a:t>–</a:t>
            </a:r>
            <a:r>
              <a:rPr lang="en-GB" sz="1200" b="1" i="0" kern="1200" baseline="0" dirty="0" err="1">
                <a:solidFill>
                  <a:schemeClr val="tx1"/>
                </a:solidFill>
                <a:effectLst/>
                <a:latin typeface="+mn-lt"/>
                <a:ea typeface="+mn-ea"/>
                <a:cs typeface="+mn-cs"/>
              </a:rPr>
              <a:t>emos</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or </a:t>
            </a:r>
            <a:r>
              <a:rPr lang="en-GB" sz="1200" b="1" i="0" kern="1200" baseline="0" dirty="0">
                <a:solidFill>
                  <a:schemeClr val="tx1"/>
                </a:solidFill>
                <a:effectLst/>
                <a:latin typeface="+mn-lt"/>
                <a:ea typeface="+mn-ea"/>
                <a:cs typeface="+mn-cs"/>
              </a:rPr>
              <a:t>–</a:t>
            </a:r>
            <a:r>
              <a:rPr lang="en-GB" sz="1200" b="1" i="0" kern="1200" baseline="0" dirty="0" err="1">
                <a:solidFill>
                  <a:schemeClr val="tx1"/>
                </a:solidFill>
                <a:effectLst/>
                <a:latin typeface="+mn-lt"/>
                <a:ea typeface="+mn-ea"/>
                <a:cs typeface="+mn-cs"/>
              </a:rPr>
              <a:t>imos</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ending.</a:t>
            </a:r>
          </a:p>
          <a:p>
            <a:pPr marL="285750" marR="0" lvl="0" indent="-285750" algn="l" defTabSz="914400" rtl="0" eaLnBrk="1" fontAlgn="auto" latinLnBrk="0" hangingPunct="1">
              <a:lnSpc>
                <a:spcPct val="100000"/>
              </a:lnSpc>
              <a:spcBef>
                <a:spcPts val="0"/>
              </a:spcBef>
              <a:spcAft>
                <a:spcPts val="0"/>
              </a:spcAft>
              <a:buClrTx/>
              <a:buSzTx/>
              <a:buFontTx/>
              <a:buAutoNum type="romanLcPeriod"/>
              <a:tabLst/>
              <a:defRPr/>
            </a:pPr>
            <a:r>
              <a:rPr lang="en-GB" sz="1200" b="0" i="0" kern="1200" baseline="0" dirty="0">
                <a:solidFill>
                  <a:schemeClr val="tx1"/>
                </a:solidFill>
                <a:effectLst/>
                <a:latin typeface="+mn-lt"/>
                <a:ea typeface="+mn-ea"/>
                <a:cs typeface="+mn-cs"/>
              </a:rPr>
              <a:t>‘Daniel y </a:t>
            </a:r>
            <a:r>
              <a:rPr lang="en-GB" sz="1200" b="0" i="0" kern="1200" baseline="0" dirty="0" err="1">
                <a:solidFill>
                  <a:schemeClr val="tx1"/>
                </a:solidFill>
                <a:effectLst/>
                <a:latin typeface="+mn-lt"/>
                <a:ea typeface="+mn-ea"/>
                <a:cs typeface="+mn-cs"/>
              </a:rPr>
              <a:t>yo</a:t>
            </a:r>
            <a:r>
              <a:rPr lang="en-GB" sz="1200" b="0" i="0" kern="1200" baseline="0" dirty="0">
                <a:solidFill>
                  <a:schemeClr val="tx1"/>
                </a:solidFill>
                <a:effectLst/>
                <a:latin typeface="+mn-lt"/>
                <a:ea typeface="+mn-ea"/>
                <a:cs typeface="+mn-cs"/>
              </a:rPr>
              <a:t>’(line one, paragraph 2), to elicit the 1</a:t>
            </a:r>
            <a:r>
              <a:rPr lang="en-GB" sz="1200" b="0" i="0" kern="1200" baseline="30000" dirty="0">
                <a:solidFill>
                  <a:schemeClr val="tx1"/>
                </a:solidFill>
                <a:effectLst/>
                <a:latin typeface="+mn-lt"/>
                <a:ea typeface="+mn-ea"/>
                <a:cs typeface="+mn-cs"/>
              </a:rPr>
              <a:t>st</a:t>
            </a:r>
            <a:r>
              <a:rPr lang="en-GB" sz="1200" b="0" i="0" kern="1200" baseline="0" dirty="0">
                <a:solidFill>
                  <a:schemeClr val="tx1"/>
                </a:solidFill>
                <a:effectLst/>
                <a:latin typeface="+mn-lt"/>
                <a:ea typeface="+mn-ea"/>
                <a:cs typeface="+mn-cs"/>
              </a:rPr>
              <a:t> person plural form of the verb. Aim to elicit examples of the </a:t>
            </a:r>
            <a:r>
              <a:rPr lang="en-GB" sz="1200" b="1" i="0" kern="1200" baseline="0" dirty="0">
                <a:solidFill>
                  <a:schemeClr val="tx1"/>
                </a:solidFill>
                <a:effectLst/>
                <a:latin typeface="+mn-lt"/>
                <a:ea typeface="+mn-ea"/>
                <a:cs typeface="+mn-cs"/>
              </a:rPr>
              <a:t>–</a:t>
            </a:r>
            <a:r>
              <a:rPr lang="en-GB" sz="1200" b="1" i="0" kern="1200" baseline="0" dirty="0" err="1">
                <a:solidFill>
                  <a:schemeClr val="tx1"/>
                </a:solidFill>
                <a:effectLst/>
                <a:latin typeface="+mn-lt"/>
                <a:ea typeface="+mn-ea"/>
                <a:cs typeface="+mn-cs"/>
              </a:rPr>
              <a:t>emos</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or </a:t>
            </a:r>
            <a:r>
              <a:rPr lang="en-GB" sz="1200" b="1" i="0" kern="1200" baseline="0" dirty="0">
                <a:solidFill>
                  <a:schemeClr val="tx1"/>
                </a:solidFill>
                <a:effectLst/>
                <a:latin typeface="+mn-lt"/>
                <a:ea typeface="+mn-ea"/>
                <a:cs typeface="+mn-cs"/>
              </a:rPr>
              <a:t>–</a:t>
            </a:r>
            <a:r>
              <a:rPr lang="en-GB" sz="1200" b="1" i="0" kern="1200" baseline="0" dirty="0" err="1">
                <a:solidFill>
                  <a:schemeClr val="tx1"/>
                </a:solidFill>
                <a:effectLst/>
                <a:latin typeface="+mn-lt"/>
                <a:ea typeface="+mn-ea"/>
                <a:cs typeface="+mn-cs"/>
              </a:rPr>
              <a:t>imos</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ending.</a:t>
            </a:r>
          </a:p>
          <a:p>
            <a:pPr marL="285750" marR="0" lvl="0" indent="-285750" algn="l" defTabSz="914400" rtl="0" eaLnBrk="1" fontAlgn="auto" latinLnBrk="0" hangingPunct="1">
              <a:lnSpc>
                <a:spcPct val="100000"/>
              </a:lnSpc>
              <a:spcBef>
                <a:spcPts val="0"/>
              </a:spcBef>
              <a:spcAft>
                <a:spcPts val="0"/>
              </a:spcAft>
              <a:buClrTx/>
              <a:buSzTx/>
              <a:buFontTx/>
              <a:buAutoNum type="romanLcPeriod" startAt="4"/>
              <a:tabLst/>
              <a:defRPr/>
            </a:pPr>
            <a:r>
              <a:rPr lang="en-GB" sz="1200" b="0" i="0" kern="1200" baseline="0" dirty="0">
                <a:solidFill>
                  <a:schemeClr val="tx1"/>
                </a:solidFill>
                <a:effectLst/>
                <a:latin typeface="+mn-lt"/>
                <a:ea typeface="+mn-ea"/>
                <a:cs typeface="+mn-cs"/>
              </a:rPr>
              <a:t>‘</a:t>
            </a:r>
            <a:r>
              <a:rPr lang="en-GB" sz="1200" b="0" i="0" kern="1200" baseline="0" dirty="0" err="1">
                <a:solidFill>
                  <a:schemeClr val="tx1"/>
                </a:solidFill>
                <a:effectLst/>
                <a:latin typeface="+mn-lt"/>
                <a:ea typeface="+mn-ea"/>
                <a:cs typeface="+mn-cs"/>
              </a:rPr>
              <a:t>ellos</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también</a:t>
            </a:r>
            <a:r>
              <a:rPr lang="en-GB" sz="1200" b="0" i="0" kern="1200" baseline="0" dirty="0">
                <a:solidFill>
                  <a:schemeClr val="tx1"/>
                </a:solidFill>
                <a:effectLst/>
                <a:latin typeface="+mn-lt"/>
                <a:ea typeface="+mn-ea"/>
                <a:cs typeface="+mn-cs"/>
              </a:rPr>
              <a:t>’ (line four, paragraph 2), to elicit the 3</a:t>
            </a:r>
            <a:r>
              <a:rPr lang="en-GB" sz="1200" b="0" i="0" kern="1200" baseline="30000" dirty="0">
                <a:solidFill>
                  <a:schemeClr val="tx1"/>
                </a:solidFill>
                <a:effectLst/>
                <a:latin typeface="+mn-lt"/>
                <a:ea typeface="+mn-ea"/>
                <a:cs typeface="+mn-cs"/>
              </a:rPr>
              <a:t>rd</a:t>
            </a:r>
            <a:r>
              <a:rPr lang="en-GB" sz="1200" b="0" i="0" kern="1200" baseline="0" dirty="0">
                <a:solidFill>
                  <a:schemeClr val="tx1"/>
                </a:solidFill>
                <a:effectLst/>
                <a:latin typeface="+mn-lt"/>
                <a:ea typeface="+mn-ea"/>
                <a:cs typeface="+mn-cs"/>
              </a:rPr>
              <a:t> person plural form of the verb. Aim to elicit examples of the </a:t>
            </a:r>
            <a:r>
              <a:rPr lang="en-GB" sz="1200" b="1" i="0" kern="1200" baseline="0" dirty="0">
                <a:solidFill>
                  <a:schemeClr val="tx1"/>
                </a:solidFill>
                <a:effectLst/>
                <a:latin typeface="+mn-lt"/>
                <a:ea typeface="+mn-ea"/>
                <a:cs typeface="+mn-cs"/>
              </a:rPr>
              <a:t>–en </a:t>
            </a:r>
            <a:r>
              <a:rPr lang="en-GB" sz="1200" b="0" i="0" kern="1200" baseline="0" dirty="0">
                <a:solidFill>
                  <a:schemeClr val="tx1"/>
                </a:solidFill>
                <a:effectLst/>
                <a:latin typeface="+mn-lt"/>
                <a:ea typeface="+mn-ea"/>
                <a:cs typeface="+mn-cs"/>
              </a:rPr>
              <a:t>ending.</a:t>
            </a:r>
          </a:p>
          <a:p>
            <a:pPr marL="285750" marR="0" lvl="0" indent="-285750" algn="l" defTabSz="914400" rtl="0" eaLnBrk="1" fontAlgn="auto" latinLnBrk="0" hangingPunct="1">
              <a:lnSpc>
                <a:spcPct val="100000"/>
              </a:lnSpc>
              <a:spcBef>
                <a:spcPts val="0"/>
              </a:spcBef>
              <a:spcAft>
                <a:spcPts val="0"/>
              </a:spcAft>
              <a:buClrTx/>
              <a:buSzTx/>
              <a:buFontTx/>
              <a:buAutoNum type="romanLcPeriod" startAt="4"/>
              <a:tabLst/>
              <a:defRPr/>
            </a:pPr>
            <a:r>
              <a:rPr lang="en-GB" sz="1200" b="0" i="0" kern="1200" baseline="0" dirty="0">
                <a:solidFill>
                  <a:schemeClr val="tx1"/>
                </a:solidFill>
                <a:effectLst/>
                <a:latin typeface="+mn-lt"/>
                <a:ea typeface="+mn-ea"/>
                <a:cs typeface="+mn-cs"/>
              </a:rPr>
              <a:t>‘Para </a:t>
            </a:r>
            <a:r>
              <a:rPr lang="en-GB" sz="1200" b="0" i="0" kern="1200" baseline="0" dirty="0" err="1">
                <a:solidFill>
                  <a:schemeClr val="tx1"/>
                </a:solidFill>
                <a:effectLst/>
                <a:latin typeface="+mn-lt"/>
                <a:ea typeface="+mn-ea"/>
                <a:cs typeface="+mn-cs"/>
              </a:rPr>
              <a:t>celebrar</a:t>
            </a:r>
            <a:r>
              <a:rPr lang="en-GB" sz="1200" b="0" i="0" kern="1200" baseline="0" dirty="0">
                <a:solidFill>
                  <a:schemeClr val="tx1"/>
                </a:solidFill>
                <a:effectLst/>
                <a:latin typeface="+mn-lt"/>
                <a:ea typeface="+mn-ea"/>
                <a:cs typeface="+mn-cs"/>
              </a:rPr>
              <a:t> la </a:t>
            </a:r>
            <a:r>
              <a:rPr lang="en-GB" sz="1200" b="0" i="0" kern="1200" baseline="0" dirty="0" err="1">
                <a:solidFill>
                  <a:schemeClr val="tx1"/>
                </a:solidFill>
                <a:effectLst/>
                <a:latin typeface="+mn-lt"/>
                <a:ea typeface="+mn-ea"/>
                <a:cs typeface="+mn-cs"/>
              </a:rPr>
              <a:t>Nochevieja</a:t>
            </a:r>
            <a:r>
              <a:rPr lang="en-GB" sz="1200" b="0" i="0" kern="1200" baseline="0" dirty="0">
                <a:solidFill>
                  <a:schemeClr val="tx1"/>
                </a:solidFill>
                <a:effectLst/>
                <a:latin typeface="+mn-lt"/>
                <a:ea typeface="+mn-ea"/>
                <a:cs typeface="+mn-cs"/>
              </a:rPr>
              <a:t>’ (line one, paragraph 3). This could generate a range of answers.</a:t>
            </a:r>
          </a:p>
          <a:p>
            <a:pPr marL="285750" marR="0" lvl="0" indent="-285750" algn="l" defTabSz="914400" rtl="0" eaLnBrk="1" fontAlgn="auto" latinLnBrk="0" hangingPunct="1">
              <a:lnSpc>
                <a:spcPct val="100000"/>
              </a:lnSpc>
              <a:spcBef>
                <a:spcPts val="0"/>
              </a:spcBef>
              <a:spcAft>
                <a:spcPts val="0"/>
              </a:spcAft>
              <a:buClrTx/>
              <a:buSzTx/>
              <a:buFontTx/>
              <a:buAutoNum type="romanLcPeriod" startAt="4"/>
              <a:tabLst/>
              <a:defRPr/>
            </a:pPr>
            <a:r>
              <a:rPr lang="en-GB" sz="1200" b="0" i="0" kern="1200" baseline="0" dirty="0">
                <a:solidFill>
                  <a:schemeClr val="tx1"/>
                </a:solidFill>
                <a:effectLst/>
                <a:latin typeface="+mn-lt"/>
                <a:ea typeface="+mn-ea"/>
                <a:cs typeface="+mn-cs"/>
              </a:rPr>
              <a:t>‘No está </a:t>
            </a:r>
            <a:r>
              <a:rPr lang="en-GB" sz="1200" b="0" i="0" kern="1200" baseline="0" dirty="0" err="1">
                <a:solidFill>
                  <a:schemeClr val="tx1"/>
                </a:solidFill>
                <a:effectLst/>
                <a:latin typeface="+mn-lt"/>
                <a:ea typeface="+mn-ea"/>
                <a:cs typeface="+mn-cs"/>
              </a:rPr>
              <a:t>cerca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así</a:t>
            </a:r>
            <a:r>
              <a:rPr lang="en-GB" sz="1200" b="0" i="0" kern="1200" baseline="0" dirty="0">
                <a:solidFill>
                  <a:schemeClr val="tx1"/>
                </a:solidFill>
                <a:effectLst/>
                <a:latin typeface="+mn-lt"/>
                <a:ea typeface="+mn-ea"/>
                <a:cs typeface="+mn-cs"/>
              </a:rPr>
              <a:t> que’ (line two, paragraph 3). This could generate a range of answers. The aim is to check understanding of ‘</a:t>
            </a:r>
            <a:r>
              <a:rPr lang="en-GB" sz="1200" b="0" i="0" kern="1200" baseline="0" dirty="0" err="1">
                <a:solidFill>
                  <a:schemeClr val="tx1"/>
                </a:solidFill>
                <a:effectLst/>
                <a:latin typeface="+mn-lt"/>
                <a:ea typeface="+mn-ea"/>
                <a:cs typeface="+mn-cs"/>
              </a:rPr>
              <a:t>así</a:t>
            </a:r>
            <a:r>
              <a:rPr lang="en-GB" sz="1200" b="0" i="0" kern="1200" baseline="0" dirty="0">
                <a:solidFill>
                  <a:schemeClr val="tx1"/>
                </a:solidFill>
                <a:effectLst/>
                <a:latin typeface="+mn-lt"/>
                <a:ea typeface="+mn-ea"/>
                <a:cs typeface="+mn-cs"/>
              </a:rPr>
              <a:t> que’ by allowing students to suggest a different kind of consequence (e.g. </a:t>
            </a:r>
            <a:r>
              <a:rPr lang="en-GB" sz="1200" b="0" i="0" kern="1200" baseline="0" dirty="0" err="1">
                <a:solidFill>
                  <a:schemeClr val="tx1"/>
                </a:solidFill>
                <a:effectLst/>
                <a:latin typeface="+mn-lt"/>
                <a:ea typeface="+mn-ea"/>
                <a:cs typeface="+mn-cs"/>
              </a:rPr>
              <a:t>así</a:t>
            </a:r>
            <a:r>
              <a:rPr lang="en-GB" sz="1200" b="0" i="0" kern="1200" baseline="0" dirty="0">
                <a:solidFill>
                  <a:schemeClr val="tx1"/>
                </a:solidFill>
                <a:effectLst/>
                <a:latin typeface="+mn-lt"/>
                <a:ea typeface="+mn-ea"/>
                <a:cs typeface="+mn-cs"/>
              </a:rPr>
              <a:t> que no </a:t>
            </a:r>
            <a:r>
              <a:rPr lang="en-GB" sz="1200" b="0" i="0" kern="1200" baseline="0" dirty="0" err="1">
                <a:solidFill>
                  <a:schemeClr val="tx1"/>
                </a:solidFill>
                <a:effectLst/>
                <a:latin typeface="+mn-lt"/>
                <a:ea typeface="+mn-ea"/>
                <a:cs typeface="+mn-cs"/>
              </a:rPr>
              <a:t>vamos</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cada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año</a:t>
            </a:r>
            <a:r>
              <a:rPr lang="en-GB" sz="1200" b="0" i="0" kern="1200" baseline="0" dirty="0">
                <a:solidFill>
                  <a:schemeClr val="tx1"/>
                </a:solidFill>
                <a:effectLst/>
                <a:latin typeface="+mn-lt"/>
                <a:ea typeface="+mn-ea"/>
                <a:cs typeface="+mn-cs"/>
              </a:rPr>
              <a:t>).</a:t>
            </a:r>
          </a:p>
          <a:p>
            <a:pPr marL="228600" indent="-228600">
              <a:buAutoNum type="arabicParenR"/>
            </a:pPr>
            <a:endParaRPr lang="en-GB" sz="1200" b="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Transcript</a:t>
            </a:r>
          </a:p>
          <a:p>
            <a:pPr lvl="0"/>
            <a:r>
              <a:rPr lang="en-GB" sz="1200" kern="0" dirty="0" err="1">
                <a:solidFill>
                  <a:srgbClr val="002060"/>
                </a:solidFill>
              </a:rPr>
              <a:t>Normalmente</a:t>
            </a:r>
            <a:r>
              <a:rPr lang="en-GB" sz="1200" kern="0" dirty="0">
                <a:solidFill>
                  <a:srgbClr val="002060"/>
                </a:solidFill>
              </a:rPr>
              <a:t> </a:t>
            </a:r>
            <a:r>
              <a:rPr lang="en-GB" sz="1200" kern="0" dirty="0" err="1">
                <a:solidFill>
                  <a:srgbClr val="002060"/>
                </a:solidFill>
              </a:rPr>
              <a:t>pasamos</a:t>
            </a:r>
            <a:r>
              <a:rPr lang="en-GB" sz="1200" kern="0" dirty="0">
                <a:solidFill>
                  <a:srgbClr val="002060"/>
                </a:solidFill>
              </a:rPr>
              <a:t> la </a:t>
            </a:r>
            <a:r>
              <a:rPr lang="en-GB" sz="1200" kern="0" dirty="0" err="1">
                <a:solidFill>
                  <a:srgbClr val="002060"/>
                </a:solidFill>
              </a:rPr>
              <a:t>Navidad</a:t>
            </a:r>
            <a:r>
              <a:rPr lang="en-GB" sz="1200" kern="0" dirty="0">
                <a:solidFill>
                  <a:srgbClr val="002060"/>
                </a:solidFill>
              </a:rPr>
              <a:t> con dos </a:t>
            </a:r>
            <a:r>
              <a:rPr lang="en-GB" sz="1200" kern="0" dirty="0" err="1">
                <a:solidFill>
                  <a:srgbClr val="002060"/>
                </a:solidFill>
              </a:rPr>
              <a:t>primos</a:t>
            </a:r>
            <a:r>
              <a:rPr lang="en-GB" sz="1200" kern="0" dirty="0">
                <a:solidFill>
                  <a:srgbClr val="002060"/>
                </a:solidFill>
              </a:rPr>
              <a:t> </a:t>
            </a:r>
            <a:r>
              <a:rPr lang="en-GB" sz="1200" kern="0" dirty="0" err="1">
                <a:solidFill>
                  <a:srgbClr val="002060"/>
                </a:solidFill>
              </a:rPr>
              <a:t>pequeños</a:t>
            </a:r>
            <a:r>
              <a:rPr lang="en-GB" sz="1200" kern="0" dirty="0">
                <a:solidFill>
                  <a:srgbClr val="002060"/>
                </a:solidFill>
              </a:rPr>
              <a:t>. </a:t>
            </a:r>
            <a:r>
              <a:rPr lang="en-GB" sz="1200" kern="0" dirty="0" err="1">
                <a:solidFill>
                  <a:srgbClr val="002060"/>
                </a:solidFill>
              </a:rPr>
              <a:t>Ellos</a:t>
            </a:r>
            <a:r>
              <a:rPr lang="en-GB" sz="1200" kern="0" dirty="0">
                <a:solidFill>
                  <a:srgbClr val="002060"/>
                </a:solidFill>
              </a:rPr>
              <a:t> </a:t>
            </a:r>
            <a:r>
              <a:rPr lang="en-GB" sz="1200" kern="0" dirty="0" err="1">
                <a:solidFill>
                  <a:srgbClr val="002060"/>
                </a:solidFill>
              </a:rPr>
              <a:t>escriben</a:t>
            </a:r>
            <a:r>
              <a:rPr lang="en-GB" sz="1200" kern="0" dirty="0">
                <a:solidFill>
                  <a:srgbClr val="002060"/>
                </a:solidFill>
              </a:rPr>
              <a:t> cartas a Papá Noel para </a:t>
            </a:r>
            <a:r>
              <a:rPr lang="en-GB" sz="1200" kern="0" dirty="0" err="1">
                <a:solidFill>
                  <a:srgbClr val="002060"/>
                </a:solidFill>
              </a:rPr>
              <a:t>pedir</a:t>
            </a:r>
            <a:r>
              <a:rPr lang="en-GB" sz="1200" kern="0" dirty="0">
                <a:solidFill>
                  <a:srgbClr val="002060"/>
                </a:solidFill>
              </a:rPr>
              <a:t> </a:t>
            </a:r>
            <a:r>
              <a:rPr lang="en-GB" sz="1200" kern="0" dirty="0" err="1">
                <a:solidFill>
                  <a:srgbClr val="002060"/>
                </a:solidFill>
              </a:rPr>
              <a:t>regalos</a:t>
            </a:r>
            <a:r>
              <a:rPr lang="en-GB" sz="1200" kern="0" dirty="0">
                <a:solidFill>
                  <a:srgbClr val="002060"/>
                </a:solidFill>
              </a:rPr>
              <a:t>. En </a:t>
            </a:r>
            <a:r>
              <a:rPr lang="en-GB" sz="1200" kern="0" dirty="0" err="1">
                <a:solidFill>
                  <a:srgbClr val="002060"/>
                </a:solidFill>
              </a:rPr>
              <a:t>cambio</a:t>
            </a:r>
            <a:r>
              <a:rPr lang="en-GB" sz="1200" kern="0" dirty="0">
                <a:solidFill>
                  <a:srgbClr val="002060"/>
                </a:solidFill>
              </a:rPr>
              <a:t>, ¡</a:t>
            </a:r>
            <a:r>
              <a:rPr lang="en-GB" sz="1200" kern="0" dirty="0" err="1">
                <a:solidFill>
                  <a:srgbClr val="002060"/>
                </a:solidFill>
              </a:rPr>
              <a:t>nosotros</a:t>
            </a:r>
            <a:r>
              <a:rPr lang="en-GB" sz="1200" kern="0" dirty="0">
                <a:solidFill>
                  <a:srgbClr val="002060"/>
                </a:solidFill>
              </a:rPr>
              <a:t> solo </a:t>
            </a:r>
            <a:r>
              <a:rPr lang="en-GB" sz="1200" kern="0" dirty="0" err="1">
                <a:solidFill>
                  <a:srgbClr val="002060"/>
                </a:solidFill>
              </a:rPr>
              <a:t>escribimos</a:t>
            </a:r>
            <a:r>
              <a:rPr lang="en-GB" sz="1200" kern="0" dirty="0">
                <a:solidFill>
                  <a:srgbClr val="002060"/>
                </a:solidFill>
              </a:rPr>
              <a:t> una </a:t>
            </a:r>
            <a:r>
              <a:rPr lang="en-GB" sz="1200" kern="0" dirty="0" err="1">
                <a:solidFill>
                  <a:srgbClr val="002060"/>
                </a:solidFill>
              </a:rPr>
              <a:t>lista</a:t>
            </a:r>
            <a:r>
              <a:rPr lang="en-GB" sz="1200" kern="0" dirty="0">
                <a:solidFill>
                  <a:srgbClr val="002060"/>
                </a:solidFill>
              </a:rPr>
              <a:t> para los padres! </a:t>
            </a:r>
          </a:p>
          <a:p>
            <a:pPr lvl="0"/>
            <a:r>
              <a:rPr lang="en-GB" sz="1200" kern="0" dirty="0">
                <a:solidFill>
                  <a:srgbClr val="002060"/>
                </a:solidFill>
              </a:rPr>
              <a:t>Por la </a:t>
            </a:r>
            <a:r>
              <a:rPr lang="en-GB" sz="1200" kern="0" dirty="0" err="1">
                <a:solidFill>
                  <a:srgbClr val="002060"/>
                </a:solidFill>
              </a:rPr>
              <a:t>noche</a:t>
            </a:r>
            <a:r>
              <a:rPr lang="en-GB" sz="1200" kern="0" dirty="0">
                <a:solidFill>
                  <a:srgbClr val="002060"/>
                </a:solidFill>
              </a:rPr>
              <a:t>, Daniel y </a:t>
            </a:r>
            <a:r>
              <a:rPr lang="en-GB" sz="1200" kern="0" dirty="0" err="1">
                <a:solidFill>
                  <a:srgbClr val="002060"/>
                </a:solidFill>
              </a:rPr>
              <a:t>yo</a:t>
            </a:r>
            <a:r>
              <a:rPr lang="en-GB" sz="1200" kern="0" dirty="0">
                <a:solidFill>
                  <a:srgbClr val="002060"/>
                </a:solidFill>
              </a:rPr>
              <a:t> </a:t>
            </a:r>
            <a:r>
              <a:rPr lang="en-GB" sz="1200" kern="0" dirty="0" err="1">
                <a:solidFill>
                  <a:srgbClr val="002060"/>
                </a:solidFill>
              </a:rPr>
              <a:t>debemos</a:t>
            </a:r>
            <a:r>
              <a:rPr lang="en-GB" sz="1200" kern="0" dirty="0">
                <a:solidFill>
                  <a:srgbClr val="002060"/>
                </a:solidFill>
              </a:rPr>
              <a:t> </a:t>
            </a:r>
            <a:r>
              <a:rPr lang="en-GB" sz="1200" kern="0" dirty="0" err="1">
                <a:solidFill>
                  <a:srgbClr val="002060"/>
                </a:solidFill>
              </a:rPr>
              <a:t>ir</a:t>
            </a:r>
            <a:r>
              <a:rPr lang="en-GB" sz="1200" kern="0" dirty="0">
                <a:solidFill>
                  <a:srgbClr val="002060"/>
                </a:solidFill>
              </a:rPr>
              <a:t> a la </a:t>
            </a:r>
            <a:r>
              <a:rPr lang="en-GB" sz="1200" kern="0" dirty="0" err="1">
                <a:solidFill>
                  <a:srgbClr val="002060"/>
                </a:solidFill>
              </a:rPr>
              <a:t>cama</a:t>
            </a:r>
            <a:r>
              <a:rPr lang="en-GB" sz="1200" kern="0" dirty="0">
                <a:solidFill>
                  <a:srgbClr val="002060"/>
                </a:solidFill>
              </a:rPr>
              <a:t>, </a:t>
            </a:r>
            <a:r>
              <a:rPr lang="en-GB" sz="1200" kern="0" dirty="0" err="1">
                <a:solidFill>
                  <a:srgbClr val="002060"/>
                </a:solidFill>
              </a:rPr>
              <a:t>pero</a:t>
            </a:r>
            <a:r>
              <a:rPr lang="en-GB" sz="1200" kern="0" dirty="0">
                <a:solidFill>
                  <a:srgbClr val="002060"/>
                </a:solidFill>
              </a:rPr>
              <a:t> no </a:t>
            </a:r>
            <a:r>
              <a:rPr lang="en-GB" sz="1200" kern="0" dirty="0" err="1">
                <a:solidFill>
                  <a:srgbClr val="002060"/>
                </a:solidFill>
              </a:rPr>
              <a:t>tenemos</a:t>
            </a:r>
            <a:r>
              <a:rPr lang="en-GB" sz="1200" kern="0" dirty="0">
                <a:solidFill>
                  <a:srgbClr val="002060"/>
                </a:solidFill>
              </a:rPr>
              <a:t> </a:t>
            </a:r>
            <a:r>
              <a:rPr lang="en-GB" sz="1200" kern="0" dirty="0" err="1">
                <a:solidFill>
                  <a:srgbClr val="002060"/>
                </a:solidFill>
              </a:rPr>
              <a:t>sueño</a:t>
            </a:r>
            <a:r>
              <a:rPr lang="en-GB" sz="1200" kern="0" dirty="0">
                <a:solidFill>
                  <a:srgbClr val="002060"/>
                </a:solidFill>
              </a:rPr>
              <a:t>.  En </a:t>
            </a:r>
            <a:r>
              <a:rPr lang="en-GB" sz="1200" kern="0" dirty="0" err="1">
                <a:solidFill>
                  <a:srgbClr val="002060"/>
                </a:solidFill>
              </a:rPr>
              <a:t>realidad</a:t>
            </a:r>
            <a:r>
              <a:rPr lang="en-GB" sz="1200" kern="0" dirty="0">
                <a:solidFill>
                  <a:srgbClr val="002060"/>
                </a:solidFill>
              </a:rPr>
              <a:t>, ¡</a:t>
            </a:r>
            <a:r>
              <a:rPr lang="en-GB" sz="1200" kern="0" dirty="0" err="1">
                <a:solidFill>
                  <a:srgbClr val="002060"/>
                </a:solidFill>
              </a:rPr>
              <a:t>dormimos</a:t>
            </a:r>
            <a:r>
              <a:rPr lang="en-GB" sz="1200" kern="0" dirty="0">
                <a:solidFill>
                  <a:srgbClr val="002060"/>
                </a:solidFill>
              </a:rPr>
              <a:t> </a:t>
            </a:r>
            <a:r>
              <a:rPr lang="en-GB" sz="1200" kern="0" dirty="0" err="1">
                <a:solidFill>
                  <a:srgbClr val="002060"/>
                </a:solidFill>
              </a:rPr>
              <a:t>muy</a:t>
            </a:r>
            <a:r>
              <a:rPr lang="en-GB" sz="1200" kern="0" dirty="0">
                <a:solidFill>
                  <a:srgbClr val="002060"/>
                </a:solidFill>
              </a:rPr>
              <a:t> </a:t>
            </a:r>
            <a:r>
              <a:rPr lang="en-GB" sz="1200" kern="0" dirty="0" err="1">
                <a:solidFill>
                  <a:srgbClr val="002060"/>
                </a:solidFill>
              </a:rPr>
              <a:t>poco</a:t>
            </a:r>
            <a:r>
              <a:rPr lang="en-GB" sz="1200" kern="0" dirty="0">
                <a:solidFill>
                  <a:srgbClr val="002060"/>
                </a:solidFill>
              </a:rPr>
              <a:t> </a:t>
            </a:r>
            <a:r>
              <a:rPr lang="en-GB" sz="1200" kern="0" dirty="0" err="1">
                <a:solidFill>
                  <a:srgbClr val="002060"/>
                </a:solidFill>
              </a:rPr>
              <a:t>porque</a:t>
            </a:r>
            <a:r>
              <a:rPr lang="en-GB" sz="1200" kern="0" dirty="0">
                <a:solidFill>
                  <a:srgbClr val="002060"/>
                </a:solidFill>
              </a:rPr>
              <a:t> </a:t>
            </a:r>
            <a:r>
              <a:rPr lang="en-GB" sz="1200" kern="0" dirty="0" err="1">
                <a:solidFill>
                  <a:srgbClr val="002060"/>
                </a:solidFill>
              </a:rPr>
              <a:t>queremos</a:t>
            </a:r>
            <a:r>
              <a:rPr lang="en-GB" sz="1200" kern="0" dirty="0">
                <a:solidFill>
                  <a:srgbClr val="002060"/>
                </a:solidFill>
              </a:rPr>
              <a:t> </a:t>
            </a:r>
            <a:r>
              <a:rPr lang="en-GB" sz="1200" kern="0" dirty="0" err="1">
                <a:solidFill>
                  <a:srgbClr val="002060"/>
                </a:solidFill>
              </a:rPr>
              <a:t>abrir</a:t>
            </a:r>
            <a:r>
              <a:rPr lang="en-GB" sz="1200" kern="0" dirty="0">
                <a:solidFill>
                  <a:srgbClr val="002060"/>
                </a:solidFill>
              </a:rPr>
              <a:t> </a:t>
            </a:r>
            <a:r>
              <a:rPr lang="en-GB" sz="1200" kern="0" dirty="0" err="1">
                <a:solidFill>
                  <a:srgbClr val="002060"/>
                </a:solidFill>
              </a:rPr>
              <a:t>regalos</a:t>
            </a:r>
            <a:r>
              <a:rPr lang="en-GB" sz="1200" kern="0" dirty="0">
                <a:solidFill>
                  <a:srgbClr val="002060"/>
                </a:solidFill>
              </a:rPr>
              <a:t>! Los </a:t>
            </a:r>
            <a:r>
              <a:rPr lang="en-GB" sz="1200" kern="0" dirty="0" err="1">
                <a:solidFill>
                  <a:srgbClr val="002060"/>
                </a:solidFill>
              </a:rPr>
              <a:t>primos</a:t>
            </a:r>
            <a:r>
              <a:rPr lang="en-GB" sz="1200" kern="0" dirty="0">
                <a:solidFill>
                  <a:srgbClr val="002060"/>
                </a:solidFill>
              </a:rPr>
              <a:t> </a:t>
            </a:r>
            <a:r>
              <a:rPr lang="en-GB" sz="1200" kern="0" dirty="0" err="1">
                <a:solidFill>
                  <a:srgbClr val="002060"/>
                </a:solidFill>
              </a:rPr>
              <a:t>beben</a:t>
            </a:r>
            <a:r>
              <a:rPr lang="en-GB" sz="1200" kern="0" dirty="0">
                <a:solidFill>
                  <a:srgbClr val="002060"/>
                </a:solidFill>
              </a:rPr>
              <a:t> </a:t>
            </a:r>
            <a:r>
              <a:rPr lang="en-GB" sz="1200" kern="0" dirty="0" err="1">
                <a:solidFill>
                  <a:srgbClr val="002060"/>
                </a:solidFill>
              </a:rPr>
              <a:t>algo</a:t>
            </a:r>
            <a:r>
              <a:rPr lang="en-GB" sz="1200" kern="0" dirty="0">
                <a:solidFill>
                  <a:srgbClr val="002060"/>
                </a:solidFill>
              </a:rPr>
              <a:t> y </a:t>
            </a:r>
            <a:r>
              <a:rPr lang="en-GB" sz="1200" kern="0" dirty="0" err="1">
                <a:solidFill>
                  <a:srgbClr val="002060"/>
                </a:solidFill>
              </a:rPr>
              <a:t>leen</a:t>
            </a:r>
            <a:r>
              <a:rPr lang="en-GB" sz="1200" kern="0" dirty="0">
                <a:solidFill>
                  <a:srgbClr val="002060"/>
                </a:solidFill>
              </a:rPr>
              <a:t> </a:t>
            </a:r>
            <a:r>
              <a:rPr lang="en-GB" sz="1200" kern="0" dirty="0" err="1">
                <a:solidFill>
                  <a:srgbClr val="002060"/>
                </a:solidFill>
              </a:rPr>
              <a:t>libros</a:t>
            </a:r>
            <a:r>
              <a:rPr lang="en-GB" sz="1200" kern="0" dirty="0">
                <a:solidFill>
                  <a:srgbClr val="002060"/>
                </a:solidFill>
              </a:rPr>
              <a:t> con la </a:t>
            </a:r>
            <a:r>
              <a:rPr lang="en-GB" sz="1200" kern="0" dirty="0" err="1">
                <a:solidFill>
                  <a:srgbClr val="002060"/>
                </a:solidFill>
              </a:rPr>
              <a:t>abuela</a:t>
            </a:r>
            <a:r>
              <a:rPr lang="en-GB" sz="1200" kern="0" dirty="0">
                <a:solidFill>
                  <a:srgbClr val="002060"/>
                </a:solidFill>
              </a:rPr>
              <a:t> antes de </a:t>
            </a:r>
            <a:r>
              <a:rPr lang="en-GB" sz="1200" kern="0" dirty="0" err="1">
                <a:solidFill>
                  <a:srgbClr val="002060"/>
                </a:solidFill>
              </a:rPr>
              <a:t>dormir</a:t>
            </a:r>
            <a:r>
              <a:rPr lang="en-GB" sz="1200" kern="0" dirty="0">
                <a:solidFill>
                  <a:srgbClr val="002060"/>
                </a:solidFill>
              </a:rPr>
              <a:t>. </a:t>
            </a:r>
            <a:r>
              <a:rPr lang="en-GB" sz="1200" kern="0" dirty="0" err="1">
                <a:solidFill>
                  <a:srgbClr val="002060"/>
                </a:solidFill>
              </a:rPr>
              <a:t>Ellos</a:t>
            </a:r>
            <a:r>
              <a:rPr lang="en-GB" sz="1200" kern="0" dirty="0">
                <a:solidFill>
                  <a:srgbClr val="002060"/>
                </a:solidFill>
              </a:rPr>
              <a:t> </a:t>
            </a:r>
            <a:r>
              <a:rPr lang="en-GB" sz="1200" kern="0" dirty="0" err="1">
                <a:solidFill>
                  <a:srgbClr val="002060"/>
                </a:solidFill>
              </a:rPr>
              <a:t>también</a:t>
            </a:r>
            <a:r>
              <a:rPr lang="en-GB" sz="1200" kern="0" dirty="0">
                <a:solidFill>
                  <a:srgbClr val="002060"/>
                </a:solidFill>
              </a:rPr>
              <a:t> </a:t>
            </a:r>
            <a:r>
              <a:rPr lang="en-GB" sz="1200" kern="0" dirty="0" err="1">
                <a:solidFill>
                  <a:srgbClr val="002060"/>
                </a:solidFill>
              </a:rPr>
              <a:t>deben</a:t>
            </a:r>
            <a:r>
              <a:rPr lang="en-GB" sz="1200" kern="0" dirty="0">
                <a:solidFill>
                  <a:srgbClr val="002060"/>
                </a:solidFill>
              </a:rPr>
              <a:t> </a:t>
            </a:r>
            <a:r>
              <a:rPr lang="en-GB" sz="1200" kern="0" dirty="0" err="1">
                <a:solidFill>
                  <a:srgbClr val="002060"/>
                </a:solidFill>
              </a:rPr>
              <a:t>descansar</a:t>
            </a:r>
            <a:r>
              <a:rPr lang="en-GB" sz="1200" kern="0" dirty="0">
                <a:solidFill>
                  <a:srgbClr val="002060"/>
                </a:solidFill>
              </a:rPr>
              <a:t>.</a:t>
            </a:r>
          </a:p>
          <a:p>
            <a:pPr lvl="0"/>
            <a:r>
              <a:rPr lang="en-GB" sz="1200" kern="0" dirty="0">
                <a:solidFill>
                  <a:srgbClr val="002060"/>
                </a:solidFill>
              </a:rPr>
              <a:t>Para </a:t>
            </a:r>
            <a:r>
              <a:rPr lang="en-GB" sz="1200" kern="0" dirty="0" err="1">
                <a:solidFill>
                  <a:srgbClr val="002060"/>
                </a:solidFill>
              </a:rPr>
              <a:t>celebrar</a:t>
            </a:r>
            <a:r>
              <a:rPr lang="en-GB" sz="1200" kern="0" dirty="0">
                <a:solidFill>
                  <a:srgbClr val="002060"/>
                </a:solidFill>
              </a:rPr>
              <a:t> la </a:t>
            </a:r>
            <a:r>
              <a:rPr lang="en-GB" sz="1200" kern="0" dirty="0" err="1">
                <a:solidFill>
                  <a:srgbClr val="002060"/>
                </a:solidFill>
              </a:rPr>
              <a:t>Nochevieja</a:t>
            </a:r>
            <a:r>
              <a:rPr lang="en-GB" sz="1200" kern="0" dirty="0">
                <a:solidFill>
                  <a:srgbClr val="002060"/>
                </a:solidFill>
              </a:rPr>
              <a:t>, </a:t>
            </a:r>
            <a:r>
              <a:rPr lang="en-GB" sz="1200" kern="0" dirty="0" err="1">
                <a:solidFill>
                  <a:srgbClr val="002060"/>
                </a:solidFill>
              </a:rPr>
              <a:t>hacemos</a:t>
            </a:r>
            <a:r>
              <a:rPr lang="en-GB" sz="1200" kern="0" dirty="0">
                <a:solidFill>
                  <a:srgbClr val="002060"/>
                </a:solidFill>
              </a:rPr>
              <a:t> un </a:t>
            </a:r>
            <a:r>
              <a:rPr lang="en-GB" sz="1200" kern="0" dirty="0" err="1">
                <a:solidFill>
                  <a:srgbClr val="002060"/>
                </a:solidFill>
              </a:rPr>
              <a:t>viaje</a:t>
            </a:r>
            <a:r>
              <a:rPr lang="en-GB" sz="1200" kern="0" dirty="0">
                <a:solidFill>
                  <a:srgbClr val="002060"/>
                </a:solidFill>
              </a:rPr>
              <a:t> a la ciudad de Bilbao. No está </a:t>
            </a:r>
            <a:r>
              <a:rPr lang="en-GB" sz="1200" kern="0" dirty="0" err="1">
                <a:solidFill>
                  <a:srgbClr val="002060"/>
                </a:solidFill>
              </a:rPr>
              <a:t>cerca</a:t>
            </a:r>
            <a:r>
              <a:rPr lang="en-GB" sz="1200" kern="0" dirty="0">
                <a:solidFill>
                  <a:srgbClr val="002060"/>
                </a:solidFill>
              </a:rPr>
              <a:t>, </a:t>
            </a:r>
            <a:r>
              <a:rPr lang="en-GB" sz="1200" kern="0" dirty="0" err="1">
                <a:solidFill>
                  <a:srgbClr val="002060"/>
                </a:solidFill>
              </a:rPr>
              <a:t>así</a:t>
            </a:r>
            <a:r>
              <a:rPr lang="en-GB" sz="1200" kern="0" dirty="0">
                <a:solidFill>
                  <a:srgbClr val="002060"/>
                </a:solidFill>
              </a:rPr>
              <a:t> que </a:t>
            </a:r>
            <a:r>
              <a:rPr lang="en-GB" sz="1200" kern="0" dirty="0" err="1">
                <a:solidFill>
                  <a:srgbClr val="002060"/>
                </a:solidFill>
              </a:rPr>
              <a:t>vamos</a:t>
            </a:r>
            <a:r>
              <a:rPr lang="en-GB" sz="1200" kern="0" dirty="0">
                <a:solidFill>
                  <a:srgbClr val="002060"/>
                </a:solidFill>
              </a:rPr>
              <a:t> en </a:t>
            </a:r>
            <a:r>
              <a:rPr lang="en-GB" sz="1200" kern="0" dirty="0" err="1">
                <a:solidFill>
                  <a:srgbClr val="002060"/>
                </a:solidFill>
              </a:rPr>
              <a:t>coche</a:t>
            </a:r>
            <a:r>
              <a:rPr lang="en-GB" sz="1200" kern="0" dirty="0">
                <a:solidFill>
                  <a:srgbClr val="002060"/>
                </a:solidFill>
              </a:rPr>
              <a:t>. A medianoche </a:t>
            </a:r>
            <a:r>
              <a:rPr lang="en-GB" sz="1200" kern="0" dirty="0" err="1">
                <a:solidFill>
                  <a:srgbClr val="002060"/>
                </a:solidFill>
              </a:rPr>
              <a:t>comemos</a:t>
            </a:r>
            <a:r>
              <a:rPr lang="en-GB" sz="1200" kern="0" dirty="0">
                <a:solidFill>
                  <a:srgbClr val="002060"/>
                </a:solidFill>
              </a:rPr>
              <a:t> </a:t>
            </a:r>
            <a:r>
              <a:rPr lang="en-GB" sz="1200" kern="0" dirty="0" err="1">
                <a:solidFill>
                  <a:srgbClr val="002060"/>
                </a:solidFill>
              </a:rPr>
              <a:t>doce</a:t>
            </a:r>
            <a:r>
              <a:rPr lang="en-GB" sz="1200" kern="0" dirty="0">
                <a:solidFill>
                  <a:srgbClr val="002060"/>
                </a:solidFill>
              </a:rPr>
              <a:t> </a:t>
            </a:r>
            <a:r>
              <a:rPr lang="en-GB" sz="1200" kern="0" dirty="0" err="1">
                <a:solidFill>
                  <a:srgbClr val="002060"/>
                </a:solidFill>
              </a:rPr>
              <a:t>uvas</a:t>
            </a:r>
            <a:r>
              <a:rPr lang="en-GB" sz="1200" kern="0" dirty="0">
                <a:solidFill>
                  <a:srgbClr val="002060"/>
                </a:solidFill>
              </a:rPr>
              <a:t> en la plaza del </a:t>
            </a:r>
            <a:r>
              <a:rPr lang="en-GB" sz="1200" kern="0" dirty="0" err="1">
                <a:solidFill>
                  <a:srgbClr val="002060"/>
                </a:solidFill>
              </a:rPr>
              <a:t>centro</a:t>
            </a:r>
            <a:r>
              <a:rPr lang="en-GB" sz="1200" kern="0" dirty="0">
                <a:solidFill>
                  <a:srgbClr val="002060"/>
                </a:solidFill>
              </a:rPr>
              <a:t>. ¡</a:t>
            </a:r>
            <a:r>
              <a:rPr lang="en-GB" sz="1200" kern="0" dirty="0" err="1">
                <a:solidFill>
                  <a:srgbClr val="002060"/>
                </a:solidFill>
              </a:rPr>
              <a:t>Es</a:t>
            </a:r>
            <a:r>
              <a:rPr lang="en-GB" sz="1200" kern="0" dirty="0">
                <a:solidFill>
                  <a:srgbClr val="002060"/>
                </a:solidFill>
              </a:rPr>
              <a:t> una </a:t>
            </a:r>
            <a:r>
              <a:rPr lang="en-GB" sz="1200" kern="0" dirty="0" err="1">
                <a:solidFill>
                  <a:srgbClr val="002060"/>
                </a:solidFill>
              </a:rPr>
              <a:t>tradición</a:t>
            </a:r>
            <a:r>
              <a:rPr lang="en-GB" sz="1200" kern="0" dirty="0">
                <a:solidFill>
                  <a:srgbClr val="002060"/>
                </a:solidFill>
              </a:rPr>
              <a:t> popular en </a:t>
            </a:r>
            <a:r>
              <a:rPr lang="en-GB" sz="1200" kern="0" dirty="0" err="1">
                <a:solidFill>
                  <a:srgbClr val="002060"/>
                </a:solidFill>
              </a:rPr>
              <a:t>España</a:t>
            </a:r>
            <a:r>
              <a:rPr lang="en-GB" sz="1200" kern="0" dirty="0">
                <a:solidFill>
                  <a:srgbClr val="002060"/>
                </a:solidFill>
              </a:rPr>
              <a: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The text contains a</a:t>
            </a:r>
            <a:r>
              <a:rPr lang="en-GB" sz="1200" b="0" kern="1200" baseline="0" dirty="0">
                <a:solidFill>
                  <a:schemeClr val="tx1"/>
                </a:solidFill>
                <a:effectLst/>
                <a:latin typeface="+mn-lt"/>
                <a:ea typeface="+mn-ea"/>
                <a:cs typeface="+mn-cs"/>
              </a:rPr>
              <a:t> very high proportion of </a:t>
            </a:r>
            <a:r>
              <a:rPr lang="en-GB" sz="1200" b="0" kern="1200" dirty="0">
                <a:solidFill>
                  <a:schemeClr val="tx1"/>
                </a:solidFill>
                <a:effectLst/>
                <a:latin typeface="+mn-lt"/>
                <a:ea typeface="+mn-ea"/>
                <a:cs typeface="+mn-cs"/>
              </a:rPr>
              <a:t>previously taught language. Although not formally taught as a lexical items ‘</a:t>
            </a:r>
            <a:r>
              <a:rPr lang="en-GB" sz="1200" b="0" kern="1200" dirty="0" err="1">
                <a:solidFill>
                  <a:schemeClr val="tx1"/>
                </a:solidFill>
                <a:effectLst/>
                <a:latin typeface="+mn-lt"/>
                <a:ea typeface="+mn-ea"/>
                <a:cs typeface="+mn-cs"/>
              </a:rPr>
              <a:t>navidad</a:t>
            </a:r>
            <a:r>
              <a:rPr lang="en-GB" sz="1200" b="0" kern="1200" dirty="0">
                <a:solidFill>
                  <a:schemeClr val="tx1"/>
                </a:solidFill>
                <a:effectLst/>
                <a:latin typeface="+mn-lt"/>
                <a:ea typeface="+mn-ea"/>
                <a:cs typeface="+mn-cs"/>
              </a:rPr>
              <a:t>’ and ‘</a:t>
            </a:r>
            <a:r>
              <a:rPr lang="en-GB" sz="1200" b="0" kern="1200" dirty="0" err="1">
                <a:solidFill>
                  <a:schemeClr val="tx1"/>
                </a:solidFill>
                <a:effectLst/>
                <a:latin typeface="+mn-lt"/>
                <a:ea typeface="+mn-ea"/>
                <a:cs typeface="+mn-cs"/>
              </a:rPr>
              <a:t>papá</a:t>
            </a:r>
            <a:r>
              <a:rPr lang="en-GB" sz="1200" b="0" kern="1200" baseline="0" dirty="0">
                <a:solidFill>
                  <a:schemeClr val="tx1"/>
                </a:solidFill>
                <a:effectLst/>
                <a:latin typeface="+mn-lt"/>
                <a:ea typeface="+mn-ea"/>
                <a:cs typeface="+mn-cs"/>
              </a:rPr>
              <a:t> noel’ were both encountered in Year 7 materials. Three unknown words are glossed. These words and their f</a:t>
            </a:r>
            <a:r>
              <a:rPr lang="en-GB" sz="1200" b="0" kern="1200" dirty="0">
                <a:solidFill>
                  <a:schemeClr val="tx1"/>
                </a:solidFill>
                <a:effectLst/>
                <a:latin typeface="+mn-lt"/>
                <a:ea typeface="+mn-ea"/>
                <a:cs typeface="+mn-cs"/>
              </a:rPr>
              <a:t>requencies</a:t>
            </a:r>
            <a:r>
              <a:rPr lang="en-GB" sz="1200" b="0" kern="1200" baseline="0" dirty="0">
                <a:solidFill>
                  <a:schemeClr val="tx1"/>
                </a:solidFill>
                <a:effectLst/>
                <a:latin typeface="+mn-lt"/>
                <a:ea typeface="+mn-ea"/>
                <a:cs typeface="+mn-cs"/>
              </a:rPr>
              <a:t> are given below.</a:t>
            </a:r>
            <a:endParaRPr lang="en-GB" sz="1200" b="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medianoche [4663]; </a:t>
            </a:r>
            <a:r>
              <a:rPr lang="en-GB" baseline="0" dirty="0" err="1"/>
              <a:t>uva</a:t>
            </a:r>
            <a:r>
              <a:rPr lang="en-GB" baseline="0" dirty="0"/>
              <a:t> [&gt;5000]; </a:t>
            </a:r>
            <a:r>
              <a:rPr lang="en-GB" baseline="0" dirty="0" err="1"/>
              <a:t>Nochevieja</a:t>
            </a:r>
            <a:r>
              <a:rPr lang="en-GB" baseline="0" dirty="0"/>
              <a:t> [N/A];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387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5 </a:t>
            </a:r>
            <a:r>
              <a:rPr lang="es-ES" b="0" dirty="0"/>
              <a:t>min.</a:t>
            </a:r>
            <a:endParaRPr lang="en-US" b="0" dirty="0"/>
          </a:p>
          <a:p>
            <a:endParaRPr lang="en-US" b="1" dirty="0"/>
          </a:p>
          <a:p>
            <a:r>
              <a:rPr lang="en-US" b="1" dirty="0"/>
              <a:t>Aim: </a:t>
            </a:r>
            <a:r>
              <a:rPr lang="en-US" b="0" dirty="0"/>
              <a:t>Consolidate the meaning of ‘es’, ‘</a:t>
            </a:r>
            <a:r>
              <a:rPr lang="en-US" b="0" dirty="0" err="1"/>
              <a:t>está</a:t>
            </a:r>
            <a:r>
              <a:rPr lang="en-US" b="0" dirty="0"/>
              <a:t>’, ‘son’, ‘</a:t>
            </a:r>
            <a:r>
              <a:rPr lang="en-US" b="0" dirty="0" err="1"/>
              <a:t>están</a:t>
            </a:r>
            <a:r>
              <a:rPr lang="en-US" b="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each phrase and compare both options. Decide which one is correct, considering that sometimes both could be correct.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the answers. In particular, check understanding of ‘Según Daniel’ and ‘El</a:t>
            </a:r>
            <a:r>
              <a:rPr lang="en-US" b="0" baseline="0" dirty="0"/>
              <a:t> edificio </a:t>
            </a:r>
            <a:r>
              <a:rPr lang="en-US" b="0" baseline="0" dirty="0" err="1"/>
              <a:t>es</a:t>
            </a:r>
            <a:r>
              <a:rPr lang="en-US" b="0" baseline="0" dirty="0"/>
              <a:t> seguro’ because these words have just been (re)introduced.</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New vocabulary this week: sucio </a:t>
            </a:r>
            <a:r>
              <a:rPr lang="x-none" sz="1200" b="0" i="0" kern="1200" dirty="0">
                <a:solidFill>
                  <a:schemeClr val="tx1"/>
                </a:solidFill>
                <a:effectLst/>
                <a:latin typeface="+mn-lt"/>
                <a:ea typeface="+mn-ea"/>
                <a:cs typeface="+mn-cs"/>
              </a:rPr>
              <a:t>[1855]</a:t>
            </a:r>
            <a:r>
              <a:rPr lang="en-GB" sz="1200" b="0" i="0" kern="1200" dirty="0">
                <a:solidFill>
                  <a:schemeClr val="tx1"/>
                </a:solidFill>
                <a:effectLst/>
                <a:latin typeface="+mn-lt"/>
                <a:ea typeface="+mn-ea"/>
                <a:cs typeface="+mn-cs"/>
              </a:rPr>
              <a:t>; </a:t>
            </a:r>
            <a:r>
              <a:rPr lang="en-GB" b="0" baseline="0" dirty="0" err="1"/>
              <a:t>limpio</a:t>
            </a:r>
            <a:r>
              <a:rPr lang="en-GB" b="0" baseline="0" dirty="0"/>
              <a:t> </a:t>
            </a:r>
            <a:r>
              <a:rPr lang="x-none" sz="1200" b="0" i="0" kern="1200" dirty="0">
                <a:solidFill>
                  <a:schemeClr val="tx1"/>
                </a:solidFill>
                <a:effectLst/>
                <a:latin typeface="+mn-lt"/>
                <a:ea typeface="+mn-ea"/>
                <a:cs typeface="+mn-cs"/>
              </a:rPr>
              <a:t>[1710]</a:t>
            </a:r>
            <a:r>
              <a:rPr lang="en-GB" sz="1200" b="0" i="0" kern="1200" baseline="0" dirty="0">
                <a:solidFill>
                  <a:schemeClr val="tx1"/>
                </a:solidFill>
                <a:effectLst/>
                <a:latin typeface="+mn-lt"/>
                <a:ea typeface="+mn-ea"/>
                <a:cs typeface="+mn-cs"/>
              </a:rPr>
              <a:t>; </a:t>
            </a:r>
            <a:r>
              <a:rPr lang="en-GB" baseline="0" dirty="0" err="1"/>
              <a:t>seguro</a:t>
            </a:r>
            <a:r>
              <a:rPr lang="en-GB" baseline="0" dirty="0"/>
              <a:t> [407]; </a:t>
            </a:r>
            <a:r>
              <a:rPr lang="en-GB" baseline="0" dirty="0" err="1"/>
              <a:t>precioso</a:t>
            </a:r>
            <a:r>
              <a:rPr lang="en-GB" baseline="0" dirty="0"/>
              <a:t> [1777];</a:t>
            </a:r>
            <a:r>
              <a:rPr lang="en-GB" b="0" baseline="0" dirty="0"/>
              <a:t> content</a:t>
            </a:r>
            <a:r>
              <a:rPr lang="es-ES" sz="1200" b="0" i="0" kern="1200" dirty="0">
                <a:solidFill>
                  <a:schemeClr val="tx1"/>
                </a:solidFill>
                <a:effectLst/>
                <a:latin typeface="+mn-lt"/>
                <a:ea typeface="+mn-ea"/>
                <a:cs typeface="+mn-cs"/>
              </a:rPr>
              <a:t>o [1949]; según [237]</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baseline="0" dirty="0" err="1">
                <a:solidFill>
                  <a:schemeClr val="tx1"/>
                </a:solidFill>
                <a:effectLst/>
                <a:latin typeface="+mn-lt"/>
                <a:ea typeface="+mn-ea"/>
                <a:cs typeface="+mn-cs"/>
              </a:rPr>
              <a:t>Revisited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from</a:t>
            </a:r>
            <a:r>
              <a:rPr lang="es-ES" sz="1200" b="0" i="0" kern="1200" baseline="0" dirty="0">
                <a:solidFill>
                  <a:schemeClr val="tx1"/>
                </a:solidFill>
                <a:effectLst/>
                <a:latin typeface="+mn-lt"/>
                <a:ea typeface="+mn-ea"/>
                <a:cs typeface="+mn-cs"/>
              </a:rPr>
              <a:t> 3.2.7: cielo [620]. </a:t>
            </a:r>
            <a:r>
              <a:rPr lang="es-ES" sz="1200" b="0" i="0" kern="1200" baseline="0" dirty="0" err="1">
                <a:solidFill>
                  <a:schemeClr val="tx1"/>
                </a:solidFill>
                <a:effectLst/>
                <a:latin typeface="+mn-lt"/>
                <a:ea typeface="+mn-ea"/>
                <a:cs typeface="+mn-cs"/>
              </a:rPr>
              <a:t>Another</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word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from</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poem</a:t>
            </a:r>
            <a:r>
              <a:rPr lang="es-ES" sz="1200" b="0" i="0" kern="1200" baseline="0" dirty="0">
                <a:solidFill>
                  <a:schemeClr val="tx1"/>
                </a:solidFill>
                <a:effectLst/>
                <a:latin typeface="+mn-lt"/>
                <a:ea typeface="+mn-ea"/>
                <a:cs typeface="+mn-cs"/>
              </a:rPr>
              <a:t>, arena [1672], </a:t>
            </a:r>
            <a:r>
              <a:rPr lang="es-ES" sz="1200" b="0" i="0" kern="1200" baseline="0" dirty="0" err="1">
                <a:solidFill>
                  <a:schemeClr val="tx1"/>
                </a:solidFill>
                <a:effectLst/>
                <a:latin typeface="+mn-lt"/>
                <a:ea typeface="+mn-ea"/>
                <a:cs typeface="+mn-cs"/>
              </a:rPr>
              <a:t>is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included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for</a:t>
            </a:r>
            <a:r>
              <a:rPr lang="es-ES" sz="1200" b="0" i="0" kern="1200" baseline="0" dirty="0">
                <a:solidFill>
                  <a:schemeClr val="tx1"/>
                </a:solidFill>
                <a:effectLst/>
                <a:latin typeface="+mn-lt"/>
                <a:ea typeface="+mn-ea"/>
                <a:cs typeface="+mn-cs"/>
              </a:rPr>
              <a:t> incidental </a:t>
            </a:r>
            <a:r>
              <a:rPr lang="es-ES" sz="1200" b="0" i="0" kern="1200" baseline="0" dirty="0" err="1">
                <a:solidFill>
                  <a:schemeClr val="tx1"/>
                </a:solidFill>
                <a:effectLst/>
                <a:latin typeface="+mn-lt"/>
                <a:ea typeface="+mn-ea"/>
                <a:cs typeface="+mn-cs"/>
              </a:rPr>
              <a:t>exposure</a:t>
            </a:r>
            <a:r>
              <a:rPr lang="es-ES" sz="1200" b="0" i="0" kern="1200" baseline="0" dirty="0">
                <a:solidFill>
                  <a:schemeClr val="tx1"/>
                </a:solidFill>
                <a:effectLst/>
                <a:latin typeface="+mn-lt"/>
                <a:ea typeface="+mn-ea"/>
                <a:cs typeface="+mn-cs"/>
              </a:rPr>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Revisited from Y7: ciudad [178]; antiguo [446];</a:t>
            </a:r>
            <a:r>
              <a:rPr lang="en-GB" baseline="0" dirty="0"/>
              <a:t> </a:t>
            </a:r>
            <a:r>
              <a:rPr lang="en-GB" b="0" baseline="0" dirty="0" err="1"/>
              <a:t>muy</a:t>
            </a:r>
            <a:r>
              <a:rPr lang="en-GB" b="0" baseline="0" dirty="0"/>
              <a:t> [43]; </a:t>
            </a:r>
            <a:r>
              <a:rPr lang="en-GB" b="0" baseline="0" dirty="0" err="1"/>
              <a:t>grande</a:t>
            </a:r>
            <a:r>
              <a:rPr lang="en-GB" b="0" baseline="0" dirty="0"/>
              <a:t> [66]; </a:t>
            </a:r>
            <a:r>
              <a:rPr lang="en-GB" b="0" baseline="0" dirty="0" err="1"/>
              <a:t>centro</a:t>
            </a:r>
            <a:r>
              <a:rPr lang="en-GB" b="0" baseline="0" dirty="0"/>
              <a:t> [316]; </a:t>
            </a:r>
            <a:r>
              <a:rPr lang="en-GB" b="0" baseline="0" dirty="0" err="1"/>
              <a:t>lejos</a:t>
            </a:r>
            <a:r>
              <a:rPr lang="en-GB" b="0" baseline="0" dirty="0"/>
              <a:t> [833]; pueblo [244]; </a:t>
            </a:r>
            <a:r>
              <a:rPr lang="en-GB" b="0" baseline="0" dirty="0" err="1"/>
              <a:t>cerca</a:t>
            </a:r>
            <a:r>
              <a:rPr lang="en-GB" b="0" baseline="0" dirty="0"/>
              <a:t> [1042]; escuela [424]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n-GB" baseline="0" dirty="0"/>
          </a:p>
          <a:p>
            <a:r>
              <a:rPr lang="en-GB" baseline="0" dirty="0"/>
              <a:t>Picture of Cádiz by @</a:t>
            </a:r>
            <a:r>
              <a:rPr lang="en-GB" baseline="0" dirty="0" err="1"/>
              <a:t>vidarnm</a:t>
            </a:r>
            <a:r>
              <a:rPr lang="en-GB" baseline="0" dirty="0"/>
              <a:t> from </a:t>
            </a:r>
            <a:r>
              <a:rPr lang="en-GB" baseline="0" dirty="0" err="1"/>
              <a:t>unsplash.com</a:t>
            </a:r>
            <a:endParaRPr lang="en-GB" baseline="0" dirty="0"/>
          </a:p>
          <a:p>
            <a:r>
              <a:rPr lang="en-GB" baseline="0" dirty="0"/>
              <a:t>Picture of Mérida by @</a:t>
            </a:r>
            <a:r>
              <a:rPr lang="en-GB" baseline="0" dirty="0" err="1"/>
              <a:t>gunnarridder</a:t>
            </a:r>
            <a:r>
              <a:rPr lang="en-GB" baseline="0" dirty="0"/>
              <a:t> from </a:t>
            </a:r>
            <a:r>
              <a:rPr lang="en-GB" baseline="0" dirty="0" err="1"/>
              <a:t>unsplash.com</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364930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a:t>
            </a:r>
            <a:r>
              <a:rPr lang="en-GB" sz="1200" b="1"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7 minutes (slides 20-21)</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t</a:t>
            </a:r>
            <a:r>
              <a:rPr lang="en-GB" sz="1200" b="0" kern="1200" dirty="0">
                <a:solidFill>
                  <a:schemeClr val="tx1"/>
                </a:solidFill>
                <a:effectLst/>
                <a:latin typeface="+mn-lt"/>
                <a:ea typeface="+mn-ea"/>
                <a:cs typeface="+mn-cs"/>
              </a:rPr>
              <a:t>o connect the first</a:t>
            </a:r>
            <a:r>
              <a:rPr lang="en-GB" sz="1200" b="0" kern="1200" baseline="0" dirty="0">
                <a:solidFill>
                  <a:schemeClr val="tx1"/>
                </a:solidFill>
                <a:effectLst/>
                <a:latin typeface="+mn-lt"/>
                <a:ea typeface="+mn-ea"/>
                <a:cs typeface="+mn-cs"/>
              </a:rPr>
              <a:t> and third person verb endings within </a:t>
            </a:r>
            <a:r>
              <a:rPr lang="en-GB" sz="1200" b="0" kern="1200" dirty="0">
                <a:solidFill>
                  <a:schemeClr val="tx1"/>
                </a:solidFill>
                <a:effectLst/>
                <a:latin typeface="+mn-lt"/>
                <a:ea typeface="+mn-ea"/>
                <a:cs typeface="+mn-cs"/>
              </a:rPr>
              <a:t>sentences with their correct meaning in English.</a:t>
            </a:r>
            <a:br>
              <a:rPr lang="en-GB" sz="1200" b="0" kern="1200" dirty="0">
                <a:solidFill>
                  <a:schemeClr val="tx1"/>
                </a:solidFill>
                <a:effectLst/>
                <a:latin typeface="+mn-lt"/>
                <a:ea typeface="+mn-ea"/>
                <a:cs typeface="+mn-cs"/>
              </a:rPr>
            </a:b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P</a:t>
            </a:r>
            <a:r>
              <a:rPr lang="en-GB" sz="1200" b="1" kern="1200" dirty="0">
                <a:solidFill>
                  <a:schemeClr val="tx1"/>
                </a:solidFill>
                <a:effectLst/>
                <a:latin typeface="+mn-lt"/>
                <a:ea typeface="+mn-ea"/>
                <a:cs typeface="+mn-cs"/>
              </a:rPr>
              <a:t>rocedure:</a:t>
            </a:r>
            <a:r>
              <a:rPr lang="en-GB" sz="1200" kern="1200" dirty="0">
                <a:solidFill>
                  <a:schemeClr val="tx1"/>
                </a:solidFill>
                <a:effectLst/>
                <a:latin typeface="+mn-lt"/>
                <a:ea typeface="+mn-ea"/>
                <a:cs typeface="+mn-cs"/>
              </a:rPr>
              <a:t> </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Translate the underlined parts of the sentences (individually or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Use the next slide</a:t>
            </a:r>
            <a:r>
              <a:rPr lang="en-GB" sz="1200" b="0" kern="1200" baseline="0" dirty="0">
                <a:solidFill>
                  <a:schemeClr val="tx1"/>
                </a:solidFill>
                <a:effectLst/>
                <a:latin typeface="+mn-lt"/>
                <a:ea typeface="+mn-ea"/>
                <a:cs typeface="+mn-cs"/>
              </a:rPr>
              <a:t> for the feedback</a:t>
            </a:r>
            <a:r>
              <a:rPr lang="en-GB" sz="1200" b="0" kern="1200" dirty="0">
                <a:solidFill>
                  <a:schemeClr val="tx1"/>
                </a:solidFill>
                <a:effectLst/>
                <a:latin typeface="+mn-lt"/>
                <a:ea typeface="+mn-ea"/>
                <a:cs typeface="+mn-cs"/>
              </a:rPr>
              <a:t>.</a:t>
            </a: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243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Reading [ANSWERS]</a:t>
            </a:r>
          </a:p>
          <a:p>
            <a:r>
              <a:rPr lang="en-GB" sz="1200" b="1" kern="1200" dirty="0">
                <a:solidFill>
                  <a:schemeClr val="tx1"/>
                </a:solidFill>
                <a:effectLst/>
                <a:latin typeface="+mn-lt"/>
                <a:ea typeface="+mn-ea"/>
                <a:cs typeface="+mn-cs"/>
              </a:rPr>
              <a:t>Timing:</a:t>
            </a:r>
            <a:r>
              <a:rPr lang="en-GB" sz="1200" b="1"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2 minutes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r>
              <a:rPr lang="en-GB" sz="1200" kern="1200" dirty="0">
                <a:solidFill>
                  <a:schemeClr val="tx1"/>
                </a:solidFill>
                <a:effectLst/>
                <a:latin typeface="+mn-lt"/>
                <a:ea typeface="+mn-ea"/>
                <a:cs typeface="+mn-cs"/>
              </a:rPr>
              <a:t>Click to reveal</a:t>
            </a:r>
            <a:r>
              <a:rPr lang="en-GB" sz="1200" kern="1200" baseline="0" dirty="0">
                <a:solidFill>
                  <a:schemeClr val="tx1"/>
                </a:solidFill>
                <a:effectLst/>
                <a:latin typeface="+mn-lt"/>
                <a:ea typeface="+mn-ea"/>
                <a:cs typeface="+mn-cs"/>
              </a:rPr>
              <a:t> the answers one by one, from 1-8.</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609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2 minutes</a:t>
            </a:r>
          </a:p>
          <a:p>
            <a:endParaRPr lang="en-US" b="1" dirty="0"/>
          </a:p>
          <a:p>
            <a:r>
              <a:rPr lang="en-US" b="1" dirty="0"/>
              <a:t>Aim: </a:t>
            </a:r>
            <a:r>
              <a:rPr lang="en-GB" sz="1200" b="0" kern="1200" dirty="0">
                <a:solidFill>
                  <a:schemeClr val="tx1"/>
                </a:solidFill>
                <a:effectLst/>
                <a:latin typeface="+mn-lt"/>
                <a:ea typeface="+mn-ea"/>
                <a:cs typeface="+mn-cs"/>
              </a:rPr>
              <a:t>to practise reading aloud and developing SSC knowledge in full sentences. The extract contains 7 examples of [ce]</a:t>
            </a:r>
            <a:r>
              <a:rPr lang="en-GB" sz="1200" b="0" kern="1200" baseline="0" dirty="0">
                <a:solidFill>
                  <a:schemeClr val="tx1"/>
                </a:solidFill>
                <a:effectLst/>
                <a:latin typeface="+mn-lt"/>
                <a:ea typeface="+mn-ea"/>
                <a:cs typeface="+mn-cs"/>
              </a:rPr>
              <a:t> and </a:t>
            </a:r>
            <a:r>
              <a:rPr lang="en-GB" sz="1200" b="0" kern="1200" dirty="0">
                <a:solidFill>
                  <a:schemeClr val="tx1"/>
                </a:solidFill>
                <a:effectLst/>
                <a:latin typeface="+mn-lt"/>
                <a:ea typeface="+mn-ea"/>
                <a:cs typeface="+mn-cs"/>
              </a:rPr>
              <a:t>[ci].</a:t>
            </a:r>
            <a:r>
              <a:rPr lang="en-GB" sz="1200" b="0" kern="1200" baseline="0" dirty="0">
                <a:solidFill>
                  <a:schemeClr val="tx1"/>
                </a:solidFill>
                <a:effectLst/>
                <a:latin typeface="+mn-lt"/>
                <a:ea typeface="+mn-ea"/>
                <a:cs typeface="+mn-cs"/>
              </a:rPr>
              <a:t> There are also other previously taught SSCs including [j], [z] and [</a:t>
            </a:r>
            <a:r>
              <a:rPr lang="en-GB" sz="1200" kern="0" dirty="0">
                <a:solidFill>
                  <a:srgbClr val="002060"/>
                </a:solidFill>
              </a:rPr>
              <a:t>ñ].</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 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 Students read the text aloud to a partner, focusing</a:t>
            </a:r>
            <a:r>
              <a:rPr lang="en-GB" sz="1200" b="0" kern="1200" baseline="0" dirty="0">
                <a:solidFill>
                  <a:schemeClr val="tx1"/>
                </a:solidFill>
                <a:effectLst/>
                <a:latin typeface="+mn-lt"/>
                <a:ea typeface="+mn-ea"/>
                <a:cs typeface="+mn-cs"/>
              </a:rPr>
              <a:t> on this week’s SSC (highlighted in orange)</a:t>
            </a:r>
            <a:r>
              <a:rPr lang="en-GB" sz="1200" b="0" kern="1200" dirty="0">
                <a:solidFill>
                  <a:schemeClr val="tx1"/>
                </a:solidFill>
                <a:effectLst/>
                <a:latin typeface="+mn-lt"/>
                <a:ea typeface="+mn-ea"/>
                <a:cs typeface="+mn-cs"/>
              </a:rPr>
              <a:t>. </a:t>
            </a:r>
            <a:endParaRPr lang="en-GB" sz="1200" b="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2. Circulate to listen to students’ pronunciation.</a:t>
            </a:r>
          </a:p>
          <a:p>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Note: </a:t>
            </a:r>
            <a:r>
              <a:rPr lang="en-GB" sz="1200" b="0" kern="0" dirty="0">
                <a:solidFill>
                  <a:srgbClr val="002060"/>
                </a:solidFill>
              </a:rPr>
              <a:t>It does not matter whether students pronounce these SSCs with seseo or </a:t>
            </a:r>
            <a:r>
              <a:rPr lang="en-GB" sz="1200" b="0" i="1" kern="0" dirty="0">
                <a:solidFill>
                  <a:srgbClr val="002060"/>
                </a:solidFill>
              </a:rPr>
              <a:t>distinción</a:t>
            </a:r>
            <a:r>
              <a:rPr lang="en-GB" sz="1200" b="0" i="0" kern="0" dirty="0">
                <a:solidFill>
                  <a:srgbClr val="002060"/>
                </a:solidFill>
              </a:rPr>
              <a:t>,</a:t>
            </a:r>
            <a:r>
              <a:rPr lang="en-GB" sz="1200" b="0" i="0" kern="0" baseline="0" dirty="0">
                <a:solidFill>
                  <a:srgbClr val="002060"/>
                </a:solidFill>
              </a:rPr>
              <a:t> but consistency when reading the text is advisable. The background and personal experience of individual teachers will of course decide the approach taken. Students could even try reading it in both ways, as, ultimately, the aim is increase awareness of the differences in pronunciation in different parts of the Spanish speaking world. </a:t>
            </a:r>
            <a:endParaRPr lang="en-US" b="0" dirty="0"/>
          </a:p>
          <a:p>
            <a:endParaRPr lang="en-GB"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040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use ‘-dad’ word in context plus other items of revisited</a:t>
            </a:r>
            <a:r>
              <a:rPr lang="en-US" b="0" baseline="0" dirty="0"/>
              <a:t> vocabulary.</a:t>
            </a:r>
            <a:endParaRPr lang="en-US" b="0" dirty="0"/>
          </a:p>
          <a:p>
            <a:endParaRPr lang="en-US" b="1" dirty="0"/>
          </a:p>
          <a:p>
            <a:r>
              <a:rPr lang="en-US" b="1" dirty="0"/>
              <a:t>Procedure:</a:t>
            </a:r>
          </a:p>
          <a:p>
            <a:r>
              <a:rPr lang="en-US" b="0" dirty="0"/>
              <a:t>1. Students translate the sentences</a:t>
            </a:r>
            <a:r>
              <a:rPr lang="en-US" b="0" baseline="0" dirty="0"/>
              <a:t> into Spanish.</a:t>
            </a:r>
            <a:endParaRPr lang="en-US" b="0" dirty="0"/>
          </a:p>
          <a:p>
            <a:r>
              <a:rPr lang="en-US" b="0" dirty="0"/>
              <a:t>2. Teachers</a:t>
            </a:r>
            <a:r>
              <a:rPr lang="en-US" b="0" baseline="0" dirty="0"/>
              <a:t> reveal the answers on a mouse click.</a:t>
            </a:r>
          </a:p>
          <a:p>
            <a:endParaRPr lang="en-US" b="1" baseline="0" dirty="0"/>
          </a:p>
          <a:p>
            <a:r>
              <a:rPr lang="en-US" b="1" baseline="0" dirty="0"/>
              <a:t>Note: </a:t>
            </a:r>
            <a:r>
              <a:rPr lang="en-US" b="0" dirty="0"/>
              <a:t>Be tolerant of </a:t>
            </a:r>
            <a:r>
              <a:rPr lang="en-US" b="0" baseline="0" dirty="0"/>
              <a:t>errors around </a:t>
            </a:r>
            <a:r>
              <a:rPr lang="en-US" b="0" baseline="0" dirty="0" err="1"/>
              <a:t>oportunidad</a:t>
            </a:r>
            <a:r>
              <a:rPr lang="en-US" b="0" baseline="0" dirty="0"/>
              <a:t> ‘de’.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realidad [260] </a:t>
            </a:r>
            <a:r>
              <a:rPr lang="en-GB" baseline="0" dirty="0" err="1"/>
              <a:t>universidad</a:t>
            </a:r>
            <a:r>
              <a:rPr lang="en-GB" baseline="0" dirty="0"/>
              <a:t> [387]; </a:t>
            </a:r>
            <a:r>
              <a:rPr lang="en-GB" sz="1200" kern="1200" dirty="0">
                <a:solidFill>
                  <a:schemeClr val="tx1"/>
                </a:solidFill>
                <a:effectLst/>
                <a:latin typeface="+mn-lt"/>
                <a:ea typeface="+mn-ea"/>
                <a:cs typeface="+mn-cs"/>
              </a:rPr>
              <a:t>oportunidad [564]; </a:t>
            </a:r>
            <a:r>
              <a:rPr lang="en-GB" sz="1200" kern="1200" dirty="0" err="1">
                <a:solidFill>
                  <a:schemeClr val="tx1"/>
                </a:solidFill>
                <a:effectLst/>
                <a:latin typeface="+mn-lt"/>
                <a:ea typeface="+mn-ea"/>
                <a:cs typeface="+mn-cs"/>
              </a:rPr>
              <a:t>responsabilidad</a:t>
            </a:r>
            <a:r>
              <a:rPr lang="en-GB" sz="1200" kern="1200" dirty="0">
                <a:solidFill>
                  <a:schemeClr val="tx1"/>
                </a:solidFill>
                <a:effectLst/>
                <a:latin typeface="+mn-lt"/>
                <a:ea typeface="+mn-ea"/>
                <a:cs typeface="+mn-cs"/>
              </a:rPr>
              <a:t> [915]</a:t>
            </a: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8.1.1.1 (revisit)</a:t>
            </a:r>
            <a:r>
              <a:rPr lang="en-GB" sz="1200" b="1" i="0" u="none" strike="noStrike" kern="1200" cap="none" baseline="0" dirty="0">
                <a:solidFill>
                  <a:schemeClr val="tx1"/>
                </a:solidFill>
                <a:effectLst/>
                <a:latin typeface="+mn-lt"/>
                <a:ea typeface="Calibri"/>
                <a:cs typeface="Calibri"/>
                <a:sym typeface="Calibri"/>
              </a:rPr>
              <a:t> </a:t>
            </a:r>
            <a:r>
              <a:rPr lang="es-419" sz="1200" kern="1200" dirty="0">
                <a:solidFill>
                  <a:schemeClr val="tx1"/>
                </a:solidFill>
                <a:effectLst/>
                <a:latin typeface="+mn-lt"/>
                <a:ea typeface="+mn-ea"/>
                <a:cs typeface="+mn-cs"/>
              </a:rPr>
              <a:t>ayudar [328]; libre [473]; aprovechar [885]; sin embargo [embargo-203]; poco [76]</a:t>
            </a:r>
          </a:p>
          <a:p>
            <a:pPr marL="0" lvl="0" indent="0" algn="l" rtl="0">
              <a:spcBef>
                <a:spcPts val="0"/>
              </a:spcBef>
              <a:spcAft>
                <a:spcPts val="0"/>
              </a:spcAft>
              <a:buNone/>
            </a:pPr>
            <a:r>
              <a:rPr lang="en-GB" sz="1200" b="1" i="0" u="none" strike="noStrike" kern="1200" cap="none" baseline="0" dirty="0">
                <a:solidFill>
                  <a:schemeClr val="tx1"/>
                </a:solidFill>
                <a:effectLst/>
                <a:latin typeface="+mn-lt"/>
                <a:ea typeface="Calibri"/>
                <a:cs typeface="Calibri"/>
                <a:sym typeface="Calibri"/>
              </a:rPr>
              <a:t>7.3.1.6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s-419" sz="1200" kern="1200" dirty="0">
                <a:solidFill>
                  <a:schemeClr val="tx1"/>
                </a:solidFill>
                <a:effectLst/>
                <a:latin typeface="+mn-lt"/>
                <a:ea typeface="+mn-ea"/>
                <a:cs typeface="+mn-cs"/>
              </a:rPr>
              <a:t>recibir [216]; mensaje [847]; ordenador [2624]; todo¹ [472]</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497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baseline="0" dirty="0"/>
              <a:t> </a:t>
            </a:r>
            <a:r>
              <a:rPr lang="en-US" b="0" baseline="0" dirty="0"/>
              <a:t>1 minute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translate</a:t>
            </a:r>
            <a:r>
              <a:rPr lang="en-US" b="0" baseline="0" dirty="0"/>
              <a:t> accurately into Spanish using 1</a:t>
            </a:r>
            <a:r>
              <a:rPr lang="en-US" b="0" baseline="30000" dirty="0"/>
              <a:t>st</a:t>
            </a:r>
            <a:r>
              <a:rPr lang="en-US" b="0" baseline="0" dirty="0"/>
              <a:t> person plural –er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Teachers explain</a:t>
            </a:r>
            <a:r>
              <a:rPr lang="en-US" b="0" baseline="0" dirty="0"/>
              <a:t> the context of the writing task using this introductory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Teachers explain that in this activity students will use the present simple tense for routine/timeless and unfinished actions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 callout appears with information about the Amazon and the problem of forest fires.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teachers may need to explain the use of ‘para’ + infinitive here. This feature will be taught in 8.1.2.6.</a:t>
            </a:r>
            <a:endParaRPr lang="en-US" b="0" dirty="0"/>
          </a:p>
          <a:p>
            <a:pPr marL="228600" indent="-228600">
              <a:buAutoNum type="arabicPeriod"/>
            </a:pP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08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translate</a:t>
            </a:r>
            <a:r>
              <a:rPr lang="en-US" b="0" baseline="0" dirty="0"/>
              <a:t> accurately into Spanish using 1</a:t>
            </a:r>
            <a:r>
              <a:rPr lang="en-US" b="0" baseline="30000" dirty="0"/>
              <a:t>st</a:t>
            </a:r>
            <a:r>
              <a:rPr lang="en-US" b="0" baseline="0" dirty="0"/>
              <a:t> person plural –er verbs showing understanding that only one tense is needed in Spanish.</a:t>
            </a:r>
            <a:endParaRPr lang="en-US" b="1" dirty="0"/>
          </a:p>
          <a:p>
            <a:endParaRPr lang="en-US" b="1" dirty="0"/>
          </a:p>
          <a:p>
            <a:r>
              <a:rPr lang="en-US" b="1" dirty="0"/>
              <a:t>Procedure:</a:t>
            </a:r>
          </a:p>
          <a:p>
            <a:r>
              <a:rPr lang="en-US" b="0" dirty="0"/>
              <a:t>1. Students</a:t>
            </a:r>
            <a:r>
              <a:rPr lang="en-US" b="0" baseline="0" dirty="0"/>
              <a:t> translate the English sentences into Spanish.</a:t>
            </a:r>
            <a:endParaRPr lang="en-US" b="0" dirty="0"/>
          </a:p>
          <a:p>
            <a:r>
              <a:rPr lang="en-US" b="0" dirty="0"/>
              <a:t>2. The Spanish is revealed</a:t>
            </a:r>
            <a:r>
              <a:rPr lang="en-US" b="0" baseline="0" dirty="0"/>
              <a:t> on a mouse click, one sentence at a time.</a:t>
            </a:r>
            <a:endParaRPr lang="en-US" b="0" dirty="0"/>
          </a:p>
          <a:p>
            <a:endParaRPr lang="en-US" b="0" dirty="0"/>
          </a:p>
          <a:p>
            <a:pPr marL="0" lvl="0" indent="0" algn="l" rtl="0">
              <a:spcBef>
                <a:spcPts val="0"/>
              </a:spcBef>
              <a:spcAft>
                <a:spcPts val="0"/>
              </a:spcAft>
              <a:buNone/>
            </a:pPr>
            <a:r>
              <a:rPr lang="en-GB" b="1" dirty="0"/>
              <a:t>REVISITED Vocabulary frequency rankings</a:t>
            </a:r>
            <a:r>
              <a:rPr lang="en-GB" b="1" baseline="0" dirty="0"/>
              <a:t> (Y8 1.1.1)</a:t>
            </a:r>
            <a:endParaRPr lang="es-E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Y8 1.1.1: </a:t>
            </a:r>
            <a:r>
              <a:rPr lang="en-GB" sz="1200" kern="1200" dirty="0">
                <a:solidFill>
                  <a:schemeClr val="tx1"/>
                </a:solidFill>
                <a:effectLst/>
                <a:latin typeface="+mn-lt"/>
                <a:ea typeface="+mn-ea"/>
                <a:cs typeface="+mn-cs"/>
              </a:rPr>
              <a:t>pared [778];</a:t>
            </a:r>
            <a:r>
              <a:rPr lang="en-GB" sz="1200" kern="1200" baseline="0" dirty="0">
                <a:solidFill>
                  <a:schemeClr val="tx1"/>
                </a:solidFill>
                <a:effectLst/>
                <a:latin typeface="+mn-lt"/>
                <a:ea typeface="+mn-ea"/>
                <a:cs typeface="+mn-cs"/>
              </a:rPr>
              <a:t> ayudar [328]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Y7 3.1.6: </a:t>
            </a:r>
            <a:r>
              <a:rPr lang="en-GB" sz="1200" b="0" kern="1200" baseline="0" dirty="0">
                <a:solidFill>
                  <a:schemeClr val="tx1"/>
                </a:solidFill>
                <a:effectLst/>
                <a:latin typeface="+mn-lt"/>
                <a:ea typeface="+mn-ea"/>
                <a:cs typeface="+mn-cs"/>
              </a:rPr>
              <a:t>llamada [1324]</a:t>
            </a:r>
            <a:endParaRPr lang="en-US" b="0" dirty="0"/>
          </a:p>
          <a:p>
            <a:endParaRPr lang="en-US" b="0" dirty="0"/>
          </a:p>
          <a:p>
            <a:r>
              <a:rPr lang="en-GB" sz="1200" kern="1200" dirty="0">
                <a:solidFill>
                  <a:schemeClr val="tx1"/>
                </a:solidFill>
                <a:effectLst/>
                <a:latin typeface="+mn-lt"/>
                <a:ea typeface="+mn-ea"/>
                <a:cs typeface="+mn-cs"/>
              </a:rPr>
              <a:t> </a:t>
            </a:r>
            <a:r>
              <a:rPr lang="en-GB" b="1" dirty="0"/>
              <a:t>Note: </a:t>
            </a:r>
            <a:r>
              <a:rPr lang="en-GB" dirty="0"/>
              <a:t>A gloss is given for ‘</a:t>
            </a:r>
            <a:r>
              <a:rPr lang="en-GB" dirty="0" err="1"/>
              <a:t>anuncio</a:t>
            </a:r>
            <a:r>
              <a:rPr lang="en-GB" dirty="0"/>
              <a:t>’ [2076],</a:t>
            </a:r>
            <a:r>
              <a:rPr lang="en-GB" baseline="0" dirty="0"/>
              <a:t> a word which hasn’t yet been taught.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733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a:t>
            </a:r>
          </a:p>
          <a:p>
            <a:endParaRPr lang="en-US" b="1" dirty="0"/>
          </a:p>
          <a:p>
            <a:r>
              <a:rPr lang="en-US" b="1" dirty="0"/>
              <a:t>Aim: </a:t>
            </a:r>
            <a:r>
              <a:rPr lang="es-ES" sz="1200" kern="1200" dirty="0">
                <a:solidFill>
                  <a:schemeClr val="tx1"/>
                </a:solidFill>
                <a:effectLst/>
                <a:latin typeface="+mn-lt"/>
                <a:ea typeface="+mn-ea"/>
                <a:cs typeface="+mn-cs"/>
              </a:rPr>
              <a:t>To </a:t>
            </a:r>
            <a:r>
              <a:rPr lang="es-ES" sz="1200" kern="1200" dirty="0" err="1">
                <a:solidFill>
                  <a:schemeClr val="tx1"/>
                </a:solidFill>
                <a:effectLst/>
                <a:latin typeface="+mn-lt"/>
                <a:ea typeface="+mn-ea"/>
                <a:cs typeface="+mn-cs"/>
              </a:rPr>
              <a:t>practise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first</a:t>
            </a:r>
            <a:r>
              <a:rPr lang="es-ES" sz="1200" kern="1200" dirty="0">
                <a:solidFill>
                  <a:schemeClr val="tx1"/>
                </a:solidFill>
                <a:effectLst/>
                <a:latin typeface="+mn-lt"/>
                <a:ea typeface="+mn-ea"/>
                <a:cs typeface="+mn-cs"/>
              </a:rPr>
              <a:t> rule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regarding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accentuation</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Spanish</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these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words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need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written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accents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according</a:t>
            </a:r>
            <a:r>
              <a:rPr lang="es-ES" sz="1200" kern="1200" dirty="0">
                <a:solidFill>
                  <a:schemeClr val="tx1"/>
                </a:solidFill>
                <a:effectLst/>
                <a:latin typeface="+mn-lt"/>
                <a:ea typeface="+mn-ea"/>
                <a:cs typeface="+mn-cs"/>
              </a:rPr>
              <a:t> to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rule?</a:t>
            </a:r>
            <a:endParaRPr lang="x-none"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Listen to each word and write them down. Do these words need a written accent?</a:t>
            </a:r>
          </a:p>
          <a:p>
            <a:pPr marL="228600" indent="-228600">
              <a:buAutoNum type="arabicPeriod"/>
            </a:pPr>
            <a:endParaRPr lang="en-US" b="0" dirty="0"/>
          </a:p>
          <a:p>
            <a:r>
              <a:rPr lang="en-US" b="1" dirty="0"/>
              <a:t>Transcript:</a:t>
            </a:r>
          </a:p>
          <a:p>
            <a:pPr marL="228600" indent="-228600">
              <a:buAutoNum type="arabicPeriod"/>
            </a:pPr>
            <a:r>
              <a:rPr lang="en-US" b="0" dirty="0" err="1"/>
              <a:t>ejemplo</a:t>
            </a:r>
            <a:endParaRPr lang="en-US" b="0" dirty="0"/>
          </a:p>
          <a:p>
            <a:pPr marL="228600" indent="-228600">
              <a:buAutoNum type="arabicPeriod"/>
            </a:pPr>
            <a:r>
              <a:rPr lang="en-US" b="0" dirty="0" err="1"/>
              <a:t>fútbol</a:t>
            </a:r>
            <a:endParaRPr lang="en-US" b="0" dirty="0"/>
          </a:p>
          <a:p>
            <a:pPr marL="228600" indent="-228600">
              <a:buAutoNum type="arabicPeriod"/>
            </a:pPr>
            <a:r>
              <a:rPr lang="en-US" b="0" dirty="0" err="1"/>
              <a:t>minuto</a:t>
            </a:r>
            <a:endParaRPr lang="en-US" b="0" dirty="0"/>
          </a:p>
          <a:p>
            <a:pPr marL="228600" indent="-228600">
              <a:buAutoNum type="arabicPeriod"/>
            </a:pPr>
            <a:r>
              <a:rPr lang="en-US" b="0" dirty="0"/>
              <a:t>árbol</a:t>
            </a:r>
          </a:p>
          <a:p>
            <a:pPr marL="228600" indent="-228600">
              <a:buAutoNum type="arabicPeriod"/>
            </a:pPr>
            <a:r>
              <a:rPr lang="en-US" b="0" dirty="0" err="1"/>
              <a:t>difícil</a:t>
            </a:r>
            <a:endParaRPr lang="en-US" b="0" dirty="0"/>
          </a:p>
          <a:p>
            <a:pPr marL="228600" indent="-228600">
              <a:buAutoNum type="arabicPeriod"/>
            </a:pPr>
            <a:r>
              <a:rPr lang="en-US" b="0" dirty="0"/>
              <a:t>barrio</a:t>
            </a:r>
          </a:p>
          <a:p>
            <a:pPr marL="228600" indent="-228600">
              <a:buAutoNum type="arabicPeriod"/>
            </a:pPr>
            <a:r>
              <a:rPr lang="en-US" b="0" dirty="0"/>
              <a:t>Cádiz</a:t>
            </a:r>
          </a:p>
          <a:p>
            <a:pPr marL="228600" indent="-228600">
              <a:buAutoNum type="arabicPeriod"/>
            </a:pPr>
            <a:r>
              <a:rPr lang="en-US" b="0" dirty="0"/>
              <a:t>camisa</a:t>
            </a:r>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Revisited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b="1" kern="1200" dirty="0">
                <a:solidFill>
                  <a:schemeClr val="tx1"/>
                </a:solidFill>
                <a:effectLst/>
                <a:latin typeface="+mn-lt"/>
                <a:ea typeface="+mn-ea"/>
                <a:cs typeface="+mn-cs"/>
              </a:rPr>
              <a:t>7.3.2.4</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barrio [940]</a:t>
            </a:r>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2808975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explain to students</a:t>
            </a:r>
            <a:r>
              <a:rPr lang="en-US" b="0" baseline="0" dirty="0"/>
              <a:t> what ‘tapas’ are.</a:t>
            </a:r>
            <a:endParaRPr lang="en-US" b="0" dirty="0"/>
          </a:p>
          <a:p>
            <a:endParaRPr lang="en-US" b="1" dirty="0"/>
          </a:p>
          <a:p>
            <a:r>
              <a:rPr lang="en-US" b="1" dirty="0"/>
              <a:t>Procedure:</a:t>
            </a:r>
          </a:p>
          <a:p>
            <a:r>
              <a:rPr lang="en-US" b="0" dirty="0"/>
              <a:t>1. Click to bring up the explanation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609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3 minutes</a:t>
            </a:r>
          </a:p>
          <a:p>
            <a:endParaRPr lang="en-US" b="1" dirty="0"/>
          </a:p>
          <a:p>
            <a:r>
              <a:rPr lang="en-US" b="1" dirty="0"/>
              <a:t>Aim: </a:t>
            </a:r>
            <a:r>
              <a:rPr lang="en-US" b="0" dirty="0"/>
              <a:t>to introduce and embed</a:t>
            </a:r>
            <a:r>
              <a:rPr lang="en-US" b="0" baseline="0" dirty="0"/>
              <a:t> the new vocabulary</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Pupils</a:t>
            </a:r>
            <a:r>
              <a:rPr lang="en-GB" b="0" baseline="0" dirty="0"/>
              <a:t> either work by themselves or in pairs, reading out the words and recapping their English meaning (1 minute).</a:t>
            </a:r>
            <a:br>
              <a:rPr lang="en-GB" b="0" baseline="0" dirty="0"/>
            </a:br>
            <a:r>
              <a:rPr lang="en-GB" b="0" baseline="0" dirty="0"/>
              <a:t>2. Then the teacher removes the English words or pictures (one by one) and they try to recall the English orally (chorally), looking at the Spanish (1 minute).</a:t>
            </a:r>
            <a:br>
              <a:rPr lang="en-GB" b="0" baseline="0" dirty="0"/>
            </a:br>
            <a:r>
              <a:rPr lang="en-GB" b="0" baseline="0" dirty="0"/>
              <a:t>3. Then the Spanish meanings are removed (one by one) and they to recall them orally (again, chorally), looking at the English (1 minute)</a:t>
            </a:r>
            <a:br>
              <a:rPr lang="en-GB" b="0" baseline="0" dirty="0"/>
            </a:br>
            <a:r>
              <a:rPr lang="en-GB" b="0"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 </a:t>
            </a:r>
            <a:r>
              <a:rPr lang="en-GB" baseline="0" dirty="0">
                <a:sym typeface="Wingdings" panose="05000000000000000000" pitchFamily="2" charset="2"/>
              </a:rPr>
              <a:t>‘suficiente’ may be used before or after the noun in Spanish with broadly synonymous meaning. It is frequently used before the noun in the same way as other quantifiers (demasiado, mucho, poco) that refer to an indeterminate quantity. When used after the noun, the word may suggest a more precise meaning (‘enough’, in relation to a specific point of reference, e.g, a previously mentioned figure). However, there is no hard and fast rule. Some native speakers may also choose to use ‘suficiente’ postnominally for stylistic or discursive reasons. Given the dependency of its use on context, and the subtlety of meaning, we don’t go into detail on this in the lesson material, but do highlight that students may encounter the word in both positions.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a:t>
            </a:r>
            <a:r>
              <a:rPr lang="es-CO" sz="1200" kern="1200" dirty="0">
                <a:solidFill>
                  <a:schemeClr val="tx1"/>
                </a:solidFill>
                <a:effectLst/>
                <a:latin typeface="+mn-lt"/>
                <a:ea typeface="+mn-ea"/>
                <a:cs typeface="+mn-cs"/>
              </a:rPr>
              <a:t>el paisaje [1685]; desaparecer [655]; seco [1183]; la lluvia [986]; el clima [1675]; la frontera [1507]; mil [191]; la altura [970]; suficiente [781]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06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7.tiff"/><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pn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3.png"/><Relationship Id="rId7" Type="http://schemas.openxmlformats.org/officeDocument/2006/relationships/image" Target="../media/image25.tiff"/><Relationship Id="rId12" Type="http://schemas.openxmlformats.org/officeDocument/2006/relationships/image" Target="../media/image30.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tiff"/><Relationship Id="rId5" Type="http://schemas.openxmlformats.org/officeDocument/2006/relationships/image" Target="../media/image23.tiff"/><Relationship Id="rId10" Type="http://schemas.openxmlformats.org/officeDocument/2006/relationships/image" Target="../media/image28.tiff"/><Relationship Id="rId4" Type="http://schemas.openxmlformats.org/officeDocument/2006/relationships/image" Target="../media/image22.tiff"/><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audio" Target="../media/audio12.wav"/><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s>
</file>

<file path=ppt/slides/_rels/slide2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audio" Target="../media/audio17.wav"/><Relationship Id="rId12" Type="http://schemas.openxmlformats.org/officeDocument/2006/relationships/audio" Target="../media/audio22.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7.jpeg"/><Relationship Id="rId11" Type="http://schemas.openxmlformats.org/officeDocument/2006/relationships/audio" Target="../media/audio21.wav"/><Relationship Id="rId5" Type="http://schemas.openxmlformats.org/officeDocument/2006/relationships/image" Target="../media/image46.jpeg"/><Relationship Id="rId10" Type="http://schemas.openxmlformats.org/officeDocument/2006/relationships/audio" Target="../media/audio20.wav"/><Relationship Id="rId4" Type="http://schemas.openxmlformats.org/officeDocument/2006/relationships/notesSlide" Target="../notesSlides/notesSlide20.xml"/><Relationship Id="rId9" Type="http://schemas.openxmlformats.org/officeDocument/2006/relationships/audio" Target="../media/audio19.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8.png"/><Relationship Id="rId5" Type="http://schemas.openxmlformats.org/officeDocument/2006/relationships/image" Target="../media/image49.jpe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3" Type="http://schemas.openxmlformats.org/officeDocument/2006/relationships/image" Target="../media/image3.png"/><Relationship Id="rId7" Type="http://schemas.openxmlformats.org/officeDocument/2006/relationships/audio" Target="../media/audio24.wav"/><Relationship Id="rId12" Type="http://schemas.openxmlformats.org/officeDocument/2006/relationships/audio" Target="../media/audio29.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audio" Target="../media/audio23.wav"/><Relationship Id="rId11" Type="http://schemas.openxmlformats.org/officeDocument/2006/relationships/audio" Target="../media/audio28.wav"/><Relationship Id="rId5" Type="http://schemas.microsoft.com/office/2007/relationships/hdphoto" Target="../media/hdphoto2.wdp"/><Relationship Id="rId10" Type="http://schemas.openxmlformats.org/officeDocument/2006/relationships/audio" Target="../media/audio27.wav"/><Relationship Id="rId4" Type="http://schemas.openxmlformats.org/officeDocument/2006/relationships/image" Target="../media/image54.png"/><Relationship Id="rId9" Type="http://schemas.openxmlformats.org/officeDocument/2006/relationships/audio" Target="../media/audio26.wav"/><Relationship Id="rId14" Type="http://schemas.openxmlformats.org/officeDocument/2006/relationships/audio" Target="../media/audio31.wav"/></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23.wav"/><Relationship Id="rId5" Type="http://schemas.microsoft.com/office/2007/relationships/hdphoto" Target="../media/hdphoto3.wdp"/><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3.png"/><Relationship Id="rId7" Type="http://schemas.openxmlformats.org/officeDocument/2006/relationships/audio" Target="../media/audio34.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33.wav"/><Relationship Id="rId5" Type="http://schemas.openxmlformats.org/officeDocument/2006/relationships/audio" Target="../media/audio32.wav"/><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openxmlformats.org/officeDocument/2006/relationships/audio" Target="../media/audio41.wav"/><Relationship Id="rId13" Type="http://schemas.microsoft.com/office/2007/relationships/hdphoto" Target="../media/hdphoto4.wdp"/><Relationship Id="rId3" Type="http://schemas.openxmlformats.org/officeDocument/2006/relationships/audio" Target="../media/audio36.wav"/><Relationship Id="rId7" Type="http://schemas.openxmlformats.org/officeDocument/2006/relationships/audio" Target="../media/audio40.wav"/><Relationship Id="rId12" Type="http://schemas.openxmlformats.org/officeDocument/2006/relationships/image" Target="../media/image58.png"/><Relationship Id="rId2" Type="http://schemas.openxmlformats.org/officeDocument/2006/relationships/notesSlide" Target="../notesSlides/notesSlide28.xml"/><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audio" Target="../media/audio39.wav"/><Relationship Id="rId11" Type="http://schemas.openxmlformats.org/officeDocument/2006/relationships/image" Target="../media/image57.png"/><Relationship Id="rId5" Type="http://schemas.openxmlformats.org/officeDocument/2006/relationships/audio" Target="../media/audio38.wav"/><Relationship Id="rId15" Type="http://schemas.openxmlformats.org/officeDocument/2006/relationships/image" Target="../media/image59.png"/><Relationship Id="rId10" Type="http://schemas.openxmlformats.org/officeDocument/2006/relationships/audio" Target="../media/audio43.wav"/><Relationship Id="rId4" Type="http://schemas.openxmlformats.org/officeDocument/2006/relationships/audio" Target="../media/audio37.wav"/><Relationship Id="rId9" Type="http://schemas.openxmlformats.org/officeDocument/2006/relationships/audio" Target="../media/audio42.wav"/><Relationship Id="rId14" Type="http://schemas.openxmlformats.org/officeDocument/2006/relationships/audio" Target="../media/audio23.wav"/></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audio" Target="../media/audio45.wav"/><Relationship Id="rId18" Type="http://schemas.openxmlformats.org/officeDocument/2006/relationships/audio" Target="../media/audio50.wav"/><Relationship Id="rId3" Type="http://schemas.openxmlformats.org/officeDocument/2006/relationships/slideLayout" Target="../slideLayouts/slideLayout2.xml"/><Relationship Id="rId7" Type="http://schemas.openxmlformats.org/officeDocument/2006/relationships/image" Target="../media/image62.png"/><Relationship Id="rId12" Type="http://schemas.openxmlformats.org/officeDocument/2006/relationships/audio" Target="../media/audio44.wav"/><Relationship Id="rId17" Type="http://schemas.openxmlformats.org/officeDocument/2006/relationships/audio" Target="../media/audio49.wav"/><Relationship Id="rId2" Type="http://schemas.openxmlformats.org/officeDocument/2006/relationships/audio" Target="../media/media3.wav"/><Relationship Id="rId16" Type="http://schemas.openxmlformats.org/officeDocument/2006/relationships/audio" Target="../media/audio48.wav"/><Relationship Id="rId1" Type="http://schemas.microsoft.com/office/2007/relationships/media" Target="../media/media3.wav"/><Relationship Id="rId6" Type="http://schemas.openxmlformats.org/officeDocument/2006/relationships/image" Target="../media/image61.png"/><Relationship Id="rId11" Type="http://schemas.openxmlformats.org/officeDocument/2006/relationships/image" Target="../media/image48.png"/><Relationship Id="rId5" Type="http://schemas.openxmlformats.org/officeDocument/2006/relationships/image" Target="../media/image3.png"/><Relationship Id="rId15" Type="http://schemas.openxmlformats.org/officeDocument/2006/relationships/audio" Target="../media/audio47.wav"/><Relationship Id="rId10" Type="http://schemas.openxmlformats.org/officeDocument/2006/relationships/image" Target="../media/image65.png"/><Relationship Id="rId4" Type="http://schemas.openxmlformats.org/officeDocument/2006/relationships/notesSlide" Target="../notesSlides/notesSlide29.xml"/><Relationship Id="rId9" Type="http://schemas.openxmlformats.org/officeDocument/2006/relationships/image" Target="../media/image64.png"/><Relationship Id="rId14" Type="http://schemas.openxmlformats.org/officeDocument/2006/relationships/audio" Target="../media/audio46.wav"/></Relationships>
</file>

<file path=ppt/slides/_rels/slide3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png"/><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6.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png"/><Relationship Id="rId7"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6.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tiff"/><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5379089" cy="879475"/>
          </a:xfrm>
        </p:spPr>
        <p:txBody>
          <a:bodyPr>
            <a:normAutofit/>
          </a:bodyPr>
          <a:lstStyle/>
          <a:p>
            <a:pPr algn="l"/>
            <a:r>
              <a:rPr lang="en-GB" sz="4000" b="1" dirty="0">
                <a:solidFill>
                  <a:prstClr val="white"/>
                </a:solidFill>
              </a:rPr>
              <a:t>Cultural Collection</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567626"/>
          </a:xfrm>
        </p:spPr>
        <p:txBody>
          <a:bodyPr>
            <a:normAutofit/>
          </a:bodyPr>
          <a:lstStyle/>
          <a:p>
            <a:pPr algn="l"/>
            <a:r>
              <a:rPr lang="en-GB" sz="3000" dirty="0">
                <a:solidFill>
                  <a:prstClr val="white"/>
                </a:solidFill>
              </a:rPr>
              <a:t>Spanish Y8 Term 1</a:t>
            </a: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828415"/>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P</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ete</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Watson</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14/04/21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a:cs typeface="Century Gothic"/>
              </a:rPr>
              <a:t>8.1.1.6</a:t>
            </a:r>
          </a:p>
        </p:txBody>
      </p:sp>
      <p:sp>
        <p:nvSpPr>
          <p:cNvPr id="3" name="Content Placeholder 2"/>
          <p:cNvSpPr>
            <a:spLocks noGrp="1"/>
          </p:cNvSpPr>
          <p:nvPr>
            <p:ph idx="1"/>
          </p:nvPr>
        </p:nvSpPr>
        <p:spPr/>
        <p:txBody>
          <a:bodyPr/>
          <a:lstStyle/>
          <a:p>
            <a:r>
              <a:rPr lang="en-US" dirty="0">
                <a:latin typeface="Century Gothic"/>
                <a:cs typeface="Century Gothic"/>
              </a:rPr>
              <a:t>Slide 20: phonics, listening including a photo of Cádiz</a:t>
            </a:r>
          </a:p>
        </p:txBody>
      </p:sp>
    </p:spTree>
    <p:extLst>
      <p:ext uri="{BB962C8B-B14F-4D97-AF65-F5344CB8AC3E}">
        <p14:creationId xmlns:p14="http://schemas.microsoft.com/office/powerpoint/2010/main" val="1045285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5461BDD9-A71D-F640-AC93-9198518FBD69}"/>
              </a:ext>
            </a:extLst>
          </p:cNvPr>
          <p:cNvGraphicFramePr>
            <a:graphicFrameLocks noGrp="1"/>
          </p:cNvGraphicFramePr>
          <p:nvPr/>
        </p:nvGraphicFramePr>
        <p:xfrm>
          <a:off x="4260582" y="1575190"/>
          <a:ext cx="3969020" cy="4641469"/>
        </p:xfrm>
        <a:graphic>
          <a:graphicData uri="http://schemas.openxmlformats.org/drawingml/2006/table">
            <a:tbl>
              <a:tblPr firstRow="1" bandRow="1">
                <a:tableStyleId>{5DA37D80-6434-44D0-A028-1B22A696006F}</a:tableStyleId>
              </a:tblPr>
              <a:tblGrid>
                <a:gridCol w="841079">
                  <a:extLst>
                    <a:ext uri="{9D8B030D-6E8A-4147-A177-3AD203B41FA5}">
                      <a16:colId xmlns:a16="http://schemas.microsoft.com/office/drawing/2014/main" val="3880322753"/>
                    </a:ext>
                  </a:extLst>
                </a:gridCol>
                <a:gridCol w="3127941">
                  <a:extLst>
                    <a:ext uri="{9D8B030D-6E8A-4147-A177-3AD203B41FA5}">
                      <a16:colId xmlns:a16="http://schemas.microsoft.com/office/drawing/2014/main" val="3477153924"/>
                    </a:ext>
                  </a:extLst>
                </a:gridCol>
              </a:tblGrid>
              <a:tr h="778373">
                <a:tc>
                  <a:txBody>
                    <a:bodyPr/>
                    <a:lstStyle/>
                    <a:p>
                      <a:endParaRPr lang="x-none" sz="1900" dirty="0"/>
                    </a:p>
                  </a:txBody>
                  <a:tcPr/>
                </a:tc>
                <a:tc>
                  <a:txBody>
                    <a:bodyPr/>
                    <a:lstStyle/>
                    <a:p>
                      <a:pPr algn="ctr"/>
                      <a:r>
                        <a:rPr lang="x-none" sz="2300" dirty="0">
                          <a:solidFill>
                            <a:srgbClr val="203864"/>
                          </a:solidFill>
                        </a:rPr>
                        <a:t>Palabra en español</a:t>
                      </a:r>
                    </a:p>
                  </a:txBody>
                  <a:tcPr anchor="ctr"/>
                </a:tc>
                <a:extLst>
                  <a:ext uri="{0D108BD9-81ED-4DB2-BD59-A6C34878D82A}">
                    <a16:rowId xmlns:a16="http://schemas.microsoft.com/office/drawing/2014/main" val="427031397"/>
                  </a:ext>
                </a:extLst>
              </a:tr>
              <a:tr h="482887">
                <a:tc>
                  <a:txBody>
                    <a:bodyPr/>
                    <a:lstStyle/>
                    <a:p>
                      <a:endParaRPr lang="x-none" sz="1900"/>
                    </a:p>
                  </a:txBody>
                  <a:tcPr/>
                </a:tc>
                <a:tc>
                  <a:txBody>
                    <a:bodyPr/>
                    <a:lstStyle/>
                    <a:p>
                      <a:endParaRPr lang="x-none" sz="1900" dirty="0"/>
                    </a:p>
                  </a:txBody>
                  <a:tcPr/>
                </a:tc>
                <a:extLst>
                  <a:ext uri="{0D108BD9-81ED-4DB2-BD59-A6C34878D82A}">
                    <a16:rowId xmlns:a16="http://schemas.microsoft.com/office/drawing/2014/main" val="4179831939"/>
                  </a:ext>
                </a:extLst>
              </a:tr>
              <a:tr h="482887">
                <a:tc>
                  <a:txBody>
                    <a:bodyPr/>
                    <a:lstStyle/>
                    <a:p>
                      <a:endParaRPr lang="x-none" sz="1900"/>
                    </a:p>
                  </a:txBody>
                  <a:tcPr/>
                </a:tc>
                <a:tc>
                  <a:txBody>
                    <a:bodyPr/>
                    <a:lstStyle/>
                    <a:p>
                      <a:endParaRPr lang="x-none" sz="1900" dirty="0"/>
                    </a:p>
                  </a:txBody>
                  <a:tcPr/>
                </a:tc>
                <a:extLst>
                  <a:ext uri="{0D108BD9-81ED-4DB2-BD59-A6C34878D82A}">
                    <a16:rowId xmlns:a16="http://schemas.microsoft.com/office/drawing/2014/main" val="670196394"/>
                  </a:ext>
                </a:extLst>
              </a:tr>
              <a:tr h="482887">
                <a:tc>
                  <a:txBody>
                    <a:bodyPr/>
                    <a:lstStyle/>
                    <a:p>
                      <a:endParaRPr lang="x-none" sz="1900"/>
                    </a:p>
                  </a:txBody>
                  <a:tcPr/>
                </a:tc>
                <a:tc>
                  <a:txBody>
                    <a:bodyPr/>
                    <a:lstStyle/>
                    <a:p>
                      <a:endParaRPr lang="x-none" sz="1900"/>
                    </a:p>
                  </a:txBody>
                  <a:tcPr/>
                </a:tc>
                <a:extLst>
                  <a:ext uri="{0D108BD9-81ED-4DB2-BD59-A6C34878D82A}">
                    <a16:rowId xmlns:a16="http://schemas.microsoft.com/office/drawing/2014/main" val="2473534399"/>
                  </a:ext>
                </a:extLst>
              </a:tr>
              <a:tr h="482887">
                <a:tc>
                  <a:txBody>
                    <a:bodyPr/>
                    <a:lstStyle/>
                    <a:p>
                      <a:endParaRPr lang="x-none" sz="1900"/>
                    </a:p>
                  </a:txBody>
                  <a:tcPr/>
                </a:tc>
                <a:tc>
                  <a:txBody>
                    <a:bodyPr/>
                    <a:lstStyle/>
                    <a:p>
                      <a:endParaRPr lang="x-none" sz="1900"/>
                    </a:p>
                  </a:txBody>
                  <a:tcPr/>
                </a:tc>
                <a:extLst>
                  <a:ext uri="{0D108BD9-81ED-4DB2-BD59-A6C34878D82A}">
                    <a16:rowId xmlns:a16="http://schemas.microsoft.com/office/drawing/2014/main" val="3378839049"/>
                  </a:ext>
                </a:extLst>
              </a:tr>
              <a:tr h="482887">
                <a:tc>
                  <a:txBody>
                    <a:bodyPr/>
                    <a:lstStyle/>
                    <a:p>
                      <a:endParaRPr lang="x-none" sz="1900"/>
                    </a:p>
                  </a:txBody>
                  <a:tcPr/>
                </a:tc>
                <a:tc>
                  <a:txBody>
                    <a:bodyPr/>
                    <a:lstStyle/>
                    <a:p>
                      <a:endParaRPr lang="x-none" sz="1900"/>
                    </a:p>
                  </a:txBody>
                  <a:tcPr/>
                </a:tc>
                <a:extLst>
                  <a:ext uri="{0D108BD9-81ED-4DB2-BD59-A6C34878D82A}">
                    <a16:rowId xmlns:a16="http://schemas.microsoft.com/office/drawing/2014/main" val="1369759375"/>
                  </a:ext>
                </a:extLst>
              </a:tr>
              <a:tr h="482887">
                <a:tc>
                  <a:txBody>
                    <a:bodyPr/>
                    <a:lstStyle/>
                    <a:p>
                      <a:endParaRPr lang="x-none" sz="1900"/>
                    </a:p>
                  </a:txBody>
                  <a:tcPr/>
                </a:tc>
                <a:tc>
                  <a:txBody>
                    <a:bodyPr/>
                    <a:lstStyle/>
                    <a:p>
                      <a:endParaRPr lang="x-none" sz="1900"/>
                    </a:p>
                  </a:txBody>
                  <a:tcPr/>
                </a:tc>
                <a:extLst>
                  <a:ext uri="{0D108BD9-81ED-4DB2-BD59-A6C34878D82A}">
                    <a16:rowId xmlns:a16="http://schemas.microsoft.com/office/drawing/2014/main" val="3796729170"/>
                  </a:ext>
                </a:extLst>
              </a:tr>
              <a:tr h="482887">
                <a:tc>
                  <a:txBody>
                    <a:bodyPr/>
                    <a:lstStyle/>
                    <a:p>
                      <a:endParaRPr lang="x-none" sz="1900"/>
                    </a:p>
                  </a:txBody>
                  <a:tcPr/>
                </a:tc>
                <a:tc>
                  <a:txBody>
                    <a:bodyPr/>
                    <a:lstStyle/>
                    <a:p>
                      <a:endParaRPr lang="x-none" sz="1900" dirty="0"/>
                    </a:p>
                  </a:txBody>
                  <a:tcPr/>
                </a:tc>
                <a:extLst>
                  <a:ext uri="{0D108BD9-81ED-4DB2-BD59-A6C34878D82A}">
                    <a16:rowId xmlns:a16="http://schemas.microsoft.com/office/drawing/2014/main" val="2528030656"/>
                  </a:ext>
                </a:extLst>
              </a:tr>
              <a:tr h="482887">
                <a:tc>
                  <a:txBody>
                    <a:bodyPr/>
                    <a:lstStyle/>
                    <a:p>
                      <a:endParaRPr lang="x-none" sz="1900"/>
                    </a:p>
                  </a:txBody>
                  <a:tcPr/>
                </a:tc>
                <a:tc>
                  <a:txBody>
                    <a:bodyPr/>
                    <a:lstStyle/>
                    <a:p>
                      <a:endParaRPr lang="x-none" sz="1900" dirty="0"/>
                    </a:p>
                  </a:txBody>
                  <a:tcPr/>
                </a:tc>
                <a:extLst>
                  <a:ext uri="{0D108BD9-81ED-4DB2-BD59-A6C34878D82A}">
                    <a16:rowId xmlns:a16="http://schemas.microsoft.com/office/drawing/2014/main" val="975618116"/>
                  </a:ext>
                </a:extLst>
              </a:tr>
            </a:tbl>
          </a:graphicData>
        </a:graphic>
      </p:graphicFrame>
      <p:sp>
        <p:nvSpPr>
          <p:cNvPr id="7" name="Título 6">
            <a:extLst>
              <a:ext uri="{FF2B5EF4-FFF2-40B4-BE49-F238E27FC236}">
                <a16:creationId xmlns:a16="http://schemas.microsoft.com/office/drawing/2014/main" id="{3AEF2C49-3429-154C-BC1C-D0026CA5170D}"/>
              </a:ext>
            </a:extLst>
          </p:cNvPr>
          <p:cNvSpPr>
            <a:spLocks noGrp="1"/>
          </p:cNvSpPr>
          <p:nvPr>
            <p:ph type="title"/>
          </p:nvPr>
        </p:nvSpPr>
        <p:spPr>
          <a:xfrm>
            <a:off x="263857" y="141966"/>
            <a:ext cx="10390632" cy="955119"/>
          </a:xfrm>
        </p:spPr>
        <p:txBody>
          <a:bodyPr>
            <a:normAutofit/>
          </a:bodyPr>
          <a:lstStyle/>
          <a:p>
            <a:r>
              <a:rPr lang="es-ES" sz="2300" b="1" dirty="0">
                <a:latin typeface="Century Gothic"/>
                <a:cs typeface="Century Gothic"/>
              </a:rPr>
              <a:t>Rule: </a:t>
            </a:r>
            <a:r>
              <a:rPr lang="es-ES" sz="2300" dirty="0" err="1">
                <a:latin typeface="Century Gothic"/>
                <a:cs typeface="Century Gothic"/>
              </a:rPr>
              <a:t>If</a:t>
            </a:r>
            <a:r>
              <a:rPr lang="es-ES" sz="2300" dirty="0">
                <a:latin typeface="Century Gothic"/>
                <a:cs typeface="Century Gothic"/>
              </a:rPr>
              <a:t> </a:t>
            </a:r>
            <a:r>
              <a:rPr lang="es-ES" sz="2300" dirty="0" err="1">
                <a:latin typeface="Century Gothic"/>
                <a:cs typeface="Century Gothic"/>
              </a:rPr>
              <a:t>the</a:t>
            </a:r>
            <a:r>
              <a:rPr lang="es-ES" sz="2300" dirty="0">
                <a:latin typeface="Century Gothic"/>
                <a:cs typeface="Century Gothic"/>
              </a:rPr>
              <a:t> </a:t>
            </a:r>
            <a:r>
              <a:rPr lang="es-ES" sz="2300" dirty="0" err="1">
                <a:latin typeface="Century Gothic"/>
                <a:cs typeface="Century Gothic"/>
              </a:rPr>
              <a:t>penultimate</a:t>
            </a:r>
            <a:r>
              <a:rPr lang="es-ES" sz="2300" dirty="0">
                <a:latin typeface="Century Gothic"/>
                <a:cs typeface="Century Gothic"/>
              </a:rPr>
              <a:t> </a:t>
            </a:r>
            <a:r>
              <a:rPr lang="es-ES" sz="2300" dirty="0" err="1">
                <a:latin typeface="Century Gothic"/>
                <a:cs typeface="Century Gothic"/>
              </a:rPr>
              <a:t>syllable</a:t>
            </a:r>
            <a:r>
              <a:rPr lang="es-ES" sz="2300" dirty="0">
                <a:latin typeface="Century Gothic"/>
                <a:cs typeface="Century Gothic"/>
              </a:rPr>
              <a:t> </a:t>
            </a:r>
            <a:r>
              <a:rPr lang="es-ES" sz="2300" dirty="0" err="1">
                <a:latin typeface="Century Gothic"/>
                <a:cs typeface="Century Gothic"/>
              </a:rPr>
              <a:t>is</a:t>
            </a:r>
            <a:r>
              <a:rPr lang="es-ES" sz="2300" dirty="0">
                <a:latin typeface="Century Gothic"/>
                <a:cs typeface="Century Gothic"/>
              </a:rPr>
              <a:t> </a:t>
            </a:r>
            <a:r>
              <a:rPr lang="es-ES" sz="2300" dirty="0" err="1">
                <a:latin typeface="Century Gothic"/>
                <a:cs typeface="Century Gothic"/>
              </a:rPr>
              <a:t>stressed</a:t>
            </a:r>
            <a:r>
              <a:rPr lang="es-ES" sz="2300" dirty="0">
                <a:latin typeface="Century Gothic"/>
                <a:cs typeface="Century Gothic"/>
              </a:rPr>
              <a:t> and </a:t>
            </a:r>
            <a:r>
              <a:rPr lang="es-ES" sz="2300" dirty="0" err="1">
                <a:latin typeface="Century Gothic"/>
                <a:cs typeface="Century Gothic"/>
              </a:rPr>
              <a:t>the</a:t>
            </a:r>
            <a:r>
              <a:rPr lang="es-ES" sz="2300" dirty="0">
                <a:latin typeface="Century Gothic"/>
                <a:cs typeface="Century Gothic"/>
              </a:rPr>
              <a:t> </a:t>
            </a:r>
            <a:r>
              <a:rPr lang="es-ES" sz="2300" dirty="0" err="1">
                <a:latin typeface="Century Gothic"/>
                <a:cs typeface="Century Gothic"/>
              </a:rPr>
              <a:t>word</a:t>
            </a:r>
            <a:r>
              <a:rPr lang="es-ES" sz="2300" dirty="0">
                <a:latin typeface="Century Gothic"/>
                <a:cs typeface="Century Gothic"/>
              </a:rPr>
              <a:t> </a:t>
            </a:r>
            <a:r>
              <a:rPr lang="es-ES" sz="2300" dirty="0" err="1">
                <a:latin typeface="Century Gothic"/>
                <a:cs typeface="Century Gothic"/>
              </a:rPr>
              <a:t>ends</a:t>
            </a:r>
            <a:r>
              <a:rPr lang="es-ES" sz="2300" dirty="0">
                <a:latin typeface="Century Gothic"/>
                <a:cs typeface="Century Gothic"/>
              </a:rPr>
              <a:t> in </a:t>
            </a:r>
            <a:r>
              <a:rPr lang="es-ES" sz="2300" dirty="0" err="1">
                <a:latin typeface="Century Gothic"/>
                <a:cs typeface="Century Gothic"/>
              </a:rPr>
              <a:t>any</a:t>
            </a:r>
            <a:r>
              <a:rPr lang="es-ES" sz="2300" dirty="0">
                <a:latin typeface="Century Gothic"/>
                <a:cs typeface="Century Gothic"/>
              </a:rPr>
              <a:t> </a:t>
            </a:r>
            <a:r>
              <a:rPr lang="es-ES" sz="2300" dirty="0" err="1">
                <a:latin typeface="Century Gothic"/>
                <a:cs typeface="Century Gothic"/>
              </a:rPr>
              <a:t>vowel</a:t>
            </a:r>
            <a:r>
              <a:rPr lang="es-ES" sz="2300" dirty="0">
                <a:latin typeface="Century Gothic"/>
                <a:cs typeface="Century Gothic"/>
              </a:rPr>
              <a:t> OR ‘n’ </a:t>
            </a:r>
            <a:r>
              <a:rPr lang="es-ES" sz="2300" dirty="0" err="1">
                <a:latin typeface="Century Gothic"/>
                <a:cs typeface="Century Gothic"/>
              </a:rPr>
              <a:t>or</a:t>
            </a:r>
            <a:r>
              <a:rPr lang="es-ES" sz="2300" dirty="0">
                <a:latin typeface="Century Gothic"/>
                <a:cs typeface="Century Gothic"/>
              </a:rPr>
              <a:t> ‘s’ </a:t>
            </a:r>
            <a:r>
              <a:rPr lang="es-ES" sz="2300" dirty="0" err="1">
                <a:latin typeface="Century Gothic"/>
                <a:cs typeface="Century Gothic"/>
              </a:rPr>
              <a:t>then</a:t>
            </a:r>
            <a:r>
              <a:rPr lang="es-ES" sz="2300" dirty="0">
                <a:latin typeface="Century Gothic"/>
                <a:cs typeface="Century Gothic"/>
              </a:rPr>
              <a:t> </a:t>
            </a:r>
            <a:r>
              <a:rPr lang="es-ES" sz="2300" dirty="0" err="1">
                <a:latin typeface="Century Gothic"/>
                <a:cs typeface="Century Gothic"/>
              </a:rPr>
              <a:t>there</a:t>
            </a:r>
            <a:r>
              <a:rPr lang="es-ES" sz="2300" dirty="0">
                <a:latin typeface="Century Gothic"/>
                <a:cs typeface="Century Gothic"/>
              </a:rPr>
              <a:t> </a:t>
            </a:r>
            <a:r>
              <a:rPr lang="es-ES" sz="2300" dirty="0" err="1">
                <a:latin typeface="Century Gothic"/>
                <a:cs typeface="Century Gothic"/>
              </a:rPr>
              <a:t>is</a:t>
            </a:r>
            <a:r>
              <a:rPr lang="es-ES" sz="2300" dirty="0">
                <a:latin typeface="Century Gothic"/>
                <a:cs typeface="Century Gothic"/>
              </a:rPr>
              <a:t> no </a:t>
            </a:r>
            <a:r>
              <a:rPr lang="es-ES" sz="2300" dirty="0" err="1">
                <a:latin typeface="Century Gothic"/>
                <a:cs typeface="Century Gothic"/>
              </a:rPr>
              <a:t>accent</a:t>
            </a:r>
            <a:r>
              <a:rPr lang="es-ES" sz="2300" dirty="0">
                <a:latin typeface="Century Gothic"/>
                <a:cs typeface="Century Gothic"/>
              </a:rPr>
              <a:t>.</a:t>
            </a:r>
            <a:endParaRPr lang="x-none" sz="2300" dirty="0">
              <a:latin typeface="Century Gothic"/>
              <a:cs typeface="Century Gothic"/>
            </a:endParaRPr>
          </a:p>
        </p:txBody>
      </p:sp>
      <p:sp>
        <p:nvSpPr>
          <p:cNvPr id="23" name="Rounded Rectangle 11">
            <a:extLst>
              <a:ext uri="{FF2B5EF4-FFF2-40B4-BE49-F238E27FC236}">
                <a16:creationId xmlns:a16="http://schemas.microsoft.com/office/drawing/2014/main" id="{6A9B22BF-FF83-B14B-A0E0-7C394B2D3C5A}"/>
              </a:ext>
            </a:extLst>
          </p:cNvPr>
          <p:cNvSpPr/>
          <p:nvPr/>
        </p:nvSpPr>
        <p:spPr>
          <a:xfrm>
            <a:off x="10528301" y="258167"/>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dirty="0" err="1">
                <a:solidFill>
                  <a:prstClr val="white"/>
                </a:solidFill>
                <a:latin typeface="Century Gothic"/>
                <a:cs typeface="Century Gothic"/>
              </a:rPr>
              <a:t>escuchar</a:t>
            </a:r>
            <a:endParaRPr lang="en-GB" sz="2000" b="1" dirty="0">
              <a:solidFill>
                <a:prstClr val="white"/>
              </a:solidFill>
              <a:latin typeface="Century Gothic"/>
              <a:cs typeface="Century Gothic"/>
            </a:endParaRPr>
          </a:p>
        </p:txBody>
      </p:sp>
      <p:sp>
        <p:nvSpPr>
          <p:cNvPr id="24" name="Action Button: Custom 20">
            <a:hlinkClick r:id="" action="ppaction://noaction" highlightClick="1">
              <a:snd r:embed="rId3" name="ejemplo.wav"/>
            </a:hlinkClick>
            <a:extLst>
              <a:ext uri="{FF2B5EF4-FFF2-40B4-BE49-F238E27FC236}">
                <a16:creationId xmlns:a16="http://schemas.microsoft.com/office/drawing/2014/main" id="{EE00B3CD-0849-0748-B04C-85EF427A1C18}"/>
              </a:ext>
            </a:extLst>
          </p:cNvPr>
          <p:cNvSpPr/>
          <p:nvPr/>
        </p:nvSpPr>
        <p:spPr>
          <a:xfrm>
            <a:off x="4378150" y="2396133"/>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a:cs typeface="Century Gothic"/>
              </a:rPr>
              <a:t>1</a:t>
            </a:r>
          </a:p>
        </p:txBody>
      </p:sp>
      <p:sp>
        <p:nvSpPr>
          <p:cNvPr id="25" name="Action Button: Custom 20">
            <a:hlinkClick r:id="" action="ppaction://noaction" highlightClick="1">
              <a:snd r:embed="rId4" name="fútbol.wav"/>
            </a:hlinkClick>
            <a:extLst>
              <a:ext uri="{FF2B5EF4-FFF2-40B4-BE49-F238E27FC236}">
                <a16:creationId xmlns:a16="http://schemas.microsoft.com/office/drawing/2014/main" id="{BADD1D7E-C60A-5445-BF6A-2BB9D81A4050}"/>
              </a:ext>
            </a:extLst>
          </p:cNvPr>
          <p:cNvSpPr/>
          <p:nvPr/>
        </p:nvSpPr>
        <p:spPr>
          <a:xfrm>
            <a:off x="4378150" y="2893965"/>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a:cs typeface="Century Gothic"/>
              </a:rPr>
              <a:t>2</a:t>
            </a:r>
          </a:p>
        </p:txBody>
      </p:sp>
      <p:sp>
        <p:nvSpPr>
          <p:cNvPr id="26" name="Action Button: Custom 20">
            <a:hlinkClick r:id="" action="ppaction://noaction" highlightClick="1">
              <a:snd r:embed="rId5" name="minuto.wav"/>
            </a:hlinkClick>
            <a:extLst>
              <a:ext uri="{FF2B5EF4-FFF2-40B4-BE49-F238E27FC236}">
                <a16:creationId xmlns:a16="http://schemas.microsoft.com/office/drawing/2014/main" id="{FE8BE359-9C40-6F41-BDF0-F425D542C4BF}"/>
              </a:ext>
            </a:extLst>
          </p:cNvPr>
          <p:cNvSpPr/>
          <p:nvPr/>
        </p:nvSpPr>
        <p:spPr>
          <a:xfrm>
            <a:off x="4378150" y="3372045"/>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a:cs typeface="Century Gothic"/>
              </a:rPr>
              <a:t>3</a:t>
            </a:r>
          </a:p>
        </p:txBody>
      </p:sp>
      <p:sp>
        <p:nvSpPr>
          <p:cNvPr id="27" name="Action Button: Custom 20">
            <a:hlinkClick r:id="" action="ppaction://noaction" highlightClick="1">
              <a:snd r:embed="rId6" name="arbol.wav"/>
            </a:hlinkClick>
            <a:extLst>
              <a:ext uri="{FF2B5EF4-FFF2-40B4-BE49-F238E27FC236}">
                <a16:creationId xmlns:a16="http://schemas.microsoft.com/office/drawing/2014/main" id="{B35138A8-6864-514C-8BFB-C496A87735F8}"/>
              </a:ext>
            </a:extLst>
          </p:cNvPr>
          <p:cNvSpPr/>
          <p:nvPr/>
        </p:nvSpPr>
        <p:spPr>
          <a:xfrm>
            <a:off x="4378150" y="3850125"/>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a:cs typeface="Century Gothic"/>
              </a:rPr>
              <a:t>4</a:t>
            </a:r>
          </a:p>
        </p:txBody>
      </p:sp>
      <p:sp>
        <p:nvSpPr>
          <p:cNvPr id="28" name="Action Button: Custom 20">
            <a:hlinkClick r:id="" action="ppaction://noaction" highlightClick="1">
              <a:snd r:embed="rId7" name="difícil.wav"/>
            </a:hlinkClick>
            <a:extLst>
              <a:ext uri="{FF2B5EF4-FFF2-40B4-BE49-F238E27FC236}">
                <a16:creationId xmlns:a16="http://schemas.microsoft.com/office/drawing/2014/main" id="{98A1C22E-5F28-9E46-B0F2-87ABFE375820}"/>
              </a:ext>
            </a:extLst>
          </p:cNvPr>
          <p:cNvSpPr/>
          <p:nvPr/>
        </p:nvSpPr>
        <p:spPr>
          <a:xfrm>
            <a:off x="4389695" y="4328205"/>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a:cs typeface="Century Gothic"/>
              </a:rPr>
              <a:t>5</a:t>
            </a:r>
          </a:p>
        </p:txBody>
      </p:sp>
      <p:sp>
        <p:nvSpPr>
          <p:cNvPr id="29" name="Action Button: Custom 20">
            <a:hlinkClick r:id="" action="ppaction://noaction" highlightClick="1">
              <a:snd r:embed="rId8" name="barrio.wav"/>
            </a:hlinkClick>
            <a:extLst>
              <a:ext uri="{FF2B5EF4-FFF2-40B4-BE49-F238E27FC236}">
                <a16:creationId xmlns:a16="http://schemas.microsoft.com/office/drawing/2014/main" id="{29243F57-F83B-4849-BA61-DF1CD8BDEEC5}"/>
              </a:ext>
            </a:extLst>
          </p:cNvPr>
          <p:cNvSpPr/>
          <p:nvPr/>
        </p:nvSpPr>
        <p:spPr>
          <a:xfrm>
            <a:off x="4378149" y="4810169"/>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a:cs typeface="Century Gothic"/>
              </a:rPr>
              <a:t>6</a:t>
            </a:r>
          </a:p>
        </p:txBody>
      </p:sp>
      <p:sp>
        <p:nvSpPr>
          <p:cNvPr id="30" name="Action Button: Custom 20">
            <a:hlinkClick r:id="" action="ppaction://noaction" highlightClick="1">
              <a:snd r:embed="rId9" name="Cádiz.wav"/>
            </a:hlinkClick>
            <a:extLst>
              <a:ext uri="{FF2B5EF4-FFF2-40B4-BE49-F238E27FC236}">
                <a16:creationId xmlns:a16="http://schemas.microsoft.com/office/drawing/2014/main" id="{747C7A49-C670-D341-9C8D-0096901DA303}"/>
              </a:ext>
            </a:extLst>
          </p:cNvPr>
          <p:cNvSpPr/>
          <p:nvPr/>
        </p:nvSpPr>
        <p:spPr>
          <a:xfrm>
            <a:off x="4378149" y="5292133"/>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a:cs typeface="Century Gothic"/>
              </a:rPr>
              <a:t>7</a:t>
            </a:r>
          </a:p>
        </p:txBody>
      </p:sp>
      <p:sp>
        <p:nvSpPr>
          <p:cNvPr id="12" name="Action Button: Custom 20">
            <a:hlinkClick r:id="" action="ppaction://noaction" highlightClick="1">
              <a:snd r:embed="rId10" name="camisa.wav"/>
            </a:hlinkClick>
            <a:extLst>
              <a:ext uri="{FF2B5EF4-FFF2-40B4-BE49-F238E27FC236}">
                <a16:creationId xmlns:a16="http://schemas.microsoft.com/office/drawing/2014/main" id="{86E63468-9C5D-7045-A466-D8A7D0927EA2}"/>
              </a:ext>
            </a:extLst>
          </p:cNvPr>
          <p:cNvSpPr/>
          <p:nvPr/>
        </p:nvSpPr>
        <p:spPr>
          <a:xfrm>
            <a:off x="4378149" y="5770213"/>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a:cs typeface="Century Gothic"/>
              </a:rPr>
              <a:t>8</a:t>
            </a:r>
          </a:p>
        </p:txBody>
      </p:sp>
      <p:sp>
        <p:nvSpPr>
          <p:cNvPr id="22" name="Título 6">
            <a:extLst>
              <a:ext uri="{FF2B5EF4-FFF2-40B4-BE49-F238E27FC236}">
                <a16:creationId xmlns:a16="http://schemas.microsoft.com/office/drawing/2014/main" id="{8D9DA0F4-ABB1-1347-B4F0-2096A16FAF79}"/>
              </a:ext>
            </a:extLst>
          </p:cNvPr>
          <p:cNvSpPr txBox="1">
            <a:spLocks/>
          </p:cNvSpPr>
          <p:nvPr/>
        </p:nvSpPr>
        <p:spPr>
          <a:xfrm>
            <a:off x="263857" y="1025443"/>
            <a:ext cx="10390632" cy="466620"/>
          </a:xfrm>
          <a:prstGeom prst="rect">
            <a:avLst/>
          </a:prstGeom>
        </p:spPr>
        <p:txBody>
          <a:bodyPr vert="horz" lIns="91438" tIns="45719" rIns="91438" bIns="45719"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300" b="1" dirty="0">
                <a:latin typeface="Century Gothic"/>
                <a:cs typeface="Century Gothic"/>
              </a:rPr>
              <a:t>Escucha las palabras y escribe. ¿Necesitan un acento o no?</a:t>
            </a:r>
            <a:endParaRPr lang="x-none" sz="2300" b="1" dirty="0">
              <a:latin typeface="Century Gothic"/>
              <a:cs typeface="Century Gothic"/>
            </a:endParaRPr>
          </a:p>
        </p:txBody>
      </p:sp>
      <p:sp>
        <p:nvSpPr>
          <p:cNvPr id="2" name="CuadroTexto 1">
            <a:extLst>
              <a:ext uri="{FF2B5EF4-FFF2-40B4-BE49-F238E27FC236}">
                <a16:creationId xmlns:a16="http://schemas.microsoft.com/office/drawing/2014/main" id="{AC6604BD-8097-EE4B-9F82-4A092C9297A4}"/>
              </a:ext>
            </a:extLst>
          </p:cNvPr>
          <p:cNvSpPr txBox="1"/>
          <p:nvPr/>
        </p:nvSpPr>
        <p:spPr>
          <a:xfrm>
            <a:off x="5882303" y="2387893"/>
            <a:ext cx="1357991" cy="446274"/>
          </a:xfrm>
          <a:prstGeom prst="rect">
            <a:avLst/>
          </a:prstGeom>
          <a:noFill/>
        </p:spPr>
        <p:txBody>
          <a:bodyPr wrap="none" lIns="91438" tIns="45719" rIns="91438" bIns="45719" rtlCol="0">
            <a:spAutoFit/>
          </a:bodyPr>
          <a:lstStyle/>
          <a:p>
            <a:pPr algn="l"/>
            <a:r>
              <a:rPr lang="x-none" sz="2300" dirty="0">
                <a:solidFill>
                  <a:schemeClr val="accent5">
                    <a:lumMod val="50000"/>
                  </a:schemeClr>
                </a:solidFill>
                <a:latin typeface="Century Gothic"/>
                <a:cs typeface="Century Gothic"/>
              </a:rPr>
              <a:t>ejemplo</a:t>
            </a:r>
          </a:p>
        </p:txBody>
      </p:sp>
      <p:sp>
        <p:nvSpPr>
          <p:cNvPr id="31" name="CuadroTexto 30">
            <a:extLst>
              <a:ext uri="{FF2B5EF4-FFF2-40B4-BE49-F238E27FC236}">
                <a16:creationId xmlns:a16="http://schemas.microsoft.com/office/drawing/2014/main" id="{D44B7153-5C84-ED44-969D-19C46163ADBF}"/>
              </a:ext>
            </a:extLst>
          </p:cNvPr>
          <p:cNvSpPr txBox="1"/>
          <p:nvPr/>
        </p:nvSpPr>
        <p:spPr>
          <a:xfrm>
            <a:off x="6048214" y="2890508"/>
            <a:ext cx="1009895" cy="446274"/>
          </a:xfrm>
          <a:prstGeom prst="rect">
            <a:avLst/>
          </a:prstGeom>
          <a:noFill/>
        </p:spPr>
        <p:txBody>
          <a:bodyPr wrap="none" lIns="91438" tIns="45719" rIns="91438" bIns="45719" rtlCol="0">
            <a:spAutoFit/>
          </a:bodyPr>
          <a:lstStyle/>
          <a:p>
            <a:pPr algn="l"/>
            <a:r>
              <a:rPr lang="x-none" sz="2300" dirty="0">
                <a:solidFill>
                  <a:schemeClr val="accent5">
                    <a:lumMod val="50000"/>
                  </a:schemeClr>
                </a:solidFill>
                <a:latin typeface="Century Gothic"/>
                <a:cs typeface="Century Gothic"/>
              </a:rPr>
              <a:t>fútbol</a:t>
            </a:r>
          </a:p>
        </p:txBody>
      </p:sp>
      <p:sp>
        <p:nvSpPr>
          <p:cNvPr id="32" name="CuadroTexto 31">
            <a:extLst>
              <a:ext uri="{FF2B5EF4-FFF2-40B4-BE49-F238E27FC236}">
                <a16:creationId xmlns:a16="http://schemas.microsoft.com/office/drawing/2014/main" id="{E2049512-B13D-E241-91CD-51D5672188C9}"/>
              </a:ext>
            </a:extLst>
          </p:cNvPr>
          <p:cNvSpPr txBox="1"/>
          <p:nvPr/>
        </p:nvSpPr>
        <p:spPr>
          <a:xfrm>
            <a:off x="5970465" y="3363805"/>
            <a:ext cx="1172638" cy="446274"/>
          </a:xfrm>
          <a:prstGeom prst="rect">
            <a:avLst/>
          </a:prstGeom>
          <a:noFill/>
        </p:spPr>
        <p:txBody>
          <a:bodyPr wrap="none" lIns="91438" tIns="45719" rIns="91438" bIns="45719" rtlCol="0">
            <a:spAutoFit/>
          </a:bodyPr>
          <a:lstStyle/>
          <a:p>
            <a:pPr algn="l"/>
            <a:r>
              <a:rPr lang="x-none" sz="2300" dirty="0">
                <a:solidFill>
                  <a:schemeClr val="accent5">
                    <a:lumMod val="50000"/>
                  </a:schemeClr>
                </a:solidFill>
                <a:latin typeface="Century Gothic"/>
                <a:cs typeface="Century Gothic"/>
              </a:rPr>
              <a:t>minuto</a:t>
            </a:r>
          </a:p>
        </p:txBody>
      </p:sp>
      <p:sp>
        <p:nvSpPr>
          <p:cNvPr id="33" name="CuadroTexto 32">
            <a:extLst>
              <a:ext uri="{FF2B5EF4-FFF2-40B4-BE49-F238E27FC236}">
                <a16:creationId xmlns:a16="http://schemas.microsoft.com/office/drawing/2014/main" id="{A2FD49EC-96C0-0A49-8BA4-979D00E47184}"/>
              </a:ext>
            </a:extLst>
          </p:cNvPr>
          <p:cNvSpPr txBox="1"/>
          <p:nvPr/>
        </p:nvSpPr>
        <p:spPr>
          <a:xfrm>
            <a:off x="6087484" y="3847611"/>
            <a:ext cx="928236" cy="446274"/>
          </a:xfrm>
          <a:prstGeom prst="rect">
            <a:avLst/>
          </a:prstGeom>
          <a:noFill/>
        </p:spPr>
        <p:txBody>
          <a:bodyPr wrap="none" lIns="91438" tIns="45719" rIns="91438" bIns="45719" rtlCol="0">
            <a:spAutoFit/>
          </a:bodyPr>
          <a:lstStyle/>
          <a:p>
            <a:pPr algn="l"/>
            <a:r>
              <a:rPr lang="x-none" sz="2300" dirty="0">
                <a:solidFill>
                  <a:schemeClr val="accent5">
                    <a:lumMod val="50000"/>
                  </a:schemeClr>
                </a:solidFill>
                <a:latin typeface="Century Gothic"/>
                <a:cs typeface="Century Gothic"/>
              </a:rPr>
              <a:t>árbol</a:t>
            </a:r>
          </a:p>
        </p:txBody>
      </p:sp>
      <p:sp>
        <p:nvSpPr>
          <p:cNvPr id="34" name="CuadroTexto 33">
            <a:extLst>
              <a:ext uri="{FF2B5EF4-FFF2-40B4-BE49-F238E27FC236}">
                <a16:creationId xmlns:a16="http://schemas.microsoft.com/office/drawing/2014/main" id="{1A3A5D2D-8998-5E41-A1E4-691C6CFD166C}"/>
              </a:ext>
            </a:extLst>
          </p:cNvPr>
          <p:cNvSpPr txBox="1"/>
          <p:nvPr/>
        </p:nvSpPr>
        <p:spPr>
          <a:xfrm>
            <a:off x="6045245" y="4327725"/>
            <a:ext cx="906345" cy="446274"/>
          </a:xfrm>
          <a:prstGeom prst="rect">
            <a:avLst/>
          </a:prstGeom>
          <a:noFill/>
        </p:spPr>
        <p:txBody>
          <a:bodyPr wrap="none" lIns="91438" tIns="45719" rIns="91438" bIns="45719" rtlCol="0">
            <a:spAutoFit/>
          </a:bodyPr>
          <a:lstStyle/>
          <a:p>
            <a:pPr algn="l"/>
            <a:r>
              <a:rPr lang="x-none" sz="2300" dirty="0">
                <a:solidFill>
                  <a:schemeClr val="accent5">
                    <a:lumMod val="50000"/>
                  </a:schemeClr>
                </a:solidFill>
                <a:latin typeface="Century Gothic"/>
                <a:cs typeface="Century Gothic"/>
              </a:rPr>
              <a:t>difícil</a:t>
            </a:r>
          </a:p>
        </p:txBody>
      </p:sp>
      <p:sp>
        <p:nvSpPr>
          <p:cNvPr id="35" name="CuadroTexto 34">
            <a:extLst>
              <a:ext uri="{FF2B5EF4-FFF2-40B4-BE49-F238E27FC236}">
                <a16:creationId xmlns:a16="http://schemas.microsoft.com/office/drawing/2014/main" id="{E33C9F4A-7BC3-C942-897C-09D81E727497}"/>
              </a:ext>
            </a:extLst>
          </p:cNvPr>
          <p:cNvSpPr txBox="1"/>
          <p:nvPr/>
        </p:nvSpPr>
        <p:spPr>
          <a:xfrm>
            <a:off x="6045245" y="4801023"/>
            <a:ext cx="1016952" cy="446274"/>
          </a:xfrm>
          <a:prstGeom prst="rect">
            <a:avLst/>
          </a:prstGeom>
          <a:noFill/>
        </p:spPr>
        <p:txBody>
          <a:bodyPr wrap="none" lIns="91438" tIns="45719" rIns="91438" bIns="45719" rtlCol="0">
            <a:spAutoFit/>
          </a:bodyPr>
          <a:lstStyle/>
          <a:p>
            <a:pPr algn="l"/>
            <a:r>
              <a:rPr lang="x-none" sz="2300" dirty="0">
                <a:solidFill>
                  <a:schemeClr val="accent5">
                    <a:lumMod val="50000"/>
                  </a:schemeClr>
                </a:solidFill>
                <a:latin typeface="Century Gothic"/>
                <a:cs typeface="Century Gothic"/>
              </a:rPr>
              <a:t>barrio</a:t>
            </a:r>
          </a:p>
        </p:txBody>
      </p:sp>
      <p:sp>
        <p:nvSpPr>
          <p:cNvPr id="36" name="CuadroTexto 35">
            <a:extLst>
              <a:ext uri="{FF2B5EF4-FFF2-40B4-BE49-F238E27FC236}">
                <a16:creationId xmlns:a16="http://schemas.microsoft.com/office/drawing/2014/main" id="{F502CCFD-C27D-154C-A3D8-A650462AF4A8}"/>
              </a:ext>
            </a:extLst>
          </p:cNvPr>
          <p:cNvSpPr txBox="1"/>
          <p:nvPr/>
        </p:nvSpPr>
        <p:spPr>
          <a:xfrm>
            <a:off x="6046607" y="5304188"/>
            <a:ext cx="1018223" cy="446274"/>
          </a:xfrm>
          <a:prstGeom prst="rect">
            <a:avLst/>
          </a:prstGeom>
          <a:noFill/>
        </p:spPr>
        <p:txBody>
          <a:bodyPr wrap="none" lIns="91438" tIns="45719" rIns="91438" bIns="45719" rtlCol="0">
            <a:spAutoFit/>
          </a:bodyPr>
          <a:lstStyle/>
          <a:p>
            <a:pPr algn="l"/>
            <a:r>
              <a:rPr lang="x-none" sz="2300" dirty="0">
                <a:solidFill>
                  <a:schemeClr val="accent5">
                    <a:lumMod val="50000"/>
                  </a:schemeClr>
                </a:solidFill>
                <a:latin typeface="Century Gothic"/>
                <a:cs typeface="Century Gothic"/>
              </a:rPr>
              <a:t>Cádiz</a:t>
            </a:r>
          </a:p>
        </p:txBody>
      </p:sp>
      <p:sp>
        <p:nvSpPr>
          <p:cNvPr id="37" name="CuadroTexto 36">
            <a:extLst>
              <a:ext uri="{FF2B5EF4-FFF2-40B4-BE49-F238E27FC236}">
                <a16:creationId xmlns:a16="http://schemas.microsoft.com/office/drawing/2014/main" id="{4DA10122-5247-8746-98FF-08A667B06B6C}"/>
              </a:ext>
            </a:extLst>
          </p:cNvPr>
          <p:cNvSpPr txBox="1"/>
          <p:nvPr/>
        </p:nvSpPr>
        <p:spPr>
          <a:xfrm>
            <a:off x="6005734" y="5764944"/>
            <a:ext cx="1228661" cy="446274"/>
          </a:xfrm>
          <a:prstGeom prst="rect">
            <a:avLst/>
          </a:prstGeom>
          <a:noFill/>
        </p:spPr>
        <p:txBody>
          <a:bodyPr wrap="none" lIns="91438" tIns="45719" rIns="91438" bIns="45719" rtlCol="0">
            <a:spAutoFit/>
          </a:bodyPr>
          <a:lstStyle/>
          <a:p>
            <a:pPr algn="l"/>
            <a:r>
              <a:rPr lang="x-none" sz="2300" dirty="0">
                <a:solidFill>
                  <a:schemeClr val="accent5">
                    <a:lumMod val="50000"/>
                  </a:schemeClr>
                </a:solidFill>
                <a:latin typeface="Century Gothic"/>
                <a:cs typeface="Century Gothic"/>
              </a:rPr>
              <a:t>camisa</a:t>
            </a:r>
          </a:p>
        </p:txBody>
      </p:sp>
      <p:pic>
        <p:nvPicPr>
          <p:cNvPr id="38" name="Imagen 3">
            <a:extLst>
              <a:ext uri="{FF2B5EF4-FFF2-40B4-BE49-F238E27FC236}">
                <a16:creationId xmlns:a16="http://schemas.microsoft.com/office/drawing/2014/main" id="{C5A867E3-270D-EE40-8A5B-E96EA724DFB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46105" y="3120975"/>
            <a:ext cx="3079481" cy="2030328"/>
          </a:xfrm>
          <a:prstGeom prst="rect">
            <a:avLst/>
          </a:prstGeom>
        </p:spPr>
      </p:pic>
      <p:sp>
        <p:nvSpPr>
          <p:cNvPr id="39" name="CuadroTexto 6">
            <a:extLst>
              <a:ext uri="{FF2B5EF4-FFF2-40B4-BE49-F238E27FC236}">
                <a16:creationId xmlns:a16="http://schemas.microsoft.com/office/drawing/2014/main" id="{402FFFBD-5427-144E-8FA5-00D35A81335F}"/>
              </a:ext>
            </a:extLst>
          </p:cNvPr>
          <p:cNvSpPr txBox="1"/>
          <p:nvPr/>
        </p:nvSpPr>
        <p:spPr>
          <a:xfrm>
            <a:off x="10921171" y="4745344"/>
            <a:ext cx="902811" cy="400109"/>
          </a:xfrm>
          <a:prstGeom prst="rect">
            <a:avLst/>
          </a:prstGeom>
          <a:noFill/>
        </p:spPr>
        <p:txBody>
          <a:bodyPr wrap="none" lIns="91438" tIns="45719" rIns="91438" bIns="45719" rtlCol="0">
            <a:spAutoFit/>
          </a:bodyPr>
          <a:lstStyle/>
          <a:p>
            <a:pPr algn="l"/>
            <a:r>
              <a:rPr lang="x-none" sz="2000" b="1" dirty="0">
                <a:solidFill>
                  <a:schemeClr val="bg1"/>
                </a:solidFill>
                <a:latin typeface="Century Gothic"/>
                <a:cs typeface="Century Gothic"/>
              </a:rPr>
              <a:t>Cádiz</a:t>
            </a:r>
          </a:p>
        </p:txBody>
      </p:sp>
    </p:spTree>
    <p:extLst>
      <p:ext uri="{BB962C8B-B14F-4D97-AF65-F5344CB8AC3E}">
        <p14:creationId xmlns:p14="http://schemas.microsoft.com/office/powerpoint/2010/main" val="32187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2" grpId="0"/>
      <p:bldP spid="36"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a:cs typeface="Century Gothic"/>
              </a:rPr>
              <a:t>8.1.2.5</a:t>
            </a:r>
          </a:p>
        </p:txBody>
      </p:sp>
      <p:sp>
        <p:nvSpPr>
          <p:cNvPr id="3" name="Content Placeholder 2"/>
          <p:cNvSpPr>
            <a:spLocks noGrp="1"/>
          </p:cNvSpPr>
          <p:nvPr>
            <p:ph idx="1"/>
          </p:nvPr>
        </p:nvSpPr>
        <p:spPr/>
        <p:txBody>
          <a:bodyPr/>
          <a:lstStyle/>
          <a:p>
            <a:r>
              <a:rPr lang="en-US" dirty="0">
                <a:latin typeface="Century Gothic"/>
                <a:cs typeface="Century Gothic"/>
              </a:rPr>
              <a:t>Slide 25: tapas information slide</a:t>
            </a:r>
          </a:p>
        </p:txBody>
      </p:sp>
    </p:spTree>
    <p:extLst>
      <p:ext uri="{BB962C8B-B14F-4D97-AF65-F5344CB8AC3E}">
        <p14:creationId xmlns:p14="http://schemas.microsoft.com/office/powerpoint/2010/main" val="1061507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2" name="Title 1"/>
          <p:cNvSpPr>
            <a:spLocks noGrp="1"/>
          </p:cNvSpPr>
          <p:nvPr>
            <p:ph type="title"/>
          </p:nvPr>
        </p:nvSpPr>
        <p:spPr>
          <a:xfrm>
            <a:off x="82287" y="1"/>
            <a:ext cx="6484584" cy="1325563"/>
          </a:xfrm>
        </p:spPr>
        <p:txBody>
          <a:bodyPr>
            <a:normAutofit/>
          </a:bodyPr>
          <a:lstStyle/>
          <a:p>
            <a:r>
              <a:rPr lang="en-GB" sz="3600" b="1" dirty="0">
                <a:solidFill>
                  <a:schemeClr val="bg1"/>
                </a:solidFill>
              </a:rPr>
              <a:t>Tapas</a:t>
            </a:r>
          </a:p>
        </p:txBody>
      </p:sp>
      <p:sp>
        <p:nvSpPr>
          <p:cNvPr id="7" name="TextBox 6">
            <a:extLst>
              <a:ext uri="{FF2B5EF4-FFF2-40B4-BE49-F238E27FC236}">
                <a16:creationId xmlns:a16="http://schemas.microsoft.com/office/drawing/2014/main" id="{A01B6026-6024-B640-AA14-813D9C613E27}"/>
              </a:ext>
            </a:extLst>
          </p:cNvPr>
          <p:cNvSpPr txBox="1"/>
          <p:nvPr/>
        </p:nvSpPr>
        <p:spPr>
          <a:xfrm>
            <a:off x="225287" y="1325564"/>
            <a:ext cx="3872712" cy="2923876"/>
          </a:xfrm>
          <a:prstGeom prst="rect">
            <a:avLst/>
          </a:prstGeom>
          <a:noFill/>
        </p:spPr>
        <p:txBody>
          <a:bodyPr wrap="square" lIns="91438" tIns="45719" rIns="91438" bIns="45719" rtlCol="0">
            <a:spAutoFit/>
          </a:bodyPr>
          <a:lstStyle/>
          <a:p>
            <a:pPr defTabSz="914377">
              <a:defRPr/>
            </a:pPr>
            <a:r>
              <a:rPr lang="en-US" sz="2300" dirty="0">
                <a:solidFill>
                  <a:srgbClr val="4472C4">
                    <a:lumMod val="50000"/>
                  </a:srgbClr>
                </a:solidFill>
                <a:latin typeface="Century Gothic" panose="020F0302020204030204"/>
              </a:rPr>
              <a:t>‘</a:t>
            </a:r>
            <a:r>
              <a:rPr lang="en-US" sz="2300" b="1" dirty="0">
                <a:solidFill>
                  <a:srgbClr val="4472C4">
                    <a:lumMod val="50000"/>
                  </a:srgbClr>
                </a:solidFill>
                <a:latin typeface="Century Gothic" panose="020F0302020204030204"/>
              </a:rPr>
              <a:t>Tapas</a:t>
            </a:r>
            <a:r>
              <a:rPr lang="en-US" sz="2300" dirty="0">
                <a:solidFill>
                  <a:srgbClr val="4472C4">
                    <a:lumMod val="50000"/>
                  </a:srgbClr>
                </a:solidFill>
                <a:latin typeface="Century Gothic" panose="020F0302020204030204"/>
              </a:rPr>
              <a:t>’ are small plates of food, such as olives, meatballs, prawns, cured meats and cheeses. These are very popular as an evening snack in bars (the Spanish often have dinner at 9 or 10pm!).</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0825" y="161920"/>
            <a:ext cx="4474464" cy="298297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0247" y="1153781"/>
            <a:ext cx="3084859" cy="308485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257934">
            <a:off x="6743878" y="3256465"/>
            <a:ext cx="1627841" cy="167674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2980" y="3144896"/>
            <a:ext cx="2408333" cy="1806251"/>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35784" t="11431" b="22320"/>
          <a:stretch/>
        </p:blipFill>
        <p:spPr>
          <a:xfrm>
            <a:off x="6401313" y="5008393"/>
            <a:ext cx="1879027" cy="1292353"/>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86978" y="4655361"/>
            <a:ext cx="2193847" cy="1645385"/>
          </a:xfrm>
          <a:prstGeom prst="rect">
            <a:avLst/>
          </a:prstGeom>
        </p:spPr>
      </p:pic>
      <p:sp>
        <p:nvSpPr>
          <p:cNvPr id="12" name="TextBox 11"/>
          <p:cNvSpPr txBox="1"/>
          <p:nvPr/>
        </p:nvSpPr>
        <p:spPr>
          <a:xfrm>
            <a:off x="248425" y="4363207"/>
            <a:ext cx="6001471" cy="2215989"/>
          </a:xfrm>
          <a:prstGeom prst="rect">
            <a:avLst/>
          </a:prstGeom>
          <a:noFill/>
        </p:spPr>
        <p:txBody>
          <a:bodyPr wrap="square" lIns="91438" tIns="45719" rIns="91438" bIns="45719" rtlCol="0">
            <a:spAutoFit/>
          </a:bodyPr>
          <a:lstStyle/>
          <a:p>
            <a:r>
              <a:rPr lang="en-GB" sz="2300" dirty="0">
                <a:solidFill>
                  <a:srgbClr val="002060"/>
                </a:solidFill>
                <a:latin typeface="Century Gothic"/>
                <a:cs typeface="Century Gothic"/>
              </a:rPr>
              <a:t>The word ‘tapa’ translates as ‘cover’ or ‘lid’. There are different theories about why it is called this. Some think that tapas were originally served on top of a glass of wine as a way to keep out dust or insects!</a:t>
            </a:r>
          </a:p>
        </p:txBody>
      </p:sp>
    </p:spTree>
    <p:extLst>
      <p:ext uri="{BB962C8B-B14F-4D97-AF65-F5344CB8AC3E}">
        <p14:creationId xmlns:p14="http://schemas.microsoft.com/office/powerpoint/2010/main" val="3864630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8.1.2.6</a:t>
            </a:r>
          </a:p>
        </p:txBody>
      </p:sp>
      <p:sp>
        <p:nvSpPr>
          <p:cNvPr id="3" name="Content Placeholder 2"/>
          <p:cNvSpPr>
            <a:spLocks noGrp="1"/>
          </p:cNvSpPr>
          <p:nvPr>
            <p:ph idx="1"/>
          </p:nvPr>
        </p:nvSpPr>
        <p:spPr/>
        <p:txBody>
          <a:bodyPr>
            <a:normAutofit/>
          </a:bodyPr>
          <a:lstStyle/>
          <a:p>
            <a:r>
              <a:rPr lang="en-US" dirty="0">
                <a:latin typeface="Century Gothic"/>
                <a:cs typeface="Century Gothic"/>
              </a:rPr>
              <a:t>Series of activities based around learning more about Bolivia.</a:t>
            </a:r>
          </a:p>
          <a:p>
            <a:r>
              <a:rPr lang="en-US" dirty="0">
                <a:latin typeface="Century Gothic"/>
                <a:cs typeface="Century Gothic"/>
              </a:rPr>
              <a:t>Slides 6-18, vocabulary, reading, speaking, reading, listening, speaking and listening</a:t>
            </a:r>
          </a:p>
          <a:p>
            <a:r>
              <a:rPr lang="en-US" dirty="0">
                <a:latin typeface="Century Gothic"/>
                <a:cs typeface="Century Gothic"/>
              </a:rPr>
              <a:t>Slide 26: reading and listening</a:t>
            </a:r>
          </a:p>
          <a:p>
            <a:r>
              <a:rPr lang="en-US" dirty="0">
                <a:latin typeface="Century Gothic"/>
                <a:cs typeface="Century Gothic"/>
              </a:rPr>
              <a:t>Slides 31-33: reading and listening, writing, research homework task.</a:t>
            </a:r>
          </a:p>
        </p:txBody>
      </p:sp>
    </p:spTree>
    <p:extLst>
      <p:ext uri="{BB962C8B-B14F-4D97-AF65-F5344CB8AC3E}">
        <p14:creationId xmlns:p14="http://schemas.microsoft.com/office/powerpoint/2010/main" val="3146966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649156" cy="867128"/>
          </a:xfrm>
          <a:prstGeom prst="rect">
            <a:avLst/>
          </a:prstGeom>
        </p:spPr>
      </p:pic>
      <p:sp>
        <p:nvSpPr>
          <p:cNvPr id="2" name="Title 1"/>
          <p:cNvSpPr>
            <a:spLocks noGrp="1"/>
          </p:cNvSpPr>
          <p:nvPr>
            <p:ph type="title"/>
          </p:nvPr>
        </p:nvSpPr>
        <p:spPr>
          <a:xfrm>
            <a:off x="82287" y="1"/>
            <a:ext cx="6484584" cy="1325563"/>
          </a:xfrm>
        </p:spPr>
        <p:txBody>
          <a:bodyPr>
            <a:normAutofit/>
          </a:bodyPr>
          <a:lstStyle/>
          <a:p>
            <a:r>
              <a:rPr lang="en-GB" sz="3600" b="1" dirty="0">
                <a:solidFill>
                  <a:schemeClr val="bg1"/>
                </a:solidFill>
                <a:latin typeface="Century Gothic"/>
                <a:cs typeface="Century Gothic"/>
              </a:rPr>
              <a:t>Vocabulario</a:t>
            </a:r>
          </a:p>
        </p:txBody>
      </p:sp>
      <p:sp>
        <p:nvSpPr>
          <p:cNvPr id="10" name="TextBox 9"/>
          <p:cNvSpPr txBox="1"/>
          <p:nvPr/>
        </p:nvSpPr>
        <p:spPr>
          <a:xfrm>
            <a:off x="1982634" y="1472602"/>
            <a:ext cx="2755535" cy="584775"/>
          </a:xfrm>
          <a:prstGeom prst="rect">
            <a:avLst/>
          </a:prstGeom>
          <a:noFill/>
        </p:spPr>
        <p:txBody>
          <a:bodyPr wrap="square" lIns="91438" tIns="45719" rIns="91438" bIns="45719" rtlCol="0">
            <a:spAutoFit/>
          </a:bodyPr>
          <a:lstStyle/>
          <a:p>
            <a:pPr defTabSz="914377">
              <a:defRPr/>
            </a:pPr>
            <a:r>
              <a:rPr lang="en-GB" sz="3200" dirty="0">
                <a:solidFill>
                  <a:srgbClr val="4472C4">
                    <a:lumMod val="50000"/>
                  </a:srgbClr>
                </a:solidFill>
                <a:latin typeface="Century Gothic"/>
                <a:cs typeface="Century Gothic"/>
              </a:rPr>
              <a:t>el </a:t>
            </a:r>
            <a:r>
              <a:rPr lang="en-GB" sz="3200" dirty="0" err="1">
                <a:solidFill>
                  <a:srgbClr val="4472C4">
                    <a:lumMod val="50000"/>
                  </a:srgbClr>
                </a:solidFill>
                <a:latin typeface="Century Gothic"/>
                <a:cs typeface="Century Gothic"/>
              </a:rPr>
              <a:t>paisaje</a:t>
            </a:r>
            <a:endParaRPr lang="en-GB" sz="3200" dirty="0">
              <a:solidFill>
                <a:srgbClr val="4472C4">
                  <a:lumMod val="50000"/>
                </a:srgbClr>
              </a:solidFill>
              <a:latin typeface="Century Gothic"/>
              <a:cs typeface="Century Gothic"/>
            </a:endParaRPr>
          </a:p>
        </p:txBody>
      </p:sp>
      <p:sp>
        <p:nvSpPr>
          <p:cNvPr id="11" name="TextBox 10"/>
          <p:cNvSpPr txBox="1"/>
          <p:nvPr/>
        </p:nvSpPr>
        <p:spPr>
          <a:xfrm>
            <a:off x="2140799" y="4348314"/>
            <a:ext cx="2755535" cy="584775"/>
          </a:xfrm>
          <a:prstGeom prst="rect">
            <a:avLst/>
          </a:prstGeom>
          <a:noFill/>
        </p:spPr>
        <p:txBody>
          <a:bodyPr wrap="square" lIns="91438" tIns="45719" rIns="91438" bIns="45719" rtlCol="0">
            <a:spAutoFit/>
          </a:bodyPr>
          <a:lstStyle/>
          <a:p>
            <a:pPr defTabSz="914377">
              <a:defRPr/>
            </a:pPr>
            <a:r>
              <a:rPr lang="en-GB" sz="3200" dirty="0" err="1">
                <a:solidFill>
                  <a:srgbClr val="4472C4">
                    <a:lumMod val="50000"/>
                  </a:srgbClr>
                </a:solidFill>
                <a:latin typeface="Century Gothic"/>
                <a:cs typeface="Century Gothic"/>
              </a:rPr>
              <a:t>seco</a:t>
            </a:r>
            <a:r>
              <a:rPr lang="en-GB" sz="3200" dirty="0">
                <a:solidFill>
                  <a:srgbClr val="4472C4">
                    <a:lumMod val="50000"/>
                  </a:srgbClr>
                </a:solidFill>
                <a:latin typeface="Century Gothic"/>
                <a:cs typeface="Century Gothic"/>
              </a:rPr>
              <a:t>, </a:t>
            </a:r>
            <a:r>
              <a:rPr lang="en-GB" sz="3200" dirty="0" err="1">
                <a:solidFill>
                  <a:srgbClr val="4472C4">
                    <a:lumMod val="50000"/>
                  </a:srgbClr>
                </a:solidFill>
                <a:latin typeface="Century Gothic"/>
                <a:cs typeface="Century Gothic"/>
              </a:rPr>
              <a:t>seca</a:t>
            </a:r>
            <a:endParaRPr lang="en-GB" sz="3200" dirty="0">
              <a:solidFill>
                <a:srgbClr val="4472C4">
                  <a:lumMod val="50000"/>
                </a:srgbClr>
              </a:solidFill>
              <a:latin typeface="Century Gothic"/>
              <a:cs typeface="Century Gothic"/>
            </a:endParaRPr>
          </a:p>
        </p:txBody>
      </p:sp>
      <p:sp>
        <p:nvSpPr>
          <p:cNvPr id="13" name="TextBox 12"/>
          <p:cNvSpPr txBox="1"/>
          <p:nvPr/>
        </p:nvSpPr>
        <p:spPr>
          <a:xfrm>
            <a:off x="2140798" y="5517115"/>
            <a:ext cx="3015159" cy="584775"/>
          </a:xfrm>
          <a:prstGeom prst="rect">
            <a:avLst/>
          </a:prstGeom>
          <a:noFill/>
        </p:spPr>
        <p:txBody>
          <a:bodyPr wrap="square" lIns="91438" tIns="45719" rIns="91438" bIns="45719" rtlCol="0">
            <a:spAutoFit/>
          </a:bodyPr>
          <a:lstStyle/>
          <a:p>
            <a:pPr defTabSz="914377">
              <a:defRPr/>
            </a:pPr>
            <a:r>
              <a:rPr lang="en-GB" sz="3200" dirty="0">
                <a:solidFill>
                  <a:srgbClr val="4472C4">
                    <a:lumMod val="50000"/>
                  </a:srgbClr>
                </a:solidFill>
                <a:latin typeface="Century Gothic"/>
                <a:cs typeface="Century Gothic"/>
              </a:rPr>
              <a:t>la lluvia</a:t>
            </a:r>
          </a:p>
        </p:txBody>
      </p:sp>
      <p:sp>
        <p:nvSpPr>
          <p:cNvPr id="14" name="TextBox 13"/>
          <p:cNvSpPr txBox="1"/>
          <p:nvPr/>
        </p:nvSpPr>
        <p:spPr>
          <a:xfrm>
            <a:off x="7543257" y="2177153"/>
            <a:ext cx="2531307" cy="584775"/>
          </a:xfrm>
          <a:prstGeom prst="rect">
            <a:avLst/>
          </a:prstGeom>
          <a:noFill/>
        </p:spPr>
        <p:txBody>
          <a:bodyPr wrap="square" lIns="91438" tIns="45719" rIns="91438" bIns="45719" rtlCol="0">
            <a:spAutoFit/>
          </a:bodyPr>
          <a:lstStyle/>
          <a:p>
            <a:pPr defTabSz="914377">
              <a:defRPr/>
            </a:pPr>
            <a:r>
              <a:rPr lang="en-GB" sz="3200" dirty="0">
                <a:solidFill>
                  <a:srgbClr val="4472C4">
                    <a:lumMod val="50000"/>
                  </a:srgbClr>
                </a:solidFill>
                <a:latin typeface="Century Gothic"/>
                <a:cs typeface="Century Gothic"/>
              </a:rPr>
              <a:t>la </a:t>
            </a:r>
            <a:r>
              <a:rPr lang="en-GB" sz="3200" dirty="0" err="1">
                <a:solidFill>
                  <a:srgbClr val="4472C4">
                    <a:lumMod val="50000"/>
                  </a:srgbClr>
                </a:solidFill>
                <a:latin typeface="Century Gothic"/>
                <a:cs typeface="Century Gothic"/>
              </a:rPr>
              <a:t>frontera</a:t>
            </a:r>
            <a:endParaRPr lang="en-GB" sz="3200" dirty="0">
              <a:solidFill>
                <a:srgbClr val="4472C4">
                  <a:lumMod val="50000"/>
                </a:srgbClr>
              </a:solidFill>
              <a:latin typeface="Century Gothic"/>
              <a:cs typeface="Century Gothic"/>
            </a:endParaRPr>
          </a:p>
        </p:txBody>
      </p:sp>
      <p:sp>
        <p:nvSpPr>
          <p:cNvPr id="18" name="TextBox 17"/>
          <p:cNvSpPr txBox="1"/>
          <p:nvPr/>
        </p:nvSpPr>
        <p:spPr>
          <a:xfrm>
            <a:off x="7642377" y="3124370"/>
            <a:ext cx="957276" cy="584775"/>
          </a:xfrm>
          <a:prstGeom prst="rect">
            <a:avLst/>
          </a:prstGeom>
          <a:noFill/>
        </p:spPr>
        <p:txBody>
          <a:bodyPr wrap="square" lIns="91438" tIns="45719" rIns="91438" bIns="45719" rtlCol="0">
            <a:spAutoFit/>
          </a:bodyPr>
          <a:lstStyle/>
          <a:p>
            <a:pPr defTabSz="914377">
              <a:defRPr/>
            </a:pPr>
            <a:r>
              <a:rPr lang="en-GB" sz="3200" dirty="0">
                <a:solidFill>
                  <a:srgbClr val="4472C4">
                    <a:lumMod val="50000"/>
                  </a:srgbClr>
                </a:solidFill>
                <a:latin typeface="Century Gothic"/>
                <a:cs typeface="Century Gothic"/>
              </a:rPr>
              <a:t>mil</a:t>
            </a:r>
          </a:p>
        </p:txBody>
      </p:sp>
      <p:sp>
        <p:nvSpPr>
          <p:cNvPr id="20" name="TextBox 19"/>
          <p:cNvSpPr txBox="1"/>
          <p:nvPr/>
        </p:nvSpPr>
        <p:spPr>
          <a:xfrm>
            <a:off x="2064071" y="2836458"/>
            <a:ext cx="3730884" cy="584775"/>
          </a:xfrm>
          <a:prstGeom prst="rect">
            <a:avLst/>
          </a:prstGeom>
          <a:noFill/>
        </p:spPr>
        <p:txBody>
          <a:bodyPr wrap="square" lIns="91438" tIns="45719" rIns="91438" bIns="45719" rtlCol="0">
            <a:spAutoFit/>
          </a:bodyPr>
          <a:lstStyle/>
          <a:p>
            <a:pPr defTabSz="914377">
              <a:defRPr/>
            </a:pPr>
            <a:r>
              <a:rPr lang="en-GB" sz="3200" dirty="0" err="1">
                <a:solidFill>
                  <a:srgbClr val="4472C4">
                    <a:lumMod val="50000"/>
                  </a:srgbClr>
                </a:solidFill>
                <a:latin typeface="Century Gothic"/>
                <a:cs typeface="Century Gothic"/>
              </a:rPr>
              <a:t>desaparecer</a:t>
            </a:r>
            <a:endParaRPr lang="en-GB" sz="3200" dirty="0">
              <a:solidFill>
                <a:srgbClr val="4472C4">
                  <a:lumMod val="50000"/>
                </a:srgbClr>
              </a:solidFill>
              <a:latin typeface="Century Gothic"/>
              <a:cs typeface="Century Gothic"/>
            </a:endParaRPr>
          </a:p>
        </p:txBody>
      </p:sp>
      <p:sp>
        <p:nvSpPr>
          <p:cNvPr id="21" name="TextBox 20"/>
          <p:cNvSpPr txBox="1"/>
          <p:nvPr/>
        </p:nvSpPr>
        <p:spPr>
          <a:xfrm>
            <a:off x="7642377" y="4289790"/>
            <a:ext cx="3595668" cy="584775"/>
          </a:xfrm>
          <a:prstGeom prst="rect">
            <a:avLst/>
          </a:prstGeom>
          <a:noFill/>
        </p:spPr>
        <p:txBody>
          <a:bodyPr wrap="square" lIns="91438" tIns="45719" rIns="91438" bIns="45719" rtlCol="0">
            <a:spAutoFit/>
          </a:bodyPr>
          <a:lstStyle/>
          <a:p>
            <a:pPr defTabSz="914377">
              <a:defRPr/>
            </a:pPr>
            <a:r>
              <a:rPr lang="en-GB" sz="3200" dirty="0">
                <a:solidFill>
                  <a:srgbClr val="4472C4">
                    <a:lumMod val="50000"/>
                  </a:srgbClr>
                </a:solidFill>
                <a:latin typeface="Century Gothic"/>
                <a:cs typeface="Century Gothic"/>
              </a:rPr>
              <a:t>la </a:t>
            </a:r>
            <a:r>
              <a:rPr lang="en-GB" sz="3200" dirty="0" err="1">
                <a:solidFill>
                  <a:srgbClr val="4472C4">
                    <a:lumMod val="50000"/>
                  </a:srgbClr>
                </a:solidFill>
                <a:latin typeface="Century Gothic"/>
                <a:cs typeface="Century Gothic"/>
              </a:rPr>
              <a:t>altura</a:t>
            </a:r>
            <a:endParaRPr lang="en-GB" sz="3200" dirty="0">
              <a:solidFill>
                <a:srgbClr val="4472C4">
                  <a:lumMod val="50000"/>
                </a:srgbClr>
              </a:solidFill>
              <a:latin typeface="Century Gothic"/>
              <a:cs typeface="Century Gothic"/>
            </a:endParaRPr>
          </a:p>
        </p:txBody>
      </p:sp>
      <p:sp>
        <p:nvSpPr>
          <p:cNvPr id="34" name="TextBox 13">
            <a:extLst>
              <a:ext uri="{FF2B5EF4-FFF2-40B4-BE49-F238E27FC236}">
                <a16:creationId xmlns:a16="http://schemas.microsoft.com/office/drawing/2014/main" id="{A8E9E737-46AB-4F4A-8D31-937B64EFFEFE}"/>
              </a:ext>
            </a:extLst>
          </p:cNvPr>
          <p:cNvSpPr txBox="1"/>
          <p:nvPr/>
        </p:nvSpPr>
        <p:spPr>
          <a:xfrm>
            <a:off x="7585569" y="899901"/>
            <a:ext cx="2531307" cy="584775"/>
          </a:xfrm>
          <a:prstGeom prst="rect">
            <a:avLst/>
          </a:prstGeom>
          <a:noFill/>
        </p:spPr>
        <p:txBody>
          <a:bodyPr wrap="square" lIns="91438" tIns="45719" rIns="91438" bIns="45719" rtlCol="0">
            <a:spAutoFit/>
          </a:bodyPr>
          <a:lstStyle/>
          <a:p>
            <a:pPr defTabSz="914377">
              <a:defRPr/>
            </a:pPr>
            <a:r>
              <a:rPr lang="en-GB" sz="3200" dirty="0">
                <a:solidFill>
                  <a:srgbClr val="4472C4">
                    <a:lumMod val="50000"/>
                  </a:srgbClr>
                </a:solidFill>
                <a:latin typeface="Century Gothic"/>
                <a:cs typeface="Century Gothic"/>
              </a:rPr>
              <a:t>el clima</a:t>
            </a:r>
          </a:p>
        </p:txBody>
      </p:sp>
      <p:sp>
        <p:nvSpPr>
          <p:cNvPr id="59" name="Llamada rectangular redondeada 58">
            <a:extLst>
              <a:ext uri="{FF2B5EF4-FFF2-40B4-BE49-F238E27FC236}">
                <a16:creationId xmlns:a16="http://schemas.microsoft.com/office/drawing/2014/main" id="{27A9182C-1693-E642-A845-0567C585195C}"/>
              </a:ext>
            </a:extLst>
          </p:cNvPr>
          <p:cNvSpPr/>
          <p:nvPr/>
        </p:nvSpPr>
        <p:spPr>
          <a:xfrm>
            <a:off x="7422334" y="1921317"/>
            <a:ext cx="4714169" cy="3185500"/>
          </a:xfrm>
          <a:prstGeom prst="wedgeRoundRectCallout">
            <a:avLst>
              <a:gd name="adj1" fmla="val -36082"/>
              <a:gd name="adj2" fmla="val 63014"/>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x-none" sz="2000" dirty="0">
                <a:solidFill>
                  <a:srgbClr val="203864"/>
                </a:solidFill>
                <a:latin typeface="Century Gothic"/>
                <a:cs typeface="Century Gothic"/>
              </a:rPr>
              <a:t>‘</a:t>
            </a:r>
            <a:r>
              <a:rPr lang="x-none" sz="2000" b="1" dirty="0">
                <a:solidFill>
                  <a:srgbClr val="203864"/>
                </a:solidFill>
                <a:latin typeface="Century Gothic"/>
                <a:cs typeface="Century Gothic"/>
              </a:rPr>
              <a:t>Suficiente</a:t>
            </a:r>
            <a:r>
              <a:rPr lang="x-none" sz="2000" dirty="0">
                <a:solidFill>
                  <a:srgbClr val="203864"/>
                </a:solidFill>
                <a:latin typeface="Century Gothic"/>
                <a:cs typeface="Century Gothic"/>
              </a:rPr>
              <a:t>’ is an adjective, so it needs to agree in number with the noun:</a:t>
            </a:r>
          </a:p>
          <a:p>
            <a:pPr algn="ctr"/>
            <a:r>
              <a:rPr lang="x-none" sz="2000" dirty="0">
                <a:solidFill>
                  <a:srgbClr val="203864"/>
                </a:solidFill>
                <a:latin typeface="Century Gothic"/>
                <a:cs typeface="Century Gothic"/>
              </a:rPr>
              <a:t>suficiente agua = enough water</a:t>
            </a:r>
          </a:p>
          <a:p>
            <a:pPr algn="ctr"/>
            <a:r>
              <a:rPr lang="x-none" sz="2000" dirty="0">
                <a:solidFill>
                  <a:srgbClr val="203864"/>
                </a:solidFill>
                <a:latin typeface="Century Gothic"/>
                <a:cs typeface="Century Gothic"/>
              </a:rPr>
              <a:t>suficiente</a:t>
            </a:r>
            <a:r>
              <a:rPr lang="x-none" sz="2000" b="1" dirty="0">
                <a:solidFill>
                  <a:srgbClr val="203864"/>
                </a:solidFill>
                <a:latin typeface="Century Gothic"/>
                <a:cs typeface="Century Gothic"/>
              </a:rPr>
              <a:t>s </a:t>
            </a:r>
            <a:r>
              <a:rPr lang="x-none" sz="2000" dirty="0">
                <a:solidFill>
                  <a:srgbClr val="203864"/>
                </a:solidFill>
                <a:latin typeface="Century Gothic"/>
                <a:cs typeface="Century Gothic"/>
              </a:rPr>
              <a:t>árbol</a:t>
            </a:r>
            <a:r>
              <a:rPr lang="x-none" sz="2000" b="1" dirty="0">
                <a:solidFill>
                  <a:srgbClr val="203864"/>
                </a:solidFill>
                <a:latin typeface="Century Gothic"/>
                <a:cs typeface="Century Gothic"/>
              </a:rPr>
              <a:t>es </a:t>
            </a:r>
            <a:r>
              <a:rPr lang="x-none" sz="2000" dirty="0">
                <a:solidFill>
                  <a:srgbClr val="203864"/>
                </a:solidFill>
                <a:latin typeface="Century Gothic"/>
                <a:cs typeface="Century Gothic"/>
              </a:rPr>
              <a:t>= enough tree</a:t>
            </a:r>
            <a:r>
              <a:rPr lang="x-none" sz="2000" b="1" dirty="0">
                <a:solidFill>
                  <a:srgbClr val="203864"/>
                </a:solidFill>
                <a:latin typeface="Century Gothic"/>
                <a:cs typeface="Century Gothic"/>
              </a:rPr>
              <a:t>s</a:t>
            </a:r>
            <a:endParaRPr lang="en-GB" sz="2000" b="1" dirty="0">
              <a:solidFill>
                <a:srgbClr val="203864"/>
              </a:solidFill>
              <a:latin typeface="Century Gothic"/>
              <a:cs typeface="Century Gothic"/>
            </a:endParaRPr>
          </a:p>
          <a:p>
            <a:pPr algn="ctr"/>
            <a:endParaRPr lang="en-GB" sz="2000" b="1" dirty="0">
              <a:solidFill>
                <a:srgbClr val="203864"/>
              </a:solidFill>
              <a:latin typeface="Century Gothic"/>
              <a:cs typeface="Century Gothic"/>
            </a:endParaRPr>
          </a:p>
          <a:p>
            <a:pPr algn="ctr"/>
            <a:r>
              <a:rPr lang="en-GB" sz="2000" dirty="0">
                <a:solidFill>
                  <a:srgbClr val="203864"/>
                </a:solidFill>
                <a:latin typeface="Century Gothic"/>
                <a:cs typeface="Century Gothic"/>
              </a:rPr>
              <a:t>‘Suficiente’ often goes before the noun, but you might sometimes see it after.</a:t>
            </a:r>
            <a:endParaRPr lang="x-none" sz="2000" dirty="0">
              <a:solidFill>
                <a:srgbClr val="203864"/>
              </a:solidFill>
              <a:latin typeface="Century Gothic"/>
              <a:cs typeface="Century Gothic"/>
            </a:endParaRPr>
          </a:p>
        </p:txBody>
      </p:sp>
      <p:sp>
        <p:nvSpPr>
          <p:cNvPr id="29" name="TextBox 20">
            <a:extLst>
              <a:ext uri="{FF2B5EF4-FFF2-40B4-BE49-F238E27FC236}">
                <a16:creationId xmlns:a16="http://schemas.microsoft.com/office/drawing/2014/main" id="{E1C5FD85-FA57-0441-BB01-ED14F7FE09EB}"/>
              </a:ext>
            </a:extLst>
          </p:cNvPr>
          <p:cNvSpPr txBox="1"/>
          <p:nvPr/>
        </p:nvSpPr>
        <p:spPr>
          <a:xfrm>
            <a:off x="7585571" y="5494850"/>
            <a:ext cx="3595668" cy="584775"/>
          </a:xfrm>
          <a:prstGeom prst="rect">
            <a:avLst/>
          </a:prstGeom>
          <a:noFill/>
        </p:spPr>
        <p:txBody>
          <a:bodyPr wrap="square" lIns="91438" tIns="45719" rIns="91438" bIns="45719" rtlCol="0">
            <a:spAutoFit/>
          </a:bodyPr>
          <a:lstStyle/>
          <a:p>
            <a:pPr defTabSz="914377">
              <a:defRPr/>
            </a:pPr>
            <a:r>
              <a:rPr lang="en-GB" sz="3200" dirty="0">
                <a:solidFill>
                  <a:srgbClr val="4472C4">
                    <a:lumMod val="50000"/>
                  </a:srgbClr>
                </a:solidFill>
                <a:latin typeface="Century Gothic"/>
                <a:cs typeface="Century Gothic"/>
              </a:rPr>
              <a:t>suficiente</a:t>
            </a:r>
          </a:p>
        </p:txBody>
      </p:sp>
      <p:pic>
        <p:nvPicPr>
          <p:cNvPr id="3" name="Imagen 2">
            <a:extLst>
              <a:ext uri="{FF2B5EF4-FFF2-40B4-BE49-F238E27FC236}">
                <a16:creationId xmlns:a16="http://schemas.microsoft.com/office/drawing/2014/main" id="{E60BCD50-B298-E54F-B846-F81EFF9FE9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5960" y="1105078"/>
            <a:ext cx="1286733" cy="917020"/>
          </a:xfrm>
          <a:prstGeom prst="rect">
            <a:avLst/>
          </a:prstGeom>
        </p:spPr>
      </p:pic>
      <p:sp>
        <p:nvSpPr>
          <p:cNvPr id="31" name="CuadroTexto 30">
            <a:extLst>
              <a:ext uri="{FF2B5EF4-FFF2-40B4-BE49-F238E27FC236}">
                <a16:creationId xmlns:a16="http://schemas.microsoft.com/office/drawing/2014/main" id="{2427DDCD-2F90-DF4C-AB5D-8362AB792C7F}"/>
              </a:ext>
            </a:extLst>
          </p:cNvPr>
          <p:cNvSpPr txBox="1"/>
          <p:nvPr/>
        </p:nvSpPr>
        <p:spPr>
          <a:xfrm>
            <a:off x="396367" y="1991504"/>
            <a:ext cx="1705765" cy="400109"/>
          </a:xfrm>
          <a:prstGeom prst="rect">
            <a:avLst/>
          </a:prstGeom>
          <a:noFill/>
        </p:spPr>
        <p:txBody>
          <a:bodyPr wrap="none" lIns="91438" tIns="45719" rIns="91438" bIns="45719" rtlCol="0">
            <a:spAutoFit/>
          </a:bodyPr>
          <a:lstStyle/>
          <a:p>
            <a:pPr algn="l"/>
            <a:r>
              <a:rPr lang="x-none" sz="2000" dirty="0">
                <a:solidFill>
                  <a:schemeClr val="accent5">
                    <a:lumMod val="50000"/>
                  </a:schemeClr>
                </a:solidFill>
                <a:latin typeface="Century Gothic"/>
                <a:cs typeface="Century Gothic"/>
              </a:rPr>
              <a:t>[</a:t>
            </a:r>
            <a:r>
              <a:rPr lang="x-none" sz="2000" dirty="0">
                <a:solidFill>
                  <a:schemeClr val="accent5">
                    <a:lumMod val="50000"/>
                  </a:schemeClr>
                </a:solidFill>
                <a:highlight>
                  <a:srgbClr val="E3EAFD"/>
                </a:highlight>
                <a:latin typeface="Century Gothic"/>
                <a:cs typeface="Century Gothic"/>
              </a:rPr>
              <a:t>landscape</a:t>
            </a:r>
            <a:r>
              <a:rPr lang="x-none" sz="2000" dirty="0">
                <a:solidFill>
                  <a:schemeClr val="accent5">
                    <a:lumMod val="50000"/>
                  </a:schemeClr>
                </a:solidFill>
                <a:latin typeface="Century Gothic"/>
                <a:cs typeface="Century Gothic"/>
              </a:rPr>
              <a:t>]</a:t>
            </a:r>
          </a:p>
        </p:txBody>
      </p:sp>
      <p:pic>
        <p:nvPicPr>
          <p:cNvPr id="6" name="Imagen 5">
            <a:extLst>
              <a:ext uri="{FF2B5EF4-FFF2-40B4-BE49-F238E27FC236}">
                <a16:creationId xmlns:a16="http://schemas.microsoft.com/office/drawing/2014/main" id="{5A0162D0-8778-554C-8F29-AFD5AAB6E3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5424" y="2393373"/>
            <a:ext cx="667803" cy="1039159"/>
          </a:xfrm>
          <a:prstGeom prst="rect">
            <a:avLst/>
          </a:prstGeom>
        </p:spPr>
      </p:pic>
      <p:sp>
        <p:nvSpPr>
          <p:cNvPr id="33" name="CuadroTexto 32">
            <a:extLst>
              <a:ext uri="{FF2B5EF4-FFF2-40B4-BE49-F238E27FC236}">
                <a16:creationId xmlns:a16="http://schemas.microsoft.com/office/drawing/2014/main" id="{35E21A95-B67B-D34E-AB1A-538CCDB5BE33}"/>
              </a:ext>
            </a:extLst>
          </p:cNvPr>
          <p:cNvSpPr txBox="1"/>
          <p:nvPr/>
        </p:nvSpPr>
        <p:spPr>
          <a:xfrm>
            <a:off x="194889" y="3398856"/>
            <a:ext cx="1961369" cy="400109"/>
          </a:xfrm>
          <a:prstGeom prst="rect">
            <a:avLst/>
          </a:prstGeom>
          <a:noFill/>
        </p:spPr>
        <p:txBody>
          <a:bodyPr wrap="none" lIns="91438" tIns="45719" rIns="91438" bIns="45719" rtlCol="0">
            <a:spAutoFit/>
          </a:bodyPr>
          <a:lstStyle/>
          <a:p>
            <a:pPr algn="l"/>
            <a:r>
              <a:rPr lang="x-none" sz="2000" dirty="0">
                <a:solidFill>
                  <a:schemeClr val="accent5">
                    <a:lumMod val="50000"/>
                  </a:schemeClr>
                </a:solidFill>
                <a:latin typeface="Century Gothic"/>
                <a:cs typeface="Century Gothic"/>
              </a:rPr>
              <a:t>[</a:t>
            </a:r>
            <a:r>
              <a:rPr lang="x-none" sz="2000" dirty="0">
                <a:solidFill>
                  <a:schemeClr val="accent5">
                    <a:lumMod val="50000"/>
                  </a:schemeClr>
                </a:solidFill>
                <a:highlight>
                  <a:srgbClr val="E3EAFD"/>
                </a:highlight>
                <a:latin typeface="Century Gothic"/>
                <a:cs typeface="Century Gothic"/>
              </a:rPr>
              <a:t>to disappear</a:t>
            </a:r>
            <a:r>
              <a:rPr lang="x-none" sz="2000" dirty="0">
                <a:solidFill>
                  <a:schemeClr val="accent5">
                    <a:lumMod val="50000"/>
                  </a:schemeClr>
                </a:solidFill>
                <a:latin typeface="Century Gothic"/>
                <a:cs typeface="Century Gothic"/>
              </a:rPr>
              <a:t>]</a:t>
            </a:r>
          </a:p>
        </p:txBody>
      </p:sp>
      <p:pic>
        <p:nvPicPr>
          <p:cNvPr id="7" name="Imagen 6">
            <a:extLst>
              <a:ext uri="{FF2B5EF4-FFF2-40B4-BE49-F238E27FC236}">
                <a16:creationId xmlns:a16="http://schemas.microsoft.com/office/drawing/2014/main" id="{1DF960A7-9820-E246-849A-0DFBB69099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18" y="3816575"/>
            <a:ext cx="1297657" cy="865723"/>
          </a:xfrm>
          <a:prstGeom prst="rect">
            <a:avLst/>
          </a:prstGeom>
        </p:spPr>
      </p:pic>
      <p:pic>
        <p:nvPicPr>
          <p:cNvPr id="9" name="Imagen 8">
            <a:extLst>
              <a:ext uri="{FF2B5EF4-FFF2-40B4-BE49-F238E27FC236}">
                <a16:creationId xmlns:a16="http://schemas.microsoft.com/office/drawing/2014/main" id="{D50485C5-2BB3-2947-93F5-C3923B5C86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1604" y="5100083"/>
            <a:ext cx="1112083" cy="834063"/>
          </a:xfrm>
          <a:prstGeom prst="rect">
            <a:avLst/>
          </a:prstGeom>
        </p:spPr>
      </p:pic>
      <p:sp>
        <p:nvSpPr>
          <p:cNvPr id="36" name="CuadroTexto 35">
            <a:extLst>
              <a:ext uri="{FF2B5EF4-FFF2-40B4-BE49-F238E27FC236}">
                <a16:creationId xmlns:a16="http://schemas.microsoft.com/office/drawing/2014/main" id="{73B30749-54F2-D44E-8890-C57C638B6AC7}"/>
              </a:ext>
            </a:extLst>
          </p:cNvPr>
          <p:cNvSpPr txBox="1"/>
          <p:nvPr/>
        </p:nvSpPr>
        <p:spPr>
          <a:xfrm>
            <a:off x="796815" y="4682298"/>
            <a:ext cx="755109" cy="400109"/>
          </a:xfrm>
          <a:prstGeom prst="rect">
            <a:avLst/>
          </a:prstGeom>
          <a:noFill/>
        </p:spPr>
        <p:txBody>
          <a:bodyPr wrap="none" lIns="91438" tIns="45719" rIns="91438" bIns="45719" rtlCol="0">
            <a:spAutoFit/>
          </a:bodyPr>
          <a:lstStyle/>
          <a:p>
            <a:pPr algn="l"/>
            <a:r>
              <a:rPr lang="x-none" sz="2000" dirty="0">
                <a:solidFill>
                  <a:schemeClr val="accent5">
                    <a:lumMod val="50000"/>
                  </a:schemeClr>
                </a:solidFill>
                <a:latin typeface="Century Gothic"/>
                <a:cs typeface="Century Gothic"/>
              </a:rPr>
              <a:t>[</a:t>
            </a:r>
            <a:r>
              <a:rPr lang="x-none" sz="2000" dirty="0">
                <a:solidFill>
                  <a:schemeClr val="accent5">
                    <a:lumMod val="50000"/>
                  </a:schemeClr>
                </a:solidFill>
                <a:highlight>
                  <a:srgbClr val="E3EAFD"/>
                </a:highlight>
                <a:latin typeface="Century Gothic"/>
                <a:cs typeface="Century Gothic"/>
              </a:rPr>
              <a:t>dry</a:t>
            </a:r>
            <a:r>
              <a:rPr lang="x-none" sz="2000" dirty="0">
                <a:solidFill>
                  <a:schemeClr val="accent5">
                    <a:lumMod val="50000"/>
                  </a:schemeClr>
                </a:solidFill>
                <a:latin typeface="Century Gothic"/>
                <a:cs typeface="Century Gothic"/>
              </a:rPr>
              <a:t>]</a:t>
            </a:r>
          </a:p>
        </p:txBody>
      </p:sp>
      <p:sp>
        <p:nvSpPr>
          <p:cNvPr id="37" name="CuadroTexto 36">
            <a:extLst>
              <a:ext uri="{FF2B5EF4-FFF2-40B4-BE49-F238E27FC236}">
                <a16:creationId xmlns:a16="http://schemas.microsoft.com/office/drawing/2014/main" id="{791FDE87-6A2E-E342-B094-5ED775B6809C}"/>
              </a:ext>
            </a:extLst>
          </p:cNvPr>
          <p:cNvSpPr txBox="1"/>
          <p:nvPr/>
        </p:nvSpPr>
        <p:spPr>
          <a:xfrm>
            <a:off x="785513" y="5934146"/>
            <a:ext cx="824865" cy="400109"/>
          </a:xfrm>
          <a:prstGeom prst="rect">
            <a:avLst/>
          </a:prstGeom>
          <a:noFill/>
        </p:spPr>
        <p:txBody>
          <a:bodyPr wrap="none" lIns="91438" tIns="45719" rIns="91438" bIns="45719" rtlCol="0">
            <a:spAutoFit/>
          </a:bodyPr>
          <a:lstStyle/>
          <a:p>
            <a:pPr algn="l"/>
            <a:r>
              <a:rPr lang="x-none" sz="2000" dirty="0">
                <a:solidFill>
                  <a:schemeClr val="accent5">
                    <a:lumMod val="50000"/>
                  </a:schemeClr>
                </a:solidFill>
                <a:latin typeface="Century Gothic"/>
                <a:cs typeface="Century Gothic"/>
              </a:rPr>
              <a:t>[</a:t>
            </a:r>
            <a:r>
              <a:rPr lang="x-none" sz="2000" dirty="0">
                <a:solidFill>
                  <a:schemeClr val="accent5">
                    <a:lumMod val="50000"/>
                  </a:schemeClr>
                </a:solidFill>
                <a:highlight>
                  <a:srgbClr val="E3EAFD"/>
                </a:highlight>
                <a:latin typeface="Century Gothic"/>
                <a:cs typeface="Century Gothic"/>
              </a:rPr>
              <a:t>rain</a:t>
            </a:r>
            <a:r>
              <a:rPr lang="x-none" sz="2000" dirty="0">
                <a:solidFill>
                  <a:schemeClr val="accent5">
                    <a:lumMod val="50000"/>
                  </a:schemeClr>
                </a:solidFill>
                <a:latin typeface="Century Gothic"/>
                <a:cs typeface="Century Gothic"/>
              </a:rPr>
              <a:t>]</a:t>
            </a:r>
          </a:p>
        </p:txBody>
      </p:sp>
      <p:pic>
        <p:nvPicPr>
          <p:cNvPr id="12" name="Imagen 11">
            <a:extLst>
              <a:ext uri="{FF2B5EF4-FFF2-40B4-BE49-F238E27FC236}">
                <a16:creationId xmlns:a16="http://schemas.microsoft.com/office/drawing/2014/main" id="{98E76123-B917-424A-9291-5805F883B48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84501" y="600572"/>
            <a:ext cx="1705916" cy="1021417"/>
          </a:xfrm>
          <a:prstGeom prst="rect">
            <a:avLst/>
          </a:prstGeom>
        </p:spPr>
      </p:pic>
      <p:sp>
        <p:nvSpPr>
          <p:cNvPr id="39" name="CuadroTexto 38">
            <a:extLst>
              <a:ext uri="{FF2B5EF4-FFF2-40B4-BE49-F238E27FC236}">
                <a16:creationId xmlns:a16="http://schemas.microsoft.com/office/drawing/2014/main" id="{FEDDADFE-C86E-0044-9F4F-A696085E04A3}"/>
              </a:ext>
            </a:extLst>
          </p:cNvPr>
          <p:cNvSpPr txBox="1"/>
          <p:nvPr/>
        </p:nvSpPr>
        <p:spPr>
          <a:xfrm>
            <a:off x="6034382" y="1531139"/>
            <a:ext cx="2460053" cy="400109"/>
          </a:xfrm>
          <a:prstGeom prst="rect">
            <a:avLst/>
          </a:prstGeom>
          <a:noFill/>
        </p:spPr>
        <p:txBody>
          <a:bodyPr wrap="none" lIns="91438" tIns="45719" rIns="91438" bIns="45719" rtlCol="0">
            <a:spAutoFit/>
          </a:bodyPr>
          <a:lstStyle/>
          <a:p>
            <a:pPr algn="l"/>
            <a:r>
              <a:rPr lang="x-none" sz="2000" dirty="0">
                <a:solidFill>
                  <a:schemeClr val="accent5">
                    <a:lumMod val="50000"/>
                  </a:schemeClr>
                </a:solidFill>
                <a:latin typeface="Century Gothic"/>
                <a:cs typeface="Century Gothic"/>
              </a:rPr>
              <a:t>[</a:t>
            </a:r>
            <a:r>
              <a:rPr lang="x-none" sz="2000" dirty="0">
                <a:solidFill>
                  <a:schemeClr val="accent5">
                    <a:lumMod val="50000"/>
                  </a:schemeClr>
                </a:solidFill>
                <a:highlight>
                  <a:srgbClr val="E3EAFD"/>
                </a:highlight>
                <a:latin typeface="Century Gothic"/>
                <a:cs typeface="Century Gothic"/>
              </a:rPr>
              <a:t>weather</a:t>
            </a:r>
            <a:r>
              <a:rPr lang="en-GB" sz="2000" dirty="0">
                <a:solidFill>
                  <a:schemeClr val="accent5">
                    <a:lumMod val="50000"/>
                  </a:schemeClr>
                </a:solidFill>
                <a:highlight>
                  <a:srgbClr val="E3EAFD"/>
                </a:highlight>
                <a:latin typeface="Century Gothic"/>
                <a:cs typeface="Century Gothic"/>
              </a:rPr>
              <a:t>, climate</a:t>
            </a:r>
            <a:r>
              <a:rPr lang="x-none" sz="2000" dirty="0">
                <a:solidFill>
                  <a:schemeClr val="accent5">
                    <a:lumMod val="50000"/>
                  </a:schemeClr>
                </a:solidFill>
                <a:latin typeface="Century Gothic"/>
                <a:cs typeface="Century Gothic"/>
              </a:rPr>
              <a:t>]</a:t>
            </a:r>
          </a:p>
        </p:txBody>
      </p:sp>
      <p:pic>
        <p:nvPicPr>
          <p:cNvPr id="16" name="Imagen 15" descr="Imagen que contiene aeronave, globo, transporte, edificio&#10;&#10;Descripción generada automáticamente">
            <a:extLst>
              <a:ext uri="{FF2B5EF4-FFF2-40B4-BE49-F238E27FC236}">
                <a16:creationId xmlns:a16="http://schemas.microsoft.com/office/drawing/2014/main" id="{0A209552-DB56-504A-9ADF-0B3CB289BAC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140648" y="1931249"/>
            <a:ext cx="1128187" cy="875336"/>
          </a:xfrm>
          <a:prstGeom prst="rect">
            <a:avLst/>
          </a:prstGeom>
        </p:spPr>
      </p:pic>
      <p:cxnSp>
        <p:nvCxnSpPr>
          <p:cNvPr id="19" name="Conector recto de flecha 18">
            <a:extLst>
              <a:ext uri="{FF2B5EF4-FFF2-40B4-BE49-F238E27FC236}">
                <a16:creationId xmlns:a16="http://schemas.microsoft.com/office/drawing/2014/main" id="{6116419A-9088-CA4D-BD6D-7F11578FCFCE}"/>
              </a:ext>
            </a:extLst>
          </p:cNvPr>
          <p:cNvCxnSpPr>
            <a:cxnSpLocks/>
          </p:cNvCxnSpPr>
          <p:nvPr/>
        </p:nvCxnSpPr>
        <p:spPr>
          <a:xfrm>
            <a:off x="5987148" y="2057378"/>
            <a:ext cx="451752" cy="18313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44" name="CuadroTexto 43">
            <a:extLst>
              <a:ext uri="{FF2B5EF4-FFF2-40B4-BE49-F238E27FC236}">
                <a16:creationId xmlns:a16="http://schemas.microsoft.com/office/drawing/2014/main" id="{EC4DD74D-5863-6D41-9B91-D16D8E5F59B7}"/>
              </a:ext>
            </a:extLst>
          </p:cNvPr>
          <p:cNvSpPr txBox="1"/>
          <p:nvPr/>
        </p:nvSpPr>
        <p:spPr>
          <a:xfrm>
            <a:off x="6127703" y="2761926"/>
            <a:ext cx="1202823" cy="400109"/>
          </a:xfrm>
          <a:prstGeom prst="rect">
            <a:avLst/>
          </a:prstGeom>
          <a:noFill/>
        </p:spPr>
        <p:txBody>
          <a:bodyPr wrap="none" lIns="91438" tIns="45719" rIns="91438" bIns="45719" rtlCol="0">
            <a:spAutoFit/>
          </a:bodyPr>
          <a:lstStyle/>
          <a:p>
            <a:pPr algn="l"/>
            <a:r>
              <a:rPr lang="x-none" sz="2000" dirty="0">
                <a:solidFill>
                  <a:schemeClr val="accent5">
                    <a:lumMod val="50000"/>
                  </a:schemeClr>
                </a:solidFill>
                <a:latin typeface="Century Gothic"/>
                <a:cs typeface="Century Gothic"/>
              </a:rPr>
              <a:t>[</a:t>
            </a:r>
            <a:r>
              <a:rPr lang="x-none" sz="2000" dirty="0">
                <a:solidFill>
                  <a:schemeClr val="accent5">
                    <a:lumMod val="50000"/>
                  </a:schemeClr>
                </a:solidFill>
                <a:highlight>
                  <a:srgbClr val="E3EAFD"/>
                </a:highlight>
                <a:latin typeface="Century Gothic"/>
                <a:cs typeface="Century Gothic"/>
              </a:rPr>
              <a:t>border</a:t>
            </a:r>
            <a:r>
              <a:rPr lang="x-none" sz="2000" dirty="0">
                <a:solidFill>
                  <a:schemeClr val="accent5">
                    <a:lumMod val="50000"/>
                  </a:schemeClr>
                </a:solidFill>
                <a:latin typeface="Century Gothic"/>
                <a:cs typeface="Century Gothic"/>
              </a:rPr>
              <a:t>]</a:t>
            </a:r>
          </a:p>
        </p:txBody>
      </p:sp>
      <p:pic>
        <p:nvPicPr>
          <p:cNvPr id="30" name="Imagen 29">
            <a:extLst>
              <a:ext uri="{FF2B5EF4-FFF2-40B4-BE49-F238E27FC236}">
                <a16:creationId xmlns:a16="http://schemas.microsoft.com/office/drawing/2014/main" id="{B5D0924D-E659-DC46-B99F-0B1036A9471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113337" y="3128844"/>
            <a:ext cx="1248243" cy="776069"/>
          </a:xfrm>
          <a:prstGeom prst="rect">
            <a:avLst/>
          </a:prstGeom>
        </p:spPr>
      </p:pic>
      <p:pic>
        <p:nvPicPr>
          <p:cNvPr id="32" name="Imagen 31">
            <a:extLst>
              <a:ext uri="{FF2B5EF4-FFF2-40B4-BE49-F238E27FC236}">
                <a16:creationId xmlns:a16="http://schemas.microsoft.com/office/drawing/2014/main" id="{233F2A01-5B2D-504E-BD25-4DF6381630A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27074" y="3951713"/>
            <a:ext cx="755335" cy="1164855"/>
          </a:xfrm>
          <a:prstGeom prst="rect">
            <a:avLst/>
          </a:prstGeom>
        </p:spPr>
      </p:pic>
      <p:sp>
        <p:nvSpPr>
          <p:cNvPr id="49" name="CuadroTexto 48">
            <a:extLst>
              <a:ext uri="{FF2B5EF4-FFF2-40B4-BE49-F238E27FC236}">
                <a16:creationId xmlns:a16="http://schemas.microsoft.com/office/drawing/2014/main" id="{8989A79C-EDBC-594F-A53B-5ECBBE0A2997}"/>
              </a:ext>
            </a:extLst>
          </p:cNvPr>
          <p:cNvSpPr txBox="1"/>
          <p:nvPr/>
        </p:nvSpPr>
        <p:spPr>
          <a:xfrm>
            <a:off x="5581675" y="5094739"/>
            <a:ext cx="2247155" cy="400109"/>
          </a:xfrm>
          <a:prstGeom prst="rect">
            <a:avLst/>
          </a:prstGeom>
          <a:noFill/>
        </p:spPr>
        <p:txBody>
          <a:bodyPr wrap="none" lIns="91438" tIns="45719" rIns="91438" bIns="45719" rtlCol="0">
            <a:spAutoFit/>
          </a:bodyPr>
          <a:lstStyle/>
          <a:p>
            <a:pPr algn="l"/>
            <a:r>
              <a:rPr lang="x-none" sz="2000" dirty="0">
                <a:solidFill>
                  <a:schemeClr val="accent5">
                    <a:lumMod val="50000"/>
                  </a:schemeClr>
                </a:solidFill>
                <a:latin typeface="Century Gothic"/>
                <a:cs typeface="Century Gothic"/>
              </a:rPr>
              <a:t>[</a:t>
            </a:r>
            <a:r>
              <a:rPr lang="x-none" sz="2000" dirty="0">
                <a:solidFill>
                  <a:schemeClr val="accent5">
                    <a:lumMod val="50000"/>
                  </a:schemeClr>
                </a:solidFill>
                <a:highlight>
                  <a:srgbClr val="E3EAFD"/>
                </a:highlight>
                <a:latin typeface="Century Gothic"/>
                <a:cs typeface="Century Gothic"/>
              </a:rPr>
              <a:t>height, altitude</a:t>
            </a:r>
            <a:r>
              <a:rPr lang="x-none" sz="2000" dirty="0">
                <a:solidFill>
                  <a:schemeClr val="accent5">
                    <a:lumMod val="50000"/>
                  </a:schemeClr>
                </a:solidFill>
                <a:latin typeface="Century Gothic"/>
                <a:cs typeface="Century Gothic"/>
              </a:rPr>
              <a:t>]</a:t>
            </a:r>
          </a:p>
        </p:txBody>
      </p:sp>
      <p:pic>
        <p:nvPicPr>
          <p:cNvPr id="35" name="Imagen 34">
            <a:extLst>
              <a:ext uri="{FF2B5EF4-FFF2-40B4-BE49-F238E27FC236}">
                <a16:creationId xmlns:a16="http://schemas.microsoft.com/office/drawing/2014/main" id="{DD39B418-22A7-3140-A75A-7CFD41C5304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739902" y="5542817"/>
            <a:ext cx="1818511" cy="488843"/>
          </a:xfrm>
          <a:prstGeom prst="rect">
            <a:avLst/>
          </a:prstGeom>
        </p:spPr>
      </p:pic>
      <p:sp>
        <p:nvSpPr>
          <p:cNvPr id="38" name="Rounded Rectangle 11">
            <a:extLst>
              <a:ext uri="{FF2B5EF4-FFF2-40B4-BE49-F238E27FC236}">
                <a16:creationId xmlns:a16="http://schemas.microsoft.com/office/drawing/2014/main" id="{A316DD52-7894-4A75-969C-CA0645DA2978}"/>
              </a:ext>
            </a:extLst>
          </p:cNvPr>
          <p:cNvSpPr/>
          <p:nvPr/>
        </p:nvSpPr>
        <p:spPr>
          <a:xfrm>
            <a:off x="9984242" y="258167"/>
            <a:ext cx="194390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dirty="0" err="1">
                <a:solidFill>
                  <a:prstClr val="white"/>
                </a:solidFill>
                <a:latin typeface="Century Gothic"/>
                <a:cs typeface="Century Gothic"/>
              </a:rPr>
              <a:t>hablar</a:t>
            </a:r>
            <a:endParaRPr lang="en-GB" sz="2000" b="1" dirty="0">
              <a:solidFill>
                <a:prstClr val="white"/>
              </a:solidFill>
              <a:latin typeface="Century Gothic"/>
              <a:cs typeface="Century Gothic"/>
            </a:endParaRPr>
          </a:p>
        </p:txBody>
      </p:sp>
    </p:spTree>
    <p:extLst>
      <p:ext uri="{BB962C8B-B14F-4D97-AF65-F5344CB8AC3E}">
        <p14:creationId xmlns:p14="http://schemas.microsoft.com/office/powerpoint/2010/main" val="128854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9"/>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1"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6"/>
                                        </p:tgtEl>
                                        <p:attrNameLst>
                                          <p:attrName>style.visibility</p:attrName>
                                        </p:attrNameLst>
                                      </p:cBhvr>
                                      <p:to>
                                        <p:strVal val="hidden"/>
                                      </p:to>
                                    </p:set>
                                  </p:childTnLst>
                                </p:cTn>
                              </p:par>
                              <p:par>
                                <p:cTn id="95" presetID="1" presetClass="exit" presetSubtype="0" fill="hold" grpId="0" nodeType="withEffect">
                                  <p:stCondLst>
                                    <p:cond delay="0"/>
                                  </p:stCondLst>
                                  <p:childTnLst>
                                    <p:set>
                                      <p:cBhvr>
                                        <p:cTn id="96" dur="1" fill="hold">
                                          <p:stCondLst>
                                            <p:cond delay="0"/>
                                          </p:stCondLst>
                                        </p:cTn>
                                        <p:tgtEl>
                                          <p:spTgt spid="33"/>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6"/>
                                        </p:tgtEl>
                                        <p:attrNameLst>
                                          <p:attrName>style.visibility</p:attrName>
                                        </p:attrNameLst>
                                      </p:cBhvr>
                                      <p:to>
                                        <p:strVal val="visible"/>
                                      </p:to>
                                    </p:set>
                                  </p:childTnLst>
                                </p:cTn>
                              </p:par>
                              <p:par>
                                <p:cTn id="101" presetID="1" presetClass="entr" presetSubtype="0" fill="hold" grpId="1"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32"/>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49"/>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32"/>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4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34"/>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3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10"/>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1" nodeType="clickEffect">
                                  <p:stCondLst>
                                    <p:cond delay="0"/>
                                  </p:stCondLst>
                                  <p:childTnLst>
                                    <p:set>
                                      <p:cBhvr>
                                        <p:cTn id="138" dur="1" fill="hold">
                                          <p:stCondLst>
                                            <p:cond delay="0"/>
                                          </p:stCondLst>
                                        </p:cTn>
                                        <p:tgtEl>
                                          <p:spTgt spid="1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0"/>
                                          </p:stCondLst>
                                        </p:cTn>
                                        <p:tgtEl>
                                          <p:spTgt spid="29">
                                            <p:txEl>
                                              <p:pRg st="0" end="0"/>
                                            </p:txEl>
                                          </p:spTgt>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13"/>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1" nodeType="clickEffect">
                                  <p:stCondLst>
                                    <p:cond delay="0"/>
                                  </p:stCondLst>
                                  <p:childTnLst>
                                    <p:set>
                                      <p:cBhvr>
                                        <p:cTn id="154" dur="1" fill="hold">
                                          <p:stCondLst>
                                            <p:cond delay="0"/>
                                          </p:stCondLst>
                                        </p:cTn>
                                        <p:tgtEl>
                                          <p:spTgt spid="13"/>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21"/>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1" nodeType="clickEffect">
                                  <p:stCondLst>
                                    <p:cond delay="0"/>
                                  </p:stCondLst>
                                  <p:childTnLst>
                                    <p:set>
                                      <p:cBhvr>
                                        <p:cTn id="162" dur="1" fill="hold">
                                          <p:stCondLst>
                                            <p:cond delay="0"/>
                                          </p:stCondLst>
                                        </p:cTn>
                                        <p:tgtEl>
                                          <p:spTgt spid="21"/>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nodeType="clickEffect">
                                  <p:stCondLst>
                                    <p:cond delay="0"/>
                                  </p:stCondLst>
                                  <p:childTnLst>
                                    <p:set>
                                      <p:cBhvr>
                                        <p:cTn id="166" dur="1" fill="hold">
                                          <p:stCondLst>
                                            <p:cond delay="0"/>
                                          </p:stCondLst>
                                        </p:cTn>
                                        <p:tgtEl>
                                          <p:spTgt spid="20">
                                            <p:txEl>
                                              <p:pRg st="0" end="0"/>
                                            </p:txEl>
                                          </p:spTgt>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18"/>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1" nodeType="clickEffect">
                                  <p:stCondLst>
                                    <p:cond delay="0"/>
                                  </p:stCondLst>
                                  <p:childTnLst>
                                    <p:set>
                                      <p:cBhvr>
                                        <p:cTn id="178" dur="1" fill="hold">
                                          <p:stCondLst>
                                            <p:cond delay="0"/>
                                          </p:stCondLst>
                                        </p:cTn>
                                        <p:tgtEl>
                                          <p:spTgt spid="18"/>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nodeType="clickEffect">
                                  <p:stCondLst>
                                    <p:cond delay="0"/>
                                  </p:stCondLst>
                                  <p:childTnLst>
                                    <p:set>
                                      <p:cBhvr>
                                        <p:cTn id="182"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build="allAtOnce"/>
      <p:bldP spid="13" grpId="0"/>
      <p:bldP spid="13" grpId="1"/>
      <p:bldP spid="18" grpId="0"/>
      <p:bldP spid="18" grpId="1"/>
      <p:bldP spid="20" grpId="0" build="allAtOnce"/>
      <p:bldP spid="21" grpId="0"/>
      <p:bldP spid="21" grpId="1"/>
      <p:bldP spid="34" grpId="0"/>
      <p:bldP spid="34" grpId="1"/>
      <p:bldP spid="59" grpId="0" animBg="1"/>
      <p:bldP spid="59" grpId="1" animBg="1"/>
      <p:bldP spid="29" grpId="0" build="allAtOnce"/>
      <p:bldP spid="31" grpId="0"/>
      <p:bldP spid="31" grpId="1"/>
      <p:bldP spid="33" grpId="0"/>
      <p:bldP spid="33" grpId="1"/>
      <p:bldP spid="36" grpId="0"/>
      <p:bldP spid="36" grpId="1"/>
      <p:bldP spid="37" grpId="0"/>
      <p:bldP spid="37" grpId="1"/>
      <p:bldP spid="39" grpId="0"/>
      <p:bldP spid="39" grpId="1"/>
      <p:bldP spid="44" grpId="0"/>
      <p:bldP spid="44" grpId="1"/>
      <p:bldP spid="49" grpId="0"/>
      <p:bldP spid="4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C89CF6-1560-274F-B835-ECA49D92B914}"/>
              </a:ext>
            </a:extLst>
          </p:cNvPr>
          <p:cNvSpPr>
            <a:spLocks noGrp="1"/>
          </p:cNvSpPr>
          <p:nvPr>
            <p:ph type="title"/>
          </p:nvPr>
        </p:nvSpPr>
        <p:spPr>
          <a:xfrm>
            <a:off x="190925" y="405093"/>
            <a:ext cx="10001251" cy="490377"/>
          </a:xfrm>
        </p:spPr>
        <p:txBody>
          <a:bodyPr>
            <a:normAutofit/>
          </a:bodyPr>
          <a:lstStyle/>
          <a:p>
            <a:r>
              <a:rPr lang="x-none" sz="2700" b="1" dirty="0">
                <a:latin typeface="Century Gothic"/>
                <a:cs typeface="Century Gothic"/>
              </a:rPr>
              <a:t>Hoy vamos a leer un texto sobre un país de Sudamérica.</a:t>
            </a:r>
          </a:p>
        </p:txBody>
      </p:sp>
      <p:sp>
        <p:nvSpPr>
          <p:cNvPr id="5" name="CuadroTexto 4">
            <a:extLst>
              <a:ext uri="{FF2B5EF4-FFF2-40B4-BE49-F238E27FC236}">
                <a16:creationId xmlns:a16="http://schemas.microsoft.com/office/drawing/2014/main" id="{7C0B9837-1EA4-C346-AE91-7D04AB3C9598}"/>
              </a:ext>
            </a:extLst>
          </p:cNvPr>
          <p:cNvSpPr txBox="1"/>
          <p:nvPr/>
        </p:nvSpPr>
        <p:spPr>
          <a:xfrm>
            <a:off x="190927" y="1047751"/>
            <a:ext cx="5111395" cy="523220"/>
          </a:xfrm>
          <a:prstGeom prst="rect">
            <a:avLst/>
          </a:prstGeom>
          <a:noFill/>
        </p:spPr>
        <p:txBody>
          <a:bodyPr wrap="none" lIns="91438" tIns="45719" rIns="91438" bIns="45719" rtlCol="0">
            <a:spAutoFit/>
          </a:bodyPr>
          <a:lstStyle/>
          <a:p>
            <a:pPr algn="l"/>
            <a:r>
              <a:rPr lang="x-none" sz="2800" dirty="0">
                <a:solidFill>
                  <a:schemeClr val="accent5">
                    <a:lumMod val="50000"/>
                  </a:schemeClr>
                </a:solidFill>
                <a:latin typeface="Century Gothic"/>
                <a:cs typeface="Century Gothic"/>
              </a:rPr>
              <a:t>Lee las frases. ¿Qué país es?</a:t>
            </a:r>
          </a:p>
        </p:txBody>
      </p:sp>
      <p:sp>
        <p:nvSpPr>
          <p:cNvPr id="6" name="CuadroTexto 5">
            <a:extLst>
              <a:ext uri="{FF2B5EF4-FFF2-40B4-BE49-F238E27FC236}">
                <a16:creationId xmlns:a16="http://schemas.microsoft.com/office/drawing/2014/main" id="{99734E6A-1DCE-E84F-B86B-7DDB837809FC}"/>
              </a:ext>
            </a:extLst>
          </p:cNvPr>
          <p:cNvSpPr txBox="1"/>
          <p:nvPr/>
        </p:nvSpPr>
        <p:spPr>
          <a:xfrm>
            <a:off x="190926" y="1889147"/>
            <a:ext cx="5890380" cy="523220"/>
          </a:xfrm>
          <a:prstGeom prst="rect">
            <a:avLst/>
          </a:prstGeom>
          <a:noFill/>
        </p:spPr>
        <p:txBody>
          <a:bodyPr wrap="none" lIns="91438" tIns="45719" rIns="91438" bIns="45719" rtlCol="0">
            <a:spAutoFit/>
          </a:bodyPr>
          <a:lstStyle/>
          <a:p>
            <a:r>
              <a:rPr lang="x-none" sz="2800" dirty="0">
                <a:solidFill>
                  <a:schemeClr val="accent5">
                    <a:lumMod val="50000"/>
                  </a:schemeClr>
                </a:solidFill>
                <a:latin typeface="Century Gothic"/>
                <a:cs typeface="Century Gothic"/>
              </a:rPr>
              <a:t>1. El español es un idioma oficial</a:t>
            </a:r>
            <a:r>
              <a:rPr lang="en-GB" sz="2800" dirty="0">
                <a:solidFill>
                  <a:schemeClr val="accent5">
                    <a:lumMod val="50000"/>
                  </a:schemeClr>
                </a:solidFill>
                <a:latin typeface="Century Gothic"/>
                <a:cs typeface="Century Gothic"/>
              </a:rPr>
              <a:t>.</a:t>
            </a:r>
            <a:endParaRPr lang="x-none" sz="2800" dirty="0">
              <a:solidFill>
                <a:schemeClr val="accent5">
                  <a:lumMod val="50000"/>
                </a:schemeClr>
              </a:solidFill>
              <a:latin typeface="Century Gothic"/>
              <a:cs typeface="Century Gothic"/>
            </a:endParaRPr>
          </a:p>
        </p:txBody>
      </p:sp>
      <p:sp>
        <p:nvSpPr>
          <p:cNvPr id="7" name="CuadroTexto 6">
            <a:extLst>
              <a:ext uri="{FF2B5EF4-FFF2-40B4-BE49-F238E27FC236}">
                <a16:creationId xmlns:a16="http://schemas.microsoft.com/office/drawing/2014/main" id="{61A48152-7CDF-654D-A42B-0A5D4F0ABDA7}"/>
              </a:ext>
            </a:extLst>
          </p:cNvPr>
          <p:cNvSpPr txBox="1"/>
          <p:nvPr/>
        </p:nvSpPr>
        <p:spPr>
          <a:xfrm>
            <a:off x="193312" y="2599678"/>
            <a:ext cx="8419675" cy="523220"/>
          </a:xfrm>
          <a:prstGeom prst="rect">
            <a:avLst/>
          </a:prstGeom>
          <a:noFill/>
        </p:spPr>
        <p:txBody>
          <a:bodyPr wrap="square" lIns="91438" tIns="45719" rIns="91438" bIns="45719" rtlCol="0">
            <a:spAutoFit/>
          </a:bodyPr>
          <a:lstStyle/>
          <a:p>
            <a:r>
              <a:rPr lang="x-none" sz="2800" dirty="0">
                <a:solidFill>
                  <a:schemeClr val="accent5">
                    <a:lumMod val="50000"/>
                  </a:schemeClr>
                </a:solidFill>
                <a:latin typeface="Century Gothic"/>
                <a:cs typeface="Century Gothic"/>
              </a:rPr>
              <a:t>2. Es un país en el centro de Sudamérica.</a:t>
            </a:r>
          </a:p>
        </p:txBody>
      </p:sp>
      <p:sp>
        <p:nvSpPr>
          <p:cNvPr id="8" name="CuadroTexto 7">
            <a:extLst>
              <a:ext uri="{FF2B5EF4-FFF2-40B4-BE49-F238E27FC236}">
                <a16:creationId xmlns:a16="http://schemas.microsoft.com/office/drawing/2014/main" id="{D981C303-7DDE-574E-A02D-7324651759C3}"/>
              </a:ext>
            </a:extLst>
          </p:cNvPr>
          <p:cNvSpPr txBox="1"/>
          <p:nvPr/>
        </p:nvSpPr>
        <p:spPr>
          <a:xfrm>
            <a:off x="190927" y="3310207"/>
            <a:ext cx="3234504" cy="523220"/>
          </a:xfrm>
          <a:prstGeom prst="rect">
            <a:avLst/>
          </a:prstGeom>
          <a:noFill/>
        </p:spPr>
        <p:txBody>
          <a:bodyPr wrap="none" lIns="91438" tIns="45719" rIns="91438" bIns="45719" rtlCol="0">
            <a:spAutoFit/>
          </a:bodyPr>
          <a:lstStyle/>
          <a:p>
            <a:pPr algn="l"/>
            <a:r>
              <a:rPr lang="x-none" sz="2800" dirty="0">
                <a:solidFill>
                  <a:schemeClr val="accent5">
                    <a:lumMod val="50000"/>
                  </a:schemeClr>
                </a:solidFill>
                <a:latin typeface="Century Gothic"/>
                <a:cs typeface="Century Gothic"/>
              </a:rPr>
              <a:t>3. No tiene costa.</a:t>
            </a:r>
          </a:p>
        </p:txBody>
      </p:sp>
      <p:sp>
        <p:nvSpPr>
          <p:cNvPr id="9" name="CuadroTexto 8">
            <a:extLst>
              <a:ext uri="{FF2B5EF4-FFF2-40B4-BE49-F238E27FC236}">
                <a16:creationId xmlns:a16="http://schemas.microsoft.com/office/drawing/2014/main" id="{ECA78034-2705-1E43-8BA7-6B0E0F11A5D7}"/>
              </a:ext>
            </a:extLst>
          </p:cNvPr>
          <p:cNvSpPr txBox="1"/>
          <p:nvPr/>
        </p:nvSpPr>
        <p:spPr>
          <a:xfrm>
            <a:off x="190928" y="4020737"/>
            <a:ext cx="7409081" cy="954107"/>
          </a:xfrm>
          <a:prstGeom prst="rect">
            <a:avLst/>
          </a:prstGeom>
          <a:noFill/>
        </p:spPr>
        <p:txBody>
          <a:bodyPr wrap="square" lIns="91438" tIns="45719" rIns="91438" bIns="45719" rtlCol="0">
            <a:spAutoFit/>
          </a:bodyPr>
          <a:lstStyle/>
          <a:p>
            <a:r>
              <a:rPr lang="x-none" sz="2800" dirty="0">
                <a:solidFill>
                  <a:schemeClr val="accent5">
                    <a:lumMod val="50000"/>
                  </a:schemeClr>
                </a:solidFill>
                <a:latin typeface="Century Gothic"/>
                <a:cs typeface="Century Gothic"/>
              </a:rPr>
              <a:t>4. Tiene una frontera con Perú, Chile, Argentina, Paraguay y Brasil.</a:t>
            </a:r>
          </a:p>
        </p:txBody>
      </p:sp>
      <p:sp>
        <p:nvSpPr>
          <p:cNvPr id="12" name="CuadroTexto 11">
            <a:extLst>
              <a:ext uri="{FF2B5EF4-FFF2-40B4-BE49-F238E27FC236}">
                <a16:creationId xmlns:a16="http://schemas.microsoft.com/office/drawing/2014/main" id="{A8923196-8CC3-0542-95C8-AE472525BDF6}"/>
              </a:ext>
            </a:extLst>
          </p:cNvPr>
          <p:cNvSpPr txBox="1"/>
          <p:nvPr/>
        </p:nvSpPr>
        <p:spPr>
          <a:xfrm>
            <a:off x="1307429" y="5220160"/>
            <a:ext cx="2492991" cy="646331"/>
          </a:xfrm>
          <a:prstGeom prst="rect">
            <a:avLst/>
          </a:prstGeom>
          <a:noFill/>
        </p:spPr>
        <p:txBody>
          <a:bodyPr wrap="none" lIns="91438" tIns="45719" rIns="91438" bIns="45719" rtlCol="0">
            <a:spAutoFit/>
          </a:bodyPr>
          <a:lstStyle/>
          <a:p>
            <a:pPr algn="l"/>
            <a:r>
              <a:rPr lang="x-none" sz="3600" b="1" dirty="0">
                <a:solidFill>
                  <a:schemeClr val="accent5">
                    <a:lumMod val="50000"/>
                  </a:schemeClr>
                </a:solidFill>
                <a:latin typeface="Century Gothic"/>
                <a:cs typeface="Century Gothic"/>
              </a:rPr>
              <a:t>B_ _ _ _ _ _</a:t>
            </a:r>
          </a:p>
        </p:txBody>
      </p:sp>
      <p:sp>
        <p:nvSpPr>
          <p:cNvPr id="13" name="CuadroTexto 12">
            <a:extLst>
              <a:ext uri="{FF2B5EF4-FFF2-40B4-BE49-F238E27FC236}">
                <a16:creationId xmlns:a16="http://schemas.microsoft.com/office/drawing/2014/main" id="{51B6BAD7-A43C-F849-9306-F5FE0768B97F}"/>
              </a:ext>
            </a:extLst>
          </p:cNvPr>
          <p:cNvSpPr txBox="1"/>
          <p:nvPr/>
        </p:nvSpPr>
        <p:spPr>
          <a:xfrm>
            <a:off x="1307428" y="5220160"/>
            <a:ext cx="1643373" cy="646331"/>
          </a:xfrm>
          <a:prstGeom prst="rect">
            <a:avLst/>
          </a:prstGeom>
          <a:noFill/>
        </p:spPr>
        <p:txBody>
          <a:bodyPr wrap="none" lIns="91438" tIns="45719" rIns="91438" bIns="45719" rtlCol="0">
            <a:spAutoFit/>
          </a:bodyPr>
          <a:lstStyle/>
          <a:p>
            <a:pPr algn="l"/>
            <a:r>
              <a:rPr lang="x-none" sz="3600" b="1" dirty="0">
                <a:solidFill>
                  <a:schemeClr val="accent5">
                    <a:lumMod val="50000"/>
                  </a:schemeClr>
                </a:solidFill>
                <a:latin typeface="Century Gothic"/>
                <a:cs typeface="Century Gothic"/>
              </a:rPr>
              <a:t>Bolivia</a:t>
            </a:r>
          </a:p>
        </p:txBody>
      </p:sp>
      <p:sp>
        <p:nvSpPr>
          <p:cNvPr id="14" name="Rounded Rectangle 11">
            <a:extLst>
              <a:ext uri="{FF2B5EF4-FFF2-40B4-BE49-F238E27FC236}">
                <a16:creationId xmlns:a16="http://schemas.microsoft.com/office/drawing/2014/main" id="{A316DD52-7894-4A75-969C-CA0645DA2978}"/>
              </a:ext>
            </a:extLst>
          </p:cNvPr>
          <p:cNvSpPr/>
          <p:nvPr/>
        </p:nvSpPr>
        <p:spPr>
          <a:xfrm>
            <a:off x="9984242" y="258167"/>
            <a:ext cx="194390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dirty="0">
                <a:solidFill>
                  <a:prstClr val="white"/>
                </a:solidFill>
                <a:latin typeface="Century Gothic"/>
                <a:cs typeface="Century Gothic"/>
              </a:rPr>
              <a:t>leer</a:t>
            </a:r>
          </a:p>
        </p:txBody>
      </p:sp>
      <p:pic>
        <p:nvPicPr>
          <p:cNvPr id="17" name="Imagen 13">
            <a:extLst>
              <a:ext uri="{FF2B5EF4-FFF2-40B4-BE49-F238E27FC236}">
                <a16:creationId xmlns:a16="http://schemas.microsoft.com/office/drawing/2014/main" id="{0927BD0F-91E0-4545-BA41-ABB970A6F18C}"/>
              </a:ext>
            </a:extLst>
          </p:cNvPr>
          <p:cNvPicPr>
            <a:picLocks noChangeAspect="1"/>
          </p:cNvPicPr>
          <p:nvPr/>
        </p:nvPicPr>
        <p:blipFill rotWithShape="1">
          <a:blip r:embed="rId3"/>
          <a:srcRect l="10035" b="6057"/>
          <a:stretch/>
        </p:blipFill>
        <p:spPr>
          <a:xfrm>
            <a:off x="7397087" y="895469"/>
            <a:ext cx="4455981" cy="5368855"/>
          </a:xfrm>
          <a:prstGeom prst="rect">
            <a:avLst/>
          </a:prstGeom>
        </p:spPr>
      </p:pic>
      <p:sp>
        <p:nvSpPr>
          <p:cNvPr id="18" name="CuadroTexto 14">
            <a:extLst>
              <a:ext uri="{FF2B5EF4-FFF2-40B4-BE49-F238E27FC236}">
                <a16:creationId xmlns:a16="http://schemas.microsoft.com/office/drawing/2014/main" id="{87F0FB02-7972-CE4A-ABDE-9C3E21CFD6CA}"/>
              </a:ext>
            </a:extLst>
          </p:cNvPr>
          <p:cNvSpPr txBox="1"/>
          <p:nvPr/>
        </p:nvSpPr>
        <p:spPr>
          <a:xfrm>
            <a:off x="8938954" y="4330250"/>
            <a:ext cx="819455" cy="400111"/>
          </a:xfrm>
          <a:prstGeom prst="rect">
            <a:avLst/>
          </a:prstGeom>
          <a:noFill/>
        </p:spPr>
        <p:txBody>
          <a:bodyPr wrap="none" lIns="91438" tIns="45719" rIns="91438" bIns="45719" rtlCol="0">
            <a:spAutoFit/>
          </a:bodyPr>
          <a:lstStyle/>
          <a:p>
            <a:pPr defTabSz="914377">
              <a:defRPr/>
            </a:pPr>
            <a:r>
              <a:rPr lang="x-none" sz="2000" dirty="0">
                <a:solidFill>
                  <a:srgbClr val="4472C4">
                    <a:lumMod val="50000"/>
                  </a:srgbClr>
                </a:solidFill>
                <a:highlight>
                  <a:srgbClr val="FBF0D5"/>
                </a:highlight>
                <a:latin typeface="Century Gothic"/>
                <a:cs typeface="Century Gothic"/>
              </a:rPr>
              <a:t>Chile</a:t>
            </a:r>
          </a:p>
        </p:txBody>
      </p:sp>
      <p:sp>
        <p:nvSpPr>
          <p:cNvPr id="19" name="CuadroTexto 15">
            <a:extLst>
              <a:ext uri="{FF2B5EF4-FFF2-40B4-BE49-F238E27FC236}">
                <a16:creationId xmlns:a16="http://schemas.microsoft.com/office/drawing/2014/main" id="{4E1AC65B-57A9-834C-A4F5-7A2207ABBE4A}"/>
              </a:ext>
            </a:extLst>
          </p:cNvPr>
          <p:cNvSpPr txBox="1"/>
          <p:nvPr/>
        </p:nvSpPr>
        <p:spPr>
          <a:xfrm>
            <a:off x="8741959" y="3576965"/>
            <a:ext cx="736099" cy="400111"/>
          </a:xfrm>
          <a:prstGeom prst="rect">
            <a:avLst/>
          </a:prstGeom>
          <a:noFill/>
        </p:spPr>
        <p:txBody>
          <a:bodyPr wrap="none" lIns="91438" tIns="45719" rIns="91438" bIns="45719" rtlCol="0">
            <a:spAutoFit/>
          </a:bodyPr>
          <a:lstStyle/>
          <a:p>
            <a:pPr defTabSz="914377">
              <a:defRPr/>
            </a:pPr>
            <a:r>
              <a:rPr lang="x-none" sz="2000" dirty="0">
                <a:solidFill>
                  <a:srgbClr val="4472C4">
                    <a:lumMod val="50000"/>
                  </a:srgbClr>
                </a:solidFill>
                <a:highlight>
                  <a:srgbClr val="FBF0D5"/>
                </a:highlight>
                <a:latin typeface="Century Gothic"/>
                <a:cs typeface="Century Gothic"/>
              </a:rPr>
              <a:t>Perú</a:t>
            </a:r>
          </a:p>
        </p:txBody>
      </p:sp>
      <p:sp>
        <p:nvSpPr>
          <p:cNvPr id="20" name="CuadroTexto 16">
            <a:extLst>
              <a:ext uri="{FF2B5EF4-FFF2-40B4-BE49-F238E27FC236}">
                <a16:creationId xmlns:a16="http://schemas.microsoft.com/office/drawing/2014/main" id="{9081D3C0-4DB2-4E41-9B3F-FFC8EE5BC62A}"/>
              </a:ext>
            </a:extLst>
          </p:cNvPr>
          <p:cNvSpPr txBox="1"/>
          <p:nvPr/>
        </p:nvSpPr>
        <p:spPr>
          <a:xfrm>
            <a:off x="7915884" y="2958527"/>
            <a:ext cx="1241045" cy="400111"/>
          </a:xfrm>
          <a:prstGeom prst="rect">
            <a:avLst/>
          </a:prstGeom>
          <a:noFill/>
        </p:spPr>
        <p:txBody>
          <a:bodyPr wrap="none" lIns="91438" tIns="45719" rIns="91438" bIns="45719" rtlCol="0">
            <a:spAutoFit/>
          </a:bodyPr>
          <a:lstStyle/>
          <a:p>
            <a:pPr defTabSz="914377">
              <a:defRPr/>
            </a:pPr>
            <a:r>
              <a:rPr lang="x-none" sz="2000" dirty="0">
                <a:solidFill>
                  <a:srgbClr val="4472C4">
                    <a:lumMod val="50000"/>
                  </a:srgbClr>
                </a:solidFill>
                <a:highlight>
                  <a:srgbClr val="FBF0D5"/>
                </a:highlight>
                <a:latin typeface="Century Gothic"/>
                <a:cs typeface="Century Gothic"/>
              </a:rPr>
              <a:t>Ecuador</a:t>
            </a:r>
          </a:p>
        </p:txBody>
      </p:sp>
      <p:sp>
        <p:nvSpPr>
          <p:cNvPr id="21" name="CuadroTexto 17">
            <a:extLst>
              <a:ext uri="{FF2B5EF4-FFF2-40B4-BE49-F238E27FC236}">
                <a16:creationId xmlns:a16="http://schemas.microsoft.com/office/drawing/2014/main" id="{DAC7B918-897C-4741-80A1-B08FD351F3C6}"/>
              </a:ext>
            </a:extLst>
          </p:cNvPr>
          <p:cNvSpPr txBox="1"/>
          <p:nvPr/>
        </p:nvSpPr>
        <p:spPr>
          <a:xfrm>
            <a:off x="8103239" y="2561542"/>
            <a:ext cx="1422184" cy="400111"/>
          </a:xfrm>
          <a:prstGeom prst="rect">
            <a:avLst/>
          </a:prstGeom>
          <a:noFill/>
        </p:spPr>
        <p:txBody>
          <a:bodyPr wrap="none" lIns="91438" tIns="45719" rIns="91438" bIns="45719" rtlCol="0">
            <a:spAutoFit/>
          </a:bodyPr>
          <a:lstStyle/>
          <a:p>
            <a:pPr defTabSz="914377">
              <a:defRPr/>
            </a:pPr>
            <a:r>
              <a:rPr lang="x-none" sz="2000" dirty="0">
                <a:solidFill>
                  <a:srgbClr val="4472C4">
                    <a:lumMod val="50000"/>
                  </a:srgbClr>
                </a:solidFill>
                <a:highlight>
                  <a:srgbClr val="FBF0D5"/>
                </a:highlight>
                <a:latin typeface="Century Gothic"/>
                <a:cs typeface="Century Gothic"/>
              </a:rPr>
              <a:t>Colombia</a:t>
            </a:r>
          </a:p>
        </p:txBody>
      </p:sp>
      <p:sp>
        <p:nvSpPr>
          <p:cNvPr id="22" name="CuadroTexto 18">
            <a:extLst>
              <a:ext uri="{FF2B5EF4-FFF2-40B4-BE49-F238E27FC236}">
                <a16:creationId xmlns:a16="http://schemas.microsoft.com/office/drawing/2014/main" id="{CC0DDF59-4F73-4B46-AE6B-E75CC19A33FB}"/>
              </a:ext>
            </a:extLst>
          </p:cNvPr>
          <p:cNvSpPr txBox="1"/>
          <p:nvPr/>
        </p:nvSpPr>
        <p:spPr>
          <a:xfrm>
            <a:off x="9651348" y="2230558"/>
            <a:ext cx="1511952" cy="400111"/>
          </a:xfrm>
          <a:prstGeom prst="rect">
            <a:avLst/>
          </a:prstGeom>
          <a:noFill/>
        </p:spPr>
        <p:txBody>
          <a:bodyPr wrap="none" lIns="91438" tIns="45719" rIns="91438" bIns="45719" rtlCol="0">
            <a:spAutoFit/>
          </a:bodyPr>
          <a:lstStyle/>
          <a:p>
            <a:pPr defTabSz="914377">
              <a:defRPr/>
            </a:pPr>
            <a:r>
              <a:rPr lang="x-none" sz="2000" dirty="0">
                <a:solidFill>
                  <a:srgbClr val="4472C4">
                    <a:lumMod val="50000"/>
                  </a:srgbClr>
                </a:solidFill>
                <a:highlight>
                  <a:srgbClr val="FBF0D5"/>
                </a:highlight>
                <a:latin typeface="Century Gothic"/>
                <a:cs typeface="Century Gothic"/>
              </a:rPr>
              <a:t>Venezuela</a:t>
            </a:r>
          </a:p>
        </p:txBody>
      </p:sp>
      <p:sp>
        <p:nvSpPr>
          <p:cNvPr id="23" name="CuadroTexto 19">
            <a:extLst>
              <a:ext uri="{FF2B5EF4-FFF2-40B4-BE49-F238E27FC236}">
                <a16:creationId xmlns:a16="http://schemas.microsoft.com/office/drawing/2014/main" id="{4966E363-5979-2B46-A6E6-1D04B2D5B025}"/>
              </a:ext>
            </a:extLst>
          </p:cNvPr>
          <p:cNvSpPr txBox="1"/>
          <p:nvPr/>
        </p:nvSpPr>
        <p:spPr>
          <a:xfrm>
            <a:off x="9645306" y="3738959"/>
            <a:ext cx="971741" cy="400111"/>
          </a:xfrm>
          <a:prstGeom prst="rect">
            <a:avLst/>
          </a:prstGeom>
          <a:noFill/>
        </p:spPr>
        <p:txBody>
          <a:bodyPr wrap="none" lIns="91438" tIns="45719" rIns="91438" bIns="45719" rtlCol="0">
            <a:spAutoFit/>
          </a:bodyPr>
          <a:lstStyle/>
          <a:p>
            <a:pPr defTabSz="914377">
              <a:defRPr/>
            </a:pPr>
            <a:r>
              <a:rPr lang="x-none" sz="2000" dirty="0">
                <a:solidFill>
                  <a:srgbClr val="4472C4">
                    <a:lumMod val="50000"/>
                  </a:srgbClr>
                </a:solidFill>
                <a:highlight>
                  <a:srgbClr val="FBF0D5"/>
                </a:highlight>
                <a:latin typeface="Century Gothic"/>
                <a:cs typeface="Century Gothic"/>
              </a:rPr>
              <a:t>Bolivia</a:t>
            </a:r>
          </a:p>
        </p:txBody>
      </p:sp>
      <p:sp>
        <p:nvSpPr>
          <p:cNvPr id="24" name="CuadroTexto 20">
            <a:extLst>
              <a:ext uri="{FF2B5EF4-FFF2-40B4-BE49-F238E27FC236}">
                <a16:creationId xmlns:a16="http://schemas.microsoft.com/office/drawing/2014/main" id="{FDDDB8DB-8CB3-D64D-84DE-E75F4A1353EF}"/>
              </a:ext>
            </a:extLst>
          </p:cNvPr>
          <p:cNvSpPr txBox="1"/>
          <p:nvPr/>
        </p:nvSpPr>
        <p:spPr>
          <a:xfrm>
            <a:off x="10198987" y="4129618"/>
            <a:ext cx="1404552" cy="400111"/>
          </a:xfrm>
          <a:prstGeom prst="rect">
            <a:avLst/>
          </a:prstGeom>
          <a:noFill/>
        </p:spPr>
        <p:txBody>
          <a:bodyPr wrap="none" lIns="91438" tIns="45719" rIns="91438" bIns="45719" rtlCol="0">
            <a:spAutoFit/>
          </a:bodyPr>
          <a:lstStyle/>
          <a:p>
            <a:pPr defTabSz="914377">
              <a:defRPr/>
            </a:pPr>
            <a:r>
              <a:rPr lang="x-none" sz="2000" dirty="0">
                <a:solidFill>
                  <a:srgbClr val="4472C4">
                    <a:lumMod val="50000"/>
                  </a:srgbClr>
                </a:solidFill>
                <a:highlight>
                  <a:srgbClr val="FBF0D5"/>
                </a:highlight>
                <a:latin typeface="Century Gothic"/>
                <a:cs typeface="Century Gothic"/>
              </a:rPr>
              <a:t>Paraguay</a:t>
            </a:r>
          </a:p>
        </p:txBody>
      </p:sp>
      <p:sp>
        <p:nvSpPr>
          <p:cNvPr id="25" name="CuadroTexto 21">
            <a:extLst>
              <a:ext uri="{FF2B5EF4-FFF2-40B4-BE49-F238E27FC236}">
                <a16:creationId xmlns:a16="http://schemas.microsoft.com/office/drawing/2014/main" id="{EF7C48DC-8CE8-B446-92BC-35CF61B144A4}"/>
              </a:ext>
            </a:extLst>
          </p:cNvPr>
          <p:cNvSpPr txBox="1"/>
          <p:nvPr/>
        </p:nvSpPr>
        <p:spPr>
          <a:xfrm>
            <a:off x="10376920" y="4820050"/>
            <a:ext cx="1226619" cy="400111"/>
          </a:xfrm>
          <a:prstGeom prst="rect">
            <a:avLst/>
          </a:prstGeom>
          <a:noFill/>
        </p:spPr>
        <p:txBody>
          <a:bodyPr wrap="none" lIns="91438" tIns="45719" rIns="91438" bIns="45719" rtlCol="0">
            <a:spAutoFit/>
          </a:bodyPr>
          <a:lstStyle/>
          <a:p>
            <a:pPr defTabSz="914377">
              <a:defRPr/>
            </a:pPr>
            <a:r>
              <a:rPr lang="x-none" sz="2000" dirty="0">
                <a:solidFill>
                  <a:srgbClr val="4472C4">
                    <a:lumMod val="50000"/>
                  </a:srgbClr>
                </a:solidFill>
                <a:highlight>
                  <a:srgbClr val="FBF0D5"/>
                </a:highlight>
                <a:latin typeface="Century Gothic"/>
                <a:cs typeface="Century Gothic"/>
              </a:rPr>
              <a:t>Uruguay</a:t>
            </a:r>
          </a:p>
        </p:txBody>
      </p:sp>
      <p:sp>
        <p:nvSpPr>
          <p:cNvPr id="26" name="CuadroTexto 22">
            <a:extLst>
              <a:ext uri="{FF2B5EF4-FFF2-40B4-BE49-F238E27FC236}">
                <a16:creationId xmlns:a16="http://schemas.microsoft.com/office/drawing/2014/main" id="{5E3E7DE6-F41E-9749-A272-D6BC430C538D}"/>
              </a:ext>
            </a:extLst>
          </p:cNvPr>
          <p:cNvSpPr txBox="1"/>
          <p:nvPr/>
        </p:nvSpPr>
        <p:spPr>
          <a:xfrm>
            <a:off x="9758407" y="5172734"/>
            <a:ext cx="1417376" cy="400111"/>
          </a:xfrm>
          <a:prstGeom prst="rect">
            <a:avLst/>
          </a:prstGeom>
          <a:noFill/>
        </p:spPr>
        <p:txBody>
          <a:bodyPr wrap="none" lIns="91438" tIns="45719" rIns="91438" bIns="45719" rtlCol="0">
            <a:spAutoFit/>
          </a:bodyPr>
          <a:lstStyle/>
          <a:p>
            <a:pPr defTabSz="914377">
              <a:defRPr/>
            </a:pPr>
            <a:r>
              <a:rPr lang="x-none" sz="2000" dirty="0">
                <a:solidFill>
                  <a:srgbClr val="4472C4">
                    <a:lumMod val="50000"/>
                  </a:srgbClr>
                </a:solidFill>
                <a:highlight>
                  <a:srgbClr val="FBF0D5"/>
                </a:highlight>
                <a:latin typeface="Century Gothic"/>
                <a:cs typeface="Century Gothic"/>
              </a:rPr>
              <a:t>Argentina</a:t>
            </a:r>
          </a:p>
        </p:txBody>
      </p:sp>
      <p:sp>
        <p:nvSpPr>
          <p:cNvPr id="27" name="CuadroTexto 23">
            <a:extLst>
              <a:ext uri="{FF2B5EF4-FFF2-40B4-BE49-F238E27FC236}">
                <a16:creationId xmlns:a16="http://schemas.microsoft.com/office/drawing/2014/main" id="{94E4C62C-CDD9-E946-9EA2-81BAD5F8C8CE}"/>
              </a:ext>
            </a:extLst>
          </p:cNvPr>
          <p:cNvSpPr txBox="1"/>
          <p:nvPr/>
        </p:nvSpPr>
        <p:spPr>
          <a:xfrm>
            <a:off x="10376922" y="3322335"/>
            <a:ext cx="785793" cy="400111"/>
          </a:xfrm>
          <a:prstGeom prst="rect">
            <a:avLst/>
          </a:prstGeom>
          <a:noFill/>
        </p:spPr>
        <p:txBody>
          <a:bodyPr wrap="none" lIns="91438" tIns="45719" rIns="91438" bIns="45719" rtlCol="0">
            <a:spAutoFit/>
          </a:bodyPr>
          <a:lstStyle/>
          <a:p>
            <a:pPr defTabSz="914377">
              <a:defRPr/>
            </a:pPr>
            <a:r>
              <a:rPr lang="x-none" sz="2000" dirty="0">
                <a:solidFill>
                  <a:srgbClr val="4472C4">
                    <a:lumMod val="50000"/>
                  </a:srgbClr>
                </a:solidFill>
                <a:highlight>
                  <a:srgbClr val="FBF0D5"/>
                </a:highlight>
                <a:latin typeface="Century Gothic"/>
                <a:cs typeface="Century Gothic"/>
              </a:rPr>
              <a:t>Brasil</a:t>
            </a:r>
          </a:p>
        </p:txBody>
      </p:sp>
    </p:spTree>
    <p:extLst>
      <p:ext uri="{BB962C8B-B14F-4D97-AF65-F5344CB8AC3E}">
        <p14:creationId xmlns:p14="http://schemas.microsoft.com/office/powerpoint/2010/main" val="26910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12" grpId="0" build="allAtOnce"/>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B7D514-99AD-4E43-9B11-FC471EA503CB}"/>
              </a:ext>
            </a:extLst>
          </p:cNvPr>
          <p:cNvSpPr>
            <a:spLocks noGrp="1"/>
          </p:cNvSpPr>
          <p:nvPr>
            <p:ph type="title"/>
          </p:nvPr>
        </p:nvSpPr>
        <p:spPr>
          <a:xfrm>
            <a:off x="346882" y="265654"/>
            <a:ext cx="8046492" cy="635100"/>
          </a:xfrm>
        </p:spPr>
        <p:txBody>
          <a:bodyPr>
            <a:normAutofit/>
          </a:bodyPr>
          <a:lstStyle/>
          <a:p>
            <a:r>
              <a:rPr lang="x-none" sz="2800" b="1" dirty="0">
                <a:latin typeface="Century Gothic"/>
                <a:cs typeface="Century Gothic"/>
              </a:rPr>
              <a:t>¿Cómo es Bolivia? </a:t>
            </a:r>
          </a:p>
        </p:txBody>
      </p:sp>
      <p:sp>
        <p:nvSpPr>
          <p:cNvPr id="5" name="CuadroTexto 4">
            <a:extLst>
              <a:ext uri="{FF2B5EF4-FFF2-40B4-BE49-F238E27FC236}">
                <a16:creationId xmlns:a16="http://schemas.microsoft.com/office/drawing/2014/main" id="{0D6AF228-587D-5244-AB11-74A23A20292C}"/>
              </a:ext>
            </a:extLst>
          </p:cNvPr>
          <p:cNvSpPr txBox="1"/>
          <p:nvPr/>
        </p:nvSpPr>
        <p:spPr>
          <a:xfrm>
            <a:off x="346882" y="831204"/>
            <a:ext cx="4473772" cy="369330"/>
          </a:xfrm>
          <a:prstGeom prst="rect">
            <a:avLst/>
          </a:prstGeom>
          <a:noFill/>
        </p:spPr>
        <p:txBody>
          <a:bodyPr wrap="none" lIns="91438" tIns="45719" rIns="91438" bIns="45719" rtlCol="0">
            <a:spAutoFit/>
          </a:bodyPr>
          <a:lstStyle/>
          <a:p>
            <a:pPr algn="l"/>
            <a:r>
              <a:rPr lang="x-none" dirty="0">
                <a:solidFill>
                  <a:schemeClr val="accent5">
                    <a:lumMod val="50000"/>
                  </a:schemeClr>
                </a:solidFill>
                <a:latin typeface="Century Gothic"/>
                <a:cs typeface="Century Gothic"/>
              </a:rPr>
              <a:t>Mira las fotos, ¡hacemos predicciones!</a:t>
            </a:r>
          </a:p>
        </p:txBody>
      </p:sp>
      <p:sp>
        <p:nvSpPr>
          <p:cNvPr id="6" name="CuadroTexto 5">
            <a:extLst>
              <a:ext uri="{FF2B5EF4-FFF2-40B4-BE49-F238E27FC236}">
                <a16:creationId xmlns:a16="http://schemas.microsoft.com/office/drawing/2014/main" id="{5260062E-2FEC-844A-8C32-55759A3AB49D}"/>
              </a:ext>
            </a:extLst>
          </p:cNvPr>
          <p:cNvSpPr txBox="1"/>
          <p:nvPr/>
        </p:nvSpPr>
        <p:spPr>
          <a:xfrm>
            <a:off x="346882" y="1408864"/>
            <a:ext cx="2726862" cy="646329"/>
          </a:xfrm>
          <a:prstGeom prst="rect">
            <a:avLst/>
          </a:prstGeom>
          <a:noFill/>
        </p:spPr>
        <p:txBody>
          <a:bodyPr wrap="none" lIns="91438" tIns="45719" rIns="91438" bIns="45719" rtlCol="0">
            <a:spAutoFit/>
          </a:bodyPr>
          <a:lstStyle/>
          <a:p>
            <a:pPr algn="l"/>
            <a:r>
              <a:rPr lang="x-none" b="1" dirty="0">
                <a:solidFill>
                  <a:schemeClr val="accent5">
                    <a:lumMod val="50000"/>
                  </a:schemeClr>
                </a:solidFill>
                <a:latin typeface="Century Gothic"/>
                <a:cs typeface="Century Gothic"/>
              </a:rPr>
              <a:t>Bolivia</a:t>
            </a:r>
            <a:r>
              <a:rPr lang="x-none" dirty="0">
                <a:solidFill>
                  <a:schemeClr val="accent5">
                    <a:lumMod val="50000"/>
                  </a:schemeClr>
                </a:solidFill>
                <a:latin typeface="Century Gothic"/>
                <a:cs typeface="Century Gothic"/>
              </a:rPr>
              <a:t> (</a:t>
            </a:r>
            <a:r>
              <a:rPr lang="x-none" b="1" dirty="0">
                <a:solidFill>
                  <a:schemeClr val="accent5">
                    <a:lumMod val="50000"/>
                  </a:schemeClr>
                </a:solidFill>
                <a:latin typeface="Century Gothic"/>
                <a:cs typeface="Century Gothic"/>
              </a:rPr>
              <a:t>no</a:t>
            </a:r>
            <a:r>
              <a:rPr lang="x-none" dirty="0">
                <a:solidFill>
                  <a:schemeClr val="accent5">
                    <a:lumMod val="50000"/>
                  </a:schemeClr>
                </a:solidFill>
                <a:latin typeface="Century Gothic"/>
                <a:cs typeface="Century Gothic"/>
              </a:rPr>
              <a:t>) </a:t>
            </a:r>
            <a:r>
              <a:rPr lang="x-none" b="1" dirty="0">
                <a:solidFill>
                  <a:schemeClr val="accent5">
                    <a:lumMod val="50000"/>
                  </a:schemeClr>
                </a:solidFill>
                <a:latin typeface="Century Gothic"/>
                <a:cs typeface="Century Gothic"/>
              </a:rPr>
              <a:t>tiene</a:t>
            </a:r>
            <a:r>
              <a:rPr lang="x-none" dirty="0">
                <a:solidFill>
                  <a:schemeClr val="accent5">
                    <a:lumMod val="50000"/>
                  </a:schemeClr>
                </a:solidFill>
                <a:latin typeface="Century Gothic"/>
                <a:cs typeface="Century Gothic"/>
              </a:rPr>
              <a:t> / </a:t>
            </a:r>
            <a:r>
              <a:rPr lang="x-none" b="1" dirty="0">
                <a:solidFill>
                  <a:schemeClr val="accent5">
                    <a:lumMod val="50000"/>
                  </a:schemeClr>
                </a:solidFill>
                <a:latin typeface="Century Gothic"/>
                <a:cs typeface="Century Gothic"/>
              </a:rPr>
              <a:t>es</a:t>
            </a:r>
            <a:r>
              <a:rPr lang="x-none" dirty="0">
                <a:solidFill>
                  <a:schemeClr val="accent5">
                    <a:lumMod val="50000"/>
                  </a:schemeClr>
                </a:solidFill>
                <a:latin typeface="Century Gothic"/>
                <a:cs typeface="Century Gothic"/>
              </a:rPr>
              <a:t>...</a:t>
            </a:r>
          </a:p>
          <a:p>
            <a:pPr algn="l"/>
            <a:r>
              <a:rPr lang="x-none" b="1" dirty="0">
                <a:solidFill>
                  <a:schemeClr val="accent5">
                    <a:lumMod val="50000"/>
                  </a:schemeClr>
                </a:solidFill>
                <a:latin typeface="Century Gothic"/>
                <a:cs typeface="Century Gothic"/>
              </a:rPr>
              <a:t>En Bolivia </a:t>
            </a:r>
            <a:r>
              <a:rPr lang="x-none" dirty="0">
                <a:solidFill>
                  <a:schemeClr val="accent5">
                    <a:lumMod val="50000"/>
                  </a:schemeClr>
                </a:solidFill>
                <a:latin typeface="Century Gothic"/>
                <a:cs typeface="Century Gothic"/>
              </a:rPr>
              <a:t>(</a:t>
            </a:r>
            <a:r>
              <a:rPr lang="x-none" b="1" dirty="0">
                <a:solidFill>
                  <a:schemeClr val="accent5">
                    <a:lumMod val="50000"/>
                  </a:schemeClr>
                </a:solidFill>
                <a:latin typeface="Century Gothic"/>
                <a:cs typeface="Century Gothic"/>
              </a:rPr>
              <a:t>no</a:t>
            </a:r>
            <a:r>
              <a:rPr lang="x-none" dirty="0">
                <a:solidFill>
                  <a:schemeClr val="accent5">
                    <a:lumMod val="50000"/>
                  </a:schemeClr>
                </a:solidFill>
                <a:latin typeface="Century Gothic"/>
                <a:cs typeface="Century Gothic"/>
              </a:rPr>
              <a:t>) </a:t>
            </a:r>
            <a:r>
              <a:rPr lang="x-none" b="1" dirty="0">
                <a:solidFill>
                  <a:schemeClr val="accent5">
                    <a:lumMod val="50000"/>
                  </a:schemeClr>
                </a:solidFill>
                <a:latin typeface="Century Gothic"/>
                <a:cs typeface="Century Gothic"/>
              </a:rPr>
              <a:t>hay</a:t>
            </a:r>
            <a:r>
              <a:rPr lang="x-none" dirty="0">
                <a:solidFill>
                  <a:schemeClr val="accent5">
                    <a:lumMod val="50000"/>
                  </a:schemeClr>
                </a:solidFill>
                <a:latin typeface="Century Gothic"/>
                <a:cs typeface="Century Gothic"/>
              </a:rPr>
              <a:t>...</a:t>
            </a:r>
          </a:p>
        </p:txBody>
      </p:sp>
      <p:pic>
        <p:nvPicPr>
          <p:cNvPr id="12" name="Imagen 11">
            <a:extLst>
              <a:ext uri="{FF2B5EF4-FFF2-40B4-BE49-F238E27FC236}">
                <a16:creationId xmlns:a16="http://schemas.microsoft.com/office/drawing/2014/main" id="{28971A3E-85BE-A14E-84BC-30051309BB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4180" y="1340893"/>
            <a:ext cx="2277713" cy="1518475"/>
          </a:xfrm>
          <a:prstGeom prst="rect">
            <a:avLst/>
          </a:prstGeom>
        </p:spPr>
      </p:pic>
      <p:pic>
        <p:nvPicPr>
          <p:cNvPr id="13" name="Imagen 12">
            <a:extLst>
              <a:ext uri="{FF2B5EF4-FFF2-40B4-BE49-F238E27FC236}">
                <a16:creationId xmlns:a16="http://schemas.microsoft.com/office/drawing/2014/main" id="{16BF8BEB-A41B-4F4C-BF77-17EC87AA15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63709" y="1340896"/>
            <a:ext cx="2277711" cy="1518475"/>
          </a:xfrm>
          <a:prstGeom prst="rect">
            <a:avLst/>
          </a:prstGeom>
        </p:spPr>
      </p:pic>
      <p:pic>
        <p:nvPicPr>
          <p:cNvPr id="14" name="Imagen 13">
            <a:extLst>
              <a:ext uri="{FF2B5EF4-FFF2-40B4-BE49-F238E27FC236}">
                <a16:creationId xmlns:a16="http://schemas.microsoft.com/office/drawing/2014/main" id="{423020D9-D91C-A341-98F6-60F2C96CB1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5767" y="4672956"/>
            <a:ext cx="2277712" cy="1518473"/>
          </a:xfrm>
          <a:prstGeom prst="rect">
            <a:avLst/>
          </a:prstGeom>
        </p:spPr>
      </p:pic>
      <p:pic>
        <p:nvPicPr>
          <p:cNvPr id="15" name="Imagen 14">
            <a:extLst>
              <a:ext uri="{FF2B5EF4-FFF2-40B4-BE49-F238E27FC236}">
                <a16:creationId xmlns:a16="http://schemas.microsoft.com/office/drawing/2014/main" id="{6268FFA8-42C8-994D-BCF3-90B2129414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40045" y="3045893"/>
            <a:ext cx="2025163" cy="1518473"/>
          </a:xfrm>
          <a:prstGeom prst="rect">
            <a:avLst/>
          </a:prstGeom>
        </p:spPr>
      </p:pic>
      <p:pic>
        <p:nvPicPr>
          <p:cNvPr id="16" name="Imagen 15">
            <a:extLst>
              <a:ext uri="{FF2B5EF4-FFF2-40B4-BE49-F238E27FC236}">
                <a16:creationId xmlns:a16="http://schemas.microsoft.com/office/drawing/2014/main" id="{4557384C-4175-104A-8527-89B8E28695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74623" y="2942717"/>
            <a:ext cx="2025163" cy="1518472"/>
          </a:xfrm>
          <a:prstGeom prst="rect">
            <a:avLst/>
          </a:prstGeom>
        </p:spPr>
      </p:pic>
      <p:pic>
        <p:nvPicPr>
          <p:cNvPr id="17" name="Imagen 16">
            <a:extLst>
              <a:ext uri="{FF2B5EF4-FFF2-40B4-BE49-F238E27FC236}">
                <a16:creationId xmlns:a16="http://schemas.microsoft.com/office/drawing/2014/main" id="{392DAF6C-5268-0F4A-AADD-9FDA0A90470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6419" y="2942717"/>
            <a:ext cx="2293789" cy="1518472"/>
          </a:xfrm>
          <a:prstGeom prst="rect">
            <a:avLst/>
          </a:prstGeom>
        </p:spPr>
      </p:pic>
      <p:pic>
        <p:nvPicPr>
          <p:cNvPr id="18" name="Imagen 17">
            <a:extLst>
              <a:ext uri="{FF2B5EF4-FFF2-40B4-BE49-F238E27FC236}">
                <a16:creationId xmlns:a16="http://schemas.microsoft.com/office/drawing/2014/main" id="{8A41F4C7-3C03-3843-B62A-E020FD58F3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74334" y="3045892"/>
            <a:ext cx="2285309" cy="1518472"/>
          </a:xfrm>
          <a:prstGeom prst="rect">
            <a:avLst/>
          </a:prstGeom>
        </p:spPr>
      </p:pic>
      <p:pic>
        <p:nvPicPr>
          <p:cNvPr id="20" name="Imagen 19">
            <a:extLst>
              <a:ext uri="{FF2B5EF4-FFF2-40B4-BE49-F238E27FC236}">
                <a16:creationId xmlns:a16="http://schemas.microsoft.com/office/drawing/2014/main" id="{F334AAD5-E274-C04B-A83D-DE2E95204C4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10816" y="4672955"/>
            <a:ext cx="2283621" cy="1518472"/>
          </a:xfrm>
          <a:prstGeom prst="rect">
            <a:avLst/>
          </a:prstGeom>
        </p:spPr>
      </p:pic>
      <p:sp>
        <p:nvSpPr>
          <p:cNvPr id="21" name="CuadroTexto 20">
            <a:extLst>
              <a:ext uri="{FF2B5EF4-FFF2-40B4-BE49-F238E27FC236}">
                <a16:creationId xmlns:a16="http://schemas.microsoft.com/office/drawing/2014/main" id="{182C9A6F-0116-4A4D-AD7A-B0D32FEF4822}"/>
              </a:ext>
            </a:extLst>
          </p:cNvPr>
          <p:cNvSpPr txBox="1"/>
          <p:nvPr/>
        </p:nvSpPr>
        <p:spPr>
          <a:xfrm>
            <a:off x="5905281" y="2481053"/>
            <a:ext cx="1317071" cy="369330"/>
          </a:xfrm>
          <a:prstGeom prst="rect">
            <a:avLst/>
          </a:prstGeom>
          <a:noFill/>
        </p:spPr>
        <p:txBody>
          <a:bodyPr wrap="none" lIns="91438" tIns="45719" rIns="91438" bIns="45719" rtlCol="0">
            <a:spAutoFit/>
          </a:bodyPr>
          <a:lstStyle/>
          <a:p>
            <a:pPr algn="l"/>
            <a:r>
              <a:rPr lang="x-none" dirty="0">
                <a:solidFill>
                  <a:schemeClr val="accent5">
                    <a:lumMod val="50000"/>
                  </a:schemeClr>
                </a:solidFill>
                <a:highlight>
                  <a:srgbClr val="FBF0D5"/>
                </a:highlight>
                <a:latin typeface="Century Gothic"/>
                <a:cs typeface="Century Gothic"/>
              </a:rPr>
              <a:t>montañas</a:t>
            </a:r>
          </a:p>
        </p:txBody>
      </p:sp>
      <p:sp>
        <p:nvSpPr>
          <p:cNvPr id="22" name="CuadroTexto 21">
            <a:extLst>
              <a:ext uri="{FF2B5EF4-FFF2-40B4-BE49-F238E27FC236}">
                <a16:creationId xmlns:a16="http://schemas.microsoft.com/office/drawing/2014/main" id="{AD460151-FE09-B046-9E38-54EE8A6BB371}"/>
              </a:ext>
            </a:extLst>
          </p:cNvPr>
          <p:cNvSpPr txBox="1"/>
          <p:nvPr/>
        </p:nvSpPr>
        <p:spPr>
          <a:xfrm>
            <a:off x="9649554" y="2481053"/>
            <a:ext cx="731311" cy="369330"/>
          </a:xfrm>
          <a:prstGeom prst="rect">
            <a:avLst/>
          </a:prstGeom>
          <a:noFill/>
        </p:spPr>
        <p:txBody>
          <a:bodyPr wrap="none" lIns="91438" tIns="45719" rIns="91438" bIns="45719" rtlCol="0">
            <a:spAutoFit/>
          </a:bodyPr>
          <a:lstStyle/>
          <a:p>
            <a:pPr algn="l"/>
            <a:r>
              <a:rPr lang="x-none" dirty="0">
                <a:solidFill>
                  <a:schemeClr val="accent5">
                    <a:lumMod val="50000"/>
                  </a:schemeClr>
                </a:solidFill>
                <a:highlight>
                  <a:srgbClr val="FBF0D5"/>
                </a:highlight>
                <a:latin typeface="Century Gothic"/>
                <a:cs typeface="Century Gothic"/>
              </a:rPr>
              <a:t>sec</a:t>
            </a:r>
            <a:r>
              <a:rPr lang="en-GB" dirty="0">
                <a:solidFill>
                  <a:schemeClr val="accent5">
                    <a:lumMod val="50000"/>
                  </a:schemeClr>
                </a:solidFill>
                <a:highlight>
                  <a:srgbClr val="FBF0D5"/>
                </a:highlight>
                <a:latin typeface="Century Gothic"/>
                <a:cs typeface="Century Gothic"/>
              </a:rPr>
              <a:t>a</a:t>
            </a:r>
            <a:endParaRPr lang="x-none" dirty="0">
              <a:solidFill>
                <a:schemeClr val="accent5">
                  <a:lumMod val="50000"/>
                </a:schemeClr>
              </a:solidFill>
              <a:highlight>
                <a:srgbClr val="FBF0D5"/>
              </a:highlight>
              <a:latin typeface="Century Gothic"/>
              <a:cs typeface="Century Gothic"/>
            </a:endParaRPr>
          </a:p>
        </p:txBody>
      </p:sp>
      <p:sp>
        <p:nvSpPr>
          <p:cNvPr id="23" name="CuadroTexto 22">
            <a:extLst>
              <a:ext uri="{FF2B5EF4-FFF2-40B4-BE49-F238E27FC236}">
                <a16:creationId xmlns:a16="http://schemas.microsoft.com/office/drawing/2014/main" id="{0ACFDF0B-3A39-D641-B9E1-841B22829316}"/>
              </a:ext>
            </a:extLst>
          </p:cNvPr>
          <p:cNvSpPr txBox="1"/>
          <p:nvPr/>
        </p:nvSpPr>
        <p:spPr>
          <a:xfrm>
            <a:off x="1189303" y="4102701"/>
            <a:ext cx="2247727" cy="369330"/>
          </a:xfrm>
          <a:prstGeom prst="rect">
            <a:avLst/>
          </a:prstGeom>
          <a:noFill/>
        </p:spPr>
        <p:txBody>
          <a:bodyPr wrap="none" lIns="91438" tIns="45719" rIns="91438" bIns="45719" rtlCol="0">
            <a:spAutoFit/>
          </a:bodyPr>
          <a:lstStyle/>
          <a:p>
            <a:pPr algn="l"/>
            <a:r>
              <a:rPr lang="x-none" dirty="0">
                <a:solidFill>
                  <a:schemeClr val="accent5">
                    <a:lumMod val="50000"/>
                  </a:schemeClr>
                </a:solidFill>
                <a:highlight>
                  <a:srgbClr val="FBF0D5"/>
                </a:highlight>
                <a:latin typeface="Century Gothic"/>
                <a:cs typeface="Century Gothic"/>
              </a:rPr>
              <a:t>paisajes diferentes</a:t>
            </a:r>
          </a:p>
        </p:txBody>
      </p:sp>
      <p:sp>
        <p:nvSpPr>
          <p:cNvPr id="24" name="CuadroTexto 23">
            <a:extLst>
              <a:ext uri="{FF2B5EF4-FFF2-40B4-BE49-F238E27FC236}">
                <a16:creationId xmlns:a16="http://schemas.microsoft.com/office/drawing/2014/main" id="{56A25FD5-1F0D-8C46-AD9E-0D471555503D}"/>
              </a:ext>
            </a:extLst>
          </p:cNvPr>
          <p:cNvSpPr txBox="1"/>
          <p:nvPr/>
        </p:nvSpPr>
        <p:spPr>
          <a:xfrm>
            <a:off x="2001816" y="5838353"/>
            <a:ext cx="1205261" cy="369330"/>
          </a:xfrm>
          <a:prstGeom prst="rect">
            <a:avLst/>
          </a:prstGeom>
          <a:noFill/>
        </p:spPr>
        <p:txBody>
          <a:bodyPr wrap="none" lIns="91438" tIns="45719" rIns="91438" bIns="45719" rtlCol="0">
            <a:spAutoFit/>
          </a:bodyPr>
          <a:lstStyle/>
          <a:p>
            <a:pPr algn="l"/>
            <a:r>
              <a:rPr lang="x-none" dirty="0">
                <a:solidFill>
                  <a:schemeClr val="accent5">
                    <a:lumMod val="50000"/>
                  </a:schemeClr>
                </a:solidFill>
                <a:highlight>
                  <a:srgbClr val="FBF0D5"/>
                </a:highlight>
                <a:latin typeface="Century Gothic"/>
                <a:cs typeface="Century Gothic"/>
              </a:rPr>
              <a:t>glaciares</a:t>
            </a:r>
          </a:p>
        </p:txBody>
      </p:sp>
      <p:sp>
        <p:nvSpPr>
          <p:cNvPr id="25" name="CuadroTexto 24">
            <a:extLst>
              <a:ext uri="{FF2B5EF4-FFF2-40B4-BE49-F238E27FC236}">
                <a16:creationId xmlns:a16="http://schemas.microsoft.com/office/drawing/2014/main" id="{92F8D2E4-8272-984A-8074-ACA402125278}"/>
              </a:ext>
            </a:extLst>
          </p:cNvPr>
          <p:cNvSpPr txBox="1"/>
          <p:nvPr/>
        </p:nvSpPr>
        <p:spPr>
          <a:xfrm>
            <a:off x="6242710" y="5960596"/>
            <a:ext cx="810660" cy="369330"/>
          </a:xfrm>
          <a:prstGeom prst="rect">
            <a:avLst/>
          </a:prstGeom>
          <a:noFill/>
        </p:spPr>
        <p:txBody>
          <a:bodyPr wrap="none" lIns="91438" tIns="45719" rIns="91438" bIns="45719" rtlCol="0">
            <a:spAutoFit/>
          </a:bodyPr>
          <a:lstStyle/>
          <a:p>
            <a:pPr algn="l"/>
            <a:r>
              <a:rPr lang="x-none" dirty="0">
                <a:solidFill>
                  <a:schemeClr val="accent5">
                    <a:lumMod val="50000"/>
                  </a:schemeClr>
                </a:solidFill>
                <a:highlight>
                  <a:srgbClr val="FBF0D5"/>
                </a:highlight>
                <a:latin typeface="Century Gothic"/>
                <a:cs typeface="Century Gothic"/>
              </a:rPr>
              <a:t>costa</a:t>
            </a:r>
          </a:p>
        </p:txBody>
      </p:sp>
      <p:sp>
        <p:nvSpPr>
          <p:cNvPr id="26" name="CuadroTexto 25">
            <a:extLst>
              <a:ext uri="{FF2B5EF4-FFF2-40B4-BE49-F238E27FC236}">
                <a16:creationId xmlns:a16="http://schemas.microsoft.com/office/drawing/2014/main" id="{3AF2CF59-4D38-FD4F-AFC8-E49F48FF85C6}"/>
              </a:ext>
            </a:extLst>
          </p:cNvPr>
          <p:cNvSpPr txBox="1"/>
          <p:nvPr/>
        </p:nvSpPr>
        <p:spPr>
          <a:xfrm>
            <a:off x="6278577" y="4147008"/>
            <a:ext cx="756107" cy="369330"/>
          </a:xfrm>
          <a:prstGeom prst="rect">
            <a:avLst/>
          </a:prstGeom>
          <a:noFill/>
        </p:spPr>
        <p:txBody>
          <a:bodyPr wrap="none" lIns="91438" tIns="45719" rIns="91438" bIns="45719" rtlCol="0">
            <a:spAutoFit/>
          </a:bodyPr>
          <a:lstStyle/>
          <a:p>
            <a:pPr algn="l"/>
            <a:r>
              <a:rPr lang="x-none" dirty="0">
                <a:solidFill>
                  <a:schemeClr val="accent5">
                    <a:lumMod val="50000"/>
                  </a:schemeClr>
                </a:solidFill>
                <a:highlight>
                  <a:srgbClr val="FBF0D5"/>
                </a:highlight>
                <a:latin typeface="Century Gothic"/>
                <a:cs typeface="Century Gothic"/>
              </a:rPr>
              <a:t>selva</a:t>
            </a:r>
          </a:p>
        </p:txBody>
      </p:sp>
      <p:sp>
        <p:nvSpPr>
          <p:cNvPr id="27" name="CuadroTexto 26">
            <a:extLst>
              <a:ext uri="{FF2B5EF4-FFF2-40B4-BE49-F238E27FC236}">
                <a16:creationId xmlns:a16="http://schemas.microsoft.com/office/drawing/2014/main" id="{E156BBAD-E548-4C44-857A-6557BB2F97E5}"/>
              </a:ext>
            </a:extLst>
          </p:cNvPr>
          <p:cNvSpPr txBox="1"/>
          <p:nvPr/>
        </p:nvSpPr>
        <p:spPr>
          <a:xfrm>
            <a:off x="9649553" y="4147008"/>
            <a:ext cx="749232" cy="369330"/>
          </a:xfrm>
          <a:prstGeom prst="rect">
            <a:avLst/>
          </a:prstGeom>
          <a:noFill/>
        </p:spPr>
        <p:txBody>
          <a:bodyPr wrap="none" lIns="91438" tIns="45719" rIns="91438" bIns="45719" rtlCol="0">
            <a:spAutoFit/>
          </a:bodyPr>
          <a:lstStyle/>
          <a:p>
            <a:pPr algn="l"/>
            <a:r>
              <a:rPr lang="x-none" dirty="0">
                <a:solidFill>
                  <a:schemeClr val="accent5">
                    <a:lumMod val="50000"/>
                  </a:schemeClr>
                </a:solidFill>
                <a:highlight>
                  <a:srgbClr val="FBF0D5"/>
                </a:highlight>
                <a:latin typeface="Century Gothic"/>
                <a:cs typeface="Century Gothic"/>
              </a:rPr>
              <a:t>lluvia</a:t>
            </a:r>
          </a:p>
        </p:txBody>
      </p:sp>
      <p:pic>
        <p:nvPicPr>
          <p:cNvPr id="28" name="Imagen 27">
            <a:extLst>
              <a:ext uri="{FF2B5EF4-FFF2-40B4-BE49-F238E27FC236}">
                <a16:creationId xmlns:a16="http://schemas.microsoft.com/office/drawing/2014/main" id="{2741547F-73B9-5141-A0C6-0624D91C845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63707" y="4667541"/>
            <a:ext cx="2327751" cy="1551833"/>
          </a:xfrm>
          <a:prstGeom prst="rect">
            <a:avLst/>
          </a:prstGeom>
        </p:spPr>
      </p:pic>
      <p:sp>
        <p:nvSpPr>
          <p:cNvPr id="29" name="CuadroTexto 28">
            <a:extLst>
              <a:ext uri="{FF2B5EF4-FFF2-40B4-BE49-F238E27FC236}">
                <a16:creationId xmlns:a16="http://schemas.microsoft.com/office/drawing/2014/main" id="{E8E0418E-9295-6546-99D2-D356C88081EA}"/>
              </a:ext>
            </a:extLst>
          </p:cNvPr>
          <p:cNvSpPr txBox="1"/>
          <p:nvPr/>
        </p:nvSpPr>
        <p:spPr>
          <a:xfrm>
            <a:off x="9591771" y="5872684"/>
            <a:ext cx="1006213" cy="369330"/>
          </a:xfrm>
          <a:prstGeom prst="rect">
            <a:avLst/>
          </a:prstGeom>
          <a:noFill/>
        </p:spPr>
        <p:txBody>
          <a:bodyPr wrap="none" lIns="91438" tIns="45719" rIns="91438" bIns="45719" rtlCol="0">
            <a:spAutoFit/>
          </a:bodyPr>
          <a:lstStyle/>
          <a:p>
            <a:pPr algn="l"/>
            <a:r>
              <a:rPr lang="x-none" dirty="0">
                <a:solidFill>
                  <a:schemeClr val="accent5">
                    <a:lumMod val="50000"/>
                  </a:schemeClr>
                </a:solidFill>
                <a:highlight>
                  <a:srgbClr val="FBF0D5"/>
                </a:highlight>
                <a:latin typeface="Century Gothic"/>
                <a:cs typeface="Century Gothic"/>
              </a:rPr>
              <a:t>árboles</a:t>
            </a:r>
          </a:p>
        </p:txBody>
      </p:sp>
      <p:sp>
        <p:nvSpPr>
          <p:cNvPr id="30" name="CuadroTexto 29">
            <a:extLst>
              <a:ext uri="{FF2B5EF4-FFF2-40B4-BE49-F238E27FC236}">
                <a16:creationId xmlns:a16="http://schemas.microsoft.com/office/drawing/2014/main" id="{6B7C5469-16E3-EC46-9566-FC85A2C6F231}"/>
              </a:ext>
            </a:extLst>
          </p:cNvPr>
          <p:cNvSpPr txBox="1"/>
          <p:nvPr/>
        </p:nvSpPr>
        <p:spPr>
          <a:xfrm>
            <a:off x="346881" y="2324793"/>
            <a:ext cx="3775188" cy="369330"/>
          </a:xfrm>
          <a:prstGeom prst="rect">
            <a:avLst/>
          </a:prstGeom>
          <a:noFill/>
        </p:spPr>
        <p:txBody>
          <a:bodyPr wrap="none" lIns="91438" tIns="45719" rIns="91438" bIns="45719" rtlCol="0">
            <a:spAutoFit/>
          </a:bodyPr>
          <a:lstStyle/>
          <a:p>
            <a:pPr algn="l"/>
            <a:r>
              <a:rPr lang="x-none" dirty="0">
                <a:solidFill>
                  <a:schemeClr val="accent5">
                    <a:lumMod val="50000"/>
                  </a:schemeClr>
                </a:solidFill>
                <a:latin typeface="Century Gothic"/>
                <a:cs typeface="Century Gothic"/>
              </a:rPr>
              <a:t>Ejemplo: En Bolivia no hay lluvia.</a:t>
            </a:r>
          </a:p>
        </p:txBody>
      </p:sp>
      <p:sp>
        <p:nvSpPr>
          <p:cNvPr id="31" name="Rounded Rectangle 11">
            <a:extLst>
              <a:ext uri="{FF2B5EF4-FFF2-40B4-BE49-F238E27FC236}">
                <a16:creationId xmlns:a16="http://schemas.microsoft.com/office/drawing/2014/main" id="{A316DD52-7894-4A75-969C-CA0645DA2978}"/>
              </a:ext>
            </a:extLst>
          </p:cNvPr>
          <p:cNvSpPr/>
          <p:nvPr/>
        </p:nvSpPr>
        <p:spPr>
          <a:xfrm>
            <a:off x="9984242" y="258167"/>
            <a:ext cx="194390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dirty="0" err="1">
                <a:solidFill>
                  <a:prstClr val="white"/>
                </a:solidFill>
                <a:latin typeface="Century Gothic"/>
                <a:cs typeface="Century Gothic"/>
              </a:rPr>
              <a:t>hablar</a:t>
            </a:r>
            <a:endParaRPr lang="en-GB" sz="2000" b="1" dirty="0">
              <a:solidFill>
                <a:prstClr val="white"/>
              </a:solidFill>
              <a:latin typeface="Century Gothic"/>
              <a:cs typeface="Century Gothic"/>
            </a:endParaRPr>
          </a:p>
        </p:txBody>
      </p:sp>
    </p:spTree>
    <p:extLst>
      <p:ext uri="{BB962C8B-B14F-4D97-AF65-F5344CB8AC3E}">
        <p14:creationId xmlns:p14="http://schemas.microsoft.com/office/powerpoint/2010/main" val="385891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D07F6A58-2404-2B43-82B2-D271FA3826DA}"/>
              </a:ext>
            </a:extLst>
          </p:cNvPr>
          <p:cNvSpPr txBox="1"/>
          <p:nvPr/>
        </p:nvSpPr>
        <p:spPr>
          <a:xfrm>
            <a:off x="236749" y="1070271"/>
            <a:ext cx="8488068" cy="3139319"/>
          </a:xfrm>
          <a:prstGeom prst="rect">
            <a:avLst/>
          </a:prstGeom>
          <a:noFill/>
        </p:spPr>
        <p:txBody>
          <a:bodyPr wrap="square" lIns="91438" tIns="45719" rIns="91438" bIns="45719" rtlCol="0">
            <a:spAutoFit/>
          </a:bodyPr>
          <a:lstStyle/>
          <a:p>
            <a:r>
              <a:rPr lang="es-ES" dirty="0">
                <a:solidFill>
                  <a:schemeClr val="accent5">
                    <a:lumMod val="50000"/>
                  </a:schemeClr>
                </a:solidFill>
                <a:latin typeface="Century Gothic"/>
                <a:cs typeface="Century Gothic"/>
              </a:rPr>
              <a:t>Bolivia es un país en el centro de Sudamérica. Tiene una frontera con Perú, Chile, Argentina, Paraguay y Brasil. No tiene costa.</a:t>
            </a:r>
          </a:p>
          <a:p>
            <a:endParaRPr lang="es-ES" dirty="0">
              <a:solidFill>
                <a:schemeClr val="accent5">
                  <a:lumMod val="50000"/>
                </a:schemeClr>
              </a:solidFill>
              <a:latin typeface="Century Gothic"/>
              <a:cs typeface="Century Gothic"/>
            </a:endParaRPr>
          </a:p>
          <a:p>
            <a:r>
              <a:rPr lang="es-ES" dirty="0">
                <a:solidFill>
                  <a:schemeClr val="accent5">
                    <a:lumMod val="50000"/>
                  </a:schemeClr>
                </a:solidFill>
                <a:latin typeface="Century Gothic"/>
                <a:cs typeface="Century Gothic"/>
              </a:rPr>
              <a:t>Una parte de Bolivia está en los Andes. Las montañas son muy altas allí. ¡Muchas tienen una altura de cinco o seis mil metros! La región alta de Bolivia es bastante seca. A veces no tiene mucha agua porque desaparecen los glaciares. </a:t>
            </a:r>
          </a:p>
          <a:p>
            <a:endParaRPr lang="es-ES" dirty="0">
              <a:solidFill>
                <a:schemeClr val="accent5">
                  <a:lumMod val="50000"/>
                </a:schemeClr>
              </a:solidFill>
              <a:latin typeface="Century Gothic"/>
              <a:cs typeface="Century Gothic"/>
            </a:endParaRPr>
          </a:p>
          <a:p>
            <a:r>
              <a:rPr lang="es-ES" dirty="0">
                <a:solidFill>
                  <a:schemeClr val="accent5">
                    <a:lumMod val="50000"/>
                  </a:schemeClr>
                </a:solidFill>
                <a:latin typeface="Century Gothic"/>
                <a:cs typeface="Century Gothic"/>
              </a:rPr>
              <a:t>Otra parte de Bolivia está en el Amazonas. Los paisajes y el clima son completamente diferentes allí. En la selva, hay ríos, árboles y normalmente mucha lluvia. La selva cubre todo el este de Bolivia.</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9984242" y="258167"/>
            <a:ext cx="194390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dirty="0">
                <a:solidFill>
                  <a:prstClr val="white"/>
                </a:solidFill>
                <a:latin typeface="Century Gothic"/>
                <a:cs typeface="Century Gothic"/>
              </a:rPr>
              <a:t>leer</a:t>
            </a:r>
          </a:p>
        </p:txBody>
      </p:sp>
      <p:sp>
        <p:nvSpPr>
          <p:cNvPr id="3" name="Title 2"/>
          <p:cNvSpPr>
            <a:spLocks noGrp="1"/>
          </p:cNvSpPr>
          <p:nvPr>
            <p:ph type="title"/>
          </p:nvPr>
        </p:nvSpPr>
        <p:spPr>
          <a:xfrm>
            <a:off x="3046451" y="16765"/>
            <a:ext cx="4902200" cy="585627"/>
          </a:xfrm>
        </p:spPr>
        <p:txBody>
          <a:bodyPr>
            <a:normAutofit/>
          </a:bodyPr>
          <a:lstStyle/>
          <a:p>
            <a:r>
              <a:rPr lang="en-GB" sz="3200" b="1" dirty="0">
                <a:latin typeface="Century Gothic"/>
                <a:cs typeface="Century Gothic"/>
              </a:rPr>
              <a:t>Geografía</a:t>
            </a:r>
          </a:p>
        </p:txBody>
      </p:sp>
      <p:pic>
        <p:nvPicPr>
          <p:cNvPr id="1028" name="Picture 4" descr="macro photography of mountain bluebird on green pl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6921" y="3968063"/>
            <a:ext cx="3176767" cy="2118903"/>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white and brown painted building"/>
          <p:cNvPicPr>
            <a:picLocks noChangeAspect="1" noChangeArrowheads="1"/>
          </p:cNvPicPr>
          <p:nvPr/>
        </p:nvPicPr>
        <p:blipFill rotWithShape="1">
          <a:blip r:embed="rId4">
            <a:extLst>
              <a:ext uri="{28A0092B-C50C-407E-A947-70E740481C1C}">
                <a14:useLocalDpi xmlns:a14="http://schemas.microsoft.com/office/drawing/2010/main" val="0"/>
              </a:ext>
            </a:extLst>
          </a:blip>
          <a:srcRect l="13246" r="16574"/>
          <a:stretch/>
        </p:blipFill>
        <p:spPr bwMode="auto">
          <a:xfrm>
            <a:off x="8724817" y="1098644"/>
            <a:ext cx="3268871" cy="2356833"/>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236749" y="565718"/>
            <a:ext cx="8055212" cy="369330"/>
          </a:xfrm>
          <a:prstGeom prst="rect">
            <a:avLst/>
          </a:prstGeom>
          <a:noFill/>
        </p:spPr>
        <p:txBody>
          <a:bodyPr wrap="square" lIns="91438" tIns="45719" rIns="91438" bIns="45719" rtlCol="0">
            <a:spAutoFit/>
          </a:bodyPr>
          <a:lstStyle/>
          <a:p>
            <a:pPr algn="l"/>
            <a:r>
              <a:rPr lang="en-GB" b="1" dirty="0">
                <a:solidFill>
                  <a:schemeClr val="accent5">
                    <a:lumMod val="50000"/>
                  </a:schemeClr>
                </a:solidFill>
                <a:latin typeface="Century Gothic"/>
                <a:cs typeface="Century Gothic"/>
              </a:rPr>
              <a:t>Lee el texto. ¿Tus predicciones son correctas?</a:t>
            </a:r>
          </a:p>
        </p:txBody>
      </p:sp>
    </p:spTree>
    <p:extLst>
      <p:ext uri="{BB962C8B-B14F-4D97-AF65-F5344CB8AC3E}">
        <p14:creationId xmlns:p14="http://schemas.microsoft.com/office/powerpoint/2010/main" val="360415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350A4B-4D92-ED4B-8F44-03FDE1E74826}"/>
              </a:ext>
            </a:extLst>
          </p:cNvPr>
          <p:cNvSpPr>
            <a:spLocks noGrp="1"/>
          </p:cNvSpPr>
          <p:nvPr>
            <p:ph type="title"/>
          </p:nvPr>
        </p:nvSpPr>
        <p:spPr>
          <a:xfrm>
            <a:off x="3753519" y="123036"/>
            <a:ext cx="4566314" cy="607805"/>
          </a:xfrm>
        </p:spPr>
        <p:txBody>
          <a:bodyPr>
            <a:normAutofit/>
          </a:bodyPr>
          <a:lstStyle/>
          <a:p>
            <a:pPr algn="ctr"/>
            <a:r>
              <a:rPr lang="x-none" sz="3200" b="1" dirty="0"/>
              <a:t>Idiomas y educación</a:t>
            </a:r>
          </a:p>
        </p:txBody>
      </p:sp>
      <p:sp>
        <p:nvSpPr>
          <p:cNvPr id="4" name="CuadroTexto 3">
            <a:extLst>
              <a:ext uri="{FF2B5EF4-FFF2-40B4-BE49-F238E27FC236}">
                <a16:creationId xmlns:a16="http://schemas.microsoft.com/office/drawing/2014/main" id="{86565B9B-4EC2-3F45-A2D9-F8711E4F5C9A}"/>
              </a:ext>
            </a:extLst>
          </p:cNvPr>
          <p:cNvSpPr txBox="1"/>
          <p:nvPr/>
        </p:nvSpPr>
        <p:spPr>
          <a:xfrm>
            <a:off x="701000" y="1300739"/>
            <a:ext cx="8188657"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español es un idioma oficial de Bolivia, aunque otros idiomas existen. Mucha gente de origen indígena habla </a:t>
            </a:r>
            <a:r>
              <a:rPr kumimoji="0" lang="es-E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aymara</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s-E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quechua</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dos idiomas muy antiguos. El idioma puede ser una parte importante de su identidad y cultura.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muchas escuelas, la educación cambia: ahora, los estudiantes deben aprender español y también un idioma indígena*. Sin embargo, a veces no hay suficientes profesores para enseñar los idiomas indígenas.</a:t>
            </a:r>
          </a:p>
        </p:txBody>
      </p:sp>
      <p:pic>
        <p:nvPicPr>
          <p:cNvPr id="5" name="Imagen 4">
            <a:extLst>
              <a:ext uri="{FF2B5EF4-FFF2-40B4-BE49-F238E27FC236}">
                <a16:creationId xmlns:a16="http://schemas.microsoft.com/office/drawing/2014/main" id="{CF7CAF55-8E55-7F44-8950-C3C2CBF985E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898399" y="1362068"/>
            <a:ext cx="2855098" cy="3568873"/>
          </a:xfrm>
          <a:prstGeom prst="rect">
            <a:avLst/>
          </a:prstGeom>
        </p:spPr>
      </p:pic>
      <p:sp>
        <p:nvSpPr>
          <p:cNvPr id="7"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Rounded Rectangular Callout 2"/>
          <p:cNvSpPr/>
          <p:nvPr/>
        </p:nvSpPr>
        <p:spPr>
          <a:xfrm>
            <a:off x="188685" y="5449463"/>
            <a:ext cx="11739459" cy="808422"/>
          </a:xfrm>
          <a:prstGeom prst="wedgeRoundRectCallout">
            <a:avLst>
              <a:gd name="adj1" fmla="val -11887"/>
              <a:gd name="adj2" fmla="val -4999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Remember, use the verb ending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to mean ______ or ____ with present tense –er / –ir verbs.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Use the verb ending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to mean to mean ______. </a:t>
            </a:r>
          </a:p>
        </p:txBody>
      </p:sp>
      <p:sp>
        <p:nvSpPr>
          <p:cNvPr id="10" name="Oval 9"/>
          <p:cNvSpPr/>
          <p:nvPr/>
        </p:nvSpPr>
        <p:spPr>
          <a:xfrm>
            <a:off x="3552387" y="2409109"/>
            <a:ext cx="1171575" cy="51435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2761812" y="1627422"/>
            <a:ext cx="1209877" cy="60638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extBox 5"/>
          <p:cNvSpPr txBox="1"/>
          <p:nvPr/>
        </p:nvSpPr>
        <p:spPr>
          <a:xfrm>
            <a:off x="692258" y="773844"/>
            <a:ext cx="8055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el texto. ¿Cuántos verbos terminan en –e o –en? </a:t>
            </a:r>
          </a:p>
        </p:txBody>
      </p:sp>
      <p:sp>
        <p:nvSpPr>
          <p:cNvPr id="12" name="Oval 11"/>
          <p:cNvSpPr/>
          <p:nvPr/>
        </p:nvSpPr>
        <p:spPr>
          <a:xfrm>
            <a:off x="2966599" y="3850628"/>
            <a:ext cx="1171575" cy="51435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TextBox 12"/>
          <p:cNvSpPr txBox="1"/>
          <p:nvPr/>
        </p:nvSpPr>
        <p:spPr>
          <a:xfrm>
            <a:off x="5924530" y="5472083"/>
            <a:ext cx="9091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p>
        </p:txBody>
      </p:sp>
      <p:sp>
        <p:nvSpPr>
          <p:cNvPr id="14" name="TextBox 13"/>
          <p:cNvSpPr txBox="1"/>
          <p:nvPr/>
        </p:nvSpPr>
        <p:spPr>
          <a:xfrm>
            <a:off x="7169999" y="5480866"/>
            <a:ext cx="7692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a:t>
            </a:r>
          </a:p>
        </p:txBody>
      </p:sp>
      <p:sp>
        <p:nvSpPr>
          <p:cNvPr id="15" name="TextBox 14"/>
          <p:cNvSpPr txBox="1"/>
          <p:nvPr/>
        </p:nvSpPr>
        <p:spPr>
          <a:xfrm>
            <a:off x="8275584" y="5807273"/>
            <a:ext cx="9437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p>
        </p:txBody>
      </p:sp>
      <p:sp>
        <p:nvSpPr>
          <p:cNvPr id="16" name="TextBox 15"/>
          <p:cNvSpPr txBox="1"/>
          <p:nvPr/>
        </p:nvSpPr>
        <p:spPr>
          <a:xfrm>
            <a:off x="8256828" y="4955907"/>
            <a:ext cx="19250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*indigenous</a:t>
            </a:r>
          </a:p>
        </p:txBody>
      </p:sp>
    </p:spTree>
    <p:extLst>
      <p:ext uri="{BB962C8B-B14F-4D97-AF65-F5344CB8AC3E}">
        <p14:creationId xmlns:p14="http://schemas.microsoft.com/office/powerpoint/2010/main" val="169745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a:cs typeface="Century Gothic"/>
              </a:rPr>
              <a:t>8.1.1.1</a:t>
            </a:r>
          </a:p>
        </p:txBody>
      </p:sp>
      <p:sp>
        <p:nvSpPr>
          <p:cNvPr id="3" name="Content Placeholder 2"/>
          <p:cNvSpPr>
            <a:spLocks noGrp="1"/>
          </p:cNvSpPr>
          <p:nvPr>
            <p:ph idx="1"/>
          </p:nvPr>
        </p:nvSpPr>
        <p:spPr/>
        <p:txBody>
          <a:bodyPr/>
          <a:lstStyle/>
          <a:p>
            <a:r>
              <a:rPr lang="en-US" dirty="0"/>
              <a:t>Slide 13: speaking including a callout about salsa music.</a:t>
            </a:r>
          </a:p>
        </p:txBody>
      </p:sp>
    </p:spTree>
    <p:extLst>
      <p:ext uri="{BB962C8B-B14F-4D97-AF65-F5344CB8AC3E}">
        <p14:creationId xmlns:p14="http://schemas.microsoft.com/office/powerpoint/2010/main" val="1911421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271036" y="1009471"/>
            <a:ext cx="4727505" cy="522814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a:latin typeface="Century Gothic"/>
              <a:cs typeface="Century Gothic"/>
            </a:endParaRPr>
          </a:p>
        </p:txBody>
      </p:sp>
      <p:sp>
        <p:nvSpPr>
          <p:cNvPr id="2" name="Título 1">
            <a:extLst>
              <a:ext uri="{FF2B5EF4-FFF2-40B4-BE49-F238E27FC236}">
                <a16:creationId xmlns:a16="http://schemas.microsoft.com/office/drawing/2014/main" id="{F00EEA29-5440-3E42-8E68-6D58B28CD675}"/>
              </a:ext>
            </a:extLst>
          </p:cNvPr>
          <p:cNvSpPr>
            <a:spLocks noGrp="1"/>
          </p:cNvSpPr>
          <p:nvPr>
            <p:ph type="title" idx="4294967295"/>
          </p:nvPr>
        </p:nvSpPr>
        <p:spPr>
          <a:xfrm>
            <a:off x="232407" y="90791"/>
            <a:ext cx="10068480" cy="927055"/>
          </a:xfrm>
        </p:spPr>
        <p:txBody>
          <a:bodyPr>
            <a:noAutofit/>
          </a:bodyPr>
          <a:lstStyle/>
          <a:p>
            <a:r>
              <a:rPr lang="en-GB" sz="2400" b="1" dirty="0" err="1">
                <a:solidFill>
                  <a:srgbClr val="203864"/>
                </a:solidFill>
                <a:latin typeface="Century Gothic"/>
                <a:cs typeface="Century Gothic"/>
              </a:rPr>
              <a:t>Escucha</a:t>
            </a:r>
            <a:r>
              <a:rPr lang="en-GB" sz="2400" b="1" dirty="0">
                <a:solidFill>
                  <a:srgbClr val="203864"/>
                </a:solidFill>
                <a:latin typeface="Century Gothic"/>
                <a:cs typeface="Century Gothic"/>
              </a:rPr>
              <a:t> </a:t>
            </a:r>
            <a:r>
              <a:rPr lang="en-GB" sz="2400" b="1" dirty="0" err="1">
                <a:solidFill>
                  <a:srgbClr val="203864"/>
                </a:solidFill>
                <a:latin typeface="Century Gothic"/>
                <a:cs typeface="Century Gothic"/>
              </a:rPr>
              <a:t>información</a:t>
            </a:r>
            <a:r>
              <a:rPr lang="en-GB" sz="2400" b="1" dirty="0">
                <a:solidFill>
                  <a:srgbClr val="203864"/>
                </a:solidFill>
                <a:latin typeface="Century Gothic"/>
                <a:cs typeface="Century Gothic"/>
              </a:rPr>
              <a:t> </a:t>
            </a:r>
            <a:r>
              <a:rPr lang="en-GB" sz="2400" b="1" dirty="0" err="1">
                <a:solidFill>
                  <a:srgbClr val="203864"/>
                </a:solidFill>
                <a:latin typeface="Century Gothic"/>
                <a:cs typeface="Century Gothic"/>
              </a:rPr>
              <a:t>sobre</a:t>
            </a:r>
            <a:r>
              <a:rPr lang="en-GB" sz="2400" b="1" dirty="0">
                <a:solidFill>
                  <a:srgbClr val="203864"/>
                </a:solidFill>
                <a:latin typeface="Century Gothic"/>
                <a:cs typeface="Century Gothic"/>
              </a:rPr>
              <a:t> Bolivia. ¿El sujeto es singular o plural? </a:t>
            </a:r>
            <a:r>
              <a:rPr lang="en-GB" sz="2400" b="1" dirty="0" err="1">
                <a:solidFill>
                  <a:srgbClr val="203864"/>
                </a:solidFill>
                <a:latin typeface="Century Gothic"/>
                <a:cs typeface="Century Gothic"/>
              </a:rPr>
              <a:t>Luego</a:t>
            </a:r>
            <a:r>
              <a:rPr lang="en-GB" sz="2400" b="1" dirty="0">
                <a:solidFill>
                  <a:srgbClr val="203864"/>
                </a:solidFill>
                <a:latin typeface="Century Gothic"/>
                <a:cs typeface="Century Gothic"/>
              </a:rPr>
              <a:t>, </a:t>
            </a:r>
            <a:r>
              <a:rPr lang="en-GB" sz="2400" b="1" dirty="0" err="1">
                <a:solidFill>
                  <a:srgbClr val="203864"/>
                </a:solidFill>
                <a:latin typeface="Century Gothic"/>
                <a:cs typeface="Century Gothic"/>
              </a:rPr>
              <a:t>busca</a:t>
            </a:r>
            <a:r>
              <a:rPr lang="en-GB" sz="2400" b="1" dirty="0">
                <a:solidFill>
                  <a:srgbClr val="203864"/>
                </a:solidFill>
                <a:latin typeface="Century Gothic"/>
                <a:cs typeface="Century Gothic"/>
              </a:rPr>
              <a:t> el sujeto. En la frase </a:t>
            </a:r>
            <a:r>
              <a:rPr lang="en-GB" sz="2400" b="1" dirty="0" err="1">
                <a:solidFill>
                  <a:srgbClr val="203864"/>
                </a:solidFill>
                <a:latin typeface="Century Gothic"/>
                <a:cs typeface="Century Gothic"/>
              </a:rPr>
              <a:t>tres</a:t>
            </a:r>
            <a:r>
              <a:rPr lang="en-GB" sz="2400" b="1" dirty="0">
                <a:solidFill>
                  <a:srgbClr val="203864"/>
                </a:solidFill>
                <a:latin typeface="Century Gothic"/>
                <a:cs typeface="Century Gothic"/>
              </a:rPr>
              <a:t>, dos </a:t>
            </a:r>
            <a:r>
              <a:rPr lang="en-GB" sz="2400" b="1" dirty="0" err="1">
                <a:solidFill>
                  <a:srgbClr val="203864"/>
                </a:solidFill>
                <a:latin typeface="Century Gothic"/>
                <a:cs typeface="Century Gothic"/>
              </a:rPr>
              <a:t>sujetos</a:t>
            </a:r>
            <a:r>
              <a:rPr lang="en-GB" sz="2400" b="1" dirty="0">
                <a:solidFill>
                  <a:srgbClr val="203864"/>
                </a:solidFill>
                <a:latin typeface="Century Gothic"/>
                <a:cs typeface="Century Gothic"/>
              </a:rPr>
              <a:t> son </a:t>
            </a:r>
            <a:r>
              <a:rPr lang="en-GB" sz="2400" b="1" dirty="0" err="1">
                <a:solidFill>
                  <a:srgbClr val="203864"/>
                </a:solidFill>
                <a:latin typeface="Century Gothic"/>
                <a:cs typeface="Century Gothic"/>
              </a:rPr>
              <a:t>posibles</a:t>
            </a:r>
            <a:r>
              <a:rPr lang="en-GB" sz="2400" b="1" dirty="0">
                <a:solidFill>
                  <a:srgbClr val="203864"/>
                </a:solidFill>
                <a:latin typeface="Century Gothic"/>
                <a:cs typeface="Century Gothic"/>
              </a:rPr>
              <a:t>.</a:t>
            </a:r>
            <a:endParaRPr lang="x-none" sz="2400" b="1" dirty="0">
              <a:solidFill>
                <a:srgbClr val="203864"/>
              </a:solidFill>
              <a:latin typeface="Century Gothic"/>
              <a:cs typeface="Century Gothic"/>
            </a:endParaRPr>
          </a:p>
        </p:txBody>
      </p:sp>
      <p:graphicFrame>
        <p:nvGraphicFramePr>
          <p:cNvPr id="18" name="Tabla 17">
            <a:extLst>
              <a:ext uri="{FF2B5EF4-FFF2-40B4-BE49-F238E27FC236}">
                <a16:creationId xmlns:a16="http://schemas.microsoft.com/office/drawing/2014/main" id="{1F1D549F-E690-424E-83FE-F51E3E964477}"/>
              </a:ext>
            </a:extLst>
          </p:cNvPr>
          <p:cNvGraphicFramePr>
            <a:graphicFrameLocks noGrp="1"/>
          </p:cNvGraphicFramePr>
          <p:nvPr/>
        </p:nvGraphicFramePr>
        <p:xfrm>
          <a:off x="385454" y="989569"/>
          <a:ext cx="6776415" cy="5316120"/>
        </p:xfrm>
        <a:graphic>
          <a:graphicData uri="http://schemas.openxmlformats.org/drawingml/2006/table">
            <a:tbl>
              <a:tblPr firstRow="1" bandRow="1">
                <a:tableStyleId>{5DA37D80-6434-44D0-A028-1B22A696006F}</a:tableStyleId>
              </a:tblPr>
              <a:tblGrid>
                <a:gridCol w="761188">
                  <a:extLst>
                    <a:ext uri="{9D8B030D-6E8A-4147-A177-3AD203B41FA5}">
                      <a16:colId xmlns:a16="http://schemas.microsoft.com/office/drawing/2014/main" val="3095601610"/>
                    </a:ext>
                  </a:extLst>
                </a:gridCol>
                <a:gridCol w="2777447">
                  <a:extLst>
                    <a:ext uri="{9D8B030D-6E8A-4147-A177-3AD203B41FA5}">
                      <a16:colId xmlns:a16="http://schemas.microsoft.com/office/drawing/2014/main" val="4096583863"/>
                    </a:ext>
                  </a:extLst>
                </a:gridCol>
                <a:gridCol w="3237780">
                  <a:extLst>
                    <a:ext uri="{9D8B030D-6E8A-4147-A177-3AD203B41FA5}">
                      <a16:colId xmlns:a16="http://schemas.microsoft.com/office/drawing/2014/main" val="581979739"/>
                    </a:ext>
                  </a:extLst>
                </a:gridCol>
              </a:tblGrid>
              <a:tr h="701040">
                <a:tc>
                  <a:txBody>
                    <a:bodyPr/>
                    <a:lstStyle/>
                    <a:p>
                      <a:endParaRPr lang="x-none" sz="2000" dirty="0"/>
                    </a:p>
                  </a:txBody>
                  <a:tcPr/>
                </a:tc>
                <a:tc>
                  <a:txBody>
                    <a:bodyPr/>
                    <a:lstStyle/>
                    <a:p>
                      <a:pPr algn="ctr"/>
                      <a:r>
                        <a:rPr lang="en-GB" sz="2000" b="1" dirty="0">
                          <a:solidFill>
                            <a:srgbClr val="203864"/>
                          </a:solidFill>
                        </a:rPr>
                        <a:t>¿El sujeto es singular (‘it’) o plural (‘they’)? </a:t>
                      </a:r>
                      <a:endParaRPr lang="x-none" sz="200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latin typeface="Century Gothic" panose="020B0502020202020204" pitchFamily="34" charset="0"/>
                        </a:rPr>
                        <a:t>El sujeto</a:t>
                      </a:r>
                      <a:endParaRPr lang="x-none"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108631448"/>
                  </a:ext>
                </a:extLst>
              </a:tr>
              <a:tr h="576885">
                <a:tc>
                  <a:txBody>
                    <a:bodyPr/>
                    <a:lstStyle/>
                    <a:p>
                      <a:endParaRPr lang="x-none" sz="1900" dirty="0"/>
                    </a:p>
                  </a:txBody>
                  <a:tcPr/>
                </a:tc>
                <a:tc>
                  <a:txBody>
                    <a:bodyPr/>
                    <a:lstStyle/>
                    <a:p>
                      <a:pPr algn="l"/>
                      <a:endParaRPr lang="x-none" sz="2000" dirty="0">
                        <a:solidFill>
                          <a:srgbClr val="203864"/>
                        </a:solidFill>
                      </a:endParaRPr>
                    </a:p>
                  </a:txBody>
                  <a:tcPr anchor="ctr"/>
                </a:tc>
                <a:tc>
                  <a:txBody>
                    <a:bodyPr/>
                    <a:lstStyle/>
                    <a:p>
                      <a:pPr algn="l"/>
                      <a:endParaRPr lang="x-none" sz="2000" dirty="0">
                        <a:solidFill>
                          <a:srgbClr val="203864"/>
                        </a:solidFill>
                      </a:endParaRPr>
                    </a:p>
                  </a:txBody>
                  <a:tcPr anchor="ctr"/>
                </a:tc>
                <a:extLst>
                  <a:ext uri="{0D108BD9-81ED-4DB2-BD59-A6C34878D82A}">
                    <a16:rowId xmlns:a16="http://schemas.microsoft.com/office/drawing/2014/main" val="2369437197"/>
                  </a:ext>
                </a:extLst>
              </a:tr>
              <a:tr h="576885">
                <a:tc>
                  <a:txBody>
                    <a:bodyPr/>
                    <a:lstStyle/>
                    <a:p>
                      <a:endParaRPr lang="x-none" sz="1900" dirty="0"/>
                    </a:p>
                  </a:txBody>
                  <a:tcPr/>
                </a:tc>
                <a:tc>
                  <a:txBody>
                    <a:bodyPr/>
                    <a:lstStyle/>
                    <a:p>
                      <a:pPr algn="l"/>
                      <a:endParaRPr lang="x-none" sz="2000" dirty="0">
                        <a:solidFill>
                          <a:srgbClr val="203864"/>
                        </a:solidFill>
                      </a:endParaRPr>
                    </a:p>
                  </a:txBody>
                  <a:tcPr anchor="ctr"/>
                </a:tc>
                <a:tc>
                  <a:txBody>
                    <a:bodyPr/>
                    <a:lstStyle/>
                    <a:p>
                      <a:pPr algn="l"/>
                      <a:endParaRPr lang="x-none" sz="2000" dirty="0">
                        <a:solidFill>
                          <a:srgbClr val="203864"/>
                        </a:solidFill>
                      </a:endParaRPr>
                    </a:p>
                  </a:txBody>
                  <a:tcPr anchor="ctr"/>
                </a:tc>
                <a:extLst>
                  <a:ext uri="{0D108BD9-81ED-4DB2-BD59-A6C34878D82A}">
                    <a16:rowId xmlns:a16="http://schemas.microsoft.com/office/drawing/2014/main" val="71166059"/>
                  </a:ext>
                </a:extLst>
              </a:tr>
              <a:tr h="576885">
                <a:tc>
                  <a:txBody>
                    <a:bodyPr/>
                    <a:lstStyle/>
                    <a:p>
                      <a:endParaRPr lang="x-none" sz="1900" dirty="0"/>
                    </a:p>
                  </a:txBody>
                  <a:tcPr/>
                </a:tc>
                <a:tc>
                  <a:txBody>
                    <a:bodyPr/>
                    <a:lstStyle/>
                    <a:p>
                      <a:pPr algn="l"/>
                      <a:endParaRPr lang="x-none" sz="2000" dirty="0">
                        <a:solidFill>
                          <a:srgbClr val="203864"/>
                        </a:solidFill>
                      </a:endParaRPr>
                    </a:p>
                  </a:txBody>
                  <a:tcPr anchor="ctr"/>
                </a:tc>
                <a:tc>
                  <a:txBody>
                    <a:bodyPr/>
                    <a:lstStyle/>
                    <a:p>
                      <a:pPr algn="l"/>
                      <a:endParaRPr lang="x-none" sz="2000" dirty="0">
                        <a:solidFill>
                          <a:srgbClr val="203864"/>
                        </a:solidFill>
                      </a:endParaRPr>
                    </a:p>
                  </a:txBody>
                  <a:tcPr anchor="ctr"/>
                </a:tc>
                <a:extLst>
                  <a:ext uri="{0D108BD9-81ED-4DB2-BD59-A6C34878D82A}">
                    <a16:rowId xmlns:a16="http://schemas.microsoft.com/office/drawing/2014/main" val="813351033"/>
                  </a:ext>
                </a:extLst>
              </a:tr>
              <a:tr h="576885">
                <a:tc>
                  <a:txBody>
                    <a:bodyPr/>
                    <a:lstStyle/>
                    <a:p>
                      <a:endParaRPr lang="x-none" sz="1900"/>
                    </a:p>
                  </a:txBody>
                  <a:tcPr/>
                </a:tc>
                <a:tc>
                  <a:txBody>
                    <a:bodyPr/>
                    <a:lstStyle/>
                    <a:p>
                      <a:pPr algn="l"/>
                      <a:endParaRPr lang="x-none" sz="2000" dirty="0">
                        <a:solidFill>
                          <a:srgbClr val="203864"/>
                        </a:solidFill>
                      </a:endParaRPr>
                    </a:p>
                  </a:txBody>
                  <a:tcPr anchor="ctr"/>
                </a:tc>
                <a:tc>
                  <a:txBody>
                    <a:bodyPr/>
                    <a:lstStyle/>
                    <a:p>
                      <a:pPr algn="l"/>
                      <a:endParaRPr lang="x-none" sz="2000" dirty="0">
                        <a:solidFill>
                          <a:srgbClr val="203864"/>
                        </a:solidFill>
                      </a:endParaRPr>
                    </a:p>
                  </a:txBody>
                  <a:tcPr anchor="ctr"/>
                </a:tc>
                <a:extLst>
                  <a:ext uri="{0D108BD9-81ED-4DB2-BD59-A6C34878D82A}">
                    <a16:rowId xmlns:a16="http://schemas.microsoft.com/office/drawing/2014/main" val="2803395232"/>
                  </a:ext>
                </a:extLst>
              </a:tr>
              <a:tr h="576885">
                <a:tc>
                  <a:txBody>
                    <a:bodyPr/>
                    <a:lstStyle/>
                    <a:p>
                      <a:endParaRPr lang="x-none" sz="1900"/>
                    </a:p>
                  </a:txBody>
                  <a:tcPr/>
                </a:tc>
                <a:tc>
                  <a:txBody>
                    <a:bodyPr/>
                    <a:lstStyle/>
                    <a:p>
                      <a:pPr algn="l"/>
                      <a:endParaRPr lang="x-none" sz="2000" dirty="0">
                        <a:solidFill>
                          <a:srgbClr val="203864"/>
                        </a:solidFill>
                      </a:endParaRPr>
                    </a:p>
                  </a:txBody>
                  <a:tcPr anchor="ctr"/>
                </a:tc>
                <a:tc>
                  <a:txBody>
                    <a:bodyPr/>
                    <a:lstStyle/>
                    <a:p>
                      <a:pPr algn="l"/>
                      <a:endParaRPr lang="x-none" sz="2000" dirty="0">
                        <a:solidFill>
                          <a:srgbClr val="203864"/>
                        </a:solidFill>
                      </a:endParaRPr>
                    </a:p>
                  </a:txBody>
                  <a:tcPr anchor="ctr"/>
                </a:tc>
                <a:extLst>
                  <a:ext uri="{0D108BD9-81ED-4DB2-BD59-A6C34878D82A}">
                    <a16:rowId xmlns:a16="http://schemas.microsoft.com/office/drawing/2014/main" val="969036598"/>
                  </a:ext>
                </a:extLst>
              </a:tr>
              <a:tr h="576885">
                <a:tc>
                  <a:txBody>
                    <a:bodyPr/>
                    <a:lstStyle/>
                    <a:p>
                      <a:endParaRPr lang="x-none" sz="1900"/>
                    </a:p>
                  </a:txBody>
                  <a:tcPr/>
                </a:tc>
                <a:tc>
                  <a:txBody>
                    <a:bodyPr/>
                    <a:lstStyle/>
                    <a:p>
                      <a:pPr algn="l"/>
                      <a:endParaRPr lang="x-none" sz="2000" dirty="0">
                        <a:solidFill>
                          <a:srgbClr val="203864"/>
                        </a:solidFill>
                      </a:endParaRPr>
                    </a:p>
                  </a:txBody>
                  <a:tcPr anchor="ctr"/>
                </a:tc>
                <a:tc>
                  <a:txBody>
                    <a:bodyPr/>
                    <a:lstStyle/>
                    <a:p>
                      <a:pPr algn="l"/>
                      <a:endParaRPr lang="x-none" sz="2000" dirty="0">
                        <a:solidFill>
                          <a:srgbClr val="203864"/>
                        </a:solidFill>
                      </a:endParaRPr>
                    </a:p>
                  </a:txBody>
                  <a:tcPr anchor="ctr"/>
                </a:tc>
                <a:extLst>
                  <a:ext uri="{0D108BD9-81ED-4DB2-BD59-A6C34878D82A}">
                    <a16:rowId xmlns:a16="http://schemas.microsoft.com/office/drawing/2014/main" val="2169647872"/>
                  </a:ext>
                </a:extLst>
              </a:tr>
              <a:tr h="576885">
                <a:tc>
                  <a:txBody>
                    <a:bodyPr/>
                    <a:lstStyle/>
                    <a:p>
                      <a:endParaRPr lang="x-none" sz="1900" dirty="0"/>
                    </a:p>
                  </a:txBody>
                  <a:tcPr/>
                </a:tc>
                <a:tc>
                  <a:txBody>
                    <a:bodyPr/>
                    <a:lstStyle/>
                    <a:p>
                      <a:pPr algn="l"/>
                      <a:endParaRPr lang="x-none" sz="2000" dirty="0">
                        <a:solidFill>
                          <a:srgbClr val="203864"/>
                        </a:solidFill>
                      </a:endParaRPr>
                    </a:p>
                  </a:txBody>
                  <a:tcPr anchor="ctr"/>
                </a:tc>
                <a:tc>
                  <a:txBody>
                    <a:bodyPr/>
                    <a:lstStyle/>
                    <a:p>
                      <a:pPr algn="l"/>
                      <a:endParaRPr lang="x-none" sz="2000" dirty="0">
                        <a:solidFill>
                          <a:srgbClr val="203864"/>
                        </a:solidFill>
                      </a:endParaRPr>
                    </a:p>
                  </a:txBody>
                  <a:tcPr anchor="ctr"/>
                </a:tc>
                <a:extLst>
                  <a:ext uri="{0D108BD9-81ED-4DB2-BD59-A6C34878D82A}">
                    <a16:rowId xmlns:a16="http://schemas.microsoft.com/office/drawing/2014/main" val="1154866452"/>
                  </a:ext>
                </a:extLst>
              </a:tr>
              <a:tr h="576885">
                <a:tc>
                  <a:txBody>
                    <a:bodyPr/>
                    <a:lstStyle/>
                    <a:p>
                      <a:endParaRPr lang="x-none" sz="1900" dirty="0"/>
                    </a:p>
                  </a:txBody>
                  <a:tcPr/>
                </a:tc>
                <a:tc>
                  <a:txBody>
                    <a:bodyPr/>
                    <a:lstStyle/>
                    <a:p>
                      <a:pPr algn="l"/>
                      <a:endParaRPr lang="x-none" sz="2000" dirty="0">
                        <a:solidFill>
                          <a:srgbClr val="203864"/>
                        </a:solidFill>
                      </a:endParaRPr>
                    </a:p>
                  </a:txBody>
                  <a:tcPr anchor="ctr"/>
                </a:tc>
                <a:tc>
                  <a:txBody>
                    <a:bodyPr/>
                    <a:lstStyle/>
                    <a:p>
                      <a:pPr algn="l"/>
                      <a:endParaRPr lang="x-none" sz="2000" dirty="0">
                        <a:solidFill>
                          <a:srgbClr val="203864"/>
                        </a:solidFill>
                      </a:endParaRPr>
                    </a:p>
                  </a:txBody>
                  <a:tcPr anchor="ctr"/>
                </a:tc>
                <a:extLst>
                  <a:ext uri="{0D108BD9-81ED-4DB2-BD59-A6C34878D82A}">
                    <a16:rowId xmlns:a16="http://schemas.microsoft.com/office/drawing/2014/main" val="3848399814"/>
                  </a:ext>
                </a:extLst>
              </a:tr>
            </a:tbl>
          </a:graphicData>
        </a:graphic>
      </p:graphicFrame>
      <p:sp>
        <p:nvSpPr>
          <p:cNvPr id="76" name="Action Button: Custom 20">
            <a:hlinkClick r:id="" action="ppaction://noaction" highlightClick="1">
              <a:snd r:embed="rId3" name="1._Existe en Bolivia, y el español también.wav"/>
            </a:hlinkClick>
            <a:extLst>
              <a:ext uri="{FF2B5EF4-FFF2-40B4-BE49-F238E27FC236}">
                <a16:creationId xmlns:a16="http://schemas.microsoft.com/office/drawing/2014/main" id="{8AA8B279-06A6-0044-8DE6-06A9A04337E3}"/>
              </a:ext>
            </a:extLst>
          </p:cNvPr>
          <p:cNvSpPr/>
          <p:nvPr/>
        </p:nvSpPr>
        <p:spPr>
          <a:xfrm>
            <a:off x="512402" y="1723118"/>
            <a:ext cx="473681" cy="4398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000" b="1" dirty="0">
                <a:latin typeface="Century Gothic"/>
                <a:cs typeface="Century Gothic"/>
              </a:rPr>
              <a:t>1</a:t>
            </a:r>
          </a:p>
        </p:txBody>
      </p:sp>
      <p:sp>
        <p:nvSpPr>
          <p:cNvPr id="77" name="Action Button: Custom 20">
            <a:hlinkClick r:id="" action="ppaction://noaction" highlightClick="1">
              <a:snd r:embed="rId4" name="2._Pueden aprender dos idiomas.wav"/>
            </a:hlinkClick>
            <a:extLst>
              <a:ext uri="{FF2B5EF4-FFF2-40B4-BE49-F238E27FC236}">
                <a16:creationId xmlns:a16="http://schemas.microsoft.com/office/drawing/2014/main" id="{5622D942-15EB-FB43-AF54-2F28E23FCE4E}"/>
              </a:ext>
            </a:extLst>
          </p:cNvPr>
          <p:cNvSpPr/>
          <p:nvPr/>
        </p:nvSpPr>
        <p:spPr>
          <a:xfrm>
            <a:off x="512398" y="2311531"/>
            <a:ext cx="473681" cy="4398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000" b="1" dirty="0">
                <a:latin typeface="Century Gothic"/>
                <a:cs typeface="Century Gothic"/>
              </a:rPr>
              <a:t>2</a:t>
            </a:r>
          </a:p>
        </p:txBody>
      </p:sp>
      <p:sp>
        <p:nvSpPr>
          <p:cNvPr id="78" name="Action Button: Custom 20">
            <a:hlinkClick r:id="" action="ppaction://noaction" highlightClick="1">
              <a:snd r:embed="rId5" name="3._Cubre una parte grande del país.wav"/>
            </a:hlinkClick>
            <a:extLst>
              <a:ext uri="{FF2B5EF4-FFF2-40B4-BE49-F238E27FC236}">
                <a16:creationId xmlns:a16="http://schemas.microsoft.com/office/drawing/2014/main" id="{5D7E54EA-C3DB-BC44-8F21-DEE5BC7D2E0E}"/>
              </a:ext>
            </a:extLst>
          </p:cNvPr>
          <p:cNvSpPr/>
          <p:nvPr/>
        </p:nvSpPr>
        <p:spPr>
          <a:xfrm>
            <a:off x="512402" y="2912305"/>
            <a:ext cx="473681" cy="4398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000" b="1" dirty="0">
                <a:latin typeface="Century Gothic"/>
                <a:cs typeface="Century Gothic"/>
              </a:rPr>
              <a:t>3</a:t>
            </a:r>
          </a:p>
        </p:txBody>
      </p:sp>
      <p:sp>
        <p:nvSpPr>
          <p:cNvPr id="79" name="Action Button: Custom 20">
            <a:hlinkClick r:id="" action="ppaction://noaction" highlightClick="1">
              <a:snd r:embed="rId6" name="4._No tienen suficientes profesores de idiomas indígenas.wav"/>
            </a:hlinkClick>
            <a:extLst>
              <a:ext uri="{FF2B5EF4-FFF2-40B4-BE49-F238E27FC236}">
                <a16:creationId xmlns:a16="http://schemas.microsoft.com/office/drawing/2014/main" id="{F57ACCBF-57A1-AE4D-9C92-CB0B1D636489}"/>
              </a:ext>
            </a:extLst>
          </p:cNvPr>
          <p:cNvSpPr/>
          <p:nvPr/>
        </p:nvSpPr>
        <p:spPr>
          <a:xfrm>
            <a:off x="512398" y="3484685"/>
            <a:ext cx="473681" cy="4398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000" b="1" dirty="0">
                <a:latin typeface="Century Gothic"/>
                <a:cs typeface="Century Gothic"/>
              </a:rPr>
              <a:t>4</a:t>
            </a:r>
          </a:p>
        </p:txBody>
      </p:sp>
      <p:sp>
        <p:nvSpPr>
          <p:cNvPr id="80" name="Action Button: Custom 20">
            <a:hlinkClick r:id="" action="ppaction://noaction" highlightClick="1">
              <a:snd r:embed="rId7" name="5._Tiene una frontera con Bolivia.wav"/>
            </a:hlinkClick>
            <a:extLst>
              <a:ext uri="{FF2B5EF4-FFF2-40B4-BE49-F238E27FC236}">
                <a16:creationId xmlns:a16="http://schemas.microsoft.com/office/drawing/2014/main" id="{54D223E2-2805-2646-8034-95393359708B}"/>
              </a:ext>
            </a:extLst>
          </p:cNvPr>
          <p:cNvSpPr/>
          <p:nvPr/>
        </p:nvSpPr>
        <p:spPr>
          <a:xfrm>
            <a:off x="512398" y="4042721"/>
            <a:ext cx="473681" cy="4398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000" b="1" dirty="0">
                <a:latin typeface="Century Gothic"/>
                <a:cs typeface="Century Gothic"/>
              </a:rPr>
              <a:t>5</a:t>
            </a:r>
          </a:p>
        </p:txBody>
      </p:sp>
      <p:sp>
        <p:nvSpPr>
          <p:cNvPr id="81" name="Action Button: Custom 20">
            <a:hlinkClick r:id="" action="ppaction://noaction" highlightClick="1">
              <a:snd r:embed="rId8" name="6._Desaparecen por los cambios del clima.wav"/>
            </a:hlinkClick>
            <a:extLst>
              <a:ext uri="{FF2B5EF4-FFF2-40B4-BE49-F238E27FC236}">
                <a16:creationId xmlns:a16="http://schemas.microsoft.com/office/drawing/2014/main" id="{EBFA910F-255B-844E-86BD-A3859A633E40}"/>
              </a:ext>
            </a:extLst>
          </p:cNvPr>
          <p:cNvSpPr/>
          <p:nvPr/>
        </p:nvSpPr>
        <p:spPr>
          <a:xfrm>
            <a:off x="512398" y="4643496"/>
            <a:ext cx="473681" cy="4398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000" b="1" dirty="0">
                <a:latin typeface="Century Gothic"/>
                <a:cs typeface="Century Gothic"/>
              </a:rPr>
              <a:t>6</a:t>
            </a:r>
          </a:p>
        </p:txBody>
      </p:sp>
      <p:sp>
        <p:nvSpPr>
          <p:cNvPr id="28" name="Action Button: Custom 20">
            <a:hlinkClick r:id="" action="ppaction://noaction" highlightClick="1">
              <a:snd r:embed="rId9" name="7._Cubren la parte alta de Bolivia.wav"/>
            </a:hlinkClick>
            <a:extLst>
              <a:ext uri="{FF2B5EF4-FFF2-40B4-BE49-F238E27FC236}">
                <a16:creationId xmlns:a16="http://schemas.microsoft.com/office/drawing/2014/main" id="{B428E6A2-E88A-DF47-AE24-1A328270E77F}"/>
              </a:ext>
            </a:extLst>
          </p:cNvPr>
          <p:cNvSpPr/>
          <p:nvPr/>
        </p:nvSpPr>
        <p:spPr>
          <a:xfrm>
            <a:off x="512398" y="5199239"/>
            <a:ext cx="473681" cy="4398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000" b="1" dirty="0">
                <a:latin typeface="Century Gothic"/>
                <a:cs typeface="Century Gothic"/>
              </a:rPr>
              <a:t>7</a:t>
            </a:r>
          </a:p>
        </p:txBody>
      </p:sp>
      <p:sp>
        <p:nvSpPr>
          <p:cNvPr id="29" name="Action Button: Custom 20">
            <a:hlinkClick r:id="" action="ppaction://noaction" highlightClick="1">
              <a:snd r:embed="rId10" name="8._Debe tener poca lluvia porque todo está muy seco allí.wav"/>
            </a:hlinkClick>
            <a:extLst>
              <a:ext uri="{FF2B5EF4-FFF2-40B4-BE49-F238E27FC236}">
                <a16:creationId xmlns:a16="http://schemas.microsoft.com/office/drawing/2014/main" id="{349F700F-F045-F942-9B24-E1C5EC4542B0}"/>
              </a:ext>
            </a:extLst>
          </p:cNvPr>
          <p:cNvSpPr/>
          <p:nvPr/>
        </p:nvSpPr>
        <p:spPr>
          <a:xfrm>
            <a:off x="512398" y="5776468"/>
            <a:ext cx="473681" cy="4398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000" b="1" dirty="0">
                <a:latin typeface="Century Gothic"/>
                <a:cs typeface="Century Gothic"/>
              </a:rPr>
              <a:t>8</a:t>
            </a:r>
          </a:p>
        </p:txBody>
      </p:sp>
      <p:sp>
        <p:nvSpPr>
          <p:cNvPr id="5" name="TextBox 4"/>
          <p:cNvSpPr txBox="1"/>
          <p:nvPr/>
        </p:nvSpPr>
        <p:spPr>
          <a:xfrm>
            <a:off x="3870735" y="1755611"/>
            <a:ext cx="2286000" cy="446274"/>
          </a:xfrm>
          <a:prstGeom prst="rect">
            <a:avLst/>
          </a:prstGeom>
          <a:noFill/>
        </p:spPr>
        <p:txBody>
          <a:bodyPr wrap="square" lIns="91438" tIns="45719" rIns="91438" bIns="45719" rtlCol="0">
            <a:spAutoFit/>
          </a:bodyPr>
          <a:lstStyle/>
          <a:p>
            <a:pPr algn="l"/>
            <a:r>
              <a:rPr lang="en-GB" sz="2300" dirty="0">
                <a:solidFill>
                  <a:schemeClr val="accent5">
                    <a:lumMod val="50000"/>
                  </a:schemeClr>
                </a:solidFill>
                <a:latin typeface="Century Gothic"/>
                <a:cs typeface="Century Gothic"/>
              </a:rPr>
              <a:t> el aymara</a:t>
            </a:r>
          </a:p>
        </p:txBody>
      </p:sp>
      <p:sp>
        <p:nvSpPr>
          <p:cNvPr id="44" name="TextBox 43"/>
          <p:cNvSpPr txBox="1"/>
          <p:nvPr/>
        </p:nvSpPr>
        <p:spPr>
          <a:xfrm>
            <a:off x="9712539" y="5359704"/>
            <a:ext cx="2286000" cy="646329"/>
          </a:xfrm>
          <a:prstGeom prst="rect">
            <a:avLst/>
          </a:prstGeom>
          <a:noFill/>
        </p:spPr>
        <p:txBody>
          <a:bodyPr wrap="square" lIns="91438" tIns="45719" rIns="91438" bIns="45719" rtlCol="0">
            <a:spAutoFit/>
          </a:bodyPr>
          <a:lstStyle/>
          <a:p>
            <a:pPr algn="l"/>
            <a:r>
              <a:rPr lang="en-GB" dirty="0">
                <a:solidFill>
                  <a:schemeClr val="accent5">
                    <a:lumMod val="50000"/>
                  </a:schemeClr>
                </a:solidFill>
                <a:latin typeface="Century Gothic"/>
                <a:cs typeface="Century Gothic"/>
              </a:rPr>
              <a:t>el aymara y el quechua</a:t>
            </a:r>
          </a:p>
        </p:txBody>
      </p:sp>
      <p:sp>
        <p:nvSpPr>
          <p:cNvPr id="45" name="TextBox 44"/>
          <p:cNvSpPr txBox="1"/>
          <p:nvPr/>
        </p:nvSpPr>
        <p:spPr>
          <a:xfrm>
            <a:off x="7350071" y="2643061"/>
            <a:ext cx="2286000" cy="369330"/>
          </a:xfrm>
          <a:prstGeom prst="rect">
            <a:avLst/>
          </a:prstGeom>
          <a:noFill/>
        </p:spPr>
        <p:txBody>
          <a:bodyPr wrap="square" lIns="91438" tIns="45719" rIns="91438" bIns="45719" rtlCol="0">
            <a:spAutoFit/>
          </a:bodyPr>
          <a:lstStyle/>
          <a:p>
            <a:pPr algn="l"/>
            <a:r>
              <a:rPr lang="en-GB" dirty="0">
                <a:solidFill>
                  <a:schemeClr val="accent5">
                    <a:lumMod val="50000"/>
                  </a:schemeClr>
                </a:solidFill>
                <a:latin typeface="Century Gothic"/>
                <a:cs typeface="Century Gothic"/>
              </a:rPr>
              <a:t>el estudiante</a:t>
            </a:r>
          </a:p>
        </p:txBody>
      </p:sp>
      <p:sp>
        <p:nvSpPr>
          <p:cNvPr id="46" name="TextBox 45"/>
          <p:cNvSpPr txBox="1"/>
          <p:nvPr/>
        </p:nvSpPr>
        <p:spPr>
          <a:xfrm>
            <a:off x="7312881" y="5000682"/>
            <a:ext cx="2528484" cy="369330"/>
          </a:xfrm>
          <a:prstGeom prst="rect">
            <a:avLst/>
          </a:prstGeom>
          <a:noFill/>
        </p:spPr>
        <p:txBody>
          <a:bodyPr wrap="square" lIns="91438" tIns="45719" rIns="91438" bIns="45719" rtlCol="0">
            <a:spAutoFit/>
          </a:bodyPr>
          <a:lstStyle/>
          <a:p>
            <a:pPr algn="l"/>
            <a:r>
              <a:rPr lang="en-GB" dirty="0">
                <a:solidFill>
                  <a:schemeClr val="accent5">
                    <a:lumMod val="50000"/>
                  </a:schemeClr>
                </a:solidFill>
                <a:latin typeface="Century Gothic"/>
                <a:cs typeface="Century Gothic"/>
              </a:rPr>
              <a:t>los estudiantes</a:t>
            </a:r>
          </a:p>
        </p:txBody>
      </p:sp>
      <p:sp>
        <p:nvSpPr>
          <p:cNvPr id="47" name="TextBox 46"/>
          <p:cNvSpPr txBox="1"/>
          <p:nvPr/>
        </p:nvSpPr>
        <p:spPr>
          <a:xfrm>
            <a:off x="7936423" y="3258601"/>
            <a:ext cx="2528484" cy="369330"/>
          </a:xfrm>
          <a:prstGeom prst="rect">
            <a:avLst/>
          </a:prstGeom>
          <a:noFill/>
        </p:spPr>
        <p:txBody>
          <a:bodyPr wrap="square" lIns="91438" tIns="45719" rIns="91438" bIns="45719" rtlCol="0">
            <a:spAutoFit/>
          </a:bodyPr>
          <a:lstStyle/>
          <a:p>
            <a:pPr algn="l"/>
            <a:r>
              <a:rPr lang="en-GB" dirty="0">
                <a:solidFill>
                  <a:schemeClr val="accent5">
                    <a:lumMod val="50000"/>
                  </a:schemeClr>
                </a:solidFill>
                <a:latin typeface="Century Gothic"/>
                <a:cs typeface="Century Gothic"/>
              </a:rPr>
              <a:t>la selva</a:t>
            </a:r>
          </a:p>
        </p:txBody>
      </p:sp>
      <p:sp>
        <p:nvSpPr>
          <p:cNvPr id="48" name="TextBox 47"/>
          <p:cNvSpPr txBox="1"/>
          <p:nvPr/>
        </p:nvSpPr>
        <p:spPr>
          <a:xfrm>
            <a:off x="10360739" y="3017029"/>
            <a:ext cx="1688384" cy="369330"/>
          </a:xfrm>
          <a:prstGeom prst="rect">
            <a:avLst/>
          </a:prstGeom>
          <a:noFill/>
        </p:spPr>
        <p:txBody>
          <a:bodyPr wrap="square" lIns="91438" tIns="45719" rIns="91438" bIns="45719" rtlCol="0">
            <a:spAutoFit/>
          </a:bodyPr>
          <a:lstStyle/>
          <a:p>
            <a:pPr algn="l"/>
            <a:r>
              <a:rPr lang="en-GB" dirty="0">
                <a:solidFill>
                  <a:schemeClr val="accent5">
                    <a:lumMod val="50000"/>
                  </a:schemeClr>
                </a:solidFill>
                <a:latin typeface="Century Gothic"/>
                <a:cs typeface="Century Gothic"/>
              </a:rPr>
              <a:t>las selvas</a:t>
            </a:r>
          </a:p>
        </p:txBody>
      </p:sp>
      <p:sp>
        <p:nvSpPr>
          <p:cNvPr id="49" name="Rounded Rectangle 11">
            <a:extLst>
              <a:ext uri="{FF2B5EF4-FFF2-40B4-BE49-F238E27FC236}">
                <a16:creationId xmlns:a16="http://schemas.microsoft.com/office/drawing/2014/main" id="{A316DD52-7894-4A75-969C-CA0645DA2978}"/>
              </a:ext>
            </a:extLst>
          </p:cNvPr>
          <p:cNvSpPr/>
          <p:nvPr/>
        </p:nvSpPr>
        <p:spPr>
          <a:xfrm>
            <a:off x="9984242" y="258167"/>
            <a:ext cx="194390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dirty="0">
                <a:solidFill>
                  <a:prstClr val="white"/>
                </a:solidFill>
                <a:latin typeface="Century Gothic"/>
                <a:cs typeface="Century Gothic"/>
              </a:rPr>
              <a:t>escuchar</a:t>
            </a:r>
          </a:p>
        </p:txBody>
      </p:sp>
      <p:sp>
        <p:nvSpPr>
          <p:cNvPr id="50" name="TextBox 49"/>
          <p:cNvSpPr txBox="1"/>
          <p:nvPr/>
        </p:nvSpPr>
        <p:spPr>
          <a:xfrm>
            <a:off x="7872008" y="4426996"/>
            <a:ext cx="2286000" cy="369330"/>
          </a:xfrm>
          <a:prstGeom prst="rect">
            <a:avLst/>
          </a:prstGeom>
          <a:noFill/>
        </p:spPr>
        <p:txBody>
          <a:bodyPr wrap="square" lIns="91438" tIns="45719" rIns="91438" bIns="45719" rtlCol="0">
            <a:spAutoFit/>
          </a:bodyPr>
          <a:lstStyle/>
          <a:p>
            <a:pPr algn="l"/>
            <a:r>
              <a:rPr lang="en-GB" dirty="0">
                <a:solidFill>
                  <a:schemeClr val="accent5">
                    <a:lumMod val="50000"/>
                  </a:schemeClr>
                </a:solidFill>
                <a:latin typeface="Century Gothic"/>
                <a:cs typeface="Century Gothic"/>
              </a:rPr>
              <a:t>la escuela</a:t>
            </a:r>
          </a:p>
        </p:txBody>
      </p:sp>
      <p:sp>
        <p:nvSpPr>
          <p:cNvPr id="51" name="TextBox 50"/>
          <p:cNvSpPr txBox="1"/>
          <p:nvPr/>
        </p:nvSpPr>
        <p:spPr>
          <a:xfrm>
            <a:off x="9740609" y="1071201"/>
            <a:ext cx="2286000" cy="369330"/>
          </a:xfrm>
          <a:prstGeom prst="rect">
            <a:avLst/>
          </a:prstGeom>
          <a:noFill/>
        </p:spPr>
        <p:txBody>
          <a:bodyPr wrap="square" lIns="91438" tIns="45719" rIns="91438" bIns="45719" rtlCol="0">
            <a:spAutoFit/>
          </a:bodyPr>
          <a:lstStyle/>
          <a:p>
            <a:pPr algn="l"/>
            <a:r>
              <a:rPr lang="en-GB" dirty="0">
                <a:solidFill>
                  <a:schemeClr val="accent5">
                    <a:lumMod val="50000"/>
                  </a:schemeClr>
                </a:solidFill>
                <a:latin typeface="Century Gothic"/>
                <a:cs typeface="Century Gothic"/>
              </a:rPr>
              <a:t>las </a:t>
            </a:r>
            <a:r>
              <a:rPr lang="en-GB" dirty="0" err="1">
                <a:solidFill>
                  <a:schemeClr val="accent5">
                    <a:lumMod val="50000"/>
                  </a:schemeClr>
                </a:solidFill>
                <a:latin typeface="Century Gothic"/>
                <a:cs typeface="Century Gothic"/>
              </a:rPr>
              <a:t>escuelas</a:t>
            </a:r>
            <a:endParaRPr lang="en-GB" dirty="0">
              <a:solidFill>
                <a:schemeClr val="accent5">
                  <a:lumMod val="50000"/>
                </a:schemeClr>
              </a:solidFill>
              <a:latin typeface="Century Gothic"/>
              <a:cs typeface="Century Gothic"/>
            </a:endParaRPr>
          </a:p>
        </p:txBody>
      </p:sp>
      <p:sp>
        <p:nvSpPr>
          <p:cNvPr id="52" name="TextBox 51"/>
          <p:cNvSpPr txBox="1"/>
          <p:nvPr/>
        </p:nvSpPr>
        <p:spPr>
          <a:xfrm>
            <a:off x="8955655" y="2172026"/>
            <a:ext cx="1118652" cy="369330"/>
          </a:xfrm>
          <a:prstGeom prst="rect">
            <a:avLst/>
          </a:prstGeom>
          <a:noFill/>
        </p:spPr>
        <p:txBody>
          <a:bodyPr wrap="square" lIns="91438" tIns="45719" rIns="91438" bIns="45719" rtlCol="0">
            <a:spAutoFit/>
          </a:bodyPr>
          <a:lstStyle/>
          <a:p>
            <a:pPr algn="l"/>
            <a:r>
              <a:rPr lang="en-GB" dirty="0">
                <a:solidFill>
                  <a:schemeClr val="accent5">
                    <a:lumMod val="50000"/>
                  </a:schemeClr>
                </a:solidFill>
                <a:latin typeface="Century Gothic"/>
                <a:cs typeface="Century Gothic"/>
              </a:rPr>
              <a:t>Perú</a:t>
            </a:r>
          </a:p>
        </p:txBody>
      </p:sp>
      <p:sp>
        <p:nvSpPr>
          <p:cNvPr id="53" name="TextBox 52"/>
          <p:cNvSpPr txBox="1"/>
          <p:nvPr/>
        </p:nvSpPr>
        <p:spPr>
          <a:xfrm>
            <a:off x="9650651" y="3527249"/>
            <a:ext cx="2078848" cy="369330"/>
          </a:xfrm>
          <a:prstGeom prst="rect">
            <a:avLst/>
          </a:prstGeom>
          <a:noFill/>
        </p:spPr>
        <p:txBody>
          <a:bodyPr wrap="square" lIns="91438" tIns="45719" rIns="91438" bIns="45719" rtlCol="0">
            <a:spAutoFit/>
          </a:bodyPr>
          <a:lstStyle/>
          <a:p>
            <a:pPr algn="l"/>
            <a:r>
              <a:rPr lang="en-GB" dirty="0">
                <a:solidFill>
                  <a:schemeClr val="accent5">
                    <a:lumMod val="50000"/>
                  </a:schemeClr>
                </a:solidFill>
                <a:latin typeface="Century Gothic"/>
                <a:cs typeface="Century Gothic"/>
              </a:rPr>
              <a:t>Perú y Chile</a:t>
            </a:r>
          </a:p>
        </p:txBody>
      </p:sp>
      <p:sp>
        <p:nvSpPr>
          <p:cNvPr id="54" name="TextBox 53"/>
          <p:cNvSpPr txBox="1"/>
          <p:nvPr/>
        </p:nvSpPr>
        <p:spPr>
          <a:xfrm>
            <a:off x="7271035" y="1644001"/>
            <a:ext cx="2078848" cy="369330"/>
          </a:xfrm>
          <a:prstGeom prst="rect">
            <a:avLst/>
          </a:prstGeom>
          <a:noFill/>
        </p:spPr>
        <p:txBody>
          <a:bodyPr wrap="square" lIns="91438" tIns="45719" rIns="91438" bIns="45719" rtlCol="0">
            <a:spAutoFit/>
          </a:bodyPr>
          <a:lstStyle/>
          <a:p>
            <a:pPr algn="l"/>
            <a:r>
              <a:rPr lang="en-GB" dirty="0">
                <a:solidFill>
                  <a:schemeClr val="accent5">
                    <a:lumMod val="50000"/>
                  </a:schemeClr>
                </a:solidFill>
                <a:latin typeface="Century Gothic"/>
                <a:cs typeface="Century Gothic"/>
              </a:rPr>
              <a:t>el </a:t>
            </a:r>
            <a:r>
              <a:rPr lang="en-GB" dirty="0" err="1">
                <a:solidFill>
                  <a:schemeClr val="accent5">
                    <a:lumMod val="50000"/>
                  </a:schemeClr>
                </a:solidFill>
                <a:latin typeface="Century Gothic"/>
                <a:cs typeface="Century Gothic"/>
              </a:rPr>
              <a:t>glaciar</a:t>
            </a:r>
            <a:endParaRPr lang="en-GB" dirty="0">
              <a:solidFill>
                <a:schemeClr val="accent5">
                  <a:lumMod val="50000"/>
                </a:schemeClr>
              </a:solidFill>
              <a:latin typeface="Century Gothic"/>
              <a:cs typeface="Century Gothic"/>
            </a:endParaRPr>
          </a:p>
        </p:txBody>
      </p:sp>
      <p:sp>
        <p:nvSpPr>
          <p:cNvPr id="55" name="TextBox 54"/>
          <p:cNvSpPr txBox="1"/>
          <p:nvPr/>
        </p:nvSpPr>
        <p:spPr>
          <a:xfrm>
            <a:off x="7537697" y="5690001"/>
            <a:ext cx="2078848" cy="369330"/>
          </a:xfrm>
          <a:prstGeom prst="rect">
            <a:avLst/>
          </a:prstGeom>
          <a:noFill/>
        </p:spPr>
        <p:txBody>
          <a:bodyPr wrap="square" lIns="91438" tIns="45719" rIns="91438" bIns="45719" rtlCol="0">
            <a:spAutoFit/>
          </a:bodyPr>
          <a:lstStyle/>
          <a:p>
            <a:pPr algn="l"/>
            <a:r>
              <a:rPr lang="en-GB" dirty="0">
                <a:solidFill>
                  <a:schemeClr val="accent5">
                    <a:lumMod val="50000"/>
                  </a:schemeClr>
                </a:solidFill>
                <a:latin typeface="Century Gothic"/>
                <a:cs typeface="Century Gothic"/>
              </a:rPr>
              <a:t>los </a:t>
            </a:r>
            <a:r>
              <a:rPr lang="en-GB" dirty="0" err="1">
                <a:solidFill>
                  <a:schemeClr val="accent5">
                    <a:lumMod val="50000"/>
                  </a:schemeClr>
                </a:solidFill>
                <a:latin typeface="Century Gothic"/>
                <a:cs typeface="Century Gothic"/>
              </a:rPr>
              <a:t>glaciares</a:t>
            </a:r>
            <a:endParaRPr lang="en-GB" dirty="0">
              <a:solidFill>
                <a:schemeClr val="accent5">
                  <a:lumMod val="50000"/>
                </a:schemeClr>
              </a:solidFill>
              <a:latin typeface="Century Gothic"/>
              <a:cs typeface="Century Gothic"/>
            </a:endParaRPr>
          </a:p>
        </p:txBody>
      </p:sp>
      <p:sp>
        <p:nvSpPr>
          <p:cNvPr id="56" name="TextBox 55"/>
          <p:cNvSpPr txBox="1"/>
          <p:nvPr/>
        </p:nvSpPr>
        <p:spPr>
          <a:xfrm>
            <a:off x="9337899" y="1575980"/>
            <a:ext cx="2286000" cy="369330"/>
          </a:xfrm>
          <a:prstGeom prst="rect">
            <a:avLst/>
          </a:prstGeom>
          <a:noFill/>
        </p:spPr>
        <p:txBody>
          <a:bodyPr wrap="square" lIns="91438" tIns="45719" rIns="91438" bIns="45719" rtlCol="0">
            <a:spAutoFit/>
          </a:bodyPr>
          <a:lstStyle/>
          <a:p>
            <a:pPr algn="l"/>
            <a:r>
              <a:rPr lang="en-GB" dirty="0">
                <a:solidFill>
                  <a:schemeClr val="accent5">
                    <a:lumMod val="50000"/>
                  </a:schemeClr>
                </a:solidFill>
                <a:latin typeface="Century Gothic"/>
                <a:cs typeface="Century Gothic"/>
              </a:rPr>
              <a:t>la </a:t>
            </a:r>
            <a:r>
              <a:rPr lang="en-GB" dirty="0" err="1">
                <a:solidFill>
                  <a:schemeClr val="accent5">
                    <a:lumMod val="50000"/>
                  </a:schemeClr>
                </a:solidFill>
                <a:latin typeface="Century Gothic"/>
                <a:cs typeface="Century Gothic"/>
              </a:rPr>
              <a:t>montaña</a:t>
            </a:r>
            <a:endParaRPr lang="en-GB" dirty="0">
              <a:solidFill>
                <a:schemeClr val="accent5">
                  <a:lumMod val="50000"/>
                </a:schemeClr>
              </a:solidFill>
              <a:latin typeface="Century Gothic"/>
              <a:cs typeface="Century Gothic"/>
            </a:endParaRPr>
          </a:p>
        </p:txBody>
      </p:sp>
      <p:sp>
        <p:nvSpPr>
          <p:cNvPr id="57" name="TextBox 56"/>
          <p:cNvSpPr txBox="1"/>
          <p:nvPr/>
        </p:nvSpPr>
        <p:spPr>
          <a:xfrm>
            <a:off x="9670315" y="4100553"/>
            <a:ext cx="2286000" cy="369330"/>
          </a:xfrm>
          <a:prstGeom prst="rect">
            <a:avLst/>
          </a:prstGeom>
          <a:noFill/>
        </p:spPr>
        <p:txBody>
          <a:bodyPr wrap="square" lIns="91438" tIns="45719" rIns="91438" bIns="45719" rtlCol="0">
            <a:spAutoFit/>
          </a:bodyPr>
          <a:lstStyle/>
          <a:p>
            <a:pPr algn="l"/>
            <a:r>
              <a:rPr lang="en-GB" dirty="0">
                <a:solidFill>
                  <a:schemeClr val="accent5">
                    <a:lumMod val="50000"/>
                  </a:schemeClr>
                </a:solidFill>
                <a:latin typeface="Century Gothic"/>
                <a:cs typeface="Century Gothic"/>
              </a:rPr>
              <a:t>las </a:t>
            </a:r>
            <a:r>
              <a:rPr lang="en-GB" dirty="0" err="1">
                <a:solidFill>
                  <a:schemeClr val="accent5">
                    <a:lumMod val="50000"/>
                  </a:schemeClr>
                </a:solidFill>
                <a:latin typeface="Century Gothic"/>
                <a:cs typeface="Century Gothic"/>
              </a:rPr>
              <a:t>montañas</a:t>
            </a:r>
            <a:endParaRPr lang="en-GB" dirty="0">
              <a:solidFill>
                <a:schemeClr val="accent5">
                  <a:lumMod val="50000"/>
                </a:schemeClr>
              </a:solidFill>
              <a:latin typeface="Century Gothic"/>
              <a:cs typeface="Century Gothic"/>
            </a:endParaRPr>
          </a:p>
        </p:txBody>
      </p:sp>
      <p:sp>
        <p:nvSpPr>
          <p:cNvPr id="58" name="TextBox 57"/>
          <p:cNvSpPr txBox="1"/>
          <p:nvPr/>
        </p:nvSpPr>
        <p:spPr>
          <a:xfrm>
            <a:off x="9804831" y="4777934"/>
            <a:ext cx="2499931" cy="369330"/>
          </a:xfrm>
          <a:prstGeom prst="rect">
            <a:avLst/>
          </a:prstGeom>
          <a:noFill/>
        </p:spPr>
        <p:txBody>
          <a:bodyPr wrap="square" lIns="91438" tIns="45719" rIns="91438" bIns="45719" rtlCol="0">
            <a:spAutoFit/>
          </a:bodyPr>
          <a:lstStyle/>
          <a:p>
            <a:pPr algn="l"/>
            <a:r>
              <a:rPr lang="en-GB" dirty="0">
                <a:solidFill>
                  <a:schemeClr val="accent5">
                    <a:lumMod val="50000"/>
                  </a:schemeClr>
                </a:solidFill>
                <a:latin typeface="Century Gothic"/>
                <a:cs typeface="Century Gothic"/>
              </a:rPr>
              <a:t>la </a:t>
            </a:r>
            <a:r>
              <a:rPr lang="en-GB" dirty="0" err="1">
                <a:solidFill>
                  <a:schemeClr val="accent5">
                    <a:lumMod val="50000"/>
                  </a:schemeClr>
                </a:solidFill>
                <a:latin typeface="Century Gothic"/>
                <a:cs typeface="Century Gothic"/>
              </a:rPr>
              <a:t>región</a:t>
            </a:r>
            <a:r>
              <a:rPr lang="en-GB" dirty="0">
                <a:solidFill>
                  <a:schemeClr val="accent5">
                    <a:lumMod val="50000"/>
                  </a:schemeClr>
                </a:solidFill>
                <a:latin typeface="Century Gothic"/>
                <a:cs typeface="Century Gothic"/>
              </a:rPr>
              <a:t> </a:t>
            </a:r>
            <a:r>
              <a:rPr lang="en-GB" dirty="0" err="1">
                <a:solidFill>
                  <a:schemeClr val="accent5">
                    <a:lumMod val="50000"/>
                  </a:schemeClr>
                </a:solidFill>
                <a:latin typeface="Century Gothic"/>
                <a:cs typeface="Century Gothic"/>
              </a:rPr>
              <a:t>alta</a:t>
            </a:r>
            <a:endParaRPr lang="en-GB" dirty="0">
              <a:solidFill>
                <a:schemeClr val="accent5">
                  <a:lumMod val="50000"/>
                </a:schemeClr>
              </a:solidFill>
              <a:latin typeface="Century Gothic"/>
              <a:cs typeface="Century Gothic"/>
            </a:endParaRPr>
          </a:p>
        </p:txBody>
      </p:sp>
      <p:sp>
        <p:nvSpPr>
          <p:cNvPr id="59" name="TextBox 58"/>
          <p:cNvSpPr txBox="1"/>
          <p:nvPr/>
        </p:nvSpPr>
        <p:spPr>
          <a:xfrm>
            <a:off x="7331012" y="3835765"/>
            <a:ext cx="2078848" cy="369330"/>
          </a:xfrm>
          <a:prstGeom prst="rect">
            <a:avLst/>
          </a:prstGeom>
          <a:noFill/>
        </p:spPr>
        <p:txBody>
          <a:bodyPr wrap="square" lIns="91438" tIns="45719" rIns="91438" bIns="45719" rtlCol="0">
            <a:spAutoFit/>
          </a:bodyPr>
          <a:lstStyle/>
          <a:p>
            <a:pPr algn="l"/>
            <a:r>
              <a:rPr lang="en-GB" dirty="0">
                <a:solidFill>
                  <a:schemeClr val="accent5">
                    <a:lumMod val="50000"/>
                  </a:schemeClr>
                </a:solidFill>
                <a:latin typeface="Century Gothic"/>
                <a:cs typeface="Century Gothic"/>
              </a:rPr>
              <a:t>las </a:t>
            </a:r>
            <a:r>
              <a:rPr lang="en-GB" dirty="0" err="1">
                <a:solidFill>
                  <a:schemeClr val="accent5">
                    <a:lumMod val="50000"/>
                  </a:schemeClr>
                </a:solidFill>
                <a:latin typeface="Century Gothic"/>
                <a:cs typeface="Century Gothic"/>
              </a:rPr>
              <a:t>regiones</a:t>
            </a:r>
            <a:endParaRPr lang="en-GB" dirty="0">
              <a:solidFill>
                <a:schemeClr val="accent5">
                  <a:lumMod val="50000"/>
                </a:schemeClr>
              </a:solidFill>
              <a:latin typeface="Century Gothic"/>
              <a:cs typeface="Century Gothic"/>
            </a:endParaRPr>
          </a:p>
        </p:txBody>
      </p:sp>
      <p:sp>
        <p:nvSpPr>
          <p:cNvPr id="6" name="TextBox 5"/>
          <p:cNvSpPr txBox="1"/>
          <p:nvPr/>
        </p:nvSpPr>
        <p:spPr>
          <a:xfrm>
            <a:off x="7690711" y="1048012"/>
            <a:ext cx="1979605" cy="369330"/>
          </a:xfrm>
          <a:prstGeom prst="rect">
            <a:avLst/>
          </a:prstGeom>
          <a:noFill/>
        </p:spPr>
        <p:txBody>
          <a:bodyPr wrap="square" lIns="91438" tIns="45719" rIns="91438" bIns="45719" rtlCol="0">
            <a:spAutoFit/>
          </a:bodyPr>
          <a:lstStyle/>
          <a:p>
            <a:pPr algn="l"/>
            <a:r>
              <a:rPr lang="en-GB" dirty="0">
                <a:solidFill>
                  <a:schemeClr val="accent5">
                    <a:lumMod val="50000"/>
                  </a:schemeClr>
                </a:solidFill>
                <a:latin typeface="Century Gothic"/>
                <a:cs typeface="Century Gothic"/>
              </a:rPr>
              <a:t>el aymara</a:t>
            </a:r>
          </a:p>
        </p:txBody>
      </p:sp>
      <p:sp>
        <p:nvSpPr>
          <p:cNvPr id="60" name="TextBox 59"/>
          <p:cNvSpPr txBox="1"/>
          <p:nvPr/>
        </p:nvSpPr>
        <p:spPr>
          <a:xfrm>
            <a:off x="1139130" y="1723120"/>
            <a:ext cx="1507245" cy="446274"/>
          </a:xfrm>
          <a:prstGeom prst="rect">
            <a:avLst/>
          </a:prstGeom>
          <a:noFill/>
        </p:spPr>
        <p:txBody>
          <a:bodyPr wrap="square" lIns="91438" tIns="45719" rIns="91438" bIns="45719" rtlCol="0">
            <a:spAutoFit/>
          </a:bodyPr>
          <a:lstStyle/>
          <a:p>
            <a:pPr algn="l"/>
            <a:r>
              <a:rPr lang="en-GB" sz="2300" dirty="0">
                <a:solidFill>
                  <a:schemeClr val="accent5">
                    <a:lumMod val="50000"/>
                  </a:schemeClr>
                </a:solidFill>
                <a:latin typeface="Century Gothic"/>
                <a:cs typeface="Century Gothic"/>
              </a:rPr>
              <a:t> singular</a:t>
            </a:r>
          </a:p>
        </p:txBody>
      </p:sp>
      <p:sp>
        <p:nvSpPr>
          <p:cNvPr id="61" name="TextBox 60"/>
          <p:cNvSpPr txBox="1"/>
          <p:nvPr/>
        </p:nvSpPr>
        <p:spPr>
          <a:xfrm>
            <a:off x="1140933" y="2293652"/>
            <a:ext cx="2286000" cy="446274"/>
          </a:xfrm>
          <a:prstGeom prst="rect">
            <a:avLst/>
          </a:prstGeom>
          <a:noFill/>
        </p:spPr>
        <p:txBody>
          <a:bodyPr wrap="square" lIns="91438" tIns="45719" rIns="91438" bIns="45719" rtlCol="0">
            <a:spAutoFit/>
          </a:bodyPr>
          <a:lstStyle/>
          <a:p>
            <a:pPr algn="l"/>
            <a:r>
              <a:rPr lang="en-GB" sz="2300" dirty="0">
                <a:solidFill>
                  <a:schemeClr val="accent5">
                    <a:lumMod val="50000"/>
                  </a:schemeClr>
                </a:solidFill>
                <a:latin typeface="Century Gothic"/>
                <a:cs typeface="Century Gothic"/>
              </a:rPr>
              <a:t> plural</a:t>
            </a:r>
          </a:p>
        </p:txBody>
      </p:sp>
      <p:sp>
        <p:nvSpPr>
          <p:cNvPr id="62" name="TextBox 61"/>
          <p:cNvSpPr txBox="1"/>
          <p:nvPr/>
        </p:nvSpPr>
        <p:spPr>
          <a:xfrm>
            <a:off x="1140933" y="2916796"/>
            <a:ext cx="2286000" cy="446274"/>
          </a:xfrm>
          <a:prstGeom prst="rect">
            <a:avLst/>
          </a:prstGeom>
          <a:noFill/>
        </p:spPr>
        <p:txBody>
          <a:bodyPr wrap="square" lIns="91438" tIns="45719" rIns="91438" bIns="45719" rtlCol="0">
            <a:spAutoFit/>
          </a:bodyPr>
          <a:lstStyle/>
          <a:p>
            <a:pPr algn="l"/>
            <a:r>
              <a:rPr lang="en-GB" sz="2300" dirty="0">
                <a:solidFill>
                  <a:schemeClr val="accent5">
                    <a:lumMod val="50000"/>
                  </a:schemeClr>
                </a:solidFill>
                <a:latin typeface="Century Gothic"/>
                <a:cs typeface="Century Gothic"/>
              </a:rPr>
              <a:t> singular</a:t>
            </a:r>
          </a:p>
        </p:txBody>
      </p:sp>
      <p:sp>
        <p:nvSpPr>
          <p:cNvPr id="63" name="TextBox 62"/>
          <p:cNvSpPr txBox="1"/>
          <p:nvPr/>
        </p:nvSpPr>
        <p:spPr>
          <a:xfrm>
            <a:off x="1140933" y="3454489"/>
            <a:ext cx="2286000" cy="446274"/>
          </a:xfrm>
          <a:prstGeom prst="rect">
            <a:avLst/>
          </a:prstGeom>
          <a:noFill/>
        </p:spPr>
        <p:txBody>
          <a:bodyPr wrap="square" lIns="91438" tIns="45719" rIns="91438" bIns="45719" rtlCol="0">
            <a:spAutoFit/>
          </a:bodyPr>
          <a:lstStyle/>
          <a:p>
            <a:pPr algn="l"/>
            <a:r>
              <a:rPr lang="en-GB" sz="2300" dirty="0">
                <a:solidFill>
                  <a:schemeClr val="accent5">
                    <a:lumMod val="50000"/>
                  </a:schemeClr>
                </a:solidFill>
                <a:latin typeface="Century Gothic"/>
                <a:cs typeface="Century Gothic"/>
              </a:rPr>
              <a:t> plural</a:t>
            </a:r>
          </a:p>
        </p:txBody>
      </p:sp>
      <p:sp>
        <p:nvSpPr>
          <p:cNvPr id="64" name="TextBox 63"/>
          <p:cNvSpPr txBox="1"/>
          <p:nvPr/>
        </p:nvSpPr>
        <p:spPr>
          <a:xfrm>
            <a:off x="1140933" y="4060777"/>
            <a:ext cx="2286000" cy="446274"/>
          </a:xfrm>
          <a:prstGeom prst="rect">
            <a:avLst/>
          </a:prstGeom>
          <a:noFill/>
        </p:spPr>
        <p:txBody>
          <a:bodyPr wrap="square" lIns="91438" tIns="45719" rIns="91438" bIns="45719" rtlCol="0">
            <a:spAutoFit/>
          </a:bodyPr>
          <a:lstStyle/>
          <a:p>
            <a:pPr algn="l"/>
            <a:r>
              <a:rPr lang="en-GB" sz="2300" dirty="0">
                <a:solidFill>
                  <a:schemeClr val="accent5">
                    <a:lumMod val="50000"/>
                  </a:schemeClr>
                </a:solidFill>
                <a:latin typeface="Century Gothic"/>
                <a:cs typeface="Century Gothic"/>
              </a:rPr>
              <a:t> singular</a:t>
            </a:r>
          </a:p>
        </p:txBody>
      </p:sp>
      <p:sp>
        <p:nvSpPr>
          <p:cNvPr id="65" name="TextBox 64"/>
          <p:cNvSpPr txBox="1"/>
          <p:nvPr/>
        </p:nvSpPr>
        <p:spPr>
          <a:xfrm>
            <a:off x="1125155" y="4591899"/>
            <a:ext cx="2286000" cy="446274"/>
          </a:xfrm>
          <a:prstGeom prst="rect">
            <a:avLst/>
          </a:prstGeom>
          <a:noFill/>
        </p:spPr>
        <p:txBody>
          <a:bodyPr wrap="square" lIns="91438" tIns="45719" rIns="91438" bIns="45719" rtlCol="0">
            <a:spAutoFit/>
          </a:bodyPr>
          <a:lstStyle/>
          <a:p>
            <a:pPr algn="l"/>
            <a:r>
              <a:rPr lang="en-GB" sz="2300" dirty="0">
                <a:solidFill>
                  <a:schemeClr val="accent5">
                    <a:lumMod val="50000"/>
                  </a:schemeClr>
                </a:solidFill>
                <a:latin typeface="Century Gothic"/>
                <a:cs typeface="Century Gothic"/>
              </a:rPr>
              <a:t> plural</a:t>
            </a:r>
          </a:p>
        </p:txBody>
      </p:sp>
      <p:sp>
        <p:nvSpPr>
          <p:cNvPr id="67" name="TextBox 66"/>
          <p:cNvSpPr txBox="1"/>
          <p:nvPr/>
        </p:nvSpPr>
        <p:spPr>
          <a:xfrm>
            <a:off x="1125155" y="5198185"/>
            <a:ext cx="2286000" cy="446274"/>
          </a:xfrm>
          <a:prstGeom prst="rect">
            <a:avLst/>
          </a:prstGeom>
          <a:noFill/>
        </p:spPr>
        <p:txBody>
          <a:bodyPr wrap="square" lIns="91438" tIns="45719" rIns="91438" bIns="45719" rtlCol="0">
            <a:spAutoFit/>
          </a:bodyPr>
          <a:lstStyle/>
          <a:p>
            <a:pPr algn="l"/>
            <a:r>
              <a:rPr lang="en-GB" sz="2300" dirty="0">
                <a:solidFill>
                  <a:schemeClr val="accent5">
                    <a:lumMod val="50000"/>
                  </a:schemeClr>
                </a:solidFill>
                <a:latin typeface="Century Gothic"/>
                <a:cs typeface="Century Gothic"/>
              </a:rPr>
              <a:t> plural</a:t>
            </a:r>
          </a:p>
        </p:txBody>
      </p:sp>
      <p:sp>
        <p:nvSpPr>
          <p:cNvPr id="68" name="TextBox 67"/>
          <p:cNvSpPr txBox="1"/>
          <p:nvPr/>
        </p:nvSpPr>
        <p:spPr>
          <a:xfrm>
            <a:off x="1125155" y="5767292"/>
            <a:ext cx="2286000" cy="446274"/>
          </a:xfrm>
          <a:prstGeom prst="rect">
            <a:avLst/>
          </a:prstGeom>
          <a:noFill/>
        </p:spPr>
        <p:txBody>
          <a:bodyPr wrap="square" lIns="91438" tIns="45719" rIns="91438" bIns="45719" rtlCol="0">
            <a:spAutoFit/>
          </a:bodyPr>
          <a:lstStyle/>
          <a:p>
            <a:pPr algn="l"/>
            <a:r>
              <a:rPr lang="en-GB" sz="2300" dirty="0">
                <a:solidFill>
                  <a:schemeClr val="accent5">
                    <a:lumMod val="50000"/>
                  </a:schemeClr>
                </a:solidFill>
                <a:latin typeface="Century Gothic"/>
                <a:cs typeface="Century Gothic"/>
              </a:rPr>
              <a:t> singular</a:t>
            </a:r>
          </a:p>
        </p:txBody>
      </p:sp>
      <p:sp>
        <p:nvSpPr>
          <p:cNvPr id="69" name="TextBox 68"/>
          <p:cNvSpPr txBox="1"/>
          <p:nvPr/>
        </p:nvSpPr>
        <p:spPr>
          <a:xfrm>
            <a:off x="3934243" y="2300288"/>
            <a:ext cx="2528484" cy="446274"/>
          </a:xfrm>
          <a:prstGeom prst="rect">
            <a:avLst/>
          </a:prstGeom>
          <a:noFill/>
        </p:spPr>
        <p:txBody>
          <a:bodyPr wrap="square" lIns="91438" tIns="45719" rIns="91438" bIns="45719" rtlCol="0">
            <a:spAutoFit/>
          </a:bodyPr>
          <a:lstStyle/>
          <a:p>
            <a:pPr algn="l"/>
            <a:r>
              <a:rPr lang="en-GB" sz="2300" dirty="0">
                <a:solidFill>
                  <a:schemeClr val="accent5">
                    <a:lumMod val="50000"/>
                  </a:schemeClr>
                </a:solidFill>
                <a:latin typeface="Century Gothic"/>
                <a:cs typeface="Century Gothic"/>
              </a:rPr>
              <a:t>los estudiantes</a:t>
            </a:r>
          </a:p>
        </p:txBody>
      </p:sp>
      <p:sp>
        <p:nvSpPr>
          <p:cNvPr id="70" name="TextBox 69"/>
          <p:cNvSpPr txBox="1"/>
          <p:nvPr/>
        </p:nvSpPr>
        <p:spPr>
          <a:xfrm>
            <a:off x="3934242" y="2895513"/>
            <a:ext cx="3479671" cy="446274"/>
          </a:xfrm>
          <a:prstGeom prst="rect">
            <a:avLst/>
          </a:prstGeom>
          <a:noFill/>
        </p:spPr>
        <p:txBody>
          <a:bodyPr wrap="square" lIns="91438" tIns="45719" rIns="91438" bIns="45719" rtlCol="0">
            <a:spAutoFit/>
          </a:bodyPr>
          <a:lstStyle/>
          <a:p>
            <a:pPr algn="l"/>
            <a:r>
              <a:rPr lang="en-GB" sz="2300" dirty="0">
                <a:solidFill>
                  <a:schemeClr val="accent5">
                    <a:lumMod val="50000"/>
                  </a:schemeClr>
                </a:solidFill>
                <a:latin typeface="Century Gothic"/>
                <a:cs typeface="Century Gothic"/>
              </a:rPr>
              <a:t>la </a:t>
            </a:r>
            <a:r>
              <a:rPr lang="en-GB" sz="2300" dirty="0" err="1">
                <a:solidFill>
                  <a:schemeClr val="accent5">
                    <a:lumMod val="50000"/>
                  </a:schemeClr>
                </a:solidFill>
                <a:latin typeface="Century Gothic"/>
                <a:cs typeface="Century Gothic"/>
              </a:rPr>
              <a:t>selva</a:t>
            </a:r>
            <a:r>
              <a:rPr lang="en-GB" sz="2300" dirty="0">
                <a:solidFill>
                  <a:schemeClr val="accent5">
                    <a:lumMod val="50000"/>
                  </a:schemeClr>
                </a:solidFill>
                <a:latin typeface="Century Gothic"/>
                <a:cs typeface="Century Gothic"/>
              </a:rPr>
              <a:t>, la </a:t>
            </a:r>
            <a:r>
              <a:rPr lang="en-GB" sz="2300" dirty="0" err="1">
                <a:solidFill>
                  <a:schemeClr val="accent5">
                    <a:lumMod val="50000"/>
                  </a:schemeClr>
                </a:solidFill>
                <a:latin typeface="Century Gothic"/>
                <a:cs typeface="Century Gothic"/>
              </a:rPr>
              <a:t>región</a:t>
            </a:r>
            <a:r>
              <a:rPr lang="en-GB" sz="2300" dirty="0">
                <a:solidFill>
                  <a:schemeClr val="accent5">
                    <a:lumMod val="50000"/>
                  </a:schemeClr>
                </a:solidFill>
                <a:latin typeface="Century Gothic"/>
                <a:cs typeface="Century Gothic"/>
              </a:rPr>
              <a:t> </a:t>
            </a:r>
            <a:r>
              <a:rPr lang="en-GB" sz="2300" dirty="0" err="1">
                <a:solidFill>
                  <a:schemeClr val="accent5">
                    <a:lumMod val="50000"/>
                  </a:schemeClr>
                </a:solidFill>
                <a:latin typeface="Century Gothic"/>
                <a:cs typeface="Century Gothic"/>
              </a:rPr>
              <a:t>alta</a:t>
            </a:r>
            <a:endParaRPr lang="en-GB" sz="2300" dirty="0">
              <a:solidFill>
                <a:schemeClr val="accent5">
                  <a:lumMod val="50000"/>
                </a:schemeClr>
              </a:solidFill>
              <a:latin typeface="Century Gothic"/>
              <a:cs typeface="Century Gothic"/>
            </a:endParaRPr>
          </a:p>
        </p:txBody>
      </p:sp>
      <p:sp>
        <p:nvSpPr>
          <p:cNvPr id="71" name="TextBox 70"/>
          <p:cNvSpPr txBox="1"/>
          <p:nvPr/>
        </p:nvSpPr>
        <p:spPr>
          <a:xfrm>
            <a:off x="3955775" y="3480513"/>
            <a:ext cx="2286000" cy="446274"/>
          </a:xfrm>
          <a:prstGeom prst="rect">
            <a:avLst/>
          </a:prstGeom>
          <a:noFill/>
        </p:spPr>
        <p:txBody>
          <a:bodyPr wrap="square" lIns="91438" tIns="45719" rIns="91438" bIns="45719" rtlCol="0">
            <a:spAutoFit/>
          </a:bodyPr>
          <a:lstStyle/>
          <a:p>
            <a:pPr algn="l"/>
            <a:r>
              <a:rPr lang="en-GB" sz="2300" dirty="0">
                <a:solidFill>
                  <a:schemeClr val="accent5">
                    <a:lumMod val="50000"/>
                  </a:schemeClr>
                </a:solidFill>
                <a:latin typeface="Century Gothic"/>
                <a:cs typeface="Century Gothic"/>
              </a:rPr>
              <a:t>las </a:t>
            </a:r>
            <a:r>
              <a:rPr lang="en-GB" sz="2300" dirty="0" err="1">
                <a:solidFill>
                  <a:schemeClr val="accent5">
                    <a:lumMod val="50000"/>
                  </a:schemeClr>
                </a:solidFill>
                <a:latin typeface="Century Gothic"/>
                <a:cs typeface="Century Gothic"/>
              </a:rPr>
              <a:t>escuelas</a:t>
            </a:r>
            <a:endParaRPr lang="en-GB" sz="2300" dirty="0">
              <a:solidFill>
                <a:schemeClr val="accent5">
                  <a:lumMod val="50000"/>
                </a:schemeClr>
              </a:solidFill>
              <a:latin typeface="Century Gothic"/>
              <a:cs typeface="Century Gothic"/>
            </a:endParaRPr>
          </a:p>
        </p:txBody>
      </p:sp>
      <p:sp>
        <p:nvSpPr>
          <p:cNvPr id="72" name="TextBox 71"/>
          <p:cNvSpPr txBox="1"/>
          <p:nvPr/>
        </p:nvSpPr>
        <p:spPr>
          <a:xfrm>
            <a:off x="3969705" y="4056040"/>
            <a:ext cx="1118652" cy="446274"/>
          </a:xfrm>
          <a:prstGeom prst="rect">
            <a:avLst/>
          </a:prstGeom>
          <a:noFill/>
        </p:spPr>
        <p:txBody>
          <a:bodyPr wrap="square" lIns="91438" tIns="45719" rIns="91438" bIns="45719" rtlCol="0">
            <a:spAutoFit/>
          </a:bodyPr>
          <a:lstStyle/>
          <a:p>
            <a:pPr algn="l"/>
            <a:r>
              <a:rPr lang="en-GB" sz="2300" dirty="0">
                <a:solidFill>
                  <a:schemeClr val="accent5">
                    <a:lumMod val="50000"/>
                  </a:schemeClr>
                </a:solidFill>
                <a:latin typeface="Century Gothic"/>
                <a:cs typeface="Century Gothic"/>
              </a:rPr>
              <a:t>Perú</a:t>
            </a:r>
          </a:p>
        </p:txBody>
      </p:sp>
      <p:sp>
        <p:nvSpPr>
          <p:cNvPr id="73" name="TextBox 72"/>
          <p:cNvSpPr txBox="1"/>
          <p:nvPr/>
        </p:nvSpPr>
        <p:spPr>
          <a:xfrm>
            <a:off x="3995956" y="4627159"/>
            <a:ext cx="2078848" cy="446274"/>
          </a:xfrm>
          <a:prstGeom prst="rect">
            <a:avLst/>
          </a:prstGeom>
          <a:noFill/>
        </p:spPr>
        <p:txBody>
          <a:bodyPr wrap="square" lIns="91438" tIns="45719" rIns="91438" bIns="45719" rtlCol="0">
            <a:spAutoFit/>
          </a:bodyPr>
          <a:lstStyle/>
          <a:p>
            <a:pPr algn="l"/>
            <a:r>
              <a:rPr lang="en-GB" sz="2300" dirty="0">
                <a:solidFill>
                  <a:schemeClr val="accent5">
                    <a:lumMod val="50000"/>
                  </a:schemeClr>
                </a:solidFill>
                <a:latin typeface="Century Gothic"/>
                <a:cs typeface="Century Gothic"/>
              </a:rPr>
              <a:t>los </a:t>
            </a:r>
            <a:r>
              <a:rPr lang="en-GB" sz="2300" dirty="0" err="1">
                <a:solidFill>
                  <a:schemeClr val="accent5">
                    <a:lumMod val="50000"/>
                  </a:schemeClr>
                </a:solidFill>
                <a:latin typeface="Century Gothic"/>
                <a:cs typeface="Century Gothic"/>
              </a:rPr>
              <a:t>glaciares</a:t>
            </a:r>
            <a:endParaRPr lang="en-GB" sz="2300" dirty="0">
              <a:solidFill>
                <a:schemeClr val="accent5">
                  <a:lumMod val="50000"/>
                </a:schemeClr>
              </a:solidFill>
              <a:latin typeface="Century Gothic"/>
              <a:cs typeface="Century Gothic"/>
            </a:endParaRPr>
          </a:p>
        </p:txBody>
      </p:sp>
      <p:sp>
        <p:nvSpPr>
          <p:cNvPr id="74" name="TextBox 73"/>
          <p:cNvSpPr txBox="1"/>
          <p:nvPr/>
        </p:nvSpPr>
        <p:spPr>
          <a:xfrm>
            <a:off x="3995956" y="5208219"/>
            <a:ext cx="2286000" cy="446274"/>
          </a:xfrm>
          <a:prstGeom prst="rect">
            <a:avLst/>
          </a:prstGeom>
          <a:noFill/>
        </p:spPr>
        <p:txBody>
          <a:bodyPr wrap="square" lIns="91438" tIns="45719" rIns="91438" bIns="45719" rtlCol="0">
            <a:spAutoFit/>
          </a:bodyPr>
          <a:lstStyle/>
          <a:p>
            <a:pPr algn="l"/>
            <a:r>
              <a:rPr lang="en-GB" sz="2300" dirty="0">
                <a:solidFill>
                  <a:schemeClr val="accent5">
                    <a:lumMod val="50000"/>
                  </a:schemeClr>
                </a:solidFill>
                <a:latin typeface="Century Gothic"/>
                <a:cs typeface="Century Gothic"/>
              </a:rPr>
              <a:t>las </a:t>
            </a:r>
            <a:r>
              <a:rPr lang="en-GB" sz="2300" dirty="0" err="1">
                <a:solidFill>
                  <a:schemeClr val="accent5">
                    <a:lumMod val="50000"/>
                  </a:schemeClr>
                </a:solidFill>
                <a:latin typeface="Century Gothic"/>
                <a:cs typeface="Century Gothic"/>
              </a:rPr>
              <a:t>montañas</a:t>
            </a:r>
            <a:endParaRPr lang="en-GB" sz="2300" dirty="0">
              <a:solidFill>
                <a:schemeClr val="accent5">
                  <a:lumMod val="50000"/>
                </a:schemeClr>
              </a:solidFill>
              <a:latin typeface="Century Gothic"/>
              <a:cs typeface="Century Gothic"/>
            </a:endParaRPr>
          </a:p>
        </p:txBody>
      </p:sp>
      <p:sp>
        <p:nvSpPr>
          <p:cNvPr id="75" name="TextBox 74"/>
          <p:cNvSpPr txBox="1"/>
          <p:nvPr/>
        </p:nvSpPr>
        <p:spPr>
          <a:xfrm>
            <a:off x="3995958" y="5790323"/>
            <a:ext cx="2493023" cy="446274"/>
          </a:xfrm>
          <a:prstGeom prst="rect">
            <a:avLst/>
          </a:prstGeom>
          <a:noFill/>
        </p:spPr>
        <p:txBody>
          <a:bodyPr wrap="square" lIns="91438" tIns="45719" rIns="91438" bIns="45719" rtlCol="0">
            <a:spAutoFit/>
          </a:bodyPr>
          <a:lstStyle/>
          <a:p>
            <a:pPr algn="l"/>
            <a:r>
              <a:rPr lang="en-GB" sz="2300" dirty="0">
                <a:solidFill>
                  <a:schemeClr val="accent5">
                    <a:lumMod val="50000"/>
                  </a:schemeClr>
                </a:solidFill>
                <a:latin typeface="Century Gothic"/>
                <a:cs typeface="Century Gothic"/>
              </a:rPr>
              <a:t>la </a:t>
            </a:r>
            <a:r>
              <a:rPr lang="en-GB" sz="2300" dirty="0" err="1">
                <a:solidFill>
                  <a:schemeClr val="accent5">
                    <a:lumMod val="50000"/>
                  </a:schemeClr>
                </a:solidFill>
                <a:latin typeface="Century Gothic"/>
                <a:cs typeface="Century Gothic"/>
              </a:rPr>
              <a:t>región</a:t>
            </a:r>
            <a:r>
              <a:rPr lang="en-GB" sz="2300" dirty="0">
                <a:solidFill>
                  <a:schemeClr val="accent5">
                    <a:lumMod val="50000"/>
                  </a:schemeClr>
                </a:solidFill>
                <a:latin typeface="Century Gothic"/>
                <a:cs typeface="Century Gothic"/>
              </a:rPr>
              <a:t> </a:t>
            </a:r>
            <a:r>
              <a:rPr lang="en-GB" sz="2300" dirty="0" err="1">
                <a:solidFill>
                  <a:schemeClr val="accent5">
                    <a:lumMod val="50000"/>
                  </a:schemeClr>
                </a:solidFill>
                <a:latin typeface="Century Gothic"/>
                <a:cs typeface="Century Gothic"/>
              </a:rPr>
              <a:t>alta</a:t>
            </a:r>
            <a:endParaRPr lang="en-GB" sz="2300" dirty="0">
              <a:solidFill>
                <a:schemeClr val="accent5">
                  <a:lumMod val="50000"/>
                </a:schemeClr>
              </a:solidFill>
              <a:latin typeface="Century Gothic"/>
              <a:cs typeface="Century Gothic"/>
            </a:endParaRPr>
          </a:p>
        </p:txBody>
      </p:sp>
      <p:sp>
        <p:nvSpPr>
          <p:cNvPr id="82" name="TextBox 81"/>
          <p:cNvSpPr txBox="1"/>
          <p:nvPr/>
        </p:nvSpPr>
        <p:spPr>
          <a:xfrm>
            <a:off x="10326351" y="2047283"/>
            <a:ext cx="2078848" cy="646329"/>
          </a:xfrm>
          <a:prstGeom prst="rect">
            <a:avLst/>
          </a:prstGeom>
          <a:noFill/>
        </p:spPr>
        <p:txBody>
          <a:bodyPr wrap="square" lIns="91438" tIns="45719" rIns="91438" bIns="45719" rtlCol="0">
            <a:spAutoFit/>
          </a:bodyPr>
          <a:lstStyle/>
          <a:p>
            <a:pPr algn="l"/>
            <a:r>
              <a:rPr lang="en-GB" dirty="0" err="1">
                <a:solidFill>
                  <a:schemeClr val="accent5">
                    <a:lumMod val="50000"/>
                  </a:schemeClr>
                </a:solidFill>
                <a:latin typeface="Century Gothic"/>
                <a:cs typeface="Century Gothic"/>
              </a:rPr>
              <a:t>todas</a:t>
            </a:r>
            <a:r>
              <a:rPr lang="en-GB" dirty="0">
                <a:solidFill>
                  <a:schemeClr val="accent5">
                    <a:lumMod val="50000"/>
                  </a:schemeClr>
                </a:solidFill>
                <a:latin typeface="Century Gothic"/>
                <a:cs typeface="Century Gothic"/>
              </a:rPr>
              <a:t> las </a:t>
            </a:r>
            <a:r>
              <a:rPr lang="en-GB" dirty="0" err="1">
                <a:solidFill>
                  <a:schemeClr val="accent5">
                    <a:lumMod val="50000"/>
                  </a:schemeClr>
                </a:solidFill>
                <a:latin typeface="Century Gothic"/>
                <a:cs typeface="Century Gothic"/>
              </a:rPr>
              <a:t>regiones</a:t>
            </a:r>
            <a:endParaRPr lang="en-GB" dirty="0">
              <a:solidFill>
                <a:schemeClr val="accent5">
                  <a:lumMod val="50000"/>
                </a:schemeClr>
              </a:solidFill>
              <a:latin typeface="Century Gothic"/>
              <a:cs typeface="Century Gothic"/>
            </a:endParaRPr>
          </a:p>
        </p:txBody>
      </p:sp>
    </p:spTree>
    <p:extLst>
      <p:ext uri="{BB962C8B-B14F-4D97-AF65-F5344CB8AC3E}">
        <p14:creationId xmlns:p14="http://schemas.microsoft.com/office/powerpoint/2010/main" val="121490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0" grpId="0"/>
      <p:bldP spid="61" grpId="0"/>
      <p:bldP spid="65" grpId="0"/>
      <p:bldP spid="67" grpId="0"/>
      <p:bldP spid="68" grpId="0"/>
      <p:bldP spid="69" grpId="0"/>
      <p:bldP spid="70" grpId="0"/>
      <p:bldP spid="71" grpId="0"/>
      <p:bldP spid="72" grpId="0"/>
      <p:bldP spid="73" grpId="0"/>
      <p:bldP spid="74" grpId="0"/>
      <p:bldP spid="7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D91D5D-7929-A546-8501-8E246C6B8D5A}"/>
              </a:ext>
            </a:extLst>
          </p:cNvPr>
          <p:cNvSpPr txBox="1"/>
          <p:nvPr/>
        </p:nvSpPr>
        <p:spPr>
          <a:xfrm>
            <a:off x="421954" y="1012769"/>
            <a:ext cx="2723481" cy="369330"/>
          </a:xfrm>
          <a:prstGeom prst="rect">
            <a:avLst/>
          </a:prstGeom>
          <a:noFill/>
        </p:spPr>
        <p:txBody>
          <a:bodyPr wrap="none" lIns="91438" tIns="45719" rIns="91438" bIns="45719" rtlCol="0">
            <a:spAutoFit/>
          </a:bodyPr>
          <a:lstStyle/>
          <a:p>
            <a:pPr algn="l"/>
            <a:r>
              <a:rPr lang="x-none" dirty="0">
                <a:solidFill>
                  <a:schemeClr val="accent5">
                    <a:lumMod val="50000"/>
                  </a:schemeClr>
                </a:solidFill>
                <a:latin typeface="Century Gothic"/>
                <a:cs typeface="Century Gothic"/>
              </a:rPr>
              <a:t>Persona A: </a:t>
            </a:r>
            <a:r>
              <a:rPr lang="en-GB" dirty="0">
                <a:solidFill>
                  <a:schemeClr val="accent5">
                    <a:lumMod val="50000"/>
                  </a:schemeClr>
                </a:solidFill>
                <a:latin typeface="Century Gothic"/>
                <a:cs typeface="Century Gothic"/>
              </a:rPr>
              <a:t>lee la </a:t>
            </a:r>
            <a:r>
              <a:rPr lang="en-GB" dirty="0" err="1">
                <a:solidFill>
                  <a:schemeClr val="accent5">
                    <a:lumMod val="50000"/>
                  </a:schemeClr>
                </a:solidFill>
                <a:latin typeface="Century Gothic"/>
                <a:cs typeface="Century Gothic"/>
              </a:rPr>
              <a:t>frase</a:t>
            </a:r>
            <a:r>
              <a:rPr lang="en-GB" dirty="0">
                <a:solidFill>
                  <a:schemeClr val="accent5">
                    <a:lumMod val="50000"/>
                  </a:schemeClr>
                </a:solidFill>
                <a:latin typeface="Century Gothic"/>
                <a:cs typeface="Century Gothic"/>
              </a:rPr>
              <a:t>.</a:t>
            </a:r>
            <a:endParaRPr lang="x-none" dirty="0">
              <a:solidFill>
                <a:schemeClr val="accent5">
                  <a:lumMod val="50000"/>
                </a:schemeClr>
              </a:solidFill>
              <a:latin typeface="Century Gothic"/>
              <a:cs typeface="Century Gothic"/>
            </a:endParaRPr>
          </a:p>
        </p:txBody>
      </p:sp>
      <p:sp>
        <p:nvSpPr>
          <p:cNvPr id="5" name="CuadroTexto 4">
            <a:extLst>
              <a:ext uri="{FF2B5EF4-FFF2-40B4-BE49-F238E27FC236}">
                <a16:creationId xmlns:a16="http://schemas.microsoft.com/office/drawing/2014/main" id="{5DD30CD5-69C7-0747-B908-5C05C5D7143D}"/>
              </a:ext>
            </a:extLst>
          </p:cNvPr>
          <p:cNvSpPr txBox="1"/>
          <p:nvPr/>
        </p:nvSpPr>
        <p:spPr>
          <a:xfrm>
            <a:off x="421953" y="1570284"/>
            <a:ext cx="10709639" cy="369330"/>
          </a:xfrm>
          <a:prstGeom prst="rect">
            <a:avLst/>
          </a:prstGeom>
          <a:noFill/>
        </p:spPr>
        <p:txBody>
          <a:bodyPr wrap="square" lIns="91438" tIns="45719" rIns="91438" bIns="45719" rtlCol="0">
            <a:spAutoFit/>
          </a:bodyPr>
          <a:lstStyle/>
          <a:p>
            <a:pPr algn="l"/>
            <a:r>
              <a:rPr lang="x-none" dirty="0">
                <a:solidFill>
                  <a:schemeClr val="accent5">
                    <a:lumMod val="50000"/>
                  </a:schemeClr>
                </a:solidFill>
                <a:latin typeface="Century Gothic"/>
                <a:cs typeface="Century Gothic"/>
              </a:rPr>
              <a:t>Persona B: escucha </a:t>
            </a:r>
            <a:r>
              <a:rPr lang="en-GB" dirty="0">
                <a:solidFill>
                  <a:schemeClr val="accent5">
                    <a:lumMod val="50000"/>
                  </a:schemeClr>
                </a:solidFill>
                <a:latin typeface="Century Gothic"/>
                <a:cs typeface="Century Gothic"/>
              </a:rPr>
              <a:t>y </a:t>
            </a:r>
            <a:r>
              <a:rPr lang="en-GB" dirty="0" err="1">
                <a:solidFill>
                  <a:schemeClr val="accent5">
                    <a:lumMod val="50000"/>
                  </a:schemeClr>
                </a:solidFill>
                <a:latin typeface="Century Gothic"/>
                <a:cs typeface="Century Gothic"/>
              </a:rPr>
              <a:t>elige</a:t>
            </a:r>
            <a:r>
              <a:rPr lang="en-GB" dirty="0">
                <a:solidFill>
                  <a:schemeClr val="accent5">
                    <a:lumMod val="50000"/>
                  </a:schemeClr>
                </a:solidFill>
                <a:latin typeface="Century Gothic"/>
                <a:cs typeface="Century Gothic"/>
              </a:rPr>
              <a:t> la </a:t>
            </a:r>
            <a:r>
              <a:rPr lang="en-GB" dirty="0" err="1">
                <a:solidFill>
                  <a:schemeClr val="accent5">
                    <a:lumMod val="50000"/>
                  </a:schemeClr>
                </a:solidFill>
                <a:latin typeface="Century Gothic"/>
                <a:cs typeface="Century Gothic"/>
              </a:rPr>
              <a:t>opción</a:t>
            </a:r>
            <a:r>
              <a:rPr lang="en-GB" dirty="0">
                <a:solidFill>
                  <a:schemeClr val="accent5">
                    <a:lumMod val="50000"/>
                  </a:schemeClr>
                </a:solidFill>
                <a:latin typeface="Century Gothic"/>
                <a:cs typeface="Century Gothic"/>
              </a:rPr>
              <a:t> </a:t>
            </a:r>
            <a:r>
              <a:rPr lang="en-GB" dirty="0" err="1">
                <a:solidFill>
                  <a:schemeClr val="accent5">
                    <a:lumMod val="50000"/>
                  </a:schemeClr>
                </a:solidFill>
                <a:latin typeface="Century Gothic"/>
                <a:cs typeface="Century Gothic"/>
              </a:rPr>
              <a:t>correcta</a:t>
            </a:r>
            <a:r>
              <a:rPr lang="en-GB" dirty="0">
                <a:solidFill>
                  <a:schemeClr val="accent5">
                    <a:lumMod val="50000"/>
                  </a:schemeClr>
                </a:solidFill>
                <a:latin typeface="Century Gothic"/>
                <a:cs typeface="Century Gothic"/>
              </a:rPr>
              <a:t> para </a:t>
            </a:r>
            <a:r>
              <a:rPr lang="en-GB" dirty="0" err="1">
                <a:solidFill>
                  <a:schemeClr val="accent5">
                    <a:lumMod val="50000"/>
                  </a:schemeClr>
                </a:solidFill>
                <a:latin typeface="Century Gothic"/>
                <a:cs typeface="Century Gothic"/>
              </a:rPr>
              <a:t>completar</a:t>
            </a:r>
            <a:r>
              <a:rPr lang="en-GB" dirty="0">
                <a:solidFill>
                  <a:schemeClr val="accent5">
                    <a:lumMod val="50000"/>
                  </a:schemeClr>
                </a:solidFill>
                <a:latin typeface="Century Gothic"/>
                <a:cs typeface="Century Gothic"/>
              </a:rPr>
              <a:t> la </a:t>
            </a:r>
            <a:r>
              <a:rPr lang="en-GB" dirty="0" err="1">
                <a:solidFill>
                  <a:schemeClr val="accent5">
                    <a:lumMod val="50000"/>
                  </a:schemeClr>
                </a:solidFill>
                <a:latin typeface="Century Gothic"/>
                <a:cs typeface="Century Gothic"/>
              </a:rPr>
              <a:t>frase</a:t>
            </a:r>
            <a:r>
              <a:rPr lang="en-GB" dirty="0">
                <a:solidFill>
                  <a:schemeClr val="accent5">
                    <a:lumMod val="50000"/>
                  </a:schemeClr>
                </a:solidFill>
                <a:latin typeface="Century Gothic"/>
                <a:cs typeface="Century Gothic"/>
              </a:rPr>
              <a:t>.</a:t>
            </a:r>
            <a:endParaRPr lang="x-none" dirty="0">
              <a:solidFill>
                <a:schemeClr val="accent5">
                  <a:lumMod val="50000"/>
                </a:schemeClr>
              </a:solidFill>
              <a:latin typeface="Century Gothic"/>
              <a:cs typeface="Century Gothic"/>
            </a:endParaRPr>
          </a:p>
        </p:txBody>
      </p:sp>
      <p:sp>
        <p:nvSpPr>
          <p:cNvPr id="6" name="CuadroTexto 5">
            <a:extLst>
              <a:ext uri="{FF2B5EF4-FFF2-40B4-BE49-F238E27FC236}">
                <a16:creationId xmlns:a16="http://schemas.microsoft.com/office/drawing/2014/main" id="{C665D123-F32B-894A-A668-19EA8794EF8A}"/>
              </a:ext>
            </a:extLst>
          </p:cNvPr>
          <p:cNvSpPr txBox="1"/>
          <p:nvPr/>
        </p:nvSpPr>
        <p:spPr>
          <a:xfrm>
            <a:off x="421953" y="2127797"/>
            <a:ext cx="6340839" cy="369330"/>
          </a:xfrm>
          <a:prstGeom prst="rect">
            <a:avLst/>
          </a:prstGeom>
          <a:noFill/>
        </p:spPr>
        <p:txBody>
          <a:bodyPr wrap="square" lIns="91438" tIns="45719" rIns="91438" bIns="45719" rtlCol="0">
            <a:spAutoFit/>
          </a:bodyPr>
          <a:lstStyle/>
          <a:p>
            <a:pPr algn="l"/>
            <a:r>
              <a:rPr lang="en-GB" dirty="0" err="1">
                <a:solidFill>
                  <a:schemeClr val="accent5">
                    <a:lumMod val="50000"/>
                  </a:schemeClr>
                </a:solidFill>
                <a:latin typeface="Century Gothic"/>
                <a:cs typeface="Century Gothic"/>
              </a:rPr>
              <a:t>Luego</a:t>
            </a:r>
            <a:r>
              <a:rPr lang="en-GB" dirty="0">
                <a:solidFill>
                  <a:schemeClr val="accent5">
                    <a:lumMod val="50000"/>
                  </a:schemeClr>
                </a:solidFill>
                <a:latin typeface="Century Gothic"/>
                <a:cs typeface="Century Gothic"/>
              </a:rPr>
              <a:t>, escribe la frase en </a:t>
            </a:r>
            <a:r>
              <a:rPr lang="en-GB" dirty="0" err="1">
                <a:solidFill>
                  <a:schemeClr val="accent5">
                    <a:lumMod val="50000"/>
                  </a:schemeClr>
                </a:solidFill>
                <a:latin typeface="Century Gothic"/>
                <a:cs typeface="Century Gothic"/>
              </a:rPr>
              <a:t>inglés</a:t>
            </a:r>
            <a:r>
              <a:rPr lang="en-GB" dirty="0">
                <a:solidFill>
                  <a:schemeClr val="accent5">
                    <a:lumMod val="50000"/>
                  </a:schemeClr>
                </a:solidFill>
                <a:latin typeface="Century Gothic"/>
                <a:cs typeface="Century Gothic"/>
              </a:rPr>
              <a:t>.</a:t>
            </a:r>
            <a:endParaRPr lang="x-none" dirty="0">
              <a:solidFill>
                <a:schemeClr val="accent5">
                  <a:lumMod val="50000"/>
                </a:schemeClr>
              </a:solidFill>
              <a:latin typeface="Century Gothic"/>
              <a:cs typeface="Century Gothic"/>
            </a:endParaRPr>
          </a:p>
        </p:txBody>
      </p:sp>
      <p:sp>
        <p:nvSpPr>
          <p:cNvPr id="7" name="CuadroTexto 6">
            <a:extLst>
              <a:ext uri="{FF2B5EF4-FFF2-40B4-BE49-F238E27FC236}">
                <a16:creationId xmlns:a16="http://schemas.microsoft.com/office/drawing/2014/main" id="{5A48E740-F203-064E-806C-65463363E26E}"/>
              </a:ext>
            </a:extLst>
          </p:cNvPr>
          <p:cNvSpPr txBox="1"/>
          <p:nvPr/>
        </p:nvSpPr>
        <p:spPr>
          <a:xfrm>
            <a:off x="428263" y="2935506"/>
            <a:ext cx="1140565" cy="369330"/>
          </a:xfrm>
          <a:prstGeom prst="rect">
            <a:avLst/>
          </a:prstGeom>
          <a:noFill/>
        </p:spPr>
        <p:txBody>
          <a:bodyPr wrap="none" lIns="91438" tIns="45719" rIns="91438" bIns="45719" rtlCol="0">
            <a:spAutoFit/>
          </a:bodyPr>
          <a:lstStyle/>
          <a:p>
            <a:pPr algn="l"/>
            <a:r>
              <a:rPr lang="x-none" dirty="0">
                <a:solidFill>
                  <a:schemeClr val="accent5">
                    <a:lumMod val="50000"/>
                  </a:schemeClr>
                </a:solidFill>
                <a:latin typeface="Century Gothic"/>
                <a:cs typeface="Century Gothic"/>
              </a:rPr>
              <a:t>Ejemplo:</a:t>
            </a:r>
          </a:p>
        </p:txBody>
      </p:sp>
      <p:sp>
        <p:nvSpPr>
          <p:cNvPr id="10" name="CuadroTexto 9">
            <a:extLst>
              <a:ext uri="{FF2B5EF4-FFF2-40B4-BE49-F238E27FC236}">
                <a16:creationId xmlns:a16="http://schemas.microsoft.com/office/drawing/2014/main" id="{44B29787-C12C-A944-8F8D-4E3812DEC56B}"/>
              </a:ext>
            </a:extLst>
          </p:cNvPr>
          <p:cNvSpPr txBox="1"/>
          <p:nvPr/>
        </p:nvSpPr>
        <p:spPr>
          <a:xfrm>
            <a:off x="428264" y="3615005"/>
            <a:ext cx="1564923" cy="369330"/>
          </a:xfrm>
          <a:prstGeom prst="rect">
            <a:avLst/>
          </a:prstGeom>
          <a:noFill/>
        </p:spPr>
        <p:txBody>
          <a:bodyPr wrap="none" lIns="91438" tIns="45719" rIns="91438" bIns="45719" rtlCol="0">
            <a:spAutoFit/>
          </a:bodyPr>
          <a:lstStyle/>
          <a:p>
            <a:pPr algn="l"/>
            <a:r>
              <a:rPr lang="x-none" b="1" dirty="0">
                <a:solidFill>
                  <a:schemeClr val="accent5">
                    <a:lumMod val="50000"/>
                  </a:schemeClr>
                </a:solidFill>
                <a:latin typeface="Century Gothic"/>
                <a:cs typeface="Century Gothic"/>
              </a:rPr>
              <a:t>Estudiante A</a:t>
            </a:r>
          </a:p>
        </p:txBody>
      </p:sp>
      <p:sp>
        <p:nvSpPr>
          <p:cNvPr id="11" name="CuadroTexto 10">
            <a:extLst>
              <a:ext uri="{FF2B5EF4-FFF2-40B4-BE49-F238E27FC236}">
                <a16:creationId xmlns:a16="http://schemas.microsoft.com/office/drawing/2014/main" id="{C8BE25B2-DB62-F443-9E51-6194E03BC365}"/>
              </a:ext>
            </a:extLst>
          </p:cNvPr>
          <p:cNvSpPr txBox="1"/>
          <p:nvPr/>
        </p:nvSpPr>
        <p:spPr>
          <a:xfrm>
            <a:off x="6300096" y="3635773"/>
            <a:ext cx="1528066" cy="369330"/>
          </a:xfrm>
          <a:prstGeom prst="rect">
            <a:avLst/>
          </a:prstGeom>
          <a:noFill/>
        </p:spPr>
        <p:txBody>
          <a:bodyPr wrap="none" lIns="91438" tIns="45719" rIns="91438" bIns="45719" rtlCol="0">
            <a:spAutoFit/>
          </a:bodyPr>
          <a:lstStyle/>
          <a:p>
            <a:pPr algn="l"/>
            <a:r>
              <a:rPr lang="x-none" b="1" dirty="0">
                <a:solidFill>
                  <a:schemeClr val="accent5">
                    <a:lumMod val="50000"/>
                  </a:schemeClr>
                </a:solidFill>
                <a:latin typeface="Century Gothic"/>
                <a:cs typeface="Century Gothic"/>
              </a:rPr>
              <a:t>Estudiante B</a:t>
            </a:r>
          </a:p>
        </p:txBody>
      </p:sp>
      <p:graphicFrame>
        <p:nvGraphicFramePr>
          <p:cNvPr id="12" name="Tabla 11">
            <a:extLst>
              <a:ext uri="{FF2B5EF4-FFF2-40B4-BE49-F238E27FC236}">
                <a16:creationId xmlns:a16="http://schemas.microsoft.com/office/drawing/2014/main" id="{3D4E31FD-5C3A-5342-BEC5-9DCC473743CA}"/>
              </a:ext>
            </a:extLst>
          </p:cNvPr>
          <p:cNvGraphicFramePr>
            <a:graphicFrameLocks noGrp="1"/>
          </p:cNvGraphicFramePr>
          <p:nvPr/>
        </p:nvGraphicFramePr>
        <p:xfrm>
          <a:off x="6206517" y="4308367"/>
          <a:ext cx="5721627"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5">
                  <a:extLst>
                    <a:ext uri="{9D8B030D-6E8A-4147-A177-3AD203B41FA5}">
                      <a16:colId xmlns:a16="http://schemas.microsoft.com/office/drawing/2014/main" val="2361975497"/>
                    </a:ext>
                  </a:extLst>
                </a:gridCol>
              </a:tblGrid>
              <a:tr h="916676">
                <a:tc>
                  <a:txBody>
                    <a:bodyPr/>
                    <a:lstStyle/>
                    <a:p>
                      <a:r>
                        <a:rPr lang="x-none" sz="2300" b="1" dirty="0">
                          <a:solidFill>
                            <a:srgbClr val="203864"/>
                          </a:solidFill>
                          <a:latin typeface="Century Gothic"/>
                          <a:cs typeface="Century Gothic"/>
                        </a:rPr>
                        <a:t>1</a:t>
                      </a:r>
                    </a:p>
                  </a:txBody>
                  <a:tcPr anchor="ctr" anchorCtr="1"/>
                </a:tc>
                <a:tc>
                  <a:txBody>
                    <a:bodyPr/>
                    <a:lstStyle/>
                    <a:p>
                      <a:r>
                        <a:rPr lang="es-ES" sz="2300" b="0" dirty="0">
                          <a:solidFill>
                            <a:srgbClr val="203864"/>
                          </a:solidFill>
                          <a:latin typeface="Century Gothic"/>
                          <a:cs typeface="Century Gothic"/>
                        </a:rPr>
                        <a:t>ser muy altas</a:t>
                      </a:r>
                      <a:r>
                        <a:rPr lang="es-ES" sz="2300" b="0" baseline="0" dirty="0">
                          <a:solidFill>
                            <a:srgbClr val="203864"/>
                          </a:solidFill>
                          <a:latin typeface="Century Gothic"/>
                          <a:cs typeface="Century Gothic"/>
                        </a:rPr>
                        <a:t>.</a:t>
                      </a:r>
                      <a:endParaRPr lang="es-ES" sz="2300" b="0" dirty="0">
                        <a:solidFill>
                          <a:srgbClr val="203864"/>
                        </a:solidFill>
                        <a:latin typeface="Century Gothic"/>
                        <a:cs typeface="Century Gothic"/>
                      </a:endParaRPr>
                    </a:p>
                  </a:txBody>
                  <a:tcPr anchor="ctr"/>
                </a:tc>
                <a:extLst>
                  <a:ext uri="{0D108BD9-81ED-4DB2-BD59-A6C34878D82A}">
                    <a16:rowId xmlns:a16="http://schemas.microsoft.com/office/drawing/2014/main" val="2055318081"/>
                  </a:ext>
                </a:extLst>
              </a:tr>
            </a:tbl>
          </a:graphicData>
        </a:graphic>
      </p:graphicFrame>
      <p:sp>
        <p:nvSpPr>
          <p:cNvPr id="19" name="Rounded Rectangle 11">
            <a:extLst>
              <a:ext uri="{FF2B5EF4-FFF2-40B4-BE49-F238E27FC236}">
                <a16:creationId xmlns:a16="http://schemas.microsoft.com/office/drawing/2014/main" id="{A316DD52-7894-4A75-969C-CA0645DA2978}"/>
              </a:ext>
            </a:extLst>
          </p:cNvPr>
          <p:cNvSpPr/>
          <p:nvPr/>
        </p:nvSpPr>
        <p:spPr>
          <a:xfrm>
            <a:off x="9486901" y="258167"/>
            <a:ext cx="24412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dirty="0">
                <a:solidFill>
                  <a:prstClr val="white"/>
                </a:solidFill>
                <a:latin typeface="Century Gothic"/>
                <a:cs typeface="Century Gothic"/>
              </a:rPr>
              <a:t>leer / escuchar</a:t>
            </a:r>
          </a:p>
        </p:txBody>
      </p:sp>
      <p:graphicFrame>
        <p:nvGraphicFramePr>
          <p:cNvPr id="21" name="Tabla 8">
            <a:extLst>
              <a:ext uri="{FF2B5EF4-FFF2-40B4-BE49-F238E27FC236}">
                <a16:creationId xmlns:a16="http://schemas.microsoft.com/office/drawing/2014/main" id="{7993FB9C-052C-3A43-AF78-03D49316B27C}"/>
              </a:ext>
            </a:extLst>
          </p:cNvPr>
          <p:cNvGraphicFramePr>
            <a:graphicFrameLocks noGrp="1"/>
          </p:cNvGraphicFramePr>
          <p:nvPr/>
        </p:nvGraphicFramePr>
        <p:xfrm>
          <a:off x="374373" y="4308367"/>
          <a:ext cx="5721627"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5">
                  <a:extLst>
                    <a:ext uri="{9D8B030D-6E8A-4147-A177-3AD203B41FA5}">
                      <a16:colId xmlns:a16="http://schemas.microsoft.com/office/drawing/2014/main" val="2361975497"/>
                    </a:ext>
                  </a:extLst>
                </a:gridCol>
              </a:tblGrid>
              <a:tr h="916676">
                <a:tc>
                  <a:txBody>
                    <a:bodyPr/>
                    <a:lstStyle/>
                    <a:p>
                      <a:r>
                        <a:rPr lang="x-none" sz="2300" b="1" dirty="0">
                          <a:solidFill>
                            <a:srgbClr val="203864"/>
                          </a:solidFill>
                          <a:latin typeface="Century Gothic"/>
                          <a:cs typeface="Century Gothic"/>
                        </a:rPr>
                        <a:t>1</a:t>
                      </a:r>
                    </a:p>
                  </a:txBody>
                  <a:tcPr anchor="ctr" anchorCtr="1"/>
                </a:tc>
                <a:tc>
                  <a:txBody>
                    <a:bodyPr/>
                    <a:lstStyle/>
                    <a:p>
                      <a:r>
                        <a:rPr lang="es-ES" sz="2300" b="0" dirty="0">
                          <a:solidFill>
                            <a:srgbClr val="203864"/>
                          </a:solidFill>
                          <a:latin typeface="Century Gothic"/>
                          <a:cs typeface="Century Gothic"/>
                        </a:rPr>
                        <a:t>Las monta</a:t>
                      </a:r>
                      <a:r>
                        <a:rPr lang="en-GB" sz="2300" b="0" baseline="0" dirty="0">
                          <a:solidFill>
                            <a:srgbClr val="203864"/>
                          </a:solidFill>
                          <a:latin typeface="Century Gothic"/>
                          <a:cs typeface="Century Gothic"/>
                        </a:rPr>
                        <a:t>ñas pueden…</a:t>
                      </a:r>
                      <a:endParaRPr lang="es-ES" sz="2300" b="0" dirty="0">
                        <a:solidFill>
                          <a:srgbClr val="203864"/>
                        </a:solidFill>
                        <a:latin typeface="Century Gothic"/>
                        <a:cs typeface="Century Gothic"/>
                      </a:endParaRPr>
                    </a:p>
                  </a:txBody>
                  <a:tcPr anchor="ctr"/>
                </a:tc>
                <a:extLst>
                  <a:ext uri="{0D108BD9-81ED-4DB2-BD59-A6C34878D82A}">
                    <a16:rowId xmlns:a16="http://schemas.microsoft.com/office/drawing/2014/main" val="2055318081"/>
                  </a:ext>
                </a:extLst>
              </a:tr>
            </a:tbl>
          </a:graphicData>
        </a:graphic>
      </p:graphicFrame>
      <p:pic>
        <p:nvPicPr>
          <p:cNvPr id="22" name="Imagen 17">
            <a:extLst>
              <a:ext uri="{FF2B5EF4-FFF2-40B4-BE49-F238E27FC236}">
                <a16:creationId xmlns:a16="http://schemas.microsoft.com/office/drawing/2014/main" id="{4E62163B-7BB8-4E44-8380-5A8A47F5C683}"/>
              </a:ext>
            </a:extLst>
          </p:cNvPr>
          <p:cNvPicPr>
            <a:picLocks noChangeAspect="1"/>
          </p:cNvPicPr>
          <p:nvPr/>
        </p:nvPicPr>
        <p:blipFill>
          <a:blip r:embed="rId3"/>
          <a:stretch>
            <a:fillRect/>
          </a:stretch>
        </p:blipFill>
        <p:spPr>
          <a:xfrm>
            <a:off x="9894723" y="2302739"/>
            <a:ext cx="1625600" cy="1625600"/>
          </a:xfrm>
          <a:prstGeom prst="rect">
            <a:avLst/>
          </a:prstGeom>
        </p:spPr>
      </p:pic>
      <p:pic>
        <p:nvPicPr>
          <p:cNvPr id="23" name="Imagen 14">
            <a:extLst>
              <a:ext uri="{FF2B5EF4-FFF2-40B4-BE49-F238E27FC236}">
                <a16:creationId xmlns:a16="http://schemas.microsoft.com/office/drawing/2014/main" id="{84CA6ABB-72B4-A742-9D98-B71E84C833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263" y="5295582"/>
            <a:ext cx="1233251" cy="982255"/>
          </a:xfrm>
          <a:prstGeom prst="rect">
            <a:avLst/>
          </a:prstGeom>
        </p:spPr>
      </p:pic>
      <p:sp>
        <p:nvSpPr>
          <p:cNvPr id="8" name="TextBox 7"/>
          <p:cNvSpPr txBox="1"/>
          <p:nvPr/>
        </p:nvSpPr>
        <p:spPr>
          <a:xfrm>
            <a:off x="1887318" y="5583652"/>
            <a:ext cx="7454900" cy="369330"/>
          </a:xfrm>
          <a:prstGeom prst="rect">
            <a:avLst/>
          </a:prstGeom>
          <a:noFill/>
        </p:spPr>
        <p:txBody>
          <a:bodyPr wrap="square" lIns="91438" tIns="45719" rIns="91438" bIns="45719" rtlCol="0">
            <a:spAutoFit/>
          </a:bodyPr>
          <a:lstStyle/>
          <a:p>
            <a:pPr algn="l"/>
            <a:r>
              <a:rPr lang="en-GB" dirty="0">
                <a:solidFill>
                  <a:schemeClr val="accent5">
                    <a:lumMod val="50000"/>
                  </a:schemeClr>
                </a:solidFill>
                <a:latin typeface="Century Gothic"/>
                <a:cs typeface="Century Gothic"/>
              </a:rPr>
              <a:t>The mountains can be very high.</a:t>
            </a:r>
          </a:p>
        </p:txBody>
      </p:sp>
      <p:sp>
        <p:nvSpPr>
          <p:cNvPr id="2" name="Title 1"/>
          <p:cNvSpPr>
            <a:spLocks noGrp="1"/>
          </p:cNvSpPr>
          <p:nvPr>
            <p:ph type="title" idx="4294967295"/>
          </p:nvPr>
        </p:nvSpPr>
        <p:spPr>
          <a:xfrm>
            <a:off x="421952" y="337904"/>
            <a:ext cx="5674048" cy="549944"/>
          </a:xfrm>
        </p:spPr>
        <p:txBody>
          <a:bodyPr>
            <a:normAutofit/>
          </a:bodyPr>
          <a:lstStyle/>
          <a:p>
            <a:r>
              <a:rPr lang="x-none" sz="2400" b="1" dirty="0">
                <a:latin typeface="Century Gothic"/>
                <a:cs typeface="Century Gothic"/>
              </a:rPr>
              <a:t>Hablamos sobre Bolivia en parejas.</a:t>
            </a:r>
          </a:p>
        </p:txBody>
      </p:sp>
    </p:spTree>
    <p:extLst>
      <p:ext uri="{BB962C8B-B14F-4D97-AF65-F5344CB8AC3E}">
        <p14:creationId xmlns:p14="http://schemas.microsoft.com/office/powerpoint/2010/main" val="99431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0" y="121240"/>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a:latin typeface="Century Gothic"/>
              <a:cs typeface="Century Gothic"/>
            </a:endParaRPr>
          </a:p>
        </p:txBody>
      </p:sp>
      <p:sp>
        <p:nvSpPr>
          <p:cNvPr id="3" name="Rounded Rectangle 2"/>
          <p:cNvSpPr/>
          <p:nvPr/>
        </p:nvSpPr>
        <p:spPr>
          <a:xfrm>
            <a:off x="6184900" y="133940"/>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a:latin typeface="Century Gothic"/>
              <a:cs typeface="Century Gothic"/>
            </a:endParaRPr>
          </a:p>
        </p:txBody>
      </p:sp>
      <p:sp>
        <p:nvSpPr>
          <p:cNvPr id="6" name="Rectangle 5"/>
          <p:cNvSpPr/>
          <p:nvPr/>
        </p:nvSpPr>
        <p:spPr>
          <a:xfrm>
            <a:off x="1159697" y="2396341"/>
            <a:ext cx="3335502" cy="369330"/>
          </a:xfrm>
          <a:prstGeom prst="rect">
            <a:avLst/>
          </a:prstGeom>
        </p:spPr>
        <p:txBody>
          <a:bodyPr wrap="none" lIns="91438" tIns="45719" rIns="91438" bIns="45719">
            <a:spAutoFit/>
          </a:bodyPr>
          <a:lstStyle/>
          <a:p>
            <a:r>
              <a:rPr lang="es-ES" dirty="0">
                <a:solidFill>
                  <a:srgbClr val="203864"/>
                </a:solidFill>
                <a:latin typeface="Century Gothic"/>
                <a:cs typeface="Century Gothic"/>
              </a:rPr>
              <a:t>5. El aymara y el quechua… </a:t>
            </a:r>
            <a:endParaRPr lang="en-GB" dirty="0">
              <a:latin typeface="Century Gothic"/>
              <a:cs typeface="Century Gothic"/>
            </a:endParaRPr>
          </a:p>
        </p:txBody>
      </p:sp>
      <p:sp>
        <p:nvSpPr>
          <p:cNvPr id="7" name="Rectangle 6"/>
          <p:cNvSpPr/>
          <p:nvPr/>
        </p:nvSpPr>
        <p:spPr>
          <a:xfrm>
            <a:off x="1159697" y="1883092"/>
            <a:ext cx="3643657" cy="369330"/>
          </a:xfrm>
          <a:prstGeom prst="rect">
            <a:avLst/>
          </a:prstGeom>
        </p:spPr>
        <p:txBody>
          <a:bodyPr wrap="square" lIns="91438" tIns="45719" rIns="91438" bIns="45719">
            <a:spAutoFit/>
          </a:bodyPr>
          <a:lstStyle/>
          <a:p>
            <a:r>
              <a:rPr lang="es-ES" dirty="0">
                <a:solidFill>
                  <a:srgbClr val="203864"/>
                </a:solidFill>
                <a:latin typeface="Century Gothic"/>
                <a:cs typeface="Century Gothic"/>
              </a:rPr>
              <a:t>4. Las montañas… </a:t>
            </a:r>
            <a:endParaRPr lang="en-GB" dirty="0">
              <a:latin typeface="Century Gothic"/>
              <a:cs typeface="Century Gothic"/>
            </a:endParaRPr>
          </a:p>
        </p:txBody>
      </p:sp>
      <p:sp>
        <p:nvSpPr>
          <p:cNvPr id="8" name="Rectangle 7"/>
          <p:cNvSpPr/>
          <p:nvPr/>
        </p:nvSpPr>
        <p:spPr>
          <a:xfrm>
            <a:off x="1159697" y="968448"/>
            <a:ext cx="2436631" cy="369330"/>
          </a:xfrm>
          <a:prstGeom prst="rect">
            <a:avLst/>
          </a:prstGeom>
        </p:spPr>
        <p:txBody>
          <a:bodyPr wrap="none" lIns="91438" tIns="45719" rIns="91438" bIns="45719">
            <a:spAutoFit/>
          </a:bodyPr>
          <a:lstStyle/>
          <a:p>
            <a:r>
              <a:rPr lang="es-ES" dirty="0">
                <a:solidFill>
                  <a:srgbClr val="203864"/>
                </a:solidFill>
                <a:latin typeface="Century Gothic"/>
                <a:cs typeface="Century Gothic"/>
              </a:rPr>
              <a:t>2. Un paisaje seco… </a:t>
            </a:r>
            <a:endParaRPr lang="en-GB" dirty="0">
              <a:latin typeface="Century Gothic"/>
              <a:cs typeface="Century Gothic"/>
            </a:endParaRPr>
          </a:p>
        </p:txBody>
      </p:sp>
      <p:sp>
        <p:nvSpPr>
          <p:cNvPr id="9" name="Rectangle 8"/>
          <p:cNvSpPr/>
          <p:nvPr/>
        </p:nvSpPr>
        <p:spPr>
          <a:xfrm>
            <a:off x="1159698" y="1430113"/>
            <a:ext cx="1379175" cy="369330"/>
          </a:xfrm>
          <a:prstGeom prst="rect">
            <a:avLst/>
          </a:prstGeom>
        </p:spPr>
        <p:txBody>
          <a:bodyPr wrap="none" lIns="91438" tIns="45719" rIns="91438" bIns="45719">
            <a:spAutoFit/>
          </a:bodyPr>
          <a:lstStyle/>
          <a:p>
            <a:r>
              <a:rPr lang="es-ES" dirty="0">
                <a:solidFill>
                  <a:srgbClr val="203864"/>
                </a:solidFill>
                <a:latin typeface="Century Gothic"/>
                <a:cs typeface="Century Gothic"/>
              </a:rPr>
              <a:t>3. Bolivia…</a:t>
            </a:r>
            <a:endParaRPr lang="en-GB" dirty="0">
              <a:latin typeface="Century Gothic"/>
              <a:cs typeface="Century Gothic"/>
            </a:endParaRPr>
          </a:p>
        </p:txBody>
      </p:sp>
      <p:sp>
        <p:nvSpPr>
          <p:cNvPr id="10" name="Rectangle 9"/>
          <p:cNvSpPr/>
          <p:nvPr/>
        </p:nvSpPr>
        <p:spPr>
          <a:xfrm>
            <a:off x="1164970" y="489674"/>
            <a:ext cx="1478924" cy="369330"/>
          </a:xfrm>
          <a:prstGeom prst="rect">
            <a:avLst/>
          </a:prstGeom>
        </p:spPr>
        <p:txBody>
          <a:bodyPr wrap="none" lIns="91438" tIns="45719" rIns="91438" bIns="45719">
            <a:spAutoFit/>
          </a:bodyPr>
          <a:lstStyle/>
          <a:p>
            <a:r>
              <a:rPr lang="es-ES" dirty="0">
                <a:solidFill>
                  <a:srgbClr val="203864"/>
                </a:solidFill>
                <a:latin typeface="Century Gothic"/>
                <a:cs typeface="Century Gothic"/>
              </a:rPr>
              <a:t>1. El calor… </a:t>
            </a:r>
            <a:endParaRPr lang="en-GB" dirty="0">
              <a:latin typeface="Century Gothic"/>
              <a:cs typeface="Century Gothic"/>
            </a:endParaRPr>
          </a:p>
        </p:txBody>
      </p:sp>
      <p:sp>
        <p:nvSpPr>
          <p:cNvPr id="11" name="Rectangle 10"/>
          <p:cNvSpPr/>
          <p:nvPr/>
        </p:nvSpPr>
        <p:spPr>
          <a:xfrm>
            <a:off x="6184447" y="1554294"/>
            <a:ext cx="5142704" cy="400109"/>
          </a:xfrm>
          <a:prstGeom prst="rect">
            <a:avLst/>
          </a:prstGeom>
        </p:spPr>
        <p:txBody>
          <a:bodyPr wrap="none" lIns="91438" tIns="45719" rIns="91438" bIns="45719">
            <a:spAutoFit/>
          </a:bodyPr>
          <a:lstStyle/>
          <a:p>
            <a:r>
              <a:rPr lang="es-ES" sz="2000" b="1" dirty="0">
                <a:solidFill>
                  <a:srgbClr val="203864"/>
                </a:solidFill>
                <a:latin typeface="Century Gothic"/>
                <a:cs typeface="Century Gothic"/>
              </a:rPr>
              <a:t>pueden</a:t>
            </a:r>
            <a:r>
              <a:rPr lang="es-ES" sz="2000" dirty="0">
                <a:solidFill>
                  <a:srgbClr val="203864"/>
                </a:solidFill>
                <a:latin typeface="Century Gothic"/>
                <a:cs typeface="Century Gothic"/>
              </a:rPr>
              <a:t> ser importantes en las escuelas.</a:t>
            </a:r>
          </a:p>
        </p:txBody>
      </p:sp>
      <p:sp>
        <p:nvSpPr>
          <p:cNvPr id="12" name="Rectangle 11"/>
          <p:cNvSpPr/>
          <p:nvPr/>
        </p:nvSpPr>
        <p:spPr>
          <a:xfrm>
            <a:off x="6452949" y="620106"/>
            <a:ext cx="4606951" cy="400109"/>
          </a:xfrm>
          <a:prstGeom prst="rect">
            <a:avLst/>
          </a:prstGeom>
        </p:spPr>
        <p:txBody>
          <a:bodyPr wrap="none" lIns="91438" tIns="45719" rIns="91438" bIns="45719">
            <a:spAutoFit/>
          </a:bodyPr>
          <a:lstStyle/>
          <a:p>
            <a:r>
              <a:rPr lang="es-ES" sz="2000" b="1" dirty="0">
                <a:solidFill>
                  <a:srgbClr val="203864"/>
                </a:solidFill>
                <a:latin typeface="Century Gothic"/>
                <a:cs typeface="Century Gothic"/>
              </a:rPr>
              <a:t>tienen</a:t>
            </a:r>
            <a:r>
              <a:rPr lang="es-ES" sz="2000" b="1" i="1" dirty="0">
                <a:solidFill>
                  <a:srgbClr val="203864"/>
                </a:solidFill>
                <a:latin typeface="Century Gothic"/>
                <a:cs typeface="Century Gothic"/>
              </a:rPr>
              <a:t> </a:t>
            </a:r>
            <a:r>
              <a:rPr lang="es-ES" sz="2000" dirty="0">
                <a:solidFill>
                  <a:srgbClr val="203864"/>
                </a:solidFill>
                <a:latin typeface="Century Gothic"/>
                <a:cs typeface="Century Gothic"/>
              </a:rPr>
              <a:t>una altura de seis mil metros.</a:t>
            </a:r>
            <a:endParaRPr lang="en-GB" sz="2000" dirty="0">
              <a:latin typeface="Century Gothic"/>
              <a:cs typeface="Century Gothic"/>
            </a:endParaRPr>
          </a:p>
        </p:txBody>
      </p:sp>
      <p:sp>
        <p:nvSpPr>
          <p:cNvPr id="14" name="Rectangle 13"/>
          <p:cNvSpPr/>
          <p:nvPr/>
        </p:nvSpPr>
        <p:spPr>
          <a:xfrm>
            <a:off x="6717503" y="1064871"/>
            <a:ext cx="4171509" cy="400109"/>
          </a:xfrm>
          <a:prstGeom prst="rect">
            <a:avLst/>
          </a:prstGeom>
        </p:spPr>
        <p:txBody>
          <a:bodyPr wrap="none" lIns="91438" tIns="45719" rIns="91438" bIns="45719">
            <a:spAutoFit/>
          </a:bodyPr>
          <a:lstStyle/>
          <a:p>
            <a:r>
              <a:rPr lang="es-ES" sz="2000" b="1" dirty="0">
                <a:solidFill>
                  <a:srgbClr val="203864"/>
                </a:solidFill>
                <a:latin typeface="Century Gothic"/>
                <a:cs typeface="Century Gothic"/>
              </a:rPr>
              <a:t>cubre</a:t>
            </a:r>
            <a:r>
              <a:rPr lang="es-ES" sz="2000" dirty="0">
                <a:solidFill>
                  <a:srgbClr val="203864"/>
                </a:solidFill>
                <a:latin typeface="Century Gothic"/>
                <a:cs typeface="Century Gothic"/>
              </a:rPr>
              <a:t> la parte alta de la región.</a:t>
            </a:r>
          </a:p>
        </p:txBody>
      </p:sp>
      <p:sp>
        <p:nvSpPr>
          <p:cNvPr id="15" name="Rectangle 14"/>
          <p:cNvSpPr/>
          <p:nvPr/>
        </p:nvSpPr>
        <p:spPr>
          <a:xfrm>
            <a:off x="6493083" y="2090004"/>
            <a:ext cx="4671071" cy="400109"/>
          </a:xfrm>
          <a:prstGeom prst="rect">
            <a:avLst/>
          </a:prstGeom>
        </p:spPr>
        <p:txBody>
          <a:bodyPr wrap="none" lIns="91438" tIns="45719" rIns="91438" bIns="45719">
            <a:spAutoFit/>
          </a:bodyPr>
          <a:lstStyle/>
          <a:p>
            <a:r>
              <a:rPr lang="es-ES" sz="2000" b="1" dirty="0">
                <a:solidFill>
                  <a:srgbClr val="203864"/>
                </a:solidFill>
                <a:latin typeface="Century Gothic"/>
                <a:cs typeface="Century Gothic"/>
              </a:rPr>
              <a:t>tiene</a:t>
            </a:r>
            <a:r>
              <a:rPr lang="es-ES" sz="2000" dirty="0">
                <a:solidFill>
                  <a:srgbClr val="203864"/>
                </a:solidFill>
                <a:latin typeface="Century Gothic"/>
                <a:cs typeface="Century Gothic"/>
              </a:rPr>
              <a:t> una frontera con cinco países.</a:t>
            </a:r>
          </a:p>
        </p:txBody>
      </p:sp>
      <p:sp>
        <p:nvSpPr>
          <p:cNvPr id="16" name="Rectangle 15"/>
          <p:cNvSpPr/>
          <p:nvPr/>
        </p:nvSpPr>
        <p:spPr>
          <a:xfrm>
            <a:off x="6279443" y="2627172"/>
            <a:ext cx="4824608" cy="400109"/>
          </a:xfrm>
          <a:prstGeom prst="rect">
            <a:avLst/>
          </a:prstGeom>
        </p:spPr>
        <p:txBody>
          <a:bodyPr wrap="none" lIns="91438" tIns="45719" rIns="91438" bIns="45719">
            <a:spAutoFit/>
          </a:bodyPr>
          <a:lstStyle/>
          <a:p>
            <a:r>
              <a:rPr lang="es-ES" sz="2000" b="1" dirty="0">
                <a:solidFill>
                  <a:srgbClr val="203864"/>
                </a:solidFill>
                <a:latin typeface="Century Gothic"/>
                <a:cs typeface="Century Gothic"/>
              </a:rPr>
              <a:t>desaparece</a:t>
            </a:r>
            <a:r>
              <a:rPr lang="es-ES" sz="2000" dirty="0">
                <a:solidFill>
                  <a:srgbClr val="203864"/>
                </a:solidFill>
                <a:latin typeface="Century Gothic"/>
                <a:cs typeface="Century Gothic"/>
              </a:rPr>
              <a:t> en la parte alta del país.</a:t>
            </a:r>
          </a:p>
        </p:txBody>
      </p:sp>
      <p:sp>
        <p:nvSpPr>
          <p:cNvPr id="17" name="CuadroTexto 9">
            <a:extLst>
              <a:ext uri="{FF2B5EF4-FFF2-40B4-BE49-F238E27FC236}">
                <a16:creationId xmlns:a16="http://schemas.microsoft.com/office/drawing/2014/main" id="{44B29787-C12C-A944-8F8D-4E3812DEC56B}"/>
              </a:ext>
            </a:extLst>
          </p:cNvPr>
          <p:cNvSpPr txBox="1"/>
          <p:nvPr/>
        </p:nvSpPr>
        <p:spPr>
          <a:xfrm>
            <a:off x="2319396" y="149511"/>
            <a:ext cx="1723549" cy="400109"/>
          </a:xfrm>
          <a:prstGeom prst="rect">
            <a:avLst/>
          </a:prstGeom>
          <a:noFill/>
        </p:spPr>
        <p:txBody>
          <a:bodyPr wrap="none" lIns="91438" tIns="45719" rIns="91438" bIns="45719" rtlCol="0">
            <a:spAutoFit/>
          </a:bodyPr>
          <a:lstStyle/>
          <a:p>
            <a:pPr algn="l"/>
            <a:r>
              <a:rPr lang="x-none" sz="2000" b="1" dirty="0">
                <a:solidFill>
                  <a:schemeClr val="accent5">
                    <a:lumMod val="50000"/>
                  </a:schemeClr>
                </a:solidFill>
                <a:latin typeface="Century Gothic"/>
                <a:cs typeface="Century Gothic"/>
              </a:rPr>
              <a:t>Estudiante A</a:t>
            </a:r>
          </a:p>
        </p:txBody>
      </p:sp>
      <p:sp>
        <p:nvSpPr>
          <p:cNvPr id="18" name="CuadroTexto 10">
            <a:extLst>
              <a:ext uri="{FF2B5EF4-FFF2-40B4-BE49-F238E27FC236}">
                <a16:creationId xmlns:a16="http://schemas.microsoft.com/office/drawing/2014/main" id="{C8BE25B2-DB62-F443-9E51-6194E03BC365}"/>
              </a:ext>
            </a:extLst>
          </p:cNvPr>
          <p:cNvSpPr txBox="1"/>
          <p:nvPr/>
        </p:nvSpPr>
        <p:spPr>
          <a:xfrm>
            <a:off x="7962234" y="176968"/>
            <a:ext cx="1677337" cy="400109"/>
          </a:xfrm>
          <a:prstGeom prst="rect">
            <a:avLst/>
          </a:prstGeom>
          <a:noFill/>
        </p:spPr>
        <p:txBody>
          <a:bodyPr wrap="none" lIns="91438" tIns="45719" rIns="91438" bIns="45719" rtlCol="0">
            <a:spAutoFit/>
          </a:bodyPr>
          <a:lstStyle/>
          <a:p>
            <a:pPr algn="l"/>
            <a:r>
              <a:rPr lang="x-none" sz="2000" b="1" dirty="0">
                <a:solidFill>
                  <a:schemeClr val="accent5">
                    <a:lumMod val="50000"/>
                  </a:schemeClr>
                </a:solidFill>
                <a:latin typeface="Century Gothic"/>
                <a:cs typeface="Century Gothic"/>
              </a:rPr>
              <a:t>Estudiante B</a:t>
            </a:r>
          </a:p>
        </p:txBody>
      </p:sp>
      <p:sp>
        <p:nvSpPr>
          <p:cNvPr id="20" name="Rounded Rectangle 19"/>
          <p:cNvSpPr/>
          <p:nvPr/>
        </p:nvSpPr>
        <p:spPr>
          <a:xfrm>
            <a:off x="6184900" y="3313834"/>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a:latin typeface="Century Gothic"/>
              <a:cs typeface="Century Gothic"/>
            </a:endParaRPr>
          </a:p>
        </p:txBody>
      </p:sp>
      <p:sp>
        <p:nvSpPr>
          <p:cNvPr id="22" name="CuadroTexto 10">
            <a:extLst>
              <a:ext uri="{FF2B5EF4-FFF2-40B4-BE49-F238E27FC236}">
                <a16:creationId xmlns:a16="http://schemas.microsoft.com/office/drawing/2014/main" id="{C8BE25B2-DB62-F443-9E51-6194E03BC365}"/>
              </a:ext>
            </a:extLst>
          </p:cNvPr>
          <p:cNvSpPr txBox="1"/>
          <p:nvPr/>
        </p:nvSpPr>
        <p:spPr>
          <a:xfrm>
            <a:off x="7938148" y="3374758"/>
            <a:ext cx="1723549" cy="400109"/>
          </a:xfrm>
          <a:prstGeom prst="rect">
            <a:avLst/>
          </a:prstGeom>
          <a:noFill/>
        </p:spPr>
        <p:txBody>
          <a:bodyPr wrap="none" lIns="91438" tIns="45719" rIns="91438" bIns="45719" rtlCol="0">
            <a:spAutoFit/>
          </a:bodyPr>
          <a:lstStyle/>
          <a:p>
            <a:pPr algn="l"/>
            <a:r>
              <a:rPr lang="x-none" sz="2000" b="1" dirty="0">
                <a:solidFill>
                  <a:schemeClr val="accent5">
                    <a:lumMod val="50000"/>
                  </a:schemeClr>
                </a:solidFill>
                <a:latin typeface="Century Gothic"/>
                <a:cs typeface="Century Gothic"/>
              </a:rPr>
              <a:t>Estudiante </a:t>
            </a:r>
            <a:r>
              <a:rPr lang="en-GB" sz="2000" b="1" dirty="0">
                <a:solidFill>
                  <a:schemeClr val="accent5">
                    <a:lumMod val="50000"/>
                  </a:schemeClr>
                </a:solidFill>
                <a:latin typeface="Century Gothic"/>
                <a:cs typeface="Century Gothic"/>
              </a:rPr>
              <a:t>A</a:t>
            </a:r>
            <a:endParaRPr lang="x-none" sz="2000" b="1" dirty="0">
              <a:solidFill>
                <a:schemeClr val="accent5">
                  <a:lumMod val="50000"/>
                </a:schemeClr>
              </a:solidFill>
              <a:latin typeface="Century Gothic"/>
              <a:cs typeface="Century Gothic"/>
            </a:endParaRPr>
          </a:p>
        </p:txBody>
      </p:sp>
      <p:cxnSp>
        <p:nvCxnSpPr>
          <p:cNvPr id="23" name="Straight Connector 22"/>
          <p:cNvCxnSpPr/>
          <p:nvPr/>
        </p:nvCxnSpPr>
        <p:spPr>
          <a:xfrm>
            <a:off x="612648" y="3196982"/>
            <a:ext cx="11228832" cy="29175"/>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762000" y="3301134"/>
            <a:ext cx="5105400" cy="2974717"/>
            <a:chOff x="762000" y="3301133"/>
            <a:chExt cx="5105400" cy="2974717"/>
          </a:xfrm>
        </p:grpSpPr>
        <p:sp>
          <p:nvSpPr>
            <p:cNvPr id="19" name="Rounded Rectangle 18"/>
            <p:cNvSpPr/>
            <p:nvPr/>
          </p:nvSpPr>
          <p:spPr>
            <a:xfrm>
              <a:off x="762000" y="3301133"/>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a:cs typeface="Century Gothic"/>
              </a:endParaRPr>
            </a:p>
          </p:txBody>
        </p:sp>
        <p:sp>
          <p:nvSpPr>
            <p:cNvPr id="21" name="CuadroTexto 9">
              <a:extLst>
                <a:ext uri="{FF2B5EF4-FFF2-40B4-BE49-F238E27FC236}">
                  <a16:creationId xmlns:a16="http://schemas.microsoft.com/office/drawing/2014/main" id="{44B29787-C12C-A944-8F8D-4E3812DEC56B}"/>
                </a:ext>
              </a:extLst>
            </p:cNvPr>
            <p:cNvSpPr txBox="1"/>
            <p:nvPr/>
          </p:nvSpPr>
          <p:spPr>
            <a:xfrm>
              <a:off x="2295311" y="3347301"/>
              <a:ext cx="1677337" cy="400110"/>
            </a:xfrm>
            <a:prstGeom prst="rect">
              <a:avLst/>
            </a:prstGeom>
            <a:noFill/>
          </p:spPr>
          <p:txBody>
            <a:bodyPr wrap="none" rtlCol="0">
              <a:spAutoFit/>
            </a:bodyPr>
            <a:lstStyle/>
            <a:p>
              <a:pPr algn="l"/>
              <a:r>
                <a:rPr lang="x-none" sz="2000" b="1" dirty="0">
                  <a:solidFill>
                    <a:schemeClr val="accent5">
                      <a:lumMod val="50000"/>
                    </a:schemeClr>
                  </a:solidFill>
                  <a:latin typeface="Century Gothic"/>
                  <a:cs typeface="Century Gothic"/>
                </a:rPr>
                <a:t>Estudiante </a:t>
              </a:r>
              <a:r>
                <a:rPr lang="en-GB" sz="2000" b="1" dirty="0">
                  <a:solidFill>
                    <a:schemeClr val="accent5">
                      <a:lumMod val="50000"/>
                    </a:schemeClr>
                  </a:solidFill>
                  <a:latin typeface="Century Gothic"/>
                  <a:cs typeface="Century Gothic"/>
                </a:rPr>
                <a:t>B</a:t>
              </a:r>
              <a:endParaRPr lang="x-none" sz="2000" b="1" dirty="0">
                <a:solidFill>
                  <a:schemeClr val="accent5">
                    <a:lumMod val="50000"/>
                  </a:schemeClr>
                </a:solidFill>
                <a:latin typeface="Century Gothic"/>
                <a:cs typeface="Century Gothic"/>
              </a:endParaRPr>
            </a:p>
          </p:txBody>
        </p:sp>
        <p:sp>
          <p:nvSpPr>
            <p:cNvPr id="30" name="Rectangle 29"/>
            <p:cNvSpPr/>
            <p:nvPr/>
          </p:nvSpPr>
          <p:spPr>
            <a:xfrm>
              <a:off x="1180197" y="5697055"/>
              <a:ext cx="4022135" cy="369332"/>
            </a:xfrm>
            <a:prstGeom prst="rect">
              <a:avLst/>
            </a:prstGeom>
          </p:spPr>
          <p:txBody>
            <a:bodyPr wrap="square">
              <a:spAutoFit/>
            </a:bodyPr>
            <a:lstStyle/>
            <a:p>
              <a:r>
                <a:rPr lang="es-ES" dirty="0">
                  <a:solidFill>
                    <a:srgbClr val="203864"/>
                  </a:solidFill>
                  <a:latin typeface="Century Gothic"/>
                  <a:cs typeface="Century Gothic"/>
                </a:rPr>
                <a:t>10. Los paisajes verdes…</a:t>
              </a:r>
              <a:endParaRPr lang="en-GB" dirty="0">
                <a:latin typeface="Century Gothic"/>
                <a:cs typeface="Century Gothic"/>
              </a:endParaRPr>
            </a:p>
          </p:txBody>
        </p:sp>
        <p:sp>
          <p:nvSpPr>
            <p:cNvPr id="31" name="Rectangle 30"/>
            <p:cNvSpPr/>
            <p:nvPr/>
          </p:nvSpPr>
          <p:spPr>
            <a:xfrm>
              <a:off x="1180197" y="5222961"/>
              <a:ext cx="3251551" cy="369332"/>
            </a:xfrm>
            <a:prstGeom prst="rect">
              <a:avLst/>
            </a:prstGeom>
          </p:spPr>
          <p:txBody>
            <a:bodyPr wrap="square">
              <a:spAutoFit/>
            </a:bodyPr>
            <a:lstStyle/>
            <a:p>
              <a:r>
                <a:rPr lang="es-ES" dirty="0">
                  <a:solidFill>
                    <a:srgbClr val="203864"/>
                  </a:solidFill>
                  <a:latin typeface="Century Gothic"/>
                  <a:cs typeface="Century Gothic"/>
                </a:rPr>
                <a:t>9. Los estudiantes…</a:t>
              </a:r>
              <a:endParaRPr lang="en-GB" dirty="0">
                <a:latin typeface="Century Gothic"/>
                <a:cs typeface="Century Gothic"/>
              </a:endParaRPr>
            </a:p>
          </p:txBody>
        </p:sp>
        <p:sp>
          <p:nvSpPr>
            <p:cNvPr id="32" name="Rectangle 31"/>
            <p:cNvSpPr/>
            <p:nvPr/>
          </p:nvSpPr>
          <p:spPr>
            <a:xfrm>
              <a:off x="1159697" y="4243057"/>
              <a:ext cx="2462195" cy="369332"/>
            </a:xfrm>
            <a:prstGeom prst="rect">
              <a:avLst/>
            </a:prstGeom>
          </p:spPr>
          <p:txBody>
            <a:bodyPr wrap="square">
              <a:spAutoFit/>
            </a:bodyPr>
            <a:lstStyle/>
            <a:p>
              <a:r>
                <a:rPr lang="es-ES" dirty="0">
                  <a:solidFill>
                    <a:srgbClr val="203864"/>
                  </a:solidFill>
                  <a:latin typeface="Century Gothic"/>
                  <a:cs typeface="Century Gothic"/>
                </a:rPr>
                <a:t>7. Colombia…</a:t>
              </a:r>
              <a:endParaRPr lang="en-GB" dirty="0">
                <a:latin typeface="Century Gothic"/>
                <a:cs typeface="Century Gothic"/>
              </a:endParaRPr>
            </a:p>
          </p:txBody>
        </p:sp>
        <p:sp>
          <p:nvSpPr>
            <p:cNvPr id="33" name="Rectangle 32"/>
            <p:cNvSpPr/>
            <p:nvPr/>
          </p:nvSpPr>
          <p:spPr>
            <a:xfrm>
              <a:off x="1180197" y="4759886"/>
              <a:ext cx="2212999" cy="369332"/>
            </a:xfrm>
            <a:prstGeom prst="rect">
              <a:avLst/>
            </a:prstGeom>
          </p:spPr>
          <p:txBody>
            <a:bodyPr wrap="square">
              <a:spAutoFit/>
            </a:bodyPr>
            <a:lstStyle/>
            <a:p>
              <a:r>
                <a:rPr lang="es-ES" dirty="0">
                  <a:solidFill>
                    <a:srgbClr val="203864"/>
                  </a:solidFill>
                  <a:latin typeface="Century Gothic"/>
                  <a:cs typeface="Century Gothic"/>
                </a:rPr>
                <a:t>8. El clima…</a:t>
              </a:r>
              <a:endParaRPr lang="en-GB" dirty="0">
                <a:latin typeface="Century Gothic"/>
                <a:cs typeface="Century Gothic"/>
              </a:endParaRPr>
            </a:p>
          </p:txBody>
        </p:sp>
        <p:sp>
          <p:nvSpPr>
            <p:cNvPr id="34" name="Rectangle 33"/>
            <p:cNvSpPr/>
            <p:nvPr/>
          </p:nvSpPr>
          <p:spPr>
            <a:xfrm>
              <a:off x="1159697" y="3752244"/>
              <a:ext cx="1570900" cy="369332"/>
            </a:xfrm>
            <a:prstGeom prst="rect">
              <a:avLst/>
            </a:prstGeom>
          </p:spPr>
          <p:txBody>
            <a:bodyPr wrap="none">
              <a:spAutoFit/>
            </a:bodyPr>
            <a:lstStyle/>
            <a:p>
              <a:r>
                <a:rPr lang="es-ES" dirty="0">
                  <a:solidFill>
                    <a:srgbClr val="203864"/>
                  </a:solidFill>
                  <a:latin typeface="Century Gothic"/>
                  <a:cs typeface="Century Gothic"/>
                </a:rPr>
                <a:t>6. La selva…</a:t>
              </a:r>
              <a:endParaRPr lang="en-GB" dirty="0">
                <a:latin typeface="Century Gothic"/>
                <a:cs typeface="Century Gothic"/>
              </a:endParaRPr>
            </a:p>
          </p:txBody>
        </p:sp>
      </p:grpSp>
      <p:sp>
        <p:nvSpPr>
          <p:cNvPr id="36" name="Rectangle 35"/>
          <p:cNvSpPr/>
          <p:nvPr/>
        </p:nvSpPr>
        <p:spPr>
          <a:xfrm>
            <a:off x="6414595" y="3828935"/>
            <a:ext cx="4748355" cy="369330"/>
          </a:xfrm>
          <a:prstGeom prst="rect">
            <a:avLst/>
          </a:prstGeom>
        </p:spPr>
        <p:txBody>
          <a:bodyPr wrap="square" lIns="91438" tIns="45719" rIns="91438" bIns="45719">
            <a:spAutoFit/>
          </a:bodyPr>
          <a:lstStyle/>
          <a:p>
            <a:pPr lvl="0">
              <a:defRPr/>
            </a:pPr>
            <a:r>
              <a:rPr lang="es-ES" b="1" dirty="0">
                <a:solidFill>
                  <a:srgbClr val="203864"/>
                </a:solidFill>
                <a:latin typeface="Century Gothic"/>
                <a:cs typeface="Century Gothic"/>
              </a:rPr>
              <a:t>puede</a:t>
            </a:r>
            <a:r>
              <a:rPr lang="es-ES" dirty="0">
                <a:solidFill>
                  <a:srgbClr val="203864"/>
                </a:solidFill>
                <a:latin typeface="Century Gothic"/>
                <a:cs typeface="Century Gothic"/>
              </a:rPr>
              <a:t> cambiar mucho, según la región.</a:t>
            </a:r>
          </a:p>
        </p:txBody>
      </p:sp>
      <p:sp>
        <p:nvSpPr>
          <p:cNvPr id="37" name="Rectangle 36"/>
          <p:cNvSpPr/>
          <p:nvPr/>
        </p:nvSpPr>
        <p:spPr>
          <a:xfrm>
            <a:off x="6527547" y="4285516"/>
            <a:ext cx="4600572" cy="369330"/>
          </a:xfrm>
          <a:prstGeom prst="rect">
            <a:avLst/>
          </a:prstGeom>
        </p:spPr>
        <p:txBody>
          <a:bodyPr wrap="none" lIns="91438" tIns="45719" rIns="91438" bIns="45719">
            <a:spAutoFit/>
          </a:bodyPr>
          <a:lstStyle/>
          <a:p>
            <a:pPr lvl="0">
              <a:defRPr/>
            </a:pPr>
            <a:r>
              <a:rPr lang="es-ES" b="1" dirty="0">
                <a:solidFill>
                  <a:srgbClr val="203864"/>
                </a:solidFill>
                <a:latin typeface="Century Gothic"/>
                <a:cs typeface="Century Gothic"/>
              </a:rPr>
              <a:t>deben</a:t>
            </a:r>
            <a:r>
              <a:rPr lang="es-ES" dirty="0">
                <a:solidFill>
                  <a:srgbClr val="203864"/>
                </a:solidFill>
                <a:latin typeface="Century Gothic"/>
                <a:cs typeface="Century Gothic"/>
              </a:rPr>
              <a:t> aprender español y otro idioma.</a:t>
            </a:r>
          </a:p>
        </p:txBody>
      </p:sp>
      <p:sp>
        <p:nvSpPr>
          <p:cNvPr id="38" name="Rectangle 37"/>
          <p:cNvSpPr/>
          <p:nvPr/>
        </p:nvSpPr>
        <p:spPr>
          <a:xfrm>
            <a:off x="6792997" y="4742096"/>
            <a:ext cx="3890604" cy="369330"/>
          </a:xfrm>
          <a:prstGeom prst="rect">
            <a:avLst/>
          </a:prstGeom>
        </p:spPr>
        <p:txBody>
          <a:bodyPr wrap="none" lIns="91438" tIns="45719" rIns="91438" bIns="45719">
            <a:spAutoFit/>
          </a:bodyPr>
          <a:lstStyle/>
          <a:p>
            <a:r>
              <a:rPr lang="es-ES" b="1" dirty="0">
                <a:solidFill>
                  <a:srgbClr val="203864"/>
                </a:solidFill>
                <a:latin typeface="Century Gothic"/>
                <a:cs typeface="Century Gothic"/>
              </a:rPr>
              <a:t>no tiene </a:t>
            </a:r>
            <a:r>
              <a:rPr lang="es-ES" dirty="0">
                <a:solidFill>
                  <a:srgbClr val="203864"/>
                </a:solidFill>
                <a:latin typeface="Century Gothic"/>
                <a:cs typeface="Century Gothic"/>
              </a:rPr>
              <a:t>una frontera con Bolivia.</a:t>
            </a:r>
            <a:endParaRPr lang="en-GB" dirty="0">
              <a:latin typeface="Century Gothic"/>
              <a:cs typeface="Century Gothic"/>
            </a:endParaRPr>
          </a:p>
        </p:txBody>
      </p:sp>
      <p:sp>
        <p:nvSpPr>
          <p:cNvPr id="39" name="Rectangle 38"/>
          <p:cNvSpPr/>
          <p:nvPr/>
        </p:nvSpPr>
        <p:spPr>
          <a:xfrm>
            <a:off x="6941882" y="5222317"/>
            <a:ext cx="3671494" cy="369330"/>
          </a:xfrm>
          <a:prstGeom prst="rect">
            <a:avLst/>
          </a:prstGeom>
        </p:spPr>
        <p:txBody>
          <a:bodyPr wrap="none" lIns="91438" tIns="45719" rIns="91438" bIns="45719">
            <a:spAutoFit/>
          </a:bodyPr>
          <a:lstStyle/>
          <a:p>
            <a:r>
              <a:rPr lang="es-ES" b="1" dirty="0">
                <a:solidFill>
                  <a:srgbClr val="203864"/>
                </a:solidFill>
                <a:latin typeface="Century Gothic"/>
                <a:cs typeface="Century Gothic"/>
              </a:rPr>
              <a:t>desaparecen</a:t>
            </a:r>
            <a:r>
              <a:rPr lang="es-ES" dirty="0">
                <a:solidFill>
                  <a:srgbClr val="203864"/>
                </a:solidFill>
                <a:latin typeface="Century Gothic"/>
                <a:cs typeface="Century Gothic"/>
              </a:rPr>
              <a:t> en las montañas.</a:t>
            </a:r>
            <a:endParaRPr lang="en-GB" dirty="0">
              <a:latin typeface="Century Gothic"/>
              <a:cs typeface="Century Gothic"/>
            </a:endParaRPr>
          </a:p>
        </p:txBody>
      </p:sp>
      <p:sp>
        <p:nvSpPr>
          <p:cNvPr id="40" name="Rectangle 39"/>
          <p:cNvSpPr/>
          <p:nvPr/>
        </p:nvSpPr>
        <p:spPr>
          <a:xfrm>
            <a:off x="7168100" y="5679328"/>
            <a:ext cx="3136792" cy="369330"/>
          </a:xfrm>
          <a:prstGeom prst="rect">
            <a:avLst/>
          </a:prstGeom>
        </p:spPr>
        <p:txBody>
          <a:bodyPr wrap="none" lIns="91438" tIns="45719" rIns="91438" bIns="45719">
            <a:spAutoFit/>
          </a:bodyPr>
          <a:lstStyle/>
          <a:p>
            <a:r>
              <a:rPr lang="es-ES" b="1" dirty="0">
                <a:solidFill>
                  <a:srgbClr val="203864"/>
                </a:solidFill>
                <a:latin typeface="Century Gothic"/>
                <a:cs typeface="Century Gothic"/>
              </a:rPr>
              <a:t>puede</a:t>
            </a:r>
            <a:r>
              <a:rPr lang="es-ES" dirty="0">
                <a:solidFill>
                  <a:srgbClr val="203864"/>
                </a:solidFill>
                <a:latin typeface="Century Gothic"/>
                <a:cs typeface="Century Gothic"/>
              </a:rPr>
              <a:t> tener mucha lluvia.</a:t>
            </a:r>
          </a:p>
        </p:txBody>
      </p:sp>
    </p:spTree>
    <p:extLst>
      <p:ext uri="{BB962C8B-B14F-4D97-AF65-F5344CB8AC3E}">
        <p14:creationId xmlns:p14="http://schemas.microsoft.com/office/powerpoint/2010/main" val="771742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788" y="5324305"/>
            <a:ext cx="12477240" cy="369330"/>
          </a:xfrm>
          <a:prstGeom prst="rect">
            <a:avLst/>
          </a:prstGeom>
        </p:spPr>
        <p:txBody>
          <a:bodyPr wrap="square" lIns="91438" tIns="45719" rIns="91438" bIns="45719">
            <a:spAutoFit/>
          </a:bodyPr>
          <a:lstStyle/>
          <a:p>
            <a:r>
              <a:rPr lang="es-ES" dirty="0">
                <a:solidFill>
                  <a:srgbClr val="203864"/>
                </a:solidFill>
                <a:latin typeface="Century Gothic"/>
                <a:cs typeface="Century Gothic"/>
              </a:rPr>
              <a:t>5. El aymara y el quechua </a:t>
            </a:r>
            <a:r>
              <a:rPr lang="es-ES" b="1" dirty="0">
                <a:solidFill>
                  <a:srgbClr val="203864"/>
                </a:solidFill>
                <a:latin typeface="Century Gothic"/>
                <a:cs typeface="Century Gothic"/>
              </a:rPr>
              <a:t>pueden</a:t>
            </a:r>
            <a:r>
              <a:rPr lang="es-ES" dirty="0">
                <a:solidFill>
                  <a:srgbClr val="203864"/>
                </a:solidFill>
                <a:latin typeface="Century Gothic"/>
                <a:cs typeface="Century Gothic"/>
              </a:rPr>
              <a:t> ser importantes en las escuelas.</a:t>
            </a:r>
          </a:p>
        </p:txBody>
      </p:sp>
      <p:sp>
        <p:nvSpPr>
          <p:cNvPr id="3" name="Rectangle 2"/>
          <p:cNvSpPr/>
          <p:nvPr/>
        </p:nvSpPr>
        <p:spPr>
          <a:xfrm>
            <a:off x="251791" y="4195954"/>
            <a:ext cx="9969287" cy="369330"/>
          </a:xfrm>
          <a:prstGeom prst="rect">
            <a:avLst/>
          </a:prstGeom>
        </p:spPr>
        <p:txBody>
          <a:bodyPr wrap="square" lIns="91438" tIns="45719" rIns="91438" bIns="45719">
            <a:spAutoFit/>
          </a:bodyPr>
          <a:lstStyle/>
          <a:p>
            <a:pPr lvl="0">
              <a:defRPr/>
            </a:pPr>
            <a:r>
              <a:rPr lang="es-ES" dirty="0">
                <a:solidFill>
                  <a:srgbClr val="203864"/>
                </a:solidFill>
                <a:latin typeface="Century Gothic"/>
                <a:cs typeface="Century Gothic"/>
              </a:rPr>
              <a:t>4. Las montañas </a:t>
            </a:r>
            <a:r>
              <a:rPr lang="es-ES" b="1" dirty="0">
                <a:solidFill>
                  <a:srgbClr val="203864"/>
                </a:solidFill>
                <a:latin typeface="Century Gothic"/>
                <a:cs typeface="Century Gothic"/>
              </a:rPr>
              <a:t>tienen</a:t>
            </a:r>
            <a:r>
              <a:rPr lang="es-ES" b="1" i="1" dirty="0">
                <a:solidFill>
                  <a:srgbClr val="203864"/>
                </a:solidFill>
                <a:latin typeface="Century Gothic"/>
                <a:cs typeface="Century Gothic"/>
              </a:rPr>
              <a:t> </a:t>
            </a:r>
            <a:r>
              <a:rPr lang="es-ES" dirty="0">
                <a:solidFill>
                  <a:srgbClr val="203864"/>
                </a:solidFill>
                <a:latin typeface="Century Gothic"/>
                <a:cs typeface="Century Gothic"/>
              </a:rPr>
              <a:t>una altura de seis mil metros.</a:t>
            </a:r>
          </a:p>
        </p:txBody>
      </p:sp>
      <p:sp>
        <p:nvSpPr>
          <p:cNvPr id="4" name="Rectangle 3"/>
          <p:cNvSpPr/>
          <p:nvPr/>
        </p:nvSpPr>
        <p:spPr>
          <a:xfrm>
            <a:off x="251790" y="1850381"/>
            <a:ext cx="9014303" cy="369330"/>
          </a:xfrm>
          <a:prstGeom prst="rect">
            <a:avLst/>
          </a:prstGeom>
        </p:spPr>
        <p:txBody>
          <a:bodyPr wrap="square" lIns="91438" tIns="45719" rIns="91438" bIns="45719">
            <a:spAutoFit/>
          </a:bodyPr>
          <a:lstStyle/>
          <a:p>
            <a:r>
              <a:rPr lang="es-ES" dirty="0">
                <a:solidFill>
                  <a:srgbClr val="203864"/>
                </a:solidFill>
                <a:latin typeface="Century Gothic"/>
                <a:cs typeface="Century Gothic"/>
              </a:rPr>
              <a:t>2. Un paisaje seco </a:t>
            </a:r>
            <a:r>
              <a:rPr lang="es-ES" b="1" dirty="0">
                <a:solidFill>
                  <a:srgbClr val="203864"/>
                </a:solidFill>
                <a:latin typeface="Century Gothic"/>
                <a:cs typeface="Century Gothic"/>
              </a:rPr>
              <a:t>cubre</a:t>
            </a:r>
            <a:r>
              <a:rPr lang="es-ES" dirty="0">
                <a:solidFill>
                  <a:srgbClr val="203864"/>
                </a:solidFill>
                <a:latin typeface="Century Gothic"/>
                <a:cs typeface="Century Gothic"/>
              </a:rPr>
              <a:t> la parte alta de la región.</a:t>
            </a:r>
          </a:p>
        </p:txBody>
      </p:sp>
      <p:sp>
        <p:nvSpPr>
          <p:cNvPr id="5" name="Rectangle 4"/>
          <p:cNvSpPr/>
          <p:nvPr/>
        </p:nvSpPr>
        <p:spPr>
          <a:xfrm>
            <a:off x="251790" y="3018765"/>
            <a:ext cx="8329471" cy="369330"/>
          </a:xfrm>
          <a:prstGeom prst="rect">
            <a:avLst/>
          </a:prstGeom>
        </p:spPr>
        <p:txBody>
          <a:bodyPr wrap="square" lIns="91438" tIns="45719" rIns="91438" bIns="45719">
            <a:spAutoFit/>
          </a:bodyPr>
          <a:lstStyle/>
          <a:p>
            <a:r>
              <a:rPr lang="es-ES" dirty="0">
                <a:solidFill>
                  <a:srgbClr val="203864"/>
                </a:solidFill>
                <a:latin typeface="Century Gothic"/>
                <a:cs typeface="Century Gothic"/>
              </a:rPr>
              <a:t>3. Bolivia </a:t>
            </a:r>
            <a:r>
              <a:rPr lang="es-ES" b="1" dirty="0">
                <a:solidFill>
                  <a:srgbClr val="203864"/>
                </a:solidFill>
                <a:latin typeface="Century Gothic"/>
                <a:cs typeface="Century Gothic"/>
              </a:rPr>
              <a:t>tiene</a:t>
            </a:r>
            <a:r>
              <a:rPr lang="es-ES" dirty="0">
                <a:solidFill>
                  <a:srgbClr val="203864"/>
                </a:solidFill>
                <a:latin typeface="Century Gothic"/>
                <a:cs typeface="Century Gothic"/>
              </a:rPr>
              <a:t> una frontera con cinco países.</a:t>
            </a:r>
          </a:p>
        </p:txBody>
      </p:sp>
      <p:sp>
        <p:nvSpPr>
          <p:cNvPr id="12" name="Rectangle 11"/>
          <p:cNvSpPr/>
          <p:nvPr/>
        </p:nvSpPr>
        <p:spPr>
          <a:xfrm>
            <a:off x="251789" y="5682438"/>
            <a:ext cx="9014303" cy="369330"/>
          </a:xfrm>
          <a:prstGeom prst="rect">
            <a:avLst/>
          </a:prstGeom>
        </p:spPr>
        <p:txBody>
          <a:bodyPr wrap="square" lIns="91438" tIns="45719" rIns="91438" bIns="45719">
            <a:spAutoFit/>
          </a:bodyPr>
          <a:lstStyle/>
          <a:p>
            <a:r>
              <a:rPr lang="es-ES" i="1" dirty="0">
                <a:solidFill>
                  <a:srgbClr val="203864"/>
                </a:solidFill>
                <a:latin typeface="Century Gothic"/>
                <a:cs typeface="Century Gothic"/>
              </a:rPr>
              <a:t>Aymara and Quechua can be important in schools.</a:t>
            </a:r>
          </a:p>
        </p:txBody>
      </p:sp>
      <p:sp>
        <p:nvSpPr>
          <p:cNvPr id="13" name="Rectangle 12"/>
          <p:cNvSpPr/>
          <p:nvPr/>
        </p:nvSpPr>
        <p:spPr>
          <a:xfrm>
            <a:off x="251789" y="4557505"/>
            <a:ext cx="9014303" cy="369330"/>
          </a:xfrm>
          <a:prstGeom prst="rect">
            <a:avLst/>
          </a:prstGeom>
        </p:spPr>
        <p:txBody>
          <a:bodyPr wrap="square" lIns="91438" tIns="45719" rIns="91438" bIns="45719">
            <a:spAutoFit/>
          </a:bodyPr>
          <a:lstStyle/>
          <a:p>
            <a:r>
              <a:rPr lang="es-ES" i="1" dirty="0" err="1">
                <a:solidFill>
                  <a:srgbClr val="203864"/>
                </a:solidFill>
                <a:latin typeface="Century Gothic"/>
                <a:cs typeface="Century Gothic"/>
              </a:rPr>
              <a:t>The</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mountains</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have</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an</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altitude</a:t>
            </a:r>
            <a:r>
              <a:rPr lang="es-ES" i="1" dirty="0">
                <a:solidFill>
                  <a:srgbClr val="203864"/>
                </a:solidFill>
                <a:latin typeface="Century Gothic"/>
                <a:cs typeface="Century Gothic"/>
              </a:rPr>
              <a:t> of </a:t>
            </a:r>
            <a:r>
              <a:rPr lang="es-ES" i="1" dirty="0" err="1">
                <a:solidFill>
                  <a:srgbClr val="203864"/>
                </a:solidFill>
                <a:latin typeface="Century Gothic"/>
                <a:cs typeface="Century Gothic"/>
              </a:rPr>
              <a:t>six</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thousand</a:t>
            </a:r>
            <a:r>
              <a:rPr lang="es-ES" i="1" dirty="0">
                <a:solidFill>
                  <a:srgbClr val="203864"/>
                </a:solidFill>
                <a:latin typeface="Century Gothic"/>
                <a:cs typeface="Century Gothic"/>
              </a:rPr>
              <a:t> metres.</a:t>
            </a:r>
          </a:p>
        </p:txBody>
      </p:sp>
      <p:sp>
        <p:nvSpPr>
          <p:cNvPr id="14" name="Rectangle 13"/>
          <p:cNvSpPr/>
          <p:nvPr/>
        </p:nvSpPr>
        <p:spPr>
          <a:xfrm>
            <a:off x="251789" y="2223757"/>
            <a:ext cx="9014303" cy="369330"/>
          </a:xfrm>
          <a:prstGeom prst="rect">
            <a:avLst/>
          </a:prstGeom>
        </p:spPr>
        <p:txBody>
          <a:bodyPr wrap="square" lIns="91438" tIns="45719" rIns="91438" bIns="45719">
            <a:spAutoFit/>
          </a:bodyPr>
          <a:lstStyle/>
          <a:p>
            <a:r>
              <a:rPr lang="es-ES" i="1" dirty="0" err="1">
                <a:solidFill>
                  <a:srgbClr val="203864"/>
                </a:solidFill>
                <a:latin typeface="Century Gothic"/>
                <a:cs typeface="Century Gothic"/>
              </a:rPr>
              <a:t>The</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dry</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landscape</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covers</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the</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high</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part</a:t>
            </a:r>
            <a:r>
              <a:rPr lang="es-ES" i="1" dirty="0">
                <a:solidFill>
                  <a:srgbClr val="203864"/>
                </a:solidFill>
                <a:latin typeface="Century Gothic"/>
                <a:cs typeface="Century Gothic"/>
              </a:rPr>
              <a:t> of </a:t>
            </a:r>
            <a:r>
              <a:rPr lang="es-ES" i="1" dirty="0" err="1">
                <a:solidFill>
                  <a:srgbClr val="203864"/>
                </a:solidFill>
                <a:latin typeface="Century Gothic"/>
                <a:cs typeface="Century Gothic"/>
              </a:rPr>
              <a:t>the</a:t>
            </a:r>
            <a:r>
              <a:rPr lang="es-ES" i="1" dirty="0">
                <a:solidFill>
                  <a:srgbClr val="203864"/>
                </a:solidFill>
                <a:latin typeface="Century Gothic"/>
                <a:cs typeface="Century Gothic"/>
              </a:rPr>
              <a:t> región.</a:t>
            </a:r>
          </a:p>
        </p:txBody>
      </p:sp>
      <p:sp>
        <p:nvSpPr>
          <p:cNvPr id="15" name="Rectangle 14"/>
          <p:cNvSpPr/>
          <p:nvPr/>
        </p:nvSpPr>
        <p:spPr>
          <a:xfrm>
            <a:off x="251789" y="3383009"/>
            <a:ext cx="9014303" cy="369330"/>
          </a:xfrm>
          <a:prstGeom prst="rect">
            <a:avLst/>
          </a:prstGeom>
        </p:spPr>
        <p:txBody>
          <a:bodyPr wrap="square" lIns="91438" tIns="45719" rIns="91438" bIns="45719">
            <a:spAutoFit/>
          </a:bodyPr>
          <a:lstStyle/>
          <a:p>
            <a:r>
              <a:rPr lang="es-ES" i="1" dirty="0">
                <a:solidFill>
                  <a:srgbClr val="203864"/>
                </a:solidFill>
                <a:latin typeface="Century Gothic"/>
                <a:cs typeface="Century Gothic"/>
              </a:rPr>
              <a:t>Bolivia has a </a:t>
            </a:r>
            <a:r>
              <a:rPr lang="es-ES" i="1" dirty="0" err="1">
                <a:solidFill>
                  <a:srgbClr val="203864"/>
                </a:solidFill>
                <a:latin typeface="Century Gothic"/>
                <a:cs typeface="Century Gothic"/>
              </a:rPr>
              <a:t>border</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with</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five</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countries</a:t>
            </a:r>
            <a:r>
              <a:rPr lang="es-ES" i="1" dirty="0">
                <a:solidFill>
                  <a:srgbClr val="203864"/>
                </a:solidFill>
                <a:latin typeface="Century Gothic"/>
                <a:cs typeface="Century Gothic"/>
              </a:rPr>
              <a:t>.</a:t>
            </a:r>
          </a:p>
        </p:txBody>
      </p:sp>
      <p:sp>
        <p:nvSpPr>
          <p:cNvPr id="18" name="Rectangle 17"/>
          <p:cNvSpPr/>
          <p:nvPr/>
        </p:nvSpPr>
        <p:spPr>
          <a:xfrm>
            <a:off x="11012656" y="310309"/>
            <a:ext cx="697047" cy="369330"/>
          </a:xfrm>
          <a:prstGeom prst="rect">
            <a:avLst/>
          </a:prstGeom>
        </p:spPr>
        <p:txBody>
          <a:bodyPr wrap="none" lIns="91438" tIns="45719" rIns="91438" bIns="45719">
            <a:spAutoFit/>
          </a:bodyPr>
          <a:lstStyle/>
          <a:p>
            <a:r>
              <a:rPr lang="en-GB" b="1" dirty="0">
                <a:solidFill>
                  <a:schemeClr val="accent5">
                    <a:lumMod val="50000"/>
                  </a:schemeClr>
                </a:solidFill>
                <a:latin typeface="Century Gothic"/>
                <a:cs typeface="Century Gothic"/>
              </a:rPr>
              <a:t>[1/2]</a:t>
            </a:r>
          </a:p>
        </p:txBody>
      </p:sp>
      <p:sp>
        <p:nvSpPr>
          <p:cNvPr id="19" name="Rectangle 18"/>
          <p:cNvSpPr/>
          <p:nvPr/>
        </p:nvSpPr>
        <p:spPr>
          <a:xfrm>
            <a:off x="251790" y="688380"/>
            <a:ext cx="9014303" cy="369330"/>
          </a:xfrm>
          <a:prstGeom prst="rect">
            <a:avLst/>
          </a:prstGeom>
        </p:spPr>
        <p:txBody>
          <a:bodyPr wrap="square" lIns="91438" tIns="45719" rIns="91438" bIns="45719">
            <a:spAutoFit/>
          </a:bodyPr>
          <a:lstStyle/>
          <a:p>
            <a:r>
              <a:rPr lang="es-ES" dirty="0">
                <a:solidFill>
                  <a:srgbClr val="203864"/>
                </a:solidFill>
                <a:latin typeface="Century Gothic"/>
                <a:cs typeface="Century Gothic"/>
              </a:rPr>
              <a:t>1. El calor desaparece en la parte alta del país.</a:t>
            </a:r>
          </a:p>
        </p:txBody>
      </p:sp>
      <p:sp>
        <p:nvSpPr>
          <p:cNvPr id="20" name="Rectangle 19"/>
          <p:cNvSpPr/>
          <p:nvPr/>
        </p:nvSpPr>
        <p:spPr>
          <a:xfrm>
            <a:off x="251789" y="1058598"/>
            <a:ext cx="9014303" cy="369330"/>
          </a:xfrm>
          <a:prstGeom prst="rect">
            <a:avLst/>
          </a:prstGeom>
        </p:spPr>
        <p:txBody>
          <a:bodyPr wrap="square" lIns="91438" tIns="45719" rIns="91438" bIns="45719">
            <a:spAutoFit/>
          </a:bodyPr>
          <a:lstStyle/>
          <a:p>
            <a:r>
              <a:rPr lang="es-ES" i="1" dirty="0" err="1">
                <a:solidFill>
                  <a:srgbClr val="203864"/>
                </a:solidFill>
                <a:latin typeface="Century Gothic"/>
                <a:cs typeface="Century Gothic"/>
              </a:rPr>
              <a:t>The</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heat</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disappears</a:t>
            </a:r>
            <a:r>
              <a:rPr lang="es-ES" i="1" dirty="0">
                <a:solidFill>
                  <a:srgbClr val="203864"/>
                </a:solidFill>
                <a:latin typeface="Century Gothic"/>
                <a:cs typeface="Century Gothic"/>
              </a:rPr>
              <a:t> in </a:t>
            </a:r>
            <a:r>
              <a:rPr lang="es-ES" i="1" dirty="0" err="1">
                <a:solidFill>
                  <a:srgbClr val="203864"/>
                </a:solidFill>
                <a:latin typeface="Century Gothic"/>
                <a:cs typeface="Century Gothic"/>
              </a:rPr>
              <a:t>the</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high</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part</a:t>
            </a:r>
            <a:r>
              <a:rPr lang="es-ES" i="1" dirty="0">
                <a:solidFill>
                  <a:srgbClr val="203864"/>
                </a:solidFill>
                <a:latin typeface="Century Gothic"/>
                <a:cs typeface="Century Gothic"/>
              </a:rPr>
              <a:t> of </a:t>
            </a:r>
            <a:r>
              <a:rPr lang="es-ES" i="1" dirty="0" err="1">
                <a:solidFill>
                  <a:srgbClr val="203864"/>
                </a:solidFill>
                <a:latin typeface="Century Gothic"/>
                <a:cs typeface="Century Gothic"/>
              </a:rPr>
              <a:t>the</a:t>
            </a:r>
            <a:r>
              <a:rPr lang="es-ES" i="1" dirty="0">
                <a:solidFill>
                  <a:srgbClr val="203864"/>
                </a:solidFill>
                <a:latin typeface="Century Gothic"/>
                <a:cs typeface="Century Gothic"/>
              </a:rPr>
              <a:t> country.</a:t>
            </a:r>
          </a:p>
        </p:txBody>
      </p:sp>
      <p:sp>
        <p:nvSpPr>
          <p:cNvPr id="6" name="Title 5"/>
          <p:cNvSpPr>
            <a:spLocks noGrp="1"/>
          </p:cNvSpPr>
          <p:nvPr>
            <p:ph type="title" idx="4294967295"/>
          </p:nvPr>
        </p:nvSpPr>
        <p:spPr>
          <a:xfrm>
            <a:off x="251788" y="-218720"/>
            <a:ext cx="10515600" cy="1325563"/>
          </a:xfrm>
        </p:spPr>
        <p:txBody>
          <a:bodyPr>
            <a:normAutofit/>
          </a:bodyPr>
          <a:lstStyle/>
          <a:p>
            <a:r>
              <a:rPr lang="en-GB" sz="2800" b="1" dirty="0" err="1">
                <a:latin typeface="Century Gothic"/>
                <a:cs typeface="Century Gothic"/>
              </a:rPr>
              <a:t>Solución</a:t>
            </a:r>
            <a:endParaRPr lang="en-GB" sz="2800" b="1" dirty="0">
              <a:latin typeface="Century Gothic"/>
              <a:cs typeface="Century Gothic"/>
            </a:endParaRPr>
          </a:p>
        </p:txBody>
      </p:sp>
    </p:spTree>
    <p:extLst>
      <p:ext uri="{BB962C8B-B14F-4D97-AF65-F5344CB8AC3E}">
        <p14:creationId xmlns:p14="http://schemas.microsoft.com/office/powerpoint/2010/main" val="409133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2" grpId="0"/>
      <p:bldP spid="13" grpId="0"/>
      <p:bldP spid="14" grpId="0"/>
      <p:bldP spid="15"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790" y="1865757"/>
            <a:ext cx="9014303" cy="369330"/>
          </a:xfrm>
          <a:prstGeom prst="rect">
            <a:avLst/>
          </a:prstGeom>
        </p:spPr>
        <p:txBody>
          <a:bodyPr wrap="square" lIns="91438" tIns="45719" rIns="91438" bIns="45719">
            <a:spAutoFit/>
          </a:bodyPr>
          <a:lstStyle/>
          <a:p>
            <a:r>
              <a:rPr lang="es-ES" dirty="0">
                <a:solidFill>
                  <a:srgbClr val="203864"/>
                </a:solidFill>
                <a:latin typeface="Century Gothic"/>
                <a:cs typeface="Century Gothic"/>
              </a:rPr>
              <a:t>7. Colombia </a:t>
            </a:r>
            <a:r>
              <a:rPr lang="es-ES" b="1" dirty="0">
                <a:solidFill>
                  <a:srgbClr val="203864"/>
                </a:solidFill>
                <a:latin typeface="Century Gothic"/>
                <a:cs typeface="Century Gothic"/>
              </a:rPr>
              <a:t>no tiene </a:t>
            </a:r>
            <a:r>
              <a:rPr lang="es-ES" dirty="0">
                <a:solidFill>
                  <a:srgbClr val="203864"/>
                </a:solidFill>
                <a:latin typeface="Century Gothic"/>
                <a:cs typeface="Century Gothic"/>
              </a:rPr>
              <a:t>una frontera con Bolivia. </a:t>
            </a:r>
          </a:p>
        </p:txBody>
      </p:sp>
      <p:sp>
        <p:nvSpPr>
          <p:cNvPr id="5" name="Rectangle 4"/>
          <p:cNvSpPr/>
          <p:nvPr/>
        </p:nvSpPr>
        <p:spPr>
          <a:xfrm>
            <a:off x="251790" y="2970034"/>
            <a:ext cx="8329471" cy="369330"/>
          </a:xfrm>
          <a:prstGeom prst="rect">
            <a:avLst/>
          </a:prstGeom>
        </p:spPr>
        <p:txBody>
          <a:bodyPr wrap="square" lIns="91438" tIns="45719" rIns="91438" bIns="45719">
            <a:spAutoFit/>
          </a:bodyPr>
          <a:lstStyle/>
          <a:p>
            <a:r>
              <a:rPr lang="es-ES" dirty="0">
                <a:solidFill>
                  <a:srgbClr val="203864"/>
                </a:solidFill>
                <a:latin typeface="Century Gothic"/>
                <a:cs typeface="Century Gothic"/>
              </a:rPr>
              <a:t>8. El clima </a:t>
            </a:r>
            <a:r>
              <a:rPr lang="es-ES" b="1" dirty="0">
                <a:solidFill>
                  <a:srgbClr val="203864"/>
                </a:solidFill>
                <a:latin typeface="Century Gothic"/>
                <a:cs typeface="Century Gothic"/>
              </a:rPr>
              <a:t>puede</a:t>
            </a:r>
            <a:r>
              <a:rPr lang="es-ES" dirty="0">
                <a:solidFill>
                  <a:srgbClr val="203864"/>
                </a:solidFill>
                <a:latin typeface="Century Gothic"/>
                <a:cs typeface="Century Gothic"/>
              </a:rPr>
              <a:t> cambiar mucho, según la región.</a:t>
            </a:r>
          </a:p>
        </p:txBody>
      </p:sp>
      <p:sp>
        <p:nvSpPr>
          <p:cNvPr id="14" name="Rectangle 13"/>
          <p:cNvSpPr/>
          <p:nvPr/>
        </p:nvSpPr>
        <p:spPr>
          <a:xfrm>
            <a:off x="251787" y="2207721"/>
            <a:ext cx="9014303" cy="369330"/>
          </a:xfrm>
          <a:prstGeom prst="rect">
            <a:avLst/>
          </a:prstGeom>
        </p:spPr>
        <p:txBody>
          <a:bodyPr wrap="square" lIns="91438" tIns="45719" rIns="91438" bIns="45719">
            <a:spAutoFit/>
          </a:bodyPr>
          <a:lstStyle/>
          <a:p>
            <a:r>
              <a:rPr lang="es-ES" i="1" dirty="0">
                <a:solidFill>
                  <a:srgbClr val="203864"/>
                </a:solidFill>
                <a:latin typeface="Century Gothic"/>
                <a:cs typeface="Century Gothic"/>
              </a:rPr>
              <a:t>Colombia </a:t>
            </a:r>
            <a:r>
              <a:rPr lang="es-ES" b="1" i="1" dirty="0" err="1">
                <a:solidFill>
                  <a:srgbClr val="203864"/>
                </a:solidFill>
                <a:latin typeface="Century Gothic"/>
                <a:cs typeface="Century Gothic"/>
              </a:rPr>
              <a:t>doesn’t</a:t>
            </a:r>
            <a:r>
              <a:rPr lang="es-ES" b="1" i="1" dirty="0">
                <a:solidFill>
                  <a:srgbClr val="203864"/>
                </a:solidFill>
                <a:latin typeface="Century Gothic"/>
                <a:cs typeface="Century Gothic"/>
              </a:rPr>
              <a:t> </a:t>
            </a:r>
            <a:r>
              <a:rPr lang="es-ES" b="1" i="1" dirty="0" err="1">
                <a:solidFill>
                  <a:srgbClr val="203864"/>
                </a:solidFill>
                <a:latin typeface="Century Gothic"/>
                <a:cs typeface="Century Gothic"/>
              </a:rPr>
              <a:t>have</a:t>
            </a:r>
            <a:r>
              <a:rPr lang="es-ES" b="1" i="1" dirty="0">
                <a:solidFill>
                  <a:srgbClr val="203864"/>
                </a:solidFill>
                <a:latin typeface="Century Gothic"/>
                <a:cs typeface="Century Gothic"/>
              </a:rPr>
              <a:t> </a:t>
            </a:r>
            <a:r>
              <a:rPr lang="es-ES" i="1" dirty="0">
                <a:solidFill>
                  <a:srgbClr val="203864"/>
                </a:solidFill>
                <a:latin typeface="Century Gothic"/>
                <a:cs typeface="Century Gothic"/>
              </a:rPr>
              <a:t>a </a:t>
            </a:r>
            <a:r>
              <a:rPr lang="es-ES" i="1" dirty="0" err="1">
                <a:solidFill>
                  <a:srgbClr val="203864"/>
                </a:solidFill>
                <a:latin typeface="Century Gothic"/>
                <a:cs typeface="Century Gothic"/>
              </a:rPr>
              <a:t>border</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with</a:t>
            </a:r>
            <a:r>
              <a:rPr lang="es-ES" i="1" dirty="0">
                <a:solidFill>
                  <a:srgbClr val="203864"/>
                </a:solidFill>
                <a:latin typeface="Century Gothic"/>
                <a:cs typeface="Century Gothic"/>
              </a:rPr>
              <a:t> Bolivia.</a:t>
            </a:r>
          </a:p>
        </p:txBody>
      </p:sp>
      <p:sp>
        <p:nvSpPr>
          <p:cNvPr id="15" name="Rectangle 14"/>
          <p:cNvSpPr/>
          <p:nvPr/>
        </p:nvSpPr>
        <p:spPr>
          <a:xfrm>
            <a:off x="251787" y="3324670"/>
            <a:ext cx="9014303" cy="369330"/>
          </a:xfrm>
          <a:prstGeom prst="rect">
            <a:avLst/>
          </a:prstGeom>
        </p:spPr>
        <p:txBody>
          <a:bodyPr wrap="square" lIns="91438" tIns="45719" rIns="91438" bIns="45719">
            <a:spAutoFit/>
          </a:bodyPr>
          <a:lstStyle/>
          <a:p>
            <a:r>
              <a:rPr lang="es-ES" i="1" dirty="0" err="1">
                <a:solidFill>
                  <a:srgbClr val="203864"/>
                </a:solidFill>
                <a:latin typeface="Century Gothic"/>
                <a:cs typeface="Century Gothic"/>
              </a:rPr>
              <a:t>The</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climate</a:t>
            </a:r>
            <a:r>
              <a:rPr lang="es-ES" i="1" dirty="0">
                <a:solidFill>
                  <a:srgbClr val="203864"/>
                </a:solidFill>
                <a:latin typeface="Century Gothic"/>
                <a:cs typeface="Century Gothic"/>
              </a:rPr>
              <a:t> can </a:t>
            </a:r>
            <a:r>
              <a:rPr lang="es-ES" i="1" dirty="0" err="1">
                <a:solidFill>
                  <a:srgbClr val="203864"/>
                </a:solidFill>
                <a:latin typeface="Century Gothic"/>
                <a:cs typeface="Century Gothic"/>
              </a:rPr>
              <a:t>change</a:t>
            </a:r>
            <a:r>
              <a:rPr lang="es-ES" i="1" dirty="0">
                <a:solidFill>
                  <a:srgbClr val="203864"/>
                </a:solidFill>
                <a:latin typeface="Century Gothic"/>
                <a:cs typeface="Century Gothic"/>
              </a:rPr>
              <a:t> a </a:t>
            </a:r>
            <a:r>
              <a:rPr lang="es-ES" i="1" dirty="0" err="1">
                <a:solidFill>
                  <a:srgbClr val="203864"/>
                </a:solidFill>
                <a:latin typeface="Century Gothic"/>
                <a:cs typeface="Century Gothic"/>
              </a:rPr>
              <a:t>lot</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according</a:t>
            </a:r>
            <a:r>
              <a:rPr lang="es-ES" i="1" dirty="0">
                <a:solidFill>
                  <a:srgbClr val="203864"/>
                </a:solidFill>
                <a:latin typeface="Century Gothic"/>
                <a:cs typeface="Century Gothic"/>
              </a:rPr>
              <a:t> to </a:t>
            </a:r>
            <a:r>
              <a:rPr lang="es-ES" i="1" dirty="0" err="1">
                <a:solidFill>
                  <a:srgbClr val="203864"/>
                </a:solidFill>
                <a:latin typeface="Century Gothic"/>
                <a:cs typeface="Century Gothic"/>
              </a:rPr>
              <a:t>the</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region</a:t>
            </a:r>
            <a:r>
              <a:rPr lang="es-ES" i="1" dirty="0">
                <a:solidFill>
                  <a:srgbClr val="203864"/>
                </a:solidFill>
                <a:latin typeface="Century Gothic"/>
                <a:cs typeface="Century Gothic"/>
              </a:rPr>
              <a:t>.</a:t>
            </a:r>
          </a:p>
        </p:txBody>
      </p:sp>
      <p:sp>
        <p:nvSpPr>
          <p:cNvPr id="18" name="Rectangle 17"/>
          <p:cNvSpPr/>
          <p:nvPr/>
        </p:nvSpPr>
        <p:spPr>
          <a:xfrm>
            <a:off x="11012656" y="310309"/>
            <a:ext cx="697047" cy="369330"/>
          </a:xfrm>
          <a:prstGeom prst="rect">
            <a:avLst/>
          </a:prstGeom>
        </p:spPr>
        <p:txBody>
          <a:bodyPr wrap="none" lIns="91438" tIns="45719" rIns="91438" bIns="45719">
            <a:spAutoFit/>
          </a:bodyPr>
          <a:lstStyle/>
          <a:p>
            <a:r>
              <a:rPr lang="en-GB" b="1" dirty="0">
                <a:solidFill>
                  <a:schemeClr val="accent5">
                    <a:lumMod val="50000"/>
                  </a:schemeClr>
                </a:solidFill>
                <a:latin typeface="Century Gothic"/>
                <a:cs typeface="Century Gothic"/>
              </a:rPr>
              <a:t>[2/2]</a:t>
            </a:r>
          </a:p>
        </p:txBody>
      </p:sp>
      <p:sp>
        <p:nvSpPr>
          <p:cNvPr id="19" name="Rectangle 18"/>
          <p:cNvSpPr/>
          <p:nvPr/>
        </p:nvSpPr>
        <p:spPr>
          <a:xfrm>
            <a:off x="251789" y="713413"/>
            <a:ext cx="9014303" cy="369330"/>
          </a:xfrm>
          <a:prstGeom prst="rect">
            <a:avLst/>
          </a:prstGeom>
        </p:spPr>
        <p:txBody>
          <a:bodyPr wrap="square" lIns="91438" tIns="45719" rIns="91438" bIns="45719">
            <a:spAutoFit/>
          </a:bodyPr>
          <a:lstStyle/>
          <a:p>
            <a:r>
              <a:rPr lang="es-ES" dirty="0">
                <a:solidFill>
                  <a:srgbClr val="203864"/>
                </a:solidFill>
                <a:latin typeface="Century Gothic"/>
                <a:cs typeface="Century Gothic"/>
              </a:rPr>
              <a:t>6. La selva </a:t>
            </a:r>
            <a:r>
              <a:rPr lang="es-ES" b="1" dirty="0">
                <a:solidFill>
                  <a:srgbClr val="203864"/>
                </a:solidFill>
                <a:latin typeface="Century Gothic"/>
                <a:cs typeface="Century Gothic"/>
              </a:rPr>
              <a:t>puede</a:t>
            </a:r>
            <a:r>
              <a:rPr lang="es-ES" dirty="0">
                <a:solidFill>
                  <a:srgbClr val="203864"/>
                </a:solidFill>
                <a:latin typeface="Century Gothic"/>
                <a:cs typeface="Century Gothic"/>
              </a:rPr>
              <a:t> tener mucha lluvia.</a:t>
            </a:r>
          </a:p>
        </p:txBody>
      </p:sp>
      <p:sp>
        <p:nvSpPr>
          <p:cNvPr id="20" name="Rectangle 19"/>
          <p:cNvSpPr/>
          <p:nvPr/>
        </p:nvSpPr>
        <p:spPr>
          <a:xfrm>
            <a:off x="251787" y="1083633"/>
            <a:ext cx="9014303" cy="369330"/>
          </a:xfrm>
          <a:prstGeom prst="rect">
            <a:avLst/>
          </a:prstGeom>
        </p:spPr>
        <p:txBody>
          <a:bodyPr wrap="square" lIns="91438" tIns="45719" rIns="91438" bIns="45719">
            <a:spAutoFit/>
          </a:bodyPr>
          <a:lstStyle/>
          <a:p>
            <a:r>
              <a:rPr lang="es-ES" i="1" dirty="0" err="1">
                <a:solidFill>
                  <a:srgbClr val="203864"/>
                </a:solidFill>
                <a:latin typeface="Century Gothic"/>
                <a:cs typeface="Century Gothic"/>
              </a:rPr>
              <a:t>The</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rainforest</a:t>
            </a:r>
            <a:r>
              <a:rPr lang="es-ES" i="1" dirty="0">
                <a:solidFill>
                  <a:srgbClr val="203864"/>
                </a:solidFill>
                <a:latin typeface="Century Gothic"/>
                <a:cs typeface="Century Gothic"/>
              </a:rPr>
              <a:t> can </a:t>
            </a:r>
            <a:r>
              <a:rPr lang="es-ES" i="1" dirty="0" err="1">
                <a:solidFill>
                  <a:srgbClr val="203864"/>
                </a:solidFill>
                <a:latin typeface="Century Gothic"/>
                <a:cs typeface="Century Gothic"/>
              </a:rPr>
              <a:t>have</a:t>
            </a:r>
            <a:r>
              <a:rPr lang="es-ES" i="1" dirty="0">
                <a:solidFill>
                  <a:srgbClr val="203864"/>
                </a:solidFill>
                <a:latin typeface="Century Gothic"/>
                <a:cs typeface="Century Gothic"/>
              </a:rPr>
              <a:t> a </a:t>
            </a:r>
            <a:r>
              <a:rPr lang="es-ES" i="1" dirty="0" err="1">
                <a:solidFill>
                  <a:srgbClr val="203864"/>
                </a:solidFill>
                <a:latin typeface="Century Gothic"/>
                <a:cs typeface="Century Gothic"/>
              </a:rPr>
              <a:t>lot</a:t>
            </a:r>
            <a:r>
              <a:rPr lang="es-ES" i="1" dirty="0">
                <a:solidFill>
                  <a:srgbClr val="203864"/>
                </a:solidFill>
                <a:latin typeface="Century Gothic"/>
                <a:cs typeface="Century Gothic"/>
              </a:rPr>
              <a:t> of rain.</a:t>
            </a:r>
          </a:p>
        </p:txBody>
      </p:sp>
      <p:sp>
        <p:nvSpPr>
          <p:cNvPr id="16" name="Rectangle 15"/>
          <p:cNvSpPr/>
          <p:nvPr/>
        </p:nvSpPr>
        <p:spPr>
          <a:xfrm>
            <a:off x="251790" y="4061257"/>
            <a:ext cx="8329471" cy="369330"/>
          </a:xfrm>
          <a:prstGeom prst="rect">
            <a:avLst/>
          </a:prstGeom>
        </p:spPr>
        <p:txBody>
          <a:bodyPr wrap="square" lIns="91438" tIns="45719" rIns="91438" bIns="45719">
            <a:spAutoFit/>
          </a:bodyPr>
          <a:lstStyle/>
          <a:p>
            <a:r>
              <a:rPr lang="es-ES" dirty="0">
                <a:solidFill>
                  <a:srgbClr val="203864"/>
                </a:solidFill>
                <a:latin typeface="Century Gothic"/>
                <a:cs typeface="Century Gothic"/>
              </a:rPr>
              <a:t>9. Los estudiantes </a:t>
            </a:r>
            <a:r>
              <a:rPr lang="es-ES" b="1" dirty="0">
                <a:solidFill>
                  <a:srgbClr val="203864"/>
                </a:solidFill>
                <a:latin typeface="Century Gothic"/>
                <a:cs typeface="Century Gothic"/>
              </a:rPr>
              <a:t>deben</a:t>
            </a:r>
            <a:r>
              <a:rPr lang="es-ES" dirty="0">
                <a:solidFill>
                  <a:srgbClr val="203864"/>
                </a:solidFill>
                <a:latin typeface="Century Gothic"/>
                <a:cs typeface="Century Gothic"/>
              </a:rPr>
              <a:t> aprender y otro idioma.</a:t>
            </a:r>
          </a:p>
        </p:txBody>
      </p:sp>
      <p:sp>
        <p:nvSpPr>
          <p:cNvPr id="21" name="Rectangle 20"/>
          <p:cNvSpPr/>
          <p:nvPr/>
        </p:nvSpPr>
        <p:spPr>
          <a:xfrm>
            <a:off x="251787" y="4401509"/>
            <a:ext cx="9014303" cy="369330"/>
          </a:xfrm>
          <a:prstGeom prst="rect">
            <a:avLst/>
          </a:prstGeom>
        </p:spPr>
        <p:txBody>
          <a:bodyPr wrap="square" lIns="91438" tIns="45719" rIns="91438" bIns="45719">
            <a:spAutoFit/>
          </a:bodyPr>
          <a:lstStyle/>
          <a:p>
            <a:r>
              <a:rPr lang="es-ES" i="1" dirty="0" err="1">
                <a:solidFill>
                  <a:srgbClr val="203864"/>
                </a:solidFill>
                <a:latin typeface="Century Gothic"/>
                <a:cs typeface="Century Gothic"/>
              </a:rPr>
              <a:t>The</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students</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must</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learn</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Spanish</a:t>
            </a:r>
            <a:r>
              <a:rPr lang="es-ES" i="1" dirty="0">
                <a:solidFill>
                  <a:srgbClr val="203864"/>
                </a:solidFill>
                <a:latin typeface="Century Gothic"/>
                <a:cs typeface="Century Gothic"/>
              </a:rPr>
              <a:t> and </a:t>
            </a:r>
            <a:r>
              <a:rPr lang="es-ES" i="1" dirty="0" err="1">
                <a:solidFill>
                  <a:srgbClr val="203864"/>
                </a:solidFill>
                <a:latin typeface="Century Gothic"/>
                <a:cs typeface="Century Gothic"/>
              </a:rPr>
              <a:t>another</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language</a:t>
            </a:r>
            <a:r>
              <a:rPr lang="es-ES" i="1" dirty="0">
                <a:solidFill>
                  <a:srgbClr val="203864"/>
                </a:solidFill>
                <a:latin typeface="Century Gothic"/>
                <a:cs typeface="Century Gothic"/>
              </a:rPr>
              <a:t>.</a:t>
            </a:r>
          </a:p>
        </p:txBody>
      </p:sp>
      <p:sp>
        <p:nvSpPr>
          <p:cNvPr id="22" name="Rectangle 21"/>
          <p:cNvSpPr/>
          <p:nvPr/>
        </p:nvSpPr>
        <p:spPr>
          <a:xfrm>
            <a:off x="251789" y="5159816"/>
            <a:ext cx="8329471" cy="369330"/>
          </a:xfrm>
          <a:prstGeom prst="rect">
            <a:avLst/>
          </a:prstGeom>
        </p:spPr>
        <p:txBody>
          <a:bodyPr wrap="square" lIns="91438" tIns="45719" rIns="91438" bIns="45719">
            <a:spAutoFit/>
          </a:bodyPr>
          <a:lstStyle/>
          <a:p>
            <a:r>
              <a:rPr lang="es-ES" dirty="0">
                <a:solidFill>
                  <a:srgbClr val="203864"/>
                </a:solidFill>
                <a:latin typeface="Century Gothic"/>
                <a:cs typeface="Century Gothic"/>
              </a:rPr>
              <a:t>10. Los paisajes verdes </a:t>
            </a:r>
            <a:r>
              <a:rPr lang="es-ES" b="1" dirty="0">
                <a:solidFill>
                  <a:srgbClr val="203864"/>
                </a:solidFill>
                <a:latin typeface="Century Gothic"/>
                <a:cs typeface="Century Gothic"/>
              </a:rPr>
              <a:t>desaparecen</a:t>
            </a:r>
            <a:r>
              <a:rPr lang="es-ES" dirty="0">
                <a:solidFill>
                  <a:srgbClr val="203864"/>
                </a:solidFill>
                <a:latin typeface="Century Gothic"/>
                <a:cs typeface="Century Gothic"/>
              </a:rPr>
              <a:t> en las montañas.</a:t>
            </a:r>
          </a:p>
        </p:txBody>
      </p:sp>
      <p:sp>
        <p:nvSpPr>
          <p:cNvPr id="23" name="Rectangle 22"/>
          <p:cNvSpPr/>
          <p:nvPr/>
        </p:nvSpPr>
        <p:spPr>
          <a:xfrm>
            <a:off x="251787" y="5551032"/>
            <a:ext cx="9014303" cy="369330"/>
          </a:xfrm>
          <a:prstGeom prst="rect">
            <a:avLst/>
          </a:prstGeom>
        </p:spPr>
        <p:txBody>
          <a:bodyPr wrap="square" lIns="91438" tIns="45719" rIns="91438" bIns="45719">
            <a:spAutoFit/>
          </a:bodyPr>
          <a:lstStyle/>
          <a:p>
            <a:r>
              <a:rPr lang="es-ES" i="1" dirty="0" err="1">
                <a:solidFill>
                  <a:srgbClr val="203864"/>
                </a:solidFill>
                <a:latin typeface="Century Gothic"/>
                <a:cs typeface="Century Gothic"/>
              </a:rPr>
              <a:t>The</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green</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landscapes</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disappear</a:t>
            </a:r>
            <a:r>
              <a:rPr lang="es-ES" i="1" dirty="0">
                <a:solidFill>
                  <a:srgbClr val="203864"/>
                </a:solidFill>
                <a:latin typeface="Century Gothic"/>
                <a:cs typeface="Century Gothic"/>
              </a:rPr>
              <a:t> in </a:t>
            </a:r>
            <a:r>
              <a:rPr lang="es-ES" i="1" dirty="0" err="1">
                <a:solidFill>
                  <a:srgbClr val="203864"/>
                </a:solidFill>
                <a:latin typeface="Century Gothic"/>
                <a:cs typeface="Century Gothic"/>
              </a:rPr>
              <a:t>the</a:t>
            </a:r>
            <a:r>
              <a:rPr lang="es-ES" i="1" dirty="0">
                <a:solidFill>
                  <a:srgbClr val="203864"/>
                </a:solidFill>
                <a:latin typeface="Century Gothic"/>
                <a:cs typeface="Century Gothic"/>
              </a:rPr>
              <a:t> </a:t>
            </a:r>
            <a:r>
              <a:rPr lang="es-ES" i="1" dirty="0" err="1">
                <a:solidFill>
                  <a:srgbClr val="203864"/>
                </a:solidFill>
                <a:latin typeface="Century Gothic"/>
                <a:cs typeface="Century Gothic"/>
              </a:rPr>
              <a:t>mountains</a:t>
            </a:r>
            <a:r>
              <a:rPr lang="es-ES" i="1" dirty="0">
                <a:solidFill>
                  <a:srgbClr val="203864"/>
                </a:solidFill>
                <a:latin typeface="Century Gothic"/>
                <a:cs typeface="Century Gothic"/>
              </a:rPr>
              <a:t>.</a:t>
            </a:r>
          </a:p>
        </p:txBody>
      </p:sp>
      <p:sp>
        <p:nvSpPr>
          <p:cNvPr id="2" name="Title 1"/>
          <p:cNvSpPr>
            <a:spLocks noGrp="1"/>
          </p:cNvSpPr>
          <p:nvPr>
            <p:ph type="title" idx="4294967295"/>
          </p:nvPr>
        </p:nvSpPr>
        <p:spPr>
          <a:xfrm>
            <a:off x="251789" y="154613"/>
            <a:ext cx="2021513" cy="558801"/>
          </a:xfrm>
        </p:spPr>
        <p:txBody>
          <a:bodyPr>
            <a:normAutofit/>
          </a:bodyPr>
          <a:lstStyle/>
          <a:p>
            <a:r>
              <a:rPr lang="en-GB" sz="2800" b="1" dirty="0" err="1">
                <a:latin typeface="Century Gothic"/>
                <a:cs typeface="Century Gothic"/>
              </a:rPr>
              <a:t>Solución</a:t>
            </a:r>
            <a:endParaRPr lang="en-GB" sz="2800" b="1" dirty="0">
              <a:latin typeface="Century Gothic"/>
              <a:cs typeface="Century Gothic"/>
            </a:endParaRPr>
          </a:p>
        </p:txBody>
      </p:sp>
    </p:spTree>
    <p:extLst>
      <p:ext uri="{BB962C8B-B14F-4D97-AF65-F5344CB8AC3E}">
        <p14:creationId xmlns:p14="http://schemas.microsoft.com/office/powerpoint/2010/main" val="98057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P spid="15" grpId="0"/>
      <p:bldP spid="19" grpId="0"/>
      <p:bldP spid="20" grpId="0"/>
      <p:bldP spid="16" grpId="0"/>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D91D5D-7929-A546-8501-8E246C6B8D5A}"/>
              </a:ext>
            </a:extLst>
          </p:cNvPr>
          <p:cNvSpPr txBox="1"/>
          <p:nvPr/>
        </p:nvSpPr>
        <p:spPr>
          <a:xfrm>
            <a:off x="428264" y="1026113"/>
            <a:ext cx="7299440" cy="369330"/>
          </a:xfrm>
          <a:prstGeom prst="rect">
            <a:avLst/>
          </a:prstGeom>
          <a:noFill/>
        </p:spPr>
        <p:txBody>
          <a:bodyPr wrap="none" lIns="91438" tIns="45719" rIns="91438" bIns="45719" rtlCol="0">
            <a:spAutoFit/>
          </a:bodyPr>
          <a:lstStyle/>
          <a:p>
            <a:pPr algn="l"/>
            <a:r>
              <a:rPr lang="x-none" dirty="0">
                <a:solidFill>
                  <a:schemeClr val="accent5">
                    <a:lumMod val="50000"/>
                  </a:schemeClr>
                </a:solidFill>
                <a:latin typeface="Century Gothic"/>
                <a:cs typeface="Century Gothic"/>
              </a:rPr>
              <a:t>Persona A: tiene unas frases en inglés</a:t>
            </a:r>
            <a:r>
              <a:rPr lang="en-GB" dirty="0">
                <a:solidFill>
                  <a:schemeClr val="accent5">
                    <a:lumMod val="50000"/>
                  </a:schemeClr>
                </a:solidFill>
                <a:latin typeface="Century Gothic"/>
                <a:cs typeface="Century Gothic"/>
              </a:rPr>
              <a:t>.</a:t>
            </a:r>
            <a:r>
              <a:rPr lang="x-none" dirty="0">
                <a:solidFill>
                  <a:schemeClr val="accent5">
                    <a:lumMod val="50000"/>
                  </a:schemeClr>
                </a:solidFill>
                <a:latin typeface="Century Gothic"/>
                <a:cs typeface="Century Gothic"/>
              </a:rPr>
              <a:t> </a:t>
            </a:r>
            <a:r>
              <a:rPr lang="en-GB" dirty="0">
                <a:solidFill>
                  <a:schemeClr val="accent5">
                    <a:lumMod val="50000"/>
                  </a:schemeClr>
                </a:solidFill>
                <a:latin typeface="Century Gothic"/>
                <a:cs typeface="Century Gothic"/>
              </a:rPr>
              <a:t>Lee las frases </a:t>
            </a:r>
            <a:r>
              <a:rPr lang="x-none" dirty="0">
                <a:solidFill>
                  <a:schemeClr val="accent5">
                    <a:lumMod val="50000"/>
                  </a:schemeClr>
                </a:solidFill>
                <a:latin typeface="Century Gothic"/>
                <a:cs typeface="Century Gothic"/>
              </a:rPr>
              <a:t>en español.</a:t>
            </a:r>
          </a:p>
        </p:txBody>
      </p:sp>
      <p:sp>
        <p:nvSpPr>
          <p:cNvPr id="5" name="CuadroTexto 4">
            <a:extLst>
              <a:ext uri="{FF2B5EF4-FFF2-40B4-BE49-F238E27FC236}">
                <a16:creationId xmlns:a16="http://schemas.microsoft.com/office/drawing/2014/main" id="{5DD30CD5-69C7-0747-B908-5C05C5D7143D}"/>
              </a:ext>
            </a:extLst>
          </p:cNvPr>
          <p:cNvSpPr txBox="1"/>
          <p:nvPr/>
        </p:nvSpPr>
        <p:spPr>
          <a:xfrm>
            <a:off x="428263" y="1583626"/>
            <a:ext cx="6917237" cy="369330"/>
          </a:xfrm>
          <a:prstGeom prst="rect">
            <a:avLst/>
          </a:prstGeom>
          <a:noFill/>
        </p:spPr>
        <p:txBody>
          <a:bodyPr wrap="none" lIns="91438" tIns="45719" rIns="91438" bIns="45719" rtlCol="0">
            <a:spAutoFit/>
          </a:bodyPr>
          <a:lstStyle/>
          <a:p>
            <a:pPr algn="l"/>
            <a:r>
              <a:rPr lang="x-none" dirty="0">
                <a:solidFill>
                  <a:schemeClr val="accent5">
                    <a:lumMod val="50000"/>
                  </a:schemeClr>
                </a:solidFill>
                <a:latin typeface="Century Gothic"/>
                <a:cs typeface="Century Gothic"/>
              </a:rPr>
              <a:t>Persona B: escucha las frases en español y escribe en inglés.</a:t>
            </a:r>
          </a:p>
        </p:txBody>
      </p:sp>
      <p:sp>
        <p:nvSpPr>
          <p:cNvPr id="6" name="CuadroTexto 5">
            <a:extLst>
              <a:ext uri="{FF2B5EF4-FFF2-40B4-BE49-F238E27FC236}">
                <a16:creationId xmlns:a16="http://schemas.microsoft.com/office/drawing/2014/main" id="{C665D123-F32B-894A-A668-19EA8794EF8A}"/>
              </a:ext>
            </a:extLst>
          </p:cNvPr>
          <p:cNvSpPr txBox="1"/>
          <p:nvPr/>
        </p:nvSpPr>
        <p:spPr>
          <a:xfrm>
            <a:off x="428265" y="2141141"/>
            <a:ext cx="5364753" cy="369330"/>
          </a:xfrm>
          <a:prstGeom prst="rect">
            <a:avLst/>
          </a:prstGeom>
          <a:noFill/>
        </p:spPr>
        <p:txBody>
          <a:bodyPr wrap="none" lIns="91438" tIns="45719" rIns="91438" bIns="45719" rtlCol="0">
            <a:spAutoFit/>
          </a:bodyPr>
          <a:lstStyle/>
          <a:p>
            <a:pPr algn="l"/>
            <a:r>
              <a:rPr lang="x-none" dirty="0">
                <a:solidFill>
                  <a:schemeClr val="accent5">
                    <a:lumMod val="50000"/>
                  </a:schemeClr>
                </a:solidFill>
                <a:latin typeface="Century Gothic"/>
                <a:cs typeface="Century Gothic"/>
              </a:rPr>
              <a:t>Persona A y B: ven los resultados, ¿están bien?</a:t>
            </a:r>
          </a:p>
        </p:txBody>
      </p:sp>
      <p:sp>
        <p:nvSpPr>
          <p:cNvPr id="7" name="CuadroTexto 6">
            <a:extLst>
              <a:ext uri="{FF2B5EF4-FFF2-40B4-BE49-F238E27FC236}">
                <a16:creationId xmlns:a16="http://schemas.microsoft.com/office/drawing/2014/main" id="{5A48E740-F203-064E-806C-65463363E26E}"/>
              </a:ext>
            </a:extLst>
          </p:cNvPr>
          <p:cNvSpPr txBox="1"/>
          <p:nvPr/>
        </p:nvSpPr>
        <p:spPr>
          <a:xfrm>
            <a:off x="428263" y="2935506"/>
            <a:ext cx="1140565" cy="369330"/>
          </a:xfrm>
          <a:prstGeom prst="rect">
            <a:avLst/>
          </a:prstGeom>
          <a:noFill/>
        </p:spPr>
        <p:txBody>
          <a:bodyPr wrap="none" lIns="91438" tIns="45719" rIns="91438" bIns="45719" rtlCol="0">
            <a:spAutoFit/>
          </a:bodyPr>
          <a:lstStyle/>
          <a:p>
            <a:pPr algn="l"/>
            <a:r>
              <a:rPr lang="x-none" dirty="0">
                <a:solidFill>
                  <a:schemeClr val="accent5">
                    <a:lumMod val="50000"/>
                  </a:schemeClr>
                </a:solidFill>
                <a:latin typeface="Century Gothic"/>
                <a:cs typeface="Century Gothic"/>
              </a:rPr>
              <a:t>Ejemplo:</a:t>
            </a:r>
          </a:p>
        </p:txBody>
      </p:sp>
      <p:graphicFrame>
        <p:nvGraphicFramePr>
          <p:cNvPr id="9" name="Tabla 8">
            <a:extLst>
              <a:ext uri="{FF2B5EF4-FFF2-40B4-BE49-F238E27FC236}">
                <a16:creationId xmlns:a16="http://schemas.microsoft.com/office/drawing/2014/main" id="{7993FB9C-052C-3A43-AF78-03D49316B27C}"/>
              </a:ext>
            </a:extLst>
          </p:cNvPr>
          <p:cNvGraphicFramePr>
            <a:graphicFrameLocks noGrp="1"/>
          </p:cNvGraphicFramePr>
          <p:nvPr/>
        </p:nvGraphicFramePr>
        <p:xfrm>
          <a:off x="374373" y="4308367"/>
          <a:ext cx="5721627" cy="180819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5">
                  <a:extLst>
                    <a:ext uri="{9D8B030D-6E8A-4147-A177-3AD203B41FA5}">
                      <a16:colId xmlns:a16="http://schemas.microsoft.com/office/drawing/2014/main" val="2361975497"/>
                    </a:ext>
                  </a:extLst>
                </a:gridCol>
              </a:tblGrid>
              <a:tr h="891520">
                <a:tc>
                  <a:txBody>
                    <a:bodyPr/>
                    <a:lstStyle/>
                    <a:p>
                      <a:endParaRPr lang="x-none" sz="2300" dirty="0"/>
                    </a:p>
                  </a:txBody>
                  <a:tcPr>
                    <a:lnL w="12700" cap="flat" cmpd="sng" algn="ctr">
                      <a:solidFill>
                        <a:srgbClr val="E66700"/>
                      </a:solidFill>
                      <a:prstDash val="solid"/>
                      <a:round/>
                      <a:headEnd type="none" w="med" len="med"/>
                      <a:tailEnd type="none" w="med" len="med"/>
                    </a:lnL>
                  </a:tcPr>
                </a:tc>
                <a:tc>
                  <a:txBody>
                    <a:bodyPr/>
                    <a:lstStyle/>
                    <a:p>
                      <a:pPr algn="ctr"/>
                      <a:r>
                        <a:rPr lang="x-none" sz="2300" b="0" dirty="0">
                          <a:solidFill>
                            <a:srgbClr val="203864"/>
                          </a:solidFill>
                          <a:latin typeface="Century Gothic"/>
                          <a:cs typeface="Century Gothic"/>
                        </a:rPr>
                        <a:t>Lee las frases en español</a:t>
                      </a:r>
                    </a:p>
                  </a:txBody>
                  <a:tcPr anchor="ctr"/>
                </a:tc>
                <a:extLst>
                  <a:ext uri="{0D108BD9-81ED-4DB2-BD59-A6C34878D82A}">
                    <a16:rowId xmlns:a16="http://schemas.microsoft.com/office/drawing/2014/main" val="3018137446"/>
                  </a:ext>
                </a:extLst>
              </a:tr>
              <a:tr h="916676">
                <a:tc>
                  <a:txBody>
                    <a:bodyPr/>
                    <a:lstStyle/>
                    <a:p>
                      <a:r>
                        <a:rPr lang="x-none" sz="2300" b="1" dirty="0">
                          <a:solidFill>
                            <a:srgbClr val="203864"/>
                          </a:solidFill>
                        </a:rPr>
                        <a:t>1</a:t>
                      </a:r>
                    </a:p>
                  </a:txBody>
                  <a:tcPr anchor="ctr" anchorCtr="1"/>
                </a:tc>
                <a:tc>
                  <a:txBody>
                    <a:bodyPr/>
                    <a:lstStyle/>
                    <a:p>
                      <a:r>
                        <a:rPr lang="es-ES" sz="2300" dirty="0">
                          <a:solidFill>
                            <a:srgbClr val="203864"/>
                          </a:solidFill>
                          <a:latin typeface="Century Gothic"/>
                          <a:cs typeface="Century Gothic"/>
                        </a:rPr>
                        <a:t>Bolivia </a:t>
                      </a:r>
                      <a:r>
                        <a:rPr lang="es-ES" sz="2300" b="1" dirty="0">
                          <a:solidFill>
                            <a:srgbClr val="203864"/>
                          </a:solidFill>
                          <a:latin typeface="Century Gothic"/>
                          <a:cs typeface="Century Gothic"/>
                        </a:rPr>
                        <a:t>has</a:t>
                      </a:r>
                      <a:r>
                        <a:rPr lang="es-ES" sz="2300" dirty="0">
                          <a:solidFill>
                            <a:srgbClr val="203864"/>
                          </a:solidFill>
                          <a:latin typeface="Century Gothic"/>
                          <a:cs typeface="Century Gothic"/>
                        </a:rPr>
                        <a:t> a </a:t>
                      </a:r>
                      <a:r>
                        <a:rPr lang="es-ES" sz="2300" dirty="0" err="1">
                          <a:solidFill>
                            <a:srgbClr val="203864"/>
                          </a:solidFill>
                          <a:latin typeface="Century Gothic"/>
                          <a:cs typeface="Century Gothic"/>
                        </a:rPr>
                        <a:t>dry</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climate</a:t>
                      </a:r>
                      <a:r>
                        <a:rPr lang="es-ES" sz="2300" dirty="0">
                          <a:solidFill>
                            <a:srgbClr val="203864"/>
                          </a:solidFill>
                          <a:latin typeface="Century Gothic"/>
                          <a:cs typeface="Century Gothic"/>
                        </a:rPr>
                        <a:t> in </a:t>
                      </a:r>
                      <a:r>
                        <a:rPr lang="es-ES" sz="2300" dirty="0" err="1">
                          <a:solidFill>
                            <a:srgbClr val="203864"/>
                          </a:solidFill>
                          <a:latin typeface="Century Gothic"/>
                          <a:cs typeface="Century Gothic"/>
                        </a:rPr>
                        <a:t>the</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mountains</a:t>
                      </a:r>
                      <a:r>
                        <a:rPr lang="es-ES" sz="2300" dirty="0">
                          <a:solidFill>
                            <a:srgbClr val="203864"/>
                          </a:solidFill>
                          <a:latin typeface="Century Gothic"/>
                          <a:cs typeface="Century Gothic"/>
                        </a:rPr>
                        <a:t>.</a:t>
                      </a:r>
                    </a:p>
                  </a:txBody>
                  <a:tcPr anchor="ctr"/>
                </a:tc>
                <a:extLst>
                  <a:ext uri="{0D108BD9-81ED-4DB2-BD59-A6C34878D82A}">
                    <a16:rowId xmlns:a16="http://schemas.microsoft.com/office/drawing/2014/main" val="2055318081"/>
                  </a:ext>
                </a:extLst>
              </a:tr>
            </a:tbl>
          </a:graphicData>
        </a:graphic>
      </p:graphicFrame>
      <p:sp>
        <p:nvSpPr>
          <p:cNvPr id="10" name="CuadroTexto 9">
            <a:extLst>
              <a:ext uri="{FF2B5EF4-FFF2-40B4-BE49-F238E27FC236}">
                <a16:creationId xmlns:a16="http://schemas.microsoft.com/office/drawing/2014/main" id="{44B29787-C12C-A944-8F8D-4E3812DEC56B}"/>
              </a:ext>
            </a:extLst>
          </p:cNvPr>
          <p:cNvSpPr txBox="1"/>
          <p:nvPr/>
        </p:nvSpPr>
        <p:spPr>
          <a:xfrm>
            <a:off x="374375" y="3727611"/>
            <a:ext cx="1564923" cy="369330"/>
          </a:xfrm>
          <a:prstGeom prst="rect">
            <a:avLst/>
          </a:prstGeom>
          <a:noFill/>
        </p:spPr>
        <p:txBody>
          <a:bodyPr wrap="none" lIns="91438" tIns="45719" rIns="91438" bIns="45719" rtlCol="0">
            <a:spAutoFit/>
          </a:bodyPr>
          <a:lstStyle/>
          <a:p>
            <a:pPr algn="l"/>
            <a:r>
              <a:rPr lang="x-none" b="1" dirty="0">
                <a:solidFill>
                  <a:schemeClr val="accent5">
                    <a:lumMod val="50000"/>
                  </a:schemeClr>
                </a:solidFill>
                <a:latin typeface="Century Gothic"/>
                <a:cs typeface="Century Gothic"/>
              </a:rPr>
              <a:t>Estudiante A</a:t>
            </a:r>
          </a:p>
        </p:txBody>
      </p:sp>
      <p:sp>
        <p:nvSpPr>
          <p:cNvPr id="11" name="CuadroTexto 10">
            <a:extLst>
              <a:ext uri="{FF2B5EF4-FFF2-40B4-BE49-F238E27FC236}">
                <a16:creationId xmlns:a16="http://schemas.microsoft.com/office/drawing/2014/main" id="{C8BE25B2-DB62-F443-9E51-6194E03BC365}"/>
              </a:ext>
            </a:extLst>
          </p:cNvPr>
          <p:cNvSpPr txBox="1"/>
          <p:nvPr/>
        </p:nvSpPr>
        <p:spPr>
          <a:xfrm>
            <a:off x="9316271" y="3929297"/>
            <a:ext cx="1528066" cy="369330"/>
          </a:xfrm>
          <a:prstGeom prst="rect">
            <a:avLst/>
          </a:prstGeom>
          <a:noFill/>
        </p:spPr>
        <p:txBody>
          <a:bodyPr wrap="none" lIns="91438" tIns="45719" rIns="91438" bIns="45719" rtlCol="0">
            <a:spAutoFit/>
          </a:bodyPr>
          <a:lstStyle/>
          <a:p>
            <a:pPr algn="l"/>
            <a:r>
              <a:rPr lang="x-none" b="1" dirty="0">
                <a:solidFill>
                  <a:schemeClr val="accent5">
                    <a:lumMod val="50000"/>
                  </a:schemeClr>
                </a:solidFill>
                <a:latin typeface="Century Gothic"/>
                <a:cs typeface="Century Gothic"/>
              </a:rPr>
              <a:t>Estudiante B</a:t>
            </a:r>
          </a:p>
        </p:txBody>
      </p:sp>
      <p:graphicFrame>
        <p:nvGraphicFramePr>
          <p:cNvPr id="12" name="Tabla 11">
            <a:extLst>
              <a:ext uri="{FF2B5EF4-FFF2-40B4-BE49-F238E27FC236}">
                <a16:creationId xmlns:a16="http://schemas.microsoft.com/office/drawing/2014/main" id="{3D4E31FD-5C3A-5342-BEC5-9DCC473743CA}"/>
              </a:ext>
            </a:extLst>
          </p:cNvPr>
          <p:cNvGraphicFramePr>
            <a:graphicFrameLocks noGrp="1"/>
          </p:cNvGraphicFramePr>
          <p:nvPr/>
        </p:nvGraphicFramePr>
        <p:xfrm>
          <a:off x="6269056" y="5199887"/>
          <a:ext cx="5721627"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5">
                  <a:extLst>
                    <a:ext uri="{9D8B030D-6E8A-4147-A177-3AD203B41FA5}">
                      <a16:colId xmlns:a16="http://schemas.microsoft.com/office/drawing/2014/main" val="2361975497"/>
                    </a:ext>
                  </a:extLst>
                </a:gridCol>
              </a:tblGrid>
              <a:tr h="916676">
                <a:tc>
                  <a:txBody>
                    <a:bodyPr/>
                    <a:lstStyle/>
                    <a:p>
                      <a:r>
                        <a:rPr lang="x-none" sz="2300" b="1" dirty="0">
                          <a:solidFill>
                            <a:srgbClr val="203864"/>
                          </a:solidFill>
                          <a:latin typeface="Century Gothic"/>
                          <a:cs typeface="Century Gothic"/>
                        </a:rPr>
                        <a:t>1</a:t>
                      </a:r>
                    </a:p>
                  </a:txBody>
                  <a:tcPr anchor="ctr" anchorCtr="1"/>
                </a:tc>
                <a:tc>
                  <a:txBody>
                    <a:bodyPr/>
                    <a:lstStyle/>
                    <a:p>
                      <a:r>
                        <a:rPr lang="es-ES" sz="2300" b="0" dirty="0">
                          <a:solidFill>
                            <a:srgbClr val="203864"/>
                          </a:solidFill>
                          <a:latin typeface="Century Gothic"/>
                          <a:cs typeface="Century Gothic"/>
                        </a:rPr>
                        <a:t>Bolivia </a:t>
                      </a:r>
                      <a:r>
                        <a:rPr lang="es-ES" sz="2300" b="1" dirty="0">
                          <a:solidFill>
                            <a:srgbClr val="203864"/>
                          </a:solidFill>
                          <a:latin typeface="Century Gothic"/>
                          <a:cs typeface="Century Gothic"/>
                        </a:rPr>
                        <a:t>tiene</a:t>
                      </a:r>
                      <a:r>
                        <a:rPr lang="es-ES" sz="2300" b="0" dirty="0">
                          <a:solidFill>
                            <a:srgbClr val="203864"/>
                          </a:solidFill>
                          <a:latin typeface="Century Gothic"/>
                          <a:cs typeface="Century Gothic"/>
                        </a:rPr>
                        <a:t> un clima seco en las montañas.</a:t>
                      </a:r>
                    </a:p>
                  </a:txBody>
                  <a:tcPr anchor="ctr"/>
                </a:tc>
                <a:extLst>
                  <a:ext uri="{0D108BD9-81ED-4DB2-BD59-A6C34878D82A}">
                    <a16:rowId xmlns:a16="http://schemas.microsoft.com/office/drawing/2014/main" val="2055318081"/>
                  </a:ext>
                </a:extLst>
              </a:tr>
            </a:tbl>
          </a:graphicData>
        </a:graphic>
      </p:graphicFrame>
      <p:pic>
        <p:nvPicPr>
          <p:cNvPr id="15"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4683" y="4416153"/>
            <a:ext cx="1233251" cy="982255"/>
          </a:xfrm>
          <a:prstGeom prst="rect">
            <a:avLst/>
          </a:prstGeom>
        </p:spPr>
      </p:pic>
      <p:sp>
        <p:nvSpPr>
          <p:cNvPr id="16" name="Llamada ovalada 15">
            <a:extLst>
              <a:ext uri="{FF2B5EF4-FFF2-40B4-BE49-F238E27FC236}">
                <a16:creationId xmlns:a16="http://schemas.microsoft.com/office/drawing/2014/main" id="{9AF43905-7D59-5B4F-BD86-A78C9247A797}"/>
              </a:ext>
            </a:extLst>
          </p:cNvPr>
          <p:cNvSpPr/>
          <p:nvPr/>
        </p:nvSpPr>
        <p:spPr>
          <a:xfrm>
            <a:off x="5388917" y="3025199"/>
            <a:ext cx="3646027" cy="1808196"/>
          </a:xfrm>
          <a:prstGeom prst="wedgeEllipseCallout">
            <a:avLst>
              <a:gd name="adj1" fmla="val -46353"/>
              <a:gd name="adj2" fmla="val 86488"/>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s-ES" dirty="0">
                <a:solidFill>
                  <a:srgbClr val="115076"/>
                </a:solidFill>
                <a:latin typeface="Century Gothic"/>
                <a:cs typeface="Century Gothic"/>
              </a:rPr>
              <a:t>Bolivia </a:t>
            </a:r>
            <a:r>
              <a:rPr lang="es-ES" b="1" dirty="0">
                <a:solidFill>
                  <a:srgbClr val="115076"/>
                </a:solidFill>
                <a:latin typeface="Century Gothic"/>
                <a:cs typeface="Century Gothic"/>
              </a:rPr>
              <a:t>tiene</a:t>
            </a:r>
            <a:r>
              <a:rPr lang="es-ES" dirty="0">
                <a:solidFill>
                  <a:srgbClr val="115076"/>
                </a:solidFill>
                <a:latin typeface="Century Gothic"/>
                <a:cs typeface="Century Gothic"/>
              </a:rPr>
              <a:t> un clima seco en las montañas.</a:t>
            </a:r>
          </a:p>
        </p:txBody>
      </p:sp>
      <p:sp>
        <p:nvSpPr>
          <p:cNvPr id="17" name="Llamada rectangular 16">
            <a:extLst>
              <a:ext uri="{FF2B5EF4-FFF2-40B4-BE49-F238E27FC236}">
                <a16:creationId xmlns:a16="http://schemas.microsoft.com/office/drawing/2014/main" id="{6C798906-8176-2D4E-8F93-AE07BB2919AC}"/>
              </a:ext>
            </a:extLst>
          </p:cNvPr>
          <p:cNvSpPr/>
          <p:nvPr/>
        </p:nvSpPr>
        <p:spPr>
          <a:xfrm>
            <a:off x="2479615" y="2903973"/>
            <a:ext cx="2640656" cy="1404395"/>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x-none" sz="2000" dirty="0">
                <a:solidFill>
                  <a:srgbClr val="115076"/>
                </a:solidFill>
                <a:latin typeface="Century Gothic"/>
                <a:cs typeface="Century Gothic"/>
              </a:rPr>
              <a:t>¡Atención! ¿Es singular? </a:t>
            </a:r>
            <a:r>
              <a:rPr lang="x-none" sz="2000" dirty="0">
                <a:solidFill>
                  <a:srgbClr val="115076"/>
                </a:solidFill>
                <a:latin typeface="Century Gothic"/>
                <a:cs typeface="Century Gothic"/>
                <a:sym typeface="Wingdings" pitchFamily="2" charset="2"/>
              </a:rPr>
              <a:t> </a:t>
            </a:r>
            <a:r>
              <a:rPr lang="x-none" sz="2000" b="1" dirty="0">
                <a:solidFill>
                  <a:srgbClr val="115076"/>
                </a:solidFill>
                <a:latin typeface="Century Gothic"/>
                <a:cs typeface="Century Gothic"/>
                <a:sym typeface="Wingdings" pitchFamily="2" charset="2"/>
              </a:rPr>
              <a:t>-e</a:t>
            </a:r>
          </a:p>
          <a:p>
            <a:pPr algn="ctr"/>
            <a:r>
              <a:rPr lang="x-none" sz="2000" dirty="0">
                <a:solidFill>
                  <a:srgbClr val="115076"/>
                </a:solidFill>
                <a:latin typeface="Century Gothic"/>
                <a:cs typeface="Century Gothic"/>
                <a:sym typeface="Wingdings" pitchFamily="2" charset="2"/>
              </a:rPr>
              <a:t>¿Es plural?  </a:t>
            </a:r>
            <a:r>
              <a:rPr lang="x-none" sz="2000" b="1" dirty="0">
                <a:solidFill>
                  <a:srgbClr val="115076"/>
                </a:solidFill>
                <a:latin typeface="Century Gothic"/>
                <a:cs typeface="Century Gothic"/>
                <a:sym typeface="Wingdings" pitchFamily="2" charset="2"/>
              </a:rPr>
              <a:t>-en</a:t>
            </a:r>
            <a:endParaRPr lang="x-none" sz="2000" b="1" dirty="0">
              <a:solidFill>
                <a:srgbClr val="115076"/>
              </a:solidFill>
              <a:latin typeface="Century Gothic"/>
              <a:cs typeface="Century Gothic"/>
            </a:endParaRPr>
          </a:p>
        </p:txBody>
      </p:sp>
      <p:pic>
        <p:nvPicPr>
          <p:cNvPr id="18" name="Imagen 17">
            <a:extLst>
              <a:ext uri="{FF2B5EF4-FFF2-40B4-BE49-F238E27FC236}">
                <a16:creationId xmlns:a16="http://schemas.microsoft.com/office/drawing/2014/main" id="{4E62163B-7BB8-4E44-8380-5A8A47F5C683}"/>
              </a:ext>
            </a:extLst>
          </p:cNvPr>
          <p:cNvPicPr>
            <a:picLocks noChangeAspect="1"/>
          </p:cNvPicPr>
          <p:nvPr/>
        </p:nvPicPr>
        <p:blipFill>
          <a:blip r:embed="rId4"/>
          <a:stretch>
            <a:fillRect/>
          </a:stretch>
        </p:blipFill>
        <p:spPr>
          <a:xfrm>
            <a:off x="10017748" y="1063567"/>
            <a:ext cx="1625600" cy="1625600"/>
          </a:xfrm>
          <a:prstGeom prst="rect">
            <a:avLst/>
          </a:prstGeom>
        </p:spPr>
      </p:pic>
      <p:sp>
        <p:nvSpPr>
          <p:cNvPr id="19" name="Rounded Rectangle 11">
            <a:extLst>
              <a:ext uri="{FF2B5EF4-FFF2-40B4-BE49-F238E27FC236}">
                <a16:creationId xmlns:a16="http://schemas.microsoft.com/office/drawing/2014/main" id="{A316DD52-7894-4A75-969C-CA0645DA2978}"/>
              </a:ext>
            </a:extLst>
          </p:cNvPr>
          <p:cNvSpPr/>
          <p:nvPr/>
        </p:nvSpPr>
        <p:spPr>
          <a:xfrm>
            <a:off x="9316269" y="258167"/>
            <a:ext cx="261187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dirty="0" err="1">
                <a:solidFill>
                  <a:prstClr val="white"/>
                </a:solidFill>
                <a:latin typeface="Century Gothic"/>
                <a:cs typeface="Century Gothic"/>
              </a:rPr>
              <a:t>hablar</a:t>
            </a:r>
            <a:r>
              <a:rPr lang="en-GB" sz="2000" b="1" dirty="0">
                <a:solidFill>
                  <a:prstClr val="white"/>
                </a:solidFill>
                <a:latin typeface="Century Gothic"/>
                <a:cs typeface="Century Gothic"/>
              </a:rPr>
              <a:t> / escuchar</a:t>
            </a:r>
          </a:p>
        </p:txBody>
      </p:sp>
      <p:sp>
        <p:nvSpPr>
          <p:cNvPr id="2" name="Title 1"/>
          <p:cNvSpPr>
            <a:spLocks noGrp="1"/>
          </p:cNvSpPr>
          <p:nvPr>
            <p:ph type="title" idx="4294967295"/>
          </p:nvPr>
        </p:nvSpPr>
        <p:spPr>
          <a:xfrm>
            <a:off x="428264" y="447676"/>
            <a:ext cx="6163037" cy="347144"/>
          </a:xfrm>
        </p:spPr>
        <p:txBody>
          <a:bodyPr>
            <a:noAutofit/>
          </a:bodyPr>
          <a:lstStyle/>
          <a:p>
            <a:pPr rtl="0" eaLnBrk="1" latinLnBrk="0" hangingPunct="1"/>
            <a:r>
              <a:rPr lang="x-none" sz="2400" b="1" dirty="0">
                <a:solidFill>
                  <a:srgbClr val="203864"/>
                </a:solidFill>
                <a:latin typeface="Century Gothic"/>
                <a:ea typeface="+mn-ea"/>
                <a:cs typeface="Century Gothic"/>
              </a:rPr>
              <a:t>Hablamos sobre Bolivia en parejas.</a:t>
            </a:r>
            <a:endParaRPr lang="en-GB" dirty="0">
              <a:latin typeface="Century Gothic"/>
              <a:cs typeface="Century Gothic"/>
            </a:endParaRPr>
          </a:p>
        </p:txBody>
      </p:sp>
    </p:spTree>
    <p:extLst>
      <p:ext uri="{BB962C8B-B14F-4D97-AF65-F5344CB8AC3E}">
        <p14:creationId xmlns:p14="http://schemas.microsoft.com/office/powerpoint/2010/main" val="263779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137122" y="224209"/>
            <a:ext cx="2514601" cy="402304"/>
          </a:xfrm>
        </p:spPr>
        <p:txBody>
          <a:bodyPr>
            <a:normAutofit fontScale="90000"/>
          </a:bodyPr>
          <a:lstStyle/>
          <a:p>
            <a:r>
              <a:rPr lang="en-GB" sz="2400" b="1" dirty="0">
                <a:solidFill>
                  <a:srgbClr val="002060"/>
                </a:solidFill>
                <a:latin typeface="Century Gothic"/>
                <a:cs typeface="Century Gothic"/>
              </a:rPr>
              <a:t>Persona A</a:t>
            </a:r>
            <a:endParaRPr lang="x-none" sz="2400" dirty="0">
              <a:solidFill>
                <a:srgbClr val="002060"/>
              </a:solidFill>
              <a:latin typeface="Century Gothic"/>
              <a:cs typeface="Century Gothic"/>
            </a:endParaRPr>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nvGraphicFramePr>
        <p:xfrm>
          <a:off x="137121" y="640079"/>
          <a:ext cx="5721627" cy="5474900"/>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4036513689"/>
                    </a:ext>
                  </a:extLst>
                </a:gridCol>
                <a:gridCol w="4944015">
                  <a:extLst>
                    <a:ext uri="{9D8B030D-6E8A-4147-A177-3AD203B41FA5}">
                      <a16:colId xmlns:a16="http://schemas.microsoft.com/office/drawing/2014/main" val="194095337"/>
                    </a:ext>
                  </a:extLst>
                </a:gridCol>
              </a:tblGrid>
              <a:tr h="891520">
                <a:tc>
                  <a:txBody>
                    <a:bodyPr/>
                    <a:lstStyle/>
                    <a:p>
                      <a:endParaRPr lang="x-none" sz="2300" dirty="0"/>
                    </a:p>
                  </a:txBody>
                  <a:tcPr>
                    <a:lnL w="12700" cap="flat" cmpd="sng" algn="ctr">
                      <a:solidFill>
                        <a:srgbClr val="E66700"/>
                      </a:solidFill>
                      <a:prstDash val="solid"/>
                      <a:round/>
                      <a:headEnd type="none" w="med" len="med"/>
                      <a:tailEnd type="none" w="med" len="med"/>
                    </a:lnL>
                  </a:tcPr>
                </a:tc>
                <a:tc>
                  <a:txBody>
                    <a:bodyPr/>
                    <a:lstStyle/>
                    <a:p>
                      <a:pPr algn="ctr"/>
                      <a:r>
                        <a:rPr lang="x-none" sz="2300" b="0" dirty="0">
                          <a:solidFill>
                            <a:srgbClr val="203864"/>
                          </a:solidFill>
                          <a:latin typeface="Century Gothic"/>
                          <a:cs typeface="Century Gothic"/>
                        </a:rPr>
                        <a:t>Lee las frases en español</a:t>
                      </a:r>
                    </a:p>
                  </a:txBody>
                  <a:tcPr anchor="ctr"/>
                </a:tc>
                <a:extLst>
                  <a:ext uri="{0D108BD9-81ED-4DB2-BD59-A6C34878D82A}">
                    <a16:rowId xmlns:a16="http://schemas.microsoft.com/office/drawing/2014/main" val="2059097406"/>
                  </a:ext>
                </a:extLst>
              </a:tr>
              <a:tr h="916676">
                <a:tc>
                  <a:txBody>
                    <a:bodyPr/>
                    <a:lstStyle/>
                    <a:p>
                      <a:r>
                        <a:rPr lang="x-none" sz="2300" b="1" dirty="0">
                          <a:solidFill>
                            <a:srgbClr val="203864"/>
                          </a:solidFill>
                        </a:rPr>
                        <a:t>1</a:t>
                      </a:r>
                    </a:p>
                  </a:txBody>
                  <a:tcPr anchor="ctr" anchorCtr="1"/>
                </a:tc>
                <a:tc>
                  <a:txBody>
                    <a:bodyPr/>
                    <a:lstStyle/>
                    <a:p>
                      <a:r>
                        <a:rPr lang="es-ES" sz="2300" dirty="0">
                          <a:solidFill>
                            <a:srgbClr val="203864"/>
                          </a:solidFill>
                          <a:latin typeface="Century Gothic"/>
                          <a:cs typeface="Century Gothic"/>
                        </a:rPr>
                        <a:t>Aymara and quechua </a:t>
                      </a:r>
                      <a:r>
                        <a:rPr lang="es-ES" sz="2300" b="1" dirty="0">
                          <a:solidFill>
                            <a:srgbClr val="203864"/>
                          </a:solidFill>
                          <a:latin typeface="Century Gothic"/>
                          <a:cs typeface="Century Gothic"/>
                        </a:rPr>
                        <a:t>can</a:t>
                      </a:r>
                      <a:r>
                        <a:rPr lang="es-ES" sz="2300" dirty="0">
                          <a:solidFill>
                            <a:srgbClr val="203864"/>
                          </a:solidFill>
                          <a:latin typeface="Century Gothic"/>
                          <a:cs typeface="Century Gothic"/>
                        </a:rPr>
                        <a:t> be important in schools.</a:t>
                      </a:r>
                    </a:p>
                  </a:txBody>
                  <a:tcPr anchor="ctr"/>
                </a:tc>
                <a:extLst>
                  <a:ext uri="{0D108BD9-81ED-4DB2-BD59-A6C34878D82A}">
                    <a16:rowId xmlns:a16="http://schemas.microsoft.com/office/drawing/2014/main" val="2183986981"/>
                  </a:ext>
                </a:extLst>
              </a:tr>
              <a:tr h="916676">
                <a:tc>
                  <a:txBody>
                    <a:bodyPr/>
                    <a:lstStyle/>
                    <a:p>
                      <a:r>
                        <a:rPr lang="x-none" sz="2300" b="1" dirty="0">
                          <a:solidFill>
                            <a:srgbClr val="203864"/>
                          </a:solidFill>
                        </a:rPr>
                        <a:t>2</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300" dirty="0" err="1">
                          <a:solidFill>
                            <a:srgbClr val="203864"/>
                          </a:solidFill>
                          <a:latin typeface="Century Gothic"/>
                          <a:cs typeface="Century Gothic"/>
                        </a:rPr>
                        <a:t>The</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mountains</a:t>
                      </a:r>
                      <a:r>
                        <a:rPr lang="es-ES" sz="2300" dirty="0">
                          <a:solidFill>
                            <a:srgbClr val="203864"/>
                          </a:solidFill>
                          <a:latin typeface="Century Gothic"/>
                          <a:cs typeface="Century Gothic"/>
                        </a:rPr>
                        <a:t> </a:t>
                      </a:r>
                      <a:r>
                        <a:rPr lang="es-ES" sz="2300" b="1" dirty="0" err="1">
                          <a:solidFill>
                            <a:srgbClr val="203864"/>
                          </a:solidFill>
                          <a:latin typeface="Century Gothic"/>
                          <a:cs typeface="Century Gothic"/>
                        </a:rPr>
                        <a:t>have</a:t>
                      </a:r>
                      <a:r>
                        <a:rPr lang="es-ES" sz="2300" b="0" dirty="0">
                          <a:solidFill>
                            <a:srgbClr val="203864"/>
                          </a:solidFill>
                          <a:latin typeface="Century Gothic"/>
                          <a:cs typeface="Century Gothic"/>
                        </a:rPr>
                        <a:t> </a:t>
                      </a:r>
                      <a:r>
                        <a:rPr lang="es-ES" sz="2300" b="0" dirty="0" err="1">
                          <a:solidFill>
                            <a:srgbClr val="203864"/>
                          </a:solidFill>
                          <a:latin typeface="Century Gothic"/>
                          <a:cs typeface="Century Gothic"/>
                        </a:rPr>
                        <a:t>an</a:t>
                      </a:r>
                      <a:r>
                        <a:rPr lang="es-ES" sz="2300" b="0" dirty="0">
                          <a:solidFill>
                            <a:srgbClr val="203864"/>
                          </a:solidFill>
                          <a:latin typeface="Century Gothic"/>
                          <a:cs typeface="Century Gothic"/>
                        </a:rPr>
                        <a:t> </a:t>
                      </a:r>
                      <a:r>
                        <a:rPr lang="es-ES" sz="2300" b="0" dirty="0" err="1">
                          <a:solidFill>
                            <a:srgbClr val="203864"/>
                          </a:solidFill>
                          <a:latin typeface="Century Gothic"/>
                          <a:cs typeface="Century Gothic"/>
                        </a:rPr>
                        <a:t>altitude</a:t>
                      </a:r>
                      <a:r>
                        <a:rPr lang="es-ES" sz="2300" b="0" baseline="0" dirty="0">
                          <a:solidFill>
                            <a:srgbClr val="203864"/>
                          </a:solidFill>
                          <a:latin typeface="Century Gothic"/>
                          <a:cs typeface="Century Gothic"/>
                        </a:rPr>
                        <a:t> of </a:t>
                      </a:r>
                      <a:r>
                        <a:rPr lang="es-ES" sz="2300" b="0" baseline="0" dirty="0" err="1">
                          <a:solidFill>
                            <a:srgbClr val="203864"/>
                          </a:solidFill>
                          <a:latin typeface="Century Gothic"/>
                          <a:cs typeface="Century Gothic"/>
                        </a:rPr>
                        <a:t>six</a:t>
                      </a:r>
                      <a:r>
                        <a:rPr lang="es-ES" sz="2300" b="0" baseline="0" dirty="0">
                          <a:solidFill>
                            <a:srgbClr val="203864"/>
                          </a:solidFill>
                          <a:latin typeface="Century Gothic"/>
                          <a:cs typeface="Century Gothic"/>
                        </a:rPr>
                        <a:t> </a:t>
                      </a:r>
                      <a:r>
                        <a:rPr lang="es-ES" sz="2300" b="0" baseline="0" dirty="0" err="1">
                          <a:solidFill>
                            <a:srgbClr val="203864"/>
                          </a:solidFill>
                          <a:latin typeface="Century Gothic"/>
                          <a:cs typeface="Century Gothic"/>
                        </a:rPr>
                        <a:t>thousand</a:t>
                      </a:r>
                      <a:r>
                        <a:rPr lang="es-ES" sz="2300" b="0" baseline="0" dirty="0">
                          <a:solidFill>
                            <a:srgbClr val="203864"/>
                          </a:solidFill>
                          <a:latin typeface="Century Gothic"/>
                          <a:cs typeface="Century Gothic"/>
                        </a:rPr>
                        <a:t> metres</a:t>
                      </a:r>
                      <a:r>
                        <a:rPr lang="es-ES" sz="2300" dirty="0">
                          <a:solidFill>
                            <a:srgbClr val="203864"/>
                          </a:solidFill>
                          <a:latin typeface="Century Gothic"/>
                          <a:cs typeface="Century Gothic"/>
                        </a:rPr>
                        <a:t>.</a:t>
                      </a:r>
                    </a:p>
                  </a:txBody>
                  <a:tcPr anchor="ctr"/>
                </a:tc>
                <a:extLst>
                  <a:ext uri="{0D108BD9-81ED-4DB2-BD59-A6C34878D82A}">
                    <a16:rowId xmlns:a16="http://schemas.microsoft.com/office/drawing/2014/main" val="1118756728"/>
                  </a:ext>
                </a:extLst>
              </a:tr>
              <a:tr h="916676">
                <a:tc>
                  <a:txBody>
                    <a:bodyPr/>
                    <a:lstStyle/>
                    <a:p>
                      <a:r>
                        <a:rPr lang="x-none" sz="2300" b="1" dirty="0">
                          <a:solidFill>
                            <a:srgbClr val="203864"/>
                          </a:solidFill>
                        </a:rPr>
                        <a:t>3</a:t>
                      </a:r>
                    </a:p>
                  </a:txBody>
                  <a:tcPr anchor="ctr" anchorCtr="1"/>
                </a:tc>
                <a:tc>
                  <a:txBody>
                    <a:bodyPr/>
                    <a:lstStyle/>
                    <a:p>
                      <a:r>
                        <a:rPr lang="es-ES" sz="2300" dirty="0">
                          <a:solidFill>
                            <a:srgbClr val="203864"/>
                          </a:solidFill>
                          <a:latin typeface="Century Gothic"/>
                          <a:cs typeface="Century Gothic"/>
                        </a:rPr>
                        <a:t>A </a:t>
                      </a:r>
                      <a:r>
                        <a:rPr lang="es-ES" sz="2300" dirty="0" err="1">
                          <a:solidFill>
                            <a:srgbClr val="203864"/>
                          </a:solidFill>
                          <a:latin typeface="Century Gothic"/>
                          <a:cs typeface="Century Gothic"/>
                        </a:rPr>
                        <a:t>dry</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landscape</a:t>
                      </a:r>
                      <a:r>
                        <a:rPr lang="es-ES" sz="2300" dirty="0">
                          <a:solidFill>
                            <a:srgbClr val="203864"/>
                          </a:solidFill>
                          <a:latin typeface="Century Gothic"/>
                          <a:cs typeface="Century Gothic"/>
                        </a:rPr>
                        <a:t> </a:t>
                      </a:r>
                      <a:r>
                        <a:rPr lang="es-ES" sz="2300" b="1" dirty="0" err="1">
                          <a:solidFill>
                            <a:srgbClr val="203864"/>
                          </a:solidFill>
                          <a:latin typeface="Century Gothic"/>
                          <a:cs typeface="Century Gothic"/>
                        </a:rPr>
                        <a:t>covers</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the</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high</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part</a:t>
                      </a:r>
                      <a:r>
                        <a:rPr lang="es-ES" sz="2300" dirty="0">
                          <a:solidFill>
                            <a:srgbClr val="203864"/>
                          </a:solidFill>
                          <a:latin typeface="Century Gothic"/>
                          <a:cs typeface="Century Gothic"/>
                        </a:rPr>
                        <a:t> of </a:t>
                      </a:r>
                      <a:r>
                        <a:rPr lang="es-ES" sz="2300" dirty="0" err="1">
                          <a:solidFill>
                            <a:srgbClr val="203864"/>
                          </a:solidFill>
                          <a:latin typeface="Century Gothic"/>
                          <a:cs typeface="Century Gothic"/>
                        </a:rPr>
                        <a:t>the</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region</a:t>
                      </a:r>
                      <a:r>
                        <a:rPr lang="es-ES" sz="2300" dirty="0">
                          <a:solidFill>
                            <a:srgbClr val="203864"/>
                          </a:solidFill>
                          <a:latin typeface="Century Gothic"/>
                          <a:cs typeface="Century Gothic"/>
                        </a:rPr>
                        <a:t>.</a:t>
                      </a:r>
                    </a:p>
                  </a:txBody>
                  <a:tcPr anchor="ctr"/>
                </a:tc>
                <a:extLst>
                  <a:ext uri="{0D108BD9-81ED-4DB2-BD59-A6C34878D82A}">
                    <a16:rowId xmlns:a16="http://schemas.microsoft.com/office/drawing/2014/main" val="4084794354"/>
                  </a:ext>
                </a:extLst>
              </a:tr>
              <a:tr h="916676">
                <a:tc>
                  <a:txBody>
                    <a:bodyPr/>
                    <a:lstStyle/>
                    <a:p>
                      <a:r>
                        <a:rPr lang="x-none" sz="2300" b="1" dirty="0">
                          <a:solidFill>
                            <a:srgbClr val="203864"/>
                          </a:solidFill>
                        </a:rPr>
                        <a:t>4</a:t>
                      </a:r>
                    </a:p>
                  </a:txBody>
                  <a:tcPr anchor="ctr" anchorCtr="1"/>
                </a:tc>
                <a:tc>
                  <a:txBody>
                    <a:bodyPr/>
                    <a:lstStyle/>
                    <a:p>
                      <a:r>
                        <a:rPr lang="es-ES" sz="2300" dirty="0">
                          <a:solidFill>
                            <a:srgbClr val="203864"/>
                          </a:solidFill>
                          <a:latin typeface="Century Gothic"/>
                          <a:cs typeface="Century Gothic"/>
                        </a:rPr>
                        <a:t>Bolivia </a:t>
                      </a:r>
                      <a:r>
                        <a:rPr lang="es-ES" sz="2300" b="1" dirty="0">
                          <a:solidFill>
                            <a:srgbClr val="203864"/>
                          </a:solidFill>
                          <a:latin typeface="Century Gothic"/>
                          <a:cs typeface="Century Gothic"/>
                        </a:rPr>
                        <a:t>has</a:t>
                      </a:r>
                      <a:r>
                        <a:rPr lang="es-ES" sz="2300" dirty="0">
                          <a:solidFill>
                            <a:srgbClr val="203864"/>
                          </a:solidFill>
                          <a:latin typeface="Century Gothic"/>
                          <a:cs typeface="Century Gothic"/>
                        </a:rPr>
                        <a:t> a </a:t>
                      </a:r>
                      <a:r>
                        <a:rPr lang="es-ES" sz="2300" dirty="0" err="1">
                          <a:solidFill>
                            <a:srgbClr val="203864"/>
                          </a:solidFill>
                          <a:latin typeface="Century Gothic"/>
                          <a:cs typeface="Century Gothic"/>
                        </a:rPr>
                        <a:t>border</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with</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five</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countries</a:t>
                      </a:r>
                      <a:r>
                        <a:rPr lang="es-ES" sz="2300" dirty="0">
                          <a:solidFill>
                            <a:srgbClr val="203864"/>
                          </a:solidFill>
                          <a:latin typeface="Century Gothic"/>
                          <a:cs typeface="Century Gothic"/>
                        </a:rPr>
                        <a:t>.</a:t>
                      </a:r>
                    </a:p>
                  </a:txBody>
                  <a:tcPr anchor="ctr"/>
                </a:tc>
                <a:extLst>
                  <a:ext uri="{0D108BD9-81ED-4DB2-BD59-A6C34878D82A}">
                    <a16:rowId xmlns:a16="http://schemas.microsoft.com/office/drawing/2014/main" val="4248873225"/>
                  </a:ext>
                </a:extLst>
              </a:tr>
              <a:tr h="916676">
                <a:tc>
                  <a:txBody>
                    <a:bodyPr/>
                    <a:lstStyle/>
                    <a:p>
                      <a:r>
                        <a:rPr lang="x-none" sz="2300" b="1" dirty="0">
                          <a:solidFill>
                            <a:srgbClr val="203864"/>
                          </a:solidFill>
                        </a:rPr>
                        <a:t>5</a:t>
                      </a:r>
                    </a:p>
                  </a:txBody>
                  <a:tcPr anchor="ctr" anchorCtr="1"/>
                </a:tc>
                <a:tc>
                  <a:txBody>
                    <a:bodyPr/>
                    <a:lstStyle/>
                    <a:p>
                      <a:r>
                        <a:rPr lang="es-ES" sz="2300" dirty="0" err="1">
                          <a:solidFill>
                            <a:srgbClr val="203864"/>
                          </a:solidFill>
                          <a:latin typeface="Century Gothic"/>
                          <a:cs typeface="Century Gothic"/>
                        </a:rPr>
                        <a:t>The</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heat</a:t>
                      </a:r>
                      <a:r>
                        <a:rPr lang="es-ES" sz="2300" dirty="0">
                          <a:solidFill>
                            <a:srgbClr val="203864"/>
                          </a:solidFill>
                          <a:latin typeface="Century Gothic"/>
                          <a:cs typeface="Century Gothic"/>
                        </a:rPr>
                        <a:t> </a:t>
                      </a:r>
                      <a:r>
                        <a:rPr lang="es-ES" sz="2300" b="1" dirty="0" err="1">
                          <a:solidFill>
                            <a:srgbClr val="203864"/>
                          </a:solidFill>
                          <a:latin typeface="Century Gothic"/>
                          <a:cs typeface="Century Gothic"/>
                        </a:rPr>
                        <a:t>disappears</a:t>
                      </a:r>
                      <a:r>
                        <a:rPr lang="es-ES" sz="2300" dirty="0">
                          <a:solidFill>
                            <a:srgbClr val="203864"/>
                          </a:solidFill>
                          <a:latin typeface="Century Gothic"/>
                          <a:cs typeface="Century Gothic"/>
                        </a:rPr>
                        <a:t> in </a:t>
                      </a:r>
                      <a:r>
                        <a:rPr lang="es-ES" sz="2300" dirty="0" err="1">
                          <a:solidFill>
                            <a:srgbClr val="203864"/>
                          </a:solidFill>
                          <a:latin typeface="Century Gothic"/>
                          <a:cs typeface="Century Gothic"/>
                        </a:rPr>
                        <a:t>the</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high</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part</a:t>
                      </a:r>
                      <a:r>
                        <a:rPr lang="es-ES" sz="2300" dirty="0">
                          <a:solidFill>
                            <a:srgbClr val="203864"/>
                          </a:solidFill>
                          <a:latin typeface="Century Gothic"/>
                          <a:cs typeface="Century Gothic"/>
                        </a:rPr>
                        <a:t> of </a:t>
                      </a:r>
                      <a:r>
                        <a:rPr lang="es-ES" sz="2300" dirty="0" err="1">
                          <a:solidFill>
                            <a:srgbClr val="203864"/>
                          </a:solidFill>
                          <a:latin typeface="Century Gothic"/>
                          <a:cs typeface="Century Gothic"/>
                        </a:rPr>
                        <a:t>the</a:t>
                      </a:r>
                      <a:r>
                        <a:rPr lang="es-ES" sz="2300" dirty="0">
                          <a:solidFill>
                            <a:srgbClr val="203864"/>
                          </a:solidFill>
                          <a:latin typeface="Century Gothic"/>
                          <a:cs typeface="Century Gothic"/>
                        </a:rPr>
                        <a:t> country.</a:t>
                      </a:r>
                    </a:p>
                  </a:txBody>
                  <a:tcPr anchor="ctr"/>
                </a:tc>
                <a:extLst>
                  <a:ext uri="{0D108BD9-81ED-4DB2-BD59-A6C34878D82A}">
                    <a16:rowId xmlns:a16="http://schemas.microsoft.com/office/drawing/2014/main" val="1507122629"/>
                  </a:ext>
                </a:extLst>
              </a:tr>
            </a:tbl>
          </a:graphicData>
        </a:graphic>
      </p:graphicFrame>
      <p:cxnSp>
        <p:nvCxnSpPr>
          <p:cNvPr id="3" name="Straight Connector 2"/>
          <p:cNvCxnSpPr/>
          <p:nvPr/>
        </p:nvCxnSpPr>
        <p:spPr>
          <a:xfrm>
            <a:off x="6067171" y="142841"/>
            <a:ext cx="14719"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8" name="Tabla 17">
            <a:extLst>
              <a:ext uri="{FF2B5EF4-FFF2-40B4-BE49-F238E27FC236}">
                <a16:creationId xmlns:a16="http://schemas.microsoft.com/office/drawing/2014/main" id="{7880D3F5-4C26-C643-917C-CC4F96633328}"/>
              </a:ext>
            </a:extLst>
          </p:cNvPr>
          <p:cNvGraphicFramePr>
            <a:graphicFrameLocks noGrp="1"/>
          </p:cNvGraphicFramePr>
          <p:nvPr/>
        </p:nvGraphicFramePr>
        <p:xfrm>
          <a:off x="6290314" y="640080"/>
          <a:ext cx="5783942" cy="5635970"/>
        </p:xfrm>
        <a:graphic>
          <a:graphicData uri="http://schemas.openxmlformats.org/drawingml/2006/table">
            <a:tbl>
              <a:tblPr firstRow="1" bandRow="1">
                <a:tableStyleId>{5DA37D80-6434-44D0-A028-1B22A696006F}</a:tableStyleId>
              </a:tblPr>
              <a:tblGrid>
                <a:gridCol w="786081">
                  <a:extLst>
                    <a:ext uri="{9D8B030D-6E8A-4147-A177-3AD203B41FA5}">
                      <a16:colId xmlns:a16="http://schemas.microsoft.com/office/drawing/2014/main" val="4036513689"/>
                    </a:ext>
                  </a:extLst>
                </a:gridCol>
                <a:gridCol w="4997861">
                  <a:extLst>
                    <a:ext uri="{9D8B030D-6E8A-4147-A177-3AD203B41FA5}">
                      <a16:colId xmlns:a16="http://schemas.microsoft.com/office/drawing/2014/main" val="194095337"/>
                    </a:ext>
                  </a:extLst>
                </a:gridCol>
              </a:tblGrid>
              <a:tr h="822911">
                <a:tc>
                  <a:txBody>
                    <a:bodyPr/>
                    <a:lstStyle/>
                    <a:p>
                      <a:endParaRPr lang="x-none" sz="2300" dirty="0">
                        <a:latin typeface="Century Gothic"/>
                        <a:cs typeface="Century Gothic"/>
                      </a:endParaRPr>
                    </a:p>
                  </a:txBody>
                  <a:tcPr>
                    <a:lnL w="12700" cap="flat" cmpd="sng" algn="ctr">
                      <a:solidFill>
                        <a:srgbClr val="E66700"/>
                      </a:solidFill>
                      <a:prstDash val="solid"/>
                      <a:round/>
                      <a:headEnd type="none" w="med" len="med"/>
                      <a:tailEnd type="none" w="med" len="med"/>
                    </a:lnL>
                  </a:tcPr>
                </a:tc>
                <a:tc>
                  <a:txBody>
                    <a:bodyPr/>
                    <a:lstStyle/>
                    <a:p>
                      <a:pPr algn="ctr"/>
                      <a:r>
                        <a:rPr lang="x-none" sz="2300" b="0" dirty="0">
                          <a:solidFill>
                            <a:srgbClr val="203864"/>
                          </a:solidFill>
                          <a:latin typeface="Century Gothic"/>
                          <a:cs typeface="Century Gothic"/>
                        </a:rPr>
                        <a:t>Lee las frases en español</a:t>
                      </a:r>
                    </a:p>
                  </a:txBody>
                  <a:tcPr anchor="ctr"/>
                </a:tc>
                <a:extLst>
                  <a:ext uri="{0D108BD9-81ED-4DB2-BD59-A6C34878D82A}">
                    <a16:rowId xmlns:a16="http://schemas.microsoft.com/office/drawing/2014/main" val="2059097406"/>
                  </a:ext>
                </a:extLst>
              </a:tr>
              <a:tr h="1127760">
                <a:tc>
                  <a:txBody>
                    <a:bodyPr/>
                    <a:lstStyle/>
                    <a:p>
                      <a:r>
                        <a:rPr lang="x-none" sz="2300" b="1" dirty="0">
                          <a:solidFill>
                            <a:srgbClr val="203864"/>
                          </a:solidFill>
                          <a:latin typeface="Century Gothic"/>
                          <a:cs typeface="Century Gothic"/>
                        </a:rPr>
                        <a:t>1</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300" dirty="0">
                        <a:solidFill>
                          <a:srgbClr val="203864"/>
                        </a:solidFill>
                        <a:latin typeface="Century Gothic"/>
                        <a:cs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300" dirty="0" err="1">
                          <a:solidFill>
                            <a:srgbClr val="203864"/>
                          </a:solidFill>
                          <a:latin typeface="Century Gothic"/>
                          <a:cs typeface="Century Gothic"/>
                        </a:rPr>
                        <a:t>The</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climate</a:t>
                      </a:r>
                      <a:r>
                        <a:rPr lang="es-ES" sz="2300" dirty="0">
                          <a:solidFill>
                            <a:srgbClr val="203864"/>
                          </a:solidFill>
                          <a:latin typeface="Century Gothic"/>
                          <a:cs typeface="Century Gothic"/>
                        </a:rPr>
                        <a:t> </a:t>
                      </a:r>
                      <a:r>
                        <a:rPr lang="es-ES" sz="2300" b="1" dirty="0">
                          <a:solidFill>
                            <a:srgbClr val="203864"/>
                          </a:solidFill>
                          <a:latin typeface="Century Gothic"/>
                          <a:cs typeface="Century Gothic"/>
                        </a:rPr>
                        <a:t>can</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change</a:t>
                      </a:r>
                      <a:r>
                        <a:rPr lang="es-ES" sz="2300" dirty="0">
                          <a:solidFill>
                            <a:srgbClr val="203864"/>
                          </a:solidFill>
                          <a:latin typeface="Century Gothic"/>
                          <a:cs typeface="Century Gothic"/>
                        </a:rPr>
                        <a:t> a </a:t>
                      </a:r>
                      <a:r>
                        <a:rPr lang="es-ES" sz="2300" dirty="0" err="1">
                          <a:solidFill>
                            <a:srgbClr val="203864"/>
                          </a:solidFill>
                          <a:latin typeface="Century Gothic"/>
                          <a:cs typeface="Century Gothic"/>
                        </a:rPr>
                        <a:t>lot</a:t>
                      </a:r>
                      <a:r>
                        <a:rPr lang="es-ES" sz="2300" dirty="0">
                          <a:solidFill>
                            <a:srgbClr val="203864"/>
                          </a:solidFill>
                          <a:latin typeface="Century Gothic"/>
                          <a:cs typeface="Century Gothic"/>
                        </a:rPr>
                        <a:t>.</a:t>
                      </a:r>
                    </a:p>
                    <a:p>
                      <a:endParaRPr lang="es-ES" sz="2300" dirty="0">
                        <a:solidFill>
                          <a:srgbClr val="203864"/>
                        </a:solidFill>
                        <a:latin typeface="Century Gothic"/>
                        <a:cs typeface="Century Gothic"/>
                      </a:endParaRPr>
                    </a:p>
                  </a:txBody>
                  <a:tcPr anchor="ctr"/>
                </a:tc>
                <a:extLst>
                  <a:ext uri="{0D108BD9-81ED-4DB2-BD59-A6C34878D82A}">
                    <a16:rowId xmlns:a16="http://schemas.microsoft.com/office/drawing/2014/main" val="2183986981"/>
                  </a:ext>
                </a:extLst>
              </a:tr>
              <a:tr h="1127760">
                <a:tc>
                  <a:txBody>
                    <a:bodyPr/>
                    <a:lstStyle/>
                    <a:p>
                      <a:r>
                        <a:rPr lang="x-none" sz="2300" b="1" dirty="0">
                          <a:solidFill>
                            <a:srgbClr val="203864"/>
                          </a:solidFill>
                          <a:latin typeface="Century Gothic"/>
                          <a:cs typeface="Century Gothic"/>
                        </a:rPr>
                        <a:t>2</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300" dirty="0" err="1">
                          <a:solidFill>
                            <a:srgbClr val="203864"/>
                          </a:solidFill>
                          <a:latin typeface="Century Gothic"/>
                          <a:cs typeface="Century Gothic"/>
                        </a:rPr>
                        <a:t>The</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students</a:t>
                      </a:r>
                      <a:r>
                        <a:rPr lang="es-ES" sz="2300" dirty="0">
                          <a:solidFill>
                            <a:srgbClr val="203864"/>
                          </a:solidFill>
                          <a:latin typeface="Century Gothic"/>
                          <a:cs typeface="Century Gothic"/>
                        </a:rPr>
                        <a:t> in </a:t>
                      </a:r>
                      <a:r>
                        <a:rPr lang="es-ES" sz="2300" dirty="0" err="1">
                          <a:solidFill>
                            <a:srgbClr val="203864"/>
                          </a:solidFill>
                          <a:latin typeface="Century Gothic"/>
                          <a:cs typeface="Century Gothic"/>
                        </a:rPr>
                        <a:t>the</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school</a:t>
                      </a:r>
                      <a:r>
                        <a:rPr lang="es-ES" sz="2300" dirty="0">
                          <a:solidFill>
                            <a:srgbClr val="203864"/>
                          </a:solidFill>
                          <a:latin typeface="Century Gothic"/>
                          <a:cs typeface="Century Gothic"/>
                        </a:rPr>
                        <a:t> </a:t>
                      </a:r>
                      <a:r>
                        <a:rPr lang="es-ES" sz="2300" b="1" dirty="0" err="1">
                          <a:solidFill>
                            <a:srgbClr val="203864"/>
                          </a:solidFill>
                          <a:latin typeface="Century Gothic"/>
                          <a:cs typeface="Century Gothic"/>
                        </a:rPr>
                        <a:t>must</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learn</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Spanish</a:t>
                      </a:r>
                      <a:r>
                        <a:rPr lang="es-ES" sz="2300" dirty="0">
                          <a:solidFill>
                            <a:srgbClr val="203864"/>
                          </a:solidFill>
                          <a:latin typeface="Century Gothic"/>
                          <a:cs typeface="Century Gothic"/>
                        </a:rPr>
                        <a:t> and </a:t>
                      </a:r>
                      <a:r>
                        <a:rPr lang="es-ES" sz="2300" dirty="0" err="1">
                          <a:solidFill>
                            <a:srgbClr val="203864"/>
                          </a:solidFill>
                          <a:latin typeface="Century Gothic"/>
                          <a:cs typeface="Century Gothic"/>
                        </a:rPr>
                        <a:t>another</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language</a:t>
                      </a:r>
                      <a:r>
                        <a:rPr lang="es-ES" sz="2300" dirty="0">
                          <a:solidFill>
                            <a:srgbClr val="203864"/>
                          </a:solidFill>
                          <a:latin typeface="Century Gothic"/>
                          <a:cs typeface="Century Gothic"/>
                        </a:rPr>
                        <a:t>.</a:t>
                      </a:r>
                    </a:p>
                  </a:txBody>
                  <a:tcPr anchor="ctr"/>
                </a:tc>
                <a:extLst>
                  <a:ext uri="{0D108BD9-81ED-4DB2-BD59-A6C34878D82A}">
                    <a16:rowId xmlns:a16="http://schemas.microsoft.com/office/drawing/2014/main" val="1118756728"/>
                  </a:ext>
                </a:extLst>
              </a:tr>
              <a:tr h="842353">
                <a:tc>
                  <a:txBody>
                    <a:bodyPr/>
                    <a:lstStyle/>
                    <a:p>
                      <a:r>
                        <a:rPr lang="x-none" sz="2300" b="1" dirty="0">
                          <a:solidFill>
                            <a:srgbClr val="203864"/>
                          </a:solidFill>
                          <a:latin typeface="Century Gothic"/>
                          <a:cs typeface="Century Gothic"/>
                        </a:rPr>
                        <a:t>3</a:t>
                      </a:r>
                    </a:p>
                  </a:txBody>
                  <a:tcPr anchor="ctr" anchorCtr="1"/>
                </a:tc>
                <a:tc>
                  <a:txBody>
                    <a:bodyPr/>
                    <a:lstStyle/>
                    <a:p>
                      <a:r>
                        <a:rPr lang="es-ES" sz="2300" dirty="0">
                          <a:solidFill>
                            <a:srgbClr val="203864"/>
                          </a:solidFill>
                          <a:latin typeface="Century Gothic"/>
                          <a:cs typeface="Century Gothic"/>
                        </a:rPr>
                        <a:t>Colombia </a:t>
                      </a:r>
                      <a:r>
                        <a:rPr lang="es-ES" sz="2300" b="1" dirty="0" err="1">
                          <a:solidFill>
                            <a:srgbClr val="203864"/>
                          </a:solidFill>
                          <a:latin typeface="Century Gothic"/>
                          <a:cs typeface="Century Gothic"/>
                        </a:rPr>
                        <a:t>does</a:t>
                      </a:r>
                      <a:r>
                        <a:rPr lang="es-ES" sz="2300" b="1" dirty="0">
                          <a:solidFill>
                            <a:srgbClr val="203864"/>
                          </a:solidFill>
                          <a:latin typeface="Century Gothic"/>
                          <a:cs typeface="Century Gothic"/>
                        </a:rPr>
                        <a:t> </a:t>
                      </a:r>
                      <a:r>
                        <a:rPr lang="es-ES" sz="2300" b="1" dirty="0" err="1">
                          <a:solidFill>
                            <a:srgbClr val="203864"/>
                          </a:solidFill>
                          <a:latin typeface="Century Gothic"/>
                          <a:cs typeface="Century Gothic"/>
                        </a:rPr>
                        <a:t>not</a:t>
                      </a:r>
                      <a:r>
                        <a:rPr lang="es-ES" sz="2300" b="1" dirty="0">
                          <a:solidFill>
                            <a:srgbClr val="203864"/>
                          </a:solidFill>
                          <a:latin typeface="Century Gothic"/>
                          <a:cs typeface="Century Gothic"/>
                        </a:rPr>
                        <a:t> </a:t>
                      </a:r>
                      <a:r>
                        <a:rPr lang="es-ES" sz="2300" b="1" dirty="0" err="1">
                          <a:solidFill>
                            <a:srgbClr val="203864"/>
                          </a:solidFill>
                          <a:latin typeface="Century Gothic"/>
                          <a:cs typeface="Century Gothic"/>
                        </a:rPr>
                        <a:t>have</a:t>
                      </a:r>
                      <a:r>
                        <a:rPr lang="es-ES" sz="2300" b="1" dirty="0">
                          <a:solidFill>
                            <a:srgbClr val="203864"/>
                          </a:solidFill>
                          <a:latin typeface="Century Gothic"/>
                          <a:cs typeface="Century Gothic"/>
                        </a:rPr>
                        <a:t> </a:t>
                      </a:r>
                      <a:r>
                        <a:rPr lang="es-ES" sz="2300" dirty="0">
                          <a:solidFill>
                            <a:srgbClr val="203864"/>
                          </a:solidFill>
                          <a:latin typeface="Century Gothic"/>
                          <a:cs typeface="Century Gothic"/>
                        </a:rPr>
                        <a:t>a </a:t>
                      </a:r>
                      <a:r>
                        <a:rPr lang="es-ES" sz="2300" dirty="0" err="1">
                          <a:solidFill>
                            <a:srgbClr val="203864"/>
                          </a:solidFill>
                          <a:latin typeface="Century Gothic"/>
                          <a:cs typeface="Century Gothic"/>
                        </a:rPr>
                        <a:t>border</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with</a:t>
                      </a:r>
                      <a:r>
                        <a:rPr lang="es-ES" sz="2300" dirty="0">
                          <a:solidFill>
                            <a:srgbClr val="203864"/>
                          </a:solidFill>
                          <a:latin typeface="Century Gothic"/>
                          <a:cs typeface="Century Gothic"/>
                        </a:rPr>
                        <a:t> Bolivia.</a:t>
                      </a:r>
                    </a:p>
                  </a:txBody>
                  <a:tcPr anchor="ctr"/>
                </a:tc>
                <a:extLst>
                  <a:ext uri="{0D108BD9-81ED-4DB2-BD59-A6C34878D82A}">
                    <a16:rowId xmlns:a16="http://schemas.microsoft.com/office/drawing/2014/main" val="4084794354"/>
                  </a:ext>
                </a:extLst>
              </a:tr>
              <a:tr h="842353">
                <a:tc>
                  <a:txBody>
                    <a:bodyPr/>
                    <a:lstStyle/>
                    <a:p>
                      <a:r>
                        <a:rPr lang="x-none" sz="2300" b="1" dirty="0">
                          <a:solidFill>
                            <a:srgbClr val="203864"/>
                          </a:solidFill>
                          <a:latin typeface="Century Gothic"/>
                          <a:cs typeface="Century Gothic"/>
                        </a:rPr>
                        <a:t>4</a:t>
                      </a:r>
                    </a:p>
                  </a:txBody>
                  <a:tcPr anchor="ctr" anchorCtr="1"/>
                </a:tc>
                <a:tc>
                  <a:txBody>
                    <a:bodyPr/>
                    <a:lstStyle/>
                    <a:p>
                      <a:r>
                        <a:rPr lang="es-ES" sz="2300" dirty="0" err="1">
                          <a:solidFill>
                            <a:srgbClr val="203864"/>
                          </a:solidFill>
                          <a:latin typeface="Century Gothic"/>
                          <a:cs typeface="Century Gothic"/>
                        </a:rPr>
                        <a:t>The</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green</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landscapes</a:t>
                      </a:r>
                      <a:r>
                        <a:rPr lang="es-ES" sz="2300" dirty="0">
                          <a:solidFill>
                            <a:srgbClr val="203864"/>
                          </a:solidFill>
                          <a:latin typeface="Century Gothic"/>
                          <a:cs typeface="Century Gothic"/>
                        </a:rPr>
                        <a:t> </a:t>
                      </a:r>
                      <a:r>
                        <a:rPr lang="es-ES" sz="2300" b="1" dirty="0" err="1">
                          <a:solidFill>
                            <a:srgbClr val="203864"/>
                          </a:solidFill>
                          <a:latin typeface="Century Gothic"/>
                          <a:cs typeface="Century Gothic"/>
                        </a:rPr>
                        <a:t>disappear</a:t>
                      </a:r>
                      <a:r>
                        <a:rPr lang="es-ES" sz="2300" dirty="0">
                          <a:solidFill>
                            <a:srgbClr val="203864"/>
                          </a:solidFill>
                          <a:latin typeface="Century Gothic"/>
                          <a:cs typeface="Century Gothic"/>
                        </a:rPr>
                        <a:t> in </a:t>
                      </a:r>
                      <a:r>
                        <a:rPr lang="es-ES" sz="2300" dirty="0" err="1">
                          <a:solidFill>
                            <a:srgbClr val="203864"/>
                          </a:solidFill>
                          <a:latin typeface="Century Gothic"/>
                          <a:cs typeface="Century Gothic"/>
                        </a:rPr>
                        <a:t>the</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mountains</a:t>
                      </a:r>
                      <a:r>
                        <a:rPr lang="es-ES" sz="2300" dirty="0">
                          <a:solidFill>
                            <a:srgbClr val="203864"/>
                          </a:solidFill>
                          <a:latin typeface="Century Gothic"/>
                          <a:cs typeface="Century Gothic"/>
                        </a:rPr>
                        <a:t>.</a:t>
                      </a:r>
                    </a:p>
                  </a:txBody>
                  <a:tcPr anchor="ctr"/>
                </a:tc>
                <a:extLst>
                  <a:ext uri="{0D108BD9-81ED-4DB2-BD59-A6C34878D82A}">
                    <a16:rowId xmlns:a16="http://schemas.microsoft.com/office/drawing/2014/main" val="4248873225"/>
                  </a:ext>
                </a:extLst>
              </a:tr>
              <a:tr h="842353">
                <a:tc>
                  <a:txBody>
                    <a:bodyPr/>
                    <a:lstStyle/>
                    <a:p>
                      <a:r>
                        <a:rPr lang="x-none" sz="2300" b="1" dirty="0">
                          <a:solidFill>
                            <a:srgbClr val="203864"/>
                          </a:solidFill>
                          <a:latin typeface="Century Gothic"/>
                          <a:cs typeface="Century Gothic"/>
                        </a:rPr>
                        <a:t>5</a:t>
                      </a:r>
                    </a:p>
                  </a:txBody>
                  <a:tcPr anchor="ctr" anchorCtr="1"/>
                </a:tc>
                <a:tc>
                  <a:txBody>
                    <a:bodyPr/>
                    <a:lstStyle/>
                    <a:p>
                      <a:r>
                        <a:rPr lang="es-ES" sz="2300" dirty="0" err="1">
                          <a:solidFill>
                            <a:srgbClr val="203864"/>
                          </a:solidFill>
                          <a:latin typeface="Century Gothic"/>
                          <a:cs typeface="Century Gothic"/>
                        </a:rPr>
                        <a:t>The</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jungle</a:t>
                      </a:r>
                      <a:r>
                        <a:rPr lang="es-ES" sz="2300" dirty="0">
                          <a:solidFill>
                            <a:srgbClr val="203864"/>
                          </a:solidFill>
                          <a:latin typeface="Century Gothic"/>
                          <a:cs typeface="Century Gothic"/>
                        </a:rPr>
                        <a:t> </a:t>
                      </a:r>
                      <a:r>
                        <a:rPr lang="es-ES" sz="2300" b="1" dirty="0">
                          <a:solidFill>
                            <a:srgbClr val="203864"/>
                          </a:solidFill>
                          <a:latin typeface="Century Gothic"/>
                          <a:cs typeface="Century Gothic"/>
                        </a:rPr>
                        <a:t>can</a:t>
                      </a:r>
                      <a:r>
                        <a:rPr lang="es-ES" sz="2300" dirty="0">
                          <a:solidFill>
                            <a:srgbClr val="203864"/>
                          </a:solidFill>
                          <a:latin typeface="Century Gothic"/>
                          <a:cs typeface="Century Gothic"/>
                        </a:rPr>
                        <a:t> </a:t>
                      </a:r>
                      <a:r>
                        <a:rPr lang="es-ES" sz="2300" dirty="0" err="1">
                          <a:solidFill>
                            <a:srgbClr val="203864"/>
                          </a:solidFill>
                          <a:latin typeface="Century Gothic"/>
                          <a:cs typeface="Century Gothic"/>
                        </a:rPr>
                        <a:t>have</a:t>
                      </a:r>
                      <a:r>
                        <a:rPr lang="es-ES" sz="2300" dirty="0">
                          <a:solidFill>
                            <a:srgbClr val="203864"/>
                          </a:solidFill>
                          <a:latin typeface="Century Gothic"/>
                          <a:cs typeface="Century Gothic"/>
                        </a:rPr>
                        <a:t> a </a:t>
                      </a:r>
                      <a:r>
                        <a:rPr lang="es-ES" sz="2300" dirty="0" err="1">
                          <a:solidFill>
                            <a:srgbClr val="203864"/>
                          </a:solidFill>
                          <a:latin typeface="Century Gothic"/>
                          <a:cs typeface="Century Gothic"/>
                        </a:rPr>
                        <a:t>lot</a:t>
                      </a:r>
                      <a:r>
                        <a:rPr lang="es-ES" sz="2300" dirty="0">
                          <a:solidFill>
                            <a:srgbClr val="203864"/>
                          </a:solidFill>
                          <a:latin typeface="Century Gothic"/>
                          <a:cs typeface="Century Gothic"/>
                        </a:rPr>
                        <a:t> of rain.</a:t>
                      </a:r>
                    </a:p>
                  </a:txBody>
                  <a:tcPr anchor="ctr"/>
                </a:tc>
                <a:extLst>
                  <a:ext uri="{0D108BD9-81ED-4DB2-BD59-A6C34878D82A}">
                    <a16:rowId xmlns:a16="http://schemas.microsoft.com/office/drawing/2014/main" val="1507122629"/>
                  </a:ext>
                </a:extLst>
              </a:tr>
            </a:tbl>
          </a:graphicData>
        </a:graphic>
      </p:graphicFrame>
      <p:sp>
        <p:nvSpPr>
          <p:cNvPr id="19" name="Título 4">
            <a:extLst>
              <a:ext uri="{FF2B5EF4-FFF2-40B4-BE49-F238E27FC236}">
                <a16:creationId xmlns:a16="http://schemas.microsoft.com/office/drawing/2014/main" id="{2ED494CD-0E75-A143-A910-20683FDA8A21}"/>
              </a:ext>
            </a:extLst>
          </p:cNvPr>
          <p:cNvSpPr txBox="1">
            <a:spLocks/>
          </p:cNvSpPr>
          <p:nvPr/>
        </p:nvSpPr>
        <p:spPr>
          <a:xfrm>
            <a:off x="6290314" y="221589"/>
            <a:ext cx="2514601" cy="402304"/>
          </a:xfrm>
          <a:prstGeom prst="rect">
            <a:avLst/>
          </a:prstGeom>
        </p:spPr>
        <p:txBody>
          <a:bodyPr vert="horz" lIns="91438" tIns="45719" rIns="91438" bIns="45719"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rgbClr val="002060"/>
                </a:solidFill>
                <a:latin typeface="Century Gothic"/>
                <a:cs typeface="Century Gothic"/>
              </a:rPr>
              <a:t>Persona B</a:t>
            </a:r>
            <a:endParaRPr lang="x-none" sz="2400" dirty="0">
              <a:solidFill>
                <a:srgbClr val="002060"/>
              </a:solidFill>
              <a:latin typeface="Century Gothic"/>
              <a:cs typeface="Century Gothic"/>
            </a:endParaRPr>
          </a:p>
        </p:txBody>
      </p:sp>
    </p:spTree>
    <p:extLst>
      <p:ext uri="{BB962C8B-B14F-4D97-AF65-F5344CB8AC3E}">
        <p14:creationId xmlns:p14="http://schemas.microsoft.com/office/powerpoint/2010/main" val="2546618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2414201" y="921779"/>
            <a:ext cx="2514601" cy="402304"/>
          </a:xfrm>
        </p:spPr>
        <p:txBody>
          <a:bodyPr>
            <a:normAutofit fontScale="90000"/>
          </a:bodyPr>
          <a:lstStyle/>
          <a:p>
            <a:r>
              <a:rPr lang="en-GB" sz="2400" b="1" dirty="0">
                <a:solidFill>
                  <a:srgbClr val="002060"/>
                </a:solidFill>
                <a:latin typeface="Century Gothic"/>
                <a:cs typeface="Century Gothic"/>
              </a:rPr>
              <a:t>Persona A</a:t>
            </a:r>
            <a:endParaRPr lang="x-none" sz="2400" dirty="0">
              <a:solidFill>
                <a:srgbClr val="002060"/>
              </a:solidFill>
              <a:latin typeface="Century Gothic"/>
              <a:cs typeface="Century Gothic"/>
            </a:endParaRPr>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nvGraphicFramePr>
        <p:xfrm>
          <a:off x="137121" y="640079"/>
          <a:ext cx="5721627" cy="5474900"/>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4036513689"/>
                    </a:ext>
                  </a:extLst>
                </a:gridCol>
                <a:gridCol w="4944015">
                  <a:extLst>
                    <a:ext uri="{9D8B030D-6E8A-4147-A177-3AD203B41FA5}">
                      <a16:colId xmlns:a16="http://schemas.microsoft.com/office/drawing/2014/main" val="194095337"/>
                    </a:ext>
                  </a:extLst>
                </a:gridCol>
              </a:tblGrid>
              <a:tr h="891520">
                <a:tc>
                  <a:txBody>
                    <a:bodyPr/>
                    <a:lstStyle/>
                    <a:p>
                      <a:endParaRPr lang="x-none" sz="2300" dirty="0"/>
                    </a:p>
                  </a:txBody>
                  <a:tcPr>
                    <a:lnL w="12700" cap="flat" cmpd="sng" algn="ctr">
                      <a:solidFill>
                        <a:srgbClr val="E66700"/>
                      </a:solidFill>
                      <a:prstDash val="solid"/>
                      <a:round/>
                      <a:headEnd type="none" w="med" len="med"/>
                      <a:tailEnd type="none" w="med" len="med"/>
                    </a:lnL>
                  </a:tcPr>
                </a:tc>
                <a:tc>
                  <a:txBody>
                    <a:bodyPr/>
                    <a:lstStyle/>
                    <a:p>
                      <a:pPr algn="ctr"/>
                      <a:endParaRPr lang="x-none" sz="2300" b="0" dirty="0">
                        <a:solidFill>
                          <a:srgbClr val="203864"/>
                        </a:solidFill>
                      </a:endParaRPr>
                    </a:p>
                  </a:txBody>
                  <a:tcPr anchor="ctr"/>
                </a:tc>
                <a:extLst>
                  <a:ext uri="{0D108BD9-81ED-4DB2-BD59-A6C34878D82A}">
                    <a16:rowId xmlns:a16="http://schemas.microsoft.com/office/drawing/2014/main" val="2059097406"/>
                  </a:ext>
                </a:extLst>
              </a:tr>
              <a:tr h="916676">
                <a:tc>
                  <a:txBody>
                    <a:bodyPr/>
                    <a:lstStyle/>
                    <a:p>
                      <a:r>
                        <a:rPr lang="x-none" sz="2300" b="1" dirty="0">
                          <a:solidFill>
                            <a:srgbClr val="203864"/>
                          </a:solidFill>
                        </a:rPr>
                        <a:t>1</a:t>
                      </a:r>
                    </a:p>
                  </a:txBody>
                  <a:tcPr anchor="ctr" anchorCtr="1"/>
                </a:tc>
                <a:tc>
                  <a:txBody>
                    <a:bodyPr/>
                    <a:lstStyle/>
                    <a:p>
                      <a:endParaRPr lang="es-ES" sz="2300" dirty="0">
                        <a:solidFill>
                          <a:srgbClr val="203864"/>
                        </a:solidFill>
                      </a:endParaRPr>
                    </a:p>
                  </a:txBody>
                  <a:tcPr anchor="ctr"/>
                </a:tc>
                <a:extLst>
                  <a:ext uri="{0D108BD9-81ED-4DB2-BD59-A6C34878D82A}">
                    <a16:rowId xmlns:a16="http://schemas.microsoft.com/office/drawing/2014/main" val="2183986981"/>
                  </a:ext>
                </a:extLst>
              </a:tr>
              <a:tr h="916676">
                <a:tc>
                  <a:txBody>
                    <a:bodyPr/>
                    <a:lstStyle/>
                    <a:p>
                      <a:r>
                        <a:rPr lang="x-none" sz="2300" b="1" dirty="0">
                          <a:solidFill>
                            <a:srgbClr val="203864"/>
                          </a:solidFill>
                        </a:rPr>
                        <a:t>2</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300" dirty="0">
                        <a:solidFill>
                          <a:srgbClr val="203864"/>
                        </a:solidFill>
                      </a:endParaRPr>
                    </a:p>
                  </a:txBody>
                  <a:tcPr anchor="ctr"/>
                </a:tc>
                <a:extLst>
                  <a:ext uri="{0D108BD9-81ED-4DB2-BD59-A6C34878D82A}">
                    <a16:rowId xmlns:a16="http://schemas.microsoft.com/office/drawing/2014/main" val="1118756728"/>
                  </a:ext>
                </a:extLst>
              </a:tr>
              <a:tr h="916676">
                <a:tc>
                  <a:txBody>
                    <a:bodyPr/>
                    <a:lstStyle/>
                    <a:p>
                      <a:r>
                        <a:rPr lang="x-none" sz="2300" b="1" dirty="0">
                          <a:solidFill>
                            <a:srgbClr val="203864"/>
                          </a:solidFill>
                        </a:rPr>
                        <a:t>3</a:t>
                      </a:r>
                    </a:p>
                  </a:txBody>
                  <a:tcPr anchor="ctr" anchorCtr="1"/>
                </a:tc>
                <a:tc>
                  <a:txBody>
                    <a:bodyPr/>
                    <a:lstStyle/>
                    <a:p>
                      <a:endParaRPr lang="es-ES" sz="2300" dirty="0">
                        <a:solidFill>
                          <a:srgbClr val="203864"/>
                        </a:solidFill>
                      </a:endParaRPr>
                    </a:p>
                  </a:txBody>
                  <a:tcPr anchor="ctr"/>
                </a:tc>
                <a:extLst>
                  <a:ext uri="{0D108BD9-81ED-4DB2-BD59-A6C34878D82A}">
                    <a16:rowId xmlns:a16="http://schemas.microsoft.com/office/drawing/2014/main" val="4084794354"/>
                  </a:ext>
                </a:extLst>
              </a:tr>
              <a:tr h="916676">
                <a:tc>
                  <a:txBody>
                    <a:bodyPr/>
                    <a:lstStyle/>
                    <a:p>
                      <a:r>
                        <a:rPr lang="x-none" sz="2300" b="1" dirty="0">
                          <a:solidFill>
                            <a:srgbClr val="203864"/>
                          </a:solidFill>
                        </a:rPr>
                        <a:t>4</a:t>
                      </a:r>
                    </a:p>
                  </a:txBody>
                  <a:tcPr anchor="ctr" anchorCtr="1"/>
                </a:tc>
                <a:tc>
                  <a:txBody>
                    <a:bodyPr/>
                    <a:lstStyle/>
                    <a:p>
                      <a:endParaRPr lang="es-ES" sz="2300" dirty="0">
                        <a:solidFill>
                          <a:srgbClr val="203864"/>
                        </a:solidFill>
                      </a:endParaRPr>
                    </a:p>
                  </a:txBody>
                  <a:tcPr anchor="ctr"/>
                </a:tc>
                <a:extLst>
                  <a:ext uri="{0D108BD9-81ED-4DB2-BD59-A6C34878D82A}">
                    <a16:rowId xmlns:a16="http://schemas.microsoft.com/office/drawing/2014/main" val="4248873225"/>
                  </a:ext>
                </a:extLst>
              </a:tr>
              <a:tr h="916676">
                <a:tc>
                  <a:txBody>
                    <a:bodyPr/>
                    <a:lstStyle/>
                    <a:p>
                      <a:r>
                        <a:rPr lang="x-none" sz="2300" b="1" dirty="0">
                          <a:solidFill>
                            <a:srgbClr val="203864"/>
                          </a:solidFill>
                        </a:rPr>
                        <a:t>5</a:t>
                      </a:r>
                    </a:p>
                  </a:txBody>
                  <a:tcPr anchor="ctr" anchorCtr="1"/>
                </a:tc>
                <a:tc>
                  <a:txBody>
                    <a:bodyPr/>
                    <a:lstStyle/>
                    <a:p>
                      <a:endParaRPr lang="es-ES" sz="2300" dirty="0">
                        <a:solidFill>
                          <a:srgbClr val="203864"/>
                        </a:solidFill>
                      </a:endParaRPr>
                    </a:p>
                  </a:txBody>
                  <a:tcPr anchor="ctr"/>
                </a:tc>
                <a:extLst>
                  <a:ext uri="{0D108BD9-81ED-4DB2-BD59-A6C34878D82A}">
                    <a16:rowId xmlns:a16="http://schemas.microsoft.com/office/drawing/2014/main" val="1507122629"/>
                  </a:ext>
                </a:extLst>
              </a:tr>
            </a:tbl>
          </a:graphicData>
        </a:graphic>
      </p:graphicFrame>
      <p:cxnSp>
        <p:nvCxnSpPr>
          <p:cNvPr id="3" name="Straight Connector 2"/>
          <p:cNvCxnSpPr/>
          <p:nvPr/>
        </p:nvCxnSpPr>
        <p:spPr>
          <a:xfrm flipH="1">
            <a:off x="6081890" y="640079"/>
            <a:ext cx="23943" cy="5474899"/>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8" name="Tabla 17">
            <a:extLst>
              <a:ext uri="{FF2B5EF4-FFF2-40B4-BE49-F238E27FC236}">
                <a16:creationId xmlns:a16="http://schemas.microsoft.com/office/drawing/2014/main" id="{7880D3F5-4C26-C643-917C-CC4F96633328}"/>
              </a:ext>
            </a:extLst>
          </p:cNvPr>
          <p:cNvGraphicFramePr>
            <a:graphicFrameLocks noGrp="1"/>
          </p:cNvGraphicFramePr>
          <p:nvPr/>
        </p:nvGraphicFramePr>
        <p:xfrm>
          <a:off x="6290314" y="640079"/>
          <a:ext cx="5783942" cy="5429550"/>
        </p:xfrm>
        <a:graphic>
          <a:graphicData uri="http://schemas.openxmlformats.org/drawingml/2006/table">
            <a:tbl>
              <a:tblPr firstRow="1" bandRow="1">
                <a:tableStyleId>{5DA37D80-6434-44D0-A028-1B22A696006F}</a:tableStyleId>
              </a:tblPr>
              <a:tblGrid>
                <a:gridCol w="786081">
                  <a:extLst>
                    <a:ext uri="{9D8B030D-6E8A-4147-A177-3AD203B41FA5}">
                      <a16:colId xmlns:a16="http://schemas.microsoft.com/office/drawing/2014/main" val="4036513689"/>
                    </a:ext>
                  </a:extLst>
                </a:gridCol>
                <a:gridCol w="4997861">
                  <a:extLst>
                    <a:ext uri="{9D8B030D-6E8A-4147-A177-3AD203B41FA5}">
                      <a16:colId xmlns:a16="http://schemas.microsoft.com/office/drawing/2014/main" val="194095337"/>
                    </a:ext>
                  </a:extLst>
                </a:gridCol>
              </a:tblGrid>
              <a:tr h="877247">
                <a:tc>
                  <a:txBody>
                    <a:bodyPr/>
                    <a:lstStyle/>
                    <a:p>
                      <a:endParaRPr lang="x-none" sz="2300" dirty="0"/>
                    </a:p>
                  </a:txBody>
                  <a:tcPr>
                    <a:lnL w="12700" cap="flat" cmpd="sng" algn="ctr">
                      <a:solidFill>
                        <a:srgbClr val="E66700"/>
                      </a:solidFill>
                      <a:prstDash val="solid"/>
                      <a:round/>
                      <a:headEnd type="none" w="med" len="med"/>
                      <a:tailEnd type="none" w="med" len="med"/>
                    </a:lnL>
                  </a:tcPr>
                </a:tc>
                <a:tc>
                  <a:txBody>
                    <a:bodyPr/>
                    <a:lstStyle/>
                    <a:p>
                      <a:pPr algn="ctr"/>
                      <a:endParaRPr lang="x-none" sz="2300" b="0" dirty="0">
                        <a:solidFill>
                          <a:srgbClr val="203864"/>
                        </a:solidFill>
                      </a:endParaRPr>
                    </a:p>
                  </a:txBody>
                  <a:tcPr anchor="ctr"/>
                </a:tc>
                <a:extLst>
                  <a:ext uri="{0D108BD9-81ED-4DB2-BD59-A6C34878D82A}">
                    <a16:rowId xmlns:a16="http://schemas.microsoft.com/office/drawing/2014/main" val="2059097406"/>
                  </a:ext>
                </a:extLst>
              </a:tr>
              <a:tr h="960403">
                <a:tc>
                  <a:txBody>
                    <a:bodyPr/>
                    <a:lstStyle/>
                    <a:p>
                      <a:r>
                        <a:rPr lang="x-none" sz="2300" b="1" dirty="0">
                          <a:solidFill>
                            <a:srgbClr val="203864"/>
                          </a:solidFill>
                        </a:rPr>
                        <a:t>1</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300" dirty="0">
                        <a:solidFill>
                          <a:srgbClr val="203864"/>
                        </a:solidFill>
                      </a:endParaRPr>
                    </a:p>
                    <a:p>
                      <a:endParaRPr lang="es-ES" sz="2300" dirty="0">
                        <a:solidFill>
                          <a:srgbClr val="203864"/>
                        </a:solidFill>
                      </a:endParaRPr>
                    </a:p>
                  </a:txBody>
                  <a:tcPr anchor="ctr"/>
                </a:tc>
                <a:extLst>
                  <a:ext uri="{0D108BD9-81ED-4DB2-BD59-A6C34878D82A}">
                    <a16:rowId xmlns:a16="http://schemas.microsoft.com/office/drawing/2014/main" val="2183986981"/>
                  </a:ext>
                </a:extLst>
              </a:tr>
              <a:tr h="897975">
                <a:tc>
                  <a:txBody>
                    <a:bodyPr/>
                    <a:lstStyle/>
                    <a:p>
                      <a:r>
                        <a:rPr lang="x-none" sz="2300" b="1" dirty="0">
                          <a:solidFill>
                            <a:srgbClr val="203864"/>
                          </a:solidFill>
                        </a:rPr>
                        <a:t>2</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300" dirty="0">
                        <a:solidFill>
                          <a:srgbClr val="203864"/>
                        </a:solidFill>
                      </a:endParaRPr>
                    </a:p>
                  </a:txBody>
                  <a:tcPr anchor="ctr"/>
                </a:tc>
                <a:extLst>
                  <a:ext uri="{0D108BD9-81ED-4DB2-BD59-A6C34878D82A}">
                    <a16:rowId xmlns:a16="http://schemas.microsoft.com/office/drawing/2014/main" val="1118756728"/>
                  </a:ext>
                </a:extLst>
              </a:tr>
              <a:tr h="897975">
                <a:tc>
                  <a:txBody>
                    <a:bodyPr/>
                    <a:lstStyle/>
                    <a:p>
                      <a:r>
                        <a:rPr lang="x-none" sz="2300" b="1" dirty="0">
                          <a:solidFill>
                            <a:srgbClr val="203864"/>
                          </a:solidFill>
                        </a:rPr>
                        <a:t>3</a:t>
                      </a:r>
                    </a:p>
                  </a:txBody>
                  <a:tcPr anchor="ctr" anchorCtr="1"/>
                </a:tc>
                <a:tc>
                  <a:txBody>
                    <a:bodyPr/>
                    <a:lstStyle/>
                    <a:p>
                      <a:endParaRPr lang="es-ES" sz="2300" dirty="0">
                        <a:solidFill>
                          <a:srgbClr val="203864"/>
                        </a:solidFill>
                      </a:endParaRPr>
                    </a:p>
                  </a:txBody>
                  <a:tcPr anchor="ctr"/>
                </a:tc>
                <a:extLst>
                  <a:ext uri="{0D108BD9-81ED-4DB2-BD59-A6C34878D82A}">
                    <a16:rowId xmlns:a16="http://schemas.microsoft.com/office/drawing/2014/main" val="4084794354"/>
                  </a:ext>
                </a:extLst>
              </a:tr>
              <a:tr h="897975">
                <a:tc>
                  <a:txBody>
                    <a:bodyPr/>
                    <a:lstStyle/>
                    <a:p>
                      <a:r>
                        <a:rPr lang="x-none" sz="2300" b="1" dirty="0">
                          <a:solidFill>
                            <a:srgbClr val="203864"/>
                          </a:solidFill>
                        </a:rPr>
                        <a:t>4</a:t>
                      </a:r>
                    </a:p>
                  </a:txBody>
                  <a:tcPr anchor="ctr" anchorCtr="1"/>
                </a:tc>
                <a:tc>
                  <a:txBody>
                    <a:bodyPr/>
                    <a:lstStyle/>
                    <a:p>
                      <a:endParaRPr lang="es-ES" sz="2300" dirty="0">
                        <a:solidFill>
                          <a:srgbClr val="203864"/>
                        </a:solidFill>
                      </a:endParaRPr>
                    </a:p>
                  </a:txBody>
                  <a:tcPr anchor="ctr"/>
                </a:tc>
                <a:extLst>
                  <a:ext uri="{0D108BD9-81ED-4DB2-BD59-A6C34878D82A}">
                    <a16:rowId xmlns:a16="http://schemas.microsoft.com/office/drawing/2014/main" val="4248873225"/>
                  </a:ext>
                </a:extLst>
              </a:tr>
              <a:tr h="897975">
                <a:tc>
                  <a:txBody>
                    <a:bodyPr/>
                    <a:lstStyle/>
                    <a:p>
                      <a:r>
                        <a:rPr lang="x-none" sz="2300" b="1" dirty="0">
                          <a:solidFill>
                            <a:srgbClr val="203864"/>
                          </a:solidFill>
                        </a:rPr>
                        <a:t>5</a:t>
                      </a:r>
                    </a:p>
                  </a:txBody>
                  <a:tcPr anchor="ctr" anchorCtr="1"/>
                </a:tc>
                <a:tc>
                  <a:txBody>
                    <a:bodyPr/>
                    <a:lstStyle/>
                    <a:p>
                      <a:endParaRPr lang="es-ES" sz="2300" dirty="0">
                        <a:solidFill>
                          <a:srgbClr val="203864"/>
                        </a:solidFill>
                      </a:endParaRPr>
                    </a:p>
                  </a:txBody>
                  <a:tcPr anchor="ctr"/>
                </a:tc>
                <a:extLst>
                  <a:ext uri="{0D108BD9-81ED-4DB2-BD59-A6C34878D82A}">
                    <a16:rowId xmlns:a16="http://schemas.microsoft.com/office/drawing/2014/main" val="1507122629"/>
                  </a:ext>
                </a:extLst>
              </a:tr>
            </a:tbl>
          </a:graphicData>
        </a:graphic>
      </p:graphicFrame>
      <p:sp>
        <p:nvSpPr>
          <p:cNvPr id="19" name="Título 4">
            <a:extLst>
              <a:ext uri="{FF2B5EF4-FFF2-40B4-BE49-F238E27FC236}">
                <a16:creationId xmlns:a16="http://schemas.microsoft.com/office/drawing/2014/main" id="{2ED494CD-0E75-A143-A910-20683FDA8A21}"/>
              </a:ext>
            </a:extLst>
          </p:cNvPr>
          <p:cNvSpPr txBox="1">
            <a:spLocks/>
          </p:cNvSpPr>
          <p:nvPr/>
        </p:nvSpPr>
        <p:spPr>
          <a:xfrm>
            <a:off x="8815114" y="917135"/>
            <a:ext cx="2514601" cy="402304"/>
          </a:xfrm>
          <a:prstGeom prst="rect">
            <a:avLst/>
          </a:prstGeom>
        </p:spPr>
        <p:txBody>
          <a:bodyPr vert="horz" lIns="91438" tIns="45719" rIns="91438" bIns="45719"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rgbClr val="002060"/>
                </a:solidFill>
                <a:latin typeface="Century Gothic"/>
                <a:cs typeface="Century Gothic"/>
              </a:rPr>
              <a:t>Persona B</a:t>
            </a:r>
            <a:endParaRPr lang="x-none" sz="2400" dirty="0">
              <a:solidFill>
                <a:srgbClr val="002060"/>
              </a:solidFill>
              <a:latin typeface="Century Gothic"/>
              <a:cs typeface="Century Gothic"/>
            </a:endParaRPr>
          </a:p>
        </p:txBody>
      </p:sp>
      <p:sp>
        <p:nvSpPr>
          <p:cNvPr id="2" name="Rectangle 1"/>
          <p:cNvSpPr/>
          <p:nvPr/>
        </p:nvSpPr>
        <p:spPr>
          <a:xfrm>
            <a:off x="931341" y="1605782"/>
            <a:ext cx="4534448" cy="707887"/>
          </a:xfrm>
          <a:prstGeom prst="rect">
            <a:avLst/>
          </a:prstGeom>
        </p:spPr>
        <p:txBody>
          <a:bodyPr wrap="square" lIns="91438" tIns="45719" rIns="91438" bIns="45719">
            <a:spAutoFit/>
          </a:bodyPr>
          <a:lstStyle/>
          <a:p>
            <a:r>
              <a:rPr lang="es-ES" sz="2000" dirty="0">
                <a:solidFill>
                  <a:srgbClr val="203864"/>
                </a:solidFill>
                <a:latin typeface="Century Gothic"/>
                <a:cs typeface="Century Gothic"/>
              </a:rPr>
              <a:t>El aymara y el quechua </a:t>
            </a:r>
            <a:r>
              <a:rPr lang="es-ES" sz="2000" b="1" dirty="0">
                <a:solidFill>
                  <a:srgbClr val="203864"/>
                </a:solidFill>
                <a:latin typeface="Century Gothic"/>
                <a:cs typeface="Century Gothic"/>
              </a:rPr>
              <a:t>pueden</a:t>
            </a:r>
            <a:r>
              <a:rPr lang="es-ES" sz="2000" dirty="0">
                <a:solidFill>
                  <a:srgbClr val="203864"/>
                </a:solidFill>
                <a:latin typeface="Century Gothic"/>
                <a:cs typeface="Century Gothic"/>
              </a:rPr>
              <a:t> ser importantes en las escuelas.</a:t>
            </a:r>
          </a:p>
        </p:txBody>
      </p:sp>
      <p:sp>
        <p:nvSpPr>
          <p:cNvPr id="4" name="Rectangle 3"/>
          <p:cNvSpPr/>
          <p:nvPr/>
        </p:nvSpPr>
        <p:spPr>
          <a:xfrm>
            <a:off x="884591" y="2525646"/>
            <a:ext cx="4881136" cy="707887"/>
          </a:xfrm>
          <a:prstGeom prst="rect">
            <a:avLst/>
          </a:prstGeom>
        </p:spPr>
        <p:txBody>
          <a:bodyPr wrap="square" lIns="91438" tIns="45719" rIns="91438" bIns="45719">
            <a:spAutoFit/>
          </a:bodyPr>
          <a:lstStyle/>
          <a:p>
            <a:pPr lvl="0">
              <a:defRPr/>
            </a:pPr>
            <a:r>
              <a:rPr lang="es-ES" sz="2000" dirty="0">
                <a:solidFill>
                  <a:srgbClr val="203864"/>
                </a:solidFill>
                <a:latin typeface="Century Gothic"/>
                <a:cs typeface="Century Gothic"/>
              </a:rPr>
              <a:t>Las montañas </a:t>
            </a:r>
            <a:r>
              <a:rPr lang="es-ES" sz="2000" b="1" dirty="0">
                <a:solidFill>
                  <a:srgbClr val="203864"/>
                </a:solidFill>
                <a:latin typeface="Century Gothic"/>
                <a:cs typeface="Century Gothic"/>
              </a:rPr>
              <a:t>tienen</a:t>
            </a:r>
            <a:r>
              <a:rPr lang="es-ES" sz="2000" b="1" i="1" dirty="0">
                <a:solidFill>
                  <a:srgbClr val="203864"/>
                </a:solidFill>
                <a:latin typeface="Century Gothic"/>
                <a:cs typeface="Century Gothic"/>
              </a:rPr>
              <a:t> </a:t>
            </a:r>
            <a:r>
              <a:rPr lang="es-ES" sz="2000" dirty="0">
                <a:solidFill>
                  <a:srgbClr val="203864"/>
                </a:solidFill>
                <a:latin typeface="Century Gothic"/>
                <a:cs typeface="Century Gothic"/>
              </a:rPr>
              <a:t>una altura de seis mil metros.</a:t>
            </a:r>
          </a:p>
        </p:txBody>
      </p:sp>
      <p:sp>
        <p:nvSpPr>
          <p:cNvPr id="6" name="Rectangle 5"/>
          <p:cNvSpPr/>
          <p:nvPr/>
        </p:nvSpPr>
        <p:spPr>
          <a:xfrm>
            <a:off x="903414" y="3445510"/>
            <a:ext cx="4581199" cy="707887"/>
          </a:xfrm>
          <a:prstGeom prst="rect">
            <a:avLst/>
          </a:prstGeom>
        </p:spPr>
        <p:txBody>
          <a:bodyPr wrap="square" lIns="91438" tIns="45719" rIns="91438" bIns="45719">
            <a:spAutoFit/>
          </a:bodyPr>
          <a:lstStyle/>
          <a:p>
            <a:r>
              <a:rPr lang="es-ES" sz="2000" dirty="0">
                <a:solidFill>
                  <a:srgbClr val="203864"/>
                </a:solidFill>
                <a:latin typeface="Century Gothic"/>
                <a:cs typeface="Century Gothic"/>
              </a:rPr>
              <a:t>Un paisaje seco </a:t>
            </a:r>
            <a:r>
              <a:rPr lang="es-ES" sz="2000" b="1" dirty="0">
                <a:solidFill>
                  <a:srgbClr val="203864"/>
                </a:solidFill>
                <a:latin typeface="Century Gothic"/>
                <a:cs typeface="Century Gothic"/>
              </a:rPr>
              <a:t>cubre</a:t>
            </a:r>
            <a:r>
              <a:rPr lang="es-ES" sz="2000" dirty="0">
                <a:solidFill>
                  <a:srgbClr val="203864"/>
                </a:solidFill>
                <a:latin typeface="Century Gothic"/>
                <a:cs typeface="Century Gothic"/>
              </a:rPr>
              <a:t> la parte alta de la región.</a:t>
            </a:r>
          </a:p>
        </p:txBody>
      </p:sp>
      <p:sp>
        <p:nvSpPr>
          <p:cNvPr id="7" name="Rectangle 6"/>
          <p:cNvSpPr/>
          <p:nvPr/>
        </p:nvSpPr>
        <p:spPr>
          <a:xfrm>
            <a:off x="884591" y="4340242"/>
            <a:ext cx="4881136" cy="707887"/>
          </a:xfrm>
          <a:prstGeom prst="rect">
            <a:avLst/>
          </a:prstGeom>
        </p:spPr>
        <p:txBody>
          <a:bodyPr wrap="square" lIns="91438" tIns="45719" rIns="91438" bIns="45719">
            <a:spAutoFit/>
          </a:bodyPr>
          <a:lstStyle/>
          <a:p>
            <a:r>
              <a:rPr lang="es-ES" sz="2000" dirty="0">
                <a:solidFill>
                  <a:srgbClr val="203864"/>
                </a:solidFill>
                <a:latin typeface="Century Gothic"/>
                <a:cs typeface="Century Gothic"/>
              </a:rPr>
              <a:t>Bolivia </a:t>
            </a:r>
            <a:r>
              <a:rPr lang="es-ES" sz="2000" b="1" dirty="0">
                <a:solidFill>
                  <a:srgbClr val="203864"/>
                </a:solidFill>
                <a:latin typeface="Century Gothic"/>
                <a:cs typeface="Century Gothic"/>
              </a:rPr>
              <a:t>tiene</a:t>
            </a:r>
            <a:r>
              <a:rPr lang="es-ES" sz="2000" dirty="0">
                <a:solidFill>
                  <a:srgbClr val="203864"/>
                </a:solidFill>
                <a:latin typeface="Century Gothic"/>
                <a:cs typeface="Century Gothic"/>
              </a:rPr>
              <a:t> una frontera con cinco países.</a:t>
            </a:r>
          </a:p>
        </p:txBody>
      </p:sp>
      <p:sp>
        <p:nvSpPr>
          <p:cNvPr id="9" name="Rectangle 8"/>
          <p:cNvSpPr/>
          <p:nvPr/>
        </p:nvSpPr>
        <p:spPr>
          <a:xfrm>
            <a:off x="884591" y="5266803"/>
            <a:ext cx="4895892" cy="707887"/>
          </a:xfrm>
          <a:prstGeom prst="rect">
            <a:avLst/>
          </a:prstGeom>
        </p:spPr>
        <p:txBody>
          <a:bodyPr wrap="square" lIns="91438" tIns="45719" rIns="91438" bIns="45719">
            <a:spAutoFit/>
          </a:bodyPr>
          <a:lstStyle/>
          <a:p>
            <a:r>
              <a:rPr lang="es-ES" sz="2000" dirty="0">
                <a:solidFill>
                  <a:srgbClr val="203864"/>
                </a:solidFill>
                <a:latin typeface="Century Gothic"/>
                <a:cs typeface="Century Gothic"/>
              </a:rPr>
              <a:t>El calor </a:t>
            </a:r>
            <a:r>
              <a:rPr lang="es-ES" sz="2000" b="1" dirty="0">
                <a:solidFill>
                  <a:srgbClr val="203864"/>
                </a:solidFill>
                <a:latin typeface="Century Gothic"/>
                <a:cs typeface="Century Gothic"/>
              </a:rPr>
              <a:t>desaparece</a:t>
            </a:r>
            <a:r>
              <a:rPr lang="es-ES" sz="2000" dirty="0">
                <a:solidFill>
                  <a:srgbClr val="203864"/>
                </a:solidFill>
                <a:latin typeface="Century Gothic"/>
                <a:cs typeface="Century Gothic"/>
              </a:rPr>
              <a:t> en la parte alta del país.</a:t>
            </a:r>
          </a:p>
        </p:txBody>
      </p:sp>
      <p:sp>
        <p:nvSpPr>
          <p:cNvPr id="10" name="Rectangle 9"/>
          <p:cNvSpPr/>
          <p:nvPr/>
        </p:nvSpPr>
        <p:spPr>
          <a:xfrm>
            <a:off x="7135891" y="1814726"/>
            <a:ext cx="4181028" cy="400109"/>
          </a:xfrm>
          <a:prstGeom prst="rect">
            <a:avLst/>
          </a:prstGeom>
        </p:spPr>
        <p:txBody>
          <a:bodyPr wrap="none" lIns="91438" tIns="45719" rIns="91438" bIns="45719">
            <a:spAutoFit/>
          </a:bodyPr>
          <a:lstStyle/>
          <a:p>
            <a:pPr lvl="0">
              <a:defRPr/>
            </a:pPr>
            <a:r>
              <a:rPr lang="es-ES" sz="2000" dirty="0">
                <a:solidFill>
                  <a:srgbClr val="203864"/>
                </a:solidFill>
                <a:latin typeface="Century Gothic"/>
                <a:cs typeface="Century Gothic"/>
              </a:rPr>
              <a:t>El clima </a:t>
            </a:r>
            <a:r>
              <a:rPr lang="es-ES" sz="2000" b="1" dirty="0">
                <a:solidFill>
                  <a:srgbClr val="203864"/>
                </a:solidFill>
                <a:latin typeface="Century Gothic"/>
                <a:cs typeface="Century Gothic"/>
              </a:rPr>
              <a:t>puede</a:t>
            </a:r>
            <a:r>
              <a:rPr lang="es-ES" sz="2000" dirty="0">
                <a:solidFill>
                  <a:srgbClr val="203864"/>
                </a:solidFill>
                <a:latin typeface="Century Gothic"/>
                <a:cs typeface="Century Gothic"/>
              </a:rPr>
              <a:t> cambiar mucho.</a:t>
            </a:r>
          </a:p>
        </p:txBody>
      </p:sp>
      <p:sp>
        <p:nvSpPr>
          <p:cNvPr id="11" name="Rectangle 10"/>
          <p:cNvSpPr/>
          <p:nvPr/>
        </p:nvSpPr>
        <p:spPr>
          <a:xfrm>
            <a:off x="7135891" y="2571483"/>
            <a:ext cx="5374965" cy="707887"/>
          </a:xfrm>
          <a:prstGeom prst="rect">
            <a:avLst/>
          </a:prstGeom>
        </p:spPr>
        <p:txBody>
          <a:bodyPr wrap="square" lIns="91438" tIns="45719" rIns="91438" bIns="45719">
            <a:spAutoFit/>
          </a:bodyPr>
          <a:lstStyle/>
          <a:p>
            <a:pPr lvl="0">
              <a:defRPr/>
            </a:pPr>
            <a:r>
              <a:rPr lang="es-ES" sz="2000" dirty="0">
                <a:solidFill>
                  <a:srgbClr val="203864"/>
                </a:solidFill>
                <a:latin typeface="Century Gothic"/>
                <a:cs typeface="Century Gothic"/>
              </a:rPr>
              <a:t>Los estudiantes en la escuela </a:t>
            </a:r>
            <a:r>
              <a:rPr lang="es-ES" sz="2000" b="1" dirty="0">
                <a:solidFill>
                  <a:srgbClr val="203864"/>
                </a:solidFill>
                <a:latin typeface="Century Gothic"/>
                <a:cs typeface="Century Gothic"/>
              </a:rPr>
              <a:t>deben</a:t>
            </a:r>
            <a:r>
              <a:rPr lang="es-ES" sz="2000" dirty="0">
                <a:solidFill>
                  <a:srgbClr val="203864"/>
                </a:solidFill>
                <a:latin typeface="Century Gothic"/>
                <a:cs typeface="Century Gothic"/>
              </a:rPr>
              <a:t> aprender español y otro idioma.</a:t>
            </a:r>
          </a:p>
        </p:txBody>
      </p:sp>
      <p:sp>
        <p:nvSpPr>
          <p:cNvPr id="12" name="Rectangle 11"/>
          <p:cNvSpPr/>
          <p:nvPr/>
        </p:nvSpPr>
        <p:spPr>
          <a:xfrm>
            <a:off x="7121270" y="3473586"/>
            <a:ext cx="5269148" cy="707887"/>
          </a:xfrm>
          <a:prstGeom prst="rect">
            <a:avLst/>
          </a:prstGeom>
        </p:spPr>
        <p:txBody>
          <a:bodyPr wrap="square" lIns="91438" tIns="45719" rIns="91438" bIns="45719">
            <a:spAutoFit/>
          </a:bodyPr>
          <a:lstStyle/>
          <a:p>
            <a:r>
              <a:rPr lang="es-ES" sz="2000" dirty="0">
                <a:solidFill>
                  <a:srgbClr val="203864"/>
                </a:solidFill>
                <a:latin typeface="Century Gothic"/>
                <a:cs typeface="Century Gothic"/>
              </a:rPr>
              <a:t>Colombia </a:t>
            </a:r>
            <a:r>
              <a:rPr lang="es-ES" sz="2000" b="1" dirty="0">
                <a:solidFill>
                  <a:srgbClr val="203864"/>
                </a:solidFill>
                <a:latin typeface="Century Gothic"/>
                <a:cs typeface="Century Gothic"/>
              </a:rPr>
              <a:t>no tiene </a:t>
            </a:r>
            <a:r>
              <a:rPr lang="es-ES" sz="2000" dirty="0">
                <a:solidFill>
                  <a:srgbClr val="203864"/>
                </a:solidFill>
                <a:latin typeface="Century Gothic"/>
                <a:cs typeface="Century Gothic"/>
              </a:rPr>
              <a:t>una frontera con Bolivia.</a:t>
            </a:r>
          </a:p>
        </p:txBody>
      </p:sp>
      <p:sp>
        <p:nvSpPr>
          <p:cNvPr id="13" name="Rectangle 12"/>
          <p:cNvSpPr/>
          <p:nvPr/>
        </p:nvSpPr>
        <p:spPr>
          <a:xfrm>
            <a:off x="7121270" y="4340242"/>
            <a:ext cx="4644097" cy="707887"/>
          </a:xfrm>
          <a:prstGeom prst="rect">
            <a:avLst/>
          </a:prstGeom>
        </p:spPr>
        <p:txBody>
          <a:bodyPr wrap="square" lIns="91438" tIns="45719" rIns="91438" bIns="45719">
            <a:spAutoFit/>
          </a:bodyPr>
          <a:lstStyle/>
          <a:p>
            <a:r>
              <a:rPr lang="es-ES" sz="2000" dirty="0">
                <a:solidFill>
                  <a:srgbClr val="203864"/>
                </a:solidFill>
                <a:latin typeface="Century Gothic"/>
                <a:cs typeface="Century Gothic"/>
              </a:rPr>
              <a:t>Los paisajes verdes </a:t>
            </a:r>
            <a:r>
              <a:rPr lang="es-ES" sz="2000" b="1" dirty="0">
                <a:solidFill>
                  <a:srgbClr val="203864"/>
                </a:solidFill>
                <a:latin typeface="Century Gothic"/>
                <a:cs typeface="Century Gothic"/>
              </a:rPr>
              <a:t>desaparecen</a:t>
            </a:r>
            <a:r>
              <a:rPr lang="es-ES" sz="2000" dirty="0">
                <a:solidFill>
                  <a:srgbClr val="203864"/>
                </a:solidFill>
                <a:latin typeface="Century Gothic"/>
                <a:cs typeface="Century Gothic"/>
              </a:rPr>
              <a:t> en las montañas.</a:t>
            </a:r>
          </a:p>
        </p:txBody>
      </p:sp>
      <p:sp>
        <p:nvSpPr>
          <p:cNvPr id="14" name="Rectangle 13"/>
          <p:cNvSpPr/>
          <p:nvPr/>
        </p:nvSpPr>
        <p:spPr>
          <a:xfrm>
            <a:off x="7135892" y="5415883"/>
            <a:ext cx="4535441" cy="400109"/>
          </a:xfrm>
          <a:prstGeom prst="rect">
            <a:avLst/>
          </a:prstGeom>
        </p:spPr>
        <p:txBody>
          <a:bodyPr wrap="none" lIns="91438" tIns="45719" rIns="91438" bIns="45719">
            <a:spAutoFit/>
          </a:bodyPr>
          <a:lstStyle/>
          <a:p>
            <a:r>
              <a:rPr lang="es-ES" sz="2000" dirty="0">
                <a:solidFill>
                  <a:srgbClr val="203864"/>
                </a:solidFill>
                <a:latin typeface="Century Gothic"/>
                <a:cs typeface="Century Gothic"/>
              </a:rPr>
              <a:t>La selva </a:t>
            </a:r>
            <a:r>
              <a:rPr lang="es-ES" sz="2000" b="1" dirty="0">
                <a:solidFill>
                  <a:srgbClr val="203864"/>
                </a:solidFill>
                <a:latin typeface="Century Gothic"/>
                <a:cs typeface="Century Gothic"/>
              </a:rPr>
              <a:t>puede</a:t>
            </a:r>
            <a:r>
              <a:rPr lang="es-ES" sz="2000" dirty="0">
                <a:solidFill>
                  <a:srgbClr val="203864"/>
                </a:solidFill>
                <a:latin typeface="Century Gothic"/>
                <a:cs typeface="Century Gothic"/>
              </a:rPr>
              <a:t> tener mucha lluvia.</a:t>
            </a:r>
          </a:p>
        </p:txBody>
      </p:sp>
      <p:sp>
        <p:nvSpPr>
          <p:cNvPr id="20" name="Título 4">
            <a:extLst>
              <a:ext uri="{FF2B5EF4-FFF2-40B4-BE49-F238E27FC236}">
                <a16:creationId xmlns:a16="http://schemas.microsoft.com/office/drawing/2014/main" id="{3DBC23A1-F41B-8D49-ABF0-6843CE8E4B2E}"/>
              </a:ext>
            </a:extLst>
          </p:cNvPr>
          <p:cNvSpPr txBox="1">
            <a:spLocks/>
          </p:cNvSpPr>
          <p:nvPr/>
        </p:nvSpPr>
        <p:spPr>
          <a:xfrm>
            <a:off x="137122" y="224209"/>
            <a:ext cx="2514601" cy="402304"/>
          </a:xfrm>
          <a:prstGeom prst="rect">
            <a:avLst/>
          </a:prstGeom>
        </p:spPr>
        <p:txBody>
          <a:bodyPr vert="horz" lIns="91438" tIns="45719" rIns="91438" bIns="45719"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rgbClr val="002060"/>
                </a:solidFill>
                <a:latin typeface="Century Gothic"/>
                <a:cs typeface="Century Gothic"/>
              </a:rPr>
              <a:t>Respuestas</a:t>
            </a:r>
            <a:endParaRPr lang="x-none" sz="2400" dirty="0">
              <a:solidFill>
                <a:srgbClr val="002060"/>
              </a:solidFill>
              <a:latin typeface="Century Gothic"/>
              <a:cs typeface="Century Gothic"/>
            </a:endParaRPr>
          </a:p>
        </p:txBody>
      </p:sp>
    </p:spTree>
    <p:extLst>
      <p:ext uri="{BB962C8B-B14F-4D97-AF65-F5344CB8AC3E}">
        <p14:creationId xmlns:p14="http://schemas.microsoft.com/office/powerpoint/2010/main" val="97407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9" grpId="0"/>
      <p:bldP spid="10" grpId="0"/>
      <p:bldP spid="11" grpId="0"/>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856E4B-34EC-B143-8FC1-37E0D01E4497}"/>
              </a:ext>
            </a:extLst>
          </p:cNvPr>
          <p:cNvSpPr>
            <a:spLocks noGrp="1"/>
          </p:cNvSpPr>
          <p:nvPr>
            <p:ph type="title"/>
          </p:nvPr>
        </p:nvSpPr>
        <p:spPr>
          <a:xfrm>
            <a:off x="3776991" y="412633"/>
            <a:ext cx="4579961" cy="490378"/>
          </a:xfrm>
        </p:spPr>
        <p:txBody>
          <a:bodyPr>
            <a:normAutofit fontScale="90000"/>
          </a:bodyPr>
          <a:lstStyle/>
          <a:p>
            <a:r>
              <a:rPr lang="x-none" sz="3200" b="1" dirty="0"/>
              <a:t>Bolivia: un país diverso</a:t>
            </a:r>
          </a:p>
        </p:txBody>
      </p:sp>
      <p:sp>
        <p:nvSpPr>
          <p:cNvPr id="7" name="CuadroTexto 6">
            <a:extLst>
              <a:ext uri="{FF2B5EF4-FFF2-40B4-BE49-F238E27FC236}">
                <a16:creationId xmlns:a16="http://schemas.microsoft.com/office/drawing/2014/main" id="{D07F6A58-2404-2B43-82B2-D271FA3826DA}"/>
              </a:ext>
            </a:extLst>
          </p:cNvPr>
          <p:cNvSpPr txBox="1"/>
          <p:nvPr/>
        </p:nvSpPr>
        <p:spPr>
          <a:xfrm>
            <a:off x="882464" y="761060"/>
            <a:ext cx="8165432"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Economía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Muchos bolivianos trabajan en la agricultura, aunque ganan poco y el clima es muy variable. Otros trabajan en la minería*. Hay mucho debate sobre la protección de los recursos* naturales. Mucha gente dice que el país no debe exportar el gas natural y los minerales preciosos al extranjero.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turismo crece. Muchos turistas van a Bolivia para visitar el Salar de Uyuni, un desierto blanco, o para subir las montañas altas. Otros turistas van para ver las aguas del Lago Titicaca en la frontera con Perú.</a:t>
            </a:r>
          </a:p>
        </p:txBody>
      </p:sp>
      <p:pic>
        <p:nvPicPr>
          <p:cNvPr id="3" name="Imagen 2">
            <a:extLst>
              <a:ext uri="{FF2B5EF4-FFF2-40B4-BE49-F238E27FC236}">
                <a16:creationId xmlns:a16="http://schemas.microsoft.com/office/drawing/2014/main" id="{F1988116-3ABB-544E-8920-184AEE5B77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26947" y="1605710"/>
            <a:ext cx="2416342" cy="1610895"/>
          </a:xfrm>
          <a:prstGeom prst="rect">
            <a:avLst/>
          </a:prstGeom>
        </p:spPr>
      </p:pic>
      <p:pic>
        <p:nvPicPr>
          <p:cNvPr id="5" name="Imagen 4">
            <a:extLst>
              <a:ext uri="{FF2B5EF4-FFF2-40B4-BE49-F238E27FC236}">
                <a16:creationId xmlns:a16="http://schemas.microsoft.com/office/drawing/2014/main" id="{B3946E31-4A52-A246-9724-EC93F56D2B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06447" y="3774754"/>
            <a:ext cx="2423452" cy="1817111"/>
          </a:xfrm>
          <a:prstGeom prst="rect">
            <a:avLst/>
          </a:prstGeom>
        </p:spPr>
      </p:pic>
      <p:sp>
        <p:nvSpPr>
          <p:cNvPr id="6" name="CuadroTexto 5">
            <a:extLst>
              <a:ext uri="{FF2B5EF4-FFF2-40B4-BE49-F238E27FC236}">
                <a16:creationId xmlns:a16="http://schemas.microsoft.com/office/drawing/2014/main" id="{51F233FE-2819-6549-AFC7-8A76D292DDC8}"/>
              </a:ext>
            </a:extLst>
          </p:cNvPr>
          <p:cNvSpPr txBox="1"/>
          <p:nvPr/>
        </p:nvSpPr>
        <p:spPr>
          <a:xfrm>
            <a:off x="9514640" y="3234289"/>
            <a:ext cx="22974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Salar de Uyuni</a:t>
            </a:r>
          </a:p>
        </p:txBody>
      </p:sp>
      <p:sp>
        <p:nvSpPr>
          <p:cNvPr id="10" name="CuadroTexto 9">
            <a:extLst>
              <a:ext uri="{FF2B5EF4-FFF2-40B4-BE49-F238E27FC236}">
                <a16:creationId xmlns:a16="http://schemas.microsoft.com/office/drawing/2014/main" id="{EA5F0EA6-B3FF-9242-9EB9-8ECFD1A178FC}"/>
              </a:ext>
            </a:extLst>
          </p:cNvPr>
          <p:cNvSpPr txBox="1"/>
          <p:nvPr/>
        </p:nvSpPr>
        <p:spPr>
          <a:xfrm>
            <a:off x="9514640" y="5691531"/>
            <a:ext cx="22060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Lago Titicaca</a:t>
            </a:r>
          </a:p>
        </p:txBody>
      </p:sp>
      <p:sp>
        <p:nvSpPr>
          <p:cNvPr id="9" name="Rounded Rectangle 11">
            <a:extLst>
              <a:ext uri="{FF2B5EF4-FFF2-40B4-BE49-F238E27FC236}">
                <a16:creationId xmlns:a16="http://schemas.microsoft.com/office/drawing/2014/main" id="{A316DD52-7894-4A75-969C-CA0645DA2978}"/>
              </a:ext>
            </a:extLst>
          </p:cNvPr>
          <p:cNvSpPr/>
          <p:nvPr/>
        </p:nvSpPr>
        <p:spPr>
          <a:xfrm>
            <a:off x="9620518" y="258166"/>
            <a:ext cx="230762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escuchar</a:t>
            </a:r>
          </a:p>
        </p:txBody>
      </p:sp>
      <p:sp>
        <p:nvSpPr>
          <p:cNvPr id="8" name="TextBox 7"/>
          <p:cNvSpPr txBox="1"/>
          <p:nvPr/>
        </p:nvSpPr>
        <p:spPr>
          <a:xfrm>
            <a:off x="4713669" y="5835800"/>
            <a:ext cx="4906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*minería = mining; recurso = resource</a:t>
            </a:r>
          </a:p>
        </p:txBody>
      </p:sp>
      <p:sp>
        <p:nvSpPr>
          <p:cNvPr id="17" name="Rounded Rectangle 16"/>
          <p:cNvSpPr/>
          <p:nvPr/>
        </p:nvSpPr>
        <p:spPr>
          <a:xfrm>
            <a:off x="10792496" y="758751"/>
            <a:ext cx="1246610" cy="175262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Action Button: Custom 22">
            <a:hlinkClick r:id="" action="ppaction://noaction" highlightClick="1">
              <a:snd r:embed="rId7" name="1. Muchos bolivianos... .wav"/>
            </a:hlinkClick>
            <a:extLst>
              <a:ext uri="{FF2B5EF4-FFF2-40B4-BE49-F238E27FC236}">
                <a16:creationId xmlns:a16="http://schemas.microsoft.com/office/drawing/2014/main" id="{09DA4AF6-A2B0-4CE0-B700-698ECA3B6A4A}"/>
              </a:ext>
            </a:extLst>
          </p:cNvPr>
          <p:cNvSpPr/>
          <p:nvPr/>
        </p:nvSpPr>
        <p:spPr>
          <a:xfrm>
            <a:off x="10964501" y="88452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22">
            <a:hlinkClick r:id="" action="ppaction://noaction" highlightClick="1">
              <a:snd r:embed="rId8" name="2. trabajan en la agricultura... .wav"/>
            </a:hlinkClick>
            <a:extLst>
              <a:ext uri="{FF2B5EF4-FFF2-40B4-BE49-F238E27FC236}">
                <a16:creationId xmlns:a16="http://schemas.microsoft.com/office/drawing/2014/main" id="{0C590E1F-AFEA-4D96-B1FF-F97110FBD991}"/>
              </a:ext>
            </a:extLst>
          </p:cNvPr>
          <p:cNvSpPr/>
          <p:nvPr/>
        </p:nvSpPr>
        <p:spPr>
          <a:xfrm>
            <a:off x="10981397" y="139869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22">
            <a:hlinkClick r:id="" action="ppaction://noaction" highlightClick="1">
              <a:snd r:embed="rId9" name="3. dice que el país... .wav"/>
            </a:hlinkClick>
            <a:extLst>
              <a:ext uri="{FF2B5EF4-FFF2-40B4-BE49-F238E27FC236}">
                <a16:creationId xmlns:a16="http://schemas.microsoft.com/office/drawing/2014/main" id="{15D543C8-AC15-433D-A8D6-B4110A6AC825}"/>
              </a:ext>
            </a:extLst>
          </p:cNvPr>
          <p:cNvSpPr/>
          <p:nvPr/>
        </p:nvSpPr>
        <p:spPr>
          <a:xfrm>
            <a:off x="10981397" y="1912851"/>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Action Button: Custom 22">
            <a:hlinkClick r:id="" action="ppaction://noaction" highlightClick="1">
              <a:snd r:embed="rId10" name="4. crece. Muchos turistas van a Bolivia para… .wav"/>
            </a:hlinkClick>
            <a:extLst>
              <a:ext uri="{FF2B5EF4-FFF2-40B4-BE49-F238E27FC236}">
                <a16:creationId xmlns:a16="http://schemas.microsoft.com/office/drawing/2014/main" id="{1AA461F4-44CB-4612-9E63-60775350EED3}"/>
              </a:ext>
            </a:extLst>
          </p:cNvPr>
          <p:cNvSpPr/>
          <p:nvPr/>
        </p:nvSpPr>
        <p:spPr>
          <a:xfrm>
            <a:off x="11455901" y="88452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22">
            <a:hlinkClick r:id="" action="ppaction://noaction" highlightClick="1">
              <a:snd r:embed="rId11" name="5. visitar el Salar de Uyuni, un desierto blanco, o para… .wav"/>
            </a:hlinkClick>
            <a:extLst>
              <a:ext uri="{FF2B5EF4-FFF2-40B4-BE49-F238E27FC236}">
                <a16:creationId xmlns:a16="http://schemas.microsoft.com/office/drawing/2014/main" id="{3ABF932E-3D9E-4EA9-B9F4-629CB73D71F5}"/>
              </a:ext>
            </a:extLst>
          </p:cNvPr>
          <p:cNvSpPr/>
          <p:nvPr/>
        </p:nvSpPr>
        <p:spPr>
          <a:xfrm>
            <a:off x="11472797" y="139869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22">
            <a:hlinkClick r:id="" action="ppaction://noaction" highlightClick="1">
              <a:snd r:embed="rId12" name="6. subir las montañas altas.... .wav"/>
            </a:hlinkClick>
            <a:extLst>
              <a:ext uri="{FF2B5EF4-FFF2-40B4-BE49-F238E27FC236}">
                <a16:creationId xmlns:a16="http://schemas.microsoft.com/office/drawing/2014/main" id="{11FA2C34-6524-4977-927C-E3E035AE81E5}"/>
              </a:ext>
            </a:extLst>
          </p:cNvPr>
          <p:cNvSpPr/>
          <p:nvPr/>
        </p:nvSpPr>
        <p:spPr>
          <a:xfrm>
            <a:off x="11472797" y="1912851"/>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 name="Third mini text desierto blanc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826090" y="877431"/>
            <a:ext cx="609600" cy="609600"/>
          </a:xfrm>
          <a:prstGeom prst="rect">
            <a:avLst/>
          </a:prstGeom>
        </p:spPr>
      </p:pic>
    </p:spTree>
    <p:extLst>
      <p:ext uri="{BB962C8B-B14F-4D97-AF65-F5344CB8AC3E}">
        <p14:creationId xmlns:p14="http://schemas.microsoft.com/office/powerpoint/2010/main" val="607739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856E4B-34EC-B143-8FC1-37E0D01E4497}"/>
              </a:ext>
            </a:extLst>
          </p:cNvPr>
          <p:cNvSpPr>
            <a:spLocks noGrp="1"/>
          </p:cNvSpPr>
          <p:nvPr>
            <p:ph type="title"/>
          </p:nvPr>
        </p:nvSpPr>
        <p:spPr>
          <a:xfrm>
            <a:off x="3806019" y="348404"/>
            <a:ext cx="4579961" cy="490378"/>
          </a:xfrm>
        </p:spPr>
        <p:txBody>
          <a:bodyPr>
            <a:normAutofit fontScale="90000"/>
          </a:bodyPr>
          <a:lstStyle/>
          <a:p>
            <a:r>
              <a:rPr lang="x-none" sz="3200" b="1" dirty="0"/>
              <a:t>Bolivia: un país diverso</a:t>
            </a:r>
          </a:p>
        </p:txBody>
      </p:sp>
      <p:sp>
        <p:nvSpPr>
          <p:cNvPr id="7" name="CuadroTexto 6">
            <a:extLst>
              <a:ext uri="{FF2B5EF4-FFF2-40B4-BE49-F238E27FC236}">
                <a16:creationId xmlns:a16="http://schemas.microsoft.com/office/drawing/2014/main" id="{D07F6A58-2404-2B43-82B2-D271FA3826DA}"/>
              </a:ext>
            </a:extLst>
          </p:cNvPr>
          <p:cNvSpPr txBox="1"/>
          <p:nvPr/>
        </p:nvSpPr>
        <p:spPr>
          <a:xfrm>
            <a:off x="475696" y="1621327"/>
            <a:ext cx="802488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ciudad y el campo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Ahora la población de las ciudades crece mucho. Un factor es que mucha gente del campo busca una vida mejor allí. Hay más ________________________ y servicios públicos. Sin embargo, no todas las ciudades son seguras, y hay __________________ y contaminación. </a:t>
            </a:r>
          </a:p>
        </p:txBody>
      </p:sp>
      <p:pic>
        <p:nvPicPr>
          <p:cNvPr id="8" name="Imagen 7">
            <a:extLst>
              <a:ext uri="{FF2B5EF4-FFF2-40B4-BE49-F238E27FC236}">
                <a16:creationId xmlns:a16="http://schemas.microsoft.com/office/drawing/2014/main" id="{24660A52-EB85-0A4D-B7CE-0E384C16101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75616" y="1845163"/>
            <a:ext cx="2862567" cy="3972052"/>
          </a:xfrm>
          <a:prstGeom prst="rect">
            <a:avLst/>
          </a:prstGeom>
        </p:spPr>
      </p:pic>
      <p:sp>
        <p:nvSpPr>
          <p:cNvPr id="9" name="CuadroTexto 8">
            <a:extLst>
              <a:ext uri="{FF2B5EF4-FFF2-40B4-BE49-F238E27FC236}">
                <a16:creationId xmlns:a16="http://schemas.microsoft.com/office/drawing/2014/main" id="{95A806CE-AAE1-A04E-8A2F-412EE7B5F8AF}"/>
              </a:ext>
            </a:extLst>
          </p:cNvPr>
          <p:cNvSpPr txBox="1"/>
          <p:nvPr/>
        </p:nvSpPr>
        <p:spPr>
          <a:xfrm>
            <a:off x="446843" y="883308"/>
            <a:ext cx="939780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y escucha el texto. ¿Puedes escribir las palabras que no están?</a:t>
            </a:r>
          </a:p>
        </p:txBody>
      </p:sp>
      <p:sp>
        <p:nvSpPr>
          <p:cNvPr id="11" name="CuadroTexto 10">
            <a:extLst>
              <a:ext uri="{FF2B5EF4-FFF2-40B4-BE49-F238E27FC236}">
                <a16:creationId xmlns:a16="http://schemas.microsoft.com/office/drawing/2014/main" id="{927AF98B-BEC3-8948-A0B1-6B5367ECA600}"/>
              </a:ext>
            </a:extLst>
          </p:cNvPr>
          <p:cNvSpPr txBox="1"/>
          <p:nvPr/>
        </p:nvSpPr>
        <p:spPr>
          <a:xfrm>
            <a:off x="555089" y="3448742"/>
            <a:ext cx="368883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1" i="0" u="none" strike="noStrike" kern="1200" cap="none" spc="0" normalizeH="0" baseline="0" noProof="0" dirty="0">
                <a:ln>
                  <a:noFill/>
                </a:ln>
                <a:solidFill>
                  <a:srgbClr val="F66400"/>
                </a:solidFill>
                <a:effectLst/>
                <a:uLnTx/>
                <a:uFillTx/>
                <a:latin typeface="Century Gothic" panose="020F0302020204030204"/>
                <a:ea typeface="+mn-ea"/>
                <a:cs typeface="+mn-cs"/>
              </a:rPr>
              <a:t>oportunidades de trabajo</a:t>
            </a:r>
          </a:p>
        </p:txBody>
      </p:sp>
      <p:sp>
        <p:nvSpPr>
          <p:cNvPr id="12" name="CuadroTexto 11">
            <a:extLst>
              <a:ext uri="{FF2B5EF4-FFF2-40B4-BE49-F238E27FC236}">
                <a16:creationId xmlns:a16="http://schemas.microsoft.com/office/drawing/2014/main" id="{902BBC15-31F6-CF4E-9C9B-7F7375B4C215}"/>
              </a:ext>
            </a:extLst>
          </p:cNvPr>
          <p:cNvSpPr txBox="1"/>
          <p:nvPr/>
        </p:nvSpPr>
        <p:spPr>
          <a:xfrm>
            <a:off x="469476" y="4160843"/>
            <a:ext cx="286809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1" i="0" u="none" strike="noStrike" kern="1200" cap="none" spc="0" normalizeH="0" baseline="0" noProof="0" dirty="0">
                <a:ln>
                  <a:noFill/>
                </a:ln>
                <a:solidFill>
                  <a:srgbClr val="F66400"/>
                </a:solidFill>
                <a:effectLst/>
                <a:uLnTx/>
                <a:uFillTx/>
                <a:latin typeface="Century Gothic" panose="020F0302020204030204"/>
                <a:ea typeface="+mn-ea"/>
                <a:cs typeface="+mn-cs"/>
              </a:rPr>
              <a:t>problemas de ruido</a:t>
            </a:r>
          </a:p>
        </p:txBody>
      </p:sp>
      <p:sp>
        <p:nvSpPr>
          <p:cNvPr id="13" name="CuadroTexto 12">
            <a:extLst>
              <a:ext uri="{FF2B5EF4-FFF2-40B4-BE49-F238E27FC236}">
                <a16:creationId xmlns:a16="http://schemas.microsoft.com/office/drawing/2014/main" id="{FA206C0A-6A93-104C-A525-65646B1E0319}"/>
              </a:ext>
            </a:extLst>
          </p:cNvPr>
          <p:cNvSpPr txBox="1"/>
          <p:nvPr/>
        </p:nvSpPr>
        <p:spPr>
          <a:xfrm>
            <a:off x="469476" y="4847214"/>
            <a:ext cx="646362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¿Cómo dices las frases subrayadas en inglés?</a:t>
            </a:r>
          </a:p>
        </p:txBody>
      </p:sp>
      <p:sp>
        <p:nvSpPr>
          <p:cNvPr id="14" name="CuadroTexto 13">
            <a:extLst>
              <a:ext uri="{FF2B5EF4-FFF2-40B4-BE49-F238E27FC236}">
                <a16:creationId xmlns:a16="http://schemas.microsoft.com/office/drawing/2014/main" id="{D700A61C-5E64-214E-AB9D-96A2E91DA156}"/>
              </a:ext>
            </a:extLst>
          </p:cNvPr>
          <p:cNvSpPr txBox="1"/>
          <p:nvPr/>
        </p:nvSpPr>
        <p:spPr>
          <a:xfrm>
            <a:off x="511807" y="5312788"/>
            <a:ext cx="408958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oportunidades de trabajo </a:t>
            </a: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endPar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CuadroTexto 14">
            <a:extLst>
              <a:ext uri="{FF2B5EF4-FFF2-40B4-BE49-F238E27FC236}">
                <a16:creationId xmlns:a16="http://schemas.microsoft.com/office/drawing/2014/main" id="{ECD219C1-58EC-0B46-97E5-9515BA1306C9}"/>
              </a:ext>
            </a:extLst>
          </p:cNvPr>
          <p:cNvSpPr txBox="1"/>
          <p:nvPr/>
        </p:nvSpPr>
        <p:spPr>
          <a:xfrm>
            <a:off x="555089" y="5743675"/>
            <a:ext cx="330090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problemas de ruido </a:t>
            </a: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a:t>
            </a:r>
            <a:endPar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CuadroTexto 15">
            <a:extLst>
              <a:ext uri="{FF2B5EF4-FFF2-40B4-BE49-F238E27FC236}">
                <a16:creationId xmlns:a16="http://schemas.microsoft.com/office/drawing/2014/main" id="{6E373663-3F30-4F48-9216-9D661072A508}"/>
              </a:ext>
            </a:extLst>
          </p:cNvPr>
          <p:cNvSpPr txBox="1"/>
          <p:nvPr/>
        </p:nvSpPr>
        <p:spPr>
          <a:xfrm>
            <a:off x="4676225" y="5311756"/>
            <a:ext cx="247535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job opportunities</a:t>
            </a:r>
          </a:p>
        </p:txBody>
      </p:sp>
      <p:sp>
        <p:nvSpPr>
          <p:cNvPr id="17" name="CuadroTexto 16">
            <a:extLst>
              <a:ext uri="{FF2B5EF4-FFF2-40B4-BE49-F238E27FC236}">
                <a16:creationId xmlns:a16="http://schemas.microsoft.com/office/drawing/2014/main" id="{75083202-F920-EA43-890E-AD2AFA52A8F3}"/>
              </a:ext>
            </a:extLst>
          </p:cNvPr>
          <p:cNvSpPr txBox="1"/>
          <p:nvPr/>
        </p:nvSpPr>
        <p:spPr>
          <a:xfrm>
            <a:off x="3806019" y="5742643"/>
            <a:ext cx="223330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noise problems</a:t>
            </a:r>
          </a:p>
        </p:txBody>
      </p:sp>
      <p:sp>
        <p:nvSpPr>
          <p:cNvPr id="3" name="TextBox 2"/>
          <p:cNvSpPr txBox="1"/>
          <p:nvPr/>
        </p:nvSpPr>
        <p:spPr>
          <a:xfrm>
            <a:off x="8500580" y="5826058"/>
            <a:ext cx="35780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Paz, la capital de Bolivia</a:t>
            </a:r>
          </a:p>
        </p:txBody>
      </p:sp>
      <p:sp>
        <p:nvSpPr>
          <p:cNvPr id="18" name="Rounded Rectangle 17">
            <a:extLst>
              <a:ext uri="{FF2B5EF4-FFF2-40B4-BE49-F238E27FC236}">
                <a16:creationId xmlns:a16="http://schemas.microsoft.com/office/drawing/2014/main" id="{A316DD52-7894-4A75-969C-CA0645DA2978}"/>
              </a:ext>
            </a:extLst>
          </p:cNvPr>
          <p:cNvSpPr/>
          <p:nvPr/>
        </p:nvSpPr>
        <p:spPr>
          <a:xfrm>
            <a:off x="9672034" y="258166"/>
            <a:ext cx="22561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escuchar</a:t>
            </a:r>
          </a:p>
        </p:txBody>
      </p:sp>
      <p:pic>
        <p:nvPicPr>
          <p:cNvPr id="4" name="Fourth mini-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95289" y="961492"/>
            <a:ext cx="609600" cy="609600"/>
          </a:xfrm>
          <a:prstGeom prst="rect">
            <a:avLst/>
          </a:prstGeom>
        </p:spPr>
      </p:pic>
    </p:spTree>
    <p:extLst>
      <p:ext uri="{BB962C8B-B14F-4D97-AF65-F5344CB8AC3E}">
        <p14:creationId xmlns:p14="http://schemas.microsoft.com/office/powerpoint/2010/main" val="128637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3123" fill="hold"/>
                                        <p:tgtEl>
                                          <p:spTgt spid="4"/>
                                        </p:tgtEl>
                                      </p:cBhvr>
                                    </p:cmd>
                                  </p:childTnLst>
                                </p:cTn>
                              </p:par>
                            </p:childTnLst>
                          </p:cTn>
                        </p:par>
                      </p:childTnLst>
                    </p:cTn>
                  </p:par>
                </p:childTnLst>
              </p:cTn>
              <p:nextCondLst>
                <p:cond evt="onClick" delay="0">
                  <p:tgtEl>
                    <p:spTgt spid="4"/>
                  </p:tgtEl>
                </p:cond>
              </p:nextCondLst>
            </p:seq>
            <p:audio>
              <p:cMediaNode vol="27273">
                <p:cTn id="32" fill="hold" display="0">
                  <p:stCondLst>
                    <p:cond delay="indefinite"/>
                  </p:stCondLst>
                  <p:endCondLst>
                    <p:cond evt="onStopAudio" delay="0">
                      <p:tgtEl>
                        <p:sldTgt/>
                      </p:tgtEl>
                    </p:cond>
                  </p:endCondLst>
                </p:cTn>
                <p:tgtEl>
                  <p:spTgt spid="4"/>
                </p:tgtEl>
              </p:cMediaNode>
            </p:audio>
          </p:childTnLst>
        </p:cTn>
      </p:par>
    </p:tnLst>
    <p:bldLst>
      <p:bldP spid="11"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2" name="Title 1"/>
          <p:cNvSpPr>
            <a:spLocks noGrp="1"/>
          </p:cNvSpPr>
          <p:nvPr>
            <p:ph type="title"/>
          </p:nvPr>
        </p:nvSpPr>
        <p:spPr>
          <a:xfrm>
            <a:off x="82287" y="1"/>
            <a:ext cx="6484584" cy="1325563"/>
          </a:xfrm>
        </p:spPr>
        <p:txBody>
          <a:bodyPr>
            <a:normAutofit/>
          </a:bodyPr>
          <a:lstStyle/>
          <a:p>
            <a:r>
              <a:rPr lang="en-GB" sz="3600" b="1" dirty="0">
                <a:solidFill>
                  <a:schemeClr val="bg1"/>
                </a:solidFill>
                <a:latin typeface="Century Gothic"/>
                <a:cs typeface="Century Gothic"/>
              </a:rPr>
              <a:t>¡A </a:t>
            </a:r>
            <a:r>
              <a:rPr lang="en-GB" sz="3600" b="1" dirty="0" err="1">
                <a:solidFill>
                  <a:schemeClr val="bg1"/>
                </a:solidFill>
                <a:latin typeface="Century Gothic"/>
                <a:cs typeface="Century Gothic"/>
              </a:rPr>
              <a:t>hablar</a:t>
            </a:r>
            <a:r>
              <a:rPr lang="en-GB" sz="3600" b="1" dirty="0">
                <a:solidFill>
                  <a:schemeClr val="bg1"/>
                </a:solidFill>
                <a:latin typeface="Century Gothic"/>
                <a:cs typeface="Century Gothic"/>
              </a:rPr>
              <a:t>!</a:t>
            </a:r>
          </a:p>
        </p:txBody>
      </p:sp>
      <p:sp>
        <p:nvSpPr>
          <p:cNvPr id="34" name="Rounded Rectangle 33"/>
          <p:cNvSpPr/>
          <p:nvPr/>
        </p:nvSpPr>
        <p:spPr>
          <a:xfrm>
            <a:off x="166367" y="1544588"/>
            <a:ext cx="2172720" cy="51461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000" b="1" dirty="0" err="1">
                <a:latin typeface="Century Gothic"/>
                <a:cs typeface="Century Gothic"/>
              </a:rPr>
              <a:t>Normalmente</a:t>
            </a:r>
            <a:endParaRPr lang="en-GB" sz="2000" b="1" dirty="0">
              <a:latin typeface="Century Gothic"/>
              <a:cs typeface="Century Gothic"/>
            </a:endParaRPr>
          </a:p>
        </p:txBody>
      </p:sp>
      <p:sp>
        <p:nvSpPr>
          <p:cNvPr id="35" name="Rounded Rectangle 34"/>
          <p:cNvSpPr/>
          <p:nvPr/>
        </p:nvSpPr>
        <p:spPr>
          <a:xfrm>
            <a:off x="149992" y="2192174"/>
            <a:ext cx="2172720" cy="723527"/>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000" b="1" dirty="0">
                <a:latin typeface="Century Gothic"/>
                <a:cs typeface="Century Gothic"/>
              </a:rPr>
              <a:t>El </a:t>
            </a:r>
            <a:r>
              <a:rPr lang="en-GB" sz="2000" b="1" dirty="0" err="1">
                <a:latin typeface="Century Gothic"/>
                <a:cs typeface="Century Gothic"/>
              </a:rPr>
              <a:t>verano</a:t>
            </a:r>
            <a:r>
              <a:rPr lang="en-GB" sz="2000" b="1" dirty="0">
                <a:latin typeface="Century Gothic"/>
                <a:cs typeface="Century Gothic"/>
              </a:rPr>
              <a:t> </a:t>
            </a:r>
            <a:r>
              <a:rPr lang="en-GB" sz="2000" b="1" dirty="0" err="1">
                <a:latin typeface="Century Gothic"/>
                <a:cs typeface="Century Gothic"/>
              </a:rPr>
              <a:t>pasado</a:t>
            </a:r>
            <a:endParaRPr lang="en-GB" sz="2000" b="1" dirty="0">
              <a:latin typeface="Century Gothic"/>
              <a:cs typeface="Century Gothic"/>
            </a:endParaRPr>
          </a:p>
        </p:txBody>
      </p:sp>
      <p:sp>
        <p:nvSpPr>
          <p:cNvPr id="51" name="Rounded Rectangle 50"/>
          <p:cNvSpPr/>
          <p:nvPr/>
        </p:nvSpPr>
        <p:spPr>
          <a:xfrm>
            <a:off x="9833700" y="2208009"/>
            <a:ext cx="2172720" cy="723527"/>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000" b="1" dirty="0">
                <a:latin typeface="Century Gothic"/>
                <a:cs typeface="Century Gothic"/>
              </a:rPr>
              <a:t>salsa </a:t>
            </a:r>
            <a:r>
              <a:rPr lang="en-GB" sz="2000" b="1" dirty="0" err="1">
                <a:latin typeface="Century Gothic"/>
                <a:cs typeface="Century Gothic"/>
              </a:rPr>
              <a:t>en</a:t>
            </a:r>
            <a:r>
              <a:rPr lang="en-GB" sz="2000" b="1" dirty="0">
                <a:latin typeface="Century Gothic"/>
                <a:cs typeface="Century Gothic"/>
              </a:rPr>
              <a:t> Colombia.</a:t>
            </a:r>
          </a:p>
        </p:txBody>
      </p:sp>
      <p:sp>
        <p:nvSpPr>
          <p:cNvPr id="52" name="Rounded Rectangle 51"/>
          <p:cNvSpPr/>
          <p:nvPr/>
        </p:nvSpPr>
        <p:spPr>
          <a:xfrm>
            <a:off x="90841" y="2137404"/>
            <a:ext cx="2354409" cy="846013"/>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a:latin typeface="Century Gothic"/>
              <a:cs typeface="Century Gothic"/>
            </a:endParaRPr>
          </a:p>
        </p:txBody>
      </p:sp>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0318" y="2153352"/>
            <a:ext cx="849625" cy="849625"/>
          </a:xfrm>
          <a:prstGeom prst="rect">
            <a:avLst/>
          </a:prstGeom>
        </p:spPr>
      </p:pic>
      <p:grpSp>
        <p:nvGrpSpPr>
          <p:cNvPr id="55" name="Group 54"/>
          <p:cNvGrpSpPr/>
          <p:nvPr/>
        </p:nvGrpSpPr>
        <p:grpSpPr>
          <a:xfrm>
            <a:off x="2149751" y="4678025"/>
            <a:ext cx="2357284" cy="2135795"/>
            <a:chOff x="6088568" y="257666"/>
            <a:chExt cx="2357284" cy="2135794"/>
          </a:xfrm>
        </p:grpSpPr>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57" name="TextBox 56"/>
            <p:cNvSpPr txBox="1"/>
            <p:nvPr/>
          </p:nvSpPr>
          <p:spPr>
            <a:xfrm rot="21272693">
              <a:off x="6186337" y="1153656"/>
              <a:ext cx="2170083" cy="369332"/>
            </a:xfrm>
            <a:prstGeom prst="rect">
              <a:avLst/>
            </a:prstGeom>
            <a:noFill/>
          </p:spPr>
          <p:txBody>
            <a:bodyPr wrap="square" rtlCol="0">
              <a:spAutoFit/>
            </a:bodyPr>
            <a:lstStyle/>
            <a:p>
              <a:pPr algn="l"/>
              <a:r>
                <a:rPr lang="en-GB" dirty="0">
                  <a:solidFill>
                    <a:schemeClr val="accent5">
                      <a:lumMod val="50000"/>
                    </a:schemeClr>
                  </a:solidFill>
                  <a:latin typeface="Century Gothic"/>
                  <a:cs typeface="Century Gothic"/>
                </a:rPr>
                <a:t>[aprovechar]</a:t>
              </a:r>
            </a:p>
          </p:txBody>
        </p:sp>
      </p:grpSp>
      <p:grpSp>
        <p:nvGrpSpPr>
          <p:cNvPr id="58" name="Group 57"/>
          <p:cNvGrpSpPr/>
          <p:nvPr/>
        </p:nvGrpSpPr>
        <p:grpSpPr>
          <a:xfrm>
            <a:off x="5168565" y="1535788"/>
            <a:ext cx="2585323" cy="2135795"/>
            <a:chOff x="6088568" y="257666"/>
            <a:chExt cx="2585322" cy="2135794"/>
          </a:xfrm>
        </p:grpSpPr>
        <p:pic>
          <p:nvPicPr>
            <p:cNvPr id="59" name="Picture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0" name="TextBox 59"/>
            <p:cNvSpPr txBox="1"/>
            <p:nvPr/>
          </p:nvSpPr>
          <p:spPr>
            <a:xfrm rot="21272693">
              <a:off x="6503808" y="1057499"/>
              <a:ext cx="2170082" cy="369332"/>
            </a:xfrm>
            <a:prstGeom prst="rect">
              <a:avLst/>
            </a:prstGeom>
            <a:noFill/>
          </p:spPr>
          <p:txBody>
            <a:bodyPr wrap="square" rtlCol="0">
              <a:spAutoFit/>
            </a:bodyPr>
            <a:lstStyle/>
            <a:p>
              <a:pPr algn="l"/>
              <a:r>
                <a:rPr lang="en-GB" dirty="0">
                  <a:solidFill>
                    <a:schemeClr val="accent5">
                      <a:lumMod val="50000"/>
                    </a:schemeClr>
                  </a:solidFill>
                  <a:latin typeface="Century Gothic"/>
                  <a:cs typeface="Century Gothic"/>
                </a:rPr>
                <a:t>[</a:t>
              </a:r>
              <a:r>
                <a:rPr lang="en-GB" dirty="0" err="1">
                  <a:solidFill>
                    <a:schemeClr val="accent5">
                      <a:lumMod val="50000"/>
                    </a:schemeClr>
                  </a:solidFill>
                  <a:latin typeface="Century Gothic"/>
                  <a:cs typeface="Century Gothic"/>
                </a:rPr>
                <a:t>ayudar</a:t>
              </a:r>
              <a:r>
                <a:rPr lang="en-GB" dirty="0">
                  <a:solidFill>
                    <a:schemeClr val="accent5">
                      <a:lumMod val="50000"/>
                    </a:schemeClr>
                  </a:solidFill>
                  <a:latin typeface="Century Gothic"/>
                  <a:cs typeface="Century Gothic"/>
                </a:rPr>
                <a:t>]</a:t>
              </a:r>
            </a:p>
          </p:txBody>
        </p:sp>
      </p:grpSp>
      <p:grpSp>
        <p:nvGrpSpPr>
          <p:cNvPr id="61" name="Group 60"/>
          <p:cNvGrpSpPr/>
          <p:nvPr/>
        </p:nvGrpSpPr>
        <p:grpSpPr>
          <a:xfrm>
            <a:off x="5319059" y="2932677"/>
            <a:ext cx="2692949" cy="2135795"/>
            <a:chOff x="6088568" y="257666"/>
            <a:chExt cx="2692949" cy="2135794"/>
          </a:xfrm>
        </p:grpSpPr>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3" name="TextBox 62"/>
            <p:cNvSpPr txBox="1"/>
            <p:nvPr/>
          </p:nvSpPr>
          <p:spPr>
            <a:xfrm rot="21272693">
              <a:off x="6611435" y="1043251"/>
              <a:ext cx="2170082" cy="369332"/>
            </a:xfrm>
            <a:prstGeom prst="rect">
              <a:avLst/>
            </a:prstGeom>
            <a:noFill/>
          </p:spPr>
          <p:txBody>
            <a:bodyPr wrap="square" rtlCol="0">
              <a:spAutoFit/>
            </a:bodyPr>
            <a:lstStyle/>
            <a:p>
              <a:pPr algn="l"/>
              <a:r>
                <a:rPr lang="en-GB" dirty="0">
                  <a:solidFill>
                    <a:schemeClr val="accent5">
                      <a:lumMod val="50000"/>
                    </a:schemeClr>
                  </a:solidFill>
                  <a:latin typeface="Century Gothic"/>
                  <a:cs typeface="Century Gothic"/>
                </a:rPr>
                <a:t>[</a:t>
              </a:r>
              <a:r>
                <a:rPr lang="en-GB" dirty="0" err="1">
                  <a:solidFill>
                    <a:schemeClr val="accent5">
                      <a:lumMod val="50000"/>
                    </a:schemeClr>
                  </a:solidFill>
                  <a:latin typeface="Century Gothic"/>
                  <a:cs typeface="Century Gothic"/>
                </a:rPr>
                <a:t>quedar</a:t>
              </a:r>
              <a:r>
                <a:rPr lang="en-GB" dirty="0">
                  <a:solidFill>
                    <a:schemeClr val="accent5">
                      <a:lumMod val="50000"/>
                    </a:schemeClr>
                  </a:solidFill>
                  <a:latin typeface="Century Gothic"/>
                  <a:cs typeface="Century Gothic"/>
                </a:rPr>
                <a:t>]</a:t>
              </a:r>
            </a:p>
          </p:txBody>
        </p:sp>
      </p:grpSp>
      <p:grpSp>
        <p:nvGrpSpPr>
          <p:cNvPr id="64" name="Group 63"/>
          <p:cNvGrpSpPr/>
          <p:nvPr/>
        </p:nvGrpSpPr>
        <p:grpSpPr>
          <a:xfrm>
            <a:off x="7347446" y="1355741"/>
            <a:ext cx="2663663" cy="2135795"/>
            <a:chOff x="6088568" y="257666"/>
            <a:chExt cx="2663663" cy="2135794"/>
          </a:xfrm>
        </p:grpSpPr>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6" name="TextBox 65"/>
            <p:cNvSpPr txBox="1"/>
            <p:nvPr/>
          </p:nvSpPr>
          <p:spPr>
            <a:xfrm rot="21272693">
              <a:off x="6582149" y="1031523"/>
              <a:ext cx="2170082" cy="369332"/>
            </a:xfrm>
            <a:prstGeom prst="rect">
              <a:avLst/>
            </a:prstGeom>
            <a:noFill/>
          </p:spPr>
          <p:txBody>
            <a:bodyPr wrap="square" rtlCol="0">
              <a:spAutoFit/>
            </a:bodyPr>
            <a:lstStyle/>
            <a:p>
              <a:pPr algn="l"/>
              <a:r>
                <a:rPr lang="en-GB" dirty="0">
                  <a:solidFill>
                    <a:schemeClr val="accent5">
                      <a:lumMod val="50000"/>
                    </a:schemeClr>
                  </a:solidFill>
                  <a:latin typeface="Century Gothic"/>
                  <a:cs typeface="Century Gothic"/>
                </a:rPr>
                <a:t>[</a:t>
              </a:r>
              <a:r>
                <a:rPr lang="en-GB" dirty="0" err="1">
                  <a:solidFill>
                    <a:schemeClr val="accent5">
                      <a:lumMod val="50000"/>
                    </a:schemeClr>
                  </a:solidFill>
                  <a:latin typeface="Century Gothic"/>
                  <a:cs typeface="Century Gothic"/>
                </a:rPr>
                <a:t>pintar</a:t>
              </a:r>
              <a:r>
                <a:rPr lang="en-GB" dirty="0">
                  <a:solidFill>
                    <a:schemeClr val="accent5">
                      <a:lumMod val="50000"/>
                    </a:schemeClr>
                  </a:solidFill>
                  <a:latin typeface="Century Gothic"/>
                  <a:cs typeface="Century Gothic"/>
                </a:rPr>
                <a:t>]</a:t>
              </a:r>
            </a:p>
          </p:txBody>
        </p:sp>
      </p:grpSp>
      <p:grpSp>
        <p:nvGrpSpPr>
          <p:cNvPr id="67" name="Group 66"/>
          <p:cNvGrpSpPr/>
          <p:nvPr/>
        </p:nvGrpSpPr>
        <p:grpSpPr>
          <a:xfrm>
            <a:off x="7535819" y="2747741"/>
            <a:ext cx="2692951" cy="2135795"/>
            <a:chOff x="6088568" y="257666"/>
            <a:chExt cx="2692950" cy="2135794"/>
          </a:xfrm>
        </p:grpSpPr>
        <p:pic>
          <p:nvPicPr>
            <p:cNvPr id="68" name="Picture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69" name="TextBox 68"/>
            <p:cNvSpPr txBox="1"/>
            <p:nvPr/>
          </p:nvSpPr>
          <p:spPr>
            <a:xfrm rot="21272693">
              <a:off x="6611436" y="1074391"/>
              <a:ext cx="2170082" cy="369332"/>
            </a:xfrm>
            <a:prstGeom prst="rect">
              <a:avLst/>
            </a:prstGeom>
            <a:noFill/>
          </p:spPr>
          <p:txBody>
            <a:bodyPr wrap="square" rtlCol="0">
              <a:spAutoFit/>
            </a:bodyPr>
            <a:lstStyle/>
            <a:p>
              <a:pPr algn="l"/>
              <a:r>
                <a:rPr lang="en-GB" dirty="0">
                  <a:solidFill>
                    <a:schemeClr val="accent5">
                      <a:lumMod val="50000"/>
                    </a:schemeClr>
                  </a:solidFill>
                  <a:latin typeface="Century Gothic"/>
                  <a:cs typeface="Century Gothic"/>
                </a:rPr>
                <a:t>[</a:t>
              </a:r>
              <a:r>
                <a:rPr lang="en-GB" dirty="0" err="1">
                  <a:solidFill>
                    <a:schemeClr val="accent5">
                      <a:lumMod val="50000"/>
                    </a:schemeClr>
                  </a:solidFill>
                  <a:latin typeface="Century Gothic"/>
                  <a:cs typeface="Century Gothic"/>
                </a:rPr>
                <a:t>viajar</a:t>
              </a:r>
              <a:r>
                <a:rPr lang="en-GB" dirty="0">
                  <a:solidFill>
                    <a:schemeClr val="accent5">
                      <a:lumMod val="50000"/>
                    </a:schemeClr>
                  </a:solidFill>
                  <a:latin typeface="Century Gothic"/>
                  <a:cs typeface="Century Gothic"/>
                </a:rPr>
                <a:t>]</a:t>
              </a:r>
            </a:p>
          </p:txBody>
        </p:sp>
      </p:grpSp>
      <p:grpSp>
        <p:nvGrpSpPr>
          <p:cNvPr id="70" name="Group 69"/>
          <p:cNvGrpSpPr/>
          <p:nvPr/>
        </p:nvGrpSpPr>
        <p:grpSpPr>
          <a:xfrm>
            <a:off x="4365736" y="4500348"/>
            <a:ext cx="2674765" cy="2135795"/>
            <a:chOff x="6088568" y="257666"/>
            <a:chExt cx="2674765" cy="2135794"/>
          </a:xfrm>
        </p:grpSpPr>
        <p:pic>
          <p:nvPicPr>
            <p:cNvPr id="71" name="Picture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2" name="TextBox 71"/>
            <p:cNvSpPr txBox="1"/>
            <p:nvPr/>
          </p:nvSpPr>
          <p:spPr>
            <a:xfrm rot="21272693">
              <a:off x="6593251" y="1086977"/>
              <a:ext cx="2170082" cy="369332"/>
            </a:xfrm>
            <a:prstGeom prst="rect">
              <a:avLst/>
            </a:prstGeom>
            <a:noFill/>
          </p:spPr>
          <p:txBody>
            <a:bodyPr wrap="square" rtlCol="0">
              <a:spAutoFit/>
            </a:bodyPr>
            <a:lstStyle/>
            <a:p>
              <a:pPr algn="l"/>
              <a:r>
                <a:rPr lang="en-GB" dirty="0">
                  <a:solidFill>
                    <a:schemeClr val="accent5">
                      <a:lumMod val="50000"/>
                    </a:schemeClr>
                  </a:solidFill>
                  <a:latin typeface="Century Gothic"/>
                  <a:cs typeface="Century Gothic"/>
                </a:rPr>
                <a:t>[</a:t>
              </a:r>
              <a:r>
                <a:rPr lang="en-GB" dirty="0" err="1">
                  <a:solidFill>
                    <a:schemeClr val="accent5">
                      <a:lumMod val="50000"/>
                    </a:schemeClr>
                  </a:solidFill>
                  <a:latin typeface="Century Gothic"/>
                  <a:cs typeface="Century Gothic"/>
                </a:rPr>
                <a:t>visitar</a:t>
              </a:r>
              <a:r>
                <a:rPr lang="en-GB" dirty="0">
                  <a:solidFill>
                    <a:schemeClr val="accent5">
                      <a:lumMod val="50000"/>
                    </a:schemeClr>
                  </a:solidFill>
                  <a:latin typeface="Century Gothic"/>
                  <a:cs typeface="Century Gothic"/>
                </a:rPr>
                <a:t>]</a:t>
              </a:r>
            </a:p>
          </p:txBody>
        </p:sp>
      </p:grpSp>
      <p:grpSp>
        <p:nvGrpSpPr>
          <p:cNvPr id="73" name="Group 72"/>
          <p:cNvGrpSpPr/>
          <p:nvPr/>
        </p:nvGrpSpPr>
        <p:grpSpPr>
          <a:xfrm>
            <a:off x="6523799" y="4270355"/>
            <a:ext cx="2391759" cy="2135795"/>
            <a:chOff x="6088568" y="257666"/>
            <a:chExt cx="2391759" cy="2135794"/>
          </a:xfrm>
        </p:grpSpPr>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5" name="TextBox 74"/>
            <p:cNvSpPr txBox="1"/>
            <p:nvPr/>
          </p:nvSpPr>
          <p:spPr>
            <a:xfrm rot="21272693">
              <a:off x="6310245" y="1139763"/>
              <a:ext cx="2170082" cy="369332"/>
            </a:xfrm>
            <a:prstGeom prst="rect">
              <a:avLst/>
            </a:prstGeom>
            <a:noFill/>
          </p:spPr>
          <p:txBody>
            <a:bodyPr wrap="square" rtlCol="0">
              <a:spAutoFit/>
            </a:bodyPr>
            <a:lstStyle/>
            <a:p>
              <a:pPr algn="l"/>
              <a:r>
                <a:rPr lang="en-GB" dirty="0">
                  <a:solidFill>
                    <a:schemeClr val="accent5">
                      <a:lumMod val="50000"/>
                    </a:schemeClr>
                  </a:solidFill>
                  <a:latin typeface="Century Gothic"/>
                  <a:cs typeface="Century Gothic"/>
                </a:rPr>
                <a:t>[</a:t>
              </a:r>
              <a:r>
                <a:rPr lang="en-GB" dirty="0" err="1">
                  <a:solidFill>
                    <a:schemeClr val="accent5">
                      <a:lumMod val="50000"/>
                    </a:schemeClr>
                  </a:solidFill>
                  <a:latin typeface="Century Gothic"/>
                  <a:cs typeface="Century Gothic"/>
                </a:rPr>
                <a:t>descansar</a:t>
              </a:r>
              <a:r>
                <a:rPr lang="en-GB" dirty="0">
                  <a:solidFill>
                    <a:schemeClr val="accent5">
                      <a:lumMod val="50000"/>
                    </a:schemeClr>
                  </a:solidFill>
                  <a:latin typeface="Century Gothic"/>
                  <a:cs typeface="Century Gothic"/>
                </a:rPr>
                <a:t>]</a:t>
              </a:r>
            </a:p>
          </p:txBody>
        </p:sp>
      </p:grpSp>
      <p:grpSp>
        <p:nvGrpSpPr>
          <p:cNvPr id="76" name="Group 75"/>
          <p:cNvGrpSpPr/>
          <p:nvPr/>
        </p:nvGrpSpPr>
        <p:grpSpPr>
          <a:xfrm>
            <a:off x="8724488" y="4057161"/>
            <a:ext cx="2461683" cy="2135795"/>
            <a:chOff x="6088568" y="257666"/>
            <a:chExt cx="2461682" cy="2135794"/>
          </a:xfrm>
        </p:grpSpPr>
        <p:pic>
          <p:nvPicPr>
            <p:cNvPr id="77" name="Picture 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78" name="TextBox 77"/>
            <p:cNvSpPr txBox="1"/>
            <p:nvPr/>
          </p:nvSpPr>
          <p:spPr>
            <a:xfrm rot="21272693">
              <a:off x="6380167" y="1126829"/>
              <a:ext cx="2170083" cy="369332"/>
            </a:xfrm>
            <a:prstGeom prst="rect">
              <a:avLst/>
            </a:prstGeom>
            <a:noFill/>
          </p:spPr>
          <p:txBody>
            <a:bodyPr wrap="square" rtlCol="0">
              <a:spAutoFit/>
            </a:bodyPr>
            <a:lstStyle/>
            <a:p>
              <a:pPr algn="l"/>
              <a:r>
                <a:rPr lang="en-GB" dirty="0">
                  <a:solidFill>
                    <a:schemeClr val="accent5">
                      <a:lumMod val="50000"/>
                    </a:schemeClr>
                  </a:solidFill>
                  <a:latin typeface="Century Gothic"/>
                  <a:cs typeface="Century Gothic"/>
                </a:rPr>
                <a:t>[estudiar]</a:t>
              </a:r>
            </a:p>
          </p:txBody>
        </p:sp>
      </p:grpSp>
      <p:grpSp>
        <p:nvGrpSpPr>
          <p:cNvPr id="79" name="Group 78"/>
          <p:cNvGrpSpPr/>
          <p:nvPr/>
        </p:nvGrpSpPr>
        <p:grpSpPr>
          <a:xfrm>
            <a:off x="3005544" y="1734049"/>
            <a:ext cx="2692949" cy="2135795"/>
            <a:chOff x="6088568" y="257666"/>
            <a:chExt cx="2692949" cy="2135794"/>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1" name="TextBox 80"/>
            <p:cNvSpPr txBox="1"/>
            <p:nvPr/>
          </p:nvSpPr>
          <p:spPr>
            <a:xfrm rot="21272693">
              <a:off x="6611435" y="1043251"/>
              <a:ext cx="2170082" cy="369332"/>
            </a:xfrm>
            <a:prstGeom prst="rect">
              <a:avLst/>
            </a:prstGeom>
            <a:noFill/>
          </p:spPr>
          <p:txBody>
            <a:bodyPr wrap="square" rtlCol="0">
              <a:spAutoFit/>
            </a:bodyPr>
            <a:lstStyle/>
            <a:p>
              <a:pPr algn="l"/>
              <a:r>
                <a:rPr lang="en-GB" dirty="0">
                  <a:solidFill>
                    <a:schemeClr val="accent5">
                      <a:lumMod val="50000"/>
                    </a:schemeClr>
                  </a:solidFill>
                  <a:latin typeface="Century Gothic"/>
                  <a:cs typeface="Century Gothic"/>
                </a:rPr>
                <a:t>[</a:t>
              </a:r>
              <a:r>
                <a:rPr lang="en-GB" dirty="0" err="1">
                  <a:solidFill>
                    <a:schemeClr val="accent5">
                      <a:lumMod val="50000"/>
                    </a:schemeClr>
                  </a:solidFill>
                  <a:latin typeface="Century Gothic"/>
                  <a:cs typeface="Century Gothic"/>
                </a:rPr>
                <a:t>bailar</a:t>
              </a:r>
              <a:r>
                <a:rPr lang="en-GB" dirty="0">
                  <a:solidFill>
                    <a:schemeClr val="accent5">
                      <a:lumMod val="50000"/>
                    </a:schemeClr>
                  </a:solidFill>
                  <a:latin typeface="Century Gothic"/>
                  <a:cs typeface="Century Gothic"/>
                </a:rPr>
                <a:t>]</a:t>
              </a:r>
            </a:p>
          </p:txBody>
        </p:sp>
      </p:grpSp>
      <p:grpSp>
        <p:nvGrpSpPr>
          <p:cNvPr id="82" name="Group 81"/>
          <p:cNvGrpSpPr/>
          <p:nvPr/>
        </p:nvGrpSpPr>
        <p:grpSpPr>
          <a:xfrm>
            <a:off x="3185687" y="3127643"/>
            <a:ext cx="2433807" cy="2135795"/>
            <a:chOff x="6088568" y="257666"/>
            <a:chExt cx="2433806" cy="2135794"/>
          </a:xfrm>
        </p:grpSpPr>
        <p:pic>
          <p:nvPicPr>
            <p:cNvPr id="83" name="Picture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4" name="TextBox 83"/>
            <p:cNvSpPr txBox="1"/>
            <p:nvPr/>
          </p:nvSpPr>
          <p:spPr>
            <a:xfrm rot="21272693">
              <a:off x="6352291" y="1111399"/>
              <a:ext cx="2170083" cy="369332"/>
            </a:xfrm>
            <a:prstGeom prst="rect">
              <a:avLst/>
            </a:prstGeom>
            <a:noFill/>
          </p:spPr>
          <p:txBody>
            <a:bodyPr wrap="square" rtlCol="0">
              <a:spAutoFit/>
            </a:bodyPr>
            <a:lstStyle/>
            <a:p>
              <a:pPr algn="l"/>
              <a:r>
                <a:rPr lang="en-GB" dirty="0">
                  <a:solidFill>
                    <a:schemeClr val="accent5">
                      <a:lumMod val="50000"/>
                    </a:schemeClr>
                  </a:solidFill>
                  <a:latin typeface="Century Gothic"/>
                  <a:cs typeface="Century Gothic"/>
                </a:rPr>
                <a:t>[</a:t>
              </a:r>
              <a:r>
                <a:rPr lang="en-GB" dirty="0" err="1">
                  <a:solidFill>
                    <a:schemeClr val="accent5">
                      <a:lumMod val="50000"/>
                    </a:schemeClr>
                  </a:solidFill>
                  <a:latin typeface="Century Gothic"/>
                  <a:cs typeface="Century Gothic"/>
                </a:rPr>
                <a:t>escuchar</a:t>
              </a:r>
              <a:r>
                <a:rPr lang="en-GB" dirty="0">
                  <a:solidFill>
                    <a:schemeClr val="accent5">
                      <a:lumMod val="50000"/>
                    </a:schemeClr>
                  </a:solidFill>
                  <a:latin typeface="Century Gothic"/>
                  <a:cs typeface="Century Gothic"/>
                </a:rPr>
                <a:t>]</a:t>
              </a:r>
            </a:p>
          </p:txBody>
        </p:sp>
      </p:grpSp>
      <p:grpSp>
        <p:nvGrpSpPr>
          <p:cNvPr id="85" name="Group 84"/>
          <p:cNvGrpSpPr/>
          <p:nvPr/>
        </p:nvGrpSpPr>
        <p:grpSpPr>
          <a:xfrm>
            <a:off x="5549802" y="161887"/>
            <a:ext cx="2759587" cy="2135795"/>
            <a:chOff x="6088568" y="257666"/>
            <a:chExt cx="2759586" cy="2135794"/>
          </a:xfrm>
        </p:grpSpPr>
        <p:pic>
          <p:nvPicPr>
            <p:cNvPr id="86" name="Picture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87" name="TextBox 86"/>
            <p:cNvSpPr txBox="1"/>
            <p:nvPr/>
          </p:nvSpPr>
          <p:spPr>
            <a:xfrm rot="21272693">
              <a:off x="6678072" y="1047823"/>
              <a:ext cx="2170082" cy="369332"/>
            </a:xfrm>
            <a:prstGeom prst="rect">
              <a:avLst/>
            </a:prstGeom>
            <a:noFill/>
          </p:spPr>
          <p:txBody>
            <a:bodyPr wrap="square" rtlCol="0">
              <a:spAutoFit/>
            </a:bodyPr>
            <a:lstStyle/>
            <a:p>
              <a:pPr algn="l"/>
              <a:r>
                <a:rPr lang="en-GB" dirty="0">
                  <a:solidFill>
                    <a:schemeClr val="accent5">
                      <a:lumMod val="50000"/>
                    </a:schemeClr>
                  </a:solidFill>
                  <a:latin typeface="Century Gothic"/>
                  <a:cs typeface="Century Gothic"/>
                </a:rPr>
                <a:t>[</a:t>
              </a:r>
              <a:r>
                <a:rPr lang="en-GB" dirty="0" err="1">
                  <a:solidFill>
                    <a:schemeClr val="accent5">
                      <a:lumMod val="50000"/>
                    </a:schemeClr>
                  </a:solidFill>
                  <a:latin typeface="Century Gothic"/>
                  <a:cs typeface="Century Gothic"/>
                </a:rPr>
                <a:t>usar</a:t>
              </a:r>
              <a:r>
                <a:rPr lang="en-GB" dirty="0">
                  <a:solidFill>
                    <a:schemeClr val="accent5">
                      <a:lumMod val="50000"/>
                    </a:schemeClr>
                  </a:solidFill>
                  <a:latin typeface="Century Gothic"/>
                  <a:cs typeface="Century Gothic"/>
                </a:rPr>
                <a:t>]</a:t>
              </a:r>
            </a:p>
          </p:txBody>
        </p:sp>
      </p:grpSp>
      <p:grpSp>
        <p:nvGrpSpPr>
          <p:cNvPr id="88" name="Group 87"/>
          <p:cNvGrpSpPr/>
          <p:nvPr/>
        </p:nvGrpSpPr>
        <p:grpSpPr>
          <a:xfrm>
            <a:off x="7678352" y="-67255"/>
            <a:ext cx="2657163" cy="2135795"/>
            <a:chOff x="6088568" y="257666"/>
            <a:chExt cx="2657163" cy="2135794"/>
          </a:xfrm>
        </p:grpSpPr>
        <p:pic>
          <p:nvPicPr>
            <p:cNvPr id="89" name="Picture 8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90" name="TextBox 89"/>
            <p:cNvSpPr txBox="1"/>
            <p:nvPr/>
          </p:nvSpPr>
          <p:spPr>
            <a:xfrm rot="21272693">
              <a:off x="6575649" y="1087783"/>
              <a:ext cx="2170082" cy="369332"/>
            </a:xfrm>
            <a:prstGeom prst="rect">
              <a:avLst/>
            </a:prstGeom>
            <a:noFill/>
          </p:spPr>
          <p:txBody>
            <a:bodyPr wrap="square" rtlCol="0">
              <a:spAutoFit/>
            </a:bodyPr>
            <a:lstStyle/>
            <a:p>
              <a:pPr algn="l"/>
              <a:r>
                <a:rPr lang="en-GB" dirty="0">
                  <a:solidFill>
                    <a:schemeClr val="accent5">
                      <a:lumMod val="50000"/>
                    </a:schemeClr>
                  </a:solidFill>
                  <a:latin typeface="Century Gothic"/>
                  <a:cs typeface="Century Gothic"/>
                </a:rPr>
                <a:t>[</a:t>
              </a:r>
              <a:r>
                <a:rPr lang="en-GB" dirty="0" err="1">
                  <a:solidFill>
                    <a:schemeClr val="accent5">
                      <a:lumMod val="50000"/>
                    </a:schemeClr>
                  </a:solidFill>
                  <a:latin typeface="Century Gothic"/>
                  <a:cs typeface="Century Gothic"/>
                </a:rPr>
                <a:t>limpiar</a:t>
              </a:r>
              <a:r>
                <a:rPr lang="en-GB" dirty="0">
                  <a:solidFill>
                    <a:schemeClr val="accent5">
                      <a:lumMod val="50000"/>
                    </a:schemeClr>
                  </a:solidFill>
                  <a:latin typeface="Century Gothic"/>
                  <a:cs typeface="Century Gothic"/>
                </a:rPr>
                <a:t>]</a:t>
              </a:r>
            </a:p>
          </p:txBody>
        </p:sp>
      </p:grpSp>
      <p:grpSp>
        <p:nvGrpSpPr>
          <p:cNvPr id="91" name="Group 90"/>
          <p:cNvGrpSpPr/>
          <p:nvPr/>
        </p:nvGrpSpPr>
        <p:grpSpPr>
          <a:xfrm>
            <a:off x="1018565" y="3322853"/>
            <a:ext cx="2362531" cy="2135795"/>
            <a:chOff x="6088568" y="257666"/>
            <a:chExt cx="2362530" cy="2135794"/>
          </a:xfrm>
        </p:grpSpPr>
        <p:pic>
          <p:nvPicPr>
            <p:cNvPr id="92" name="Picture 9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93" name="TextBox 92"/>
            <p:cNvSpPr txBox="1"/>
            <p:nvPr/>
          </p:nvSpPr>
          <p:spPr>
            <a:xfrm rot="21272693">
              <a:off x="6281016" y="991772"/>
              <a:ext cx="2170082" cy="646331"/>
            </a:xfrm>
            <a:prstGeom prst="rect">
              <a:avLst/>
            </a:prstGeom>
            <a:noFill/>
          </p:spPr>
          <p:txBody>
            <a:bodyPr wrap="square" rtlCol="0">
              <a:spAutoFit/>
            </a:bodyPr>
            <a:lstStyle/>
            <a:p>
              <a:pPr algn="l"/>
              <a:r>
                <a:rPr lang="en-GB" dirty="0">
                  <a:solidFill>
                    <a:schemeClr val="accent5">
                      <a:lumMod val="50000"/>
                    </a:schemeClr>
                  </a:solidFill>
                  <a:latin typeface="Century Gothic"/>
                  <a:cs typeface="Century Gothic"/>
                </a:rPr>
                <a:t>[</a:t>
              </a:r>
              <a:r>
                <a:rPr lang="en-GB" dirty="0" err="1">
                  <a:solidFill>
                    <a:schemeClr val="accent5">
                      <a:lumMod val="50000"/>
                    </a:schemeClr>
                  </a:solidFill>
                  <a:latin typeface="Century Gothic"/>
                  <a:cs typeface="Century Gothic"/>
                </a:rPr>
                <a:t>pasar</a:t>
              </a:r>
              <a:r>
                <a:rPr lang="en-GB" dirty="0">
                  <a:solidFill>
                    <a:schemeClr val="accent5">
                      <a:lumMod val="50000"/>
                    </a:schemeClr>
                  </a:solidFill>
                  <a:latin typeface="Century Gothic"/>
                  <a:cs typeface="Century Gothic"/>
                </a:rPr>
                <a:t> </a:t>
              </a:r>
              <a:r>
                <a:rPr lang="en-GB" dirty="0" err="1">
                  <a:solidFill>
                    <a:schemeClr val="accent5">
                      <a:lumMod val="50000"/>
                    </a:schemeClr>
                  </a:solidFill>
                  <a:latin typeface="Century Gothic"/>
                  <a:cs typeface="Century Gothic"/>
                </a:rPr>
                <a:t>tiempo</a:t>
              </a:r>
              <a:r>
                <a:rPr lang="en-GB" dirty="0">
                  <a:solidFill>
                    <a:schemeClr val="accent5">
                      <a:lumMod val="50000"/>
                    </a:schemeClr>
                  </a:solidFill>
                  <a:latin typeface="Century Gothic"/>
                  <a:cs typeface="Century Gothic"/>
                </a:rPr>
                <a:t> con]</a:t>
              </a:r>
            </a:p>
          </p:txBody>
        </p:sp>
      </p:grpSp>
      <p:sp>
        <p:nvSpPr>
          <p:cNvPr id="53" name="Rounded Rectangle 52"/>
          <p:cNvSpPr/>
          <p:nvPr/>
        </p:nvSpPr>
        <p:spPr>
          <a:xfrm>
            <a:off x="455555" y="4366984"/>
            <a:ext cx="11345344" cy="759873"/>
          </a:xfrm>
          <a:prstGeom prst="round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3600" dirty="0">
                <a:latin typeface="Century Gothic"/>
                <a:cs typeface="Century Gothic"/>
              </a:rPr>
              <a:t>El </a:t>
            </a:r>
            <a:r>
              <a:rPr lang="en-GB" sz="3600" dirty="0" err="1">
                <a:latin typeface="Century Gothic"/>
                <a:cs typeface="Century Gothic"/>
              </a:rPr>
              <a:t>verano</a:t>
            </a:r>
            <a:r>
              <a:rPr lang="en-GB" sz="3600" dirty="0">
                <a:latin typeface="Century Gothic"/>
                <a:cs typeface="Century Gothic"/>
              </a:rPr>
              <a:t> </a:t>
            </a:r>
            <a:r>
              <a:rPr lang="en-GB" sz="3600" dirty="0" err="1">
                <a:latin typeface="Century Gothic"/>
                <a:cs typeface="Century Gothic"/>
              </a:rPr>
              <a:t>pasado</a:t>
            </a:r>
            <a:r>
              <a:rPr lang="en-GB" sz="3600" dirty="0">
                <a:latin typeface="Century Gothic"/>
                <a:cs typeface="Century Gothic"/>
              </a:rPr>
              <a:t> no </a:t>
            </a:r>
            <a:r>
              <a:rPr lang="en-GB" sz="3600" dirty="0" err="1">
                <a:latin typeface="Century Gothic"/>
                <a:cs typeface="Century Gothic"/>
              </a:rPr>
              <a:t>bailé</a:t>
            </a:r>
            <a:r>
              <a:rPr lang="en-GB" sz="3600" dirty="0">
                <a:latin typeface="Century Gothic"/>
                <a:cs typeface="Century Gothic"/>
              </a:rPr>
              <a:t> salsa </a:t>
            </a:r>
            <a:r>
              <a:rPr lang="en-GB" sz="3600" dirty="0" err="1">
                <a:latin typeface="Century Gothic"/>
                <a:cs typeface="Century Gothic"/>
              </a:rPr>
              <a:t>en</a:t>
            </a:r>
            <a:r>
              <a:rPr lang="en-GB" sz="3600" dirty="0">
                <a:latin typeface="Century Gothic"/>
                <a:cs typeface="Century Gothic"/>
              </a:rPr>
              <a:t> Colombia</a:t>
            </a:r>
            <a:r>
              <a:rPr lang="en-GB" sz="3900" dirty="0">
                <a:latin typeface="Century Gothic"/>
                <a:cs typeface="Century Gothic"/>
              </a:rPr>
              <a:t>.</a:t>
            </a:r>
          </a:p>
        </p:txBody>
      </p:sp>
      <p:sp>
        <p:nvSpPr>
          <p:cNvPr id="50" name="Rounded Rectangular Callout 49"/>
          <p:cNvSpPr/>
          <p:nvPr/>
        </p:nvSpPr>
        <p:spPr>
          <a:xfrm>
            <a:off x="9461237" y="863875"/>
            <a:ext cx="2466907" cy="826840"/>
          </a:xfrm>
          <a:prstGeom prst="wedgeRoundRectCallout">
            <a:avLst>
              <a:gd name="adj1" fmla="val 33223"/>
              <a:gd name="adj2" fmla="val 9027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dirty="0">
                <a:solidFill>
                  <a:srgbClr val="002060"/>
                </a:solidFill>
                <a:latin typeface="Century Gothic"/>
                <a:cs typeface="Century Gothic"/>
              </a:rPr>
              <a:t>¡Hay </a:t>
            </a:r>
            <a:r>
              <a:rPr lang="en-GB" b="1" dirty="0">
                <a:solidFill>
                  <a:srgbClr val="002060"/>
                </a:solidFill>
                <a:latin typeface="Century Gothic"/>
                <a:cs typeface="Century Gothic"/>
              </a:rPr>
              <a:t>dos</a:t>
            </a:r>
            <a:r>
              <a:rPr lang="en-GB" dirty="0">
                <a:solidFill>
                  <a:srgbClr val="002060"/>
                </a:solidFill>
                <a:latin typeface="Century Gothic"/>
                <a:cs typeface="Century Gothic"/>
              </a:rPr>
              <a:t> posibilidades!</a:t>
            </a:r>
          </a:p>
        </p:txBody>
      </p:sp>
      <p:sp>
        <p:nvSpPr>
          <p:cNvPr id="94" name="Rounded Rectangle 93"/>
          <p:cNvSpPr/>
          <p:nvPr/>
        </p:nvSpPr>
        <p:spPr>
          <a:xfrm>
            <a:off x="443654" y="5310209"/>
            <a:ext cx="11357247" cy="759873"/>
          </a:xfrm>
          <a:prstGeom prst="round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3600" dirty="0">
                <a:latin typeface="Century Gothic"/>
                <a:cs typeface="Century Gothic"/>
              </a:rPr>
              <a:t>El </a:t>
            </a:r>
            <a:r>
              <a:rPr lang="en-GB" sz="3600" dirty="0" err="1">
                <a:latin typeface="Century Gothic"/>
                <a:cs typeface="Century Gothic"/>
              </a:rPr>
              <a:t>verano</a:t>
            </a:r>
            <a:r>
              <a:rPr lang="en-GB" sz="3600" dirty="0">
                <a:latin typeface="Century Gothic"/>
                <a:cs typeface="Century Gothic"/>
              </a:rPr>
              <a:t> </a:t>
            </a:r>
            <a:r>
              <a:rPr lang="en-GB" sz="3600" dirty="0" err="1">
                <a:latin typeface="Century Gothic"/>
                <a:cs typeface="Century Gothic"/>
              </a:rPr>
              <a:t>pasado</a:t>
            </a:r>
            <a:r>
              <a:rPr lang="en-GB" sz="3600" dirty="0">
                <a:latin typeface="Century Gothic"/>
                <a:cs typeface="Century Gothic"/>
              </a:rPr>
              <a:t> no </a:t>
            </a:r>
            <a:r>
              <a:rPr lang="en-GB" sz="3600" dirty="0" err="1">
                <a:latin typeface="Century Gothic"/>
                <a:cs typeface="Century Gothic"/>
              </a:rPr>
              <a:t>escuché</a:t>
            </a:r>
            <a:r>
              <a:rPr lang="en-GB" sz="3600" dirty="0">
                <a:latin typeface="Century Gothic"/>
                <a:cs typeface="Century Gothic"/>
              </a:rPr>
              <a:t> salsa </a:t>
            </a:r>
            <a:r>
              <a:rPr lang="en-GB" sz="3600" dirty="0" err="1">
                <a:latin typeface="Century Gothic"/>
                <a:cs typeface="Century Gothic"/>
              </a:rPr>
              <a:t>en</a:t>
            </a:r>
            <a:r>
              <a:rPr lang="en-GB" sz="3600" dirty="0">
                <a:latin typeface="Century Gothic"/>
                <a:cs typeface="Century Gothic"/>
              </a:rPr>
              <a:t> Colombia</a:t>
            </a:r>
            <a:r>
              <a:rPr lang="en-GB" sz="3900" dirty="0">
                <a:latin typeface="Century Gothic"/>
                <a:cs typeface="Century Gothic"/>
              </a:rPr>
              <a:t>.</a:t>
            </a:r>
          </a:p>
        </p:txBody>
      </p:sp>
      <p:sp>
        <p:nvSpPr>
          <p:cNvPr id="95" name="Rounded Rectangle 11">
            <a:extLst>
              <a:ext uri="{FF2B5EF4-FFF2-40B4-BE49-F238E27FC236}">
                <a16:creationId xmlns:a16="http://schemas.microsoft.com/office/drawing/2014/main" id="{A316DD52-7894-4A75-969C-CA0645DA2978}"/>
              </a:ext>
            </a:extLst>
          </p:cNvPr>
          <p:cNvSpPr/>
          <p:nvPr/>
        </p:nvSpPr>
        <p:spPr>
          <a:xfrm>
            <a:off x="10262494" y="258167"/>
            <a:ext cx="148478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defTabSz="914377">
              <a:defRPr/>
            </a:pPr>
            <a:r>
              <a:rPr lang="en-GB" sz="2000" b="1" dirty="0" err="1">
                <a:solidFill>
                  <a:prstClr val="white"/>
                </a:solidFill>
                <a:latin typeface="Century Gothic"/>
                <a:cs typeface="Century Gothic"/>
              </a:rPr>
              <a:t>hablar</a:t>
            </a:r>
            <a:endParaRPr lang="en-GB" sz="2000" b="1" dirty="0">
              <a:solidFill>
                <a:prstClr val="white"/>
              </a:solidFill>
              <a:latin typeface="Century Gothic"/>
              <a:cs typeface="Century Gothic"/>
            </a:endParaRPr>
          </a:p>
        </p:txBody>
      </p:sp>
      <p:sp>
        <p:nvSpPr>
          <p:cNvPr id="96" name="TextBox 95"/>
          <p:cNvSpPr txBox="1"/>
          <p:nvPr/>
        </p:nvSpPr>
        <p:spPr>
          <a:xfrm>
            <a:off x="587212" y="2994389"/>
            <a:ext cx="3082961" cy="369330"/>
          </a:xfrm>
          <a:prstGeom prst="rect">
            <a:avLst/>
          </a:prstGeom>
          <a:noFill/>
        </p:spPr>
        <p:txBody>
          <a:bodyPr wrap="square" lIns="91438" tIns="45719" rIns="91438" bIns="45719" rtlCol="0">
            <a:spAutoFit/>
          </a:bodyPr>
          <a:lstStyle/>
          <a:p>
            <a:pPr algn="l"/>
            <a:r>
              <a:rPr lang="en-GB" dirty="0">
                <a:solidFill>
                  <a:schemeClr val="accent5">
                    <a:lumMod val="50000"/>
                  </a:schemeClr>
                </a:solidFill>
                <a:latin typeface="Century Gothic"/>
                <a:cs typeface="Century Gothic"/>
              </a:rPr>
              <a:t>(</a:t>
            </a:r>
            <a:r>
              <a:rPr lang="en-GB" dirty="0" err="1">
                <a:solidFill>
                  <a:schemeClr val="accent5">
                    <a:lumMod val="50000"/>
                  </a:schemeClr>
                </a:solidFill>
                <a:latin typeface="Century Gothic"/>
                <a:cs typeface="Century Gothic"/>
              </a:rPr>
              <a:t>frase</a:t>
            </a:r>
            <a:r>
              <a:rPr lang="en-GB" dirty="0">
                <a:solidFill>
                  <a:schemeClr val="accent5">
                    <a:lumMod val="50000"/>
                  </a:schemeClr>
                </a:solidFill>
                <a:latin typeface="Century Gothic"/>
                <a:cs typeface="Century Gothic"/>
              </a:rPr>
              <a:t> negativa)</a:t>
            </a:r>
          </a:p>
        </p:txBody>
      </p:sp>
      <p:sp>
        <p:nvSpPr>
          <p:cNvPr id="3" name="Oval Callout 2"/>
          <p:cNvSpPr/>
          <p:nvPr/>
        </p:nvSpPr>
        <p:spPr>
          <a:xfrm>
            <a:off x="4553858" y="1088573"/>
            <a:ext cx="5660572" cy="2939143"/>
          </a:xfrm>
          <a:prstGeom prst="wedgeEllipseCallout">
            <a:avLst/>
          </a:prstGeom>
        </p:spPr>
        <p:style>
          <a:lnRef idx="1">
            <a:schemeClr val="accent1"/>
          </a:lnRef>
          <a:fillRef idx="3">
            <a:schemeClr val="accent1"/>
          </a:fillRef>
          <a:effectRef idx="2">
            <a:schemeClr val="accent1"/>
          </a:effectRef>
          <a:fontRef idx="minor">
            <a:schemeClr val="lt1"/>
          </a:fontRef>
        </p:style>
        <p:txBody>
          <a:bodyPr lIns="91438" tIns="45719" rIns="91438" bIns="45719" spcCol="0" rtlCol="0" anchor="ctr"/>
          <a:lstStyle/>
          <a:p>
            <a:pPr algn="ctr"/>
            <a:r>
              <a:rPr lang="en-US" sz="2000" dirty="0">
                <a:latin typeface="Century Gothic"/>
                <a:cs typeface="Century Gothic"/>
              </a:rPr>
              <a:t>Salsa </a:t>
            </a:r>
            <a:r>
              <a:rPr lang="en-US" sz="2000" dirty="0" err="1">
                <a:latin typeface="Century Gothic"/>
                <a:cs typeface="Century Gothic"/>
              </a:rPr>
              <a:t>es</a:t>
            </a:r>
            <a:r>
              <a:rPr lang="en-US" sz="2000" dirty="0">
                <a:latin typeface="Century Gothic"/>
                <a:cs typeface="Century Gothic"/>
              </a:rPr>
              <a:t> un </a:t>
            </a:r>
            <a:r>
              <a:rPr lang="en-US" sz="2000" dirty="0" err="1">
                <a:latin typeface="Century Gothic"/>
                <a:cs typeface="Century Gothic"/>
              </a:rPr>
              <a:t>tipo</a:t>
            </a:r>
            <a:r>
              <a:rPr lang="en-US" sz="2000" dirty="0">
                <a:latin typeface="Century Gothic"/>
                <a:cs typeface="Century Gothic"/>
              </a:rPr>
              <a:t> de </a:t>
            </a:r>
            <a:r>
              <a:rPr lang="en-US" sz="2000" dirty="0" err="1">
                <a:latin typeface="Century Gothic"/>
                <a:cs typeface="Century Gothic"/>
              </a:rPr>
              <a:t>música</a:t>
            </a:r>
            <a:r>
              <a:rPr lang="en-US" sz="2000" dirty="0">
                <a:latin typeface="Century Gothic"/>
                <a:cs typeface="Century Gothic"/>
              </a:rPr>
              <a:t> y </a:t>
            </a:r>
            <a:r>
              <a:rPr lang="en-US" sz="2000" dirty="0" err="1">
                <a:latin typeface="Century Gothic"/>
                <a:cs typeface="Century Gothic"/>
              </a:rPr>
              <a:t>baile</a:t>
            </a:r>
            <a:r>
              <a:rPr lang="en-US" sz="2000" dirty="0">
                <a:latin typeface="Century Gothic"/>
                <a:cs typeface="Century Gothic"/>
              </a:rPr>
              <a:t> </a:t>
            </a:r>
            <a:r>
              <a:rPr lang="en-US" sz="2000" dirty="0" err="1">
                <a:latin typeface="Century Gothic"/>
                <a:cs typeface="Century Gothic"/>
              </a:rPr>
              <a:t>que</a:t>
            </a:r>
            <a:r>
              <a:rPr lang="en-US" sz="2000" dirty="0">
                <a:latin typeface="Century Gothic"/>
                <a:cs typeface="Century Gothic"/>
              </a:rPr>
              <a:t> </a:t>
            </a:r>
            <a:r>
              <a:rPr lang="en-US" sz="2000" dirty="0" err="1">
                <a:latin typeface="Century Gothic"/>
                <a:cs typeface="Century Gothic"/>
              </a:rPr>
              <a:t>es</a:t>
            </a:r>
            <a:r>
              <a:rPr lang="en-US" sz="2000" dirty="0">
                <a:latin typeface="Century Gothic"/>
                <a:cs typeface="Century Gothic"/>
              </a:rPr>
              <a:t> </a:t>
            </a:r>
            <a:r>
              <a:rPr lang="en-US" sz="2000" dirty="0" err="1">
                <a:latin typeface="Century Gothic"/>
                <a:cs typeface="Century Gothic"/>
              </a:rPr>
              <a:t>muy</a:t>
            </a:r>
            <a:r>
              <a:rPr lang="en-US" sz="2000" dirty="0">
                <a:latin typeface="Century Gothic"/>
                <a:cs typeface="Century Gothic"/>
              </a:rPr>
              <a:t> popular en Colombia. </a:t>
            </a:r>
            <a:r>
              <a:rPr lang="en-US" sz="2000" dirty="0" err="1">
                <a:latin typeface="Century Gothic"/>
                <a:cs typeface="Century Gothic"/>
              </a:rPr>
              <a:t>Tiene</a:t>
            </a:r>
            <a:r>
              <a:rPr lang="en-US" sz="2000" dirty="0">
                <a:latin typeface="Century Gothic"/>
                <a:cs typeface="Century Gothic"/>
              </a:rPr>
              <a:t> </a:t>
            </a:r>
            <a:r>
              <a:rPr lang="en-US" sz="2000" dirty="0" err="1">
                <a:latin typeface="Century Gothic"/>
                <a:cs typeface="Century Gothic"/>
              </a:rPr>
              <a:t>orígenes</a:t>
            </a:r>
            <a:r>
              <a:rPr lang="en-US" sz="2000" dirty="0">
                <a:latin typeface="Century Gothic"/>
                <a:cs typeface="Century Gothic"/>
              </a:rPr>
              <a:t> en Puerto Rico, Cuba y la </a:t>
            </a:r>
            <a:r>
              <a:rPr lang="en-US" sz="2000" dirty="0" err="1">
                <a:latin typeface="Century Gothic"/>
                <a:cs typeface="Century Gothic"/>
              </a:rPr>
              <a:t>República</a:t>
            </a:r>
            <a:r>
              <a:rPr lang="en-US" sz="2000" dirty="0">
                <a:latin typeface="Century Gothic"/>
                <a:cs typeface="Century Gothic"/>
              </a:rPr>
              <a:t> </a:t>
            </a:r>
            <a:r>
              <a:rPr lang="en-US" sz="2000" dirty="0" err="1">
                <a:latin typeface="Century Gothic"/>
                <a:cs typeface="Century Gothic"/>
              </a:rPr>
              <a:t>Dominicana</a:t>
            </a:r>
            <a:r>
              <a:rPr lang="en-US" sz="2000" dirty="0">
                <a:latin typeface="Century Gothic"/>
                <a:cs typeface="Century Gothic"/>
              </a:rPr>
              <a:t>. </a:t>
            </a:r>
          </a:p>
        </p:txBody>
      </p:sp>
    </p:spTree>
    <p:extLst>
      <p:ext uri="{BB962C8B-B14F-4D97-AF65-F5344CB8AC3E}">
        <p14:creationId xmlns:p14="http://schemas.microsoft.com/office/powerpoint/2010/main" val="69058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0" grpId="0" animBg="1"/>
      <p:bldP spid="94" grpId="0" animBg="1"/>
      <p:bldP spid="96"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1ABAD9C6-1739-B042-B0F6-C17136BBD1B6}"/>
              </a:ext>
            </a:extLst>
          </p:cNvPr>
          <p:cNvSpPr/>
          <p:nvPr/>
        </p:nvSpPr>
        <p:spPr>
          <a:xfrm>
            <a:off x="10590961" y="230075"/>
            <a:ext cx="125589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defTabSz="914377">
              <a:defRPr/>
            </a:pPr>
            <a:endParaRPr lang="en-GB" sz="2000" b="1" dirty="0">
              <a:solidFill>
                <a:prstClr val="white"/>
              </a:solidFill>
              <a:latin typeface="Century Gothic"/>
              <a:cs typeface="Century Gothic"/>
            </a:endParaRPr>
          </a:p>
        </p:txBody>
      </p:sp>
      <p:sp>
        <p:nvSpPr>
          <p:cNvPr id="2" name="Título 1">
            <a:extLst>
              <a:ext uri="{FF2B5EF4-FFF2-40B4-BE49-F238E27FC236}">
                <a16:creationId xmlns:a16="http://schemas.microsoft.com/office/drawing/2014/main" id="{EED2F1A0-F4E8-2B43-B965-FB357E6A45D0}"/>
              </a:ext>
            </a:extLst>
          </p:cNvPr>
          <p:cNvSpPr>
            <a:spLocks noGrp="1"/>
          </p:cNvSpPr>
          <p:nvPr>
            <p:ph type="title"/>
          </p:nvPr>
        </p:nvSpPr>
        <p:spPr>
          <a:xfrm>
            <a:off x="10508569" y="231548"/>
            <a:ext cx="1420687" cy="400920"/>
          </a:xfrm>
        </p:spPr>
        <p:txBody>
          <a:bodyPr>
            <a:normAutofit/>
          </a:bodyPr>
          <a:lstStyle/>
          <a:p>
            <a:pPr algn="ctr"/>
            <a:r>
              <a:rPr lang="x-none" sz="2000" b="1" dirty="0">
                <a:solidFill>
                  <a:schemeClr val="bg1"/>
                </a:solidFill>
                <a:latin typeface="Century Gothic"/>
                <a:cs typeface="Century Gothic"/>
              </a:rPr>
              <a:t>escribir</a:t>
            </a:r>
          </a:p>
        </p:txBody>
      </p:sp>
      <p:graphicFrame>
        <p:nvGraphicFramePr>
          <p:cNvPr id="5" name="Tabla 4">
            <a:extLst>
              <a:ext uri="{FF2B5EF4-FFF2-40B4-BE49-F238E27FC236}">
                <a16:creationId xmlns:a16="http://schemas.microsoft.com/office/drawing/2014/main" id="{EAF22734-4C12-C544-AF65-AC621AABC7B5}"/>
              </a:ext>
            </a:extLst>
          </p:cNvPr>
          <p:cNvGraphicFramePr>
            <a:graphicFrameLocks noGrp="1"/>
          </p:cNvGraphicFramePr>
          <p:nvPr/>
        </p:nvGraphicFramePr>
        <p:xfrm>
          <a:off x="205467" y="1284867"/>
          <a:ext cx="8535319" cy="4784066"/>
        </p:xfrm>
        <a:graphic>
          <a:graphicData uri="http://schemas.openxmlformats.org/drawingml/2006/table">
            <a:tbl>
              <a:tblPr firstRow="1" bandRow="1">
                <a:tableStyleId>{5DA37D80-6434-44D0-A028-1B22A696006F}</a:tableStyleId>
              </a:tblPr>
              <a:tblGrid>
                <a:gridCol w="399840">
                  <a:extLst>
                    <a:ext uri="{9D8B030D-6E8A-4147-A177-3AD203B41FA5}">
                      <a16:colId xmlns:a16="http://schemas.microsoft.com/office/drawing/2014/main" val="4096287128"/>
                    </a:ext>
                  </a:extLst>
                </a:gridCol>
                <a:gridCol w="4752304">
                  <a:extLst>
                    <a:ext uri="{9D8B030D-6E8A-4147-A177-3AD203B41FA5}">
                      <a16:colId xmlns:a16="http://schemas.microsoft.com/office/drawing/2014/main" val="1706947503"/>
                    </a:ext>
                  </a:extLst>
                </a:gridCol>
                <a:gridCol w="3383175">
                  <a:extLst>
                    <a:ext uri="{9D8B030D-6E8A-4147-A177-3AD203B41FA5}">
                      <a16:colId xmlns:a16="http://schemas.microsoft.com/office/drawing/2014/main" val="3662379722"/>
                    </a:ext>
                  </a:extLst>
                </a:gridCol>
              </a:tblGrid>
              <a:tr h="653303">
                <a:tc>
                  <a:txBody>
                    <a:bodyPr/>
                    <a:lstStyle/>
                    <a:p>
                      <a:pPr algn="ctr"/>
                      <a:endParaRPr lang="x-none" sz="2000" dirty="0">
                        <a:solidFill>
                          <a:srgbClr val="203864"/>
                        </a:solidFill>
                      </a:endParaRPr>
                    </a:p>
                  </a:txBody>
                  <a:tcPr anchor="ctr"/>
                </a:tc>
                <a:tc>
                  <a:txBody>
                    <a:bodyPr/>
                    <a:lstStyle/>
                    <a:p>
                      <a:pPr algn="ctr"/>
                      <a:r>
                        <a:rPr lang="x-none" sz="2000" dirty="0">
                          <a:solidFill>
                            <a:srgbClr val="203864"/>
                          </a:solidFill>
                          <a:latin typeface="Century Gothic"/>
                          <a:cs typeface="Century Gothic"/>
                        </a:rPr>
                        <a:t>En inglés</a:t>
                      </a:r>
                    </a:p>
                  </a:txBody>
                  <a:tcPr anchor="ctr"/>
                </a:tc>
                <a:tc>
                  <a:txBody>
                    <a:bodyPr/>
                    <a:lstStyle/>
                    <a:p>
                      <a:pPr algn="ctr"/>
                      <a:r>
                        <a:rPr lang="x-none" sz="2000" dirty="0">
                          <a:solidFill>
                            <a:srgbClr val="203864"/>
                          </a:solidFill>
                          <a:latin typeface="Century Gothic"/>
                          <a:cs typeface="Century Gothic"/>
                        </a:rPr>
                        <a:t>En español</a:t>
                      </a:r>
                    </a:p>
                  </a:txBody>
                  <a:tcPr anchor="ctr"/>
                </a:tc>
                <a:extLst>
                  <a:ext uri="{0D108BD9-81ED-4DB2-BD59-A6C34878D82A}">
                    <a16:rowId xmlns:a16="http://schemas.microsoft.com/office/drawing/2014/main" val="333527275"/>
                  </a:ext>
                </a:extLst>
              </a:tr>
              <a:tr h="694105">
                <a:tc>
                  <a:txBody>
                    <a:bodyPr/>
                    <a:lstStyle/>
                    <a:p>
                      <a:pPr algn="ctr"/>
                      <a:r>
                        <a:rPr lang="x-none" sz="2000" dirty="0">
                          <a:solidFill>
                            <a:srgbClr val="203864"/>
                          </a:solidFill>
                        </a:rPr>
                        <a:t>1</a:t>
                      </a:r>
                    </a:p>
                  </a:txBody>
                  <a:tcPr anchor="ctr"/>
                </a:tc>
                <a:tc>
                  <a:txBody>
                    <a:bodyPr/>
                    <a:lstStyle/>
                    <a:p>
                      <a:pPr algn="ctr"/>
                      <a:r>
                        <a:rPr lang="en-GB" sz="2000" dirty="0">
                          <a:solidFill>
                            <a:srgbClr val="203864"/>
                          </a:solidFill>
                          <a:latin typeface="Century Gothic"/>
                          <a:cs typeface="Century Gothic"/>
                        </a:rPr>
                        <a:t>Quechua</a:t>
                      </a:r>
                      <a:r>
                        <a:rPr lang="x-none" sz="2000" dirty="0">
                          <a:solidFill>
                            <a:srgbClr val="203864"/>
                          </a:solidFill>
                          <a:latin typeface="Century Gothic"/>
                          <a:cs typeface="Century Gothic"/>
                        </a:rPr>
                        <a:t> teacher</a:t>
                      </a:r>
                    </a:p>
                  </a:txBody>
                  <a:tcPr anchor="ctr"/>
                </a:tc>
                <a:tc>
                  <a:txBody>
                    <a:bodyPr/>
                    <a:lstStyle/>
                    <a:p>
                      <a:endParaRPr lang="x-none" sz="2000" dirty="0">
                        <a:solidFill>
                          <a:srgbClr val="203864"/>
                        </a:solidFill>
                      </a:endParaRPr>
                    </a:p>
                  </a:txBody>
                  <a:tcPr/>
                </a:tc>
                <a:extLst>
                  <a:ext uri="{0D108BD9-81ED-4DB2-BD59-A6C34878D82A}">
                    <a16:rowId xmlns:a16="http://schemas.microsoft.com/office/drawing/2014/main" val="3205217374"/>
                  </a:ext>
                </a:extLst>
              </a:tr>
              <a:tr h="653303">
                <a:tc>
                  <a:txBody>
                    <a:bodyPr/>
                    <a:lstStyle/>
                    <a:p>
                      <a:pPr algn="ctr"/>
                      <a:r>
                        <a:rPr lang="x-none" sz="2000" dirty="0">
                          <a:solidFill>
                            <a:srgbClr val="203864"/>
                          </a:solidFill>
                        </a:rPr>
                        <a:t>2</a:t>
                      </a:r>
                    </a:p>
                  </a:txBody>
                  <a:tcPr anchor="ctr"/>
                </a:tc>
                <a:tc>
                  <a:txBody>
                    <a:bodyPr/>
                    <a:lstStyle/>
                    <a:p>
                      <a:pPr algn="ctr"/>
                      <a:r>
                        <a:rPr lang="x-none" sz="2000" dirty="0">
                          <a:solidFill>
                            <a:srgbClr val="203864"/>
                          </a:solidFill>
                          <a:latin typeface="Century Gothic"/>
                          <a:cs typeface="Century Gothic"/>
                        </a:rPr>
                        <a:t>landscape photography</a:t>
                      </a:r>
                    </a:p>
                  </a:txBody>
                  <a:tcPr anchor="ctr"/>
                </a:tc>
                <a:tc>
                  <a:txBody>
                    <a:bodyPr/>
                    <a:lstStyle/>
                    <a:p>
                      <a:endParaRPr lang="x-none" sz="2000" dirty="0">
                        <a:solidFill>
                          <a:srgbClr val="203864"/>
                        </a:solidFill>
                      </a:endParaRPr>
                    </a:p>
                  </a:txBody>
                  <a:tcPr/>
                </a:tc>
                <a:extLst>
                  <a:ext uri="{0D108BD9-81ED-4DB2-BD59-A6C34878D82A}">
                    <a16:rowId xmlns:a16="http://schemas.microsoft.com/office/drawing/2014/main" val="2908566996"/>
                  </a:ext>
                </a:extLst>
              </a:tr>
              <a:tr h="701040">
                <a:tc>
                  <a:txBody>
                    <a:bodyPr/>
                    <a:lstStyle/>
                    <a:p>
                      <a:pPr algn="ctr"/>
                      <a:r>
                        <a:rPr lang="x-none" sz="2000" dirty="0">
                          <a:solidFill>
                            <a:srgbClr val="203864"/>
                          </a:solidFill>
                        </a:rPr>
                        <a:t>3</a:t>
                      </a:r>
                    </a:p>
                  </a:txBody>
                  <a:tcPr anchor="ctr"/>
                </a:tc>
                <a:tc>
                  <a:txBody>
                    <a:bodyPr/>
                    <a:lstStyle/>
                    <a:p>
                      <a:pPr algn="ctr"/>
                      <a:r>
                        <a:rPr lang="en-GB" sz="2000" dirty="0">
                          <a:solidFill>
                            <a:srgbClr val="203864"/>
                          </a:solidFill>
                          <a:latin typeface="Century Gothic"/>
                          <a:cs typeface="Century Gothic"/>
                        </a:rPr>
                        <a:t>country</a:t>
                      </a:r>
                      <a:r>
                        <a:rPr lang="en-GB" sz="2000" baseline="0" dirty="0">
                          <a:solidFill>
                            <a:srgbClr val="203864"/>
                          </a:solidFill>
                          <a:latin typeface="Century Gothic"/>
                          <a:cs typeface="Century Gothic"/>
                        </a:rPr>
                        <a:t> life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203864"/>
                          </a:solidFill>
                          <a:latin typeface="Century Gothic"/>
                          <a:cs typeface="Century Gothic"/>
                        </a:rPr>
                        <a:t>(</a:t>
                      </a:r>
                      <a:r>
                        <a:rPr lang="en-GB" sz="2000" b="0" dirty="0">
                          <a:solidFill>
                            <a:srgbClr val="002060"/>
                          </a:solidFill>
                          <a:latin typeface="Century Gothic"/>
                          <a:cs typeface="Century Gothic"/>
                        </a:rPr>
                        <a:t>Hint: </a:t>
                      </a:r>
                      <a:r>
                        <a:rPr lang="en-GB" sz="2000" dirty="0">
                          <a:solidFill>
                            <a:srgbClr val="002060"/>
                          </a:solidFill>
                          <a:latin typeface="Century Gothic"/>
                          <a:cs typeface="Century Gothic"/>
                        </a:rPr>
                        <a:t>use the word for ‘countryside’!</a:t>
                      </a:r>
                      <a:r>
                        <a:rPr lang="en-GB" sz="2000" dirty="0">
                          <a:solidFill>
                            <a:srgbClr val="203864"/>
                          </a:solidFill>
                          <a:latin typeface="Century Gothic"/>
                          <a:cs typeface="Century Gothic"/>
                        </a:rPr>
                        <a:t>)</a:t>
                      </a:r>
                      <a:endParaRPr lang="x-none" sz="2000" b="1" dirty="0">
                        <a:solidFill>
                          <a:srgbClr val="002060"/>
                        </a:solidFill>
                        <a:latin typeface="Century Gothic"/>
                        <a:cs typeface="Century Gothic"/>
                      </a:endParaRPr>
                    </a:p>
                  </a:txBody>
                  <a:tcPr anchor="ctr"/>
                </a:tc>
                <a:tc>
                  <a:txBody>
                    <a:bodyPr/>
                    <a:lstStyle/>
                    <a:p>
                      <a:endParaRPr lang="x-none" sz="2000" dirty="0">
                        <a:solidFill>
                          <a:srgbClr val="203864"/>
                        </a:solidFill>
                      </a:endParaRPr>
                    </a:p>
                  </a:txBody>
                  <a:tcPr/>
                </a:tc>
                <a:extLst>
                  <a:ext uri="{0D108BD9-81ED-4DB2-BD59-A6C34878D82A}">
                    <a16:rowId xmlns:a16="http://schemas.microsoft.com/office/drawing/2014/main" val="950616738"/>
                  </a:ext>
                </a:extLst>
              </a:tr>
              <a:tr h="694105">
                <a:tc>
                  <a:txBody>
                    <a:bodyPr/>
                    <a:lstStyle/>
                    <a:p>
                      <a:pPr algn="ctr"/>
                      <a:r>
                        <a:rPr lang="x-none" sz="2000" dirty="0">
                          <a:solidFill>
                            <a:srgbClr val="203864"/>
                          </a:solidFill>
                        </a:rPr>
                        <a:t>4</a:t>
                      </a:r>
                    </a:p>
                  </a:txBody>
                  <a:tcPr anchor="ctr"/>
                </a:tc>
                <a:tc>
                  <a:txBody>
                    <a:bodyPr/>
                    <a:lstStyle/>
                    <a:p>
                      <a:pPr algn="ctr"/>
                      <a:r>
                        <a:rPr lang="en-GB" sz="2000" u="none" dirty="0">
                          <a:solidFill>
                            <a:srgbClr val="203864"/>
                          </a:solidFill>
                          <a:latin typeface="Century Gothic"/>
                          <a:cs typeface="Century Gothic"/>
                        </a:rPr>
                        <a:t>food market</a:t>
                      </a:r>
                      <a:endParaRPr lang="x-none" sz="2000" u="none" dirty="0">
                        <a:solidFill>
                          <a:srgbClr val="203864"/>
                        </a:solidFill>
                        <a:latin typeface="Century Gothic"/>
                        <a:cs typeface="Century Gothic"/>
                      </a:endParaRPr>
                    </a:p>
                  </a:txBody>
                  <a:tcPr anchor="ctr"/>
                </a:tc>
                <a:tc>
                  <a:txBody>
                    <a:bodyPr/>
                    <a:lstStyle/>
                    <a:p>
                      <a:endParaRPr lang="x-none" sz="2000">
                        <a:solidFill>
                          <a:srgbClr val="203864"/>
                        </a:solidFill>
                      </a:endParaRPr>
                    </a:p>
                  </a:txBody>
                  <a:tcPr/>
                </a:tc>
                <a:extLst>
                  <a:ext uri="{0D108BD9-81ED-4DB2-BD59-A6C34878D82A}">
                    <a16:rowId xmlns:a16="http://schemas.microsoft.com/office/drawing/2014/main" val="3816209660"/>
                  </a:ext>
                </a:extLst>
              </a:tr>
              <a:tr h="694105">
                <a:tc>
                  <a:txBody>
                    <a:bodyPr/>
                    <a:lstStyle/>
                    <a:p>
                      <a:pPr algn="ctr"/>
                      <a:r>
                        <a:rPr lang="x-none" sz="2000" dirty="0">
                          <a:solidFill>
                            <a:srgbClr val="203864"/>
                          </a:solidFill>
                        </a:rPr>
                        <a:t>5</a:t>
                      </a:r>
                    </a:p>
                  </a:txBody>
                  <a:tcPr anchor="ctr"/>
                </a:tc>
                <a:tc>
                  <a:txBody>
                    <a:bodyPr/>
                    <a:lstStyle/>
                    <a:p>
                      <a:pPr algn="ctr"/>
                      <a:r>
                        <a:rPr lang="en-GB" sz="2000" dirty="0">
                          <a:solidFill>
                            <a:srgbClr val="203864"/>
                          </a:solidFill>
                          <a:latin typeface="Century Gothic"/>
                          <a:cs typeface="Century Gothic"/>
                        </a:rPr>
                        <a:t>technology company</a:t>
                      </a:r>
                      <a:endParaRPr lang="x-none" sz="2000" dirty="0">
                        <a:solidFill>
                          <a:srgbClr val="203864"/>
                        </a:solidFill>
                        <a:latin typeface="Century Gothic"/>
                        <a:cs typeface="Century Gothic"/>
                      </a:endParaRPr>
                    </a:p>
                  </a:txBody>
                  <a:tcPr anchor="ctr"/>
                </a:tc>
                <a:tc>
                  <a:txBody>
                    <a:bodyPr/>
                    <a:lstStyle/>
                    <a:p>
                      <a:endParaRPr lang="x-none" sz="2000" dirty="0">
                        <a:solidFill>
                          <a:srgbClr val="203864"/>
                        </a:solidFill>
                      </a:endParaRPr>
                    </a:p>
                  </a:txBody>
                  <a:tcPr/>
                </a:tc>
                <a:extLst>
                  <a:ext uri="{0D108BD9-81ED-4DB2-BD59-A6C34878D82A}">
                    <a16:rowId xmlns:a16="http://schemas.microsoft.com/office/drawing/2014/main" val="3357529553"/>
                  </a:ext>
                </a:extLst>
              </a:tr>
              <a:tr h="694105">
                <a:tc>
                  <a:txBody>
                    <a:bodyPr/>
                    <a:lstStyle/>
                    <a:p>
                      <a:pPr algn="ctr"/>
                      <a:r>
                        <a:rPr lang="x-none" sz="2000" dirty="0">
                          <a:solidFill>
                            <a:srgbClr val="203864"/>
                          </a:solidFill>
                        </a:rPr>
                        <a:t>6</a:t>
                      </a:r>
                    </a:p>
                  </a:txBody>
                  <a:tcPr anchor="ctr"/>
                </a:tc>
                <a:tc>
                  <a:txBody>
                    <a:bodyPr/>
                    <a:lstStyle/>
                    <a:p>
                      <a:pPr algn="ctr"/>
                      <a:r>
                        <a:rPr lang="x-none" sz="2000" dirty="0">
                          <a:solidFill>
                            <a:srgbClr val="203864"/>
                          </a:solidFill>
                          <a:latin typeface="Century Gothic"/>
                          <a:cs typeface="Century Gothic"/>
                        </a:rPr>
                        <a:t>summer rain</a:t>
                      </a:r>
                    </a:p>
                  </a:txBody>
                  <a:tcPr anchor="ctr"/>
                </a:tc>
                <a:tc>
                  <a:txBody>
                    <a:bodyPr/>
                    <a:lstStyle/>
                    <a:p>
                      <a:endParaRPr lang="x-none" sz="2000" dirty="0">
                        <a:solidFill>
                          <a:srgbClr val="203864"/>
                        </a:solidFill>
                      </a:endParaRPr>
                    </a:p>
                  </a:txBody>
                  <a:tcPr/>
                </a:tc>
                <a:extLst>
                  <a:ext uri="{0D108BD9-81ED-4DB2-BD59-A6C34878D82A}">
                    <a16:rowId xmlns:a16="http://schemas.microsoft.com/office/drawing/2014/main" val="2220034442"/>
                  </a:ext>
                </a:extLst>
              </a:tr>
            </a:tbl>
          </a:graphicData>
        </a:graphic>
      </p:graphicFrame>
      <p:sp>
        <p:nvSpPr>
          <p:cNvPr id="19" name="CuadroTexto 18">
            <a:extLst>
              <a:ext uri="{FF2B5EF4-FFF2-40B4-BE49-F238E27FC236}">
                <a16:creationId xmlns:a16="http://schemas.microsoft.com/office/drawing/2014/main" id="{8C8D6112-D475-4841-ADF0-3933F4000975}"/>
              </a:ext>
            </a:extLst>
          </p:cNvPr>
          <p:cNvSpPr txBox="1"/>
          <p:nvPr/>
        </p:nvSpPr>
        <p:spPr>
          <a:xfrm>
            <a:off x="332262" y="188403"/>
            <a:ext cx="4510177" cy="646329"/>
          </a:xfrm>
          <a:prstGeom prst="rect">
            <a:avLst/>
          </a:prstGeom>
          <a:noFill/>
        </p:spPr>
        <p:txBody>
          <a:bodyPr wrap="none" lIns="91438" tIns="45719" rIns="91438" bIns="45719" rtlCol="0">
            <a:spAutoFit/>
          </a:bodyPr>
          <a:lstStyle/>
          <a:p>
            <a:pPr algn="l"/>
            <a:r>
              <a:rPr lang="x-none" b="1" dirty="0">
                <a:solidFill>
                  <a:schemeClr val="accent5">
                    <a:lumMod val="50000"/>
                  </a:schemeClr>
                </a:solidFill>
                <a:latin typeface="Century Gothic"/>
                <a:cs typeface="Century Gothic"/>
              </a:rPr>
              <a:t>Vamos a escribir las frases en español.</a:t>
            </a:r>
            <a:endParaRPr lang="en-GB" b="1" dirty="0">
              <a:solidFill>
                <a:schemeClr val="accent5">
                  <a:lumMod val="50000"/>
                </a:schemeClr>
              </a:solidFill>
              <a:latin typeface="Century Gothic"/>
              <a:cs typeface="Century Gothic"/>
            </a:endParaRPr>
          </a:p>
          <a:p>
            <a:pPr algn="l"/>
            <a:r>
              <a:rPr lang="en-GB" b="1" dirty="0">
                <a:solidFill>
                  <a:schemeClr val="accent5">
                    <a:lumMod val="50000"/>
                  </a:schemeClr>
                </a:solidFill>
                <a:latin typeface="Century Gothic"/>
                <a:cs typeface="Century Gothic"/>
              </a:rPr>
              <a:t>Usa la palabra ‘de’.</a:t>
            </a:r>
            <a:endParaRPr lang="x-none" b="1" dirty="0">
              <a:solidFill>
                <a:schemeClr val="accent5">
                  <a:lumMod val="50000"/>
                </a:schemeClr>
              </a:solidFill>
              <a:latin typeface="Century Gothic"/>
              <a:cs typeface="Century Gothic"/>
            </a:endParaRPr>
          </a:p>
        </p:txBody>
      </p:sp>
      <p:sp>
        <p:nvSpPr>
          <p:cNvPr id="22" name="CuadroTexto 21">
            <a:extLst>
              <a:ext uri="{FF2B5EF4-FFF2-40B4-BE49-F238E27FC236}">
                <a16:creationId xmlns:a16="http://schemas.microsoft.com/office/drawing/2014/main" id="{7049B50F-3306-014B-8D38-8C62F457C9C8}"/>
              </a:ext>
            </a:extLst>
          </p:cNvPr>
          <p:cNvSpPr txBox="1"/>
          <p:nvPr/>
        </p:nvSpPr>
        <p:spPr>
          <a:xfrm>
            <a:off x="5612911" y="2093250"/>
            <a:ext cx="2830999" cy="400109"/>
          </a:xfrm>
          <a:prstGeom prst="rect">
            <a:avLst/>
          </a:prstGeom>
          <a:noFill/>
        </p:spPr>
        <p:txBody>
          <a:bodyPr wrap="none" lIns="91438" tIns="45719" rIns="91438" bIns="45719" rtlCol="0">
            <a:spAutoFit/>
          </a:bodyPr>
          <a:lstStyle/>
          <a:p>
            <a:pPr algn="l"/>
            <a:r>
              <a:rPr lang="x-none" sz="2000" dirty="0">
                <a:solidFill>
                  <a:schemeClr val="accent5">
                    <a:lumMod val="50000"/>
                  </a:schemeClr>
                </a:solidFill>
                <a:latin typeface="Century Gothic"/>
                <a:cs typeface="Century Gothic"/>
              </a:rPr>
              <a:t>profesor de </a:t>
            </a:r>
            <a:r>
              <a:rPr lang="en-GB" sz="2000" dirty="0">
                <a:solidFill>
                  <a:schemeClr val="accent5">
                    <a:lumMod val="50000"/>
                  </a:schemeClr>
                </a:solidFill>
                <a:latin typeface="Century Gothic"/>
                <a:cs typeface="Century Gothic"/>
              </a:rPr>
              <a:t>quechua</a:t>
            </a:r>
            <a:endParaRPr lang="x-none" sz="2000" dirty="0">
              <a:solidFill>
                <a:schemeClr val="accent5">
                  <a:lumMod val="50000"/>
                </a:schemeClr>
              </a:solidFill>
              <a:latin typeface="Century Gothic"/>
              <a:cs typeface="Century Gothic"/>
            </a:endParaRPr>
          </a:p>
        </p:txBody>
      </p:sp>
      <p:sp>
        <p:nvSpPr>
          <p:cNvPr id="23" name="CuadroTexto 22">
            <a:extLst>
              <a:ext uri="{FF2B5EF4-FFF2-40B4-BE49-F238E27FC236}">
                <a16:creationId xmlns:a16="http://schemas.microsoft.com/office/drawing/2014/main" id="{06A3A3F1-84A9-954B-95C8-4C7B26AFDE18}"/>
              </a:ext>
            </a:extLst>
          </p:cNvPr>
          <p:cNvSpPr txBox="1"/>
          <p:nvPr/>
        </p:nvSpPr>
        <p:spPr>
          <a:xfrm>
            <a:off x="5413026" y="2769978"/>
            <a:ext cx="3279087" cy="400111"/>
          </a:xfrm>
          <a:prstGeom prst="rect">
            <a:avLst/>
          </a:prstGeom>
          <a:noFill/>
        </p:spPr>
        <p:txBody>
          <a:bodyPr wrap="square" lIns="91438" tIns="45719" rIns="91438" bIns="45719" rtlCol="0">
            <a:spAutoFit/>
          </a:bodyPr>
          <a:lstStyle/>
          <a:p>
            <a:pPr algn="ctr"/>
            <a:r>
              <a:rPr lang="x-none" sz="2000" dirty="0">
                <a:solidFill>
                  <a:srgbClr val="203864"/>
                </a:solidFill>
                <a:latin typeface="Century Gothic"/>
                <a:cs typeface="Century Gothic"/>
              </a:rPr>
              <a:t>fotografía de paisaje</a:t>
            </a:r>
            <a:r>
              <a:rPr lang="en-GB" sz="2000" dirty="0">
                <a:solidFill>
                  <a:srgbClr val="203864"/>
                </a:solidFill>
                <a:latin typeface="Century Gothic"/>
                <a:cs typeface="Century Gothic"/>
              </a:rPr>
              <a:t>(s)</a:t>
            </a:r>
            <a:endParaRPr lang="x-none" sz="2000" dirty="0">
              <a:solidFill>
                <a:srgbClr val="203864"/>
              </a:solidFill>
              <a:latin typeface="Century Gothic"/>
              <a:cs typeface="Century Gothic"/>
            </a:endParaRPr>
          </a:p>
        </p:txBody>
      </p:sp>
      <p:sp>
        <p:nvSpPr>
          <p:cNvPr id="24" name="CuadroTexto 23">
            <a:extLst>
              <a:ext uri="{FF2B5EF4-FFF2-40B4-BE49-F238E27FC236}">
                <a16:creationId xmlns:a16="http://schemas.microsoft.com/office/drawing/2014/main" id="{EA21D537-791E-924C-A68A-484CD57E6B24}"/>
              </a:ext>
            </a:extLst>
          </p:cNvPr>
          <p:cNvSpPr txBox="1"/>
          <p:nvPr/>
        </p:nvSpPr>
        <p:spPr>
          <a:xfrm>
            <a:off x="6067487" y="3459999"/>
            <a:ext cx="2138075" cy="400109"/>
          </a:xfrm>
          <a:prstGeom prst="rect">
            <a:avLst/>
          </a:prstGeom>
          <a:noFill/>
        </p:spPr>
        <p:txBody>
          <a:bodyPr wrap="none" lIns="91438" tIns="45719" rIns="91438" bIns="45719" rtlCol="0">
            <a:spAutoFit/>
          </a:bodyPr>
          <a:lstStyle/>
          <a:p>
            <a:pPr algn="l"/>
            <a:r>
              <a:rPr lang="en-GB" sz="2000" dirty="0">
                <a:solidFill>
                  <a:schemeClr val="accent5">
                    <a:lumMod val="50000"/>
                  </a:schemeClr>
                </a:solidFill>
                <a:latin typeface="Century Gothic"/>
                <a:cs typeface="Century Gothic"/>
              </a:rPr>
              <a:t>vida de campo</a:t>
            </a:r>
            <a:endParaRPr lang="x-none" sz="2000" dirty="0">
              <a:solidFill>
                <a:schemeClr val="accent5">
                  <a:lumMod val="50000"/>
                </a:schemeClr>
              </a:solidFill>
              <a:latin typeface="Century Gothic"/>
              <a:cs typeface="Century Gothic"/>
            </a:endParaRPr>
          </a:p>
        </p:txBody>
      </p:sp>
      <p:sp>
        <p:nvSpPr>
          <p:cNvPr id="25" name="CuadroTexto 24">
            <a:extLst>
              <a:ext uri="{FF2B5EF4-FFF2-40B4-BE49-F238E27FC236}">
                <a16:creationId xmlns:a16="http://schemas.microsoft.com/office/drawing/2014/main" id="{100F3D93-457C-8945-9B38-C2FE59F1339E}"/>
              </a:ext>
            </a:extLst>
          </p:cNvPr>
          <p:cNvSpPr txBox="1"/>
          <p:nvPr/>
        </p:nvSpPr>
        <p:spPr>
          <a:xfrm>
            <a:off x="5572031" y="4136727"/>
            <a:ext cx="2813215" cy="400109"/>
          </a:xfrm>
          <a:prstGeom prst="rect">
            <a:avLst/>
          </a:prstGeom>
          <a:noFill/>
        </p:spPr>
        <p:txBody>
          <a:bodyPr wrap="none" lIns="91438" tIns="45719" rIns="91438" bIns="45719" rtlCol="0">
            <a:spAutoFit/>
          </a:bodyPr>
          <a:lstStyle/>
          <a:p>
            <a:pPr algn="l"/>
            <a:r>
              <a:rPr lang="en-GB" sz="2000" dirty="0">
                <a:solidFill>
                  <a:schemeClr val="accent5">
                    <a:lumMod val="50000"/>
                  </a:schemeClr>
                </a:solidFill>
                <a:latin typeface="Century Gothic"/>
                <a:cs typeface="Century Gothic"/>
              </a:rPr>
              <a:t>mercado de comida</a:t>
            </a:r>
            <a:endParaRPr lang="x-none" sz="2000" dirty="0">
              <a:solidFill>
                <a:schemeClr val="accent5">
                  <a:lumMod val="50000"/>
                </a:schemeClr>
              </a:solidFill>
              <a:latin typeface="Century Gothic"/>
              <a:cs typeface="Century Gothic"/>
            </a:endParaRPr>
          </a:p>
        </p:txBody>
      </p:sp>
      <p:sp>
        <p:nvSpPr>
          <p:cNvPr id="26" name="CuadroTexto 25">
            <a:extLst>
              <a:ext uri="{FF2B5EF4-FFF2-40B4-BE49-F238E27FC236}">
                <a16:creationId xmlns:a16="http://schemas.microsoft.com/office/drawing/2014/main" id="{E73D8E65-BC6A-ED4A-AB43-6AAF73A0EFF4}"/>
              </a:ext>
            </a:extLst>
          </p:cNvPr>
          <p:cNvSpPr txBox="1"/>
          <p:nvPr/>
        </p:nvSpPr>
        <p:spPr>
          <a:xfrm>
            <a:off x="5455336" y="4820195"/>
            <a:ext cx="3399899" cy="400111"/>
          </a:xfrm>
          <a:prstGeom prst="rect">
            <a:avLst/>
          </a:prstGeom>
          <a:noFill/>
        </p:spPr>
        <p:txBody>
          <a:bodyPr wrap="square" lIns="91438" tIns="45719" rIns="91438" bIns="45719" rtlCol="0">
            <a:spAutoFit/>
          </a:bodyPr>
          <a:lstStyle/>
          <a:p>
            <a:pPr algn="l"/>
            <a:r>
              <a:rPr lang="en-GB" sz="2000" dirty="0">
                <a:solidFill>
                  <a:schemeClr val="accent5">
                    <a:lumMod val="50000"/>
                  </a:schemeClr>
                </a:solidFill>
                <a:latin typeface="Century Gothic"/>
                <a:cs typeface="Century Gothic"/>
              </a:rPr>
              <a:t>compañía de tecnología</a:t>
            </a:r>
            <a:endParaRPr lang="x-none" sz="2000" dirty="0">
              <a:solidFill>
                <a:schemeClr val="accent5">
                  <a:lumMod val="50000"/>
                </a:schemeClr>
              </a:solidFill>
              <a:latin typeface="Century Gothic"/>
              <a:cs typeface="Century Gothic"/>
            </a:endParaRPr>
          </a:p>
        </p:txBody>
      </p:sp>
      <p:sp>
        <p:nvSpPr>
          <p:cNvPr id="27" name="CuadroTexto 26">
            <a:extLst>
              <a:ext uri="{FF2B5EF4-FFF2-40B4-BE49-F238E27FC236}">
                <a16:creationId xmlns:a16="http://schemas.microsoft.com/office/drawing/2014/main" id="{ED1344B8-D93B-254A-A2C2-EAC1C7F71FEE}"/>
              </a:ext>
            </a:extLst>
          </p:cNvPr>
          <p:cNvSpPr txBox="1"/>
          <p:nvPr/>
        </p:nvSpPr>
        <p:spPr>
          <a:xfrm>
            <a:off x="5913883" y="5503663"/>
            <a:ext cx="2181908" cy="400109"/>
          </a:xfrm>
          <a:prstGeom prst="rect">
            <a:avLst/>
          </a:prstGeom>
          <a:noFill/>
        </p:spPr>
        <p:txBody>
          <a:bodyPr wrap="none" lIns="91438" tIns="45719" rIns="91438" bIns="45719" rtlCol="0">
            <a:spAutoFit/>
          </a:bodyPr>
          <a:lstStyle/>
          <a:p>
            <a:pPr algn="l"/>
            <a:r>
              <a:rPr lang="x-none" sz="2000" dirty="0">
                <a:solidFill>
                  <a:schemeClr val="accent5">
                    <a:lumMod val="50000"/>
                  </a:schemeClr>
                </a:solidFill>
                <a:latin typeface="Century Gothic"/>
                <a:cs typeface="Century Gothic"/>
              </a:rPr>
              <a:t>lluvia de verano</a:t>
            </a:r>
          </a:p>
        </p:txBody>
      </p:sp>
      <p:pic>
        <p:nvPicPr>
          <p:cNvPr id="5122" name="Picture 2" descr="three women sitting behind assorted fruits on display in sidewal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5125" y="3481953"/>
            <a:ext cx="2991625" cy="2243719"/>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white and brown Llamas on grass fiel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5235" y="758998"/>
            <a:ext cx="2971308" cy="1981863"/>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9106921" y="2740049"/>
            <a:ext cx="2779828" cy="707887"/>
          </a:xfrm>
          <a:prstGeom prst="rect">
            <a:avLst/>
          </a:prstGeom>
          <a:noFill/>
        </p:spPr>
        <p:txBody>
          <a:bodyPr wrap="square" lIns="91438" tIns="45719" rIns="91438" bIns="45719" rtlCol="0">
            <a:spAutoFit/>
          </a:bodyPr>
          <a:lstStyle/>
          <a:p>
            <a:pPr algn="l"/>
            <a:r>
              <a:rPr lang="en-GB" sz="2000" dirty="0">
                <a:solidFill>
                  <a:schemeClr val="accent5">
                    <a:lumMod val="50000"/>
                  </a:schemeClr>
                </a:solidFill>
                <a:latin typeface="Century Gothic"/>
                <a:cs typeface="Century Gothic"/>
              </a:rPr>
              <a:t>la llama, un animal típico del campo</a:t>
            </a:r>
          </a:p>
        </p:txBody>
      </p:sp>
      <p:sp>
        <p:nvSpPr>
          <p:cNvPr id="29" name="TextBox 28"/>
          <p:cNvSpPr txBox="1"/>
          <p:nvPr/>
        </p:nvSpPr>
        <p:spPr>
          <a:xfrm>
            <a:off x="8855237" y="5701234"/>
            <a:ext cx="3226887" cy="707887"/>
          </a:xfrm>
          <a:prstGeom prst="rect">
            <a:avLst/>
          </a:prstGeom>
          <a:noFill/>
        </p:spPr>
        <p:txBody>
          <a:bodyPr wrap="square" lIns="91438" tIns="45719" rIns="91438" bIns="45719" rtlCol="0">
            <a:spAutoFit/>
          </a:bodyPr>
          <a:lstStyle/>
          <a:p>
            <a:pPr algn="l"/>
            <a:r>
              <a:rPr lang="en-GB" sz="2000" dirty="0">
                <a:solidFill>
                  <a:schemeClr val="accent5">
                    <a:lumMod val="50000"/>
                  </a:schemeClr>
                </a:solidFill>
                <a:latin typeface="Century Gothic"/>
                <a:cs typeface="Century Gothic"/>
              </a:rPr>
              <a:t>un mercado de comida en La Paz</a:t>
            </a:r>
          </a:p>
        </p:txBody>
      </p:sp>
    </p:spTree>
    <p:extLst>
      <p:ext uri="{BB962C8B-B14F-4D97-AF65-F5344CB8AC3E}">
        <p14:creationId xmlns:p14="http://schemas.microsoft.com/office/powerpoint/2010/main" val="32759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24" grpId="0"/>
      <p:bldP spid="25" grpId="0"/>
      <p:bldP spid="26" grpId="0"/>
      <p:bldP spid="27" grpId="0"/>
      <p:bldP spid="12"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D0A9BB-E216-7F4D-9C5F-B134A74689AB}"/>
              </a:ext>
            </a:extLst>
          </p:cNvPr>
          <p:cNvSpPr>
            <a:spLocks noGrp="1"/>
          </p:cNvSpPr>
          <p:nvPr>
            <p:ph type="title"/>
          </p:nvPr>
        </p:nvSpPr>
        <p:spPr>
          <a:xfrm>
            <a:off x="717026" y="377353"/>
            <a:ext cx="2362200" cy="614202"/>
          </a:xfrm>
        </p:spPr>
        <p:txBody>
          <a:bodyPr>
            <a:normAutofit/>
          </a:bodyPr>
          <a:lstStyle/>
          <a:p>
            <a:r>
              <a:rPr lang="x-none" sz="3200" b="1" dirty="0"/>
              <a:t>Deberes</a:t>
            </a:r>
          </a:p>
        </p:txBody>
      </p:sp>
      <p:sp>
        <p:nvSpPr>
          <p:cNvPr id="5" name="Rounded Rectangle 11">
            <a:extLst>
              <a:ext uri="{FF2B5EF4-FFF2-40B4-BE49-F238E27FC236}">
                <a16:creationId xmlns:a16="http://schemas.microsoft.com/office/drawing/2014/main" id="{CED4E7BF-31D6-D249-9AAE-0A8461C08BA9}"/>
              </a:ext>
            </a:extLst>
          </p:cNvPr>
          <p:cNvSpPr/>
          <p:nvPr/>
        </p:nvSpPr>
        <p:spPr>
          <a:xfrm>
            <a:off x="10590962" y="230074"/>
            <a:ext cx="125589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F5CD643C-2FB6-064D-BD1D-BB0224378A4C}"/>
              </a:ext>
            </a:extLst>
          </p:cNvPr>
          <p:cNvSpPr txBox="1">
            <a:spLocks/>
          </p:cNvSpPr>
          <p:nvPr/>
        </p:nvSpPr>
        <p:spPr>
          <a:xfrm>
            <a:off x="10508567" y="247877"/>
            <a:ext cx="1420687" cy="400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x-none" sz="2000" b="1" dirty="0">
                <a:solidFill>
                  <a:schemeClr val="bg1"/>
                </a:solidFill>
              </a:rPr>
              <a:t>escribir</a:t>
            </a:r>
          </a:p>
        </p:txBody>
      </p:sp>
      <p:sp>
        <p:nvSpPr>
          <p:cNvPr id="7" name="CuadroTexto 6">
            <a:extLst>
              <a:ext uri="{FF2B5EF4-FFF2-40B4-BE49-F238E27FC236}">
                <a16:creationId xmlns:a16="http://schemas.microsoft.com/office/drawing/2014/main" id="{4FBBDEFB-50FB-9143-BAA7-B8645A74960B}"/>
              </a:ext>
            </a:extLst>
          </p:cNvPr>
          <p:cNvSpPr txBox="1"/>
          <p:nvPr/>
        </p:nvSpPr>
        <p:spPr>
          <a:xfrm>
            <a:off x="721054" y="1120362"/>
            <a:ext cx="11470946" cy="492443"/>
          </a:xfrm>
          <a:prstGeom prst="rect">
            <a:avLst/>
          </a:prstGeom>
          <a:noFill/>
        </p:spPr>
        <p:txBody>
          <a:bodyPr wrap="square" rtlCol="0">
            <a:spAutoFit/>
          </a:bodyPr>
          <a:lstStyle/>
          <a:p>
            <a:pPr algn="l"/>
            <a:r>
              <a:rPr lang="x-none" sz="2600" dirty="0">
                <a:solidFill>
                  <a:schemeClr val="accent5">
                    <a:lumMod val="50000"/>
                  </a:schemeClr>
                </a:solidFill>
              </a:rPr>
              <a:t>Ahora puedes escribir tu propio texto sobre otro país</a:t>
            </a:r>
            <a:r>
              <a:rPr lang="en-GB" sz="2600" dirty="0">
                <a:solidFill>
                  <a:schemeClr val="accent5">
                    <a:lumMod val="50000"/>
                  </a:schemeClr>
                </a:solidFill>
              </a:rPr>
              <a:t> de Sudamérica</a:t>
            </a:r>
            <a:r>
              <a:rPr lang="x-none" sz="2600" dirty="0">
                <a:solidFill>
                  <a:schemeClr val="accent5">
                    <a:lumMod val="50000"/>
                  </a:schemeClr>
                </a:solidFill>
              </a:rPr>
              <a:t>.</a:t>
            </a:r>
          </a:p>
        </p:txBody>
      </p:sp>
      <p:sp>
        <p:nvSpPr>
          <p:cNvPr id="8" name="CuadroTexto 7">
            <a:extLst>
              <a:ext uri="{FF2B5EF4-FFF2-40B4-BE49-F238E27FC236}">
                <a16:creationId xmlns:a16="http://schemas.microsoft.com/office/drawing/2014/main" id="{0AD2FC55-2393-2F4E-8CAA-F7EFA592EB98}"/>
              </a:ext>
            </a:extLst>
          </p:cNvPr>
          <p:cNvSpPr txBox="1"/>
          <p:nvPr/>
        </p:nvSpPr>
        <p:spPr>
          <a:xfrm>
            <a:off x="717026" y="1772389"/>
            <a:ext cx="10172700" cy="492443"/>
          </a:xfrm>
          <a:prstGeom prst="rect">
            <a:avLst/>
          </a:prstGeom>
          <a:noFill/>
        </p:spPr>
        <p:txBody>
          <a:bodyPr wrap="square" rtlCol="0">
            <a:spAutoFit/>
          </a:bodyPr>
          <a:lstStyle/>
          <a:p>
            <a:pPr algn="l"/>
            <a:r>
              <a:rPr lang="x-none" sz="2600" dirty="0">
                <a:solidFill>
                  <a:schemeClr val="accent5">
                    <a:lumMod val="50000"/>
                  </a:schemeClr>
                </a:solidFill>
              </a:rPr>
              <a:t>Si quieres, puedes encontrar inspiración en el texto de Bolivia.</a:t>
            </a:r>
          </a:p>
        </p:txBody>
      </p:sp>
      <p:sp>
        <p:nvSpPr>
          <p:cNvPr id="9" name="CuadroTexto 8">
            <a:extLst>
              <a:ext uri="{FF2B5EF4-FFF2-40B4-BE49-F238E27FC236}">
                <a16:creationId xmlns:a16="http://schemas.microsoft.com/office/drawing/2014/main" id="{E6B600B7-BC7F-FD46-B80E-A5AA51669336}"/>
              </a:ext>
            </a:extLst>
          </p:cNvPr>
          <p:cNvSpPr txBox="1"/>
          <p:nvPr/>
        </p:nvSpPr>
        <p:spPr>
          <a:xfrm>
            <a:off x="699512" y="2466615"/>
            <a:ext cx="10172700" cy="492443"/>
          </a:xfrm>
          <a:prstGeom prst="rect">
            <a:avLst/>
          </a:prstGeom>
          <a:noFill/>
        </p:spPr>
        <p:txBody>
          <a:bodyPr wrap="square" rtlCol="0">
            <a:spAutoFit/>
          </a:bodyPr>
          <a:lstStyle/>
          <a:p>
            <a:pPr algn="l"/>
            <a:r>
              <a:rPr lang="x-none" sz="2600" dirty="0">
                <a:solidFill>
                  <a:schemeClr val="accent5">
                    <a:lumMod val="50000"/>
                  </a:schemeClr>
                </a:solidFill>
              </a:rPr>
              <a:t>Quizás puedes intentar contestar unas preguntas:</a:t>
            </a:r>
          </a:p>
        </p:txBody>
      </p:sp>
      <p:sp>
        <p:nvSpPr>
          <p:cNvPr id="10" name="CuadroTexto 9">
            <a:extLst>
              <a:ext uri="{FF2B5EF4-FFF2-40B4-BE49-F238E27FC236}">
                <a16:creationId xmlns:a16="http://schemas.microsoft.com/office/drawing/2014/main" id="{A6463948-3E94-B448-B780-5865FF667CA6}"/>
              </a:ext>
            </a:extLst>
          </p:cNvPr>
          <p:cNvSpPr txBox="1"/>
          <p:nvPr/>
        </p:nvSpPr>
        <p:spPr>
          <a:xfrm>
            <a:off x="699512" y="3087865"/>
            <a:ext cx="4591321" cy="492443"/>
          </a:xfrm>
          <a:prstGeom prst="rect">
            <a:avLst/>
          </a:prstGeom>
          <a:noFill/>
        </p:spPr>
        <p:txBody>
          <a:bodyPr wrap="none" rtlCol="0">
            <a:spAutoFit/>
          </a:bodyPr>
          <a:lstStyle/>
          <a:p>
            <a:pPr marL="457200" indent="-457200" algn="l">
              <a:buFont typeface="Arial" panose="020B0604020202020204" pitchFamily="34" charset="0"/>
              <a:buChar char="•"/>
            </a:pPr>
            <a:r>
              <a:rPr lang="x-none" sz="2600" dirty="0">
                <a:solidFill>
                  <a:schemeClr val="accent5">
                    <a:lumMod val="50000"/>
                  </a:schemeClr>
                </a:solidFill>
              </a:rPr>
              <a:t>¿Cómo es la geografía</a:t>
            </a:r>
            <a:r>
              <a:rPr lang="en-GB" sz="2600" dirty="0">
                <a:solidFill>
                  <a:schemeClr val="accent5">
                    <a:lumMod val="50000"/>
                  </a:schemeClr>
                </a:solidFill>
              </a:rPr>
              <a:t>?</a:t>
            </a:r>
            <a:endParaRPr lang="x-none" sz="2600" dirty="0">
              <a:solidFill>
                <a:schemeClr val="accent5">
                  <a:lumMod val="50000"/>
                </a:schemeClr>
              </a:solidFill>
            </a:endParaRPr>
          </a:p>
        </p:txBody>
      </p:sp>
      <p:sp>
        <p:nvSpPr>
          <p:cNvPr id="11" name="CuadroTexto 10">
            <a:extLst>
              <a:ext uri="{FF2B5EF4-FFF2-40B4-BE49-F238E27FC236}">
                <a16:creationId xmlns:a16="http://schemas.microsoft.com/office/drawing/2014/main" id="{0661A22B-3815-B94D-9738-0BCBA68333C9}"/>
              </a:ext>
            </a:extLst>
          </p:cNvPr>
          <p:cNvSpPr txBox="1"/>
          <p:nvPr/>
        </p:nvSpPr>
        <p:spPr>
          <a:xfrm>
            <a:off x="699512" y="3708245"/>
            <a:ext cx="6088526" cy="492443"/>
          </a:xfrm>
          <a:prstGeom prst="rect">
            <a:avLst/>
          </a:prstGeom>
          <a:noFill/>
        </p:spPr>
        <p:txBody>
          <a:bodyPr wrap="none" rtlCol="0">
            <a:spAutoFit/>
          </a:bodyPr>
          <a:lstStyle/>
          <a:p>
            <a:pPr marL="457200" indent="-457200" algn="l">
              <a:buFont typeface="Arial" panose="020B0604020202020204" pitchFamily="34" charset="0"/>
              <a:buChar char="•"/>
            </a:pPr>
            <a:r>
              <a:rPr lang="x-none" sz="2600" dirty="0">
                <a:solidFill>
                  <a:schemeClr val="accent5">
                    <a:lumMod val="50000"/>
                  </a:schemeClr>
                </a:solidFill>
              </a:rPr>
              <a:t>¿Tiene fronteras con otros países?</a:t>
            </a:r>
          </a:p>
        </p:txBody>
      </p:sp>
      <p:sp>
        <p:nvSpPr>
          <p:cNvPr id="12" name="CuadroTexto 11">
            <a:extLst>
              <a:ext uri="{FF2B5EF4-FFF2-40B4-BE49-F238E27FC236}">
                <a16:creationId xmlns:a16="http://schemas.microsoft.com/office/drawing/2014/main" id="{162B66E9-25AB-7740-BB73-F1938B888D65}"/>
              </a:ext>
            </a:extLst>
          </p:cNvPr>
          <p:cNvSpPr txBox="1"/>
          <p:nvPr/>
        </p:nvSpPr>
        <p:spPr>
          <a:xfrm>
            <a:off x="699512" y="4328556"/>
            <a:ext cx="5469767" cy="492443"/>
          </a:xfrm>
          <a:prstGeom prst="rect">
            <a:avLst/>
          </a:prstGeom>
          <a:noFill/>
        </p:spPr>
        <p:txBody>
          <a:bodyPr wrap="none" rtlCol="0">
            <a:spAutoFit/>
          </a:bodyPr>
          <a:lstStyle/>
          <a:p>
            <a:pPr marL="457200" indent="-457200" algn="l">
              <a:buFont typeface="Arial" panose="020B0604020202020204" pitchFamily="34" charset="0"/>
              <a:buChar char="•"/>
            </a:pPr>
            <a:r>
              <a:rPr lang="x-none" sz="2600" dirty="0">
                <a:solidFill>
                  <a:schemeClr val="accent5">
                    <a:lumMod val="50000"/>
                  </a:schemeClr>
                </a:solidFill>
              </a:rPr>
              <a:t>¿Cuántos idiomas existen allí?</a:t>
            </a:r>
          </a:p>
        </p:txBody>
      </p:sp>
      <p:sp>
        <p:nvSpPr>
          <p:cNvPr id="13" name="CuadroTexto 12">
            <a:extLst>
              <a:ext uri="{FF2B5EF4-FFF2-40B4-BE49-F238E27FC236}">
                <a16:creationId xmlns:a16="http://schemas.microsoft.com/office/drawing/2014/main" id="{B9456518-6E3E-3A4A-84E5-40F795C90FB7}"/>
              </a:ext>
            </a:extLst>
          </p:cNvPr>
          <p:cNvSpPr txBox="1"/>
          <p:nvPr/>
        </p:nvSpPr>
        <p:spPr>
          <a:xfrm>
            <a:off x="699512" y="5508866"/>
            <a:ext cx="7739972" cy="492443"/>
          </a:xfrm>
          <a:prstGeom prst="rect">
            <a:avLst/>
          </a:prstGeom>
          <a:noFill/>
        </p:spPr>
        <p:txBody>
          <a:bodyPr wrap="square" rtlCol="0">
            <a:spAutoFit/>
          </a:bodyPr>
          <a:lstStyle/>
          <a:p>
            <a:pPr marL="457200" indent="-457200" algn="l">
              <a:buFont typeface="Arial" panose="020B0604020202020204" pitchFamily="34" charset="0"/>
              <a:buChar char="•"/>
            </a:pPr>
            <a:r>
              <a:rPr lang="x-none" sz="2600" dirty="0">
                <a:solidFill>
                  <a:schemeClr val="accent5">
                    <a:lumMod val="50000"/>
                  </a:schemeClr>
                </a:solidFill>
              </a:rPr>
              <a:t>¿Cuáles son las industrias importantes?</a:t>
            </a:r>
          </a:p>
        </p:txBody>
      </p:sp>
      <p:sp>
        <p:nvSpPr>
          <p:cNvPr id="14" name="CuadroTexto 13">
            <a:extLst>
              <a:ext uri="{FF2B5EF4-FFF2-40B4-BE49-F238E27FC236}">
                <a16:creationId xmlns:a16="http://schemas.microsoft.com/office/drawing/2014/main" id="{680A77E5-22A2-9845-802E-650AAF2DDBD8}"/>
              </a:ext>
            </a:extLst>
          </p:cNvPr>
          <p:cNvSpPr txBox="1"/>
          <p:nvPr/>
        </p:nvSpPr>
        <p:spPr>
          <a:xfrm>
            <a:off x="699512" y="4918711"/>
            <a:ext cx="6660798" cy="492443"/>
          </a:xfrm>
          <a:prstGeom prst="rect">
            <a:avLst/>
          </a:prstGeom>
          <a:noFill/>
        </p:spPr>
        <p:txBody>
          <a:bodyPr wrap="none" rtlCol="0">
            <a:spAutoFit/>
          </a:bodyPr>
          <a:lstStyle/>
          <a:p>
            <a:pPr marL="457200" indent="-457200" algn="l">
              <a:buFont typeface="Arial" panose="020B0604020202020204" pitchFamily="34" charset="0"/>
              <a:buChar char="•"/>
            </a:pPr>
            <a:r>
              <a:rPr lang="x-none" sz="2600" dirty="0">
                <a:solidFill>
                  <a:schemeClr val="accent5">
                    <a:lumMod val="50000"/>
                  </a:schemeClr>
                </a:solidFill>
              </a:rPr>
              <a:t>¿Hay mucho turi</a:t>
            </a:r>
            <a:r>
              <a:rPr lang="en-GB" sz="2600" dirty="0">
                <a:solidFill>
                  <a:schemeClr val="accent5">
                    <a:lumMod val="50000"/>
                  </a:schemeClr>
                </a:solidFill>
              </a:rPr>
              <a:t>s</a:t>
            </a:r>
            <a:r>
              <a:rPr lang="x-none" sz="2600" dirty="0">
                <a:solidFill>
                  <a:schemeClr val="accent5">
                    <a:lumMod val="50000"/>
                  </a:schemeClr>
                </a:solidFill>
              </a:rPr>
              <a:t>mo? ¿Por qué</a:t>
            </a:r>
            <a:r>
              <a:rPr lang="en-GB" sz="2600" dirty="0">
                <a:solidFill>
                  <a:schemeClr val="accent5">
                    <a:lumMod val="50000"/>
                  </a:schemeClr>
                </a:solidFill>
              </a:rPr>
              <a:t> </a:t>
            </a:r>
            <a:r>
              <a:rPr lang="x-none" sz="2600" dirty="0">
                <a:solidFill>
                  <a:schemeClr val="accent5">
                    <a:lumMod val="50000"/>
                  </a:schemeClr>
                </a:solidFill>
              </a:rPr>
              <a:t>(no)?</a:t>
            </a:r>
          </a:p>
        </p:txBody>
      </p:sp>
      <p:pic>
        <p:nvPicPr>
          <p:cNvPr id="15" name="Imagen 14">
            <a:extLst>
              <a:ext uri="{FF2B5EF4-FFF2-40B4-BE49-F238E27FC236}">
                <a16:creationId xmlns:a16="http://schemas.microsoft.com/office/drawing/2014/main" id="{EE50E349-0833-CA49-8CC4-0C770242B3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3684" y="2532336"/>
            <a:ext cx="2161164" cy="1440776"/>
          </a:xfrm>
          <a:prstGeom prst="rect">
            <a:avLst/>
          </a:prstGeom>
        </p:spPr>
      </p:pic>
      <p:sp>
        <p:nvSpPr>
          <p:cNvPr id="17" name="CuadroTexto 16">
            <a:extLst>
              <a:ext uri="{FF2B5EF4-FFF2-40B4-BE49-F238E27FC236}">
                <a16:creationId xmlns:a16="http://schemas.microsoft.com/office/drawing/2014/main" id="{C065FA2A-1D49-8947-849B-E9F8685BD56B}"/>
              </a:ext>
            </a:extLst>
          </p:cNvPr>
          <p:cNvSpPr txBox="1"/>
          <p:nvPr/>
        </p:nvSpPr>
        <p:spPr>
          <a:xfrm>
            <a:off x="10364538" y="3956663"/>
            <a:ext cx="819455" cy="400110"/>
          </a:xfrm>
          <a:prstGeom prst="rect">
            <a:avLst/>
          </a:prstGeom>
          <a:noFill/>
        </p:spPr>
        <p:txBody>
          <a:bodyPr wrap="none" rtlCol="0">
            <a:spAutoFit/>
          </a:bodyPr>
          <a:lstStyle/>
          <a:p>
            <a:pPr algn="l"/>
            <a:r>
              <a:rPr lang="x-none" sz="2000" dirty="0">
                <a:solidFill>
                  <a:schemeClr val="accent5">
                    <a:lumMod val="50000"/>
                  </a:schemeClr>
                </a:solidFill>
              </a:rPr>
              <a:t>Chile</a:t>
            </a:r>
          </a:p>
        </p:txBody>
      </p:sp>
      <p:sp>
        <p:nvSpPr>
          <p:cNvPr id="18" name="CuadroTexto 17">
            <a:extLst>
              <a:ext uri="{FF2B5EF4-FFF2-40B4-BE49-F238E27FC236}">
                <a16:creationId xmlns:a16="http://schemas.microsoft.com/office/drawing/2014/main" id="{68F58523-42FC-E446-859C-7A0C077A3B3C}"/>
              </a:ext>
            </a:extLst>
          </p:cNvPr>
          <p:cNvSpPr txBox="1"/>
          <p:nvPr/>
        </p:nvSpPr>
        <p:spPr>
          <a:xfrm>
            <a:off x="10482811" y="5872136"/>
            <a:ext cx="736099" cy="400110"/>
          </a:xfrm>
          <a:prstGeom prst="rect">
            <a:avLst/>
          </a:prstGeom>
          <a:noFill/>
        </p:spPr>
        <p:txBody>
          <a:bodyPr wrap="none" rtlCol="0">
            <a:spAutoFit/>
          </a:bodyPr>
          <a:lstStyle/>
          <a:p>
            <a:pPr algn="l"/>
            <a:r>
              <a:rPr lang="en-GB" sz="2000" dirty="0">
                <a:solidFill>
                  <a:schemeClr val="accent5">
                    <a:lumMod val="50000"/>
                  </a:schemeClr>
                </a:solidFill>
              </a:rPr>
              <a:t>Perú</a:t>
            </a:r>
            <a:endParaRPr lang="x-none" sz="2000" dirty="0">
              <a:solidFill>
                <a:schemeClr val="accent5">
                  <a:lumMod val="50000"/>
                </a:schemeClr>
              </a:solidFill>
            </a:endParaRPr>
          </a:p>
        </p:txBody>
      </p:sp>
      <p:pic>
        <p:nvPicPr>
          <p:cNvPr id="3074" name="Picture 2" descr="aerial photography of mounta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62312" y="4383385"/>
            <a:ext cx="2184548" cy="145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41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a:cs typeface="Century Gothic"/>
              </a:rPr>
              <a:t>8.1.2.7</a:t>
            </a:r>
          </a:p>
        </p:txBody>
      </p:sp>
      <p:sp>
        <p:nvSpPr>
          <p:cNvPr id="3" name="Content Placeholder 2"/>
          <p:cNvSpPr>
            <a:spLocks noGrp="1"/>
          </p:cNvSpPr>
          <p:nvPr>
            <p:ph idx="1"/>
          </p:nvPr>
        </p:nvSpPr>
        <p:spPr/>
        <p:txBody>
          <a:bodyPr>
            <a:normAutofit/>
          </a:bodyPr>
          <a:lstStyle/>
          <a:p>
            <a:r>
              <a:rPr lang="en-US" dirty="0">
                <a:latin typeface="Century Gothic"/>
                <a:cs typeface="Century Gothic"/>
              </a:rPr>
              <a:t>Slides 5-7: phonics with places in Spain [</a:t>
            </a:r>
            <a:r>
              <a:rPr lang="en-US" dirty="0" err="1">
                <a:latin typeface="Century Gothic"/>
                <a:cs typeface="Century Gothic"/>
              </a:rPr>
              <a:t>ce</a:t>
            </a:r>
            <a:r>
              <a:rPr lang="en-US" dirty="0">
                <a:latin typeface="Century Gothic"/>
                <a:cs typeface="Century Gothic"/>
              </a:rPr>
              <a:t>], [ci]</a:t>
            </a:r>
          </a:p>
          <a:p>
            <a:r>
              <a:rPr lang="en-US" dirty="0">
                <a:latin typeface="Century Gothic"/>
                <a:cs typeface="Century Gothic"/>
              </a:rPr>
              <a:t>Slides 15-16: phonics and listening, Spain and Latin American pronunciation of [</a:t>
            </a:r>
            <a:r>
              <a:rPr lang="en-US" dirty="0" err="1">
                <a:latin typeface="Century Gothic"/>
                <a:cs typeface="Century Gothic"/>
              </a:rPr>
              <a:t>ce</a:t>
            </a:r>
            <a:r>
              <a:rPr lang="en-US" dirty="0">
                <a:latin typeface="Century Gothic"/>
                <a:cs typeface="Century Gothic"/>
              </a:rPr>
              <a:t>], [ci]</a:t>
            </a:r>
          </a:p>
          <a:p>
            <a:r>
              <a:rPr lang="en-US" dirty="0">
                <a:latin typeface="Century Gothic"/>
                <a:cs typeface="Century Gothic"/>
              </a:rPr>
              <a:t>Slides 19-22, reading and listening, speaking about Christmas traditions.</a:t>
            </a:r>
          </a:p>
        </p:txBody>
      </p:sp>
    </p:spTree>
    <p:extLst>
      <p:ext uri="{BB962C8B-B14F-4D97-AF65-F5344CB8AC3E}">
        <p14:creationId xmlns:p14="http://schemas.microsoft.com/office/powerpoint/2010/main" val="406532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r>
              <a:rPr lang="en-GB" sz="3600" b="1" dirty="0">
                <a:solidFill>
                  <a:schemeClr val="bg1"/>
                </a:solidFill>
              </a:rPr>
              <a:t>: [ci] &amp; [ce]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82284" y="1134428"/>
            <a:ext cx="36967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escribe en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nombre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correcto</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lugar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16" name="Group 15"/>
          <p:cNvGrpSpPr/>
          <p:nvPr/>
        </p:nvGrpSpPr>
        <p:grpSpPr>
          <a:xfrm>
            <a:off x="3978344" y="955948"/>
            <a:ext cx="6174264" cy="5444913"/>
            <a:chOff x="3324578" y="1460853"/>
            <a:chExt cx="6174264" cy="5444913"/>
          </a:xfrm>
        </p:grpSpPr>
        <p:pic>
          <p:nvPicPr>
            <p:cNvPr id="3" name="Picture 2"/>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324578" y="1460853"/>
              <a:ext cx="6174264" cy="5444913"/>
            </a:xfrm>
            <a:prstGeom prst="rect">
              <a:avLst/>
            </a:prstGeom>
          </p:spPr>
        </p:pic>
        <p:sp>
          <p:nvSpPr>
            <p:cNvPr id="8" name="Oval 7"/>
            <p:cNvSpPr/>
            <p:nvPr/>
          </p:nvSpPr>
          <p:spPr>
            <a:xfrm>
              <a:off x="7683690" y="3138985"/>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Oval 8"/>
            <p:cNvSpPr/>
            <p:nvPr/>
          </p:nvSpPr>
          <p:spPr>
            <a:xfrm>
              <a:off x="7276532" y="4285397"/>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6848233" y="5161128"/>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5270311" y="5347647"/>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6670813" y="4467368"/>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4358186" y="4107976"/>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a:hlinkClick r:id="" action="ppaction://noaction" highlightClick="1">
                <a:snd r:embed="rId6" name="bomb.wav"/>
              </a:hlinkClick>
            </p:cNvPr>
            <p:cNvSpPr/>
            <p:nvPr/>
          </p:nvSpPr>
          <p:spPr>
            <a:xfrm>
              <a:off x="3800902" y="1922519"/>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4658436" y="6550925"/>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cxnSp>
        <p:nvCxnSpPr>
          <p:cNvPr id="18" name="Straight Connector 17"/>
          <p:cNvCxnSpPr/>
          <p:nvPr/>
        </p:nvCxnSpPr>
        <p:spPr>
          <a:xfrm>
            <a:off x="4688953" y="1595035"/>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619509" y="2811501"/>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207802" y="395791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951350" y="3780492"/>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0591" y="4139884"/>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798369" y="481369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872363" y="502016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216603" y="6180745"/>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61111" y="1087852"/>
            <a:ext cx="16468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Galicia</a:t>
            </a:r>
          </a:p>
        </p:txBody>
      </p:sp>
      <p:sp>
        <p:nvSpPr>
          <p:cNvPr id="28" name="TextBox 27"/>
          <p:cNvSpPr txBox="1"/>
          <p:nvPr/>
        </p:nvSpPr>
        <p:spPr>
          <a:xfrm>
            <a:off x="8558095" y="2300045"/>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Barcelona</a:t>
            </a:r>
          </a:p>
        </p:txBody>
      </p:sp>
      <p:sp>
        <p:nvSpPr>
          <p:cNvPr id="29" name="TextBox 28"/>
          <p:cNvSpPr txBox="1"/>
          <p:nvPr/>
        </p:nvSpPr>
        <p:spPr>
          <a:xfrm>
            <a:off x="8167528" y="3448211"/>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Valencia</a:t>
            </a:r>
          </a:p>
        </p:txBody>
      </p:sp>
      <p:sp>
        <p:nvSpPr>
          <p:cNvPr id="30" name="TextBox 29"/>
          <p:cNvSpPr txBox="1"/>
          <p:nvPr/>
        </p:nvSpPr>
        <p:spPr>
          <a:xfrm>
            <a:off x="3001392" y="3262720"/>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Cáceres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p:nvPr/>
        </p:nvSpPr>
        <p:spPr>
          <a:xfrm>
            <a:off x="5342695" y="3604850"/>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Albacete</a:t>
            </a:r>
          </a:p>
        </p:txBody>
      </p:sp>
      <p:sp>
        <p:nvSpPr>
          <p:cNvPr id="32" name="TextBox 31"/>
          <p:cNvSpPr txBox="1"/>
          <p:nvPr/>
        </p:nvSpPr>
        <p:spPr>
          <a:xfrm>
            <a:off x="8037206" y="4303989"/>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Murcia</a:t>
            </a:r>
          </a:p>
        </p:txBody>
      </p:sp>
      <p:sp>
        <p:nvSpPr>
          <p:cNvPr id="33" name="TextBox 32"/>
          <p:cNvSpPr txBox="1"/>
          <p:nvPr/>
        </p:nvSpPr>
        <p:spPr>
          <a:xfrm>
            <a:off x="3784826" y="4499898"/>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Andalucía</a:t>
            </a:r>
          </a:p>
        </p:txBody>
      </p:sp>
      <p:sp>
        <p:nvSpPr>
          <p:cNvPr id="34" name="TextBox 33"/>
          <p:cNvSpPr txBox="1"/>
          <p:nvPr/>
        </p:nvSpPr>
        <p:spPr>
          <a:xfrm>
            <a:off x="3692667" y="5662974"/>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Ceuta</a:t>
            </a:r>
          </a:p>
        </p:txBody>
      </p:sp>
      <p:sp>
        <p:nvSpPr>
          <p:cNvPr id="36" name="Action Button: Custom 20">
            <a:hlinkClick r:id="" action="ppaction://noaction" highlightClick="1">
              <a:snd r:embed="rId7" name="Galicia.wav"/>
            </a:hlinkClick>
            <a:extLst>
              <a:ext uri="{FF2B5EF4-FFF2-40B4-BE49-F238E27FC236}">
                <a16:creationId xmlns:a16="http://schemas.microsoft.com/office/drawing/2014/main" id="{155C717C-8857-45A1-9599-A8DD130ADD24}"/>
              </a:ext>
            </a:extLst>
          </p:cNvPr>
          <p:cNvSpPr/>
          <p:nvPr/>
        </p:nvSpPr>
        <p:spPr>
          <a:xfrm>
            <a:off x="3921593" y="1209044"/>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7" name="Action Button: Custom 20">
            <a:hlinkClick r:id="" action="ppaction://noaction" highlightClick="1">
              <a:snd r:embed="rId8" name="Barcelona.wav"/>
            </a:hlinkClick>
            <a:extLst>
              <a:ext uri="{FF2B5EF4-FFF2-40B4-BE49-F238E27FC236}">
                <a16:creationId xmlns:a16="http://schemas.microsoft.com/office/drawing/2014/main" id="{155C717C-8857-45A1-9599-A8DD130ADD24}"/>
              </a:ext>
            </a:extLst>
          </p:cNvPr>
          <p:cNvSpPr/>
          <p:nvPr/>
        </p:nvSpPr>
        <p:spPr>
          <a:xfrm>
            <a:off x="8558095" y="1974537"/>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8" name="Action Button: Custom 20">
            <a:hlinkClick r:id="" action="ppaction://noaction" highlightClick="1">
              <a:snd r:embed="rId9" name="Cáceres.wav"/>
            </a:hlinkClick>
            <a:extLst>
              <a:ext uri="{FF2B5EF4-FFF2-40B4-BE49-F238E27FC236}">
                <a16:creationId xmlns:a16="http://schemas.microsoft.com/office/drawing/2014/main" id="{155C717C-8857-45A1-9599-A8DD130ADD24}"/>
              </a:ext>
            </a:extLst>
          </p:cNvPr>
          <p:cNvSpPr/>
          <p:nvPr/>
        </p:nvSpPr>
        <p:spPr>
          <a:xfrm>
            <a:off x="2449618" y="3383507"/>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9" name="Action Button: Custom 20">
            <a:hlinkClick r:id="" action="ppaction://noaction" highlightClick="1">
              <a:snd r:embed="rId10" name="Albacete.wav"/>
            </a:hlinkClick>
            <a:extLst>
              <a:ext uri="{FF2B5EF4-FFF2-40B4-BE49-F238E27FC236}">
                <a16:creationId xmlns:a16="http://schemas.microsoft.com/office/drawing/2014/main" id="{155C717C-8857-45A1-9599-A8DD130ADD24}"/>
              </a:ext>
            </a:extLst>
          </p:cNvPr>
          <p:cNvSpPr/>
          <p:nvPr/>
        </p:nvSpPr>
        <p:spPr>
          <a:xfrm>
            <a:off x="6892452" y="3276309"/>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0" name="Action Button: Custom 20">
            <a:hlinkClick r:id="" action="ppaction://noaction" highlightClick="1">
              <a:snd r:embed="rId11" name="Valencia.wav"/>
            </a:hlinkClick>
            <a:extLst>
              <a:ext uri="{FF2B5EF4-FFF2-40B4-BE49-F238E27FC236}">
                <a16:creationId xmlns:a16="http://schemas.microsoft.com/office/drawing/2014/main" id="{155C717C-8857-45A1-9599-A8DD130ADD24}"/>
              </a:ext>
            </a:extLst>
          </p:cNvPr>
          <p:cNvSpPr/>
          <p:nvPr/>
        </p:nvSpPr>
        <p:spPr>
          <a:xfrm>
            <a:off x="10277561" y="3564736"/>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1" name="Action Button: Custom 20">
            <a:hlinkClick r:id="" action="ppaction://noaction" highlightClick="1">
              <a:snd r:embed="rId12" name="Andalucía.wav"/>
            </a:hlinkClick>
            <a:extLst>
              <a:ext uri="{FF2B5EF4-FFF2-40B4-BE49-F238E27FC236}">
                <a16:creationId xmlns:a16="http://schemas.microsoft.com/office/drawing/2014/main" id="{155C717C-8857-45A1-9599-A8DD130ADD24}"/>
              </a:ext>
            </a:extLst>
          </p:cNvPr>
          <p:cNvSpPr/>
          <p:nvPr/>
        </p:nvSpPr>
        <p:spPr>
          <a:xfrm>
            <a:off x="3349538" y="4612175"/>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2" name="Action Button: Custom 20">
            <a:hlinkClick r:id="" action="ppaction://noaction" highlightClick="1">
              <a:snd r:embed="rId13" name="Murcia.wav"/>
            </a:hlinkClick>
            <a:extLst>
              <a:ext uri="{FF2B5EF4-FFF2-40B4-BE49-F238E27FC236}">
                <a16:creationId xmlns:a16="http://schemas.microsoft.com/office/drawing/2014/main" id="{155C717C-8857-45A1-9599-A8DD130ADD24}"/>
              </a:ext>
            </a:extLst>
          </p:cNvPr>
          <p:cNvSpPr/>
          <p:nvPr/>
        </p:nvSpPr>
        <p:spPr>
          <a:xfrm>
            <a:off x="9893982" y="4436889"/>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3" name="Action Button: Custom 20">
            <a:hlinkClick r:id="" action="ppaction://noaction" highlightClick="1">
              <a:snd r:embed="rId14" name="Ceuta.wav"/>
            </a:hlinkClick>
            <a:extLst>
              <a:ext uri="{FF2B5EF4-FFF2-40B4-BE49-F238E27FC236}">
                <a16:creationId xmlns:a16="http://schemas.microsoft.com/office/drawing/2014/main" id="{155C717C-8857-45A1-9599-A8DD130ADD24}"/>
              </a:ext>
            </a:extLst>
          </p:cNvPr>
          <p:cNvSpPr/>
          <p:nvPr/>
        </p:nvSpPr>
        <p:spPr>
          <a:xfrm>
            <a:off x="5896348" y="5865910"/>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152988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2695"/>
            <a:ext cx="9240254" cy="867128"/>
          </a:xfrm>
          <a:prstGeom prst="rect">
            <a:avLst/>
          </a:prstGeom>
        </p:spPr>
      </p:pic>
      <p:sp>
        <p:nvSpPr>
          <p:cNvPr id="2" name="Title 1"/>
          <p:cNvSpPr>
            <a:spLocks noGrp="1"/>
          </p:cNvSpPr>
          <p:nvPr>
            <p:ph type="title"/>
          </p:nvPr>
        </p:nvSpPr>
        <p:spPr>
          <a:xfrm>
            <a:off x="82285" y="220027"/>
            <a:ext cx="8246245" cy="714740"/>
          </a:xfrm>
        </p:spPr>
        <p:txBody>
          <a:bodyPr>
            <a:normAutofit/>
          </a:bodyPr>
          <a:lstStyle/>
          <a:p>
            <a:r>
              <a:rPr lang="es-ES" sz="3200" b="1" dirty="0">
                <a:solidFill>
                  <a:schemeClr val="bg1"/>
                </a:solidFill>
              </a:rPr>
              <a:t>Las comunidades autónomas de España</a:t>
            </a:r>
            <a:endParaRPr lang="en-GB" sz="3200" b="1" dirty="0">
              <a:solidFill>
                <a:schemeClr val="bg1"/>
              </a:solidFill>
            </a:endParaRPr>
          </a:p>
        </p:txBody>
      </p:sp>
      <p:sp>
        <p:nvSpPr>
          <p:cNvPr id="7" name="TextBox 6">
            <a:extLst>
              <a:ext uri="{FF2B5EF4-FFF2-40B4-BE49-F238E27FC236}">
                <a16:creationId xmlns:a16="http://schemas.microsoft.com/office/drawing/2014/main" id="{A01B6026-6024-B640-AA14-813D9C613E27}"/>
              </a:ext>
            </a:extLst>
          </p:cNvPr>
          <p:cNvSpPr txBox="1"/>
          <p:nvPr/>
        </p:nvSpPr>
        <p:spPr>
          <a:xfrm>
            <a:off x="82286" y="1070635"/>
            <a:ext cx="11990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diecisiete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comunidades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autónomas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región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Aquí</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tienes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cinco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ejemplos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7" name="Picture 16"/>
          <p:cNvPicPr>
            <a:picLocks noChangeAspect="1"/>
          </p:cNvPicPr>
          <p:nvPr/>
        </p:nvPicPr>
        <p:blipFill rotWithShape="1">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456280" y="1973332"/>
            <a:ext cx="4872251" cy="4407623"/>
          </a:xfrm>
          <a:prstGeom prst="rect">
            <a:avLst/>
          </a:prstGeom>
        </p:spPr>
      </p:pic>
      <p:sp>
        <p:nvSpPr>
          <p:cNvPr id="18" name="TextBox 17"/>
          <p:cNvSpPr txBox="1"/>
          <p:nvPr/>
        </p:nvSpPr>
        <p:spPr>
          <a:xfrm>
            <a:off x="7000607" y="3899240"/>
            <a:ext cx="5071779" cy="584775"/>
          </a:xfrm>
          <a:prstGeom prst="rect">
            <a:avLst/>
          </a:prstGeom>
          <a:solidFill>
            <a:schemeClr val="accent2">
              <a:lumMod val="40000"/>
              <a:lumOff val="6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Comunidad</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Valenciana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7208720" y="4842337"/>
            <a:ext cx="3774050" cy="584775"/>
          </a:xfrm>
          <a:prstGeom prst="rect">
            <a:avLst/>
          </a:prstGeom>
          <a:solidFill>
            <a:schemeClr val="accent2">
              <a:lumMod val="40000"/>
              <a:lumOff val="6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Región</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Murcia</a:t>
            </a:r>
          </a:p>
        </p:txBody>
      </p:sp>
      <p:sp>
        <p:nvSpPr>
          <p:cNvPr id="20" name="Oval 19"/>
          <p:cNvSpPr/>
          <p:nvPr/>
        </p:nvSpPr>
        <p:spPr>
          <a:xfrm>
            <a:off x="6311130" y="3405679"/>
            <a:ext cx="773978" cy="1409056"/>
          </a:xfrm>
          <a:prstGeom prst="ellipse">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Oval 20"/>
          <p:cNvSpPr/>
          <p:nvPr/>
        </p:nvSpPr>
        <p:spPr>
          <a:xfrm>
            <a:off x="5877437" y="4628791"/>
            <a:ext cx="636680" cy="723389"/>
          </a:xfrm>
          <a:prstGeom prst="ellipse">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Oval 21"/>
          <p:cNvSpPr/>
          <p:nvPr/>
        </p:nvSpPr>
        <p:spPr>
          <a:xfrm>
            <a:off x="3755229" y="5871808"/>
            <a:ext cx="1377902" cy="509147"/>
          </a:xfrm>
          <a:prstGeom prst="ellipse">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p:cNvSpPr txBox="1"/>
          <p:nvPr/>
        </p:nvSpPr>
        <p:spPr>
          <a:xfrm>
            <a:off x="5361753" y="5779328"/>
            <a:ext cx="2413379" cy="584775"/>
          </a:xfrm>
          <a:prstGeom prst="rect">
            <a:avLst/>
          </a:prstGeom>
          <a:solidFill>
            <a:schemeClr val="accent2">
              <a:lumMod val="40000"/>
              <a:lumOff val="6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Ceuta</a:t>
            </a:r>
          </a:p>
        </p:txBody>
      </p:sp>
      <p:sp>
        <p:nvSpPr>
          <p:cNvPr id="24" name="Oval 23"/>
          <p:cNvSpPr/>
          <p:nvPr/>
        </p:nvSpPr>
        <p:spPr>
          <a:xfrm>
            <a:off x="3904420" y="4783157"/>
            <a:ext cx="1987986" cy="1024352"/>
          </a:xfrm>
          <a:prstGeom prst="ellipse">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p:cNvSpPr txBox="1"/>
          <p:nvPr/>
        </p:nvSpPr>
        <p:spPr>
          <a:xfrm>
            <a:off x="1236974" y="4287224"/>
            <a:ext cx="2644151" cy="584775"/>
          </a:xfrm>
          <a:prstGeom prst="rect">
            <a:avLst/>
          </a:prstGeom>
          <a:solidFill>
            <a:schemeClr val="accent2">
              <a:lumMod val="40000"/>
              <a:lumOff val="6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Andalucía</a:t>
            </a:r>
          </a:p>
        </p:txBody>
      </p:sp>
      <p:sp>
        <p:nvSpPr>
          <p:cNvPr id="26" name="Oval 25"/>
          <p:cNvSpPr/>
          <p:nvPr/>
        </p:nvSpPr>
        <p:spPr>
          <a:xfrm>
            <a:off x="3297335" y="1973332"/>
            <a:ext cx="1027921" cy="954107"/>
          </a:xfrm>
          <a:prstGeom prst="ellipse">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TextBox 26"/>
          <p:cNvSpPr txBox="1"/>
          <p:nvPr/>
        </p:nvSpPr>
        <p:spPr>
          <a:xfrm>
            <a:off x="712129" y="2154858"/>
            <a:ext cx="2505733" cy="584775"/>
          </a:xfrm>
          <a:prstGeom prst="rect">
            <a:avLst/>
          </a:prstGeom>
          <a:solidFill>
            <a:schemeClr val="accent2">
              <a:lumMod val="40000"/>
              <a:lumOff val="6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Galicia</a:t>
            </a:r>
          </a:p>
        </p:txBody>
      </p:sp>
      <p:sp>
        <p:nvSpPr>
          <p:cNvPr id="33" name="Rounded Rectangle 11">
            <a:extLst>
              <a:ext uri="{FF2B5EF4-FFF2-40B4-BE49-F238E27FC236}">
                <a16:creationId xmlns:a16="http://schemas.microsoft.com/office/drawing/2014/main" id="{A316DD52-7894-4A75-969C-CA0645DA2978}"/>
              </a:ext>
            </a:extLst>
          </p:cNvPr>
          <p:cNvSpPr/>
          <p:nvPr/>
        </p:nvSpPr>
        <p:spPr>
          <a:xfrm>
            <a:off x="10522424" y="258166"/>
            <a:ext cx="14057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8" name="TextBox 7"/>
          <p:cNvSpPr txBox="1"/>
          <p:nvPr/>
        </p:nvSpPr>
        <p:spPr>
          <a:xfrm>
            <a:off x="11153186" y="839802"/>
            <a:ext cx="10014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p>
        </p:txBody>
      </p:sp>
      <p:sp>
        <p:nvSpPr>
          <p:cNvPr id="3" name="Rounded Rectangular Callout 2"/>
          <p:cNvSpPr/>
          <p:nvPr/>
        </p:nvSpPr>
        <p:spPr>
          <a:xfrm>
            <a:off x="260880" y="5383029"/>
            <a:ext cx="2505733" cy="814964"/>
          </a:xfrm>
          <a:prstGeom prst="wedgeRoundRectCallout">
            <a:avLst>
              <a:gd name="adj1" fmla="val 89750"/>
              <a:gd name="adj2" fmla="val 3189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¡Ceuta está en África!</a:t>
            </a:r>
          </a:p>
        </p:txBody>
      </p:sp>
    </p:spTree>
    <p:extLst>
      <p:ext uri="{BB962C8B-B14F-4D97-AF65-F5344CB8AC3E}">
        <p14:creationId xmlns:p14="http://schemas.microsoft.com/office/powerpoint/2010/main" val="302216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400674" cy="867128"/>
          </a:xfrm>
          <a:prstGeom prst="rect">
            <a:avLst/>
          </a:prstGeom>
        </p:spPr>
      </p:pic>
      <p:sp>
        <p:nvSpPr>
          <p:cNvPr id="2" name="Title 1"/>
          <p:cNvSpPr>
            <a:spLocks noGrp="1"/>
          </p:cNvSpPr>
          <p:nvPr>
            <p:ph type="title"/>
          </p:nvPr>
        </p:nvSpPr>
        <p:spPr>
          <a:xfrm>
            <a:off x="82286" y="284195"/>
            <a:ext cx="8258622" cy="714740"/>
          </a:xfrm>
        </p:spPr>
        <p:txBody>
          <a:bodyPr>
            <a:normAutofit/>
          </a:bodyPr>
          <a:lstStyle/>
          <a:p>
            <a:r>
              <a:rPr lang="es-ES" sz="3200" b="1" dirty="0">
                <a:solidFill>
                  <a:schemeClr val="bg1"/>
                </a:solidFill>
              </a:rPr>
              <a:t>Las comunidades autónomas de España</a:t>
            </a:r>
            <a:endParaRPr lang="en-GB" sz="3200" b="1" dirty="0">
              <a:solidFill>
                <a:schemeClr val="bg1"/>
              </a:solidFill>
            </a:endParaRPr>
          </a:p>
        </p:txBody>
      </p:sp>
      <p:pic>
        <p:nvPicPr>
          <p:cNvPr id="17" name="Picture 16"/>
          <p:cNvPicPr>
            <a:picLocks noChangeAspect="1"/>
          </p:cNvPicPr>
          <p:nvPr/>
        </p:nvPicPr>
        <p:blipFill rotWithShape="1">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468657" y="1968639"/>
            <a:ext cx="4872251" cy="4407623"/>
          </a:xfrm>
          <a:prstGeom prst="rect">
            <a:avLst/>
          </a:prstGeom>
        </p:spPr>
      </p:pic>
      <p:sp>
        <p:nvSpPr>
          <p:cNvPr id="28" name="TextBox 27">
            <a:extLst>
              <a:ext uri="{FF2B5EF4-FFF2-40B4-BE49-F238E27FC236}">
                <a16:creationId xmlns:a16="http://schemas.microsoft.com/office/drawing/2014/main" id="{A01B6026-6024-B640-AA14-813D9C613E27}"/>
              </a:ext>
            </a:extLst>
          </p:cNvPr>
          <p:cNvSpPr txBox="1"/>
          <p:nvPr/>
        </p:nvSpPr>
        <p:spPr>
          <a:xfrm>
            <a:off x="7308080" y="1588153"/>
            <a:ext cx="50640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Barcelona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ciudad en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comunidad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Cataluña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A01B6026-6024-B640-AA14-813D9C613E27}"/>
              </a:ext>
            </a:extLst>
          </p:cNvPr>
          <p:cNvSpPr txBox="1"/>
          <p:nvPr/>
        </p:nvSpPr>
        <p:spPr>
          <a:xfrm>
            <a:off x="214667" y="3487087"/>
            <a:ext cx="43370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Cáceres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ciudad en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comunidad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Extremadura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A01B6026-6024-B640-AA14-813D9C613E27}"/>
              </a:ext>
            </a:extLst>
          </p:cNvPr>
          <p:cNvSpPr txBox="1"/>
          <p:nvPr/>
        </p:nvSpPr>
        <p:spPr>
          <a:xfrm>
            <a:off x="8340908" y="3976405"/>
            <a:ext cx="41496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Albacete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una ciudad en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comunidad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Castilla-La Mancha.</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Oval 34">
            <a:hlinkClick r:id="" action="ppaction://noaction" highlightClick="1">
              <a:snd r:embed="rId6" name="bomb.wav"/>
            </a:hlinkClick>
          </p:cNvPr>
          <p:cNvSpPr/>
          <p:nvPr/>
        </p:nvSpPr>
        <p:spPr>
          <a:xfrm>
            <a:off x="6759538" y="3319261"/>
            <a:ext cx="177420" cy="177421"/>
          </a:xfrm>
          <a:prstGeom prst="ellipse">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Oval 35">
            <a:hlinkClick r:id="" action="ppaction://noaction" highlightClick="1">
              <a:snd r:embed="rId6" name="bomb.wav"/>
            </a:hlinkClick>
          </p:cNvPr>
          <p:cNvSpPr/>
          <p:nvPr/>
        </p:nvSpPr>
        <p:spPr>
          <a:xfrm>
            <a:off x="4108279" y="4158199"/>
            <a:ext cx="177420" cy="177421"/>
          </a:xfrm>
          <a:prstGeom prst="ellipse">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Oval 36">
            <a:hlinkClick r:id="" action="ppaction://noaction" highlightClick="1">
              <a:snd r:embed="rId6" name="bomb.wav"/>
            </a:hlinkClick>
          </p:cNvPr>
          <p:cNvSpPr/>
          <p:nvPr/>
        </p:nvSpPr>
        <p:spPr>
          <a:xfrm>
            <a:off x="5913866" y="4337450"/>
            <a:ext cx="177420" cy="177421"/>
          </a:xfrm>
          <a:prstGeom prst="ellipse">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ounded Rectangle 11">
            <a:extLst>
              <a:ext uri="{FF2B5EF4-FFF2-40B4-BE49-F238E27FC236}">
                <a16:creationId xmlns:a16="http://schemas.microsoft.com/office/drawing/2014/main" id="{A316DD52-7894-4A75-969C-CA0645DA2978}"/>
              </a:ext>
            </a:extLst>
          </p:cNvPr>
          <p:cNvSpPr/>
          <p:nvPr/>
        </p:nvSpPr>
        <p:spPr>
          <a:xfrm>
            <a:off x="10522424" y="258166"/>
            <a:ext cx="14057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9" name="TextBox 28">
            <a:extLst>
              <a:ext uri="{FF2B5EF4-FFF2-40B4-BE49-F238E27FC236}">
                <a16:creationId xmlns:a16="http://schemas.microsoft.com/office/drawing/2014/main" id="{A01B6026-6024-B640-AA14-813D9C613E27}"/>
              </a:ext>
            </a:extLst>
          </p:cNvPr>
          <p:cNvSpPr txBox="1"/>
          <p:nvPr/>
        </p:nvSpPr>
        <p:spPr>
          <a:xfrm>
            <a:off x="7526" y="1123317"/>
            <a:ext cx="11990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las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comunidades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autónomas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hay muchas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ciudades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Aquí</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tienes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ejemplos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1" name="TextBox 30"/>
          <p:cNvSpPr txBox="1"/>
          <p:nvPr/>
        </p:nvSpPr>
        <p:spPr>
          <a:xfrm>
            <a:off x="11153186" y="839802"/>
            <a:ext cx="10014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[2/2]</a:t>
            </a:r>
          </a:p>
        </p:txBody>
      </p:sp>
    </p:spTree>
    <p:extLst>
      <p:ext uri="{BB962C8B-B14F-4D97-AF65-F5344CB8AC3E}">
        <p14:creationId xmlns:p14="http://schemas.microsoft.com/office/powerpoint/2010/main" val="195712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4" grpId="0"/>
      <p:bldP spid="35" grpId="0" animBg="1"/>
      <p:bldP spid="36" grpId="0" animBg="1"/>
      <p:bldP spid="3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SSCs [CE] y [CI]</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pic>
        <p:nvPicPr>
          <p:cNvPr id="6" name="Picture 5"/>
          <p:cNvPicPr/>
          <p:nvPr/>
        </p:nvPicPr>
        <p:blipFill rotWithShape="1">
          <a:blip r:embed="rId4">
            <a:extLst>
              <a:ext uri="{28A0092B-C50C-407E-A947-70E740481C1C}">
                <a14:useLocalDpi xmlns:a14="http://schemas.microsoft.com/office/drawing/2010/main" val="0"/>
              </a:ext>
            </a:extLst>
          </a:blip>
          <a:srcRect l="23820" t="28560" r="36927" b="25153"/>
          <a:stretch/>
        </p:blipFill>
        <p:spPr bwMode="auto">
          <a:xfrm>
            <a:off x="8613773" y="3929580"/>
            <a:ext cx="3578227" cy="2292393"/>
          </a:xfrm>
          <a:prstGeom prst="rect">
            <a:avLst/>
          </a:prstGeom>
          <a:ln>
            <a:noFill/>
          </a:ln>
          <a:extLst>
            <a:ext uri="{53640926-AAD7-44D8-BBD7-CCE9431645EC}">
              <a14:shadowObscured xmlns:a14="http://schemas.microsoft.com/office/drawing/2010/main"/>
            </a:ext>
          </a:extLst>
        </p:spPr>
      </p:pic>
      <p:sp>
        <p:nvSpPr>
          <p:cNvPr id="7" name="Title 1"/>
          <p:cNvSpPr txBox="1">
            <a:spLocks/>
          </p:cNvSpPr>
          <p:nvPr/>
        </p:nvSpPr>
        <p:spPr>
          <a:xfrm>
            <a:off x="146367" y="1064712"/>
            <a:ext cx="10626017" cy="6974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Remember, there are different ways to pronounce CE and CI.</a:t>
            </a:r>
          </a:p>
        </p:txBody>
      </p:sp>
      <p:sp>
        <p:nvSpPr>
          <p:cNvPr id="8" name="Title 1"/>
          <p:cNvSpPr txBox="1">
            <a:spLocks/>
          </p:cNvSpPr>
          <p:nvPr/>
        </p:nvSpPr>
        <p:spPr>
          <a:xfrm>
            <a:off x="144432" y="1864150"/>
            <a:ext cx="1099391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most of mainland Spain</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the ‘c’ before ‘e’ or ‘i’ is pronounced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like _____ in English. </a:t>
            </a:r>
          </a:p>
        </p:txBody>
      </p:sp>
      <p:sp>
        <p:nvSpPr>
          <p:cNvPr id="9" name="Title 1"/>
          <p:cNvSpPr txBox="1">
            <a:spLocks/>
          </p:cNvSpPr>
          <p:nvPr/>
        </p:nvSpPr>
        <p:spPr>
          <a:xfrm>
            <a:off x="144432" y="2776647"/>
            <a:ext cx="10515600"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the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Canary Islands and Latin America</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this ‘c’ is often pronounced like an ____. </a:t>
            </a:r>
          </a:p>
        </p:txBody>
      </p:sp>
      <p:sp>
        <p:nvSpPr>
          <p:cNvPr id="11" name="Title 1"/>
          <p:cNvSpPr txBox="1">
            <a:spLocks/>
          </p:cNvSpPr>
          <p:nvPr/>
        </p:nvSpPr>
        <p:spPr>
          <a:xfrm>
            <a:off x="554598" y="4099027"/>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as</a:t>
            </a:r>
          </a:p>
        </p:txBody>
      </p:sp>
      <p:sp>
        <p:nvSpPr>
          <p:cNvPr id="12" name="Title 1"/>
          <p:cNvSpPr txBox="1">
            <a:spLocks/>
          </p:cNvSpPr>
          <p:nvPr/>
        </p:nvSpPr>
        <p:spPr>
          <a:xfrm>
            <a:off x="82286" y="3670719"/>
            <a:ext cx="8592482" cy="575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Escucha. Es ¿España o Canarias / Latinoamérica?</a:t>
            </a:r>
          </a:p>
        </p:txBody>
      </p:sp>
      <p:sp>
        <p:nvSpPr>
          <p:cNvPr id="13" name="Title 1"/>
          <p:cNvSpPr txBox="1">
            <a:spLocks/>
          </p:cNvSpPr>
          <p:nvPr/>
        </p:nvSpPr>
        <p:spPr>
          <a:xfrm>
            <a:off x="598356" y="4658711"/>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as</a:t>
            </a:r>
          </a:p>
        </p:txBody>
      </p:sp>
      <p:sp>
        <p:nvSpPr>
          <p:cNvPr id="15" name="Action Button: Custom 14">
            <a:hlinkClick r:id="" action="ppaction://noaction" highlightClick="1">
              <a:snd r:embed="rId5" name="ciencias d.wav"/>
            </a:hlinkClick>
          </p:cNvPr>
          <p:cNvSpPr/>
          <p:nvPr/>
        </p:nvSpPr>
        <p:spPr>
          <a:xfrm>
            <a:off x="199595" y="427321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5">
            <a:hlinkClick r:id="" action="ppaction://noaction" highlightClick="1">
              <a:snd r:embed="rId6" name="ciencias.wav"/>
            </a:hlinkClick>
          </p:cNvPr>
          <p:cNvSpPr/>
          <p:nvPr/>
        </p:nvSpPr>
        <p:spPr>
          <a:xfrm>
            <a:off x="201085" y="481447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 name="TextBox 2"/>
          <p:cNvSpPr txBox="1"/>
          <p:nvPr/>
        </p:nvSpPr>
        <p:spPr>
          <a:xfrm>
            <a:off x="937357" y="2114663"/>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solidFill>
                <a:effectLst/>
                <a:uLnTx/>
                <a:uFillTx/>
                <a:latin typeface="Century Gothic" panose="020F0302020204030204"/>
                <a:ea typeface="+mn-ea"/>
                <a:cs typeface="+mn-cs"/>
              </a:rPr>
              <a:t>‘th’</a:t>
            </a:r>
          </a:p>
        </p:txBody>
      </p:sp>
      <p:sp>
        <p:nvSpPr>
          <p:cNvPr id="19" name="TextBox 18"/>
          <p:cNvSpPr txBox="1"/>
          <p:nvPr/>
        </p:nvSpPr>
        <p:spPr>
          <a:xfrm>
            <a:off x="3563588" y="2971441"/>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‘s’</a:t>
            </a:r>
          </a:p>
        </p:txBody>
      </p:sp>
      <p:sp>
        <p:nvSpPr>
          <p:cNvPr id="20" name="Action Button: Custom 19">
            <a:hlinkClick r:id="" action="ppaction://noaction" highlightClick="1">
              <a:snd r:embed="rId7" name="doce.wav"/>
            </a:hlinkClick>
          </p:cNvPr>
          <p:cNvSpPr/>
          <p:nvPr/>
        </p:nvSpPr>
        <p:spPr>
          <a:xfrm>
            <a:off x="201086" y="536142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20">
            <a:hlinkClick r:id="" action="ppaction://noaction" highlightClick="1">
              <a:snd r:embed="rId8" name="doce d.wav"/>
            </a:hlinkClick>
          </p:cNvPr>
          <p:cNvSpPr/>
          <p:nvPr/>
        </p:nvSpPr>
        <p:spPr>
          <a:xfrm>
            <a:off x="201086" y="595843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Title 1"/>
          <p:cNvSpPr txBox="1">
            <a:spLocks/>
          </p:cNvSpPr>
          <p:nvPr/>
        </p:nvSpPr>
        <p:spPr>
          <a:xfrm>
            <a:off x="507641" y="5215062"/>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do</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ce</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3" name="Title 1"/>
          <p:cNvSpPr txBox="1">
            <a:spLocks/>
          </p:cNvSpPr>
          <p:nvPr/>
        </p:nvSpPr>
        <p:spPr>
          <a:xfrm>
            <a:off x="598356" y="5780183"/>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do</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ce</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4" name="TextBox 23"/>
          <p:cNvSpPr txBox="1"/>
          <p:nvPr/>
        </p:nvSpPr>
        <p:spPr>
          <a:xfrm>
            <a:off x="2380380" y="4243306"/>
            <a:ext cx="51269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5" name="TextBox 24"/>
          <p:cNvSpPr txBox="1"/>
          <p:nvPr/>
        </p:nvSpPr>
        <p:spPr>
          <a:xfrm>
            <a:off x="2380379" y="4781851"/>
            <a:ext cx="47941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6" name="TextBox 25"/>
          <p:cNvSpPr txBox="1"/>
          <p:nvPr/>
        </p:nvSpPr>
        <p:spPr>
          <a:xfrm>
            <a:off x="2380380" y="5334844"/>
            <a:ext cx="45168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7" name="TextBox 26"/>
          <p:cNvSpPr txBox="1"/>
          <p:nvPr/>
        </p:nvSpPr>
        <p:spPr>
          <a:xfrm>
            <a:off x="2380380" y="5943648"/>
            <a:ext cx="42687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8" name="TextBox 27"/>
          <p:cNvSpPr txBox="1"/>
          <p:nvPr/>
        </p:nvSpPr>
        <p:spPr>
          <a:xfrm>
            <a:off x="2435124" y="4168440"/>
            <a:ext cx="15356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España</a:t>
            </a:r>
          </a:p>
        </p:txBody>
      </p:sp>
      <p:sp>
        <p:nvSpPr>
          <p:cNvPr id="29" name="TextBox 28"/>
          <p:cNvSpPr txBox="1"/>
          <p:nvPr/>
        </p:nvSpPr>
        <p:spPr>
          <a:xfrm>
            <a:off x="2402152" y="4688141"/>
            <a:ext cx="45168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Canarias / Latinoamérica</a:t>
            </a:r>
          </a:p>
        </p:txBody>
      </p:sp>
      <p:sp>
        <p:nvSpPr>
          <p:cNvPr id="30" name="TextBox 29"/>
          <p:cNvSpPr txBox="1"/>
          <p:nvPr/>
        </p:nvSpPr>
        <p:spPr>
          <a:xfrm>
            <a:off x="2402152" y="5251401"/>
            <a:ext cx="45168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Canarias / Latinoamérica</a:t>
            </a:r>
          </a:p>
        </p:txBody>
      </p:sp>
      <p:sp>
        <p:nvSpPr>
          <p:cNvPr id="31" name="TextBox 30"/>
          <p:cNvSpPr txBox="1"/>
          <p:nvPr/>
        </p:nvSpPr>
        <p:spPr>
          <a:xfrm>
            <a:off x="2402152" y="5827287"/>
            <a:ext cx="15356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España</a:t>
            </a:r>
          </a:p>
        </p:txBody>
      </p:sp>
    </p:spTree>
    <p:extLst>
      <p:ext uri="{BB962C8B-B14F-4D97-AF65-F5344CB8AC3E}">
        <p14:creationId xmlns:p14="http://schemas.microsoft.com/office/powerpoint/2010/main" val="183491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15" grpId="0" animBg="1"/>
      <p:bldP spid="16" grpId="0" animBg="1"/>
      <p:bldP spid="3" grpId="0"/>
      <p:bldP spid="19" grpId="0"/>
      <p:bldP spid="20" grpId="0" animBg="1"/>
      <p:bldP spid="21" grpId="0" animBg="1"/>
      <p:bldP spid="22" grpId="0"/>
      <p:bldP spid="23" grpId="0"/>
      <p:bldP spid="24" grpId="0"/>
      <p:bldP spid="25" grpId="0"/>
      <p:bldP spid="26" grpId="0"/>
      <p:bldP spid="27" grpId="0"/>
      <p:bldP spid="28" grpId="0"/>
      <p:bldP spid="29" grpId="0"/>
      <p:bldP spid="30"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95" y="294107"/>
            <a:ext cx="6875269" cy="948306"/>
          </a:xfrm>
        </p:spPr>
        <p:txBody>
          <a:bodyPr>
            <a:normAutofit fontScale="90000"/>
          </a:bodyPr>
          <a:lstStyle/>
          <a:p>
            <a:r>
              <a:rPr lang="en-GB" sz="2400" b="1" dirty="0" err="1">
                <a:solidFill>
                  <a:srgbClr val="002060"/>
                </a:solidFill>
              </a:rPr>
              <a:t>Pilar</a:t>
            </a:r>
            <a:r>
              <a:rPr lang="en-GB" sz="2400" b="1" dirty="0">
                <a:solidFill>
                  <a:srgbClr val="002060"/>
                </a:solidFill>
              </a:rPr>
              <a:t> y </a:t>
            </a:r>
            <a:r>
              <a:rPr lang="en-GB" sz="2400" b="1" dirty="0" err="1">
                <a:solidFill>
                  <a:srgbClr val="002060"/>
                </a:solidFill>
              </a:rPr>
              <a:t>Conchi</a:t>
            </a:r>
            <a:r>
              <a:rPr lang="en-GB" sz="2400" b="1" dirty="0">
                <a:solidFill>
                  <a:srgbClr val="002060"/>
                </a:solidFill>
              </a:rPr>
              <a:t> son de </a:t>
            </a:r>
            <a:r>
              <a:rPr lang="en-GB" sz="2400" b="1" dirty="0" err="1">
                <a:solidFill>
                  <a:srgbClr val="002060"/>
                </a:solidFill>
              </a:rPr>
              <a:t>lugares</a:t>
            </a:r>
            <a:r>
              <a:rPr lang="en-GB" sz="2400" b="1" dirty="0">
                <a:solidFill>
                  <a:srgbClr val="002060"/>
                </a:solidFill>
              </a:rPr>
              <a:t> </a:t>
            </a:r>
            <a:r>
              <a:rPr lang="en-GB" sz="2400" b="1" dirty="0" err="1">
                <a:solidFill>
                  <a:srgbClr val="002060"/>
                </a:solidFill>
              </a:rPr>
              <a:t>diferentes</a:t>
            </a:r>
            <a:r>
              <a:rPr lang="en-GB" sz="2400" b="1" dirty="0">
                <a:solidFill>
                  <a:srgbClr val="002060"/>
                </a:solidFill>
              </a:rPr>
              <a:t>, </a:t>
            </a:r>
            <a:r>
              <a:rPr lang="en-GB" sz="2400" b="1" dirty="0" err="1">
                <a:solidFill>
                  <a:srgbClr val="002060"/>
                </a:solidFill>
              </a:rPr>
              <a:t>así</a:t>
            </a:r>
            <a:r>
              <a:rPr lang="en-GB" sz="2400" b="1" dirty="0">
                <a:solidFill>
                  <a:srgbClr val="002060"/>
                </a:solidFill>
              </a:rPr>
              <a:t> que no </a:t>
            </a:r>
            <a:r>
              <a:rPr lang="en-GB" sz="2400" b="1" dirty="0" err="1">
                <a:solidFill>
                  <a:srgbClr val="002060"/>
                </a:solidFill>
              </a:rPr>
              <a:t>tienen</a:t>
            </a:r>
            <a:r>
              <a:rPr lang="en-GB" sz="2400" b="1" dirty="0">
                <a:solidFill>
                  <a:srgbClr val="002060"/>
                </a:solidFill>
              </a:rPr>
              <a:t> la </a:t>
            </a:r>
            <a:r>
              <a:rPr lang="en-GB" sz="2400" b="1" dirty="0" err="1">
                <a:solidFill>
                  <a:srgbClr val="002060"/>
                </a:solidFill>
              </a:rPr>
              <a:t>misma</a:t>
            </a:r>
            <a:r>
              <a:rPr lang="en-GB" sz="2400" b="1" dirty="0">
                <a:solidFill>
                  <a:srgbClr val="002060"/>
                </a:solidFill>
              </a:rPr>
              <a:t> </a:t>
            </a:r>
            <a:r>
              <a:rPr lang="en-GB" sz="2400" b="1" dirty="0" err="1">
                <a:solidFill>
                  <a:srgbClr val="002060"/>
                </a:solidFill>
              </a:rPr>
              <a:t>pronunciación</a:t>
            </a:r>
            <a:r>
              <a:rPr lang="en-GB" sz="2400" b="1" dirty="0">
                <a:solidFill>
                  <a:srgbClr val="002060"/>
                </a:solidFill>
              </a:rPr>
              <a:t> de [ce] y [ci].</a:t>
            </a:r>
            <a:br>
              <a:rPr lang="en-GB" sz="2400" b="1" dirty="0">
                <a:solidFill>
                  <a:srgbClr val="002060"/>
                </a:solidFill>
              </a:rPr>
            </a:br>
            <a:r>
              <a:rPr lang="en-GB" sz="2400" b="1" dirty="0" err="1">
                <a:solidFill>
                  <a:srgbClr val="002060"/>
                </a:solidFill>
              </a:rPr>
              <a:t>Escucha</a:t>
            </a:r>
            <a:r>
              <a:rPr lang="en-GB" sz="2400" b="1" dirty="0">
                <a:solidFill>
                  <a:srgbClr val="002060"/>
                </a:solidFill>
              </a:rPr>
              <a:t>. </a:t>
            </a:r>
            <a:r>
              <a:rPr lang="en-GB" sz="2400" b="1" dirty="0" err="1">
                <a:solidFill>
                  <a:srgbClr val="002060"/>
                </a:solidFill>
              </a:rPr>
              <a:t>Quién</a:t>
            </a:r>
            <a:r>
              <a:rPr lang="en-GB" sz="2400" b="1" dirty="0">
                <a:solidFill>
                  <a:srgbClr val="002060"/>
                </a:solidFill>
              </a:rPr>
              <a:t> </a:t>
            </a:r>
            <a:r>
              <a:rPr lang="en-GB" sz="2400" b="1" dirty="0" err="1">
                <a:solidFill>
                  <a:srgbClr val="002060"/>
                </a:solidFill>
              </a:rPr>
              <a:t>habla</a:t>
            </a:r>
            <a:r>
              <a:rPr lang="en-GB" sz="2400" b="1" dirty="0">
                <a:solidFill>
                  <a:srgbClr val="002060"/>
                </a:solidFill>
              </a:rPr>
              <a:t>, ¿</a:t>
            </a:r>
            <a:r>
              <a:rPr lang="en-GB" sz="2400" b="1" dirty="0" err="1">
                <a:solidFill>
                  <a:srgbClr val="002060"/>
                </a:solidFill>
              </a:rPr>
              <a:t>Conchi</a:t>
            </a:r>
            <a:r>
              <a:rPr lang="en-GB" sz="2400" b="1" dirty="0">
                <a:solidFill>
                  <a:srgbClr val="002060"/>
                </a:solidFill>
              </a:rPr>
              <a:t> o </a:t>
            </a:r>
            <a:r>
              <a:rPr lang="en-GB" sz="2400" b="1" dirty="0" err="1">
                <a:solidFill>
                  <a:srgbClr val="002060"/>
                </a:solidFill>
              </a:rPr>
              <a:t>Pilar</a:t>
            </a:r>
            <a:r>
              <a:rPr lang="en-GB" sz="2400" b="1" dirty="0">
                <a:solidFill>
                  <a:srgbClr val="002060"/>
                </a:solidFill>
              </a:rPr>
              <a:t>? Escribe el </a:t>
            </a:r>
            <a:r>
              <a:rPr lang="en-GB" sz="2400" b="1" dirty="0" err="1">
                <a:solidFill>
                  <a:srgbClr val="002060"/>
                </a:solidFill>
              </a:rPr>
              <a:t>lugar</a:t>
            </a:r>
            <a:r>
              <a:rPr lang="en-GB" sz="2400" b="1" dirty="0">
                <a:solidFill>
                  <a:srgbClr val="002060"/>
                </a:solidFill>
              </a:rPr>
              <a:t> </a:t>
            </a:r>
            <a:r>
              <a:rPr lang="en-GB" sz="2400" b="1" dirty="0" err="1">
                <a:solidFill>
                  <a:srgbClr val="002060"/>
                </a:solidFill>
              </a:rPr>
              <a:t>también</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graphicFrame>
        <p:nvGraphicFramePr>
          <p:cNvPr id="9" name="Table 8"/>
          <p:cNvGraphicFramePr>
            <a:graphicFrameLocks noGrp="1"/>
          </p:cNvGraphicFramePr>
          <p:nvPr/>
        </p:nvGraphicFramePr>
        <p:xfrm>
          <a:off x="7022606" y="755479"/>
          <a:ext cx="4981127" cy="5586603"/>
        </p:xfrm>
        <a:graphic>
          <a:graphicData uri="http://schemas.openxmlformats.org/drawingml/2006/table">
            <a:tbl>
              <a:tblPr firstRow="1" bandRow="1">
                <a:tableStyleId>{8A107856-5554-42FB-B03E-39F5DBC370BA}</a:tableStyleId>
              </a:tblPr>
              <a:tblGrid>
                <a:gridCol w="2446562">
                  <a:extLst>
                    <a:ext uri="{9D8B030D-6E8A-4147-A177-3AD203B41FA5}">
                      <a16:colId xmlns:a16="http://schemas.microsoft.com/office/drawing/2014/main" val="862796494"/>
                    </a:ext>
                  </a:extLst>
                </a:gridCol>
                <a:gridCol w="2534565">
                  <a:extLst>
                    <a:ext uri="{9D8B030D-6E8A-4147-A177-3AD203B41FA5}">
                      <a16:colId xmlns:a16="http://schemas.microsoft.com/office/drawing/2014/main" val="1300524604"/>
                    </a:ext>
                  </a:extLst>
                </a:gridCol>
              </a:tblGrid>
              <a:tr h="791651">
                <a:tc>
                  <a:txBody>
                    <a:bodyPr/>
                    <a:lstStyle/>
                    <a:p>
                      <a:pPr algn="ctr"/>
                      <a:r>
                        <a:rPr lang="en-GB" sz="2000" b="1" baseline="0" dirty="0" err="1">
                          <a:solidFill>
                            <a:srgbClr val="002060"/>
                          </a:solidFill>
                          <a:latin typeface="Century Gothic" panose="020B0502020202020204" pitchFamily="34" charset="0"/>
                        </a:rPr>
                        <a:t>Pilar</a:t>
                      </a:r>
                      <a:r>
                        <a:rPr lang="en-GB" sz="2000" b="1" baseline="0" dirty="0">
                          <a:solidFill>
                            <a:srgbClr val="002060"/>
                          </a:solidFill>
                          <a:latin typeface="Century Gothic" panose="020B0502020202020204" pitchFamily="34" charset="0"/>
                        </a:rPr>
                        <a:t> </a:t>
                      </a:r>
                    </a:p>
                    <a:p>
                      <a:pPr algn="ctr"/>
                      <a:r>
                        <a:rPr lang="en-GB" sz="2000" b="1" baseline="0" dirty="0">
                          <a:solidFill>
                            <a:srgbClr val="002060"/>
                          </a:solidFill>
                          <a:latin typeface="Century Gothic" panose="020B0502020202020204" pitchFamily="34" charset="0"/>
                        </a:rPr>
                        <a:t>(Islas Canarias)</a:t>
                      </a:r>
                      <a:endParaRPr lang="en-GB" sz="2000" b="1" dirty="0">
                        <a:solidFill>
                          <a:srgbClr val="002060"/>
                        </a:solidFill>
                        <a:latin typeface="Century Gothic" panose="020B0502020202020204" pitchFamily="34" charset="0"/>
                      </a:endParaRPr>
                    </a:p>
                  </a:txBody>
                  <a:tcPr anchor="ctr"/>
                </a:tc>
                <a:tc>
                  <a:txBody>
                    <a:bodyPr/>
                    <a:lstStyle/>
                    <a:p>
                      <a:pPr algn="ctr"/>
                      <a:r>
                        <a:rPr lang="en-GB" sz="2000" b="1" baseline="0" dirty="0" err="1">
                          <a:solidFill>
                            <a:srgbClr val="002060"/>
                          </a:solidFill>
                          <a:latin typeface="Century Gothic" panose="020B0502020202020204" pitchFamily="34" charset="0"/>
                        </a:rPr>
                        <a:t>Conchi</a:t>
                      </a:r>
                      <a:endParaRPr lang="en-GB" sz="2000" b="1" baseline="0" dirty="0">
                        <a:solidFill>
                          <a:srgbClr val="002060"/>
                        </a:solidFill>
                        <a:latin typeface="Century Gothic" panose="020B0502020202020204" pitchFamily="34" charset="0"/>
                      </a:endParaRPr>
                    </a:p>
                    <a:p>
                      <a:pPr algn="ctr"/>
                      <a:r>
                        <a:rPr lang="en-GB" sz="2000" b="1" baseline="0" dirty="0">
                          <a:solidFill>
                            <a:srgbClr val="002060"/>
                          </a:solidFill>
                          <a:latin typeface="Century Gothic" panose="020B0502020202020204" pitchFamily="34" charset="0"/>
                        </a:rPr>
                        <a:t> (Alicante)</a:t>
                      </a: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44628243"/>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607598778"/>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46290371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1543922647"/>
                  </a:ext>
                </a:extLst>
              </a:tr>
              <a:tr h="599369">
                <a:tc>
                  <a:txBody>
                    <a:bodyPr/>
                    <a:lstStyle/>
                    <a:p>
                      <a:endParaRPr lang="en-GB">
                        <a:solidFill>
                          <a:srgbClr val="002060"/>
                        </a:solidFill>
                      </a:endParaRPr>
                    </a:p>
                  </a:txBody>
                  <a:tcPr/>
                </a:tc>
                <a:tc>
                  <a:txBody>
                    <a:bodyPr/>
                    <a:lstStyle/>
                    <a:p>
                      <a:endParaRPr lang="en-GB">
                        <a:solidFill>
                          <a:srgbClr val="002060"/>
                        </a:solidFill>
                      </a:endParaRPr>
                    </a:p>
                  </a:txBody>
                  <a:tcPr/>
                </a:tc>
                <a:extLst>
                  <a:ext uri="{0D108BD9-81ED-4DB2-BD59-A6C34878D82A}">
                    <a16:rowId xmlns:a16="http://schemas.microsoft.com/office/drawing/2014/main" val="3080627764"/>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892411528"/>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30695458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20044023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503580831"/>
                  </a:ext>
                </a:extLst>
              </a:tr>
            </a:tbl>
          </a:graphicData>
        </a:graphic>
      </p:graphicFrame>
      <p:sp>
        <p:nvSpPr>
          <p:cNvPr id="10" name="Action Button: Custom 9">
            <a:hlinkClick r:id="" action="ppaction://noaction" highlightClick="1">
              <a:snd r:embed="rId3" name="Tengo un amigo de Ceuta.wav"/>
            </a:hlinkClick>
          </p:cNvPr>
          <p:cNvSpPr/>
          <p:nvPr/>
        </p:nvSpPr>
        <p:spPr>
          <a:xfrm>
            <a:off x="6487892" y="1656291"/>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0">
            <a:hlinkClick r:id="" action="ppaction://noaction" highlightClick="1">
              <a:snd r:embed="rId4" name="Mi prima vive en Galicia.wav"/>
            </a:hlinkClick>
          </p:cNvPr>
          <p:cNvSpPr/>
          <p:nvPr/>
        </p:nvSpPr>
        <p:spPr>
          <a:xfrm>
            <a:off x="6479897" y="225579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1">
            <a:hlinkClick r:id="" action="ppaction://noaction" highlightClick="1">
              <a:snd r:embed="rId5" name="¿Tu made es de Valencia_.wav"/>
            </a:hlinkClick>
          </p:cNvPr>
          <p:cNvSpPr/>
          <p:nvPr/>
        </p:nvSpPr>
        <p:spPr>
          <a:xfrm>
            <a:off x="6487892" y="287290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2">
            <a:hlinkClick r:id="" action="ppaction://noaction" highlightClick="1">
              <a:snd r:embed="rId6" name="Voy a ir de vacaciones a Murcia.wav"/>
            </a:hlinkClick>
          </p:cNvPr>
          <p:cNvSpPr/>
          <p:nvPr/>
        </p:nvSpPr>
        <p:spPr>
          <a:xfrm>
            <a:off x="6487892" y="3464075"/>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3">
            <a:hlinkClick r:id="" action="ppaction://noaction" highlightClick="1">
              <a:snd r:embed="rId7" name="Hay una universidad muy famosa en Cáceres.wav"/>
            </a:hlinkClick>
          </p:cNvPr>
          <p:cNvSpPr/>
          <p:nvPr/>
        </p:nvSpPr>
        <p:spPr>
          <a:xfrm>
            <a:off x="6487892" y="4092881"/>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4">
            <a:hlinkClick r:id="" action="ppaction://noaction" highlightClick="1">
              <a:snd r:embed="rId8" name="Barcelona tiene unos museos geniales.wav"/>
            </a:hlinkClick>
          </p:cNvPr>
          <p:cNvSpPr/>
          <p:nvPr/>
        </p:nvSpPr>
        <p:spPr>
          <a:xfrm>
            <a:off x="6487892" y="4668385"/>
            <a:ext cx="333034"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5">
            <a:hlinkClick r:id="" action="ppaction://noaction" highlightClick="1">
              <a:snd r:embed="rId9" name="Andalucía es una comunidad autónoma muy bonita.wav"/>
            </a:hlinkClick>
          </p:cNvPr>
          <p:cNvSpPr/>
          <p:nvPr/>
        </p:nvSpPr>
        <p:spPr>
          <a:xfrm>
            <a:off x="6487892" y="5285495"/>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0" name="Albacete está en el sur-este de España.wav"/>
            </a:hlinkClick>
          </p:cNvPr>
          <p:cNvSpPr/>
          <p:nvPr/>
        </p:nvSpPr>
        <p:spPr>
          <a:xfrm>
            <a:off x="6487892" y="588836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279870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47216" y="518865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582532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48312" y="344919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74758" y="399859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462684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72335" y="226728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1662410"/>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093857" y="2802459"/>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Valencia</a:t>
            </a:r>
          </a:p>
        </p:txBody>
      </p:sp>
      <p:sp>
        <p:nvSpPr>
          <p:cNvPr id="30" name="TextBox 29"/>
          <p:cNvSpPr txBox="1"/>
          <p:nvPr/>
        </p:nvSpPr>
        <p:spPr>
          <a:xfrm>
            <a:off x="7734871" y="5212079"/>
            <a:ext cx="18212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Andalucía</a:t>
            </a:r>
          </a:p>
        </p:txBody>
      </p:sp>
      <p:sp>
        <p:nvSpPr>
          <p:cNvPr id="32" name="TextBox 31"/>
          <p:cNvSpPr txBox="1"/>
          <p:nvPr/>
        </p:nvSpPr>
        <p:spPr>
          <a:xfrm>
            <a:off x="10169775" y="5825321"/>
            <a:ext cx="17354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Albacete</a:t>
            </a:r>
          </a:p>
        </p:txBody>
      </p:sp>
      <p:sp>
        <p:nvSpPr>
          <p:cNvPr id="33" name="TextBox 32"/>
          <p:cNvSpPr txBox="1"/>
          <p:nvPr/>
        </p:nvSpPr>
        <p:spPr>
          <a:xfrm>
            <a:off x="7709423" y="3385108"/>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Murcia</a:t>
            </a:r>
          </a:p>
        </p:txBody>
      </p:sp>
      <p:sp>
        <p:nvSpPr>
          <p:cNvPr id="34" name="TextBox 33"/>
          <p:cNvSpPr txBox="1"/>
          <p:nvPr/>
        </p:nvSpPr>
        <p:spPr>
          <a:xfrm>
            <a:off x="7707004" y="3979354"/>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Cáceres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10162197" y="4616037"/>
            <a:ext cx="1743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Barcelona</a:t>
            </a:r>
          </a:p>
        </p:txBody>
      </p:sp>
      <p:sp>
        <p:nvSpPr>
          <p:cNvPr id="36" name="TextBox 35"/>
          <p:cNvSpPr txBox="1"/>
          <p:nvPr/>
        </p:nvSpPr>
        <p:spPr>
          <a:xfrm>
            <a:off x="7709423" y="2176826"/>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Galicia</a:t>
            </a:r>
          </a:p>
        </p:txBody>
      </p:sp>
      <p:sp>
        <p:nvSpPr>
          <p:cNvPr id="37" name="TextBox 36"/>
          <p:cNvSpPr txBox="1"/>
          <p:nvPr/>
        </p:nvSpPr>
        <p:spPr>
          <a:xfrm>
            <a:off x="10093857" y="1579873"/>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Ceuta</a:t>
            </a:r>
          </a:p>
        </p:txBody>
      </p:sp>
      <p:sp>
        <p:nvSpPr>
          <p:cNvPr id="39" name="Oval Callout 38"/>
          <p:cNvSpPr/>
          <p:nvPr/>
        </p:nvSpPr>
        <p:spPr>
          <a:xfrm>
            <a:off x="318122" y="1614823"/>
            <a:ext cx="3741549" cy="2279005"/>
          </a:xfrm>
          <a:prstGeom prst="wedgeEllipseCallout">
            <a:avLst>
              <a:gd name="adj1" fmla="val 53333"/>
              <a:gd name="adj2" fmla="val 3429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İHola</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Cómo</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estás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Soy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Pilar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soy de Puerto Rico en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 Islas Canarias.</a:t>
            </a:r>
          </a:p>
        </p:txBody>
      </p:sp>
      <p:sp>
        <p:nvSpPr>
          <p:cNvPr id="40" name="Rounded Rectangular Callout 39"/>
          <p:cNvSpPr/>
          <p:nvPr/>
        </p:nvSpPr>
        <p:spPr>
          <a:xfrm>
            <a:off x="2937909" y="4055784"/>
            <a:ext cx="3321981" cy="1959477"/>
          </a:xfrm>
          <a:prstGeom prst="wedgeRoundRectCallout">
            <a:avLst>
              <a:gd name="adj1" fmla="val -37159"/>
              <a:gd name="adj2" fmla="val 6518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İBuenos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días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Soy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Conchi</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soy de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Alicante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la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Comunidad</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Valenciana</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3" name="Group 2"/>
          <p:cNvGrpSpPr/>
          <p:nvPr/>
        </p:nvGrpSpPr>
        <p:grpSpPr>
          <a:xfrm>
            <a:off x="211050" y="3917210"/>
            <a:ext cx="2489580" cy="2324222"/>
            <a:chOff x="3335046" y="1962478"/>
            <a:chExt cx="1751539" cy="1584509"/>
          </a:xfrm>
        </p:grpSpPr>
        <p:pic>
          <p:nvPicPr>
            <p:cNvPr id="41" name="Picture 40"/>
            <p:cNvPicPr>
              <a:picLocks noChangeAspect="1"/>
            </p:cNvPicPr>
            <p:nvPr/>
          </p:nvPicPr>
          <p:blipFill rotWithShape="1">
            <a:blip r:embed="rId12" cstate="print">
              <a:duotone>
                <a:prstClr val="black"/>
                <a:srgbClr val="D9C3A5">
                  <a:tint val="50000"/>
                  <a:satMod val="180000"/>
                </a:srgbClr>
              </a:duotone>
              <a:extLst>
                <a:ext uri="{BEBA8EAE-BF5A-486C-A8C5-ECC9F3942E4B}">
                  <a14:imgProps xmlns:a14="http://schemas.microsoft.com/office/drawing/2010/main">
                    <a14:imgLayer r:embed="rId13">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335046" y="1962478"/>
              <a:ext cx="1751539" cy="1584509"/>
            </a:xfrm>
            <a:prstGeom prst="rect">
              <a:avLst/>
            </a:prstGeom>
          </p:spPr>
        </p:pic>
        <p:sp>
          <p:nvSpPr>
            <p:cNvPr id="42" name="Oval 41">
              <a:hlinkClick r:id="" action="ppaction://noaction" highlightClick="1">
                <a:snd r:embed="rId14" name="bomb.wav"/>
              </a:hlinkClick>
            </p:cNvPr>
            <p:cNvSpPr/>
            <p:nvPr/>
          </p:nvSpPr>
          <p:spPr>
            <a:xfrm>
              <a:off x="4459013" y="2856498"/>
              <a:ext cx="85763" cy="789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43" name="Picture 42"/>
          <p:cNvPicPr>
            <a:picLocks noChangeAspect="1"/>
          </p:cNvPicPr>
          <p:nvPr/>
        </p:nvPicPr>
        <p:blipFill rotWithShape="1">
          <a:blip r:embed="rId12" cstate="print">
            <a:duotone>
              <a:prstClr val="black"/>
              <a:srgbClr val="D9C3A5">
                <a:tint val="50000"/>
                <a:satMod val="180000"/>
              </a:srgbClr>
            </a:duotone>
            <a:extLst>
              <a:ext uri="{BEBA8EAE-BF5A-486C-A8C5-ECC9F3942E4B}">
                <a14:imgProps xmlns:a14="http://schemas.microsoft.com/office/drawing/2010/main">
                  <a14:imgLayer r:embed="rId13">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724522" y="1530604"/>
            <a:ext cx="2489580" cy="2324222"/>
          </a:xfrm>
          <a:prstGeom prst="rect">
            <a:avLst/>
          </a:prstGeom>
        </p:spPr>
      </p:pic>
      <p:sp>
        <p:nvSpPr>
          <p:cNvPr id="44" name="Oval 43">
            <a:hlinkClick r:id="" action="ppaction://noaction" highlightClick="1">
              <a:snd r:embed="rId14" name="bomb.wav"/>
            </a:hlinkClick>
          </p:cNvPr>
          <p:cNvSpPr/>
          <p:nvPr/>
        </p:nvSpPr>
        <p:spPr>
          <a:xfrm>
            <a:off x="5750816" y="3270435"/>
            <a:ext cx="121901" cy="1157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 name="Picture 5"/>
          <p:cNvPicPr>
            <a:picLocks noChangeAspect="1"/>
          </p:cNvPicPr>
          <p:nvPr/>
        </p:nvPicPr>
        <p:blipFill rotWithShape="1">
          <a:blip r:embed="rId15" cstate="print">
            <a:extLst>
              <a:ext uri="{28A0092B-C50C-407E-A947-70E740481C1C}">
                <a14:useLocalDpi xmlns:a14="http://schemas.microsoft.com/office/drawing/2010/main" val="0"/>
              </a:ext>
            </a:extLst>
          </a:blip>
          <a:srcRect l="37032" r="26679" b="48682"/>
          <a:stretch/>
        </p:blipFill>
        <p:spPr>
          <a:xfrm>
            <a:off x="107995" y="1579873"/>
            <a:ext cx="1117014" cy="1665458"/>
          </a:xfrm>
          <a:prstGeom prst="rect">
            <a:avLst/>
          </a:prstGeom>
        </p:spPr>
      </p:pic>
      <p:pic>
        <p:nvPicPr>
          <p:cNvPr id="7" name="Picture 6"/>
          <p:cNvPicPr>
            <a:picLocks noChangeAspect="1"/>
          </p:cNvPicPr>
          <p:nvPr/>
        </p:nvPicPr>
        <p:blipFill rotWithShape="1">
          <a:blip r:embed="rId16" cstate="print">
            <a:extLst>
              <a:ext uri="{28A0092B-C50C-407E-A947-70E740481C1C}">
                <a14:useLocalDpi xmlns:a14="http://schemas.microsoft.com/office/drawing/2010/main" val="0"/>
              </a:ext>
            </a:extLst>
          </a:blip>
          <a:srcRect r="62073" b="52245"/>
          <a:stretch/>
        </p:blipFill>
        <p:spPr>
          <a:xfrm rot="10800000">
            <a:off x="2337732" y="4063315"/>
            <a:ext cx="1146152" cy="1521601"/>
          </a:xfrm>
          <a:prstGeom prst="rect">
            <a:avLst/>
          </a:prstGeom>
        </p:spPr>
      </p:pic>
    </p:spTree>
    <p:extLst>
      <p:ext uri="{BB962C8B-B14F-4D97-AF65-F5344CB8AC3E}">
        <p14:creationId xmlns:p14="http://schemas.microsoft.com/office/powerpoint/2010/main" val="100221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34" grpId="0"/>
      <p:bldP spid="35" grpId="0"/>
      <p:bldP spid="36" grpId="0"/>
      <p:bldP spid="3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000" b="1" dirty="0" err="1">
                <a:solidFill>
                  <a:schemeClr val="bg1"/>
                </a:solidFill>
              </a:rPr>
              <a:t>Navidad</a:t>
            </a:r>
            <a:r>
              <a:rPr lang="en-GB" sz="3000" b="1" dirty="0">
                <a:solidFill>
                  <a:schemeClr val="bg1"/>
                </a:solidFill>
              </a:rPr>
              <a:t> con la </a:t>
            </a:r>
            <a:r>
              <a:rPr lang="en-GB" sz="3000" b="1" dirty="0" err="1">
                <a:solidFill>
                  <a:schemeClr val="bg1"/>
                </a:solidFill>
              </a:rPr>
              <a:t>Familia</a:t>
            </a:r>
            <a:r>
              <a:rPr lang="en-GB" sz="3000" b="1" dirty="0">
                <a:solidFill>
                  <a:schemeClr val="bg1"/>
                </a:solidFill>
              </a:rPr>
              <a:t> </a:t>
            </a:r>
            <a:r>
              <a:rPr lang="en-GB" sz="3000" b="1" dirty="0" err="1">
                <a:solidFill>
                  <a:schemeClr val="bg1"/>
                </a:solidFill>
              </a:rPr>
              <a:t>López</a:t>
            </a:r>
            <a:endParaRPr lang="en-GB" sz="30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791874" y="258166"/>
            <a:ext cx="213627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t>
            </a:r>
            <a:r>
              <a:rPr lang="en-GB" sz="2000" b="1" noProof="0" dirty="0" err="1">
                <a:solidFill>
                  <a:prstClr val="white"/>
                </a:solidFill>
                <a:latin typeface="Century Gothic" panose="020B0502020202020204" pitchFamily="34" charset="0"/>
              </a:rPr>
              <a:t>a</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leer</a:t>
            </a:r>
          </a:p>
        </p:txBody>
      </p:sp>
      <p:sp>
        <p:nvSpPr>
          <p:cNvPr id="7" name="TextBox 6">
            <a:extLst>
              <a:ext uri="{FF2B5EF4-FFF2-40B4-BE49-F238E27FC236}">
                <a16:creationId xmlns:a16="http://schemas.microsoft.com/office/drawing/2014/main" id="{645870F6-12BD-4248-9DBE-4BA0D8C7552E}"/>
              </a:ext>
            </a:extLst>
          </p:cNvPr>
          <p:cNvSpPr txBox="1"/>
          <p:nvPr/>
        </p:nvSpPr>
        <p:spPr>
          <a:xfrm>
            <a:off x="-10748" y="1077849"/>
            <a:ext cx="1093933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rPr>
              <a:t>Lucía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y Daniel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rPr>
              <a:t>hablan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rPr>
              <a:t>sobre</a:t>
            </a:r>
            <a:r>
              <a:rPr lang="en-US" sz="2200" dirty="0">
                <a:solidFill>
                  <a:srgbClr val="4472C4">
                    <a:lumMod val="50000"/>
                  </a:srgbClr>
                </a:solidFill>
                <a:latin typeface="Century Gothic" panose="020F0302020204030204"/>
              </a:rPr>
              <a:t> la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rPr>
              <a:t>Navidad</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en casa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a:t>
            </a:r>
            <a:r>
              <a:rPr lang="en-US" sz="2200" dirty="0">
                <a:solidFill>
                  <a:srgbClr val="4472C4">
                    <a:lumMod val="50000"/>
                  </a:srgbClr>
                </a:solidFill>
                <a:latin typeface="Century Gothic" panose="020F0302020204030204"/>
              </a:rPr>
              <a:t>Los </a:t>
            </a:r>
            <a:r>
              <a:rPr lang="en-US" sz="2200" dirty="0" err="1">
                <a:solidFill>
                  <a:srgbClr val="4472C4">
                    <a:lumMod val="50000"/>
                  </a:srgbClr>
                </a:solidFill>
                <a:latin typeface="Century Gothic" panose="020F0302020204030204"/>
              </a:rPr>
              <a:t>primos</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normalmente</a:t>
            </a:r>
            <a:r>
              <a:rPr lang="en-US" sz="2200" dirty="0">
                <a:solidFill>
                  <a:srgbClr val="4472C4">
                    <a:lumMod val="50000"/>
                  </a:srgbClr>
                </a:solidFill>
                <a:latin typeface="Century Gothic" panose="020F0302020204030204"/>
              </a:rPr>
              <a:t> están </a:t>
            </a:r>
            <a:r>
              <a:rPr lang="en-US" sz="2200" dirty="0" err="1">
                <a:solidFill>
                  <a:srgbClr val="4472C4">
                    <a:lumMod val="50000"/>
                  </a:srgbClr>
                </a:solidFill>
                <a:latin typeface="Century Gothic" panose="020F0302020204030204"/>
              </a:rPr>
              <a:t>allí</a:t>
            </a:r>
            <a:r>
              <a:rPr lang="en-US" sz="2200" dirty="0">
                <a:solidFill>
                  <a:srgbClr val="4472C4">
                    <a:lumMod val="50000"/>
                  </a:srgbClr>
                </a:solidFill>
                <a:latin typeface="Century Gothic" panose="020F0302020204030204"/>
              </a:rPr>
              <a:t>. ¿Qué </a:t>
            </a:r>
            <a:r>
              <a:rPr lang="en-US" sz="2200" dirty="0" err="1">
                <a:solidFill>
                  <a:srgbClr val="4472C4">
                    <a:lumMod val="50000"/>
                  </a:srgbClr>
                </a:solidFill>
                <a:latin typeface="Century Gothic" panose="020F0302020204030204"/>
              </a:rPr>
              <a:t>hacen</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Lucía</a:t>
            </a:r>
            <a:r>
              <a:rPr lang="en-US" sz="2200" dirty="0">
                <a:solidFill>
                  <a:srgbClr val="4472C4">
                    <a:lumMod val="50000"/>
                  </a:srgbClr>
                </a:solidFill>
                <a:latin typeface="Century Gothic" panose="020F0302020204030204"/>
              </a:rPr>
              <a:t> y Daniel, y qué </a:t>
            </a:r>
            <a:r>
              <a:rPr lang="en-US" sz="2200" dirty="0" err="1">
                <a:solidFill>
                  <a:srgbClr val="4472C4">
                    <a:lumMod val="50000"/>
                  </a:srgbClr>
                </a:solidFill>
                <a:latin typeface="Century Gothic" panose="020F0302020204030204"/>
              </a:rPr>
              <a:t>hacen</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los</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primos</a:t>
            </a:r>
            <a:r>
              <a:rPr lang="en-US" sz="2200" dirty="0">
                <a:solidFill>
                  <a:srgbClr val="4472C4">
                    <a:lumMod val="50000"/>
                  </a:srgbClr>
                </a:solidFill>
                <a:latin typeface="Century Gothic" panose="020F0302020204030204"/>
              </a:rPr>
              <a:t>?</a:t>
            </a: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r="27619"/>
          <a:stretch/>
        </p:blipFill>
        <p:spPr>
          <a:xfrm>
            <a:off x="447190" y="3463106"/>
            <a:ext cx="810992" cy="100491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51208">
            <a:off x="398908" y="4760470"/>
            <a:ext cx="809826" cy="1134111"/>
          </a:xfrm>
          <a:prstGeom prst="rect">
            <a:avLst/>
          </a:prstGeom>
        </p:spPr>
      </p:pic>
      <p:sp>
        <p:nvSpPr>
          <p:cNvPr id="14" name="TextBox 13"/>
          <p:cNvSpPr txBox="1"/>
          <p:nvPr/>
        </p:nvSpPr>
        <p:spPr>
          <a:xfrm>
            <a:off x="49323" y="4505741"/>
            <a:ext cx="1684077" cy="430887"/>
          </a:xfrm>
          <a:prstGeom prst="rect">
            <a:avLst/>
          </a:prstGeom>
          <a:noFill/>
          <a:ln>
            <a:noFill/>
          </a:ln>
        </p:spPr>
        <p:txBody>
          <a:bodyPr wrap="square" rtlCol="0">
            <a:spAutoFit/>
          </a:bodyPr>
          <a:lstStyle/>
          <a:p>
            <a:pPr algn="ctr"/>
            <a:r>
              <a:rPr lang="en-GB" sz="2200" dirty="0">
                <a:solidFill>
                  <a:schemeClr val="accent5">
                    <a:lumMod val="50000"/>
                  </a:schemeClr>
                </a:solidFill>
              </a:rPr>
              <a:t>Papá Noel</a:t>
            </a:r>
          </a:p>
        </p:txBody>
      </p:sp>
      <p:sp>
        <p:nvSpPr>
          <p:cNvPr id="15" name="TextBox 14"/>
          <p:cNvSpPr txBox="1"/>
          <p:nvPr/>
        </p:nvSpPr>
        <p:spPr>
          <a:xfrm>
            <a:off x="245074" y="5780713"/>
            <a:ext cx="952634" cy="430887"/>
          </a:xfrm>
          <a:prstGeom prst="rect">
            <a:avLst/>
          </a:prstGeom>
          <a:noFill/>
          <a:ln>
            <a:noFill/>
          </a:ln>
        </p:spPr>
        <p:txBody>
          <a:bodyPr wrap="square" rtlCol="0">
            <a:spAutoFit/>
          </a:bodyPr>
          <a:lstStyle/>
          <a:p>
            <a:pPr algn="ctr"/>
            <a:r>
              <a:rPr lang="en-GB" sz="2200" dirty="0" err="1">
                <a:solidFill>
                  <a:schemeClr val="accent5">
                    <a:lumMod val="50000"/>
                  </a:schemeClr>
                </a:solidFill>
              </a:rPr>
              <a:t>uvas</a:t>
            </a:r>
            <a:endParaRPr lang="en-GB" sz="2200" dirty="0">
              <a:solidFill>
                <a:schemeClr val="accent5">
                  <a:lumMod val="50000"/>
                </a:schemeClr>
              </a:solidFill>
            </a:endParaRPr>
          </a:p>
        </p:txBody>
      </p:sp>
      <p:grpSp>
        <p:nvGrpSpPr>
          <p:cNvPr id="18" name="Group 17"/>
          <p:cNvGrpSpPr/>
          <p:nvPr/>
        </p:nvGrpSpPr>
        <p:grpSpPr>
          <a:xfrm>
            <a:off x="10476899" y="3031725"/>
            <a:ext cx="1459054" cy="1640383"/>
            <a:chOff x="10386050" y="4190102"/>
            <a:chExt cx="1641203" cy="1713475"/>
          </a:xfrm>
        </p:grpSpPr>
        <p:pic>
          <p:nvPicPr>
            <p:cNvPr id="1026" name="Picture 2" descr="http://www.clker.com/cliparts/F/4/a/P/P/J/new-year-icon-m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78437" y="4419500"/>
              <a:ext cx="1365351" cy="148407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rot="1025730">
              <a:off x="10386050" y="4190102"/>
              <a:ext cx="1641203" cy="41793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cap="none" spc="0" dirty="0" err="1">
                  <a:ln/>
                  <a:solidFill>
                    <a:schemeClr val="accent1">
                      <a:lumMod val="50000"/>
                    </a:schemeClr>
                  </a:solidFill>
                  <a:effectLst/>
                </a:rPr>
                <a:t>diciembre</a:t>
              </a:r>
              <a:endParaRPr lang="en-US" sz="2000" b="1" cap="none" spc="0" dirty="0">
                <a:ln/>
                <a:solidFill>
                  <a:schemeClr val="accent1">
                    <a:lumMod val="50000"/>
                  </a:schemeClr>
                </a:solidFill>
                <a:effectLst/>
              </a:endParaRPr>
            </a:p>
          </p:txBody>
        </p:sp>
      </p:grpSp>
      <p:sp>
        <p:nvSpPr>
          <p:cNvPr id="19" name="TextBox 18"/>
          <p:cNvSpPr txBox="1"/>
          <p:nvPr/>
        </p:nvSpPr>
        <p:spPr>
          <a:xfrm>
            <a:off x="10192177" y="4532403"/>
            <a:ext cx="1811348" cy="430887"/>
          </a:xfrm>
          <a:prstGeom prst="rect">
            <a:avLst/>
          </a:prstGeom>
          <a:noFill/>
          <a:ln>
            <a:noFill/>
          </a:ln>
        </p:spPr>
        <p:txBody>
          <a:bodyPr wrap="square" rtlCol="0">
            <a:spAutoFit/>
          </a:bodyPr>
          <a:lstStyle/>
          <a:p>
            <a:pPr algn="ctr"/>
            <a:r>
              <a:rPr lang="en-GB" sz="2200" dirty="0" err="1">
                <a:solidFill>
                  <a:schemeClr val="accent5">
                    <a:lumMod val="50000"/>
                  </a:schemeClr>
                </a:solidFill>
              </a:rPr>
              <a:t>Nochevieja</a:t>
            </a:r>
            <a:endParaRPr lang="en-GB" sz="2200" dirty="0">
              <a:solidFill>
                <a:schemeClr val="accent5">
                  <a:lumMod val="50000"/>
                </a:schemeClr>
              </a:solidFill>
            </a:endParaRPr>
          </a:p>
        </p:txBody>
      </p:sp>
      <p:sp>
        <p:nvSpPr>
          <p:cNvPr id="23" name="TextBox 22"/>
          <p:cNvSpPr txBox="1"/>
          <p:nvPr/>
        </p:nvSpPr>
        <p:spPr>
          <a:xfrm>
            <a:off x="10083629" y="5856169"/>
            <a:ext cx="2028443" cy="430887"/>
          </a:xfrm>
          <a:prstGeom prst="rect">
            <a:avLst/>
          </a:prstGeom>
          <a:noFill/>
          <a:ln>
            <a:noFill/>
          </a:ln>
        </p:spPr>
        <p:txBody>
          <a:bodyPr wrap="square" rtlCol="0">
            <a:spAutoFit/>
          </a:bodyPr>
          <a:lstStyle/>
          <a:p>
            <a:pPr algn="ctr"/>
            <a:r>
              <a:rPr lang="en-GB" sz="2200" dirty="0">
                <a:solidFill>
                  <a:schemeClr val="accent5">
                    <a:lumMod val="50000"/>
                  </a:schemeClr>
                </a:solidFill>
              </a:rPr>
              <a:t>medianoche</a:t>
            </a: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72912" y="5156502"/>
            <a:ext cx="730138" cy="740072"/>
          </a:xfrm>
          <a:prstGeom prst="rect">
            <a:avLst/>
          </a:prstGeom>
        </p:spPr>
      </p:pic>
      <p:pic>
        <p:nvPicPr>
          <p:cNvPr id="16" name="Picture 15"/>
          <p:cNvPicPr>
            <a:picLocks noChangeAspect="1"/>
          </p:cNvPicPr>
          <p:nvPr/>
        </p:nvPicPr>
        <p:blipFill rotWithShape="1">
          <a:blip r:embed="rId10" cstate="print">
            <a:extLst>
              <a:ext uri="{28A0092B-C50C-407E-A947-70E740481C1C}">
                <a14:useLocalDpi xmlns:a14="http://schemas.microsoft.com/office/drawing/2010/main" val="0"/>
              </a:ext>
            </a:extLst>
          </a:blip>
          <a:srcRect l="28030" t="9702" r="25746" b="6944"/>
          <a:stretch/>
        </p:blipFill>
        <p:spPr>
          <a:xfrm>
            <a:off x="13985" y="1842868"/>
            <a:ext cx="1530059" cy="1551998"/>
          </a:xfrm>
          <a:prstGeom prst="rect">
            <a:avLst/>
          </a:prstGeom>
        </p:spPr>
      </p:pic>
      <p:sp>
        <p:nvSpPr>
          <p:cNvPr id="6" name="Rounded Rectangular Callout 7">
            <a:extLst>
              <a:ext uri="{FF2B5EF4-FFF2-40B4-BE49-F238E27FC236}">
                <a16:creationId xmlns:a16="http://schemas.microsoft.com/office/drawing/2014/main" id="{A96E53A3-D1AD-4C79-A05C-B877ED9B0633}"/>
              </a:ext>
            </a:extLst>
          </p:cNvPr>
          <p:cNvSpPr/>
          <p:nvPr/>
        </p:nvSpPr>
        <p:spPr>
          <a:xfrm>
            <a:off x="1761139" y="1885012"/>
            <a:ext cx="8322491" cy="4402044"/>
          </a:xfrm>
          <a:prstGeom prst="wedgeRoundRectCallout">
            <a:avLst>
              <a:gd name="adj1" fmla="val -53619"/>
              <a:gd name="adj2" fmla="val -30554"/>
              <a:gd name="adj3" fmla="val 16667"/>
            </a:avLst>
          </a:prstGeom>
          <a:solidFill>
            <a:schemeClr val="accent4">
              <a:lumMod val="20000"/>
              <a:lumOff val="80000"/>
            </a:schemeClr>
          </a:solidFill>
          <a:ln w="12700" cap="flat" cmpd="sng" algn="ctr">
            <a:solidFill>
              <a:srgbClr val="104F75"/>
            </a:solidFill>
            <a:prstDash val="solid"/>
            <a:miter lim="800000"/>
          </a:ln>
          <a:effectLst/>
        </p:spPr>
        <p:txBody>
          <a:bodyPr rtlCol="0" anchor="ctr"/>
          <a:lstStyle/>
          <a:p>
            <a:pPr lvl="0"/>
            <a:r>
              <a:rPr lang="en-GB" sz="2000" kern="0" dirty="0" err="1">
                <a:solidFill>
                  <a:srgbClr val="002060"/>
                </a:solidFill>
              </a:rPr>
              <a:t>Normalmente</a:t>
            </a:r>
            <a:r>
              <a:rPr lang="en-GB" sz="2000" kern="0" dirty="0">
                <a:solidFill>
                  <a:srgbClr val="002060"/>
                </a:solidFill>
              </a:rPr>
              <a:t> </a:t>
            </a:r>
            <a:r>
              <a:rPr lang="en-GB" sz="2000" kern="0" dirty="0" err="1">
                <a:solidFill>
                  <a:srgbClr val="002060"/>
                </a:solidFill>
              </a:rPr>
              <a:t>pasamos</a:t>
            </a:r>
            <a:r>
              <a:rPr lang="en-GB" sz="2000" kern="0" dirty="0">
                <a:solidFill>
                  <a:srgbClr val="002060"/>
                </a:solidFill>
              </a:rPr>
              <a:t> la </a:t>
            </a:r>
            <a:r>
              <a:rPr lang="en-GB" sz="2000" kern="0" dirty="0" err="1">
                <a:solidFill>
                  <a:srgbClr val="002060"/>
                </a:solidFill>
              </a:rPr>
              <a:t>Navidad</a:t>
            </a:r>
            <a:r>
              <a:rPr lang="en-GB" sz="2000" kern="0" dirty="0">
                <a:solidFill>
                  <a:srgbClr val="002060"/>
                </a:solidFill>
              </a:rPr>
              <a:t> con dos </a:t>
            </a:r>
            <a:r>
              <a:rPr lang="en-GB" sz="2000" kern="0" dirty="0" err="1">
                <a:solidFill>
                  <a:srgbClr val="002060"/>
                </a:solidFill>
              </a:rPr>
              <a:t>primos</a:t>
            </a:r>
            <a:r>
              <a:rPr lang="en-GB" sz="2000" kern="0" dirty="0">
                <a:solidFill>
                  <a:srgbClr val="002060"/>
                </a:solidFill>
              </a:rPr>
              <a:t> </a:t>
            </a:r>
            <a:r>
              <a:rPr lang="en-GB" sz="2000" kern="0" dirty="0" err="1">
                <a:solidFill>
                  <a:srgbClr val="002060"/>
                </a:solidFill>
              </a:rPr>
              <a:t>pequeños</a:t>
            </a:r>
            <a:r>
              <a:rPr lang="en-GB" sz="2000" kern="0" dirty="0">
                <a:solidFill>
                  <a:srgbClr val="002060"/>
                </a:solidFill>
              </a:rPr>
              <a:t>. </a:t>
            </a:r>
            <a:r>
              <a:rPr lang="en-GB" sz="2000" kern="0" dirty="0" err="1">
                <a:solidFill>
                  <a:srgbClr val="002060"/>
                </a:solidFill>
              </a:rPr>
              <a:t>Ellos</a:t>
            </a:r>
            <a:r>
              <a:rPr lang="en-GB" sz="2000" kern="0" dirty="0">
                <a:solidFill>
                  <a:srgbClr val="002060"/>
                </a:solidFill>
              </a:rPr>
              <a:t> </a:t>
            </a:r>
            <a:r>
              <a:rPr lang="en-GB" sz="2000" kern="0" dirty="0" err="1">
                <a:solidFill>
                  <a:srgbClr val="002060"/>
                </a:solidFill>
              </a:rPr>
              <a:t>escriben</a:t>
            </a:r>
            <a:r>
              <a:rPr lang="en-GB" sz="2000" kern="0" dirty="0">
                <a:solidFill>
                  <a:srgbClr val="002060"/>
                </a:solidFill>
              </a:rPr>
              <a:t> cartas a Papá Noel para </a:t>
            </a:r>
            <a:r>
              <a:rPr lang="en-GB" sz="2000" kern="0" dirty="0" err="1">
                <a:solidFill>
                  <a:srgbClr val="002060"/>
                </a:solidFill>
              </a:rPr>
              <a:t>pedir</a:t>
            </a:r>
            <a:r>
              <a:rPr lang="en-GB" sz="2000" kern="0" dirty="0">
                <a:solidFill>
                  <a:srgbClr val="002060"/>
                </a:solidFill>
              </a:rPr>
              <a:t> </a:t>
            </a:r>
            <a:r>
              <a:rPr lang="en-GB" sz="2000" kern="0" dirty="0" err="1">
                <a:solidFill>
                  <a:srgbClr val="002060"/>
                </a:solidFill>
              </a:rPr>
              <a:t>regalos</a:t>
            </a:r>
            <a:r>
              <a:rPr lang="en-GB" sz="2000" kern="0" dirty="0">
                <a:solidFill>
                  <a:srgbClr val="002060"/>
                </a:solidFill>
              </a:rPr>
              <a:t>. En </a:t>
            </a:r>
            <a:r>
              <a:rPr lang="en-GB" sz="2000" kern="0" dirty="0" err="1">
                <a:solidFill>
                  <a:srgbClr val="002060"/>
                </a:solidFill>
              </a:rPr>
              <a:t>cambio</a:t>
            </a:r>
            <a:r>
              <a:rPr lang="en-GB" sz="2000" kern="0" dirty="0">
                <a:solidFill>
                  <a:srgbClr val="002060"/>
                </a:solidFill>
              </a:rPr>
              <a:t>, ¡</a:t>
            </a:r>
            <a:r>
              <a:rPr lang="en-GB" sz="2000" kern="0" dirty="0" err="1">
                <a:solidFill>
                  <a:srgbClr val="002060"/>
                </a:solidFill>
              </a:rPr>
              <a:t>nosotros</a:t>
            </a:r>
            <a:r>
              <a:rPr lang="en-GB" sz="2000" kern="0" dirty="0">
                <a:solidFill>
                  <a:srgbClr val="002060"/>
                </a:solidFill>
              </a:rPr>
              <a:t> solo </a:t>
            </a:r>
            <a:r>
              <a:rPr lang="en-GB" sz="2000" kern="0" dirty="0" err="1">
                <a:solidFill>
                  <a:srgbClr val="002060"/>
                </a:solidFill>
              </a:rPr>
              <a:t>escribimos</a:t>
            </a:r>
            <a:r>
              <a:rPr lang="en-GB" sz="2000" kern="0" dirty="0">
                <a:solidFill>
                  <a:srgbClr val="002060"/>
                </a:solidFill>
              </a:rPr>
              <a:t> una </a:t>
            </a:r>
            <a:r>
              <a:rPr lang="en-GB" sz="2000" kern="0" dirty="0" err="1">
                <a:solidFill>
                  <a:srgbClr val="002060"/>
                </a:solidFill>
              </a:rPr>
              <a:t>lista</a:t>
            </a:r>
            <a:r>
              <a:rPr lang="en-GB" sz="2000" kern="0" dirty="0">
                <a:solidFill>
                  <a:srgbClr val="002060"/>
                </a:solidFill>
              </a:rPr>
              <a:t> para los padres! </a:t>
            </a:r>
          </a:p>
          <a:p>
            <a:pPr lvl="0"/>
            <a:endParaRPr lang="en-GB" sz="2000" kern="0" dirty="0">
              <a:solidFill>
                <a:srgbClr val="002060"/>
              </a:solidFill>
            </a:endParaRPr>
          </a:p>
          <a:p>
            <a:pPr lvl="0"/>
            <a:r>
              <a:rPr lang="en-GB" sz="2000" kern="0" dirty="0">
                <a:solidFill>
                  <a:srgbClr val="002060"/>
                </a:solidFill>
              </a:rPr>
              <a:t>Por la </a:t>
            </a:r>
            <a:r>
              <a:rPr lang="en-GB" sz="2000" kern="0" dirty="0" err="1">
                <a:solidFill>
                  <a:srgbClr val="002060"/>
                </a:solidFill>
              </a:rPr>
              <a:t>noche</a:t>
            </a:r>
            <a:r>
              <a:rPr lang="en-GB" sz="2000" kern="0" dirty="0">
                <a:solidFill>
                  <a:srgbClr val="002060"/>
                </a:solidFill>
              </a:rPr>
              <a:t>, Daniel y </a:t>
            </a:r>
            <a:r>
              <a:rPr lang="en-GB" sz="2000" kern="0" dirty="0" err="1">
                <a:solidFill>
                  <a:srgbClr val="002060"/>
                </a:solidFill>
              </a:rPr>
              <a:t>yo</a:t>
            </a:r>
            <a:r>
              <a:rPr lang="en-GB" sz="2000" kern="0" dirty="0">
                <a:solidFill>
                  <a:srgbClr val="002060"/>
                </a:solidFill>
              </a:rPr>
              <a:t> </a:t>
            </a:r>
            <a:r>
              <a:rPr lang="en-GB" sz="2000" kern="0" dirty="0" err="1">
                <a:solidFill>
                  <a:srgbClr val="002060"/>
                </a:solidFill>
              </a:rPr>
              <a:t>debemos</a:t>
            </a:r>
            <a:r>
              <a:rPr lang="en-GB" sz="2000" kern="0" dirty="0">
                <a:solidFill>
                  <a:srgbClr val="002060"/>
                </a:solidFill>
              </a:rPr>
              <a:t> </a:t>
            </a:r>
            <a:r>
              <a:rPr lang="en-GB" sz="2000" kern="0" dirty="0" err="1">
                <a:solidFill>
                  <a:srgbClr val="002060"/>
                </a:solidFill>
              </a:rPr>
              <a:t>ir</a:t>
            </a:r>
            <a:r>
              <a:rPr lang="en-GB" sz="2000" kern="0" dirty="0">
                <a:solidFill>
                  <a:srgbClr val="002060"/>
                </a:solidFill>
              </a:rPr>
              <a:t> a la </a:t>
            </a:r>
            <a:r>
              <a:rPr lang="en-GB" sz="2000" kern="0" dirty="0" err="1">
                <a:solidFill>
                  <a:srgbClr val="002060"/>
                </a:solidFill>
              </a:rPr>
              <a:t>cama</a:t>
            </a:r>
            <a:r>
              <a:rPr lang="en-GB" sz="2000" kern="0" dirty="0">
                <a:solidFill>
                  <a:srgbClr val="002060"/>
                </a:solidFill>
              </a:rPr>
              <a:t>, </a:t>
            </a:r>
            <a:r>
              <a:rPr lang="en-GB" sz="2000" kern="0" dirty="0" err="1">
                <a:solidFill>
                  <a:srgbClr val="002060"/>
                </a:solidFill>
              </a:rPr>
              <a:t>pero</a:t>
            </a:r>
            <a:r>
              <a:rPr lang="en-GB" sz="2000" kern="0" dirty="0">
                <a:solidFill>
                  <a:srgbClr val="002060"/>
                </a:solidFill>
              </a:rPr>
              <a:t> no </a:t>
            </a:r>
            <a:r>
              <a:rPr lang="en-GB" sz="2000" kern="0" dirty="0" err="1">
                <a:solidFill>
                  <a:srgbClr val="002060"/>
                </a:solidFill>
              </a:rPr>
              <a:t>tenemos</a:t>
            </a:r>
            <a:r>
              <a:rPr lang="en-GB" sz="2000" kern="0" dirty="0">
                <a:solidFill>
                  <a:srgbClr val="002060"/>
                </a:solidFill>
              </a:rPr>
              <a:t> </a:t>
            </a:r>
            <a:r>
              <a:rPr lang="en-GB" sz="2000" kern="0" dirty="0" err="1">
                <a:solidFill>
                  <a:srgbClr val="002060"/>
                </a:solidFill>
              </a:rPr>
              <a:t>sueño</a:t>
            </a:r>
            <a:r>
              <a:rPr lang="en-GB" sz="2000" kern="0" dirty="0">
                <a:solidFill>
                  <a:srgbClr val="002060"/>
                </a:solidFill>
              </a:rPr>
              <a:t>.  En </a:t>
            </a:r>
            <a:r>
              <a:rPr lang="en-GB" sz="2000" kern="0" dirty="0" err="1">
                <a:solidFill>
                  <a:srgbClr val="002060"/>
                </a:solidFill>
              </a:rPr>
              <a:t>realidad</a:t>
            </a:r>
            <a:r>
              <a:rPr lang="en-GB" sz="2000" kern="0" dirty="0">
                <a:solidFill>
                  <a:srgbClr val="002060"/>
                </a:solidFill>
              </a:rPr>
              <a:t>, ¡</a:t>
            </a:r>
            <a:r>
              <a:rPr lang="en-GB" sz="2000" kern="0" dirty="0" err="1">
                <a:solidFill>
                  <a:srgbClr val="002060"/>
                </a:solidFill>
              </a:rPr>
              <a:t>dormimos</a:t>
            </a:r>
            <a:r>
              <a:rPr lang="en-GB" sz="2000" kern="0" dirty="0">
                <a:solidFill>
                  <a:srgbClr val="002060"/>
                </a:solidFill>
              </a:rPr>
              <a:t> </a:t>
            </a:r>
            <a:r>
              <a:rPr lang="en-GB" sz="2000" kern="0" dirty="0" err="1">
                <a:solidFill>
                  <a:srgbClr val="002060"/>
                </a:solidFill>
              </a:rPr>
              <a:t>muy</a:t>
            </a:r>
            <a:r>
              <a:rPr lang="en-GB" sz="2000" kern="0" dirty="0">
                <a:solidFill>
                  <a:srgbClr val="002060"/>
                </a:solidFill>
              </a:rPr>
              <a:t> </a:t>
            </a:r>
            <a:r>
              <a:rPr lang="en-GB" sz="2000" kern="0" dirty="0" err="1">
                <a:solidFill>
                  <a:srgbClr val="002060"/>
                </a:solidFill>
              </a:rPr>
              <a:t>poco</a:t>
            </a:r>
            <a:r>
              <a:rPr lang="en-GB" sz="2000" kern="0" dirty="0">
                <a:solidFill>
                  <a:srgbClr val="002060"/>
                </a:solidFill>
              </a:rPr>
              <a:t> </a:t>
            </a:r>
            <a:r>
              <a:rPr lang="en-GB" sz="2000" kern="0" dirty="0" err="1">
                <a:solidFill>
                  <a:srgbClr val="002060"/>
                </a:solidFill>
              </a:rPr>
              <a:t>porque</a:t>
            </a:r>
            <a:r>
              <a:rPr lang="en-GB" sz="2000" kern="0" dirty="0">
                <a:solidFill>
                  <a:srgbClr val="002060"/>
                </a:solidFill>
              </a:rPr>
              <a:t> </a:t>
            </a:r>
            <a:r>
              <a:rPr lang="en-GB" sz="2000" kern="0" dirty="0" err="1">
                <a:solidFill>
                  <a:srgbClr val="002060"/>
                </a:solidFill>
              </a:rPr>
              <a:t>queremos</a:t>
            </a:r>
            <a:r>
              <a:rPr lang="en-GB" sz="2000" kern="0" dirty="0">
                <a:solidFill>
                  <a:srgbClr val="002060"/>
                </a:solidFill>
              </a:rPr>
              <a:t> </a:t>
            </a:r>
            <a:r>
              <a:rPr lang="en-GB" sz="2000" kern="0" dirty="0" err="1">
                <a:solidFill>
                  <a:srgbClr val="002060"/>
                </a:solidFill>
              </a:rPr>
              <a:t>abrir</a:t>
            </a:r>
            <a:r>
              <a:rPr lang="en-GB" sz="2000" kern="0" dirty="0">
                <a:solidFill>
                  <a:srgbClr val="002060"/>
                </a:solidFill>
              </a:rPr>
              <a:t> </a:t>
            </a:r>
            <a:r>
              <a:rPr lang="en-GB" sz="2000" kern="0" dirty="0" err="1">
                <a:solidFill>
                  <a:srgbClr val="002060"/>
                </a:solidFill>
              </a:rPr>
              <a:t>regalos</a:t>
            </a:r>
            <a:r>
              <a:rPr lang="en-GB" sz="2000" kern="0" dirty="0">
                <a:solidFill>
                  <a:srgbClr val="002060"/>
                </a:solidFill>
              </a:rPr>
              <a:t>! Los </a:t>
            </a:r>
            <a:r>
              <a:rPr lang="en-GB" sz="2000" kern="0" dirty="0" err="1">
                <a:solidFill>
                  <a:srgbClr val="002060"/>
                </a:solidFill>
              </a:rPr>
              <a:t>primos</a:t>
            </a:r>
            <a:r>
              <a:rPr lang="en-GB" sz="2000" kern="0" dirty="0">
                <a:solidFill>
                  <a:srgbClr val="002060"/>
                </a:solidFill>
              </a:rPr>
              <a:t> </a:t>
            </a:r>
            <a:r>
              <a:rPr lang="en-GB" sz="2000" kern="0" dirty="0" err="1">
                <a:solidFill>
                  <a:srgbClr val="002060"/>
                </a:solidFill>
              </a:rPr>
              <a:t>beben</a:t>
            </a:r>
            <a:r>
              <a:rPr lang="en-GB" sz="2000" kern="0" dirty="0">
                <a:solidFill>
                  <a:srgbClr val="002060"/>
                </a:solidFill>
              </a:rPr>
              <a:t> </a:t>
            </a:r>
            <a:r>
              <a:rPr lang="en-GB" sz="2000" kern="0" dirty="0" err="1">
                <a:solidFill>
                  <a:srgbClr val="002060"/>
                </a:solidFill>
              </a:rPr>
              <a:t>algo</a:t>
            </a:r>
            <a:r>
              <a:rPr lang="en-GB" sz="2000" kern="0" dirty="0">
                <a:solidFill>
                  <a:srgbClr val="002060"/>
                </a:solidFill>
              </a:rPr>
              <a:t> y </a:t>
            </a:r>
            <a:r>
              <a:rPr lang="en-GB" sz="2000" kern="0" dirty="0" err="1">
                <a:solidFill>
                  <a:srgbClr val="002060"/>
                </a:solidFill>
              </a:rPr>
              <a:t>leen</a:t>
            </a:r>
            <a:r>
              <a:rPr lang="en-GB" sz="2000" kern="0" dirty="0">
                <a:solidFill>
                  <a:srgbClr val="002060"/>
                </a:solidFill>
              </a:rPr>
              <a:t> </a:t>
            </a:r>
            <a:r>
              <a:rPr lang="en-GB" sz="2000" kern="0" dirty="0" err="1">
                <a:solidFill>
                  <a:srgbClr val="002060"/>
                </a:solidFill>
              </a:rPr>
              <a:t>libros</a:t>
            </a:r>
            <a:r>
              <a:rPr lang="en-GB" sz="2000" kern="0" dirty="0">
                <a:solidFill>
                  <a:srgbClr val="002060"/>
                </a:solidFill>
              </a:rPr>
              <a:t> con la </a:t>
            </a:r>
            <a:r>
              <a:rPr lang="en-GB" sz="2000" kern="0" dirty="0" err="1">
                <a:solidFill>
                  <a:srgbClr val="002060"/>
                </a:solidFill>
              </a:rPr>
              <a:t>abuela</a:t>
            </a:r>
            <a:r>
              <a:rPr lang="en-GB" sz="2000" kern="0" dirty="0">
                <a:solidFill>
                  <a:srgbClr val="002060"/>
                </a:solidFill>
              </a:rPr>
              <a:t> antes de </a:t>
            </a:r>
            <a:r>
              <a:rPr lang="en-GB" sz="2000" kern="0" dirty="0" err="1">
                <a:solidFill>
                  <a:srgbClr val="002060"/>
                </a:solidFill>
              </a:rPr>
              <a:t>dormir</a:t>
            </a:r>
            <a:r>
              <a:rPr lang="en-GB" sz="2000" kern="0" dirty="0">
                <a:solidFill>
                  <a:srgbClr val="002060"/>
                </a:solidFill>
              </a:rPr>
              <a:t>. </a:t>
            </a:r>
            <a:r>
              <a:rPr lang="en-GB" sz="2000" kern="0" dirty="0" err="1">
                <a:solidFill>
                  <a:srgbClr val="002060"/>
                </a:solidFill>
              </a:rPr>
              <a:t>Ellos</a:t>
            </a:r>
            <a:r>
              <a:rPr lang="en-GB" sz="2000" kern="0" dirty="0">
                <a:solidFill>
                  <a:srgbClr val="002060"/>
                </a:solidFill>
              </a:rPr>
              <a:t> </a:t>
            </a:r>
            <a:r>
              <a:rPr lang="en-GB" sz="2000" kern="0" dirty="0" err="1">
                <a:solidFill>
                  <a:srgbClr val="002060"/>
                </a:solidFill>
              </a:rPr>
              <a:t>también</a:t>
            </a:r>
            <a:r>
              <a:rPr lang="en-GB" sz="2000" kern="0" dirty="0">
                <a:solidFill>
                  <a:srgbClr val="002060"/>
                </a:solidFill>
              </a:rPr>
              <a:t> </a:t>
            </a:r>
            <a:r>
              <a:rPr lang="en-GB" sz="2000" kern="0" dirty="0" err="1">
                <a:solidFill>
                  <a:srgbClr val="002060"/>
                </a:solidFill>
              </a:rPr>
              <a:t>deben</a:t>
            </a:r>
            <a:r>
              <a:rPr lang="en-GB" sz="2000" kern="0" dirty="0">
                <a:solidFill>
                  <a:srgbClr val="002060"/>
                </a:solidFill>
              </a:rPr>
              <a:t> </a:t>
            </a:r>
            <a:r>
              <a:rPr lang="en-GB" sz="2000" kern="0" dirty="0" err="1">
                <a:solidFill>
                  <a:srgbClr val="002060"/>
                </a:solidFill>
              </a:rPr>
              <a:t>descansar</a:t>
            </a:r>
            <a:r>
              <a:rPr lang="en-GB" sz="2000" kern="0" dirty="0">
                <a:solidFill>
                  <a:srgbClr val="002060"/>
                </a:solidFill>
              </a:rPr>
              <a:t>.</a:t>
            </a:r>
          </a:p>
          <a:p>
            <a:pPr lvl="0"/>
            <a:endParaRPr lang="en-GB" sz="2000" kern="0" dirty="0">
              <a:solidFill>
                <a:srgbClr val="002060"/>
              </a:solidFill>
            </a:endParaRPr>
          </a:p>
          <a:p>
            <a:pPr lvl="0"/>
            <a:r>
              <a:rPr lang="en-GB" sz="2000" kern="0" dirty="0">
                <a:solidFill>
                  <a:srgbClr val="002060"/>
                </a:solidFill>
              </a:rPr>
              <a:t>Para </a:t>
            </a:r>
            <a:r>
              <a:rPr lang="en-GB" sz="2000" kern="0" dirty="0" err="1">
                <a:solidFill>
                  <a:srgbClr val="002060"/>
                </a:solidFill>
              </a:rPr>
              <a:t>celebrar</a:t>
            </a:r>
            <a:r>
              <a:rPr lang="en-GB" sz="2000" kern="0" dirty="0">
                <a:solidFill>
                  <a:srgbClr val="002060"/>
                </a:solidFill>
              </a:rPr>
              <a:t> la </a:t>
            </a:r>
            <a:r>
              <a:rPr lang="en-GB" sz="2000" kern="0" dirty="0" err="1">
                <a:solidFill>
                  <a:srgbClr val="002060"/>
                </a:solidFill>
              </a:rPr>
              <a:t>Nochevieja</a:t>
            </a:r>
            <a:r>
              <a:rPr lang="en-GB" sz="2000" kern="0" dirty="0">
                <a:solidFill>
                  <a:srgbClr val="002060"/>
                </a:solidFill>
              </a:rPr>
              <a:t>, </a:t>
            </a:r>
            <a:r>
              <a:rPr lang="en-GB" sz="2000" kern="0" dirty="0" err="1">
                <a:solidFill>
                  <a:srgbClr val="002060"/>
                </a:solidFill>
              </a:rPr>
              <a:t>hacemos</a:t>
            </a:r>
            <a:r>
              <a:rPr lang="en-GB" sz="2000" kern="0" dirty="0">
                <a:solidFill>
                  <a:srgbClr val="002060"/>
                </a:solidFill>
              </a:rPr>
              <a:t> un </a:t>
            </a:r>
            <a:r>
              <a:rPr lang="en-GB" sz="2000" kern="0" dirty="0" err="1">
                <a:solidFill>
                  <a:srgbClr val="002060"/>
                </a:solidFill>
              </a:rPr>
              <a:t>viaje</a:t>
            </a:r>
            <a:r>
              <a:rPr lang="en-GB" sz="2000" kern="0" dirty="0">
                <a:solidFill>
                  <a:srgbClr val="002060"/>
                </a:solidFill>
              </a:rPr>
              <a:t> a la ciudad de Bilbao. No está </a:t>
            </a:r>
            <a:r>
              <a:rPr lang="en-GB" sz="2000" kern="0" dirty="0" err="1">
                <a:solidFill>
                  <a:srgbClr val="002060"/>
                </a:solidFill>
              </a:rPr>
              <a:t>cerca</a:t>
            </a:r>
            <a:r>
              <a:rPr lang="en-GB" sz="2000" kern="0" dirty="0">
                <a:solidFill>
                  <a:srgbClr val="002060"/>
                </a:solidFill>
              </a:rPr>
              <a:t>, </a:t>
            </a:r>
            <a:r>
              <a:rPr lang="en-GB" sz="2000" kern="0" dirty="0" err="1">
                <a:solidFill>
                  <a:srgbClr val="002060"/>
                </a:solidFill>
              </a:rPr>
              <a:t>así</a:t>
            </a:r>
            <a:r>
              <a:rPr lang="en-GB" sz="2000" kern="0" dirty="0">
                <a:solidFill>
                  <a:srgbClr val="002060"/>
                </a:solidFill>
              </a:rPr>
              <a:t> que </a:t>
            </a:r>
            <a:r>
              <a:rPr lang="en-GB" sz="2000" kern="0" dirty="0" err="1">
                <a:solidFill>
                  <a:srgbClr val="002060"/>
                </a:solidFill>
              </a:rPr>
              <a:t>vamos</a:t>
            </a:r>
            <a:r>
              <a:rPr lang="en-GB" sz="2000" kern="0" dirty="0">
                <a:solidFill>
                  <a:srgbClr val="002060"/>
                </a:solidFill>
              </a:rPr>
              <a:t> en </a:t>
            </a:r>
            <a:r>
              <a:rPr lang="en-GB" sz="2000" kern="0" dirty="0" err="1">
                <a:solidFill>
                  <a:srgbClr val="002060"/>
                </a:solidFill>
              </a:rPr>
              <a:t>coche</a:t>
            </a:r>
            <a:r>
              <a:rPr lang="en-GB" sz="2000" kern="0" dirty="0">
                <a:solidFill>
                  <a:srgbClr val="002060"/>
                </a:solidFill>
              </a:rPr>
              <a:t>. A medianoche </a:t>
            </a:r>
            <a:r>
              <a:rPr lang="en-GB" sz="2000" kern="0" dirty="0" err="1">
                <a:solidFill>
                  <a:srgbClr val="002060"/>
                </a:solidFill>
              </a:rPr>
              <a:t>comemos</a:t>
            </a:r>
            <a:r>
              <a:rPr lang="en-GB" sz="2000" kern="0" dirty="0">
                <a:solidFill>
                  <a:srgbClr val="002060"/>
                </a:solidFill>
              </a:rPr>
              <a:t> </a:t>
            </a:r>
            <a:r>
              <a:rPr lang="en-GB" sz="2000" kern="0" dirty="0" err="1">
                <a:solidFill>
                  <a:srgbClr val="002060"/>
                </a:solidFill>
              </a:rPr>
              <a:t>doce</a:t>
            </a:r>
            <a:r>
              <a:rPr lang="en-GB" sz="2000" kern="0" dirty="0">
                <a:solidFill>
                  <a:srgbClr val="002060"/>
                </a:solidFill>
              </a:rPr>
              <a:t> </a:t>
            </a:r>
            <a:r>
              <a:rPr lang="en-GB" sz="2000" kern="0" dirty="0" err="1">
                <a:solidFill>
                  <a:srgbClr val="002060"/>
                </a:solidFill>
              </a:rPr>
              <a:t>uvas</a:t>
            </a:r>
            <a:r>
              <a:rPr lang="en-GB" sz="2000" kern="0" dirty="0">
                <a:solidFill>
                  <a:srgbClr val="002060"/>
                </a:solidFill>
              </a:rPr>
              <a:t> en la plaza del </a:t>
            </a:r>
            <a:r>
              <a:rPr lang="en-GB" sz="2000" kern="0" dirty="0" err="1">
                <a:solidFill>
                  <a:srgbClr val="002060"/>
                </a:solidFill>
              </a:rPr>
              <a:t>centro</a:t>
            </a:r>
            <a:r>
              <a:rPr lang="en-GB" sz="2000" kern="0" dirty="0">
                <a:solidFill>
                  <a:srgbClr val="002060"/>
                </a:solidFill>
              </a:rPr>
              <a:t>. ¡</a:t>
            </a:r>
            <a:r>
              <a:rPr lang="en-GB" sz="2000" kern="0" dirty="0" err="1">
                <a:solidFill>
                  <a:srgbClr val="002060"/>
                </a:solidFill>
              </a:rPr>
              <a:t>Es</a:t>
            </a:r>
            <a:r>
              <a:rPr lang="en-GB" sz="2000" kern="0" dirty="0">
                <a:solidFill>
                  <a:srgbClr val="002060"/>
                </a:solidFill>
              </a:rPr>
              <a:t> una </a:t>
            </a:r>
            <a:r>
              <a:rPr lang="en-GB" sz="2000" kern="0" dirty="0" err="1">
                <a:solidFill>
                  <a:srgbClr val="002060"/>
                </a:solidFill>
              </a:rPr>
              <a:t>tradición</a:t>
            </a:r>
            <a:r>
              <a:rPr lang="en-GB" sz="2000" kern="0" dirty="0">
                <a:solidFill>
                  <a:srgbClr val="002060"/>
                </a:solidFill>
              </a:rPr>
              <a:t> popular en </a:t>
            </a:r>
            <a:r>
              <a:rPr lang="en-GB" sz="2000" kern="0" dirty="0" err="1">
                <a:solidFill>
                  <a:srgbClr val="002060"/>
                </a:solidFill>
              </a:rPr>
              <a:t>España</a:t>
            </a:r>
            <a:r>
              <a:rPr lang="en-GB" sz="2000" kern="0" dirty="0">
                <a:solidFill>
                  <a:srgbClr val="002060"/>
                </a:solidFill>
              </a:rPr>
              <a:t>!  </a:t>
            </a:r>
          </a:p>
        </p:txBody>
      </p:sp>
      <p:pic>
        <p:nvPicPr>
          <p:cNvPr id="8" name="Lucía talking - La Navidad (2)_slow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874470" y="108201"/>
            <a:ext cx="609600" cy="609600"/>
          </a:xfrm>
          <a:prstGeom prst="rect">
            <a:avLst/>
          </a:prstGeom>
        </p:spPr>
      </p:pic>
      <p:sp>
        <p:nvSpPr>
          <p:cNvPr id="20" name="Rounded Rectangle 19"/>
          <p:cNvSpPr/>
          <p:nvPr/>
        </p:nvSpPr>
        <p:spPr>
          <a:xfrm>
            <a:off x="10565725" y="767219"/>
            <a:ext cx="1246610" cy="206930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ction Button: Custom 22">
            <a:hlinkClick r:id="" action="ppaction://noaction" highlightClick="1">
              <a:snd r:embed="rId12" name="1 Normalmente pasamos la Navidad con dos primos pequeños Ellos .wav"/>
            </a:hlinkClick>
            <a:extLst>
              <a:ext uri="{FF2B5EF4-FFF2-40B4-BE49-F238E27FC236}">
                <a16:creationId xmlns:a16="http://schemas.microsoft.com/office/drawing/2014/main" id="{09DA4AF6-A2B0-4CE0-B700-698ECA3B6A4A}"/>
              </a:ext>
            </a:extLst>
          </p:cNvPr>
          <p:cNvSpPr/>
          <p:nvPr/>
        </p:nvSpPr>
        <p:spPr>
          <a:xfrm>
            <a:off x="10737730" y="89299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5" name="Action Button: Custom 22">
            <a:hlinkClick r:id="" action="ppaction://noaction" highlightClick="1">
              <a:snd r:embed="rId13" name="2. escriben cartas a Papá Noel para pedir regalos. En cambio, ¡nosotros [...].wav"/>
            </a:hlinkClick>
            <a:extLst>
              <a:ext uri="{FF2B5EF4-FFF2-40B4-BE49-F238E27FC236}">
                <a16:creationId xmlns:a16="http://schemas.microsoft.com/office/drawing/2014/main" id="{0C590E1F-AFEA-4D96-B1FF-F97110FBD991}"/>
              </a:ext>
            </a:extLst>
          </p:cNvPr>
          <p:cNvSpPr/>
          <p:nvPr/>
        </p:nvSpPr>
        <p:spPr>
          <a:xfrm>
            <a:off x="10754626" y="140715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Action Button: Custom 22">
            <a:hlinkClick r:id="" action="ppaction://noaction" highlightClick="1">
              <a:snd r:embed="rId14" name="3. solo escribimos una lista para los padres! Por la noche, Daniel y yo [...].wav"/>
            </a:hlinkClick>
            <a:extLst>
              <a:ext uri="{FF2B5EF4-FFF2-40B4-BE49-F238E27FC236}">
                <a16:creationId xmlns:a16="http://schemas.microsoft.com/office/drawing/2014/main" id="{15D543C8-AC15-433D-A8D6-B4110A6AC825}"/>
              </a:ext>
            </a:extLst>
          </p:cNvPr>
          <p:cNvSpPr/>
          <p:nvPr/>
        </p:nvSpPr>
        <p:spPr>
          <a:xfrm>
            <a:off x="10754626" y="192131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7" name="Action Button: Custom 22">
            <a:hlinkClick r:id="" action="ppaction://noaction" highlightClick="1">
              <a:snd r:embed="rId15" name="part 5 of the segmentation task.wav"/>
            </a:hlinkClick>
            <a:extLst>
              <a:ext uri="{FF2B5EF4-FFF2-40B4-BE49-F238E27FC236}">
                <a16:creationId xmlns:a16="http://schemas.microsoft.com/office/drawing/2014/main" id="{1AA461F4-44CB-4612-9E63-60775350EED3}"/>
              </a:ext>
            </a:extLst>
          </p:cNvPr>
          <p:cNvSpPr/>
          <p:nvPr/>
        </p:nvSpPr>
        <p:spPr>
          <a:xfrm>
            <a:off x="11229130" y="89299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8" name="Action Button: Custom 22">
            <a:hlinkClick r:id="" action="ppaction://noaction" highlightClick="1">
              <a:snd r:embed="rId16" name="part 6 segmtnation task.wav"/>
            </a:hlinkClick>
            <a:extLst>
              <a:ext uri="{FF2B5EF4-FFF2-40B4-BE49-F238E27FC236}">
                <a16:creationId xmlns:a16="http://schemas.microsoft.com/office/drawing/2014/main" id="{3ABF932E-3D9E-4EA9-B9F4-629CB73D71F5}"/>
              </a:ext>
            </a:extLst>
          </p:cNvPr>
          <p:cNvSpPr/>
          <p:nvPr/>
        </p:nvSpPr>
        <p:spPr>
          <a:xfrm>
            <a:off x="11246026" y="140715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9" name="Action Button: Custom 22">
            <a:hlinkClick r:id="" action="ppaction://noaction" highlightClick="1">
              <a:snd r:embed="rId17" name="7 vamos en coche A medianoche comemos doce uvas en la plaza del centro ¡Es una tradición popular en España .wav"/>
            </a:hlinkClick>
            <a:extLst>
              <a:ext uri="{FF2B5EF4-FFF2-40B4-BE49-F238E27FC236}">
                <a16:creationId xmlns:a16="http://schemas.microsoft.com/office/drawing/2014/main" id="{11FA2C34-6524-4977-927C-E3E035AE81E5}"/>
              </a:ext>
            </a:extLst>
          </p:cNvPr>
          <p:cNvSpPr/>
          <p:nvPr/>
        </p:nvSpPr>
        <p:spPr>
          <a:xfrm>
            <a:off x="11246026" y="192131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0" name="Action Button: Custom 22">
            <a:hlinkClick r:id="" action="ppaction://noaction" highlightClick="1">
              <a:snd r:embed="rId18" name="4. debemos ir a la cama, pero no tenemos sueño.  En realidad, ¡dormimos muy poco porque queremos abrir regalos! Los primos beben algo y leen libros con la abuela antes de dormir.wav"/>
            </a:hlinkClick>
            <a:extLst>
              <a:ext uri="{FF2B5EF4-FFF2-40B4-BE49-F238E27FC236}">
                <a16:creationId xmlns:a16="http://schemas.microsoft.com/office/drawing/2014/main" id="{11FA2C34-6524-4977-927C-E3E035AE81E5}"/>
              </a:ext>
            </a:extLst>
          </p:cNvPr>
          <p:cNvSpPr/>
          <p:nvPr/>
        </p:nvSpPr>
        <p:spPr>
          <a:xfrm>
            <a:off x="10754626" y="2399156"/>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20362485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4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000" b="1" dirty="0" err="1">
                <a:solidFill>
                  <a:schemeClr val="bg1"/>
                </a:solidFill>
              </a:rPr>
              <a:t>Navidad</a:t>
            </a:r>
            <a:r>
              <a:rPr lang="en-GB" sz="3000" b="1" dirty="0">
                <a:solidFill>
                  <a:schemeClr val="bg1"/>
                </a:solidFill>
              </a:rPr>
              <a:t> con la </a:t>
            </a:r>
            <a:r>
              <a:rPr lang="en-GB" sz="3000" b="1" dirty="0" err="1">
                <a:solidFill>
                  <a:schemeClr val="bg1"/>
                </a:solidFill>
              </a:rPr>
              <a:t>Familia</a:t>
            </a:r>
            <a:r>
              <a:rPr lang="en-GB" sz="3000" b="1" dirty="0">
                <a:solidFill>
                  <a:schemeClr val="bg1"/>
                </a:solidFill>
              </a:rPr>
              <a:t> </a:t>
            </a:r>
            <a:r>
              <a:rPr lang="en-GB" sz="3000" b="1" dirty="0" err="1">
                <a:solidFill>
                  <a:schemeClr val="bg1"/>
                </a:solidFill>
              </a:rPr>
              <a:t>López</a:t>
            </a:r>
            <a:endParaRPr lang="en-GB" sz="30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791874" y="258166"/>
            <a:ext cx="213627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27619"/>
          <a:stretch/>
        </p:blipFill>
        <p:spPr>
          <a:xfrm>
            <a:off x="10788503" y="778948"/>
            <a:ext cx="810992" cy="100491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51208">
            <a:off x="172435" y="4143695"/>
            <a:ext cx="1097912" cy="1537557"/>
          </a:xfrm>
          <a:prstGeom prst="rect">
            <a:avLst/>
          </a:prstGeom>
        </p:spPr>
      </p:pic>
      <p:sp>
        <p:nvSpPr>
          <p:cNvPr id="14" name="TextBox 13"/>
          <p:cNvSpPr txBox="1"/>
          <p:nvPr/>
        </p:nvSpPr>
        <p:spPr>
          <a:xfrm>
            <a:off x="10349684" y="1783860"/>
            <a:ext cx="1684077"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Papá Noel</a:t>
            </a:r>
          </a:p>
        </p:txBody>
      </p:sp>
      <p:sp>
        <p:nvSpPr>
          <p:cNvPr id="15" name="TextBox 14"/>
          <p:cNvSpPr txBox="1"/>
          <p:nvPr/>
        </p:nvSpPr>
        <p:spPr>
          <a:xfrm>
            <a:off x="245074" y="5780713"/>
            <a:ext cx="952634"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uvas</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 name="Group 17"/>
          <p:cNvGrpSpPr/>
          <p:nvPr/>
        </p:nvGrpSpPr>
        <p:grpSpPr>
          <a:xfrm>
            <a:off x="10706370" y="2366341"/>
            <a:ext cx="1459054" cy="1640383"/>
            <a:chOff x="10386050" y="4190102"/>
            <a:chExt cx="1641203" cy="1713475"/>
          </a:xfrm>
        </p:grpSpPr>
        <p:pic>
          <p:nvPicPr>
            <p:cNvPr id="1026" name="Picture 2" descr="http://www.clker.com/cliparts/F/4/a/P/P/J/new-year-icon-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8437" y="4419500"/>
              <a:ext cx="1365351" cy="148407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rot="1025730">
              <a:off x="10386050" y="4190102"/>
              <a:ext cx="1641203" cy="41793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solidFill>
                    <a:srgbClr val="5B9BD5">
                      <a:lumMod val="50000"/>
                    </a:srgbClr>
                  </a:solidFill>
                  <a:effectLst/>
                  <a:uLnTx/>
                  <a:uFillTx/>
                  <a:latin typeface="Century Gothic" panose="020F0302020204030204"/>
                  <a:ea typeface="+mn-ea"/>
                  <a:cs typeface="+mn-cs"/>
                </a:rPr>
                <a:t>diciembre</a:t>
              </a:r>
              <a:endParaRPr kumimoji="0" lang="en-US" sz="2000" b="1" i="0" u="none" strike="noStrike" kern="1200" cap="none" spc="0" normalizeH="0" baseline="0" noProof="0" dirty="0">
                <a:ln/>
                <a:solidFill>
                  <a:srgbClr val="5B9BD5">
                    <a:lumMod val="50000"/>
                  </a:srgbClr>
                </a:solidFill>
                <a:effectLst/>
                <a:uLnTx/>
                <a:uFillTx/>
                <a:latin typeface="Century Gothic" panose="020F0302020204030204"/>
                <a:ea typeface="+mn-ea"/>
                <a:cs typeface="+mn-cs"/>
              </a:endParaRPr>
            </a:p>
          </p:txBody>
        </p:sp>
      </p:grpSp>
      <p:sp>
        <p:nvSpPr>
          <p:cNvPr id="19" name="TextBox 18"/>
          <p:cNvSpPr txBox="1"/>
          <p:nvPr/>
        </p:nvSpPr>
        <p:spPr>
          <a:xfrm>
            <a:off x="9979819" y="4005985"/>
            <a:ext cx="2096848"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Nochevieja</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10015225" y="5856169"/>
            <a:ext cx="2096848"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medianoche</a:t>
            </a: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0247" y="4648873"/>
            <a:ext cx="1116647" cy="1131840"/>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030" t="-6944" r="25746" b="6944"/>
          <a:stretch/>
        </p:blipFill>
        <p:spPr>
          <a:xfrm>
            <a:off x="-10748" y="1851932"/>
            <a:ext cx="1684469" cy="2049837"/>
          </a:xfrm>
          <a:prstGeom prst="rect">
            <a:avLst/>
          </a:prstGeom>
        </p:spPr>
      </p:pic>
      <p:sp>
        <p:nvSpPr>
          <p:cNvPr id="6" name="Rounded Rectangular Callout 7">
            <a:extLst>
              <a:ext uri="{FF2B5EF4-FFF2-40B4-BE49-F238E27FC236}">
                <a16:creationId xmlns:a16="http://schemas.microsoft.com/office/drawing/2014/main" id="{A96E53A3-D1AD-4C79-A05C-B877ED9B0633}"/>
              </a:ext>
            </a:extLst>
          </p:cNvPr>
          <p:cNvSpPr/>
          <p:nvPr/>
        </p:nvSpPr>
        <p:spPr>
          <a:xfrm>
            <a:off x="1618389" y="1885013"/>
            <a:ext cx="8322491" cy="4402044"/>
          </a:xfrm>
          <a:prstGeom prst="wedgeRoundRectCallout">
            <a:avLst>
              <a:gd name="adj1" fmla="val -53619"/>
              <a:gd name="adj2" fmla="val -30554"/>
              <a:gd name="adj3" fmla="val 16667"/>
            </a:avLst>
          </a:prstGeom>
          <a:solidFill>
            <a:schemeClr val="accent4">
              <a:lumMod val="20000"/>
              <a:lumOff val="80000"/>
            </a:schemeClr>
          </a:solidFill>
          <a:ln w="12700" cap="flat" cmpd="sng" algn="ctr">
            <a:solidFill>
              <a:srgbClr val="104F75"/>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Normalmente</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pasamos</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la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Navidad</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con dos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primos</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pequeños</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Ellos</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escriben</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cartas a Papá Noel para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pedir</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regalos</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En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cambio</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nosotros</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solo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escribimos</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una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lista</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para los padres</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Por la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noche</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Daniel y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yo</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debemos</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ir</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 la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cama</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pero</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no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tenemos</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sueño</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En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realidad</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dormimos</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muy</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poco</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porque</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queremos</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abrir</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regalos</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Los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primos</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beben</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algo</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y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leen</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libros</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con la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abuela</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antes de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dormir</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Ellos</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también</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deben</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descansar</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Para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celebrar</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la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Nochevieja</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hacemos</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un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viaje</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 la ciudad de Bilbao</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No está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cerca</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así</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que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vamos</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en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coche</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A medianoche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comemos</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doce</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sng" strike="noStrike" kern="0" cap="none" spc="0" normalizeH="0" baseline="0" noProof="0" dirty="0" err="1">
                <a:ln>
                  <a:noFill/>
                </a:ln>
                <a:solidFill>
                  <a:srgbClr val="002060"/>
                </a:solidFill>
                <a:effectLst/>
                <a:uLnTx/>
                <a:uFillTx/>
                <a:latin typeface="Century Gothic" panose="020F0302020204030204"/>
                <a:ea typeface="+mn-ea"/>
                <a:cs typeface="+mn-cs"/>
              </a:rPr>
              <a:t>uvas</a:t>
            </a:r>
            <a:r>
              <a:rPr kumimoji="0" lang="en-GB" sz="2000" b="0" i="0" u="sng" strike="noStrike" kern="0" cap="none" spc="0" normalizeH="0" baseline="0" noProof="0" dirty="0">
                <a:ln>
                  <a:noFill/>
                </a:ln>
                <a:solidFill>
                  <a:srgbClr val="002060"/>
                </a:solidFill>
                <a:effectLst/>
                <a:uLnTx/>
                <a:uFillTx/>
                <a:latin typeface="Century Gothic" panose="020F0302020204030204"/>
                <a:ea typeface="+mn-ea"/>
                <a:cs typeface="+mn-cs"/>
              </a:rPr>
              <a:t> en la plaza</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del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centro</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Es</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una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tradición</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popular en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España</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  </a:t>
            </a:r>
          </a:p>
        </p:txBody>
      </p:sp>
      <p:sp>
        <p:nvSpPr>
          <p:cNvPr id="20" name="TextBox 19">
            <a:extLst>
              <a:ext uri="{FF2B5EF4-FFF2-40B4-BE49-F238E27FC236}">
                <a16:creationId xmlns:a16="http://schemas.microsoft.com/office/drawing/2014/main" id="{645870F6-12BD-4248-9DBE-4BA0D8C7552E}"/>
              </a:ext>
            </a:extLst>
          </p:cNvPr>
          <p:cNvSpPr txBox="1"/>
          <p:nvPr/>
        </p:nvSpPr>
        <p:spPr>
          <a:xfrm>
            <a:off x="82286" y="1257993"/>
            <a:ext cx="97095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 en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inglés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subrayadas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TextBox 23"/>
          <p:cNvSpPr txBox="1"/>
          <p:nvPr/>
        </p:nvSpPr>
        <p:spPr>
          <a:xfrm>
            <a:off x="8646856" y="917879"/>
            <a:ext cx="1857700" cy="430887"/>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underlined</a:t>
            </a:r>
          </a:p>
        </p:txBody>
      </p:sp>
    </p:spTree>
    <p:extLst>
      <p:ext uri="{BB962C8B-B14F-4D97-AF65-F5344CB8AC3E}">
        <p14:creationId xmlns:p14="http://schemas.microsoft.com/office/powerpoint/2010/main" val="1449022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8.1.1.3</a:t>
            </a:r>
          </a:p>
        </p:txBody>
      </p:sp>
      <p:sp>
        <p:nvSpPr>
          <p:cNvPr id="3" name="Content Placeholder 2"/>
          <p:cNvSpPr>
            <a:spLocks noGrp="1"/>
          </p:cNvSpPr>
          <p:nvPr>
            <p:ph idx="1"/>
          </p:nvPr>
        </p:nvSpPr>
        <p:spPr/>
        <p:txBody>
          <a:bodyPr/>
          <a:lstStyle/>
          <a:p>
            <a:r>
              <a:rPr lang="en-US" dirty="0">
                <a:latin typeface="Century Gothic"/>
                <a:cs typeface="Century Gothic"/>
              </a:rPr>
              <a:t>Slide 20, reading with photos of Cádiz and Mérida</a:t>
            </a:r>
          </a:p>
        </p:txBody>
      </p:sp>
    </p:spTree>
    <p:extLst>
      <p:ext uri="{BB962C8B-B14F-4D97-AF65-F5344CB8AC3E}">
        <p14:creationId xmlns:p14="http://schemas.microsoft.com/office/powerpoint/2010/main" val="3809763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000" b="1" dirty="0">
                <a:solidFill>
                  <a:schemeClr val="bg1"/>
                </a:solidFill>
              </a:rPr>
              <a:t>Respuestas</a:t>
            </a:r>
          </a:p>
        </p:txBody>
      </p:sp>
      <p:graphicFrame>
        <p:nvGraphicFramePr>
          <p:cNvPr id="8" name="Table 7" descr="Table for exercises">
            <a:extLst>
              <a:ext uri="{FF2B5EF4-FFF2-40B4-BE49-F238E27FC236}">
                <a16:creationId xmlns:a16="http://schemas.microsoft.com/office/drawing/2014/main" id="{14B0B687-DE07-4FF2-B1B8-0D613633DECD}"/>
              </a:ext>
            </a:extLst>
          </p:cNvPr>
          <p:cNvGraphicFramePr>
            <a:graphicFrameLocks noGrp="1"/>
          </p:cNvGraphicFramePr>
          <p:nvPr/>
        </p:nvGraphicFramePr>
        <p:xfrm>
          <a:off x="180477" y="1240556"/>
          <a:ext cx="11747667" cy="4995363"/>
        </p:xfrm>
        <a:graphic>
          <a:graphicData uri="http://schemas.openxmlformats.org/drawingml/2006/table">
            <a:tbl>
              <a:tblPr firstRow="1" bandRow="1">
                <a:tableStyleId>{5940675A-B579-460E-94D1-54222C63F5DA}</a:tableStyleId>
              </a:tblPr>
              <a:tblGrid>
                <a:gridCol w="399757">
                  <a:extLst>
                    <a:ext uri="{9D8B030D-6E8A-4147-A177-3AD203B41FA5}">
                      <a16:colId xmlns:a16="http://schemas.microsoft.com/office/drawing/2014/main" val="20000"/>
                    </a:ext>
                  </a:extLst>
                </a:gridCol>
                <a:gridCol w="5483684">
                  <a:extLst>
                    <a:ext uri="{9D8B030D-6E8A-4147-A177-3AD203B41FA5}">
                      <a16:colId xmlns:a16="http://schemas.microsoft.com/office/drawing/2014/main" val="2718503455"/>
                    </a:ext>
                  </a:extLst>
                </a:gridCol>
                <a:gridCol w="5864226">
                  <a:extLst>
                    <a:ext uri="{9D8B030D-6E8A-4147-A177-3AD203B41FA5}">
                      <a16:colId xmlns:a16="http://schemas.microsoft.com/office/drawing/2014/main" val="20001"/>
                    </a:ext>
                  </a:extLst>
                </a:gridCol>
              </a:tblGrid>
              <a:tr h="496721">
                <a:tc>
                  <a:txBody>
                    <a:bodyPr/>
                    <a:lstStyle/>
                    <a:p>
                      <a:r>
                        <a:rPr lang="en-GB" sz="2000" b="1" u="none"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u="none" kern="0" dirty="0" err="1">
                          <a:solidFill>
                            <a:srgbClr val="002060"/>
                          </a:solidFill>
                        </a:rPr>
                        <a:t>Ellos</a:t>
                      </a:r>
                      <a:r>
                        <a:rPr lang="en-GB" sz="2000" u="none" kern="0" dirty="0">
                          <a:solidFill>
                            <a:srgbClr val="002060"/>
                          </a:solidFill>
                        </a:rPr>
                        <a:t> </a:t>
                      </a:r>
                      <a:r>
                        <a:rPr lang="en-GB" sz="2000" u="none" kern="0" dirty="0" err="1">
                          <a:solidFill>
                            <a:srgbClr val="002060"/>
                          </a:solidFill>
                        </a:rPr>
                        <a:t>escriben</a:t>
                      </a:r>
                      <a:r>
                        <a:rPr lang="en-GB" sz="2000" u="none" kern="0" dirty="0">
                          <a:solidFill>
                            <a:srgbClr val="002060"/>
                          </a:solidFill>
                        </a:rPr>
                        <a:t> cartas a Papá Noel para </a:t>
                      </a:r>
                      <a:r>
                        <a:rPr lang="en-GB" sz="2000" u="none" kern="0" dirty="0" err="1">
                          <a:solidFill>
                            <a:srgbClr val="002060"/>
                          </a:solidFill>
                        </a:rPr>
                        <a:t>pedir</a:t>
                      </a:r>
                      <a:r>
                        <a:rPr lang="en-GB" sz="2000" u="none" kern="0" dirty="0">
                          <a:solidFill>
                            <a:srgbClr val="002060"/>
                          </a:solidFill>
                        </a:rPr>
                        <a:t> </a:t>
                      </a:r>
                      <a:r>
                        <a:rPr lang="en-GB" sz="2000" u="none" kern="0" dirty="0" err="1">
                          <a:solidFill>
                            <a:srgbClr val="002060"/>
                          </a:solidFill>
                        </a:rPr>
                        <a:t>regalos</a:t>
                      </a:r>
                      <a:r>
                        <a:rPr kumimoji="0" lang="en-GB" sz="2000" i="0" u="none" strike="noStrike" kern="0" cap="none" spc="0" normalizeH="0" baseline="0" noProof="0" dirty="0">
                          <a:ln>
                            <a:noFill/>
                          </a:ln>
                          <a:solidFill>
                            <a:schemeClr val="accent5">
                              <a:lumMod val="50000"/>
                            </a:schemeClr>
                          </a:solidFill>
                          <a:effectLst/>
                          <a:uLnTx/>
                          <a:uFillTx/>
                          <a:latin typeface="+mn-lt"/>
                        </a:rPr>
                        <a:t>.</a:t>
                      </a:r>
                      <a:endParaRPr lang="en-US" sz="2000" b="0" u="none" kern="1200" dirty="0">
                        <a:solidFill>
                          <a:schemeClr val="accent5">
                            <a:lumMod val="50000"/>
                          </a:schemeClr>
                        </a:solidFill>
                        <a:effectLst/>
                        <a:latin typeface="+mn-lt"/>
                        <a:ea typeface="+mn-ea"/>
                        <a:cs typeface="+mn-cs"/>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They write letters to Father Christmas (in</a:t>
                      </a:r>
                      <a:r>
                        <a:rPr lang="en-GB" sz="2000" baseline="0" dirty="0">
                          <a:solidFill>
                            <a:schemeClr val="accent5">
                              <a:lumMod val="50000"/>
                            </a:schemeClr>
                          </a:solidFill>
                        </a:rPr>
                        <a:t> order) to ask for presents.</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r>
                        <a:rPr lang="en-GB" sz="2000" b="1" dirty="0">
                          <a:solidFill>
                            <a:schemeClr val="accent5">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lvl="0"/>
                      <a:r>
                        <a:rPr lang="en-GB" sz="2000" u="none" kern="0" dirty="0">
                          <a:solidFill>
                            <a:srgbClr val="002060"/>
                          </a:solidFill>
                        </a:rPr>
                        <a:t>¡</a:t>
                      </a:r>
                      <a:r>
                        <a:rPr lang="en-GB" sz="2000" u="none" kern="0" dirty="0" err="1">
                          <a:solidFill>
                            <a:srgbClr val="002060"/>
                          </a:solidFill>
                        </a:rPr>
                        <a:t>Nosotros</a:t>
                      </a:r>
                      <a:r>
                        <a:rPr lang="en-GB" sz="2000" u="none" kern="0" dirty="0">
                          <a:solidFill>
                            <a:srgbClr val="002060"/>
                          </a:solidFill>
                        </a:rPr>
                        <a:t> solo </a:t>
                      </a:r>
                      <a:r>
                        <a:rPr lang="en-GB" sz="2000" u="none" kern="0" dirty="0" err="1">
                          <a:solidFill>
                            <a:srgbClr val="002060"/>
                          </a:solidFill>
                        </a:rPr>
                        <a:t>escribimos</a:t>
                      </a:r>
                      <a:r>
                        <a:rPr lang="en-GB" sz="2000" u="none" kern="0" dirty="0">
                          <a:solidFill>
                            <a:srgbClr val="002060"/>
                          </a:solidFill>
                        </a:rPr>
                        <a:t> una </a:t>
                      </a:r>
                      <a:r>
                        <a:rPr lang="en-GB" sz="2000" u="none" kern="0" dirty="0" err="1">
                          <a:solidFill>
                            <a:srgbClr val="002060"/>
                          </a:solidFill>
                        </a:rPr>
                        <a:t>lista</a:t>
                      </a:r>
                      <a:r>
                        <a:rPr lang="en-GB" sz="2000" u="none" kern="0" dirty="0">
                          <a:solidFill>
                            <a:srgbClr val="002060"/>
                          </a:solidFill>
                        </a:rPr>
                        <a:t> para los padres!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aseline="0" dirty="0">
                          <a:solidFill>
                            <a:schemeClr val="accent5">
                              <a:lumMod val="50000"/>
                            </a:schemeClr>
                          </a:solidFill>
                        </a:rPr>
                        <a:t>We only write a list for the parents.</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r>
                        <a:rPr lang="en-GB" sz="2000" b="1" dirty="0">
                          <a:solidFill>
                            <a:schemeClr val="accent5">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u="none" kern="0" dirty="0">
                          <a:solidFill>
                            <a:srgbClr val="002060"/>
                          </a:solidFill>
                        </a:rPr>
                        <a:t>Daniel y </a:t>
                      </a:r>
                      <a:r>
                        <a:rPr lang="en-GB" sz="2000" u="none" kern="0" dirty="0" err="1">
                          <a:solidFill>
                            <a:srgbClr val="002060"/>
                          </a:solidFill>
                        </a:rPr>
                        <a:t>yo</a:t>
                      </a:r>
                      <a:r>
                        <a:rPr lang="en-GB" sz="2000" u="none" kern="0" dirty="0">
                          <a:solidFill>
                            <a:srgbClr val="002060"/>
                          </a:solidFill>
                        </a:rPr>
                        <a:t> </a:t>
                      </a:r>
                      <a:r>
                        <a:rPr lang="en-GB" sz="2000" u="none" kern="0" dirty="0" err="1">
                          <a:solidFill>
                            <a:srgbClr val="002060"/>
                          </a:solidFill>
                        </a:rPr>
                        <a:t>debemos</a:t>
                      </a:r>
                      <a:r>
                        <a:rPr lang="en-GB" sz="2000" u="none" kern="0" dirty="0">
                          <a:solidFill>
                            <a:srgbClr val="002060"/>
                          </a:solidFill>
                        </a:rPr>
                        <a:t> </a:t>
                      </a:r>
                      <a:r>
                        <a:rPr lang="en-GB" sz="2000" u="none" kern="0" dirty="0" err="1">
                          <a:solidFill>
                            <a:srgbClr val="002060"/>
                          </a:solidFill>
                        </a:rPr>
                        <a:t>ir</a:t>
                      </a:r>
                      <a:r>
                        <a:rPr lang="en-GB" sz="2000" u="none" kern="0" dirty="0">
                          <a:solidFill>
                            <a:srgbClr val="002060"/>
                          </a:solidFill>
                        </a:rPr>
                        <a:t> a la </a:t>
                      </a:r>
                      <a:r>
                        <a:rPr lang="en-GB" sz="2000" u="none" kern="0" dirty="0" err="1">
                          <a:solidFill>
                            <a:srgbClr val="002060"/>
                          </a:solidFill>
                        </a:rPr>
                        <a:t>cama</a:t>
                      </a:r>
                      <a:r>
                        <a:rPr lang="en-GB" sz="2000" u="none" kern="0" dirty="0">
                          <a:solidFill>
                            <a:srgbClr val="002060"/>
                          </a:solidFill>
                        </a:rPr>
                        <a:t>, </a:t>
                      </a:r>
                      <a:r>
                        <a:rPr lang="en-GB" sz="2000" u="none" kern="0" dirty="0" err="1">
                          <a:solidFill>
                            <a:srgbClr val="002060"/>
                          </a:solidFill>
                        </a:rPr>
                        <a:t>pero</a:t>
                      </a:r>
                      <a:r>
                        <a:rPr lang="en-GB" sz="2000" u="none" kern="0" dirty="0">
                          <a:solidFill>
                            <a:srgbClr val="002060"/>
                          </a:solidFill>
                        </a:rPr>
                        <a:t> no </a:t>
                      </a:r>
                      <a:r>
                        <a:rPr lang="en-GB" sz="2000" u="none" kern="0" dirty="0" err="1">
                          <a:solidFill>
                            <a:srgbClr val="002060"/>
                          </a:solidFill>
                        </a:rPr>
                        <a:t>tenemos</a:t>
                      </a:r>
                      <a:r>
                        <a:rPr lang="en-GB" sz="2000" u="none" kern="0" dirty="0">
                          <a:solidFill>
                            <a:srgbClr val="002060"/>
                          </a:solidFill>
                        </a:rPr>
                        <a:t> </a:t>
                      </a:r>
                      <a:r>
                        <a:rPr lang="en-GB" sz="2000" u="none" kern="0" dirty="0" err="1">
                          <a:solidFill>
                            <a:srgbClr val="002060"/>
                          </a:solidFill>
                        </a:rPr>
                        <a:t>sueño</a:t>
                      </a:r>
                      <a:r>
                        <a:rPr lang="en-GB" sz="2000" u="none" kern="0" dirty="0">
                          <a:solidFill>
                            <a:srgbClr val="002060"/>
                          </a:solidFill>
                        </a:rPr>
                        <a:t>. </a:t>
                      </a:r>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Daniel and I have to/must</a:t>
                      </a:r>
                      <a:r>
                        <a:rPr lang="en-GB" sz="2000" baseline="0" dirty="0">
                          <a:solidFill>
                            <a:schemeClr val="accent5">
                              <a:lumMod val="50000"/>
                            </a:schemeClr>
                          </a:solidFill>
                        </a:rPr>
                        <a:t> go to bed, but we aren’t sleepy.</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r>
                        <a:rPr lang="en-GB" sz="2000" b="1" dirty="0">
                          <a:solidFill>
                            <a:schemeClr val="accent5">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u="none" kern="0" dirty="0" err="1">
                          <a:solidFill>
                            <a:srgbClr val="002060"/>
                          </a:solidFill>
                        </a:rPr>
                        <a:t>Dormimos</a:t>
                      </a:r>
                      <a:r>
                        <a:rPr lang="en-GB" sz="2000" u="none" kern="0" dirty="0">
                          <a:solidFill>
                            <a:srgbClr val="002060"/>
                          </a:solidFill>
                        </a:rPr>
                        <a:t> </a:t>
                      </a:r>
                      <a:r>
                        <a:rPr lang="en-GB" sz="2000" u="none" kern="0" dirty="0" err="1">
                          <a:solidFill>
                            <a:srgbClr val="002060"/>
                          </a:solidFill>
                        </a:rPr>
                        <a:t>muy</a:t>
                      </a:r>
                      <a:r>
                        <a:rPr lang="en-GB" sz="2000" u="none" kern="0" dirty="0">
                          <a:solidFill>
                            <a:srgbClr val="002060"/>
                          </a:solidFill>
                        </a:rPr>
                        <a:t> </a:t>
                      </a:r>
                      <a:r>
                        <a:rPr lang="en-GB" sz="2000" u="none" kern="0" dirty="0" err="1">
                          <a:solidFill>
                            <a:srgbClr val="002060"/>
                          </a:solidFill>
                        </a:rPr>
                        <a:t>poco</a:t>
                      </a:r>
                      <a:r>
                        <a:rPr lang="en-GB" sz="2000" u="none" kern="0" dirty="0">
                          <a:solidFill>
                            <a:srgbClr val="002060"/>
                          </a:solidFill>
                        </a:rPr>
                        <a:t> </a:t>
                      </a:r>
                      <a:r>
                        <a:rPr lang="en-GB" sz="2000" u="none" kern="0" dirty="0" err="1">
                          <a:solidFill>
                            <a:srgbClr val="002060"/>
                          </a:solidFill>
                        </a:rPr>
                        <a:t>porque</a:t>
                      </a:r>
                      <a:r>
                        <a:rPr lang="en-GB" sz="2000" u="none" kern="0" dirty="0">
                          <a:solidFill>
                            <a:srgbClr val="002060"/>
                          </a:solidFill>
                        </a:rPr>
                        <a:t> </a:t>
                      </a:r>
                      <a:r>
                        <a:rPr lang="en-GB" sz="2000" u="none" kern="0" dirty="0" err="1">
                          <a:solidFill>
                            <a:srgbClr val="002060"/>
                          </a:solidFill>
                        </a:rPr>
                        <a:t>queremos</a:t>
                      </a:r>
                      <a:r>
                        <a:rPr lang="en-GB" sz="2000" u="none" kern="0" dirty="0">
                          <a:solidFill>
                            <a:srgbClr val="002060"/>
                          </a:solidFill>
                        </a:rPr>
                        <a:t> </a:t>
                      </a:r>
                      <a:r>
                        <a:rPr lang="en-GB" sz="2000" u="none" kern="0" dirty="0" err="1">
                          <a:solidFill>
                            <a:srgbClr val="002060"/>
                          </a:solidFill>
                        </a:rPr>
                        <a:t>abrir</a:t>
                      </a:r>
                      <a:r>
                        <a:rPr lang="en-GB" sz="2000" u="none" kern="0" dirty="0">
                          <a:solidFill>
                            <a:srgbClr val="002060"/>
                          </a:solidFill>
                        </a:rPr>
                        <a:t> </a:t>
                      </a:r>
                      <a:r>
                        <a:rPr lang="en-GB" sz="2000" u="none" kern="0" dirty="0" err="1">
                          <a:solidFill>
                            <a:srgbClr val="002060"/>
                          </a:solidFill>
                        </a:rPr>
                        <a:t>regalos</a:t>
                      </a:r>
                      <a:r>
                        <a:rPr lang="en-GB" sz="2000" u="none" kern="0" dirty="0">
                          <a:solidFill>
                            <a:srgbClr val="002060"/>
                          </a:solidFill>
                        </a:rPr>
                        <a:t>.</a:t>
                      </a:r>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We sleep very little because we want to open presents.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r>
                        <a:rPr lang="en-GB" sz="2000" b="1">
                          <a:solidFill>
                            <a:schemeClr val="accent5">
                              <a:lumMod val="50000"/>
                            </a:schemeClr>
                          </a:solidFill>
                        </a:rPr>
                        <a:t>5</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u="none" kern="0" dirty="0">
                          <a:solidFill>
                            <a:srgbClr val="002060"/>
                          </a:solidFill>
                        </a:rPr>
                        <a:t>Los </a:t>
                      </a:r>
                      <a:r>
                        <a:rPr lang="en-GB" sz="2000" u="none" kern="0" dirty="0" err="1">
                          <a:solidFill>
                            <a:srgbClr val="002060"/>
                          </a:solidFill>
                        </a:rPr>
                        <a:t>primos</a:t>
                      </a:r>
                      <a:r>
                        <a:rPr lang="en-GB" sz="2000" u="none" kern="0" dirty="0">
                          <a:solidFill>
                            <a:srgbClr val="002060"/>
                          </a:solidFill>
                        </a:rPr>
                        <a:t> </a:t>
                      </a:r>
                      <a:r>
                        <a:rPr lang="en-GB" sz="2000" u="none" kern="0" dirty="0" err="1">
                          <a:solidFill>
                            <a:srgbClr val="002060"/>
                          </a:solidFill>
                        </a:rPr>
                        <a:t>beben</a:t>
                      </a:r>
                      <a:r>
                        <a:rPr lang="en-GB" sz="2000" u="none" kern="0" dirty="0">
                          <a:solidFill>
                            <a:srgbClr val="002060"/>
                          </a:solidFill>
                        </a:rPr>
                        <a:t> </a:t>
                      </a:r>
                      <a:r>
                        <a:rPr lang="en-GB" sz="2000" u="none" kern="0" dirty="0" err="1">
                          <a:solidFill>
                            <a:srgbClr val="002060"/>
                          </a:solidFill>
                        </a:rPr>
                        <a:t>algo</a:t>
                      </a:r>
                      <a:r>
                        <a:rPr lang="en-GB" sz="2000" u="none" kern="0" dirty="0">
                          <a:solidFill>
                            <a:srgbClr val="002060"/>
                          </a:solidFill>
                        </a:rPr>
                        <a:t> y </a:t>
                      </a:r>
                      <a:r>
                        <a:rPr lang="en-GB" sz="2000" u="none" kern="0" dirty="0" err="1">
                          <a:solidFill>
                            <a:srgbClr val="002060"/>
                          </a:solidFill>
                        </a:rPr>
                        <a:t>leen</a:t>
                      </a:r>
                      <a:r>
                        <a:rPr lang="en-GB" sz="2000" u="none" kern="0" dirty="0">
                          <a:solidFill>
                            <a:srgbClr val="002060"/>
                          </a:solidFill>
                        </a:rPr>
                        <a:t> </a:t>
                      </a:r>
                      <a:r>
                        <a:rPr lang="en-GB" sz="2000" u="none" kern="0" dirty="0" err="1">
                          <a:solidFill>
                            <a:srgbClr val="002060"/>
                          </a:solidFill>
                        </a:rPr>
                        <a:t>libros</a:t>
                      </a:r>
                      <a:r>
                        <a:rPr lang="en-GB" sz="2000" u="none" kern="0" dirty="0">
                          <a:solidFill>
                            <a:srgbClr val="002060"/>
                          </a:solidFill>
                        </a:rPr>
                        <a:t> con la </a:t>
                      </a:r>
                      <a:r>
                        <a:rPr lang="en-GB" sz="2000" u="none" kern="0" dirty="0" err="1">
                          <a:solidFill>
                            <a:srgbClr val="002060"/>
                          </a:solidFill>
                        </a:rPr>
                        <a:t>abuela</a:t>
                      </a:r>
                      <a:r>
                        <a:rPr lang="en-GB" sz="2000" u="none" kern="0" dirty="0">
                          <a:solidFill>
                            <a:srgbClr val="002060"/>
                          </a:solidFill>
                        </a:rPr>
                        <a:t>.</a:t>
                      </a:r>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The cousins drink something and read books with Grandma.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r>
                        <a:rPr lang="en-GB" sz="2000" b="1" dirty="0">
                          <a:solidFill>
                            <a:schemeClr val="accent5">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u="none" kern="0" dirty="0" err="1">
                          <a:solidFill>
                            <a:srgbClr val="002060"/>
                          </a:solidFill>
                        </a:rPr>
                        <a:t>Ellos</a:t>
                      </a:r>
                      <a:r>
                        <a:rPr lang="en-GB" sz="2000" u="none" kern="0" dirty="0">
                          <a:solidFill>
                            <a:srgbClr val="002060"/>
                          </a:solidFill>
                        </a:rPr>
                        <a:t> </a:t>
                      </a:r>
                      <a:r>
                        <a:rPr lang="en-GB" sz="2000" u="none" kern="0" dirty="0" err="1">
                          <a:solidFill>
                            <a:srgbClr val="002060"/>
                          </a:solidFill>
                        </a:rPr>
                        <a:t>también</a:t>
                      </a:r>
                      <a:r>
                        <a:rPr lang="en-GB" sz="2000" u="none" kern="0" dirty="0">
                          <a:solidFill>
                            <a:srgbClr val="002060"/>
                          </a:solidFill>
                        </a:rPr>
                        <a:t> </a:t>
                      </a:r>
                      <a:r>
                        <a:rPr lang="en-GB" sz="2000" u="none" kern="0" dirty="0" err="1">
                          <a:solidFill>
                            <a:srgbClr val="002060"/>
                          </a:solidFill>
                        </a:rPr>
                        <a:t>deben</a:t>
                      </a:r>
                      <a:r>
                        <a:rPr lang="en-GB" sz="2000" u="none" kern="0" dirty="0">
                          <a:solidFill>
                            <a:srgbClr val="002060"/>
                          </a:solidFill>
                        </a:rPr>
                        <a:t> </a:t>
                      </a:r>
                      <a:r>
                        <a:rPr lang="en-GB" sz="2000" u="none" kern="0" dirty="0" err="1">
                          <a:solidFill>
                            <a:srgbClr val="002060"/>
                          </a:solidFill>
                        </a:rPr>
                        <a:t>descansar</a:t>
                      </a:r>
                      <a:r>
                        <a:rPr lang="en-GB" sz="2000" u="none" kern="0" dirty="0">
                          <a:solidFill>
                            <a:srgbClr val="002060"/>
                          </a:solidFill>
                        </a:rPr>
                        <a:t>.</a:t>
                      </a:r>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They must</a:t>
                      </a:r>
                      <a:r>
                        <a:rPr lang="en-GB" sz="2000" baseline="0" dirty="0">
                          <a:solidFill>
                            <a:schemeClr val="accent5">
                              <a:lumMod val="50000"/>
                            </a:schemeClr>
                          </a:solidFill>
                        </a:rPr>
                        <a:t>/have to also rest.</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r>
                        <a:rPr lang="en-GB" sz="2000" b="1" dirty="0">
                          <a:solidFill>
                            <a:schemeClr val="accent5">
                              <a:lumMod val="50000"/>
                            </a:schemeClr>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u="none" kern="0" dirty="0">
                          <a:solidFill>
                            <a:srgbClr val="002060"/>
                          </a:solidFill>
                        </a:rPr>
                        <a:t>Hacemos un </a:t>
                      </a:r>
                      <a:r>
                        <a:rPr lang="en-GB" sz="2000" u="none" kern="0" dirty="0" err="1">
                          <a:solidFill>
                            <a:srgbClr val="002060"/>
                          </a:solidFill>
                        </a:rPr>
                        <a:t>viaje</a:t>
                      </a:r>
                      <a:r>
                        <a:rPr lang="en-GB" sz="2000" u="none" kern="0" dirty="0">
                          <a:solidFill>
                            <a:srgbClr val="002060"/>
                          </a:solidFill>
                        </a:rPr>
                        <a:t> a la ciudad de Bilbao.</a:t>
                      </a:r>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We go on a trip to the city</a:t>
                      </a:r>
                      <a:r>
                        <a:rPr lang="en-GB" sz="2000" baseline="0" dirty="0">
                          <a:solidFill>
                            <a:schemeClr val="accent5">
                              <a:lumMod val="50000"/>
                            </a:schemeClr>
                          </a:solidFill>
                        </a:rPr>
                        <a:t> of Bilbao.</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r>
                        <a:rPr lang="en-GB" sz="2000" b="1" dirty="0">
                          <a:solidFill>
                            <a:schemeClr val="accent5">
                              <a:lumMod val="50000"/>
                            </a:schemeClr>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u="none" kern="0" dirty="0" err="1">
                          <a:solidFill>
                            <a:srgbClr val="002060"/>
                          </a:solidFill>
                        </a:rPr>
                        <a:t>Comemos</a:t>
                      </a:r>
                      <a:r>
                        <a:rPr lang="en-GB" sz="2000" u="none" kern="0" dirty="0">
                          <a:solidFill>
                            <a:srgbClr val="002060"/>
                          </a:solidFill>
                        </a:rPr>
                        <a:t> </a:t>
                      </a:r>
                      <a:r>
                        <a:rPr lang="en-GB" sz="2000" u="none" kern="0" dirty="0" err="1">
                          <a:solidFill>
                            <a:srgbClr val="002060"/>
                          </a:solidFill>
                        </a:rPr>
                        <a:t>doce</a:t>
                      </a:r>
                      <a:r>
                        <a:rPr lang="en-GB" sz="2000" u="none" kern="0" dirty="0">
                          <a:solidFill>
                            <a:srgbClr val="002060"/>
                          </a:solidFill>
                        </a:rPr>
                        <a:t> </a:t>
                      </a:r>
                      <a:r>
                        <a:rPr lang="en-GB" sz="2000" u="none" kern="0" dirty="0" err="1">
                          <a:solidFill>
                            <a:srgbClr val="002060"/>
                          </a:solidFill>
                        </a:rPr>
                        <a:t>uvas</a:t>
                      </a:r>
                      <a:r>
                        <a:rPr lang="en-GB" sz="2000" u="none" kern="0" dirty="0">
                          <a:solidFill>
                            <a:srgbClr val="002060"/>
                          </a:solidFill>
                        </a:rPr>
                        <a:t> en la plaza.</a:t>
                      </a:r>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We eat twelve grapes in the square.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3" name="Rectangle 2"/>
          <p:cNvSpPr/>
          <p:nvPr/>
        </p:nvSpPr>
        <p:spPr>
          <a:xfrm>
            <a:off x="6146054" y="1285258"/>
            <a:ext cx="5664946" cy="592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8"/>
          <p:cNvSpPr/>
          <p:nvPr/>
        </p:nvSpPr>
        <p:spPr>
          <a:xfrm>
            <a:off x="6146054" y="2142025"/>
            <a:ext cx="5594684" cy="293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6146054" y="2691171"/>
            <a:ext cx="5594684" cy="623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p:cNvSpPr/>
          <p:nvPr/>
        </p:nvSpPr>
        <p:spPr>
          <a:xfrm>
            <a:off x="6146054" y="3424209"/>
            <a:ext cx="5664946" cy="563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p:cNvSpPr/>
          <p:nvPr/>
        </p:nvSpPr>
        <p:spPr>
          <a:xfrm>
            <a:off x="6146054" y="4082534"/>
            <a:ext cx="5594684" cy="584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p:cNvSpPr/>
          <p:nvPr/>
        </p:nvSpPr>
        <p:spPr>
          <a:xfrm>
            <a:off x="6116223" y="4762062"/>
            <a:ext cx="5724608" cy="457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p:cNvSpPr/>
          <p:nvPr/>
        </p:nvSpPr>
        <p:spPr>
          <a:xfrm>
            <a:off x="6181185" y="5346336"/>
            <a:ext cx="5594684" cy="293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p:cNvSpPr/>
          <p:nvPr/>
        </p:nvSpPr>
        <p:spPr>
          <a:xfrm>
            <a:off x="6116223" y="5749237"/>
            <a:ext cx="5594684" cy="449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ounded Rectangle 11">
            <a:extLst>
              <a:ext uri="{FF2B5EF4-FFF2-40B4-BE49-F238E27FC236}">
                <a16:creationId xmlns:a16="http://schemas.microsoft.com/office/drawing/2014/main" id="{A316DD52-7894-4A75-969C-CA0645DA2978}"/>
              </a:ext>
            </a:extLst>
          </p:cNvPr>
          <p:cNvSpPr/>
          <p:nvPr/>
        </p:nvSpPr>
        <p:spPr>
          <a:xfrm>
            <a:off x="9791874" y="258166"/>
            <a:ext cx="213627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213014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000" b="1" dirty="0" err="1">
                <a:solidFill>
                  <a:schemeClr val="bg1"/>
                </a:solidFill>
              </a:rPr>
              <a:t>Navidad</a:t>
            </a:r>
            <a:r>
              <a:rPr lang="en-GB" sz="3000" b="1" dirty="0">
                <a:solidFill>
                  <a:schemeClr val="bg1"/>
                </a:solidFill>
              </a:rPr>
              <a:t> con la </a:t>
            </a:r>
            <a:r>
              <a:rPr lang="en-GB" sz="3000" b="1" dirty="0" err="1">
                <a:solidFill>
                  <a:schemeClr val="bg1"/>
                </a:solidFill>
              </a:rPr>
              <a:t>Familia</a:t>
            </a:r>
            <a:r>
              <a:rPr lang="en-GB" sz="3000" b="1" dirty="0">
                <a:solidFill>
                  <a:schemeClr val="bg1"/>
                </a:solidFill>
              </a:rPr>
              <a:t> </a:t>
            </a:r>
            <a:r>
              <a:rPr lang="en-GB" sz="3000" b="1" dirty="0" err="1">
                <a:solidFill>
                  <a:schemeClr val="bg1"/>
                </a:solidFill>
              </a:rPr>
              <a:t>López</a:t>
            </a:r>
            <a:endParaRPr lang="en-GB" sz="30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27619"/>
          <a:stretch/>
        </p:blipFill>
        <p:spPr>
          <a:xfrm>
            <a:off x="9204978" y="458625"/>
            <a:ext cx="1216004" cy="150676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51208">
            <a:off x="8851195" y="2709805"/>
            <a:ext cx="1097912" cy="1537557"/>
          </a:xfrm>
          <a:prstGeom prst="rect">
            <a:avLst/>
          </a:prstGeom>
        </p:spPr>
      </p:pic>
      <p:grpSp>
        <p:nvGrpSpPr>
          <p:cNvPr id="18" name="Group 17"/>
          <p:cNvGrpSpPr/>
          <p:nvPr/>
        </p:nvGrpSpPr>
        <p:grpSpPr>
          <a:xfrm>
            <a:off x="10550797" y="3213334"/>
            <a:ext cx="1459054" cy="1484077"/>
            <a:chOff x="10468360" y="4419500"/>
            <a:chExt cx="1459054" cy="1484077"/>
          </a:xfrm>
        </p:grpSpPr>
        <p:pic>
          <p:nvPicPr>
            <p:cNvPr id="1026" name="Picture 2" descr="http://www.clker.com/cliparts/F/4/a/P/P/J/new-year-icon-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8437" y="4419500"/>
              <a:ext cx="1365351" cy="148407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rot="1025730">
              <a:off x="10468360" y="4523306"/>
              <a:ext cx="1459054"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solidFill>
                    <a:srgbClr val="FFC000"/>
                  </a:solidFill>
                  <a:effectLst/>
                  <a:uLnTx/>
                  <a:uFillTx/>
                  <a:latin typeface="Century Gothic" panose="020F0302020204030204"/>
                  <a:ea typeface="+mn-ea"/>
                  <a:cs typeface="+mn-cs"/>
                </a:rPr>
                <a:t>diciembre</a:t>
              </a:r>
              <a:endParaRPr kumimoji="0" lang="en-US" sz="2000" b="1" i="0" u="none" strike="noStrike" kern="1200" cap="none" spc="0" normalizeH="0" baseline="0" noProof="0" dirty="0">
                <a:ln/>
                <a:solidFill>
                  <a:srgbClr val="FFC000"/>
                </a:solidFill>
                <a:effectLst/>
                <a:uLnTx/>
                <a:uFillTx/>
                <a:latin typeface="Century Gothic" panose="020F0302020204030204"/>
                <a:ea typeface="+mn-ea"/>
                <a:cs typeface="+mn-cs"/>
              </a:endParaRPr>
            </a:p>
          </p:txBody>
        </p:sp>
      </p:gr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11910" y="1559126"/>
            <a:ext cx="886622" cy="1087298"/>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4335" y="4991773"/>
            <a:ext cx="1116647" cy="1131840"/>
          </a:xfrm>
          <a:prstGeom prst="rect">
            <a:avLst/>
          </a:prstGeom>
        </p:spPr>
      </p:pic>
      <p:sp>
        <p:nvSpPr>
          <p:cNvPr id="21" name="Rounded Rectangle 20"/>
          <p:cNvSpPr/>
          <p:nvPr/>
        </p:nvSpPr>
        <p:spPr>
          <a:xfrm>
            <a:off x="1265198" y="2489543"/>
            <a:ext cx="6184900" cy="286664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Para </a:t>
            </a:r>
            <a:r>
              <a:rPr kumimoji="0" lang="en-GB" sz="2400" b="1" i="0" u="none" strike="noStrike" kern="0" cap="none" spc="0" normalizeH="0" baseline="0" noProof="0" dirty="0" err="1">
                <a:ln>
                  <a:noFill/>
                </a:ln>
                <a:solidFill>
                  <a:srgbClr val="002060"/>
                </a:solidFill>
                <a:effectLst/>
                <a:uLnTx/>
                <a:uFillTx/>
                <a:latin typeface="Century Gothic" panose="020F0302020204030204"/>
                <a:ea typeface="+mn-ea"/>
                <a:cs typeface="+mn-cs"/>
              </a:rPr>
              <a:t>ce</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lebrar</a:t>
            </a: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 la </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Nochevieja</a:t>
            </a: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ha</a:t>
            </a:r>
            <a:r>
              <a:rPr kumimoji="0" lang="en-GB" sz="2400" b="1" i="0" u="none" strike="noStrike" kern="0" cap="none" spc="0" normalizeH="0" baseline="0" noProof="0" dirty="0" err="1">
                <a:ln>
                  <a:noFill/>
                </a:ln>
                <a:solidFill>
                  <a:srgbClr val="002060"/>
                </a:solidFill>
                <a:effectLst/>
                <a:uLnTx/>
                <a:uFillTx/>
                <a:latin typeface="Century Gothic" panose="020F0302020204030204"/>
                <a:ea typeface="+mn-ea"/>
                <a:cs typeface="+mn-cs"/>
              </a:rPr>
              <a:t>ce</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mos</a:t>
            </a: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 un </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viaje</a:t>
            </a: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 a la </a:t>
            </a:r>
            <a:r>
              <a:rPr kumimoji="0" lang="en-GB" sz="2400" b="1" i="0" u="none" strike="noStrike" kern="0" cap="none" spc="0" normalizeH="0" baseline="0" noProof="0" dirty="0">
                <a:ln>
                  <a:noFill/>
                </a:ln>
                <a:solidFill>
                  <a:srgbClr val="002060"/>
                </a:solidFill>
                <a:effectLst/>
                <a:uLnTx/>
                <a:uFillTx/>
                <a:latin typeface="Century Gothic" panose="020F0302020204030204"/>
                <a:ea typeface="+mn-ea"/>
                <a:cs typeface="+mn-cs"/>
              </a:rPr>
              <a:t>ci</a:t>
            </a: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udad de Bilbao. No está </a:t>
            </a:r>
            <a:r>
              <a:rPr kumimoji="0" lang="en-GB" sz="2400" b="1" i="0" u="none" strike="noStrike" kern="0" cap="none" spc="0" normalizeH="0" baseline="0" noProof="0" dirty="0" err="1">
                <a:ln>
                  <a:noFill/>
                </a:ln>
                <a:solidFill>
                  <a:srgbClr val="002060"/>
                </a:solidFill>
                <a:effectLst/>
                <a:uLnTx/>
                <a:uFillTx/>
                <a:latin typeface="Century Gothic" panose="020F0302020204030204"/>
                <a:ea typeface="+mn-ea"/>
                <a:cs typeface="+mn-cs"/>
              </a:rPr>
              <a:t>ce</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rca</a:t>
            </a: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así</a:t>
            </a: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 que </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vamos</a:t>
            </a: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 en </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coche</a:t>
            </a: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 A medianoche </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comemos</a:t>
            </a: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do</a:t>
            </a:r>
            <a:r>
              <a:rPr kumimoji="0" lang="en-GB" sz="2400" b="1" i="0" u="none" strike="noStrike" kern="0" cap="none" spc="0" normalizeH="0" baseline="0" noProof="0" dirty="0" err="1">
                <a:ln>
                  <a:noFill/>
                </a:ln>
                <a:solidFill>
                  <a:srgbClr val="002060"/>
                </a:solidFill>
                <a:effectLst/>
                <a:uLnTx/>
                <a:uFillTx/>
                <a:latin typeface="Century Gothic" panose="020F0302020204030204"/>
                <a:ea typeface="+mn-ea"/>
                <a:cs typeface="+mn-cs"/>
              </a:rPr>
              <a:t>ce</a:t>
            </a: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uvas</a:t>
            </a: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 en la plaza del </a:t>
            </a:r>
            <a:r>
              <a:rPr kumimoji="0" lang="en-GB" sz="2400" b="1" i="0" u="none" strike="noStrike" kern="0" cap="none" spc="0" normalizeH="0" baseline="0" noProof="0" dirty="0" err="1">
                <a:ln>
                  <a:noFill/>
                </a:ln>
                <a:solidFill>
                  <a:srgbClr val="002060"/>
                </a:solidFill>
                <a:effectLst/>
                <a:uLnTx/>
                <a:uFillTx/>
                <a:latin typeface="Century Gothic" panose="020F0302020204030204"/>
                <a:ea typeface="+mn-ea"/>
                <a:cs typeface="+mn-cs"/>
              </a:rPr>
              <a:t>ce</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ntro</a:t>
            </a: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Es</a:t>
            </a: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 una </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tradi</a:t>
            </a:r>
            <a:r>
              <a:rPr kumimoji="0" lang="en-GB" sz="2400" b="1" i="0" u="none" strike="noStrike" kern="0" cap="none" spc="0" normalizeH="0" baseline="0" noProof="0" dirty="0" err="1">
                <a:ln>
                  <a:noFill/>
                </a:ln>
                <a:solidFill>
                  <a:srgbClr val="002060"/>
                </a:solidFill>
                <a:effectLst/>
                <a:uLnTx/>
                <a:uFillTx/>
                <a:latin typeface="Century Gothic" panose="020F0302020204030204"/>
                <a:ea typeface="+mn-ea"/>
                <a:cs typeface="+mn-cs"/>
              </a:rPr>
              <a:t>ci</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ón</a:t>
            </a: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 popular en </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España</a:t>
            </a: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  </a:t>
            </a:r>
          </a:p>
        </p:txBody>
      </p:sp>
      <p:sp>
        <p:nvSpPr>
          <p:cNvPr id="28" name="TextBox 27">
            <a:extLst>
              <a:ext uri="{FF2B5EF4-FFF2-40B4-BE49-F238E27FC236}">
                <a16:creationId xmlns:a16="http://schemas.microsoft.com/office/drawing/2014/main" id="{645870F6-12BD-4248-9DBE-4BA0D8C7552E}"/>
              </a:ext>
            </a:extLst>
          </p:cNvPr>
          <p:cNvSpPr txBox="1"/>
          <p:nvPr/>
        </p:nvSpPr>
        <p:spPr>
          <a:xfrm>
            <a:off x="249909" y="1294738"/>
            <a:ext cx="74488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tercer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párrafo</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texto</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una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pareja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Pronuncia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las [ci].</a:t>
            </a:r>
          </a:p>
        </p:txBody>
      </p:sp>
    </p:spTree>
    <p:extLst>
      <p:ext uri="{BB962C8B-B14F-4D97-AF65-F5344CB8AC3E}">
        <p14:creationId xmlns:p14="http://schemas.microsoft.com/office/powerpoint/2010/main" val="231321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578714D-3580-C545-B5C1-E2A9449A0E26}"/>
              </a:ext>
            </a:extLst>
          </p:cNvPr>
          <p:cNvSpPr/>
          <p:nvPr/>
        </p:nvSpPr>
        <p:spPr>
          <a:xfrm>
            <a:off x="10906150" y="181052"/>
            <a:ext cx="1010359" cy="4788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endParaRPr lang="en-GB" b="1" dirty="0">
              <a:solidFill>
                <a:prstClr val="white"/>
              </a:solidFill>
              <a:latin typeface="Century Gothic"/>
              <a:cs typeface="Century Gothic"/>
            </a:endParaRPr>
          </a:p>
        </p:txBody>
      </p:sp>
      <p:graphicFrame>
        <p:nvGraphicFramePr>
          <p:cNvPr id="14" name="Google Shape;92;p5" descr="Table for exercises"/>
          <p:cNvGraphicFramePr/>
          <p:nvPr/>
        </p:nvGraphicFramePr>
        <p:xfrm>
          <a:off x="229343" y="1045019"/>
          <a:ext cx="8425261" cy="5155936"/>
        </p:xfrm>
        <a:graphic>
          <a:graphicData uri="http://schemas.openxmlformats.org/drawingml/2006/table">
            <a:tbl>
              <a:tblPr firstRow="1" bandRow="1">
                <a:noFill/>
              </a:tblPr>
              <a:tblGrid>
                <a:gridCol w="518509">
                  <a:extLst>
                    <a:ext uri="{9D8B030D-6E8A-4147-A177-3AD203B41FA5}">
                      <a16:colId xmlns:a16="http://schemas.microsoft.com/office/drawing/2014/main" val="3539909308"/>
                    </a:ext>
                  </a:extLst>
                </a:gridCol>
                <a:gridCol w="4171879">
                  <a:extLst>
                    <a:ext uri="{9D8B030D-6E8A-4147-A177-3AD203B41FA5}">
                      <a16:colId xmlns:a16="http://schemas.microsoft.com/office/drawing/2014/main" val="20000"/>
                    </a:ext>
                  </a:extLst>
                </a:gridCol>
                <a:gridCol w="3734873">
                  <a:extLst>
                    <a:ext uri="{9D8B030D-6E8A-4147-A177-3AD203B41FA5}">
                      <a16:colId xmlns:a16="http://schemas.microsoft.com/office/drawing/2014/main" val="20001"/>
                    </a:ext>
                  </a:extLst>
                </a:gridCol>
              </a:tblGrid>
              <a:tr h="892739">
                <a:tc>
                  <a:txBody>
                    <a:bodyPr/>
                    <a:lstStyle/>
                    <a:p>
                      <a:pPr marL="0" marR="0" lvl="0" indent="0" algn="ctr" rtl="0">
                        <a:spcBef>
                          <a:spcPts val="0"/>
                        </a:spcBef>
                        <a:spcAft>
                          <a:spcPts val="0"/>
                        </a:spcAft>
                        <a:buNone/>
                      </a:pPr>
                      <a:r>
                        <a:rPr lang="es-ES" sz="2300" dirty="0">
                          <a:latin typeface="Century Gothic"/>
                          <a:cs typeface="Century Gothic"/>
                        </a:rPr>
                        <a:t>1.</a:t>
                      </a:r>
                      <a:endParaRPr sz="2300" dirty="0">
                        <a:latin typeface="Century Gothic"/>
                        <a:cs typeface="Century Gothic"/>
                      </a:endParaRPr>
                    </a:p>
                  </a:txBody>
                  <a:tcPr marL="91451" marR="91451"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s-ES" sz="2300" dirty="0">
                          <a:latin typeface="Century Gothic"/>
                          <a:cs typeface="Century Gothic"/>
                        </a:rPr>
                        <a:t>Cádiz y Mérida son...</a:t>
                      </a:r>
                      <a:endParaRPr sz="2300" dirty="0">
                        <a:latin typeface="Century Gothic"/>
                        <a:cs typeface="Century Gothic"/>
                      </a:endParaRPr>
                    </a:p>
                  </a:txBody>
                  <a:tcPr marL="91451" marR="91451"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eriod"/>
                      </a:pPr>
                      <a:r>
                        <a:rPr lang="es-ES" sz="2300" dirty="0">
                          <a:latin typeface="Century Gothic"/>
                          <a:cs typeface="Century Gothic"/>
                        </a:rPr>
                        <a:t>ciudades antiguas.</a:t>
                      </a:r>
                    </a:p>
                    <a:p>
                      <a:pPr marL="457200" marR="0" lvl="0" indent="-457200" algn="l" rtl="0">
                        <a:spcBef>
                          <a:spcPts val="0"/>
                        </a:spcBef>
                        <a:spcAft>
                          <a:spcPts val="0"/>
                        </a:spcAft>
                        <a:buAutoNum type="alphaLcPeriod"/>
                      </a:pPr>
                      <a:r>
                        <a:rPr lang="es-ES" sz="2300" dirty="0">
                          <a:latin typeface="Century Gothic"/>
                          <a:cs typeface="Century Gothic"/>
                        </a:rPr>
                        <a:t>en España.</a:t>
                      </a:r>
                    </a:p>
                  </a:txBody>
                  <a:tcPr marL="91451" marR="91451"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892739">
                <a:tc>
                  <a:txBody>
                    <a:bodyPr/>
                    <a:lstStyle/>
                    <a:p>
                      <a:pPr marL="0" marR="0" lvl="0" indent="0" algn="ctr" rtl="0">
                        <a:spcBef>
                          <a:spcPts val="0"/>
                        </a:spcBef>
                        <a:spcAft>
                          <a:spcPts val="0"/>
                        </a:spcAft>
                        <a:buNone/>
                      </a:pPr>
                      <a:r>
                        <a:rPr lang="es-ES" sz="2300" dirty="0">
                          <a:latin typeface="Century Gothic"/>
                          <a:cs typeface="Century Gothic"/>
                        </a:rPr>
                        <a:t>2.</a:t>
                      </a:r>
                      <a:endParaRPr sz="2300" dirty="0">
                        <a:latin typeface="Century Gothic"/>
                        <a:cs typeface="Century Gothic"/>
                      </a:endParaRPr>
                    </a:p>
                  </a:txBody>
                  <a:tcPr marL="91451" marR="91451"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s-ES" sz="2300" dirty="0">
                          <a:latin typeface="Century Gothic"/>
                          <a:cs typeface="Century Gothic"/>
                        </a:rPr>
                        <a:t>Según Daniel,</a:t>
                      </a:r>
                      <a:r>
                        <a:rPr lang="es-ES" sz="2300" baseline="0" dirty="0">
                          <a:latin typeface="Century Gothic"/>
                          <a:cs typeface="Century Gothic"/>
                        </a:rPr>
                        <a:t> l</a:t>
                      </a:r>
                      <a:r>
                        <a:rPr lang="es-ES" sz="2300" dirty="0">
                          <a:latin typeface="Century Gothic"/>
                          <a:cs typeface="Century Gothic"/>
                        </a:rPr>
                        <a:t>a arena en la</a:t>
                      </a:r>
                      <a:r>
                        <a:rPr lang="es-ES" sz="2300" baseline="0" dirty="0">
                          <a:latin typeface="Century Gothic"/>
                          <a:cs typeface="Century Gothic"/>
                        </a:rPr>
                        <a:t> playa</a:t>
                      </a:r>
                      <a:r>
                        <a:rPr lang="es-ES" sz="2300" dirty="0">
                          <a:latin typeface="Century Gothic"/>
                          <a:cs typeface="Century Gothic"/>
                        </a:rPr>
                        <a:t> está...</a:t>
                      </a:r>
                      <a:endParaRPr sz="2300" dirty="0">
                        <a:latin typeface="Century Gothic"/>
                        <a:cs typeface="Century Gothic"/>
                      </a:endParaRPr>
                    </a:p>
                  </a:txBody>
                  <a:tcPr marL="91451" marR="91451"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eriod"/>
                      </a:pPr>
                      <a:r>
                        <a:rPr lang="es-ES" sz="2300" dirty="0">
                          <a:latin typeface="Century Gothic"/>
                          <a:cs typeface="Century Gothic"/>
                        </a:rPr>
                        <a:t>bastante sucia.</a:t>
                      </a:r>
                    </a:p>
                    <a:p>
                      <a:pPr marL="457200" marR="0" lvl="0" indent="-457200" algn="l" rtl="0">
                        <a:spcBef>
                          <a:spcPts val="0"/>
                        </a:spcBef>
                        <a:spcAft>
                          <a:spcPts val="0"/>
                        </a:spcAft>
                        <a:buAutoNum type="alphaLcPeriod"/>
                      </a:pPr>
                      <a:r>
                        <a:rPr lang="es-ES" sz="2300" dirty="0">
                          <a:latin typeface="Century Gothic"/>
                          <a:cs typeface="Century Gothic"/>
                        </a:rPr>
                        <a:t>muy grande.</a:t>
                      </a:r>
                    </a:p>
                  </a:txBody>
                  <a:tcPr marL="91451" marR="91451"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782331">
                <a:tc>
                  <a:txBody>
                    <a:bodyPr/>
                    <a:lstStyle/>
                    <a:p>
                      <a:pPr marL="0" marR="0" lvl="0" indent="0" algn="ctr" rtl="0">
                        <a:spcBef>
                          <a:spcPts val="0"/>
                        </a:spcBef>
                        <a:spcAft>
                          <a:spcPts val="0"/>
                        </a:spcAft>
                        <a:buNone/>
                      </a:pPr>
                      <a:r>
                        <a:rPr lang="es-ES" sz="2300" dirty="0">
                          <a:latin typeface="Century Gothic"/>
                          <a:cs typeface="Century Gothic"/>
                        </a:rPr>
                        <a:t>3.</a:t>
                      </a:r>
                      <a:endParaRPr sz="2300" dirty="0">
                        <a:latin typeface="Century Gothic"/>
                        <a:cs typeface="Century Gothic"/>
                      </a:endParaRPr>
                    </a:p>
                  </a:txBody>
                  <a:tcPr marL="91451" marR="91451"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s-ES" sz="2300" dirty="0">
                          <a:latin typeface="Century Gothic"/>
                          <a:cs typeface="Century Gothic"/>
                        </a:rPr>
                        <a:t>Los parques están...</a:t>
                      </a:r>
                      <a:endParaRPr sz="2300" dirty="0">
                        <a:latin typeface="Century Gothic"/>
                        <a:cs typeface="Century Gothic"/>
                      </a:endParaRPr>
                    </a:p>
                  </a:txBody>
                  <a:tcPr marL="91451" marR="91451"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eriod"/>
                      </a:pPr>
                      <a:r>
                        <a:rPr lang="es-ES" sz="2300" dirty="0">
                          <a:latin typeface="Century Gothic"/>
                          <a:cs typeface="Century Gothic"/>
                        </a:rPr>
                        <a:t>en el centro.</a:t>
                      </a:r>
                    </a:p>
                    <a:p>
                      <a:pPr marL="457200" marR="0" lvl="0" indent="-457200" algn="l" rtl="0">
                        <a:spcBef>
                          <a:spcPts val="0"/>
                        </a:spcBef>
                        <a:spcAft>
                          <a:spcPts val="0"/>
                        </a:spcAft>
                        <a:buAutoNum type="alphaLcPeriod"/>
                      </a:pPr>
                      <a:r>
                        <a:rPr lang="es-ES" sz="2300" dirty="0">
                          <a:latin typeface="Century Gothic"/>
                          <a:cs typeface="Century Gothic"/>
                        </a:rPr>
                        <a:t>limpios.</a:t>
                      </a:r>
                      <a:endParaRPr sz="2300" dirty="0">
                        <a:latin typeface="Century Gothic"/>
                        <a:cs typeface="Century Gothic"/>
                      </a:endParaRPr>
                    </a:p>
                  </a:txBody>
                  <a:tcPr marL="91451" marR="91451"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892739">
                <a:tc>
                  <a:txBody>
                    <a:bodyPr/>
                    <a:lstStyle/>
                    <a:p>
                      <a:pPr marL="0" marR="0" lvl="0" indent="0" algn="ctr" rtl="0">
                        <a:spcBef>
                          <a:spcPts val="0"/>
                        </a:spcBef>
                        <a:spcAft>
                          <a:spcPts val="0"/>
                        </a:spcAft>
                        <a:buNone/>
                      </a:pPr>
                      <a:r>
                        <a:rPr lang="es-ES" sz="2300" dirty="0">
                          <a:latin typeface="Century Gothic"/>
                          <a:cs typeface="Century Gothic"/>
                        </a:rPr>
                        <a:t>4.</a:t>
                      </a:r>
                      <a:endParaRPr sz="2300" dirty="0">
                        <a:latin typeface="Century Gothic"/>
                        <a:cs typeface="Century Gothic"/>
                      </a:endParaRPr>
                    </a:p>
                  </a:txBody>
                  <a:tcPr marL="91451" marR="91451"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s-ES" sz="2300" dirty="0">
                          <a:latin typeface="Century Gothic"/>
                          <a:cs typeface="Century Gothic"/>
                        </a:rPr>
                        <a:t>El edificio es...</a:t>
                      </a:r>
                      <a:endParaRPr sz="2300" dirty="0">
                        <a:latin typeface="Century Gothic"/>
                        <a:cs typeface="Century Gothic"/>
                      </a:endParaRPr>
                    </a:p>
                  </a:txBody>
                  <a:tcPr marL="91451" marR="91451"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eriod"/>
                      </a:pPr>
                      <a:r>
                        <a:rPr lang="es-ES" sz="2300" dirty="0">
                          <a:latin typeface="Century Gothic"/>
                          <a:cs typeface="Century Gothic"/>
                        </a:rPr>
                        <a:t>seguro.</a:t>
                      </a:r>
                    </a:p>
                    <a:p>
                      <a:pPr marL="457200" marR="0" lvl="0" indent="-457200" algn="l" rtl="0">
                        <a:spcBef>
                          <a:spcPts val="0"/>
                        </a:spcBef>
                        <a:spcAft>
                          <a:spcPts val="0"/>
                        </a:spcAft>
                        <a:buAutoNum type="alphaLcPeriod"/>
                      </a:pPr>
                      <a:r>
                        <a:rPr lang="es-ES" sz="2300" dirty="0">
                          <a:latin typeface="Century Gothic"/>
                          <a:cs typeface="Century Gothic"/>
                        </a:rPr>
                        <a:t>cerca de la escuela.</a:t>
                      </a:r>
                    </a:p>
                  </a:txBody>
                  <a:tcPr marL="91451" marR="91451"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892739">
                <a:tc>
                  <a:txBody>
                    <a:bodyPr/>
                    <a:lstStyle/>
                    <a:p>
                      <a:pPr marL="0" marR="0" lvl="0" indent="0" algn="ctr" rtl="0">
                        <a:spcBef>
                          <a:spcPts val="0"/>
                        </a:spcBef>
                        <a:spcAft>
                          <a:spcPts val="0"/>
                        </a:spcAft>
                        <a:buNone/>
                      </a:pPr>
                      <a:r>
                        <a:rPr lang="es-ES" sz="2300" dirty="0">
                          <a:latin typeface="Century Gothic"/>
                          <a:cs typeface="Century Gothic"/>
                        </a:rPr>
                        <a:t>5.</a:t>
                      </a:r>
                      <a:endParaRPr sz="2300" dirty="0">
                        <a:latin typeface="Century Gothic"/>
                        <a:cs typeface="Century Gothic"/>
                      </a:endParaRPr>
                    </a:p>
                  </a:txBody>
                  <a:tcPr marL="91451" marR="91451"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s-ES" sz="2300" dirty="0">
                          <a:latin typeface="Century Gothic"/>
                          <a:cs typeface="Century Gothic"/>
                        </a:rPr>
                        <a:t>El cielo y los barrios son...</a:t>
                      </a:r>
                      <a:endParaRPr sz="2300" dirty="0">
                        <a:latin typeface="Century Gothic"/>
                        <a:cs typeface="Century Gothic"/>
                      </a:endParaRPr>
                    </a:p>
                  </a:txBody>
                  <a:tcPr marL="91451" marR="91451"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eriod"/>
                      </a:pPr>
                      <a:r>
                        <a:rPr lang="es-ES" sz="2300" dirty="0">
                          <a:latin typeface="Century Gothic"/>
                          <a:cs typeface="Century Gothic"/>
                        </a:rPr>
                        <a:t>preciosos.</a:t>
                      </a:r>
                    </a:p>
                    <a:p>
                      <a:pPr marL="457200" marR="0" lvl="0" indent="-457200" algn="l" rtl="0">
                        <a:spcBef>
                          <a:spcPts val="0"/>
                        </a:spcBef>
                        <a:spcAft>
                          <a:spcPts val="0"/>
                        </a:spcAft>
                        <a:buAutoNum type="alphaLcPeriod"/>
                      </a:pPr>
                      <a:r>
                        <a:rPr lang="es-ES" sz="2300" dirty="0">
                          <a:latin typeface="Century Gothic"/>
                          <a:cs typeface="Century Gothic"/>
                        </a:rPr>
                        <a:t>lejos de la escuela.</a:t>
                      </a:r>
                    </a:p>
                  </a:txBody>
                  <a:tcPr marL="91451" marR="91451"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212571357"/>
                  </a:ext>
                </a:extLst>
              </a:tr>
              <a:tr h="782331">
                <a:tc>
                  <a:txBody>
                    <a:bodyPr/>
                    <a:lstStyle/>
                    <a:p>
                      <a:pPr marL="0" marR="0" lvl="0" indent="0" algn="ctr" rtl="0">
                        <a:spcBef>
                          <a:spcPts val="0"/>
                        </a:spcBef>
                        <a:spcAft>
                          <a:spcPts val="0"/>
                        </a:spcAft>
                        <a:buNone/>
                      </a:pPr>
                      <a:r>
                        <a:rPr lang="es-ES" sz="2300" dirty="0">
                          <a:latin typeface="Century Gothic"/>
                          <a:cs typeface="Century Gothic"/>
                        </a:rPr>
                        <a:t>6.</a:t>
                      </a:r>
                      <a:endParaRPr sz="2300" dirty="0">
                        <a:latin typeface="Century Gothic"/>
                        <a:cs typeface="Century Gothic"/>
                      </a:endParaRPr>
                    </a:p>
                  </a:txBody>
                  <a:tcPr marL="91451" marR="91451"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s-ES" sz="2300" dirty="0">
                          <a:latin typeface="Century Gothic"/>
                          <a:cs typeface="Century Gothic"/>
                        </a:rPr>
                        <a:t>Daniel y Lucía están...</a:t>
                      </a:r>
                      <a:endParaRPr sz="2300" dirty="0">
                        <a:latin typeface="Century Gothic"/>
                        <a:cs typeface="Century Gothic"/>
                      </a:endParaRPr>
                    </a:p>
                  </a:txBody>
                  <a:tcPr marL="91451" marR="91451"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eriod"/>
                      </a:pPr>
                      <a:r>
                        <a:rPr lang="es-ES" sz="2300" dirty="0">
                          <a:latin typeface="Century Gothic"/>
                          <a:cs typeface="Century Gothic"/>
                        </a:rPr>
                        <a:t>en el pueblo.</a:t>
                      </a:r>
                    </a:p>
                    <a:p>
                      <a:pPr marL="457200" marR="0" lvl="0" indent="-457200" algn="l" rtl="0">
                        <a:spcBef>
                          <a:spcPts val="0"/>
                        </a:spcBef>
                        <a:spcAft>
                          <a:spcPts val="0"/>
                        </a:spcAft>
                        <a:buAutoNum type="alphaLcPeriod"/>
                      </a:pPr>
                      <a:r>
                        <a:rPr lang="es-ES" sz="2300" dirty="0">
                          <a:latin typeface="Century Gothic"/>
                          <a:cs typeface="Century Gothic"/>
                        </a:rPr>
                        <a:t>contentos.</a:t>
                      </a:r>
                    </a:p>
                  </a:txBody>
                  <a:tcPr marL="91451" marR="91451"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040473459"/>
                  </a:ext>
                </a:extLst>
              </a:tr>
            </a:tbl>
          </a:graphicData>
        </a:graphic>
      </p:graphicFrame>
      <p:sp>
        <p:nvSpPr>
          <p:cNvPr id="23" name="TextBox 22">
            <a:extLst>
              <a:ext uri="{FF2B5EF4-FFF2-40B4-BE49-F238E27FC236}">
                <a16:creationId xmlns:a16="http://schemas.microsoft.com/office/drawing/2014/main" id="{6A500173-7AE1-4980-9C52-2DFAE38768EA}"/>
              </a:ext>
            </a:extLst>
          </p:cNvPr>
          <p:cNvSpPr txBox="1"/>
          <p:nvPr/>
        </p:nvSpPr>
        <p:spPr>
          <a:xfrm>
            <a:off x="229345" y="181053"/>
            <a:ext cx="6915121" cy="446274"/>
          </a:xfrm>
          <a:prstGeom prst="rect">
            <a:avLst/>
          </a:prstGeom>
          <a:noFill/>
        </p:spPr>
        <p:txBody>
          <a:bodyPr wrap="square" lIns="91438" tIns="45719" rIns="91438" bIns="45719" rtlCol="0">
            <a:spAutoFit/>
          </a:bodyPr>
          <a:lstStyle/>
          <a:p>
            <a:pPr defTabSz="914377" hangingPunct="0">
              <a:defRPr/>
            </a:pPr>
            <a:r>
              <a:rPr lang="en-US" sz="2300" b="1" dirty="0">
                <a:solidFill>
                  <a:schemeClr val="accent5">
                    <a:lumMod val="50000"/>
                  </a:schemeClr>
                </a:solidFill>
                <a:latin typeface="Century Gothic"/>
                <a:cs typeface="Century Gothic"/>
              </a:rPr>
              <a:t>Lee las frases. ¿</a:t>
            </a:r>
            <a:r>
              <a:rPr lang="en-US" sz="2300" b="1" dirty="0" err="1">
                <a:solidFill>
                  <a:schemeClr val="accent5">
                    <a:lumMod val="50000"/>
                  </a:schemeClr>
                </a:solidFill>
                <a:latin typeface="Century Gothic"/>
                <a:cs typeface="Century Gothic"/>
              </a:rPr>
              <a:t>Cuál</a:t>
            </a:r>
            <a:r>
              <a:rPr lang="en-US" sz="2300" b="1" dirty="0">
                <a:solidFill>
                  <a:schemeClr val="accent5">
                    <a:lumMod val="50000"/>
                  </a:schemeClr>
                </a:solidFill>
                <a:latin typeface="Century Gothic"/>
                <a:cs typeface="Century Gothic"/>
              </a:rPr>
              <a:t> es la </a:t>
            </a:r>
            <a:r>
              <a:rPr lang="en-US" sz="2300" b="1" dirty="0" err="1">
                <a:solidFill>
                  <a:schemeClr val="accent5">
                    <a:lumMod val="50000"/>
                  </a:schemeClr>
                </a:solidFill>
                <a:latin typeface="Century Gothic"/>
                <a:cs typeface="Century Gothic"/>
              </a:rPr>
              <a:t>opción</a:t>
            </a:r>
            <a:r>
              <a:rPr lang="en-US" sz="2300" b="1" dirty="0">
                <a:solidFill>
                  <a:schemeClr val="accent5">
                    <a:lumMod val="50000"/>
                  </a:schemeClr>
                </a:solidFill>
                <a:latin typeface="Century Gothic"/>
                <a:cs typeface="Century Gothic"/>
              </a:rPr>
              <a:t> </a:t>
            </a:r>
            <a:r>
              <a:rPr lang="en-US" sz="2300" b="1" dirty="0" err="1">
                <a:solidFill>
                  <a:schemeClr val="accent5">
                    <a:lumMod val="50000"/>
                  </a:schemeClr>
                </a:solidFill>
                <a:latin typeface="Century Gothic"/>
                <a:cs typeface="Century Gothic"/>
              </a:rPr>
              <a:t>correcta</a:t>
            </a:r>
            <a:r>
              <a:rPr lang="en-US" sz="2300" b="1" dirty="0">
                <a:solidFill>
                  <a:schemeClr val="accent5">
                    <a:lumMod val="50000"/>
                  </a:schemeClr>
                </a:solidFill>
                <a:latin typeface="Century Gothic"/>
                <a:cs typeface="Century Gothic"/>
              </a:rPr>
              <a:t>?</a:t>
            </a:r>
          </a:p>
        </p:txBody>
      </p:sp>
      <p:sp>
        <p:nvSpPr>
          <p:cNvPr id="2" name="Title 1">
            <a:extLst>
              <a:ext uri="{FF2B5EF4-FFF2-40B4-BE49-F238E27FC236}">
                <a16:creationId xmlns:a16="http://schemas.microsoft.com/office/drawing/2014/main" id="{0C21955C-C002-4A4F-B04D-2337936F4F74}"/>
              </a:ext>
            </a:extLst>
          </p:cNvPr>
          <p:cNvSpPr>
            <a:spLocks noGrp="1"/>
          </p:cNvSpPr>
          <p:nvPr>
            <p:ph type="title"/>
          </p:nvPr>
        </p:nvSpPr>
        <p:spPr>
          <a:xfrm>
            <a:off x="10629861" y="211022"/>
            <a:ext cx="1618747" cy="400919"/>
          </a:xfrm>
        </p:spPr>
        <p:txBody>
          <a:bodyPr>
            <a:noAutofit/>
          </a:bodyPr>
          <a:lstStyle/>
          <a:p>
            <a:pPr algn="ctr"/>
            <a:r>
              <a:rPr lang="en-US" sz="2000" b="1" dirty="0">
                <a:solidFill>
                  <a:schemeClr val="bg1"/>
                </a:solidFill>
                <a:latin typeface="Century Gothic"/>
                <a:cs typeface="Century Gothic"/>
              </a:rPr>
              <a:t>leer</a:t>
            </a:r>
          </a:p>
        </p:txBody>
      </p:sp>
      <p:pic>
        <p:nvPicPr>
          <p:cNvPr id="25" name="Picture 8" descr="green checkmark">
            <a:extLst>
              <a:ext uri="{FF2B5EF4-FFF2-40B4-BE49-F238E27FC236}">
                <a16:creationId xmlns:a16="http://schemas.microsoft.com/office/drawing/2014/main" id="{07685BF2-9BDB-0B4C-B346-8905C7A4A9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7909" y="1150137"/>
            <a:ext cx="327443" cy="341087"/>
          </a:xfrm>
          <a:prstGeom prst="rect">
            <a:avLst/>
          </a:prstGeom>
        </p:spPr>
      </p:pic>
      <p:sp>
        <p:nvSpPr>
          <p:cNvPr id="33" name="TextBox 22">
            <a:extLst>
              <a:ext uri="{FF2B5EF4-FFF2-40B4-BE49-F238E27FC236}">
                <a16:creationId xmlns:a16="http://schemas.microsoft.com/office/drawing/2014/main" id="{0E86096A-74A7-6243-8EC9-DA1A09E0EB44}"/>
              </a:ext>
            </a:extLst>
          </p:cNvPr>
          <p:cNvSpPr txBox="1"/>
          <p:nvPr/>
        </p:nvSpPr>
        <p:spPr>
          <a:xfrm>
            <a:off x="229343" y="535423"/>
            <a:ext cx="9801348" cy="446274"/>
          </a:xfrm>
          <a:prstGeom prst="rect">
            <a:avLst/>
          </a:prstGeom>
          <a:noFill/>
        </p:spPr>
        <p:txBody>
          <a:bodyPr wrap="square" lIns="91438" tIns="45719" rIns="91438" bIns="45719" rtlCol="0">
            <a:spAutoFit/>
          </a:bodyPr>
          <a:lstStyle/>
          <a:p>
            <a:pPr defTabSz="914377" hangingPunct="0">
              <a:defRPr/>
            </a:pPr>
            <a:r>
              <a:rPr lang="en-US" sz="2300" dirty="0">
                <a:solidFill>
                  <a:schemeClr val="accent5">
                    <a:lumMod val="50000"/>
                  </a:schemeClr>
                </a:solidFill>
                <a:latin typeface="Century Gothic"/>
                <a:cs typeface="Century Gothic"/>
              </a:rPr>
              <a:t>A </a:t>
            </a:r>
            <a:r>
              <a:rPr lang="en-US" sz="2300" dirty="0" err="1">
                <a:solidFill>
                  <a:schemeClr val="accent5">
                    <a:lumMod val="50000"/>
                  </a:schemeClr>
                </a:solidFill>
                <a:latin typeface="Century Gothic"/>
                <a:cs typeface="Century Gothic"/>
              </a:rPr>
              <a:t>veces</a:t>
            </a:r>
            <a:r>
              <a:rPr lang="en-US" sz="2300" dirty="0">
                <a:solidFill>
                  <a:schemeClr val="accent5">
                    <a:lumMod val="50000"/>
                  </a:schemeClr>
                </a:solidFill>
                <a:latin typeface="Century Gothic"/>
                <a:cs typeface="Century Gothic"/>
              </a:rPr>
              <a:t> las dos </a:t>
            </a:r>
            <a:r>
              <a:rPr lang="en-US" sz="2300" dirty="0" err="1">
                <a:solidFill>
                  <a:schemeClr val="accent5">
                    <a:lumMod val="50000"/>
                  </a:schemeClr>
                </a:solidFill>
                <a:latin typeface="Century Gothic"/>
                <a:cs typeface="Century Gothic"/>
              </a:rPr>
              <a:t>opciones</a:t>
            </a:r>
            <a:r>
              <a:rPr lang="en-US" sz="2300" dirty="0">
                <a:solidFill>
                  <a:schemeClr val="accent5">
                    <a:lumMod val="50000"/>
                  </a:schemeClr>
                </a:solidFill>
                <a:latin typeface="Century Gothic"/>
                <a:cs typeface="Century Gothic"/>
              </a:rPr>
              <a:t> son </a:t>
            </a:r>
            <a:r>
              <a:rPr lang="en-US" sz="2300" dirty="0" err="1">
                <a:solidFill>
                  <a:schemeClr val="accent5">
                    <a:lumMod val="50000"/>
                  </a:schemeClr>
                </a:solidFill>
                <a:latin typeface="Century Gothic"/>
                <a:cs typeface="Century Gothic"/>
              </a:rPr>
              <a:t>correctas</a:t>
            </a:r>
            <a:r>
              <a:rPr lang="en-US" sz="2300" dirty="0">
                <a:solidFill>
                  <a:schemeClr val="accent5">
                    <a:lumMod val="50000"/>
                  </a:schemeClr>
                </a:solidFill>
                <a:latin typeface="Century Gothic"/>
                <a:cs typeface="Century Gothic"/>
              </a:rPr>
              <a:t>.</a:t>
            </a:r>
          </a:p>
        </p:txBody>
      </p:sp>
      <p:pic>
        <p:nvPicPr>
          <p:cNvPr id="31" name="Picture 8" descr="green checkmark">
            <a:extLst>
              <a:ext uri="{FF2B5EF4-FFF2-40B4-BE49-F238E27FC236}">
                <a16:creationId xmlns:a16="http://schemas.microsoft.com/office/drawing/2014/main" id="{0C070AD8-3C56-914D-A67E-10DED54DEF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6341" y="2021113"/>
            <a:ext cx="327443" cy="341087"/>
          </a:xfrm>
          <a:prstGeom prst="rect">
            <a:avLst/>
          </a:prstGeom>
        </p:spPr>
      </p:pic>
      <p:pic>
        <p:nvPicPr>
          <p:cNvPr id="32" name="Picture 8" descr="green checkmark">
            <a:extLst>
              <a:ext uri="{FF2B5EF4-FFF2-40B4-BE49-F238E27FC236}">
                <a16:creationId xmlns:a16="http://schemas.microsoft.com/office/drawing/2014/main" id="{7897677C-C7DB-B148-A9F3-FBE7C1852F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4591" y="2888770"/>
            <a:ext cx="327443" cy="341087"/>
          </a:xfrm>
          <a:prstGeom prst="rect">
            <a:avLst/>
          </a:prstGeom>
        </p:spPr>
      </p:pic>
      <p:pic>
        <p:nvPicPr>
          <p:cNvPr id="35" name="Picture 8" descr="green checkmark">
            <a:extLst>
              <a:ext uri="{FF2B5EF4-FFF2-40B4-BE49-F238E27FC236}">
                <a16:creationId xmlns:a16="http://schemas.microsoft.com/office/drawing/2014/main" id="{98BB110D-ACE4-554D-B4B9-EFE1671D67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9582" y="3181742"/>
            <a:ext cx="327443" cy="341087"/>
          </a:xfrm>
          <a:prstGeom prst="rect">
            <a:avLst/>
          </a:prstGeom>
        </p:spPr>
      </p:pic>
      <p:pic>
        <p:nvPicPr>
          <p:cNvPr id="36" name="Picture 8" descr="green checkmark">
            <a:extLst>
              <a:ext uri="{FF2B5EF4-FFF2-40B4-BE49-F238E27FC236}">
                <a16:creationId xmlns:a16="http://schemas.microsoft.com/office/drawing/2014/main" id="{FF0B2818-18F7-F547-8067-73778E3BD8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8381" y="3675926"/>
            <a:ext cx="327443" cy="341087"/>
          </a:xfrm>
          <a:prstGeom prst="rect">
            <a:avLst/>
          </a:prstGeom>
        </p:spPr>
      </p:pic>
      <p:pic>
        <p:nvPicPr>
          <p:cNvPr id="39" name="Picture 8" descr="green checkmark">
            <a:extLst>
              <a:ext uri="{FF2B5EF4-FFF2-40B4-BE49-F238E27FC236}">
                <a16:creationId xmlns:a16="http://schemas.microsoft.com/office/drawing/2014/main" id="{34A5333F-ADDC-6544-8319-1F62923B2C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5505" y="4585807"/>
            <a:ext cx="327443" cy="341087"/>
          </a:xfrm>
          <a:prstGeom prst="rect">
            <a:avLst/>
          </a:prstGeom>
        </p:spPr>
      </p:pic>
      <p:pic>
        <p:nvPicPr>
          <p:cNvPr id="49" name="Picture 8" descr="green checkmark">
            <a:extLst>
              <a:ext uri="{FF2B5EF4-FFF2-40B4-BE49-F238E27FC236}">
                <a16:creationId xmlns:a16="http://schemas.microsoft.com/office/drawing/2014/main" id="{F7F4978E-0804-974F-8D9F-0D577FC654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8312" y="5427838"/>
            <a:ext cx="327443" cy="341087"/>
          </a:xfrm>
          <a:prstGeom prst="rect">
            <a:avLst/>
          </a:prstGeom>
        </p:spPr>
      </p:pic>
      <p:pic>
        <p:nvPicPr>
          <p:cNvPr id="50" name="Picture 8" descr="green checkmark">
            <a:extLst>
              <a:ext uri="{FF2B5EF4-FFF2-40B4-BE49-F238E27FC236}">
                <a16:creationId xmlns:a16="http://schemas.microsoft.com/office/drawing/2014/main" id="{512DBD06-459A-CF47-8EC0-EAA16AB608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4093" y="5768926"/>
            <a:ext cx="327443" cy="341087"/>
          </a:xfrm>
          <a:prstGeom prst="rect">
            <a:avLst/>
          </a:prstGeom>
        </p:spPr>
      </p:pic>
      <p:pic>
        <p:nvPicPr>
          <p:cNvPr id="4" name="Imagen 3">
            <a:extLst>
              <a:ext uri="{FF2B5EF4-FFF2-40B4-BE49-F238E27FC236}">
                <a16:creationId xmlns:a16="http://schemas.microsoft.com/office/drawing/2014/main" id="{C5A867E3-270D-EE40-8A5B-E96EA724DF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88180" y="1252200"/>
            <a:ext cx="3079481" cy="2030328"/>
          </a:xfrm>
          <a:prstGeom prst="rect">
            <a:avLst/>
          </a:prstGeom>
        </p:spPr>
      </p:pic>
      <p:pic>
        <p:nvPicPr>
          <p:cNvPr id="6" name="Imagen 5">
            <a:extLst>
              <a:ext uri="{FF2B5EF4-FFF2-40B4-BE49-F238E27FC236}">
                <a16:creationId xmlns:a16="http://schemas.microsoft.com/office/drawing/2014/main" id="{2C70A0ED-C11B-7C4E-9E15-FD030FDEEA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88181" y="4025941"/>
            <a:ext cx="3079481" cy="1733113"/>
          </a:xfrm>
          <a:prstGeom prst="rect">
            <a:avLst/>
          </a:prstGeom>
        </p:spPr>
      </p:pic>
      <p:sp>
        <p:nvSpPr>
          <p:cNvPr id="7" name="CuadroTexto 6">
            <a:extLst>
              <a:ext uri="{FF2B5EF4-FFF2-40B4-BE49-F238E27FC236}">
                <a16:creationId xmlns:a16="http://schemas.microsoft.com/office/drawing/2014/main" id="{402FFFBD-5427-144E-8FA5-00D35A81335F}"/>
              </a:ext>
            </a:extLst>
          </p:cNvPr>
          <p:cNvSpPr txBox="1"/>
          <p:nvPr/>
        </p:nvSpPr>
        <p:spPr>
          <a:xfrm>
            <a:off x="11063245" y="2876570"/>
            <a:ext cx="902811" cy="400109"/>
          </a:xfrm>
          <a:prstGeom prst="rect">
            <a:avLst/>
          </a:prstGeom>
          <a:noFill/>
        </p:spPr>
        <p:txBody>
          <a:bodyPr wrap="none" lIns="91438" tIns="45719" rIns="91438" bIns="45719" rtlCol="0">
            <a:spAutoFit/>
          </a:bodyPr>
          <a:lstStyle/>
          <a:p>
            <a:pPr algn="l"/>
            <a:r>
              <a:rPr lang="x-none" sz="2000" b="1" dirty="0">
                <a:solidFill>
                  <a:schemeClr val="bg1"/>
                </a:solidFill>
                <a:latin typeface="Century Gothic"/>
                <a:cs typeface="Century Gothic"/>
              </a:rPr>
              <a:t>Cádiz</a:t>
            </a:r>
          </a:p>
        </p:txBody>
      </p:sp>
      <p:sp>
        <p:nvSpPr>
          <p:cNvPr id="51" name="CuadroTexto 50">
            <a:extLst>
              <a:ext uri="{FF2B5EF4-FFF2-40B4-BE49-F238E27FC236}">
                <a16:creationId xmlns:a16="http://schemas.microsoft.com/office/drawing/2014/main" id="{90FEEF90-13EA-4340-94EC-AB245948EF74}"/>
              </a:ext>
            </a:extLst>
          </p:cNvPr>
          <p:cNvSpPr txBox="1"/>
          <p:nvPr/>
        </p:nvSpPr>
        <p:spPr>
          <a:xfrm>
            <a:off x="10906152" y="5393442"/>
            <a:ext cx="1061809" cy="400109"/>
          </a:xfrm>
          <a:prstGeom prst="rect">
            <a:avLst/>
          </a:prstGeom>
          <a:noFill/>
        </p:spPr>
        <p:txBody>
          <a:bodyPr wrap="none" lIns="91438" tIns="45719" rIns="91438" bIns="45719" rtlCol="0">
            <a:spAutoFit/>
          </a:bodyPr>
          <a:lstStyle/>
          <a:p>
            <a:pPr algn="l"/>
            <a:r>
              <a:rPr lang="x-none" sz="2000" b="1" dirty="0">
                <a:solidFill>
                  <a:schemeClr val="bg1"/>
                </a:solidFill>
                <a:latin typeface="Century Gothic"/>
                <a:cs typeface="Century Gothic"/>
              </a:rPr>
              <a:t>Mérida</a:t>
            </a:r>
          </a:p>
        </p:txBody>
      </p:sp>
    </p:spTree>
    <p:extLst>
      <p:ext uri="{BB962C8B-B14F-4D97-AF65-F5344CB8AC3E}">
        <p14:creationId xmlns:p14="http://schemas.microsoft.com/office/powerpoint/2010/main" val="30721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a:cs typeface="Century Gothic"/>
              </a:rPr>
              <a:t>8.1.1.4</a:t>
            </a:r>
          </a:p>
        </p:txBody>
      </p:sp>
      <p:sp>
        <p:nvSpPr>
          <p:cNvPr id="3" name="Content Placeholder 2"/>
          <p:cNvSpPr>
            <a:spLocks noGrp="1"/>
          </p:cNvSpPr>
          <p:nvPr>
            <p:ph idx="1"/>
          </p:nvPr>
        </p:nvSpPr>
        <p:spPr/>
        <p:txBody>
          <a:bodyPr/>
          <a:lstStyle/>
          <a:p>
            <a:r>
              <a:rPr lang="en-US" dirty="0">
                <a:latin typeface="Century Gothic"/>
                <a:cs typeface="Century Gothic"/>
              </a:rPr>
              <a:t>Slide 22: vocabulary / writing, including a callout about la Universidad de Salamanca)</a:t>
            </a:r>
          </a:p>
          <a:p>
            <a:r>
              <a:rPr lang="en-US" dirty="0">
                <a:latin typeface="Century Gothic"/>
                <a:cs typeface="Century Gothic"/>
              </a:rPr>
              <a:t>Slides 28-29: writing including a callout about the Amazon forest and fires.</a:t>
            </a:r>
          </a:p>
        </p:txBody>
      </p:sp>
    </p:spTree>
    <p:extLst>
      <p:ext uri="{BB962C8B-B14F-4D97-AF65-F5344CB8AC3E}">
        <p14:creationId xmlns:p14="http://schemas.microsoft.com/office/powerpoint/2010/main" val="4189611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284B66-CE6F-4CAA-AD8D-12991AFE1360}"/>
              </a:ext>
            </a:extLst>
          </p:cNvPr>
          <p:cNvSpPr/>
          <p:nvPr/>
        </p:nvSpPr>
        <p:spPr>
          <a:xfrm>
            <a:off x="8945569" y="669924"/>
            <a:ext cx="2819040" cy="1172368"/>
          </a:xfrm>
          <a:prstGeom prst="rect">
            <a:avLst/>
          </a:prstGeom>
        </p:spPr>
        <p:style>
          <a:lnRef idx="1">
            <a:schemeClr val="accent1"/>
          </a:lnRef>
          <a:fillRef idx="3">
            <a:schemeClr val="accent1"/>
          </a:fillRef>
          <a:effectRef idx="2">
            <a:schemeClr val="accent1"/>
          </a:effectRef>
          <a:fontRef idx="minor">
            <a:schemeClr val="lt1"/>
          </a:fontRef>
        </p:style>
        <p:txBody>
          <a:bodyPr lIns="91438" tIns="45719" rIns="91438" bIns="45719" spcCol="0" rtlCol="0" anchor="ctr"/>
          <a:lstStyle/>
          <a:p>
            <a:pPr algn="ctr"/>
            <a:r>
              <a:rPr lang="en-US" sz="2000" dirty="0">
                <a:latin typeface="Century Gothic"/>
                <a:cs typeface="Century Gothic"/>
              </a:rPr>
              <a:t>La Universidad de Salamanca </a:t>
            </a:r>
            <a:r>
              <a:rPr lang="en-US" sz="2000" dirty="0" err="1">
                <a:latin typeface="Century Gothic"/>
                <a:cs typeface="Century Gothic"/>
              </a:rPr>
              <a:t>es</a:t>
            </a:r>
            <a:r>
              <a:rPr lang="en-US" sz="2000" dirty="0">
                <a:latin typeface="Century Gothic"/>
                <a:cs typeface="Century Gothic"/>
              </a:rPr>
              <a:t> la </a:t>
            </a:r>
            <a:r>
              <a:rPr lang="en-US" sz="2000" dirty="0" err="1">
                <a:latin typeface="Century Gothic"/>
                <a:cs typeface="Century Gothic"/>
              </a:rPr>
              <a:t>más</a:t>
            </a:r>
            <a:r>
              <a:rPr lang="en-US" sz="2000" dirty="0">
                <a:latin typeface="Century Gothic"/>
                <a:cs typeface="Century Gothic"/>
              </a:rPr>
              <a:t> </a:t>
            </a:r>
            <a:r>
              <a:rPr lang="en-US" sz="2000" dirty="0" err="1">
                <a:latin typeface="Century Gothic"/>
                <a:cs typeface="Century Gothic"/>
              </a:rPr>
              <a:t>vieja</a:t>
            </a:r>
            <a:r>
              <a:rPr lang="en-US" sz="2000" dirty="0">
                <a:latin typeface="Century Gothic"/>
                <a:cs typeface="Century Gothic"/>
              </a:rPr>
              <a:t> de </a:t>
            </a:r>
            <a:r>
              <a:rPr lang="en-US" sz="2000" dirty="0" err="1">
                <a:latin typeface="Century Gothic"/>
                <a:cs typeface="Century Gothic"/>
              </a:rPr>
              <a:t>España</a:t>
            </a:r>
            <a:r>
              <a:rPr lang="en-US" sz="2000" dirty="0">
                <a:latin typeface="Century Gothic"/>
                <a:cs typeface="Century Gothic"/>
              </a:rPr>
              <a:t>.</a:t>
            </a:r>
          </a:p>
        </p:txBody>
      </p:sp>
      <p:pic>
        <p:nvPicPr>
          <p:cNvPr id="13" name="Picture 12" descr="salamanca-2307180_1280.jpg">
            <a:extLst>
              <a:ext uri="{FF2B5EF4-FFF2-40B4-BE49-F238E27FC236}">
                <a16:creationId xmlns:a16="http://schemas.microsoft.com/office/drawing/2014/main" id="{524D7072-A879-4E10-9EF9-85872ACD94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8930" y="125611"/>
            <a:ext cx="2148951" cy="2038976"/>
          </a:xfrm>
          <a:prstGeom prst="rect">
            <a:avLst/>
          </a:prstGeom>
        </p:spPr>
      </p:pic>
      <p:sp>
        <p:nvSpPr>
          <p:cNvPr id="3" name="TextBox 2"/>
          <p:cNvSpPr txBox="1"/>
          <p:nvPr/>
        </p:nvSpPr>
        <p:spPr>
          <a:xfrm>
            <a:off x="-35121" y="1773373"/>
            <a:ext cx="12227121" cy="3933384"/>
          </a:xfrm>
          <a:prstGeom prst="rect">
            <a:avLst/>
          </a:prstGeom>
          <a:noFill/>
        </p:spPr>
        <p:txBody>
          <a:bodyPr wrap="square" rtlCol="0">
            <a:spAutoFit/>
          </a:bodyPr>
          <a:lstStyle/>
          <a:p>
            <a:pPr marL="514350" indent="-514350" algn="l">
              <a:lnSpc>
                <a:spcPct val="130000"/>
              </a:lnSpc>
              <a:buAutoNum type="arabicParenR"/>
            </a:pPr>
            <a:r>
              <a:rPr lang="en-GB" sz="2400" dirty="0">
                <a:solidFill>
                  <a:schemeClr val="accent5">
                    <a:lumMod val="50000"/>
                  </a:schemeClr>
                </a:solidFill>
              </a:rPr>
              <a:t>Salamanca has a famous university.</a:t>
            </a:r>
          </a:p>
          <a:p>
            <a:pPr algn="l">
              <a:lnSpc>
                <a:spcPct val="130000"/>
              </a:lnSpc>
            </a:pPr>
            <a:endParaRPr lang="en-GB" sz="2400" dirty="0">
              <a:solidFill>
                <a:schemeClr val="accent5">
                  <a:lumMod val="50000"/>
                </a:schemeClr>
              </a:solidFill>
            </a:endParaRPr>
          </a:p>
          <a:p>
            <a:pPr algn="l">
              <a:lnSpc>
                <a:spcPct val="130000"/>
              </a:lnSpc>
            </a:pPr>
            <a:r>
              <a:rPr lang="en-GB" sz="2400" dirty="0">
                <a:solidFill>
                  <a:schemeClr val="accent5">
                    <a:lumMod val="50000"/>
                  </a:schemeClr>
                </a:solidFill>
              </a:rPr>
              <a:t>2) I make the most of the opportunity to use a computer.</a:t>
            </a:r>
          </a:p>
          <a:p>
            <a:pPr algn="l">
              <a:lnSpc>
                <a:spcPct val="130000"/>
              </a:lnSpc>
            </a:pPr>
            <a:endParaRPr lang="en-GB" sz="2400" dirty="0">
              <a:solidFill>
                <a:schemeClr val="accent5">
                  <a:lumMod val="50000"/>
                </a:schemeClr>
              </a:solidFill>
            </a:endParaRPr>
          </a:p>
          <a:p>
            <a:pPr algn="l">
              <a:lnSpc>
                <a:spcPct val="130000"/>
              </a:lnSpc>
            </a:pPr>
            <a:r>
              <a:rPr lang="en-GB" sz="2400" dirty="0">
                <a:solidFill>
                  <a:schemeClr val="accent5">
                    <a:lumMod val="50000"/>
                  </a:schemeClr>
                </a:solidFill>
              </a:rPr>
              <a:t>3) In reality, receiving messages every day is normal.</a:t>
            </a:r>
          </a:p>
          <a:p>
            <a:pPr algn="l">
              <a:lnSpc>
                <a:spcPct val="130000"/>
              </a:lnSpc>
            </a:pPr>
            <a:endParaRPr lang="en-GB" sz="2400" dirty="0">
              <a:solidFill>
                <a:schemeClr val="accent5">
                  <a:lumMod val="50000"/>
                </a:schemeClr>
              </a:solidFill>
            </a:endParaRPr>
          </a:p>
          <a:p>
            <a:pPr algn="l">
              <a:lnSpc>
                <a:spcPct val="130000"/>
              </a:lnSpc>
            </a:pPr>
            <a:r>
              <a:rPr lang="en-GB" sz="2400" dirty="0">
                <a:solidFill>
                  <a:schemeClr val="accent5">
                    <a:lumMod val="50000"/>
                  </a:schemeClr>
                </a:solidFill>
              </a:rPr>
              <a:t>4) In my free time I do not have a lot of responsibility. However, I have to/must help at home a little.</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le 5"/>
          <p:cNvSpPr/>
          <p:nvPr/>
        </p:nvSpPr>
        <p:spPr>
          <a:xfrm>
            <a:off x="514589" y="2266465"/>
            <a:ext cx="11351768" cy="478201"/>
          </a:xfrm>
          <a:prstGeom prst="roundRect">
            <a:avLst/>
          </a:prstGeom>
          <a:solidFill>
            <a:schemeClr val="accent4">
              <a:lumMod val="40000"/>
              <a:lumOff val="60000"/>
            </a:schemeClr>
          </a:solidFill>
          <a:ln w="12700" cap="flat" cmpd="sng" algn="ctr">
            <a:solidFill>
              <a:sysClr val="windowText" lastClr="000000"/>
            </a:solidFill>
            <a:prstDash val="solid"/>
            <a:miter lim="800000"/>
          </a:ln>
          <a:effectLst>
            <a:outerShdw blurRad="50800" dist="38100" dir="5400000" algn="t" rotWithShape="0">
              <a:prstClr val="black">
                <a:alpha val="40000"/>
              </a:prstClr>
            </a:outerShdw>
          </a:effectLst>
        </p:spPr>
        <p:txBody>
          <a:bodyPr rtlCol="0" anchor="ctr"/>
          <a:lstStyle/>
          <a:p>
            <a:pPr marR="0" lvl="0" algn="l" defTabSz="914400" rtl="0" eaLnBrk="1" fontAlgn="auto" latinLnBrk="0" hangingPunct="1">
              <a:lnSpc>
                <a:spcPct val="100000"/>
              </a:lnSpc>
              <a:spcBef>
                <a:spcPts val="0"/>
              </a:spcBef>
              <a:spcAft>
                <a:spcPts val="0"/>
              </a:spcAft>
              <a:buClrTx/>
              <a:buSzTx/>
              <a:tabLst/>
              <a:defRPr/>
            </a:pPr>
            <a:r>
              <a:rPr lang="es-ES" sz="2400" b="1" kern="0" dirty="0">
                <a:solidFill>
                  <a:srgbClr val="4472C4">
                    <a:lumMod val="50000"/>
                  </a:srgbClr>
                </a:solidFill>
              </a:rPr>
              <a:t>Salamanca</a:t>
            </a:r>
            <a:r>
              <a:rPr kumimoji="0" lang="es-ES" sz="2400" b="1" i="0" u="none" strike="noStrike" kern="0" cap="none" spc="0" normalizeH="0" baseline="0" noProof="0" dirty="0">
                <a:ln>
                  <a:noFill/>
                </a:ln>
                <a:solidFill>
                  <a:srgbClr val="4472C4">
                    <a:lumMod val="50000"/>
                  </a:srgbClr>
                </a:solidFill>
                <a:effectLst/>
                <a:uLnTx/>
                <a:uFillTx/>
                <a:ea typeface="+mn-ea"/>
                <a:cs typeface="+mn-cs"/>
              </a:rPr>
              <a:t> tiene</a:t>
            </a:r>
            <a:r>
              <a:rPr kumimoji="0" lang="es-ES" sz="2400" b="1" i="0" u="none" strike="noStrike" kern="0" cap="none" spc="0" normalizeH="0" noProof="0" dirty="0">
                <a:ln>
                  <a:noFill/>
                </a:ln>
                <a:solidFill>
                  <a:srgbClr val="4472C4">
                    <a:lumMod val="50000"/>
                  </a:srgbClr>
                </a:solidFill>
                <a:effectLst/>
                <a:uLnTx/>
                <a:uFillTx/>
                <a:ea typeface="+mn-ea"/>
                <a:cs typeface="+mn-cs"/>
              </a:rPr>
              <a:t> una universidad famosa</a:t>
            </a:r>
            <a:r>
              <a:rPr kumimoji="0" lang="es-ES" sz="2400" b="1" i="0"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a:t>
            </a:r>
          </a:p>
        </p:txBody>
      </p:sp>
      <p:sp>
        <p:nvSpPr>
          <p:cNvPr id="7" name="TextBox 6"/>
          <p:cNvSpPr txBox="1"/>
          <p:nvPr/>
        </p:nvSpPr>
        <p:spPr>
          <a:xfrm>
            <a:off x="514589" y="1250153"/>
            <a:ext cx="8514561" cy="523220"/>
          </a:xfrm>
          <a:prstGeom prst="rect">
            <a:avLst/>
          </a:prstGeom>
          <a:noFill/>
          <a:ln>
            <a:noFill/>
          </a:ln>
        </p:spPr>
        <p:txBody>
          <a:bodyPr wrap="square" rtlCol="0">
            <a:spAutoFit/>
          </a:bodyPr>
          <a:lstStyle/>
          <a:p>
            <a:r>
              <a:rPr lang="en-GB" sz="2800" b="1" dirty="0">
                <a:solidFill>
                  <a:schemeClr val="accent5">
                    <a:lumMod val="50000"/>
                  </a:schemeClr>
                </a:solidFill>
              </a:rPr>
              <a:t>Escribe en español:</a:t>
            </a:r>
            <a:endParaRPr lang="en-GB" sz="2800" dirty="0">
              <a:solidFill>
                <a:schemeClr val="accent5">
                  <a:lumMod val="50000"/>
                </a:schemeClr>
              </a:solidFill>
            </a:endParaRPr>
          </a:p>
        </p:txBody>
      </p:sp>
      <p:sp>
        <p:nvSpPr>
          <p:cNvPr id="9" name="Rounded Rectangle 8"/>
          <p:cNvSpPr/>
          <p:nvPr/>
        </p:nvSpPr>
        <p:spPr>
          <a:xfrm>
            <a:off x="540749" y="3225905"/>
            <a:ext cx="11338688" cy="478201"/>
          </a:xfrm>
          <a:prstGeom prst="roundRect">
            <a:avLst/>
          </a:prstGeom>
          <a:solidFill>
            <a:schemeClr val="accent4">
              <a:lumMod val="40000"/>
              <a:lumOff val="60000"/>
            </a:schemeClr>
          </a:solidFill>
          <a:ln w="12700" cap="flat" cmpd="sng" algn="ctr">
            <a:solidFill>
              <a:sysClr val="windowText" lastClr="000000"/>
            </a:solidFill>
            <a:prstDash val="solid"/>
            <a:miter lim="800000"/>
          </a:ln>
          <a:effectLst>
            <a:outerShdw blurRad="50800" dist="38100" dir="5400000" algn="t" rotWithShape="0">
              <a:prstClr val="black">
                <a:alpha val="40000"/>
              </a:prstClr>
            </a:outerShdw>
          </a:effectLst>
        </p:spPr>
        <p:txBody>
          <a:bodyPr rtlCol="0" anchor="ctr"/>
          <a:lstStyle/>
          <a:p>
            <a:pPr marR="0" lvl="0" algn="l" defTabSz="914400" rtl="0" eaLnBrk="1" fontAlgn="auto" latinLnBrk="0" hangingPunct="1">
              <a:lnSpc>
                <a:spcPct val="100000"/>
              </a:lnSpc>
              <a:spcBef>
                <a:spcPts val="0"/>
              </a:spcBef>
              <a:spcAft>
                <a:spcPts val="0"/>
              </a:spcAft>
              <a:buClrTx/>
              <a:buSzTx/>
              <a:tabLst/>
              <a:defRPr/>
            </a:pPr>
            <a:r>
              <a:rPr kumimoji="0" lang="es-ES" sz="2400" b="1" i="0" u="none" strike="noStrike" kern="0" cap="none" spc="0" normalizeH="0" noProof="0" dirty="0">
                <a:ln>
                  <a:noFill/>
                </a:ln>
                <a:solidFill>
                  <a:srgbClr val="4472C4">
                    <a:lumMod val="50000"/>
                  </a:srgbClr>
                </a:solidFill>
                <a:effectLst/>
                <a:uLnTx/>
                <a:uFillTx/>
                <a:ea typeface="+mn-ea"/>
                <a:cs typeface="+mn-cs"/>
              </a:rPr>
              <a:t>Aprovecho la oportunidad de usar un ordenador</a:t>
            </a:r>
            <a:r>
              <a:rPr kumimoji="0" lang="es-ES" sz="2400" b="1" i="0" u="none" strike="noStrike" kern="0" cap="none" spc="0" normalizeH="0" baseline="0" noProof="0" dirty="0">
                <a:ln>
                  <a:noFill/>
                </a:ln>
                <a:solidFill>
                  <a:srgbClr val="4472C4">
                    <a:lumMod val="50000"/>
                  </a:srgbClr>
                </a:solidFill>
                <a:effectLst/>
                <a:uLnTx/>
                <a:uFillTx/>
                <a:ea typeface="+mn-ea"/>
                <a:cs typeface="+mn-cs"/>
              </a:rPr>
              <a:t>.</a:t>
            </a:r>
          </a:p>
        </p:txBody>
      </p:sp>
      <p:sp>
        <p:nvSpPr>
          <p:cNvPr id="10" name="Rounded Rectangle 9"/>
          <p:cNvSpPr/>
          <p:nvPr/>
        </p:nvSpPr>
        <p:spPr>
          <a:xfrm>
            <a:off x="540749" y="4190856"/>
            <a:ext cx="11338688" cy="478201"/>
          </a:xfrm>
          <a:prstGeom prst="roundRect">
            <a:avLst/>
          </a:prstGeom>
          <a:solidFill>
            <a:schemeClr val="accent4">
              <a:lumMod val="40000"/>
              <a:lumOff val="60000"/>
            </a:schemeClr>
          </a:solidFill>
          <a:ln w="12700" cap="flat" cmpd="sng" algn="ctr">
            <a:solidFill>
              <a:sysClr val="windowText" lastClr="000000"/>
            </a:solidFill>
            <a:prstDash val="solid"/>
            <a:miter lim="800000"/>
          </a:ln>
          <a:effectLst>
            <a:outerShdw blurRad="50800" dist="38100" dir="5400000" algn="t" rotWithShape="0">
              <a:prstClr val="black">
                <a:alpha val="40000"/>
              </a:prstClr>
            </a:outerShdw>
          </a:effectLst>
        </p:spPr>
        <p:txBody>
          <a:bodyPr rtlCol="0" anchor="ctr"/>
          <a:lstStyle/>
          <a:p>
            <a:pPr marR="0" lvl="0" algn="l" defTabSz="914400" rtl="0" eaLnBrk="1" fontAlgn="auto" latinLnBrk="0" hangingPunct="1">
              <a:lnSpc>
                <a:spcPct val="100000"/>
              </a:lnSpc>
              <a:spcBef>
                <a:spcPts val="0"/>
              </a:spcBef>
              <a:spcAft>
                <a:spcPts val="0"/>
              </a:spcAft>
              <a:buClrTx/>
              <a:buSzTx/>
              <a:tabLst/>
              <a:defRPr/>
            </a:pPr>
            <a:r>
              <a:rPr kumimoji="0" lang="es-ES" sz="2400" b="1" i="0" u="none" strike="noStrike" kern="0" cap="none" spc="0" normalizeH="0" baseline="0" noProof="0" dirty="0">
                <a:ln>
                  <a:noFill/>
                </a:ln>
                <a:solidFill>
                  <a:srgbClr val="4472C4">
                    <a:lumMod val="50000"/>
                  </a:srgbClr>
                </a:solidFill>
                <a:effectLst/>
                <a:uLnTx/>
                <a:uFillTx/>
                <a:ea typeface="+mn-ea"/>
                <a:cs typeface="+mn-cs"/>
              </a:rPr>
              <a:t>En</a:t>
            </a:r>
            <a:r>
              <a:rPr kumimoji="0" lang="es-ES" sz="2400" b="1" i="0" u="none" strike="noStrike" kern="0" cap="none" spc="0" normalizeH="0" noProof="0" dirty="0">
                <a:ln>
                  <a:noFill/>
                </a:ln>
                <a:solidFill>
                  <a:srgbClr val="4472C4">
                    <a:lumMod val="50000"/>
                  </a:srgbClr>
                </a:solidFill>
                <a:effectLst/>
                <a:uLnTx/>
                <a:uFillTx/>
                <a:ea typeface="+mn-ea"/>
                <a:cs typeface="+mn-cs"/>
              </a:rPr>
              <a:t> realidad, recibir mensajes todos los días es normal</a:t>
            </a:r>
            <a:r>
              <a:rPr kumimoji="0" lang="es-ES" sz="2400" b="1" i="0" u="none" strike="noStrike" kern="0" cap="none" spc="0" normalizeH="0" baseline="0" noProof="0" dirty="0">
                <a:ln>
                  <a:noFill/>
                </a:ln>
                <a:solidFill>
                  <a:srgbClr val="4472C4">
                    <a:lumMod val="50000"/>
                  </a:srgbClr>
                </a:solidFill>
                <a:effectLst/>
                <a:uLnTx/>
                <a:uFillTx/>
                <a:ea typeface="+mn-ea"/>
                <a:cs typeface="+mn-cs"/>
              </a:rPr>
              <a:t>.</a:t>
            </a:r>
          </a:p>
        </p:txBody>
      </p:sp>
      <p:sp>
        <p:nvSpPr>
          <p:cNvPr id="11" name="Rounded Rectangle 10"/>
          <p:cNvSpPr/>
          <p:nvPr/>
        </p:nvSpPr>
        <p:spPr>
          <a:xfrm>
            <a:off x="3277771" y="5248570"/>
            <a:ext cx="8588585" cy="787521"/>
          </a:xfrm>
          <a:prstGeom prst="roundRect">
            <a:avLst/>
          </a:prstGeom>
          <a:solidFill>
            <a:schemeClr val="accent4">
              <a:lumMod val="40000"/>
              <a:lumOff val="60000"/>
            </a:schemeClr>
          </a:solidFill>
          <a:ln w="12700" cap="flat" cmpd="sng" algn="ctr">
            <a:solidFill>
              <a:sysClr val="windowText" lastClr="000000"/>
            </a:solidFill>
            <a:prstDash val="solid"/>
            <a:miter lim="800000"/>
          </a:ln>
          <a:effectLst>
            <a:outerShdw blurRad="50800" dist="38100" dir="5400000" algn="t" rotWithShape="0">
              <a:prstClr val="black">
                <a:alpha val="40000"/>
              </a:prstClr>
            </a:outerShdw>
          </a:effectLst>
        </p:spPr>
        <p:txBody>
          <a:bodyPr rtlCol="0" anchor="ctr"/>
          <a:lstStyle/>
          <a:p>
            <a:pPr marR="0" lvl="0" algn="l" defTabSz="914400" rtl="0" eaLnBrk="1" fontAlgn="auto" latinLnBrk="0" hangingPunct="1">
              <a:lnSpc>
                <a:spcPct val="100000"/>
              </a:lnSpc>
              <a:spcBef>
                <a:spcPts val="0"/>
              </a:spcBef>
              <a:spcAft>
                <a:spcPts val="0"/>
              </a:spcAft>
              <a:buClrTx/>
              <a:buSzTx/>
              <a:tabLst/>
              <a:defRPr/>
            </a:pPr>
            <a:r>
              <a:rPr kumimoji="0" lang="es-ES" sz="2400" b="1" i="0" u="none" strike="noStrike" kern="0" cap="none" spc="0" normalizeH="0" baseline="0" noProof="0" dirty="0">
                <a:ln>
                  <a:noFill/>
                </a:ln>
                <a:solidFill>
                  <a:srgbClr val="4472C4">
                    <a:lumMod val="50000"/>
                  </a:srgbClr>
                </a:solidFill>
                <a:effectLst/>
                <a:uLnTx/>
                <a:uFillTx/>
                <a:ea typeface="+mn-ea"/>
                <a:cs typeface="+mn-cs"/>
              </a:rPr>
              <a:t>En</a:t>
            </a:r>
            <a:r>
              <a:rPr kumimoji="0" lang="es-ES" sz="2400" b="1" i="0" u="none" strike="noStrike" kern="0" cap="none" spc="0" normalizeH="0" noProof="0" dirty="0">
                <a:ln>
                  <a:noFill/>
                </a:ln>
                <a:solidFill>
                  <a:srgbClr val="4472C4">
                    <a:lumMod val="50000"/>
                  </a:srgbClr>
                </a:solidFill>
                <a:effectLst/>
                <a:uLnTx/>
                <a:uFillTx/>
                <a:ea typeface="+mn-ea"/>
                <a:cs typeface="+mn-cs"/>
              </a:rPr>
              <a:t> mi tiempo libre, no tengo mucha responsabilidad. Sin embargo, debo ayudar en casa un poco</a:t>
            </a:r>
            <a:r>
              <a:rPr kumimoji="0" lang="es-ES" sz="2400" b="1" i="0" u="none" strike="noStrike" kern="0" cap="none" spc="0" normalizeH="0" baseline="0" noProof="0" dirty="0">
                <a:ln>
                  <a:noFill/>
                </a:ln>
                <a:solidFill>
                  <a:srgbClr val="4472C4">
                    <a:lumMod val="50000"/>
                  </a:srgbClr>
                </a:solidFill>
                <a:effectLst/>
                <a:uLnTx/>
                <a:uFillTx/>
                <a:ea typeface="+mn-ea"/>
                <a:cs typeface="+mn-cs"/>
              </a:rPr>
              <a:t>.</a:t>
            </a:r>
          </a:p>
        </p:txBody>
      </p:sp>
      <p:sp>
        <p:nvSpPr>
          <p:cNvPr id="12" name="Rounded Rectangular Callout 11"/>
          <p:cNvSpPr/>
          <p:nvPr/>
        </p:nvSpPr>
        <p:spPr>
          <a:xfrm>
            <a:off x="5659395" y="955947"/>
            <a:ext cx="6409037" cy="1155669"/>
          </a:xfrm>
          <a:prstGeom prst="wedgeRoundRectCallout">
            <a:avLst>
              <a:gd name="adj1" fmla="val 4205"/>
              <a:gd name="adj2" fmla="val 10696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Want to say ‘the opportunity </a:t>
            </a:r>
            <a:r>
              <a:rPr lang="en-GB" sz="2000" b="1" dirty="0">
                <a:solidFill>
                  <a:srgbClr val="002060"/>
                </a:solidFill>
              </a:rPr>
              <a:t>to </a:t>
            </a:r>
            <a:r>
              <a:rPr lang="en-GB" sz="2000" dirty="0">
                <a:solidFill>
                  <a:srgbClr val="002060"/>
                </a:solidFill>
              </a:rPr>
              <a:t>(do something)?</a:t>
            </a:r>
          </a:p>
          <a:p>
            <a:pPr algn="ctr"/>
            <a:r>
              <a:rPr lang="en-GB" sz="2000" dirty="0">
                <a:solidFill>
                  <a:srgbClr val="002060"/>
                </a:solidFill>
              </a:rPr>
              <a:t>Use ‘la oportunidad </a:t>
            </a:r>
            <a:r>
              <a:rPr lang="en-GB" sz="2000" b="1" dirty="0">
                <a:solidFill>
                  <a:srgbClr val="002060"/>
                </a:solidFill>
              </a:rPr>
              <a:t>de</a:t>
            </a:r>
            <a:r>
              <a:rPr lang="en-GB" sz="2000" dirty="0">
                <a:solidFill>
                  <a:srgbClr val="002060"/>
                </a:solidFill>
              </a:rPr>
              <a:t> (hacer algo).</a:t>
            </a:r>
          </a:p>
        </p:txBody>
      </p:sp>
    </p:spTree>
    <p:extLst>
      <p:ext uri="{BB962C8B-B14F-4D97-AF65-F5344CB8AC3E}">
        <p14:creationId xmlns:p14="http://schemas.microsoft.com/office/powerpoint/2010/main" val="397027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5429"/>
          <a:stretch/>
        </p:blipFill>
        <p:spPr>
          <a:xfrm>
            <a:off x="5331656" y="1128995"/>
            <a:ext cx="5397685" cy="5139021"/>
          </a:xfrm>
          <a:prstGeom prst="rect">
            <a:avLst/>
          </a:prstGeom>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2" name="Title 1"/>
          <p:cNvSpPr>
            <a:spLocks noGrp="1"/>
          </p:cNvSpPr>
          <p:nvPr>
            <p:ph type="title"/>
          </p:nvPr>
        </p:nvSpPr>
        <p:spPr>
          <a:xfrm>
            <a:off x="82287" y="1"/>
            <a:ext cx="6484584" cy="1325563"/>
          </a:xfrm>
        </p:spPr>
        <p:txBody>
          <a:bodyPr>
            <a:normAutofit/>
          </a:bodyPr>
          <a:lstStyle/>
          <a:p>
            <a:r>
              <a:rPr lang="en-US" sz="2900" b="1" dirty="0">
                <a:solidFill>
                  <a:schemeClr val="bg1"/>
                </a:solidFill>
                <a:latin typeface="Century Gothic" panose="020F0302020204030204"/>
                <a:cs typeface="Century Gothic"/>
              </a:rPr>
              <a:t>Una emergencia en las noticias</a:t>
            </a:r>
            <a:endParaRPr lang="en-GB" sz="2900" b="1" dirty="0">
              <a:solidFill>
                <a:schemeClr val="bg1"/>
              </a:solidFill>
              <a:latin typeface="Century Gothic"/>
              <a:cs typeface="Century Gothic"/>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1" y="258167"/>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defTabSz="914377">
              <a:defRPr/>
            </a:pPr>
            <a:r>
              <a:rPr lang="en-GB" sz="2000" b="1" dirty="0" err="1">
                <a:solidFill>
                  <a:prstClr val="white"/>
                </a:solidFill>
                <a:latin typeface="Century Gothic"/>
                <a:cs typeface="Century Gothic"/>
              </a:rPr>
              <a:t>escribir</a:t>
            </a:r>
            <a:endParaRPr lang="en-GB" sz="2000" b="1" dirty="0">
              <a:solidFill>
                <a:prstClr val="white"/>
              </a:solidFill>
              <a:latin typeface="Century Gothic"/>
              <a:cs typeface="Century Gothic"/>
            </a:endParaRPr>
          </a:p>
        </p:txBody>
      </p:sp>
      <p:sp>
        <p:nvSpPr>
          <p:cNvPr id="7" name="TextBox 6">
            <a:extLst>
              <a:ext uri="{FF2B5EF4-FFF2-40B4-BE49-F238E27FC236}">
                <a16:creationId xmlns:a16="http://schemas.microsoft.com/office/drawing/2014/main" id="{7F010251-589D-FD4D-A63A-07917D7B3A86}"/>
              </a:ext>
            </a:extLst>
          </p:cNvPr>
          <p:cNvSpPr txBox="1"/>
          <p:nvPr/>
        </p:nvSpPr>
        <p:spPr>
          <a:xfrm>
            <a:off x="3691641" y="5529000"/>
            <a:ext cx="7611864" cy="830997"/>
          </a:xfrm>
          <a:prstGeom prst="rect">
            <a:avLst/>
          </a:prstGeom>
          <a:solidFill>
            <a:schemeClr val="accent6">
              <a:lumMod val="60000"/>
              <a:lumOff val="40000"/>
            </a:schemeClr>
          </a:solidFill>
        </p:spPr>
        <p:txBody>
          <a:bodyPr wrap="square" lIns="91438" tIns="45719" rIns="91438" bIns="45719" rtlCol="0">
            <a:spAutoFit/>
          </a:bodyPr>
          <a:lstStyle/>
          <a:p>
            <a:pPr defTabSz="914377">
              <a:defRPr/>
            </a:pPr>
            <a:r>
              <a:rPr lang="en-US" sz="4800" dirty="0">
                <a:solidFill>
                  <a:srgbClr val="4472C4">
                    <a:lumMod val="50000"/>
                  </a:srgbClr>
                </a:solidFill>
                <a:latin typeface="Century Gothic"/>
                <a:cs typeface="Century Gothic"/>
              </a:rPr>
              <a:t>İIncendios* en Ecuador!</a:t>
            </a:r>
          </a:p>
        </p:txBody>
      </p:sp>
      <p:sp>
        <p:nvSpPr>
          <p:cNvPr id="8" name="TextBox 7"/>
          <p:cNvSpPr txBox="1"/>
          <p:nvPr/>
        </p:nvSpPr>
        <p:spPr>
          <a:xfrm>
            <a:off x="11072921" y="5027683"/>
            <a:ext cx="1018291" cy="400111"/>
          </a:xfrm>
          <a:prstGeom prst="rect">
            <a:avLst/>
          </a:prstGeom>
          <a:noFill/>
          <a:ln>
            <a:solidFill>
              <a:srgbClr val="002060"/>
            </a:solidFill>
          </a:ln>
        </p:spPr>
        <p:txBody>
          <a:bodyPr wrap="square" lIns="91438" tIns="45719" rIns="91438" bIns="45719" rtlCol="0">
            <a:spAutoFit/>
          </a:bodyPr>
          <a:lstStyle/>
          <a:p>
            <a:pPr algn="l"/>
            <a:r>
              <a:rPr lang="en-GB" sz="2000" dirty="0">
                <a:solidFill>
                  <a:schemeClr val="accent5">
                    <a:lumMod val="50000"/>
                  </a:schemeClr>
                </a:solidFill>
                <a:latin typeface="Century Gothic"/>
                <a:cs typeface="Century Gothic"/>
              </a:rPr>
              <a:t>* fires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8974" y="4101863"/>
            <a:ext cx="797925" cy="139986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5200" y="4134219"/>
            <a:ext cx="797925" cy="1399868"/>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b="10992"/>
          <a:stretch/>
        </p:blipFill>
        <p:spPr>
          <a:xfrm>
            <a:off x="6385987" y="4271923"/>
            <a:ext cx="797925" cy="124598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1270" y="4069509"/>
            <a:ext cx="797925" cy="139986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1992" y="3926718"/>
            <a:ext cx="797925" cy="139986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0672" y="4118042"/>
            <a:ext cx="797925" cy="139986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4448" y="3645755"/>
            <a:ext cx="1326253" cy="1888332"/>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4033" y="3891263"/>
            <a:ext cx="965260" cy="1374347"/>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5951" y="4265333"/>
            <a:ext cx="936504" cy="1333403"/>
          </a:xfrm>
          <a:prstGeom prst="rect">
            <a:avLst/>
          </a:prstGeom>
        </p:spPr>
      </p:pic>
      <p:sp>
        <p:nvSpPr>
          <p:cNvPr id="19" name="TextBox 18"/>
          <p:cNvSpPr txBox="1"/>
          <p:nvPr/>
        </p:nvSpPr>
        <p:spPr>
          <a:xfrm>
            <a:off x="289725" y="1456563"/>
            <a:ext cx="4842795" cy="2677656"/>
          </a:xfrm>
          <a:prstGeom prst="rect">
            <a:avLst/>
          </a:prstGeom>
          <a:noFill/>
        </p:spPr>
        <p:txBody>
          <a:bodyPr wrap="square" lIns="91438" tIns="45719" rIns="91438" bIns="45719" rtlCol="0">
            <a:spAutoFit/>
          </a:bodyPr>
          <a:lstStyle/>
          <a:p>
            <a:pPr algn="l"/>
            <a:r>
              <a:rPr lang="en-GB" sz="2800" dirty="0">
                <a:solidFill>
                  <a:schemeClr val="accent5">
                    <a:lumMod val="50000"/>
                  </a:schemeClr>
                </a:solidFill>
                <a:latin typeface="Century Gothic"/>
                <a:cs typeface="Century Gothic"/>
              </a:rPr>
              <a:t>Lees en un </a:t>
            </a:r>
            <a:r>
              <a:rPr lang="en-GB" sz="2800" dirty="0" err="1">
                <a:solidFill>
                  <a:schemeClr val="accent5">
                    <a:lumMod val="50000"/>
                  </a:schemeClr>
                </a:solidFill>
                <a:latin typeface="Century Gothic"/>
                <a:cs typeface="Century Gothic"/>
              </a:rPr>
              <a:t>periódico</a:t>
            </a:r>
            <a:r>
              <a:rPr lang="en-GB" sz="2800" dirty="0">
                <a:solidFill>
                  <a:schemeClr val="accent5">
                    <a:lumMod val="50000"/>
                  </a:schemeClr>
                </a:solidFill>
                <a:latin typeface="Century Gothic"/>
                <a:cs typeface="Century Gothic"/>
              </a:rPr>
              <a:t> </a:t>
            </a:r>
            <a:r>
              <a:rPr lang="en-GB" sz="2800" dirty="0" err="1">
                <a:solidFill>
                  <a:schemeClr val="accent5">
                    <a:lumMod val="50000"/>
                  </a:schemeClr>
                </a:solidFill>
                <a:latin typeface="Century Gothic"/>
                <a:cs typeface="Century Gothic"/>
              </a:rPr>
              <a:t>sobre</a:t>
            </a:r>
            <a:r>
              <a:rPr lang="en-GB" sz="2800" dirty="0">
                <a:solidFill>
                  <a:schemeClr val="accent5">
                    <a:lumMod val="50000"/>
                  </a:schemeClr>
                </a:solidFill>
                <a:latin typeface="Century Gothic"/>
                <a:cs typeface="Century Gothic"/>
              </a:rPr>
              <a:t> los </a:t>
            </a:r>
            <a:r>
              <a:rPr lang="en-GB" sz="2800" dirty="0" err="1">
                <a:solidFill>
                  <a:schemeClr val="accent5">
                    <a:lumMod val="50000"/>
                  </a:schemeClr>
                </a:solidFill>
                <a:latin typeface="Century Gothic"/>
                <a:cs typeface="Century Gothic"/>
              </a:rPr>
              <a:t>terribles</a:t>
            </a:r>
            <a:r>
              <a:rPr lang="en-GB" sz="2800" dirty="0">
                <a:solidFill>
                  <a:schemeClr val="accent5">
                    <a:lumMod val="50000"/>
                  </a:schemeClr>
                </a:solidFill>
                <a:latin typeface="Century Gothic"/>
                <a:cs typeface="Century Gothic"/>
              </a:rPr>
              <a:t> </a:t>
            </a:r>
            <a:r>
              <a:rPr lang="en-GB" sz="2800" dirty="0" err="1">
                <a:solidFill>
                  <a:schemeClr val="accent5">
                    <a:lumMod val="50000"/>
                  </a:schemeClr>
                </a:solidFill>
                <a:latin typeface="Century Gothic"/>
                <a:cs typeface="Century Gothic"/>
              </a:rPr>
              <a:t>incendios</a:t>
            </a:r>
            <a:r>
              <a:rPr lang="en-GB" sz="2800" dirty="0">
                <a:solidFill>
                  <a:schemeClr val="accent5">
                    <a:lumMod val="50000"/>
                  </a:schemeClr>
                </a:solidFill>
                <a:latin typeface="Century Gothic"/>
                <a:cs typeface="Century Gothic"/>
              </a:rPr>
              <a:t>* en </a:t>
            </a:r>
            <a:r>
              <a:rPr lang="en-GB" sz="2800" dirty="0" err="1">
                <a:solidFill>
                  <a:schemeClr val="accent5">
                    <a:lumMod val="50000"/>
                  </a:schemeClr>
                </a:solidFill>
                <a:latin typeface="Century Gothic"/>
                <a:cs typeface="Century Gothic"/>
              </a:rPr>
              <a:t>las</a:t>
            </a:r>
            <a:r>
              <a:rPr lang="en-GB" sz="2800" dirty="0">
                <a:solidFill>
                  <a:schemeClr val="accent5">
                    <a:lumMod val="50000"/>
                  </a:schemeClr>
                </a:solidFill>
                <a:latin typeface="Century Gothic"/>
                <a:cs typeface="Century Gothic"/>
              </a:rPr>
              <a:t> Amazonas en Ecuador  y </a:t>
            </a:r>
            <a:r>
              <a:rPr lang="en-GB" sz="2800" dirty="0" err="1">
                <a:solidFill>
                  <a:schemeClr val="accent5">
                    <a:lumMod val="50000"/>
                  </a:schemeClr>
                </a:solidFill>
                <a:latin typeface="Century Gothic"/>
                <a:cs typeface="Century Gothic"/>
              </a:rPr>
              <a:t>quieres</a:t>
            </a:r>
            <a:r>
              <a:rPr lang="en-GB" sz="2800" dirty="0">
                <a:solidFill>
                  <a:schemeClr val="accent5">
                    <a:lumMod val="50000"/>
                  </a:schemeClr>
                </a:solidFill>
                <a:latin typeface="Century Gothic"/>
                <a:cs typeface="Century Gothic"/>
              </a:rPr>
              <a:t> hacer algo con </a:t>
            </a:r>
            <a:r>
              <a:rPr lang="en-GB" sz="2800" dirty="0" err="1">
                <a:solidFill>
                  <a:schemeClr val="accent5">
                    <a:lumMod val="50000"/>
                  </a:schemeClr>
                </a:solidFill>
                <a:latin typeface="Century Gothic"/>
                <a:cs typeface="Century Gothic"/>
              </a:rPr>
              <a:t>tus</a:t>
            </a:r>
            <a:r>
              <a:rPr lang="en-GB" sz="2800" dirty="0">
                <a:solidFill>
                  <a:schemeClr val="accent5">
                    <a:lumMod val="50000"/>
                  </a:schemeClr>
                </a:solidFill>
                <a:latin typeface="Century Gothic"/>
                <a:cs typeface="Century Gothic"/>
              </a:rPr>
              <a:t> </a:t>
            </a:r>
            <a:r>
              <a:rPr lang="en-GB" sz="2800" dirty="0" err="1">
                <a:solidFill>
                  <a:schemeClr val="accent5">
                    <a:lumMod val="50000"/>
                  </a:schemeClr>
                </a:solidFill>
                <a:latin typeface="Century Gothic"/>
                <a:cs typeface="Century Gothic"/>
              </a:rPr>
              <a:t>compañeros</a:t>
            </a:r>
            <a:r>
              <a:rPr lang="en-GB" sz="2800" dirty="0">
                <a:solidFill>
                  <a:schemeClr val="accent5">
                    <a:lumMod val="50000"/>
                  </a:schemeClr>
                </a:solidFill>
                <a:latin typeface="Century Gothic"/>
                <a:cs typeface="Century Gothic"/>
              </a:rPr>
              <a:t> de la escuela para ayudar.</a:t>
            </a:r>
          </a:p>
        </p:txBody>
      </p:sp>
      <p:sp>
        <p:nvSpPr>
          <p:cNvPr id="20" name="TextBox 19"/>
          <p:cNvSpPr txBox="1"/>
          <p:nvPr/>
        </p:nvSpPr>
        <p:spPr>
          <a:xfrm>
            <a:off x="289725" y="4292389"/>
            <a:ext cx="4683747" cy="954107"/>
          </a:xfrm>
          <a:prstGeom prst="rect">
            <a:avLst/>
          </a:prstGeom>
          <a:noFill/>
        </p:spPr>
        <p:txBody>
          <a:bodyPr wrap="square" lIns="91438" tIns="45719" rIns="91438" bIns="45719" rtlCol="0">
            <a:spAutoFit/>
          </a:bodyPr>
          <a:lstStyle/>
          <a:p>
            <a:pPr algn="l"/>
            <a:r>
              <a:rPr lang="en-GB" sz="2800" dirty="0" err="1">
                <a:solidFill>
                  <a:schemeClr val="accent5">
                    <a:lumMod val="50000"/>
                  </a:schemeClr>
                </a:solidFill>
                <a:latin typeface="Century Gothic"/>
                <a:cs typeface="Century Gothic"/>
              </a:rPr>
              <a:t>Explica</a:t>
            </a:r>
            <a:r>
              <a:rPr lang="en-GB" sz="2800" dirty="0">
                <a:solidFill>
                  <a:schemeClr val="accent5">
                    <a:lumMod val="50000"/>
                  </a:schemeClr>
                </a:solidFill>
                <a:latin typeface="Century Gothic"/>
                <a:cs typeface="Century Gothic"/>
              </a:rPr>
              <a:t> la situación y </a:t>
            </a:r>
            <a:r>
              <a:rPr lang="en-GB" sz="2800" dirty="0" err="1">
                <a:solidFill>
                  <a:schemeClr val="accent5">
                    <a:lumMod val="50000"/>
                  </a:schemeClr>
                </a:solidFill>
                <a:latin typeface="Century Gothic"/>
                <a:cs typeface="Century Gothic"/>
              </a:rPr>
              <a:t>tus</a:t>
            </a:r>
            <a:r>
              <a:rPr lang="en-GB" sz="2800" dirty="0">
                <a:solidFill>
                  <a:schemeClr val="accent5">
                    <a:lumMod val="50000"/>
                  </a:schemeClr>
                </a:solidFill>
                <a:latin typeface="Century Gothic"/>
                <a:cs typeface="Century Gothic"/>
              </a:rPr>
              <a:t> planes para ayudar.</a:t>
            </a:r>
          </a:p>
        </p:txBody>
      </p:sp>
      <p:sp>
        <p:nvSpPr>
          <p:cNvPr id="6" name="Oval Callout 5"/>
          <p:cNvSpPr/>
          <p:nvPr/>
        </p:nvSpPr>
        <p:spPr>
          <a:xfrm>
            <a:off x="5107768" y="1102584"/>
            <a:ext cx="6377729" cy="2833221"/>
          </a:xfrm>
          <a:prstGeom prst="wedgeEllipseCallout">
            <a:avLst>
              <a:gd name="adj1" fmla="val -55406"/>
              <a:gd name="adj2" fmla="val 11437"/>
            </a:avLst>
          </a:prstGeom>
        </p:spPr>
        <p:style>
          <a:lnRef idx="1">
            <a:schemeClr val="accent1"/>
          </a:lnRef>
          <a:fillRef idx="3">
            <a:schemeClr val="accent1"/>
          </a:fillRef>
          <a:effectRef idx="2">
            <a:schemeClr val="accent1"/>
          </a:effectRef>
          <a:fontRef idx="minor">
            <a:schemeClr val="lt1"/>
          </a:fontRef>
        </p:style>
        <p:txBody>
          <a:bodyPr lIns="91438" tIns="45719" rIns="91438" bIns="45719" spcCol="0" rtlCol="0" anchor="ctr"/>
          <a:lstStyle/>
          <a:p>
            <a:pPr algn="ctr"/>
            <a:r>
              <a:rPr lang="en-US" sz="2000" dirty="0">
                <a:latin typeface="Century Gothic"/>
                <a:cs typeface="Century Gothic"/>
              </a:rPr>
              <a:t>The Amazon rainforest covers a vast area in Latin America. 60% is in Portuguese-speaking Brazil, but it also is in Peruvian, Colombian, Ecuadorean, Bolivian and Venezuelan territory. Forest fires are an annual problem.</a:t>
            </a:r>
          </a:p>
        </p:txBody>
      </p:sp>
    </p:spTree>
    <p:extLst>
      <p:ext uri="{BB962C8B-B14F-4D97-AF65-F5344CB8AC3E}">
        <p14:creationId xmlns:p14="http://schemas.microsoft.com/office/powerpoint/2010/main" val="5977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21411500">
            <a:off x="239235" y="1808690"/>
            <a:ext cx="8480082" cy="4524315"/>
          </a:xfrm>
          <a:prstGeom prst="rect">
            <a:avLst/>
          </a:prstGeom>
          <a:noFill/>
          <a:ln w="57150">
            <a:solidFill>
              <a:schemeClr val="accent5">
                <a:lumMod val="50000"/>
              </a:scheme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situation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understand the reality in Australia.  We must do something because there is a problem.  We believe that it is important to help.</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are we doing today?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making calls to people with money.   We are putting information on a web page and notices* on  the walls.   We are selling things in front of school.</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US" sz="2900" b="1" dirty="0">
                <a:solidFill>
                  <a:schemeClr val="bg1"/>
                </a:solidFill>
                <a:latin typeface="Century Gothic" panose="020F0302020204030204"/>
              </a:rPr>
              <a:t>Una emergencia en las noticias</a:t>
            </a:r>
            <a:endParaRPr lang="en-GB" sz="29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8" name="Group 17"/>
          <p:cNvGrpSpPr/>
          <p:nvPr/>
        </p:nvGrpSpPr>
        <p:grpSpPr>
          <a:xfrm>
            <a:off x="8857546" y="2037065"/>
            <a:ext cx="3306904" cy="3625001"/>
            <a:chOff x="4213801" y="64711"/>
            <a:chExt cx="6515539" cy="6203306"/>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5429"/>
            <a:stretch/>
          </p:blipFill>
          <p:spPr>
            <a:xfrm>
              <a:off x="4213801" y="64711"/>
              <a:ext cx="6515539" cy="620330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1269" y="4069508"/>
              <a:ext cx="797925" cy="139986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4447" y="3645755"/>
              <a:ext cx="1326253" cy="1888332"/>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44032" y="3891263"/>
              <a:ext cx="965260" cy="1374346"/>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5951" y="4265332"/>
              <a:ext cx="936504" cy="1333403"/>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b="10992"/>
            <a:stretch/>
          </p:blipFill>
          <p:spPr>
            <a:xfrm>
              <a:off x="6385986" y="4271923"/>
              <a:ext cx="797925" cy="124598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b="10992"/>
            <a:stretch/>
          </p:blipFill>
          <p:spPr>
            <a:xfrm>
              <a:off x="6173814" y="3884411"/>
              <a:ext cx="797925" cy="1245986"/>
            </a:xfrm>
            <a:prstGeom prst="rect">
              <a:avLst/>
            </a:prstGeom>
          </p:spPr>
        </p:pic>
      </p:grpSp>
      <p:sp>
        <p:nvSpPr>
          <p:cNvPr id="19" name="TextBox 18"/>
          <p:cNvSpPr txBox="1"/>
          <p:nvPr/>
        </p:nvSpPr>
        <p:spPr>
          <a:xfrm>
            <a:off x="121630" y="1054252"/>
            <a:ext cx="114588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Escribe en español el </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texto</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para la </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página</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web de la escuela:</a:t>
            </a:r>
          </a:p>
        </p:txBody>
      </p:sp>
      <p:sp>
        <p:nvSpPr>
          <p:cNvPr id="20" name="TextBox 19">
            <a:extLst>
              <a:ext uri="{FF2B5EF4-FFF2-40B4-BE49-F238E27FC236}">
                <a16:creationId xmlns:a16="http://schemas.microsoft.com/office/drawing/2014/main" id="{7F010251-589D-FD4D-A63A-07917D7B3A86}"/>
              </a:ext>
            </a:extLst>
          </p:cNvPr>
          <p:cNvSpPr txBox="1"/>
          <p:nvPr/>
        </p:nvSpPr>
        <p:spPr>
          <a:xfrm>
            <a:off x="2288862" y="1742175"/>
            <a:ext cx="4925440" cy="584775"/>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İIncendios en Australia!</a:t>
            </a:r>
          </a:p>
        </p:txBody>
      </p:sp>
      <p:sp>
        <p:nvSpPr>
          <p:cNvPr id="21" name="TextBox 20"/>
          <p:cNvSpPr txBox="1"/>
          <p:nvPr/>
        </p:nvSpPr>
        <p:spPr>
          <a:xfrm rot="21415940">
            <a:off x="302799" y="2547824"/>
            <a:ext cx="5669566" cy="461665"/>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Entendemos la realidad en Australia.</a:t>
            </a:r>
          </a:p>
        </p:txBody>
      </p:sp>
      <p:sp>
        <p:nvSpPr>
          <p:cNvPr id="23" name="TextBox 22"/>
          <p:cNvSpPr txBox="1"/>
          <p:nvPr/>
        </p:nvSpPr>
        <p:spPr>
          <a:xfrm rot="21413645">
            <a:off x="5991787" y="2338715"/>
            <a:ext cx="1874393" cy="461665"/>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Debemos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rot="21413645">
            <a:off x="6200620" y="2854635"/>
            <a:ext cx="1672652" cy="461665"/>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Creemos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rot="21413645">
            <a:off x="345380" y="4715051"/>
            <a:ext cx="6630565" cy="461665"/>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Hacemos llamadas a personas con dinero.</a:t>
            </a:r>
          </a:p>
        </p:txBody>
      </p:sp>
      <p:sp>
        <p:nvSpPr>
          <p:cNvPr id="26" name="TextBox 25"/>
          <p:cNvSpPr txBox="1"/>
          <p:nvPr/>
        </p:nvSpPr>
        <p:spPr>
          <a:xfrm rot="21413645">
            <a:off x="387493" y="5193083"/>
            <a:ext cx="8377860" cy="461665"/>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información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una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página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web y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anuncios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las</a:t>
            </a:r>
          </a:p>
        </p:txBody>
      </p:sp>
      <p:sp>
        <p:nvSpPr>
          <p:cNvPr id="27" name="TextBox 26"/>
          <p:cNvSpPr txBox="1"/>
          <p:nvPr/>
        </p:nvSpPr>
        <p:spPr>
          <a:xfrm rot="21413645">
            <a:off x="7031606" y="4487698"/>
            <a:ext cx="1678444" cy="461665"/>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Ponemos</a:t>
            </a:r>
          </a:p>
        </p:txBody>
      </p:sp>
      <p:sp>
        <p:nvSpPr>
          <p:cNvPr id="28" name="TextBox 27"/>
          <p:cNvSpPr txBox="1"/>
          <p:nvPr/>
        </p:nvSpPr>
        <p:spPr>
          <a:xfrm rot="21413645">
            <a:off x="448398" y="5890026"/>
            <a:ext cx="1567148" cy="461665"/>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paredes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28"/>
          <p:cNvSpPr txBox="1"/>
          <p:nvPr/>
        </p:nvSpPr>
        <p:spPr>
          <a:xfrm rot="21413645">
            <a:off x="2034736" y="5691049"/>
            <a:ext cx="6363010" cy="461665"/>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Vendemos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cosas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delante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escuela.</a:t>
            </a:r>
          </a:p>
        </p:txBody>
      </p:sp>
      <p:sp>
        <p:nvSpPr>
          <p:cNvPr id="30" name="TextBox 29"/>
          <p:cNvSpPr txBox="1"/>
          <p:nvPr/>
        </p:nvSpPr>
        <p:spPr>
          <a:xfrm>
            <a:off x="9031216" y="5874261"/>
            <a:ext cx="1558285" cy="400110"/>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notice</a:t>
            </a:r>
          </a:p>
        </p:txBody>
      </p:sp>
      <p:sp>
        <p:nvSpPr>
          <p:cNvPr id="31" name="TextBox 30"/>
          <p:cNvSpPr txBox="1"/>
          <p:nvPr/>
        </p:nvSpPr>
        <p:spPr>
          <a:xfrm rot="21415033">
            <a:off x="323325" y="3065458"/>
            <a:ext cx="5833276" cy="461665"/>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hacer algo porque hay un problema.</a:t>
            </a:r>
          </a:p>
        </p:txBody>
      </p:sp>
      <p:sp>
        <p:nvSpPr>
          <p:cNvPr id="32" name="TextBox 31"/>
          <p:cNvSpPr txBox="1"/>
          <p:nvPr/>
        </p:nvSpPr>
        <p:spPr>
          <a:xfrm rot="21413645">
            <a:off x="324233" y="3681568"/>
            <a:ext cx="4633417" cy="461665"/>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es importante ayudar.</a:t>
            </a:r>
          </a:p>
        </p:txBody>
      </p:sp>
      <p:sp>
        <p:nvSpPr>
          <p:cNvPr id="33" name="TextBox 32"/>
          <p:cNvSpPr txBox="1"/>
          <p:nvPr/>
        </p:nvSpPr>
        <p:spPr>
          <a:xfrm rot="21415940">
            <a:off x="241144" y="2089759"/>
            <a:ext cx="1981657" cy="461665"/>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situación</a:t>
            </a:r>
          </a:p>
        </p:txBody>
      </p:sp>
      <p:sp>
        <p:nvSpPr>
          <p:cNvPr id="34" name="TextBox 33"/>
          <p:cNvSpPr txBox="1"/>
          <p:nvPr/>
        </p:nvSpPr>
        <p:spPr>
          <a:xfrm rot="21413645">
            <a:off x="345232" y="4223191"/>
            <a:ext cx="4456012" cy="461665"/>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¿Qué hacemos hoy?</a:t>
            </a:r>
          </a:p>
        </p:txBody>
      </p:sp>
    </p:spTree>
    <p:extLst>
      <p:ext uri="{BB962C8B-B14F-4D97-AF65-F5344CB8AC3E}">
        <p14:creationId xmlns:p14="http://schemas.microsoft.com/office/powerpoint/2010/main" val="32253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25" grpId="0" animBg="1"/>
      <p:bldP spid="26" grpId="0" animBg="1"/>
      <p:bldP spid="27" grpId="0" animBg="1"/>
      <p:bldP spid="28" grpId="0" animBg="1"/>
      <p:bldP spid="29" grpId="0" animBg="1"/>
      <p:bldP spid="31" grpId="0" animBg="1"/>
      <p:bldP spid="32" grpId="0" animBg="1"/>
      <p:bldP spid="33" grpId="0" animBg="1"/>
      <p:bldP spid="34"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209</TotalTime>
  <Words>8291</Words>
  <Application>Microsoft Macintosh PowerPoint</Application>
  <PresentationFormat>Widescreen</PresentationFormat>
  <Paragraphs>1016</Paragraphs>
  <Slides>41</Slides>
  <Notes>32</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Century Gothic</vt:lpstr>
      <vt:lpstr>Tw Cen MT</vt:lpstr>
      <vt:lpstr>1_Office Theme</vt:lpstr>
      <vt:lpstr>Cultural Collection</vt:lpstr>
      <vt:lpstr>8.1.1.1</vt:lpstr>
      <vt:lpstr>¡A hablar!</vt:lpstr>
      <vt:lpstr>8.1.1.3</vt:lpstr>
      <vt:lpstr>leer</vt:lpstr>
      <vt:lpstr>8.1.1.4</vt:lpstr>
      <vt:lpstr>Vocabulario</vt:lpstr>
      <vt:lpstr>Una emergencia en las noticias</vt:lpstr>
      <vt:lpstr>Una emergencia en las noticias</vt:lpstr>
      <vt:lpstr>8.1.1.6</vt:lpstr>
      <vt:lpstr>Rule: If the penultimate syllable is stressed and the word ends in any vowel OR ‘n’ or ‘s’ then there is no accent.</vt:lpstr>
      <vt:lpstr>8.1.2.5</vt:lpstr>
      <vt:lpstr>Tapas</vt:lpstr>
      <vt:lpstr>8.1.2.6</vt:lpstr>
      <vt:lpstr>Vocabulario</vt:lpstr>
      <vt:lpstr>Hoy vamos a leer un texto sobre un país de Sudamérica.</vt:lpstr>
      <vt:lpstr>¿Cómo es Bolivia? </vt:lpstr>
      <vt:lpstr>Geografía</vt:lpstr>
      <vt:lpstr>Idiomas y educación</vt:lpstr>
      <vt:lpstr>Escucha información sobre Bolivia. ¿El sujeto es singular o plural? Luego, busca el sujeto. En la frase tres, dos sujetos son posibles.</vt:lpstr>
      <vt:lpstr>Hablamos sobre Bolivia en parejas.</vt:lpstr>
      <vt:lpstr>PowerPoint Presentation</vt:lpstr>
      <vt:lpstr>Solución</vt:lpstr>
      <vt:lpstr>Solución</vt:lpstr>
      <vt:lpstr>Hablamos sobre Bolivia en parejas.</vt:lpstr>
      <vt:lpstr>Persona A</vt:lpstr>
      <vt:lpstr>Persona A</vt:lpstr>
      <vt:lpstr>Bolivia: un país diverso</vt:lpstr>
      <vt:lpstr>Bolivia: un país diverso</vt:lpstr>
      <vt:lpstr>escribir</vt:lpstr>
      <vt:lpstr>Deberes</vt:lpstr>
      <vt:lpstr>8.1.2.7</vt:lpstr>
      <vt:lpstr>Fonética: [ci] &amp; [ce]</vt:lpstr>
      <vt:lpstr>Las comunidades autónomas de España</vt:lpstr>
      <vt:lpstr>Las comunidades autónomas de España</vt:lpstr>
      <vt:lpstr>SSCs [CE] y [CI]</vt:lpstr>
      <vt:lpstr>Pilar y Conchi son de lugares diferentes, así que no tienen la misma pronunciación de [ce] y [ci]. Escucha. Quién habla, ¿Conchi o Pilar? Escribe el lugar también.</vt:lpstr>
      <vt:lpstr>Navidad con la Familia López</vt:lpstr>
      <vt:lpstr>Navidad con la Familia López</vt:lpstr>
      <vt:lpstr>Respuestas</vt:lpstr>
      <vt:lpstr>Navidad con la Familia López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Louise Grant</cp:lastModifiedBy>
  <cp:revision>27</cp:revision>
  <dcterms:created xsi:type="dcterms:W3CDTF">2020-06-12T19:18:08Z</dcterms:created>
  <dcterms:modified xsi:type="dcterms:W3CDTF">2021-04-14T09:56:58Z</dcterms:modified>
</cp:coreProperties>
</file>