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Lst>
  <p:notesMasterIdLst>
    <p:notesMasterId r:id="rId73"/>
  </p:notesMasterIdLst>
  <p:sldIdLst>
    <p:sldId id="324" r:id="rId6"/>
    <p:sldId id="362" r:id="rId7"/>
    <p:sldId id="363" r:id="rId8"/>
    <p:sldId id="364" r:id="rId9"/>
    <p:sldId id="462" r:id="rId10"/>
    <p:sldId id="366" r:id="rId11"/>
    <p:sldId id="367" r:id="rId12"/>
    <p:sldId id="368" r:id="rId13"/>
    <p:sldId id="463" r:id="rId14"/>
    <p:sldId id="287" r:id="rId15"/>
    <p:sldId id="464" r:id="rId16"/>
    <p:sldId id="288" r:id="rId17"/>
    <p:sldId id="465" r:id="rId18"/>
    <p:sldId id="466" r:id="rId19"/>
    <p:sldId id="467" r:id="rId20"/>
    <p:sldId id="468" r:id="rId21"/>
    <p:sldId id="469" r:id="rId22"/>
    <p:sldId id="470" r:id="rId23"/>
    <p:sldId id="471" r:id="rId24"/>
    <p:sldId id="289" r:id="rId25"/>
    <p:sldId id="290" r:id="rId26"/>
    <p:sldId id="428" r:id="rId27"/>
    <p:sldId id="429" r:id="rId28"/>
    <p:sldId id="430" r:id="rId29"/>
    <p:sldId id="431" r:id="rId30"/>
    <p:sldId id="432" r:id="rId31"/>
    <p:sldId id="433" r:id="rId32"/>
    <p:sldId id="434" r:id="rId33"/>
    <p:sldId id="435" r:id="rId34"/>
    <p:sldId id="436" r:id="rId35"/>
    <p:sldId id="437" r:id="rId36"/>
    <p:sldId id="438" r:id="rId37"/>
    <p:sldId id="439" r:id="rId38"/>
    <p:sldId id="440" r:id="rId39"/>
    <p:sldId id="413" r:id="rId40"/>
    <p:sldId id="414" r:id="rId41"/>
    <p:sldId id="382" r:id="rId42"/>
    <p:sldId id="383" r:id="rId43"/>
    <p:sldId id="384" r:id="rId44"/>
    <p:sldId id="385" r:id="rId45"/>
    <p:sldId id="386" r:id="rId46"/>
    <p:sldId id="387" r:id="rId47"/>
    <p:sldId id="388" r:id="rId48"/>
    <p:sldId id="389" r:id="rId49"/>
    <p:sldId id="415" r:id="rId50"/>
    <p:sldId id="416" r:id="rId51"/>
    <p:sldId id="417" r:id="rId52"/>
    <p:sldId id="393" r:id="rId53"/>
    <p:sldId id="394" r:id="rId54"/>
    <p:sldId id="395" r:id="rId55"/>
    <p:sldId id="396" r:id="rId56"/>
    <p:sldId id="397" r:id="rId57"/>
    <p:sldId id="398" r:id="rId58"/>
    <p:sldId id="472" r:id="rId59"/>
    <p:sldId id="400" r:id="rId60"/>
    <p:sldId id="401" r:id="rId61"/>
    <p:sldId id="402" r:id="rId62"/>
    <p:sldId id="403" r:id="rId63"/>
    <p:sldId id="473" r:id="rId64"/>
    <p:sldId id="405" r:id="rId65"/>
    <p:sldId id="406" r:id="rId66"/>
    <p:sldId id="407" r:id="rId67"/>
    <p:sldId id="408" r:id="rId68"/>
    <p:sldId id="409" r:id="rId69"/>
    <p:sldId id="410" r:id="rId70"/>
    <p:sldId id="411" r:id="rId71"/>
    <p:sldId id="41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3" autoAdjust="0"/>
    <p:restoredTop sz="75702" autoAdjust="0"/>
  </p:normalViewPr>
  <p:slideViewPr>
    <p:cSldViewPr snapToGrid="0">
      <p:cViewPr varScale="1">
        <p:scale>
          <a:sx n="55" d="100"/>
          <a:sy n="55" d="100"/>
        </p:scale>
        <p:origin x="1122" y="66"/>
      </p:cViewPr>
      <p:guideLst>
        <p:guide orient="horz" pos="2160"/>
        <p:guide pos="384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lker.com/clipart-2330.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lker.com/clipart-2330.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lker.com/clipart-2330.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lker.com/clipart-2330.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s.wikipedia.org/wiki/Diego_Armando_Maradona"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en.wikipedia.org/wiki/Sergio_Ag%C3%BCero" TargetMode="External"/><Relationship Id="rId5" Type="http://schemas.openxmlformats.org/officeDocument/2006/relationships/hyperlink" Target="https://www.thefamouspeople.com/profiles/giannina-maradona-36246.php" TargetMode="External"/><Relationship Id="rId4" Type="http://schemas.openxmlformats.org/officeDocument/2006/relationships/hyperlink" Target="https://es.wikipedia.org/wiki/Diego_Armando_Maradona%23/media/Archivo:Maradona-Mundial_86_con_la_copa.JPG"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s.wikipedia.org/wiki/Diego_Armando_Maradona"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n.wikipedia.org/wiki/Sergio_Ag%C3%BCero" TargetMode="External"/><Relationship Id="rId5" Type="http://schemas.openxmlformats.org/officeDocument/2006/relationships/hyperlink" Target="https://www.thefamouspeople.com/profiles/giannina-maradona-36246.php" TargetMode="External"/><Relationship Id="rId4" Type="http://schemas.openxmlformats.org/officeDocument/2006/relationships/hyperlink" Target="https://es.wikipedia.org/wiki/Diego_Armando_Maradona%23/media/Archivo:Maradona-Mundial_86_con_la_copa.JP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unsplash.com/s/photos/barcelona-churches?utm_source=unsplash&amp;utm_medium=referral&amp;utm_content=creditCopyText" TargetMode="External"/><Relationship Id="rId3" Type="http://schemas.openxmlformats.org/officeDocument/2006/relationships/hyperlink" Target="https://unsplash.com/@florenciapotter?utm_source=unsplash&amp;utm_medium=referral&amp;utm_content=creditCopyText" TargetMode="External"/><Relationship Id="rId7" Type="http://schemas.openxmlformats.org/officeDocument/2006/relationships/hyperlink" Target="https://unsplash.com/@tomasnozina?utm_source=unsplash&amp;utm_medium=referral&amp;utm_content=creditCopyText"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unsplash.com/s/photos/barcelona-gaudi?utm_source=unsplash&amp;utm_medium=referral&amp;utm_content=creditCopyText" TargetMode="External"/><Relationship Id="rId5" Type="http://schemas.openxmlformats.org/officeDocument/2006/relationships/hyperlink" Target="https://unsplash.com/@aarsoph?utm_source=unsplash&amp;utm_medium=referral&amp;utm_content=creditCopyText" TargetMode="External"/><Relationship Id="rId10" Type="http://schemas.openxmlformats.org/officeDocument/2006/relationships/hyperlink" Target="https://unsplash.com/s/photos/barcelona-towers?utm_source=unsplash&amp;utm_medium=referral&amp;utm_content=creditCopyText" TargetMode="External"/><Relationship Id="rId4" Type="http://schemas.openxmlformats.org/officeDocument/2006/relationships/hyperlink" Target="https://unsplash.com/s/photos/barcelona-parque-guell?utm_source=unsplash&amp;utm_medium=referral&amp;utm_content=creditCopyText" TargetMode="External"/><Relationship Id="rId9" Type="http://schemas.openxmlformats.org/officeDocument/2006/relationships/hyperlink" Target="https://unsplash.com/@louisa_schaad?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unsplash.com/s/photos/valencia-plaza?utm_source=unsplash&amp;utm_medium=referral&amp;utm_content=creditCopyText" TargetMode="External"/><Relationship Id="rId3" Type="http://schemas.openxmlformats.org/officeDocument/2006/relationships/hyperlink" Target="https://unsplash.com/@nosoylasonia?utm_source=unsplash&amp;utm_medium=referral&amp;utm_content=creditCopyText" TargetMode="External"/><Relationship Id="rId7" Type="http://schemas.openxmlformats.org/officeDocument/2006/relationships/hyperlink" Target="https://unsplash.com/@jonnyjames2?utm_source=unsplash&amp;utm_medium=referral&amp;utm_content=creditCopyText"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unsplash.com/s/photos/valencia-mercado?utm_source=unsplash&amp;utm_medium=referral&amp;utm_content=creditCopyText" TargetMode="External"/><Relationship Id="rId5" Type="http://schemas.openxmlformats.org/officeDocument/2006/relationships/hyperlink" Target="https://unsplash.com/@ppovoroznuk?utm_source=unsplash&amp;utm_medium=referral&amp;utm_content=creditCopyText" TargetMode="External"/><Relationship Id="rId4" Type="http://schemas.openxmlformats.org/officeDocument/2006/relationships/hyperlink" Target="https://unsplash.com/s/photos/valencia---ciudad-de-las-artes-y-de-las-ciencias?utm_source=unsplash&amp;utm_medium=referral&amp;utm_content=creditCopyText" TargetMode="External"/><Relationship Id="rId9" Type="http://schemas.openxmlformats.org/officeDocument/2006/relationships/hyperlink" Target="https://unsplash.com/@williamcarletti?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unsplash.com/@hariboisverygood?utm_source=unsplash&amp;utm_medium=referral&amp;utm_content=creditCopyText" TargetMode="External"/><Relationship Id="rId3" Type="http://schemas.openxmlformats.org/officeDocument/2006/relationships/hyperlink" Target="https://unsplash.com/@fikrirasyid?utm_source=unsplash&amp;utm_medium=referral&amp;utm_content=creditCopyText" TargetMode="External"/><Relationship Id="rId7" Type="http://schemas.openxmlformats.org/officeDocument/2006/relationships/hyperlink" Target="https://unsplash.com/@biancaberg?utm_source=unsplash&amp;utm_medium=referral&amp;utm_content=creditCopyText"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unsplash.com/s/photos/barcelona-churches?utm_source=unsplash&amp;utm_medium=referral&amp;utm_content=creditCopyText" TargetMode="External"/><Relationship Id="rId5" Type="http://schemas.openxmlformats.org/officeDocument/2006/relationships/hyperlink" Target="https://unsplash.com/@bielmorro?utm_source=unsplash&amp;utm_medium=referral&amp;utm_content=creditCopyText" TargetMode="External"/><Relationship Id="rId10" Type="http://schemas.openxmlformats.org/officeDocument/2006/relationships/hyperlink" Target="https://unsplash.com/@derekstory?utm_source=unsplash&amp;utm_medium=referral&amp;utm_content=creditCopyText" TargetMode="External"/><Relationship Id="rId4" Type="http://schemas.openxmlformats.org/officeDocument/2006/relationships/hyperlink" Target="https://unsplash.com/s/photos/barcelona-towers?utm_source=unsplash&amp;utm_medium=referral&amp;utm_content=creditCopyText" TargetMode="External"/><Relationship Id="rId9" Type="http://schemas.openxmlformats.org/officeDocument/2006/relationships/hyperlink" Target="https://unsplash.com/s/photos/barcelona-park-guell?utm_source=unsplash&amp;utm_medium=referral&amp;utm_content=creditCopyText"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unsplash.com/s/photos/outdoor-market?utm_source=unsplash&amp;utm_medium=referral&amp;utm_content=creditCopyText" TargetMode="External"/><Relationship Id="rId3" Type="http://schemas.openxmlformats.org/officeDocument/2006/relationships/hyperlink" Target="https://unsplash.com/@welovebarcelona?utm_source=unsplash&amp;utm_medium=referral&amp;utm_content=creditCopyText" TargetMode="External"/><Relationship Id="rId7" Type="http://schemas.openxmlformats.org/officeDocument/2006/relationships/hyperlink" Target="https://unsplash.com/@themeinn?utm_source=unsplash&amp;utm_medium=referral&amp;utm_content=creditCopyText"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unsplash.com/s/photos/valencia-market?utm_source=unsplash&amp;utm_medium=referral&amp;utm_content=creditCopyText" TargetMode="External"/><Relationship Id="rId5" Type="http://schemas.openxmlformats.org/officeDocument/2006/relationships/hyperlink" Target="https://unsplash.com/@nosoylasonia?utm_source=unsplash&amp;utm_medium=referral&amp;utm_content=creditCopyText" TargetMode="External"/><Relationship Id="rId4" Type="http://schemas.openxmlformats.org/officeDocument/2006/relationships/hyperlink" Target="https://unsplash.com/s/photos/shops?utm_source=unsplash&amp;utm_medium=referral&amp;utm_content=creditCopyText"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exels.com/@foxsaidwhat?utm_content=attributionCopyText&amp;utm_medium=referral&amp;utm_source=pexel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pexels.com/photo/beach-sand-ocean-summer-66970/?utm_content=attributionCopyText&amp;utm_medium=referral&amp;utm_source=pexel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atsontravels.blogspot.com/2014/01/gold-museum-bogota-colombia.html"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simag.com/es/arte/22805-el-museo-del-oro" TargetMode="External"/><Relationship Id="rId4" Type="http://schemas.openxmlformats.org/officeDocument/2006/relationships/hyperlink" Target="https://www.colombia.co/wp-content/uploads/2015/05/museos.jp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es/users/rauschenberger-461458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Students now hear full poem in full and can read it at the same time. Hover over the grey icon in the top right hand corner,</a:t>
            </a:r>
            <a:r>
              <a:rPr lang="en-GB" baseline="0" dirty="0"/>
              <a:t> then press ‘play’.</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activity here aims</a:t>
            </a:r>
            <a:r>
              <a:rPr lang="en-GB" baseline="0" dirty="0"/>
              <a:t> to </a:t>
            </a:r>
            <a:r>
              <a:rPr lang="en-GB" dirty="0"/>
              <a:t>make sure that students</a:t>
            </a:r>
            <a:r>
              <a:rPr lang="en-GB" baseline="0" dirty="0"/>
              <a:t> </a:t>
            </a:r>
            <a:r>
              <a:rPr lang="x-none" dirty="0"/>
              <a:t>understand all the </a:t>
            </a:r>
            <a:r>
              <a:rPr lang="en-GB" dirty="0"/>
              <a:t>verb infinitives</a:t>
            </a:r>
            <a:r>
              <a:rPr lang="x-none" dirty="0"/>
              <a:t> in the poem.</a:t>
            </a:r>
            <a:r>
              <a:rPr lang="en-GB" dirty="0"/>
              <a:t> Ask students</a:t>
            </a:r>
            <a:r>
              <a:rPr lang="en-GB" baseline="0" dirty="0"/>
              <a:t> to</a:t>
            </a:r>
            <a:r>
              <a:rPr lang="en-GB" dirty="0"/>
              <a:t> write 1-8 in their books and write the Spanish verb corresponding to the each numbered image. </a:t>
            </a:r>
            <a:r>
              <a:rPr lang="x-none" dirty="0"/>
              <a:t>Teachers can click each</a:t>
            </a:r>
            <a:r>
              <a:rPr lang="en-GB" dirty="0"/>
              <a:t> orange</a:t>
            </a:r>
            <a:r>
              <a:rPr lang="x-none" dirty="0"/>
              <a:t> number to </a:t>
            </a:r>
            <a:r>
              <a:rPr lang="en-GB" dirty="0"/>
              <a:t>hear </a:t>
            </a:r>
            <a:r>
              <a:rPr lang="x-none" dirty="0"/>
              <a:t>the correct verb so</a:t>
            </a:r>
            <a:r>
              <a:rPr lang="en-GB" dirty="0"/>
              <a:t> that</a:t>
            </a:r>
            <a:r>
              <a:rPr lang="x-none" dirty="0"/>
              <a:t> students can check their answers.</a:t>
            </a:r>
            <a:endParaRPr lang="en-GB" dirty="0"/>
          </a:p>
          <a:p>
            <a:endParaRPr lang="en-GB" dirty="0"/>
          </a:p>
          <a:p>
            <a:r>
              <a:rPr lang="en-GB" dirty="0"/>
              <a:t>NB ‘</a:t>
            </a:r>
            <a:r>
              <a:rPr lang="en-GB" dirty="0" err="1"/>
              <a:t>Besar</a:t>
            </a:r>
            <a:r>
              <a:rPr lang="en-GB" dirty="0"/>
              <a:t>’ and ‘</a:t>
            </a:r>
            <a:r>
              <a:rPr lang="en-GB" dirty="0" err="1"/>
              <a:t>entender</a:t>
            </a:r>
            <a:r>
              <a:rPr lang="en-GB" dirty="0"/>
              <a:t>’ haven’t been previously taught (though</a:t>
            </a:r>
            <a:r>
              <a:rPr lang="en-GB" baseline="0" dirty="0"/>
              <a:t> ‘</a:t>
            </a:r>
            <a:r>
              <a:rPr lang="en-GB" baseline="0" dirty="0" err="1"/>
              <a:t>entiendo</a:t>
            </a:r>
            <a:r>
              <a:rPr lang="en-GB" baseline="0" dirty="0"/>
              <a:t>’ has)</a:t>
            </a:r>
            <a:r>
              <a:rPr lang="en-GB" dirty="0"/>
              <a:t>, but students might be</a:t>
            </a:r>
            <a:r>
              <a:rPr lang="en-GB" baseline="0" dirty="0"/>
              <a:t> able to work out these two meanings by process of elimination. </a:t>
            </a:r>
          </a:p>
          <a:p>
            <a:r>
              <a:rPr lang="en-GB" dirty="0"/>
              <a:t>If students</a:t>
            </a:r>
            <a:r>
              <a:rPr lang="en-GB" baseline="0" dirty="0"/>
              <a:t> already have experience in using bilingual dictionaries, they</a:t>
            </a:r>
            <a:r>
              <a:rPr lang="x-none" dirty="0"/>
              <a:t> can look up any word they don’t fully understand. </a:t>
            </a:r>
            <a:r>
              <a:rPr lang="en-GB" dirty="0"/>
              <a:t>The</a:t>
            </a:r>
            <a:r>
              <a:rPr lang="en-GB" baseline="0" dirty="0"/>
              <a:t> NCELP dictionary skills training will come in lesson 2 of this teaching sequence.</a:t>
            </a:r>
          </a:p>
          <a:p>
            <a:endParaRPr lang="x-none" dirty="0"/>
          </a:p>
          <a:p>
            <a:pPr marL="228600" indent="-228600">
              <a:buAutoNum type="arabicPeriod"/>
            </a:pPr>
            <a:r>
              <a:rPr lang="x-none" dirty="0"/>
              <a:t>Cantar</a:t>
            </a:r>
          </a:p>
          <a:p>
            <a:pPr marL="228600" indent="-228600">
              <a:buAutoNum type="arabicPeriod"/>
            </a:pPr>
            <a:r>
              <a:rPr lang="x-none" dirty="0"/>
              <a:t>Comer</a:t>
            </a:r>
          </a:p>
          <a:p>
            <a:pPr marL="228600" indent="-228600">
              <a:buAutoNum type="arabicPeriod"/>
            </a:pPr>
            <a:r>
              <a:rPr lang="x-none" dirty="0"/>
              <a:t>Pensar</a:t>
            </a:r>
          </a:p>
          <a:p>
            <a:pPr marL="228600" indent="-228600">
              <a:buAutoNum type="arabicPeriod"/>
            </a:pPr>
            <a:r>
              <a:rPr lang="x-none" dirty="0"/>
              <a:t>Besar</a:t>
            </a:r>
          </a:p>
          <a:p>
            <a:pPr marL="228600" indent="-228600">
              <a:buAutoNum type="arabicPeriod"/>
            </a:pPr>
            <a:r>
              <a:rPr lang="x-none" dirty="0"/>
              <a:t>Escuchar</a:t>
            </a:r>
          </a:p>
          <a:p>
            <a:pPr marL="228600" indent="-228600">
              <a:buAutoNum type="arabicPeriod"/>
            </a:pPr>
            <a:r>
              <a:rPr lang="x-none" dirty="0"/>
              <a:t>Amar</a:t>
            </a:r>
          </a:p>
          <a:p>
            <a:pPr marL="228600" indent="-228600">
              <a:buAutoNum type="arabicPeriod"/>
            </a:pPr>
            <a:r>
              <a:rPr lang="x-none" dirty="0"/>
              <a:t>Entender</a:t>
            </a:r>
          </a:p>
          <a:p>
            <a:pPr marL="228600" indent="-228600">
              <a:buAutoNum type="arabicPeriod"/>
            </a:pPr>
            <a:r>
              <a:rPr lang="x-none" dirty="0"/>
              <a:t>Leer</a:t>
            </a:r>
          </a:p>
          <a:p>
            <a:pPr marL="228600" indent="-228600">
              <a:buAutoNum type="arabicPeriod"/>
            </a:pPr>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s-ES" dirty="0">
                <a:hlinkClick r:id="rId3"/>
              </a:rPr>
              <a:t>clker.com</a:t>
            </a:r>
            <a:endParaRPr lang="x-none" dirty="0"/>
          </a:p>
          <a:p>
            <a:pPr marL="228600" indent="-228600">
              <a:buAutoNum type="arabicPeriod"/>
            </a:pPr>
            <a:endParaRPr lang="x-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467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0" dirty="0"/>
              <a:t>This</a:t>
            </a:r>
            <a:r>
              <a:rPr lang="en-GB" b="0" baseline="0" dirty="0"/>
              <a:t> </a:t>
            </a:r>
            <a:r>
              <a:rPr lang="en-GB" b="0" dirty="0"/>
              <a:t>activity</a:t>
            </a:r>
            <a:r>
              <a:rPr lang="en-GB" b="0" baseline="0" dirty="0"/>
              <a:t> also focuses on the establishing/consolidating the meanings of the verb infinitives. However, this time students can only hear each verb (no text displayed), so it is more challenging. This additional verb recognition practice will help to prepare students for production activities that appear later in this lesson.</a:t>
            </a:r>
          </a:p>
          <a:p>
            <a:endParaRPr lang="en-GB" b="0" baseline="0" dirty="0"/>
          </a:p>
          <a:p>
            <a:r>
              <a:rPr lang="en-GB" dirty="0"/>
              <a:t>Students write 1-8 in their books. Students hear each of the eight verb infinitives in</a:t>
            </a:r>
            <a:r>
              <a:rPr lang="en-GB" baseline="0" dirty="0"/>
              <a:t> the poem and write the letter of the correct picture.</a:t>
            </a:r>
          </a:p>
          <a:p>
            <a:endParaRPr lang="en-GB" baseline="0" dirty="0"/>
          </a:p>
          <a:p>
            <a:r>
              <a:rPr lang="en-GB" baseline="0" dirty="0"/>
              <a:t>NB The order of audio items and pictures is different from that on slide 9, so the activities could be done one after the other.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a:t>
            </a:r>
            <a:r>
              <a:rPr lang="en-GB" baseline="0" dirty="0"/>
              <a:t> 1=E; 2=B; 3=C; 4=D; 5=F; 6=G; 7=H; 8=A</a:t>
            </a:r>
          </a:p>
          <a:p>
            <a:endParaRPr lang="en-GB" dirty="0"/>
          </a:p>
          <a:p>
            <a:r>
              <a:rPr lang="en-GB" dirty="0"/>
              <a:t>Transcript</a:t>
            </a:r>
          </a:p>
          <a:p>
            <a:pPr marL="228600" indent="-228600">
              <a:buAutoNum type="arabicPeriod"/>
            </a:pPr>
            <a:r>
              <a:rPr lang="en-GB" dirty="0"/>
              <a:t>Amar</a:t>
            </a:r>
          </a:p>
          <a:p>
            <a:pPr marL="228600" indent="-228600">
              <a:buAutoNum type="arabicPeriod"/>
            </a:pPr>
            <a:r>
              <a:rPr lang="en-GB" dirty="0"/>
              <a:t>Leer</a:t>
            </a:r>
          </a:p>
          <a:p>
            <a:pPr marL="228600" indent="-228600">
              <a:buAutoNum type="arabicPeriod"/>
            </a:pPr>
            <a:r>
              <a:rPr lang="en-GB" dirty="0" err="1"/>
              <a:t>Escuchar</a:t>
            </a:r>
            <a:endParaRPr lang="en-GB" dirty="0"/>
          </a:p>
          <a:p>
            <a:pPr marL="228600" indent="-228600">
              <a:buAutoNum type="arabicPeriod"/>
            </a:pPr>
            <a:r>
              <a:rPr lang="en-GB" dirty="0" err="1"/>
              <a:t>Entender</a:t>
            </a:r>
            <a:endParaRPr lang="en-GB" dirty="0"/>
          </a:p>
          <a:p>
            <a:pPr marL="228600" indent="-228600">
              <a:buAutoNum type="arabicPeriod"/>
            </a:pPr>
            <a:r>
              <a:rPr lang="en-GB" dirty="0" err="1"/>
              <a:t>Cantar</a:t>
            </a:r>
            <a:endParaRPr lang="en-GB" dirty="0"/>
          </a:p>
          <a:p>
            <a:pPr marL="228600" indent="-228600">
              <a:buAutoNum type="arabicPeriod"/>
            </a:pPr>
            <a:r>
              <a:rPr lang="en-GB" dirty="0" err="1"/>
              <a:t>Pensar</a:t>
            </a:r>
            <a:endParaRPr lang="en-GB" dirty="0"/>
          </a:p>
          <a:p>
            <a:pPr marL="228600" indent="-228600">
              <a:buAutoNum type="arabicPeriod"/>
            </a:pPr>
            <a:r>
              <a:rPr lang="en-GB" dirty="0"/>
              <a:t>Comer</a:t>
            </a:r>
          </a:p>
          <a:p>
            <a:pPr marL="228600" indent="-228600">
              <a:buAutoNum type="arabicPeriod"/>
            </a:pPr>
            <a:r>
              <a:rPr lang="en-GB" dirty="0" err="1"/>
              <a:t>Besar</a:t>
            </a:r>
            <a:endParaRPr lang="en-GB" dirty="0"/>
          </a:p>
          <a:p>
            <a:pPr marL="228600" indent="-228600">
              <a:buAutoNum type="arabicPeriod"/>
            </a:pPr>
            <a:endParaRPr lang="en-GB"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09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In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activity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students</a:t>
            </a:r>
            <a:r>
              <a:rPr lang="es-ES" sz="1200" b="0" i="0" kern="1200" dirty="0">
                <a:solidFill>
                  <a:schemeClr val="tx1"/>
                </a:solidFill>
                <a:effectLst/>
                <a:latin typeface="+mn-lt"/>
                <a:ea typeface="+mn-ea"/>
                <a:cs typeface="+mn-cs"/>
              </a:rPr>
              <a:t> do a </a:t>
            </a:r>
            <a:r>
              <a:rPr lang="es-ES" sz="1200" b="0" i="0" kern="1200" dirty="0" err="1">
                <a:solidFill>
                  <a:schemeClr val="tx1"/>
                </a:solidFill>
                <a:effectLst/>
                <a:latin typeface="+mn-lt"/>
                <a:ea typeface="+mn-ea"/>
                <a:cs typeface="+mn-cs"/>
              </a:rPr>
              <a:t>paired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read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aloud</a:t>
            </a:r>
            <a:r>
              <a:rPr lang="es-ES" sz="1200" b="0" i="0" kern="1200" dirty="0">
                <a:solidFill>
                  <a:schemeClr val="tx1"/>
                </a:solidFill>
                <a:effectLst/>
                <a:latin typeface="+mn-lt"/>
                <a:ea typeface="+mn-ea"/>
                <a:cs typeface="+mn-cs"/>
              </a:rPr>
              <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taking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in </a:t>
            </a:r>
            <a:r>
              <a:rPr lang="es-ES" sz="1200" b="0" i="0" kern="1200" baseline="0" dirty="0" err="1">
                <a:solidFill>
                  <a:schemeClr val="tx1"/>
                </a:solidFill>
                <a:effectLst/>
                <a:latin typeface="+mn-lt"/>
                <a:ea typeface="+mn-ea"/>
                <a:cs typeface="+mn-cs"/>
              </a:rPr>
              <a:t>turns</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read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text</a:t>
            </a:r>
            <a:r>
              <a:rPr lang="es-ES" sz="1200" b="0" i="0" kern="1200" baseline="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English </a:t>
            </a:r>
            <a:r>
              <a:rPr lang="es-ES" sz="1200" b="0" i="0" kern="1200" baseline="0" dirty="0" err="1">
                <a:solidFill>
                  <a:schemeClr val="tx1"/>
                </a:solidFill>
                <a:effectLst/>
                <a:latin typeface="+mn-lt"/>
                <a:ea typeface="+mn-ea"/>
                <a:cs typeface="+mn-cs"/>
              </a:rPr>
              <a:t>verbs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serve</a:t>
            </a:r>
            <a:r>
              <a:rPr lang="es-ES" sz="1200" b="0" i="0" kern="1200" baseline="0" dirty="0">
                <a:solidFill>
                  <a:schemeClr val="tx1"/>
                </a:solidFill>
                <a:effectLst/>
                <a:latin typeface="+mn-lt"/>
                <a:ea typeface="+mn-ea"/>
                <a:cs typeface="+mn-cs"/>
              </a:rPr>
              <a:t> as </a:t>
            </a:r>
            <a:r>
              <a:rPr lang="es-ES" sz="1200" b="0" i="0" kern="1200" baseline="0" dirty="0" err="1">
                <a:solidFill>
                  <a:schemeClr val="tx1"/>
                </a:solidFill>
                <a:effectLst/>
                <a:latin typeface="+mn-lt"/>
                <a:ea typeface="+mn-ea"/>
                <a:cs typeface="+mn-cs"/>
              </a:rPr>
              <a:t>prompts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for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students</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recall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Spanish</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translation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while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reading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aloud</a:t>
            </a:r>
            <a:r>
              <a:rPr lang="es-ES" sz="1200" b="0" i="0" kern="1200" baseline="0" dirty="0">
                <a:solidFill>
                  <a:schemeClr val="tx1"/>
                </a:solidFill>
                <a:effectLst/>
                <a:latin typeface="+mn-lt"/>
                <a:ea typeface="+mn-ea"/>
                <a:cs typeface="+mn-cs"/>
              </a:rPr>
              <a:t>. </a:t>
            </a:r>
            <a:br>
              <a:rPr lang="es-ES" sz="1200" b="0" i="0"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At the end the partner who was listening rates his/her partner (</a:t>
            </a:r>
            <a:r>
              <a:rPr lang="en-GB" sz="1200" kern="1200" dirty="0" err="1">
                <a:solidFill>
                  <a:schemeClr val="tx1"/>
                </a:solidFill>
                <a:effectLst/>
                <a:latin typeface="+mn-lt"/>
                <a:ea typeface="+mn-ea"/>
                <a:cs typeface="+mn-cs"/>
              </a:rPr>
              <a:t>verde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amarillo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rojo</a:t>
            </a:r>
            <a:r>
              <a:rPr lang="en-GB" sz="1200" kern="1200" dirty="0">
                <a:solidFill>
                  <a:schemeClr val="tx1"/>
                </a:solidFill>
                <a:effectLst/>
                <a:latin typeface="+mn-lt"/>
                <a:ea typeface="+mn-ea"/>
                <a:cs typeface="+mn-cs"/>
              </a:rPr>
              <a:t>) like a traffic light for his/her pronunciation, and then they swap roles.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Teachers can elicit the name of the colours before doing this activity,</a:t>
            </a:r>
            <a:r>
              <a:rPr lang="en-GB" sz="1200" kern="1200" baseline="0" dirty="0">
                <a:solidFill>
                  <a:schemeClr val="tx1"/>
                </a:solidFill>
                <a:effectLst/>
                <a:latin typeface="+mn-lt"/>
                <a:ea typeface="+mn-ea"/>
                <a:cs typeface="+mn-cs"/>
              </a:rPr>
              <a:t> as they were taught [2.1.3] and revisited [2.2.5] - answers for colours are animated to appear on clicks.</a:t>
            </a:r>
            <a:endParaRPr lang="es-ES" sz="1200" b="0" i="0" kern="1200" baseline="0" dirty="0">
              <a:solidFill>
                <a:schemeClr val="tx1"/>
              </a:solidFill>
              <a:effectLst/>
              <a:latin typeface="+mn-lt"/>
              <a:ea typeface="+mn-ea"/>
              <a:cs typeface="+mn-cs"/>
            </a:endParaRPr>
          </a:p>
          <a:p>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s-ES" dirty="0">
                <a:hlinkClick r:id="rId3"/>
              </a:rPr>
              <a:t>clker.com</a:t>
            </a:r>
            <a:endParaRPr lang="x-none" dirty="0"/>
          </a:p>
          <a:p>
            <a:endParaRPr lang="x-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47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67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a:t>
            </a:r>
            <a:r>
              <a:rPr lang="en-GB" baseline="0" dirty="0"/>
              <a:t> A reads but stops short and doesn’t say the words in orange (they are there so that s/he is 100% sure which form it should be and can give feedback)</a:t>
            </a:r>
            <a:br>
              <a:rPr lang="en-GB" baseline="0" dirty="0"/>
            </a:br>
            <a:r>
              <a:rPr lang="en-GB" baseline="0" dirty="0"/>
              <a:t>Partner B has to complete the incomplete utterances with either the long or short form of the verb, whichever 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Printer-friendly speaking cards in Word format accompany this resource.</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s-ES" dirty="0">
                <a:hlinkClick r:id="rId3"/>
              </a:rPr>
              <a:t>clker.com</a:t>
            </a:r>
            <a:endParaRPr lang="x-none"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57716-7616-41BA-9759-7A5A17CC8EA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30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a:t>
            </a:r>
            <a:r>
              <a:rPr lang="en-GB" baseline="0" dirty="0"/>
              <a:t> B reads but stops short and doesn’t say the words in orange (they are there so that s/he is 100%  sure which form it should be and can give feedback)</a:t>
            </a:r>
            <a:br>
              <a:rPr lang="en-GB" baseline="0" dirty="0"/>
            </a:br>
            <a:r>
              <a:rPr lang="en-GB" baseline="0" dirty="0"/>
              <a:t>Partner A has to complete the incomplete utterances with either the long or short form of the verb, whichever 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Printer-friendly speaking cards in Word format accompany this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s-ES" dirty="0">
                <a:hlinkClick r:id="rId3"/>
              </a:rPr>
              <a:t>clker.com</a:t>
            </a:r>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57716-7616-41BA-9759-7A5A17CC8EA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04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err="1">
                <a:solidFill>
                  <a:schemeClr val="tx1"/>
                </a:solidFill>
                <a:effectLst/>
                <a:latin typeface="+mn-lt"/>
                <a:ea typeface="+mn-ea"/>
                <a:cs typeface="+mn-cs"/>
              </a:rPr>
              <a:t>Students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write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own</a:t>
            </a:r>
            <a:r>
              <a:rPr lang="es-ES" sz="1200" b="0" i="0" kern="1200" dirty="0">
                <a:solidFill>
                  <a:schemeClr val="tx1"/>
                </a:solidFill>
                <a:effectLst/>
                <a:latin typeface="+mn-lt"/>
                <a:ea typeface="+mn-ea"/>
                <a:cs typeface="+mn-cs"/>
              </a:rPr>
              <a:t> poem </a:t>
            </a:r>
            <a:r>
              <a:rPr lang="es-ES" sz="1200" b="0" i="0" kern="1200" dirty="0" err="1">
                <a:solidFill>
                  <a:schemeClr val="tx1"/>
                </a:solidFill>
                <a:effectLst/>
                <a:latin typeface="+mn-lt"/>
                <a:ea typeface="+mn-ea"/>
                <a:cs typeface="+mn-cs"/>
              </a:rPr>
              <a:t>following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structure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provided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which</a:t>
            </a:r>
            <a:r>
              <a:rPr lang="es-ES" sz="1200" b="0" i="0" kern="1200" dirty="0">
                <a:solidFill>
                  <a:schemeClr val="tx1"/>
                </a:solidFill>
                <a:effectLst/>
                <a:latin typeface="+mn-lt"/>
                <a:ea typeface="+mn-ea"/>
                <a:cs typeface="+mn-cs"/>
              </a:rPr>
              <a:t> uses </a:t>
            </a:r>
            <a:r>
              <a:rPr lang="es-ES" sz="1200" b="0" i="0" kern="1200" dirty="0" err="1">
                <a:solidFill>
                  <a:schemeClr val="tx1"/>
                </a:solidFill>
                <a:effectLst/>
                <a:latin typeface="+mn-lt"/>
                <a:ea typeface="+mn-ea"/>
                <a:cs typeface="+mn-cs"/>
              </a:rPr>
              <a:t>another</a:t>
            </a:r>
            <a:r>
              <a:rPr lang="es-ES" sz="1200" b="0" i="0" kern="1200" dirty="0">
                <a:solidFill>
                  <a:schemeClr val="tx1"/>
                </a:solidFill>
                <a:effectLst/>
                <a:latin typeface="+mn-lt"/>
                <a:ea typeface="+mn-ea"/>
                <a:cs typeface="+mn-cs"/>
              </a:rPr>
              <a:t> modal </a:t>
            </a:r>
            <a:r>
              <a:rPr lang="es-ES" sz="1200" b="0" i="0" kern="1200" dirty="0" err="1">
                <a:solidFill>
                  <a:schemeClr val="tx1"/>
                </a:solidFill>
                <a:effectLst/>
                <a:latin typeface="+mn-lt"/>
                <a:ea typeface="+mn-ea"/>
                <a:cs typeface="+mn-cs"/>
              </a:rPr>
              <a:t>verb</a:t>
            </a:r>
            <a:r>
              <a:rPr lang="es-ES" sz="1200" b="0" i="0" kern="1200" dirty="0">
                <a:solidFill>
                  <a:schemeClr val="tx1"/>
                </a:solidFill>
                <a:effectLst/>
                <a:latin typeface="+mn-lt"/>
                <a:ea typeface="+mn-ea"/>
                <a:cs typeface="+mn-cs"/>
              </a:rPr>
              <a:t> (‘querer’). Querer (</a:t>
            </a:r>
            <a:r>
              <a:rPr lang="es-ES" sz="1200" b="0" i="0" kern="1200" dirty="0" err="1">
                <a:solidFill>
                  <a:schemeClr val="tx1"/>
                </a:solidFill>
                <a:effectLst/>
                <a:latin typeface="+mn-lt"/>
                <a:ea typeface="+mn-ea"/>
                <a:cs typeface="+mn-cs"/>
              </a:rPr>
              <a:t>including</a:t>
            </a:r>
            <a:r>
              <a:rPr lang="es-ES" sz="1200" b="0" i="0" kern="1200" dirty="0">
                <a:solidFill>
                  <a:schemeClr val="tx1"/>
                </a:solidFill>
                <a:effectLst/>
                <a:latin typeface="+mn-lt"/>
                <a:ea typeface="+mn-ea"/>
                <a:cs typeface="+mn-cs"/>
              </a:rPr>
              <a:t> quiere) </a:t>
            </a:r>
            <a:r>
              <a:rPr lang="es-ES" sz="1200" b="0" i="0" kern="1200" dirty="0" err="1">
                <a:solidFill>
                  <a:schemeClr val="tx1"/>
                </a:solidFill>
                <a:effectLst/>
                <a:latin typeface="+mn-lt"/>
                <a:ea typeface="+mn-ea"/>
                <a:cs typeface="+mn-cs"/>
              </a:rPr>
              <a:t>was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taught</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Term</a:t>
            </a:r>
            <a:r>
              <a:rPr lang="es-ES" sz="1200" b="0" i="0" kern="1200" dirty="0">
                <a:solidFill>
                  <a:schemeClr val="tx1"/>
                </a:solidFill>
                <a:effectLst/>
                <a:latin typeface="+mn-lt"/>
                <a:ea typeface="+mn-ea"/>
                <a:cs typeface="+mn-cs"/>
              </a:rPr>
              <a:t> 1.2, </a:t>
            </a:r>
            <a:r>
              <a:rPr lang="es-ES" sz="1200" b="0" i="0" kern="1200" dirty="0" err="1">
                <a:solidFill>
                  <a:schemeClr val="tx1"/>
                </a:solidFill>
                <a:effectLst/>
                <a:latin typeface="+mn-lt"/>
                <a:ea typeface="+mn-ea"/>
                <a:cs typeface="+mn-cs"/>
              </a:rPr>
              <a:t>week</a:t>
            </a:r>
            <a:r>
              <a:rPr lang="es-ES" sz="1200" b="0" i="0" kern="1200" dirty="0">
                <a:solidFill>
                  <a:schemeClr val="tx1"/>
                </a:solidFill>
                <a:effectLst/>
                <a:latin typeface="+mn-lt"/>
                <a:ea typeface="+mn-ea"/>
                <a:cs typeface="+mn-cs"/>
              </a:rPr>
              <a:t> 7.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SSC ‘que’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also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phonics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focus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week</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students</a:t>
            </a:r>
            <a:r>
              <a:rPr lang="en-GB" baseline="0" dirty="0"/>
              <a:t> already have experience in using bilingual dictionaries, they</a:t>
            </a:r>
            <a:r>
              <a:rPr lang="x-none" dirty="0"/>
              <a:t> can look up any word they don’t fully understand. </a:t>
            </a:r>
            <a:r>
              <a:rPr lang="en-GB" dirty="0"/>
              <a:t>The</a:t>
            </a:r>
            <a:r>
              <a:rPr lang="en-GB" baseline="0" dirty="0"/>
              <a:t> NCELP dictionary skills training will come in lesson 2 of this teaching sequence.</a:t>
            </a:r>
          </a:p>
          <a:p>
            <a:br>
              <a:rPr lang="es-ES" dirty="0"/>
            </a:b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s-ES" dirty="0">
                <a:hlinkClick r:id="rId3"/>
              </a:rPr>
              <a:t>clker.com</a:t>
            </a:r>
            <a:endParaRPr lang="x-none" dirty="0"/>
          </a:p>
          <a:p>
            <a:endParaRPr lang="x-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209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err="1">
                <a:solidFill>
                  <a:schemeClr val="tx1"/>
                </a:solidFill>
                <a:effectLst/>
                <a:latin typeface="+mn-lt"/>
                <a:ea typeface="+mn-ea"/>
                <a:cs typeface="+mn-cs"/>
              </a:rPr>
              <a:t>Alternative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context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version</a:t>
            </a:r>
            <a:r>
              <a:rPr lang="es-ES" sz="1200" b="0" i="0" kern="1200" baseline="0" dirty="0">
                <a:solidFill>
                  <a:schemeClr val="tx1"/>
                </a:solidFill>
                <a:effectLst/>
                <a:latin typeface="+mn-lt"/>
                <a:ea typeface="+mn-ea"/>
                <a:cs typeface="+mn-cs"/>
              </a:rPr>
              <a:t> has </a:t>
            </a:r>
            <a:r>
              <a:rPr lang="es-ES" sz="1200" b="0" i="0" kern="1200" baseline="0" dirty="0" err="1">
                <a:solidFill>
                  <a:schemeClr val="tx1"/>
                </a:solidFill>
                <a:effectLst/>
                <a:latin typeface="+mn-lt"/>
                <a:ea typeface="+mn-ea"/>
                <a:cs typeface="+mn-cs"/>
              </a:rPr>
              <a:t>been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left</a:t>
            </a:r>
            <a:r>
              <a:rPr lang="es-ES" sz="1200" b="0" i="0" kern="1200" baseline="0" dirty="0">
                <a:solidFill>
                  <a:schemeClr val="tx1"/>
                </a:solidFill>
                <a:effectLst/>
                <a:latin typeface="+mn-lt"/>
                <a:ea typeface="+mn-ea"/>
                <a:cs typeface="+mn-cs"/>
              </a:rPr>
              <a:t> more open in </a:t>
            </a:r>
            <a:r>
              <a:rPr lang="es-ES" sz="1200" b="0" i="0" kern="1200" baseline="0" dirty="0" err="1">
                <a:solidFill>
                  <a:schemeClr val="tx1"/>
                </a:solidFill>
                <a:effectLst/>
                <a:latin typeface="+mn-lt"/>
                <a:ea typeface="+mn-ea"/>
                <a:cs typeface="+mn-cs"/>
              </a:rPr>
              <a:t>terms</a:t>
            </a:r>
            <a:r>
              <a:rPr lang="es-ES" sz="1200" b="0" i="0" kern="1200" baseline="0" dirty="0">
                <a:solidFill>
                  <a:schemeClr val="tx1"/>
                </a:solidFill>
                <a:effectLst/>
                <a:latin typeface="+mn-lt"/>
                <a:ea typeface="+mn-ea"/>
                <a:cs typeface="+mn-cs"/>
              </a:rPr>
              <a:t> of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structures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students</a:t>
            </a:r>
            <a:r>
              <a:rPr lang="es-ES" sz="1200" b="0" i="0" kern="1200" baseline="0" dirty="0">
                <a:solidFill>
                  <a:schemeClr val="tx1"/>
                </a:solidFill>
                <a:effectLst/>
                <a:latin typeface="+mn-lt"/>
                <a:ea typeface="+mn-ea"/>
                <a:cs typeface="+mn-cs"/>
              </a:rPr>
              <a:t> can use. </a:t>
            </a:r>
            <a:r>
              <a:rPr lang="es-ES" sz="1200" b="0" i="0" kern="1200" baseline="0" dirty="0" err="1">
                <a:solidFill>
                  <a:schemeClr val="tx1"/>
                </a:solidFill>
                <a:effectLst/>
                <a:latin typeface="+mn-lt"/>
                <a:ea typeface="+mn-ea"/>
                <a:cs typeface="+mn-cs"/>
              </a:rPr>
              <a:t>They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could</a:t>
            </a:r>
            <a:r>
              <a:rPr lang="es-ES" sz="1200" b="0" i="0" kern="1200" baseline="0" dirty="0">
                <a:solidFill>
                  <a:schemeClr val="tx1"/>
                </a:solidFill>
                <a:effectLst/>
                <a:latin typeface="+mn-lt"/>
                <a:ea typeface="+mn-ea"/>
                <a:cs typeface="+mn-cs"/>
              </a:rPr>
              <a:t> use </a:t>
            </a:r>
            <a:r>
              <a:rPr lang="es-ES" sz="1200" b="0" i="0" kern="1200" baseline="0" dirty="0" err="1">
                <a:solidFill>
                  <a:schemeClr val="tx1"/>
                </a:solidFill>
                <a:effectLst/>
                <a:latin typeface="+mn-lt"/>
                <a:ea typeface="+mn-ea"/>
                <a:cs typeface="+mn-cs"/>
              </a:rPr>
              <a:t>any</a:t>
            </a:r>
            <a:r>
              <a:rPr lang="es-ES" sz="1200" b="0" i="0" kern="1200" baseline="0" dirty="0">
                <a:solidFill>
                  <a:schemeClr val="tx1"/>
                </a:solidFill>
                <a:effectLst/>
                <a:latin typeface="+mn-lt"/>
                <a:ea typeface="+mn-ea"/>
                <a:cs typeface="+mn-cs"/>
              </a:rPr>
              <a:t> of puede + </a:t>
            </a:r>
            <a:r>
              <a:rPr lang="es-ES" sz="1200" b="0" i="0" kern="1200" baseline="0" dirty="0" err="1">
                <a:solidFill>
                  <a:schemeClr val="tx1"/>
                </a:solidFill>
                <a:effectLst/>
                <a:latin typeface="+mn-lt"/>
                <a:ea typeface="+mn-ea"/>
                <a:cs typeface="+mn-cs"/>
              </a:rPr>
              <a:t>infinitive</a:t>
            </a:r>
            <a:r>
              <a:rPr lang="es-ES" sz="1200" b="0" i="0" kern="1200" baseline="0" dirty="0">
                <a:solidFill>
                  <a:schemeClr val="tx1"/>
                </a:solidFill>
                <a:effectLst/>
                <a:latin typeface="+mn-lt"/>
                <a:ea typeface="+mn-ea"/>
                <a:cs typeface="+mn-cs"/>
              </a:rPr>
              <a:t>, quiere + </a:t>
            </a:r>
            <a:r>
              <a:rPr lang="es-ES" sz="1200" b="0" i="0" kern="1200" baseline="0" dirty="0" err="1">
                <a:solidFill>
                  <a:schemeClr val="tx1"/>
                </a:solidFill>
                <a:effectLst/>
                <a:latin typeface="+mn-lt"/>
                <a:ea typeface="+mn-ea"/>
                <a:cs typeface="+mn-cs"/>
              </a:rPr>
              <a:t>infinitive</a:t>
            </a:r>
            <a:r>
              <a:rPr lang="es-ES" sz="1200" b="0" i="0" kern="1200" baseline="0" dirty="0">
                <a:solidFill>
                  <a:schemeClr val="tx1"/>
                </a:solidFill>
                <a:effectLst/>
                <a:latin typeface="+mn-lt"/>
                <a:ea typeface="+mn-ea"/>
                <a:cs typeface="+mn-cs"/>
              </a:rPr>
              <a:t>, debe + </a:t>
            </a:r>
            <a:r>
              <a:rPr lang="es-ES" sz="1200" b="0" i="0" kern="1200" baseline="0" dirty="0" err="1">
                <a:solidFill>
                  <a:schemeClr val="tx1"/>
                </a:solidFill>
                <a:effectLst/>
                <a:latin typeface="+mn-lt"/>
                <a:ea typeface="+mn-ea"/>
                <a:cs typeface="+mn-cs"/>
              </a:rPr>
              <a:t>infinitive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or</a:t>
            </a:r>
            <a:r>
              <a:rPr lang="es-ES" sz="1200" b="0" i="0" kern="1200" baseline="0" dirty="0">
                <a:solidFill>
                  <a:schemeClr val="tx1"/>
                </a:solidFill>
                <a:effectLst/>
                <a:latin typeface="+mn-lt"/>
                <a:ea typeface="+mn-ea"/>
                <a:cs typeface="+mn-cs"/>
              </a:rPr>
              <a:t> 3rd </a:t>
            </a:r>
            <a:r>
              <a:rPr lang="es-ES" sz="1200" b="0" i="0" kern="1200" baseline="0" dirty="0" err="1">
                <a:solidFill>
                  <a:schemeClr val="tx1"/>
                </a:solidFill>
                <a:effectLst/>
                <a:latin typeface="+mn-lt"/>
                <a:ea typeface="+mn-ea"/>
                <a:cs typeface="+mn-cs"/>
              </a:rPr>
              <a:t>person</a:t>
            </a:r>
            <a:r>
              <a:rPr lang="es-ES" sz="1200" b="0" i="0" kern="1200" baseline="0" dirty="0">
                <a:solidFill>
                  <a:schemeClr val="tx1"/>
                </a:solidFill>
                <a:effectLst/>
                <a:latin typeface="+mn-lt"/>
                <a:ea typeface="+mn-ea"/>
                <a:cs typeface="+mn-cs"/>
              </a:rPr>
              <a:t> singular. </a:t>
            </a:r>
            <a:r>
              <a:rPr lang="es-ES" sz="1200" b="0" i="0" kern="1200" baseline="0" dirty="0" err="1">
                <a:solidFill>
                  <a:schemeClr val="tx1"/>
                </a:solidFill>
                <a:effectLst/>
                <a:latin typeface="+mn-lt"/>
                <a:ea typeface="+mn-ea"/>
                <a:cs typeface="+mn-cs"/>
              </a:rPr>
              <a:t>These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structures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could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even</a:t>
            </a:r>
            <a:r>
              <a:rPr lang="es-ES" sz="1200" b="0" i="0" kern="1200" baseline="0" dirty="0">
                <a:solidFill>
                  <a:schemeClr val="tx1"/>
                </a:solidFill>
                <a:effectLst/>
                <a:latin typeface="+mn-lt"/>
                <a:ea typeface="+mn-ea"/>
                <a:cs typeface="+mn-cs"/>
              </a:rPr>
              <a:t> be </a:t>
            </a:r>
            <a:r>
              <a:rPr lang="es-ES" sz="1200" b="0" i="0" kern="1200" baseline="0" dirty="0" err="1">
                <a:solidFill>
                  <a:schemeClr val="tx1"/>
                </a:solidFill>
                <a:effectLst/>
                <a:latin typeface="+mn-lt"/>
                <a:ea typeface="+mn-ea"/>
                <a:cs typeface="+mn-cs"/>
              </a:rPr>
              <a:t>varied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within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poem, </a:t>
            </a:r>
            <a:r>
              <a:rPr lang="es-ES" sz="1200" b="0" i="0" kern="1200" baseline="0" dirty="0" err="1">
                <a:solidFill>
                  <a:schemeClr val="tx1"/>
                </a:solidFill>
                <a:effectLst/>
                <a:latin typeface="+mn-lt"/>
                <a:ea typeface="+mn-ea"/>
                <a:cs typeface="+mn-cs"/>
              </a:rPr>
              <a:t>following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examples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slides</a:t>
            </a:r>
            <a:r>
              <a:rPr lang="es-ES" sz="1200" b="0" i="0" kern="1200" baseline="0" dirty="0">
                <a:solidFill>
                  <a:schemeClr val="tx1"/>
                </a:solidFill>
                <a:effectLst/>
                <a:latin typeface="+mn-lt"/>
                <a:ea typeface="+mn-ea"/>
                <a:cs typeface="+mn-cs"/>
              </a:rPr>
              <a:t> 13 and 14.</a:t>
            </a:r>
          </a:p>
          <a:p>
            <a:endParaRPr lang="es-ES" sz="1200" b="0" i="0" kern="1200" baseline="0" dirty="0">
              <a:solidFill>
                <a:schemeClr val="tx1"/>
              </a:solidFill>
              <a:effectLst/>
              <a:latin typeface="+mn-lt"/>
              <a:ea typeface="+mn-ea"/>
              <a:cs typeface="+mn-cs"/>
            </a:endParaRPr>
          </a:p>
          <a:p>
            <a:r>
              <a:rPr lang="es-ES" sz="1200" b="0" i="0" kern="1200" baseline="0" dirty="0">
                <a:solidFill>
                  <a:schemeClr val="tx1"/>
                </a:solidFill>
                <a:effectLst/>
                <a:latin typeface="+mn-lt"/>
                <a:ea typeface="+mn-ea"/>
                <a:cs typeface="+mn-cs"/>
              </a:rPr>
              <a:t>Note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slight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difference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3rd </a:t>
            </a:r>
            <a:r>
              <a:rPr lang="es-ES" sz="1200" b="0" i="0" kern="1200" baseline="0" dirty="0" err="1">
                <a:solidFill>
                  <a:schemeClr val="tx1"/>
                </a:solidFill>
                <a:effectLst/>
                <a:latin typeface="+mn-lt"/>
                <a:ea typeface="+mn-ea"/>
                <a:cs typeface="+mn-cs"/>
              </a:rPr>
              <a:t>last</a:t>
            </a:r>
            <a:r>
              <a:rPr lang="es-ES" sz="1200" b="0" i="0" kern="1200" baseline="0" dirty="0">
                <a:solidFill>
                  <a:schemeClr val="tx1"/>
                </a:solidFill>
                <a:effectLst/>
                <a:latin typeface="+mn-lt"/>
                <a:ea typeface="+mn-ea"/>
                <a:cs typeface="+mn-cs"/>
              </a:rPr>
              <a:t> line, </a:t>
            </a:r>
            <a:r>
              <a:rPr lang="es-ES" sz="1200" b="0" i="0" kern="1200" baseline="0" dirty="0" err="1">
                <a:solidFill>
                  <a:schemeClr val="tx1"/>
                </a:solidFill>
                <a:effectLst/>
                <a:latin typeface="+mn-lt"/>
                <a:ea typeface="+mn-ea"/>
                <a:cs typeface="+mn-cs"/>
              </a:rPr>
              <a:t>where</a:t>
            </a:r>
            <a:r>
              <a:rPr lang="es-ES" sz="1200" b="0" i="0" kern="1200" baseline="0" dirty="0">
                <a:solidFill>
                  <a:schemeClr val="tx1"/>
                </a:solidFill>
                <a:effectLst/>
                <a:latin typeface="+mn-lt"/>
                <a:ea typeface="+mn-ea"/>
                <a:cs typeface="+mn-cs"/>
              </a:rPr>
              <a:t> ‘pero’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and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verb</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affirmative</a:t>
            </a:r>
            <a:r>
              <a:rPr lang="es-ES" sz="1200" b="0" i="0" kern="1200" baseline="0" dirty="0">
                <a:solidFill>
                  <a:schemeClr val="tx1"/>
                </a:solidFill>
                <a:effectLst/>
                <a:latin typeface="+mn-lt"/>
                <a:ea typeface="+mn-ea"/>
                <a:cs typeface="+mn-cs"/>
              </a:rPr>
              <a:t> (as </a:t>
            </a:r>
            <a:r>
              <a:rPr lang="es-ES" sz="1200" b="0" i="0" kern="1200" baseline="0" dirty="0" err="1">
                <a:solidFill>
                  <a:schemeClr val="tx1"/>
                </a:solidFill>
                <a:effectLst/>
                <a:latin typeface="+mn-lt"/>
                <a:ea typeface="+mn-ea"/>
                <a:cs typeface="+mn-cs"/>
              </a:rPr>
              <a:t>opposed</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negative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with</a:t>
            </a:r>
            <a:r>
              <a:rPr lang="es-ES" sz="1200" b="0" i="0" kern="1200" baseline="0" dirty="0">
                <a:solidFill>
                  <a:schemeClr val="tx1"/>
                </a:solidFill>
                <a:effectLst/>
                <a:latin typeface="+mn-lt"/>
                <a:ea typeface="+mn-ea"/>
                <a:cs typeface="+mn-cs"/>
              </a:rPr>
              <a:t> ‘ni’). </a:t>
            </a:r>
            <a:r>
              <a:rPr lang="es-ES" sz="1200" b="0" i="0" kern="1200" baseline="0" dirty="0" err="1">
                <a:solidFill>
                  <a:schemeClr val="tx1"/>
                </a:solidFill>
                <a:effectLst/>
                <a:latin typeface="+mn-lt"/>
                <a:ea typeface="+mn-ea"/>
                <a:cs typeface="+mn-cs"/>
              </a:rPr>
              <a:t>This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conjunction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seemed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appropriate</a:t>
            </a:r>
            <a:r>
              <a:rPr lang="es-ES" sz="1200" b="0" i="0" kern="1200" baseline="0" dirty="0">
                <a:solidFill>
                  <a:schemeClr val="tx1"/>
                </a:solidFill>
                <a:effectLst/>
                <a:latin typeface="+mn-lt"/>
                <a:ea typeface="+mn-ea"/>
                <a:cs typeface="+mn-cs"/>
              </a:rPr>
              <a:t> in </a:t>
            </a:r>
            <a:r>
              <a:rPr lang="es-ES" sz="1200" b="0" i="0" kern="1200" baseline="0" dirty="0" err="1">
                <a:solidFill>
                  <a:schemeClr val="tx1"/>
                </a:solidFill>
                <a:effectLst/>
                <a:latin typeface="+mn-lt"/>
                <a:ea typeface="+mn-ea"/>
                <a:cs typeface="+mn-cs"/>
              </a:rPr>
              <a:t>context</a:t>
            </a:r>
            <a:r>
              <a:rPr lang="es-ES" sz="1200" b="0" i="0" kern="1200" baseline="0" dirty="0">
                <a:solidFill>
                  <a:schemeClr val="tx1"/>
                </a:solidFill>
                <a:effectLst/>
                <a:latin typeface="+mn-lt"/>
                <a:ea typeface="+mn-ea"/>
                <a:cs typeface="+mn-cs"/>
              </a:rPr>
              <a:t>. (A </a:t>
            </a:r>
            <a:r>
              <a:rPr lang="es-ES" sz="1200" b="0" i="0" kern="1200" baseline="0" dirty="0" err="1">
                <a:solidFill>
                  <a:schemeClr val="tx1"/>
                </a:solidFill>
                <a:effectLst/>
                <a:latin typeface="+mn-lt"/>
                <a:ea typeface="+mn-ea"/>
                <a:cs typeface="+mn-cs"/>
              </a:rPr>
              <a:t>person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without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help</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often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knows</a:t>
            </a:r>
            <a:r>
              <a:rPr lang="es-ES" sz="1200" b="0" i="0" kern="1200" baseline="0" dirty="0">
                <a:solidFill>
                  <a:schemeClr val="tx1"/>
                </a:solidFill>
                <a:effectLst/>
                <a:latin typeface="+mn-lt"/>
                <a:ea typeface="+mn-ea"/>
                <a:cs typeface="+mn-cs"/>
              </a:rPr>
              <a:t> and </a:t>
            </a:r>
            <a:r>
              <a:rPr lang="es-ES" sz="1200" b="0" i="0" kern="1200" baseline="0" dirty="0" err="1">
                <a:solidFill>
                  <a:schemeClr val="tx1"/>
                </a:solidFill>
                <a:effectLst/>
                <a:latin typeface="+mn-lt"/>
                <a:ea typeface="+mn-ea"/>
                <a:cs typeface="+mn-cs"/>
              </a:rPr>
              <a:t>understands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consequences</a:t>
            </a:r>
            <a:r>
              <a:rPr lang="es-ES" sz="1200" b="0" i="0" kern="1200" baseline="0" dirty="0">
                <a:solidFill>
                  <a:schemeClr val="tx1"/>
                </a:solidFill>
                <a:effectLst/>
                <a:latin typeface="+mn-lt"/>
                <a:ea typeface="+mn-ea"/>
                <a:cs typeface="+mn-cs"/>
              </a:rPr>
              <a:t> / </a:t>
            </a:r>
            <a:r>
              <a:rPr lang="es-ES" sz="1200" b="0" i="0" kern="1200" baseline="0" dirty="0" err="1">
                <a:solidFill>
                  <a:schemeClr val="tx1"/>
                </a:solidFill>
                <a:effectLst/>
                <a:latin typeface="+mn-lt"/>
                <a:ea typeface="+mn-ea"/>
                <a:cs typeface="+mn-cs"/>
              </a:rPr>
              <a:t>what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might</a:t>
            </a:r>
            <a:r>
              <a:rPr lang="es-ES" sz="1200" b="0" i="0" kern="1200" baseline="0" dirty="0">
                <a:solidFill>
                  <a:schemeClr val="tx1"/>
                </a:solidFill>
                <a:effectLst/>
                <a:latin typeface="+mn-lt"/>
                <a:ea typeface="+mn-ea"/>
                <a:cs typeface="+mn-cs"/>
              </a:rPr>
              <a:t> be </a:t>
            </a:r>
            <a:r>
              <a:rPr lang="es-ES" sz="1200" b="0" i="0" kern="1200" baseline="0" dirty="0" err="1">
                <a:solidFill>
                  <a:schemeClr val="tx1"/>
                </a:solidFill>
                <a:effectLst/>
                <a:latin typeface="+mn-lt"/>
                <a:ea typeface="+mn-ea"/>
                <a:cs typeface="+mn-cs"/>
              </a:rPr>
              <a:t>like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if</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did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have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help</a:t>
            </a:r>
            <a:r>
              <a:rPr lang="es-ES" sz="1200" b="0" i="0" kern="1200" baseline="0" dirty="0">
                <a:solidFill>
                  <a:schemeClr val="tx1"/>
                </a:solidFill>
                <a:effectLst/>
                <a:latin typeface="+mn-lt"/>
                <a:ea typeface="+mn-ea"/>
                <a:cs typeface="+mn-cs"/>
              </a:rPr>
              <a:t>.)</a:t>
            </a:r>
          </a:p>
          <a:p>
            <a:endParaRPr lang="es-ES" sz="1200" b="0" i="0" kern="1200" baseline="0" dirty="0">
              <a:solidFill>
                <a:schemeClr val="tx1"/>
              </a:solidFill>
              <a:effectLst/>
              <a:latin typeface="+mn-lt"/>
              <a:ea typeface="+mn-ea"/>
              <a:cs typeface="+mn-cs"/>
            </a:endParaRPr>
          </a:p>
          <a:p>
            <a:r>
              <a:rPr lang="es-ES" sz="1200" b="0" i="0" kern="1200" baseline="0" dirty="0">
                <a:solidFill>
                  <a:schemeClr val="tx1"/>
                </a:solidFill>
                <a:effectLst/>
                <a:latin typeface="+mn-lt"/>
                <a:ea typeface="+mn-ea"/>
                <a:cs typeface="+mn-cs"/>
              </a:rPr>
              <a:t>‘Ayuda’ </a:t>
            </a:r>
            <a:r>
              <a:rPr lang="es-ES" sz="1200" b="0" i="0" kern="1200" baseline="0" dirty="0" err="1">
                <a:solidFill>
                  <a:schemeClr val="tx1"/>
                </a:solidFill>
                <a:effectLst/>
                <a:latin typeface="+mn-lt"/>
                <a:ea typeface="+mn-ea"/>
                <a:cs typeface="+mn-cs"/>
              </a:rPr>
              <a:t>was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taught</a:t>
            </a:r>
            <a:r>
              <a:rPr lang="es-ES" sz="1200" b="0" i="0" kern="1200" baseline="0" dirty="0">
                <a:solidFill>
                  <a:schemeClr val="tx1"/>
                </a:solidFill>
                <a:effectLst/>
                <a:latin typeface="+mn-lt"/>
                <a:ea typeface="+mn-ea"/>
                <a:cs typeface="+mn-cs"/>
              </a:rPr>
              <a:t> in 1.1.7</a:t>
            </a:r>
          </a:p>
          <a:p>
            <a:r>
              <a:rPr lang="es-ES" sz="1200" b="0" i="0" kern="1200" baseline="0" dirty="0">
                <a:solidFill>
                  <a:schemeClr val="tx1"/>
                </a:solidFill>
                <a:effectLst/>
                <a:latin typeface="+mn-lt"/>
                <a:ea typeface="+mn-ea"/>
                <a:cs typeface="+mn-cs"/>
              </a:rPr>
              <a:t>Hacer </a:t>
            </a:r>
            <a:r>
              <a:rPr lang="es-ES" sz="1200" b="0" i="0" kern="1200" baseline="0" dirty="0" err="1">
                <a:solidFill>
                  <a:schemeClr val="tx1"/>
                </a:solidFill>
                <a:effectLst/>
                <a:latin typeface="+mn-lt"/>
                <a:ea typeface="+mn-ea"/>
                <a:cs typeface="+mn-cs"/>
              </a:rPr>
              <a:t>was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taught</a:t>
            </a:r>
            <a:r>
              <a:rPr lang="es-ES" sz="1200" b="0" i="0" kern="1200" baseline="0" dirty="0">
                <a:solidFill>
                  <a:schemeClr val="tx1"/>
                </a:solidFill>
                <a:effectLst/>
                <a:latin typeface="+mn-lt"/>
                <a:ea typeface="+mn-ea"/>
                <a:cs typeface="+mn-cs"/>
              </a:rPr>
              <a:t> in 2.1.4 (</a:t>
            </a:r>
            <a:r>
              <a:rPr lang="es-ES" sz="1200" b="0" i="0" kern="1200" baseline="0" dirty="0" err="1">
                <a:solidFill>
                  <a:schemeClr val="tx1"/>
                </a:solidFill>
                <a:effectLst/>
                <a:latin typeface="+mn-lt"/>
                <a:ea typeface="+mn-ea"/>
                <a:cs typeface="+mn-cs"/>
              </a:rPr>
              <a:t>revisited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week</a:t>
            </a:r>
            <a:r>
              <a:rPr lang="es-ES" sz="1200" b="0" i="0" kern="1200" baseline="0" dirty="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students</a:t>
            </a:r>
            <a:r>
              <a:rPr lang="en-GB" baseline="0" dirty="0"/>
              <a:t> already have experience in using bilingual dictionaries, they</a:t>
            </a:r>
            <a:r>
              <a:rPr lang="x-none" dirty="0"/>
              <a:t> can look up any word they don’t fully understand. </a:t>
            </a:r>
            <a:r>
              <a:rPr lang="en-GB" dirty="0"/>
              <a:t>The</a:t>
            </a:r>
            <a:r>
              <a:rPr lang="en-GB" baseline="0" dirty="0"/>
              <a:t> NCELP dictionary skills training will come in lesson 2 of this teaching sequence.</a:t>
            </a:r>
            <a:br>
              <a:rPr lang="es-ES" dirty="0"/>
            </a:b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n-GB" dirty="0">
                <a:hlinkClick r:id="rId3"/>
              </a:rPr>
              <a:t>http://clipart-library.com/</a:t>
            </a:r>
            <a:endParaRPr lang="x-non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265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OPTIONAL</a:t>
            </a:r>
          </a:p>
          <a:p>
            <a:r>
              <a:rPr lang="x-none" dirty="0"/>
              <a:t>In this activity students are challenged to provide a full translation in English. There is a gloss with those words that students will probably not know.</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996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dirty="0"/>
              <a:t>This slide shows a translation of the poem.</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3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a:t>
            </a:r>
            <a:r>
              <a:rPr lang="en-GB" baseline="0" dirty="0"/>
              <a:t> on the orange number to hear the word.</a:t>
            </a:r>
            <a:endParaRPr lang="en-GB" dirty="0"/>
          </a:p>
          <a:p>
            <a:endParaRPr lang="en-GB" dirty="0"/>
          </a:p>
          <a:p>
            <a:r>
              <a:rPr lang="en-GB" dirty="0"/>
              <a:t>In this slide students are reminded of the two possible pronunciations of ’z’ in the Spanish speaking world (as discussed in 1.2 Week 1). In this case, a word from the vocabulary to be revisited this week is being used.</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841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slide explains the fact that there are</a:t>
            </a:r>
            <a:r>
              <a:rPr lang="en-GB" baseline="0" dirty="0"/>
              <a:t> two ‘sides’ to a paper dictionary, something which often causes beginner dictionary users problems. Students are challenged to allocate the words in the centre – a mix of English and Spanish words – to one side or the other. Though this should not be too difficult a task, it ‘trains’ the student in the correct first step to be taken upon consulting a paper dictionary (the ‘from’ and ‘to’ languages settings also being a consideration, of course, with online dictionaries and translation websites).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answers are animated, and the words ‘fly’ to the correct side.</a:t>
            </a:r>
            <a:endParaRPr lang="en-GB" dirty="0"/>
          </a:p>
          <a:p>
            <a:endParaRPr lang="en-GB" dirty="0"/>
          </a:p>
          <a:p>
            <a:r>
              <a:rPr lang="en-GB" dirty="0"/>
              <a:t>Vocabulary revisiting: Term 2.2</a:t>
            </a:r>
            <a:r>
              <a:rPr lang="en-GB" baseline="0" dirty="0"/>
              <a:t> Week 4 – </a:t>
            </a:r>
            <a:r>
              <a:rPr lang="en-GB" baseline="0" dirty="0" err="1"/>
              <a:t>delante</a:t>
            </a:r>
            <a:r>
              <a:rPr lang="en-GB" baseline="0" dirty="0"/>
              <a:t>, </a:t>
            </a:r>
            <a:r>
              <a:rPr lang="en-GB" baseline="0" dirty="0" err="1"/>
              <a:t>fuera</a:t>
            </a:r>
            <a:r>
              <a:rPr lang="en-GB" baseline="0" dirty="0"/>
              <a:t>, </a:t>
            </a:r>
            <a:r>
              <a:rPr lang="en-GB" baseline="0" dirty="0" err="1"/>
              <a:t>tren</a:t>
            </a:r>
            <a:r>
              <a:rPr lang="en-GB" baseline="0" dirty="0"/>
              <a:t> and </a:t>
            </a:r>
            <a:r>
              <a:rPr lang="en-GB" baseline="0" dirty="0" err="1"/>
              <a:t>detrás</a:t>
            </a:r>
            <a:r>
              <a:rPr lang="en-GB" baseline="0" dirty="0"/>
              <a:t> are revisited in the scheme of work this week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50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Alphabetical</a:t>
            </a:r>
            <a:r>
              <a:rPr lang="en-GB" baseline="0"/>
              <a:t> ordering is something which can also cause beginner dictionary users problems – particularly when they are required to look beyond the initial letter. This slide therefore attempts to provide some practice in this skill, essential for the second step in locating the word to be looked up in the dictionary. It is necessary to look as far as the fourth letter to sort two of the words!</a:t>
            </a:r>
          </a:p>
          <a:p>
            <a:endParaRPr lang="en-GB" baseline="0"/>
          </a:p>
          <a:p>
            <a:r>
              <a:rPr lang="en-GB" baseline="0"/>
              <a:t>The answers are animated, and the words ‘fly’ into their correct position in the order.</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496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Having practised two of the skills required for paper dictionary use, the students are now introduced to our choice of online dictionary for Spanish.</a:t>
            </a:r>
            <a:r>
              <a:rPr lang="en-GB" baseline="0"/>
              <a:t> It is recommended that they bookmark this on their own devices.</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01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a:t>
            </a:r>
            <a:r>
              <a:rPr lang="en-GB" baseline="0"/>
              <a:t> slide prompts learners to consider the part of speech of a word, an essential part of wider word knowledge, which informs the correct grammatical usage of that word. The activity challenges students to match some English words with their part of speech. </a:t>
            </a:r>
          </a:p>
          <a:p>
            <a:endParaRPr lang="en-GB" baseline="0"/>
          </a:p>
          <a:p>
            <a:r>
              <a:rPr lang="en-GB" baseline="0"/>
              <a:t>Explain to students that some words can be both a noun or a verb – as in the animated example of ‘lead’ – which has implications when searching for the correct translation of a given word in a particular context!</a:t>
            </a:r>
          </a:p>
          <a:p>
            <a:endParaRPr lang="en-GB" baseline="0"/>
          </a:p>
          <a:p>
            <a:r>
              <a:rPr lang="en-GB" baseline="0"/>
              <a:t>The answers are animated on the next slide; this slide should be displayed whilst students attempt the task.</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533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The answers to the activity on the previous slide are animated on this one. The term ‘parts of speech’ is explained.</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050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Students are now challenged to find the abbreviations used on the recommended Spanish dictionary site for the </a:t>
            </a:r>
            <a:r>
              <a:rPr lang="en-GB" baseline="0"/>
              <a:t>parts of speech listed; the answers are animated. A similar exercise could be done with any paper bilingual dictionaries in use.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79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Week 2 of Term 3.2 of the Spanish scheme of work, students are working with the text </a:t>
            </a:r>
            <a:r>
              <a:rPr lang="en-GB" i="1" baseline="0" dirty="0"/>
              <a:t>Un hombre sin cabeza</a:t>
            </a:r>
            <a:r>
              <a:rPr lang="en-GB" i="0" baseline="0" dirty="0"/>
              <a:t>. Note that this is a slightly extended version (the final four lines were not in the version that students worked on in lesson 1).</a:t>
            </a:r>
          </a:p>
          <a:p>
            <a:endParaRPr lang="en-GB" i="0" baseline="0" dirty="0"/>
          </a:p>
          <a:p>
            <a:r>
              <a:rPr lang="en-GB" i="0" baseline="0" dirty="0"/>
              <a:t>Many of the words in this text have been previously introduced and learnt (this was one factor in the choice of this text for this point in the scheme of work).</a:t>
            </a:r>
          </a:p>
          <a:p>
            <a:r>
              <a:rPr lang="en-GB" i="0" baseline="0" dirty="0"/>
              <a:t>However, some words have not been encountered previously. Four words are thus highlighted for students to look up, practising the skills introduced earlier in this sequence.</a:t>
            </a:r>
          </a:p>
          <a:p>
            <a:endParaRPr lang="en-GB" i="0" baseline="0" dirty="0"/>
          </a:p>
          <a:p>
            <a:r>
              <a:rPr lang="en-GB" i="0" baseline="0" dirty="0"/>
              <a:t>The answers are animated and appear upon successive clicks of the mouse.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72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 slide introduces</a:t>
            </a:r>
            <a:r>
              <a:rPr lang="en-GB" baseline="0"/>
              <a:t> translation websites (using the example of Google Translate) – a popular alternative to dictionaries for many students. These sites are extremely simple to use, but are often very basic in the amount of information offered, at least initially. </a:t>
            </a:r>
          </a:p>
          <a:p>
            <a:endParaRPr lang="en-GB" baseline="0"/>
          </a:p>
          <a:p>
            <a:r>
              <a:rPr lang="en-GB" baseline="0"/>
              <a:t>The relative lack of exemplification of correct word usage can lead to a mis-translation of the intended concept being adopted by the student. </a:t>
            </a:r>
          </a:p>
          <a:p>
            <a:endParaRPr lang="en-GB" baseline="0"/>
          </a:p>
          <a:p>
            <a:r>
              <a:rPr lang="en-GB" baseline="0"/>
              <a:t>The next slide will invite students to consider the benefits offered by the dictionary, as compared with these sites.</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15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a:t>This slide invites students to consider the benefits offered by the dictionary, as compared with translation sites. As can be seen from the screenshots, the dictionary often provides greater detail and, in particular, exemplification of correct word usage in a variety of contexts, thus better enabling the student to select the correct word to express the meaning desired.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03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FE505-30B2-4019-9366-FF558DA651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62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r>
              <a:rPr lang="en-GB" b="1" baseline="0" dirty="0"/>
              <a:t> </a:t>
            </a:r>
          </a:p>
          <a:p>
            <a:endParaRPr lang="en-GB" b="1" baseline="0" dirty="0"/>
          </a:p>
          <a:p>
            <a:pPr marL="228600" indent="-228600">
              <a:buAutoNum type="arabicPeriod"/>
            </a:pPr>
            <a:r>
              <a:rPr lang="en-GB" dirty="0"/>
              <a:t>Hay </a:t>
            </a:r>
            <a:r>
              <a:rPr lang="en-GB" dirty="0" err="1"/>
              <a:t>pájaros</a:t>
            </a:r>
            <a:r>
              <a:rPr lang="en-GB" dirty="0"/>
              <a:t> </a:t>
            </a:r>
            <a:r>
              <a:rPr lang="en-GB" dirty="0" err="1"/>
              <a:t>azules</a:t>
            </a:r>
            <a:r>
              <a:rPr lang="en-GB" dirty="0"/>
              <a:t> </a:t>
            </a:r>
            <a:r>
              <a:rPr lang="en-GB" dirty="0" err="1"/>
              <a:t>en</a:t>
            </a:r>
            <a:r>
              <a:rPr lang="en-GB" dirty="0"/>
              <a:t> los </a:t>
            </a:r>
            <a:r>
              <a:rPr lang="en-GB" dirty="0" err="1"/>
              <a:t>árboles</a:t>
            </a:r>
            <a:r>
              <a:rPr lang="en-GB" dirty="0"/>
              <a:t> de la zona</a:t>
            </a:r>
            <a:r>
              <a:rPr lang="en-GB" baseline="0" dirty="0"/>
              <a:t>; </a:t>
            </a:r>
          </a:p>
          <a:p>
            <a:pPr marL="228600" indent="-228600">
              <a:buAutoNum type="arabicPeriod"/>
            </a:pPr>
            <a:r>
              <a:rPr lang="en-GB" baseline="0" dirty="0" err="1"/>
              <a:t>Debo</a:t>
            </a:r>
            <a:r>
              <a:rPr lang="en-GB" baseline="0" dirty="0"/>
              <a:t> </a:t>
            </a:r>
            <a:r>
              <a:rPr lang="en-GB" baseline="0" dirty="0" err="1"/>
              <a:t>organizar</a:t>
            </a:r>
            <a:r>
              <a:rPr lang="en-GB" baseline="0" dirty="0"/>
              <a:t> los </a:t>
            </a:r>
            <a:r>
              <a:rPr lang="en-GB" baseline="0" dirty="0" err="1"/>
              <a:t>zapatos</a:t>
            </a:r>
            <a:r>
              <a:rPr lang="en-GB" baseline="0" dirty="0"/>
              <a:t>; </a:t>
            </a:r>
          </a:p>
          <a:p>
            <a:pPr marL="228600" indent="-228600">
              <a:buAutoNum type="arabicPeriod"/>
            </a:pPr>
            <a:r>
              <a:rPr lang="en-GB" baseline="0" dirty="0"/>
              <a:t>La plaza </a:t>
            </a:r>
            <a:r>
              <a:rPr lang="en-GB" baseline="0" dirty="0" err="1"/>
              <a:t>está</a:t>
            </a:r>
            <a:r>
              <a:rPr lang="en-GB" baseline="0" dirty="0"/>
              <a:t> a la </a:t>
            </a:r>
            <a:r>
              <a:rPr lang="en-GB" baseline="0" dirty="0" err="1"/>
              <a:t>izquierda</a:t>
            </a:r>
            <a:r>
              <a:rPr lang="en-GB" baseline="0" dirty="0"/>
              <a:t>; </a:t>
            </a:r>
          </a:p>
          <a:p>
            <a:pPr marL="228600" indent="-228600">
              <a:buAutoNum type="arabicPeriod"/>
            </a:pPr>
            <a:r>
              <a:rPr lang="en-GB" baseline="0" dirty="0" err="1"/>
              <a:t>Debes</a:t>
            </a:r>
            <a:r>
              <a:rPr lang="en-GB" baseline="0" dirty="0"/>
              <a:t> </a:t>
            </a:r>
            <a:r>
              <a:rPr lang="en-GB" baseline="0" dirty="0" err="1"/>
              <a:t>empezar</a:t>
            </a:r>
            <a:r>
              <a:rPr lang="en-GB" baseline="0" dirty="0"/>
              <a:t> un </a:t>
            </a:r>
            <a:r>
              <a:rPr lang="en-GB" baseline="0" dirty="0" err="1"/>
              <a:t>dibujo</a:t>
            </a:r>
            <a:r>
              <a:rPr lang="en-GB" baseline="0" dirty="0"/>
              <a:t> de la </a:t>
            </a:r>
            <a:r>
              <a:rPr lang="en-GB" baseline="0" dirty="0" err="1"/>
              <a:t>naturaleza</a:t>
            </a:r>
            <a:r>
              <a:rPr lang="en-GB" baseline="0" dirty="0"/>
              <a:t>; </a:t>
            </a:r>
          </a:p>
          <a:p>
            <a:pPr marL="228600" indent="-228600">
              <a:buAutoNum type="arabicPeriod"/>
            </a:pPr>
            <a:r>
              <a:rPr lang="en-GB" baseline="0" dirty="0"/>
              <a:t>Tiene </a:t>
            </a:r>
            <a:r>
              <a:rPr lang="en-GB" baseline="0" dirty="0" err="1"/>
              <a:t>diez</a:t>
            </a:r>
            <a:r>
              <a:rPr lang="en-GB" baseline="0" dirty="0"/>
              <a:t> ideas </a:t>
            </a:r>
            <a:r>
              <a:rPr lang="en-GB" baseline="0" dirty="0" err="1"/>
              <a:t>en</a:t>
            </a:r>
            <a:r>
              <a:rPr lang="en-GB" baseline="0" dirty="0"/>
              <a:t> la cabeza; </a:t>
            </a:r>
          </a:p>
          <a:p>
            <a:endParaRPr lang="en-GB" baseline="0" dirty="0"/>
          </a:p>
          <a:p>
            <a:r>
              <a:rPr lang="en-GB" baseline="0" dirty="0"/>
              <a:t>All of the phonics source and cluster words have been used, here, plus some of the vocabulary to be revisited this week has been used:</a:t>
            </a:r>
            <a:br>
              <a:rPr lang="en-GB" baseline="0" dirty="0"/>
            </a:br>
            <a:br>
              <a:rPr lang="en-GB" baseline="0" dirty="0"/>
            </a:br>
            <a:r>
              <a:rPr lang="en-GB" baseline="0" dirty="0"/>
              <a:t>T2.2 Week 3:</a:t>
            </a:r>
            <a:br>
              <a:rPr lang="en-GB" baseline="0" dirty="0"/>
            </a:br>
            <a:r>
              <a:rPr lang="es-ES" sz="1200" kern="1200" dirty="0">
                <a:solidFill>
                  <a:schemeClr val="tx1"/>
                </a:solidFill>
                <a:effectLst/>
                <a:latin typeface="+mn-lt"/>
                <a:ea typeface="+mn-ea"/>
                <a:cs typeface="+mn-cs"/>
              </a:rPr>
              <a:t>deber [71]; </a:t>
            </a:r>
            <a:r>
              <a:rPr lang="es-ES" sz="1200" b="1" kern="1200" dirty="0">
                <a:solidFill>
                  <a:schemeClr val="tx1"/>
                </a:solidFill>
                <a:effectLst/>
                <a:latin typeface="+mn-lt"/>
                <a:ea typeface="+mn-ea"/>
                <a:cs typeface="+mn-cs"/>
              </a:rPr>
              <a:t>debo</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debes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organizar </a:t>
            </a:r>
            <a:r>
              <a:rPr lang="es-ES" sz="1200" kern="1200" dirty="0">
                <a:solidFill>
                  <a:schemeClr val="tx1"/>
                </a:solidFill>
                <a:effectLst/>
                <a:latin typeface="+mn-lt"/>
                <a:ea typeface="+mn-ea"/>
                <a:cs typeface="+mn-cs"/>
              </a:rPr>
              <a:t>[1053]</a:t>
            </a:r>
            <a:br>
              <a:rPr lang="es-ES" sz="1200" kern="1200" dirty="0">
                <a:solidFill>
                  <a:schemeClr val="tx1"/>
                </a:solidFill>
                <a:effectLst/>
                <a:latin typeface="+mn-lt"/>
                <a:ea typeface="+mn-ea"/>
                <a:cs typeface="+mn-cs"/>
              </a:rPr>
            </a:b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T2.1 </a:t>
            </a:r>
            <a:r>
              <a:rPr lang="es-ES" sz="1200" kern="1200" dirty="0" err="1">
                <a:solidFill>
                  <a:schemeClr val="tx1"/>
                </a:solidFill>
                <a:effectLst/>
                <a:latin typeface="+mn-lt"/>
                <a:ea typeface="+mn-ea"/>
                <a:cs typeface="+mn-cs"/>
              </a:rPr>
              <a:t>Week</a:t>
            </a:r>
            <a:r>
              <a:rPr lang="es-ES" sz="1200" kern="1200" dirty="0">
                <a:solidFill>
                  <a:schemeClr val="tx1"/>
                </a:solidFill>
                <a:effectLst/>
                <a:latin typeface="+mn-lt"/>
                <a:ea typeface="+mn-ea"/>
                <a:cs typeface="+mn-cs"/>
              </a:rPr>
              <a:t> 3: </a:t>
            </a:r>
            <a:br>
              <a:rPr lang="es-ES" sz="1200" kern="1200" dirty="0">
                <a:solidFill>
                  <a:schemeClr val="tx1"/>
                </a:solidFill>
                <a:effectLst/>
                <a:latin typeface="+mn-lt"/>
                <a:ea typeface="+mn-ea"/>
                <a:cs typeface="+mn-cs"/>
              </a:rPr>
            </a:br>
            <a:r>
              <a:rPr lang="es-ES" sz="1200" b="1" kern="1200" dirty="0">
                <a:solidFill>
                  <a:schemeClr val="tx1"/>
                </a:solidFill>
                <a:effectLst/>
                <a:latin typeface="+mn-lt"/>
                <a:ea typeface="+mn-ea"/>
                <a:cs typeface="+mn-cs"/>
              </a:rPr>
              <a:t>naturaleza </a:t>
            </a:r>
            <a:r>
              <a:rPr lang="es-ES" sz="1200" kern="1200" dirty="0">
                <a:solidFill>
                  <a:schemeClr val="tx1"/>
                </a:solidFill>
                <a:effectLst/>
                <a:latin typeface="+mn-lt"/>
                <a:ea typeface="+mn-ea"/>
                <a:cs typeface="+mn-cs"/>
              </a:rPr>
              <a:t>[712]; </a:t>
            </a:r>
            <a:r>
              <a:rPr lang="es-ES" sz="1200" b="1" kern="1200" dirty="0">
                <a:solidFill>
                  <a:schemeClr val="tx1"/>
                </a:solidFill>
                <a:effectLst/>
                <a:latin typeface="+mn-lt"/>
                <a:ea typeface="+mn-ea"/>
                <a:cs typeface="+mn-cs"/>
              </a:rPr>
              <a:t>pájaro</a:t>
            </a:r>
            <a:r>
              <a:rPr lang="es-ES" sz="1200" kern="1200" dirty="0">
                <a:solidFill>
                  <a:schemeClr val="tx1"/>
                </a:solidFill>
                <a:effectLst/>
                <a:latin typeface="+mn-lt"/>
                <a:ea typeface="+mn-ea"/>
                <a:cs typeface="+mn-cs"/>
              </a:rPr>
              <a:t> [1607]; </a:t>
            </a:r>
            <a:r>
              <a:rPr lang="es-ES" sz="1200" b="1" kern="1200" dirty="0">
                <a:solidFill>
                  <a:schemeClr val="tx1"/>
                </a:solidFill>
                <a:effectLst/>
                <a:latin typeface="+mn-lt"/>
                <a:ea typeface="+mn-ea"/>
                <a:cs typeface="+mn-cs"/>
              </a:rPr>
              <a:t>azul</a:t>
            </a:r>
            <a:r>
              <a:rPr lang="es-ES" sz="1200" kern="1200" dirty="0">
                <a:solidFill>
                  <a:schemeClr val="tx1"/>
                </a:solidFill>
                <a:effectLst/>
                <a:latin typeface="+mn-lt"/>
                <a:ea typeface="+mn-ea"/>
                <a:cs typeface="+mn-cs"/>
              </a:rPr>
              <a:t> [811]; </a:t>
            </a:r>
            <a:r>
              <a:rPr lang="es-ES" sz="1200" b="1" kern="1200" dirty="0">
                <a:solidFill>
                  <a:schemeClr val="tx1"/>
                </a:solidFill>
                <a:effectLst/>
                <a:latin typeface="+mn-lt"/>
                <a:ea typeface="+mn-ea"/>
                <a:cs typeface="+mn-cs"/>
              </a:rPr>
              <a:t>árbol</a:t>
            </a:r>
            <a:r>
              <a:rPr lang="es-ES" sz="1200" kern="1200" dirty="0">
                <a:solidFill>
                  <a:schemeClr val="tx1"/>
                </a:solidFill>
                <a:effectLst/>
                <a:latin typeface="+mn-lt"/>
                <a:ea typeface="+mn-ea"/>
                <a:cs typeface="+mn-cs"/>
              </a:rPr>
              <a:t> [748]</a:t>
            </a:r>
            <a:endParaRPr lang="x-none" dirty="0">
              <a:effectLst/>
            </a:endParaRPr>
          </a:p>
          <a:p>
            <a:endParaRPr lang="en-GB" baseline="0" dirty="0"/>
          </a:p>
          <a:p>
            <a:r>
              <a:rPr lang="en-GB" dirty="0"/>
              <a:t>Image with creative</a:t>
            </a:r>
            <a:r>
              <a:rPr lang="en-GB" baseline="0" dirty="0"/>
              <a:t> commons public domain licence</a:t>
            </a:r>
          </a:p>
          <a:p>
            <a:r>
              <a:rPr lang="en-GB" dirty="0"/>
              <a:t>https://mycsres.com/freesheet/spanish-speaking-world-map-18.html.html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410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FE505-30B2-4019-9366-FF558DA651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690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title has</a:t>
            </a:r>
            <a:r>
              <a:rPr lang="en-GB" baseline="0" dirty="0"/>
              <a:t> been written using previously taught language, except for ‘</a:t>
            </a:r>
            <a:r>
              <a:rPr lang="en-GB" baseline="0" dirty="0" err="1"/>
              <a:t>sobre</a:t>
            </a:r>
            <a:r>
              <a:rPr lang="en-GB" baseline="0" dirty="0"/>
              <a:t>’. Clarify the meaning of this word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Several near-cognates have been included: </a:t>
            </a:r>
            <a:r>
              <a:rPr lang="en-GB" baseline="0" dirty="0" err="1"/>
              <a:t>práctico</a:t>
            </a:r>
            <a:r>
              <a:rPr lang="en-GB" baseline="0" dirty="0"/>
              <a:t> [2141], perfecto [1115] and </a:t>
            </a:r>
            <a:r>
              <a:rPr lang="en-GB" baseline="0" dirty="0" err="1"/>
              <a:t>informativo</a:t>
            </a:r>
            <a:r>
              <a:rPr lang="en-GB" baseline="0" dirty="0"/>
              <a:t> [4002]. The main reason for the inclusion of a range of adjectives is to avoid an incongruence between infinitive sentences, which often end in ‘</a:t>
            </a:r>
            <a:r>
              <a:rPr lang="en-GB" baseline="0" dirty="0" err="1"/>
              <a:t>es</a:t>
            </a:r>
            <a:r>
              <a:rPr lang="en-GB" baseline="0" dirty="0"/>
              <a:t> + adjective’, and the sentences with 3</a:t>
            </a:r>
            <a:r>
              <a:rPr lang="en-GB" baseline="30000" dirty="0"/>
              <a:t>rd</a:t>
            </a:r>
            <a:r>
              <a:rPr lang="en-GB" baseline="0" dirty="0"/>
              <a:t> person singular.  The risk would otherwise be that students rely on this part of the sentence, rather than the verb, to decide on the answer.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task aims to</a:t>
            </a:r>
            <a:r>
              <a:rPr lang="en-GB" baseline="0" dirty="0"/>
              <a:t> help learners understand the difference in meaning between 3</a:t>
            </a:r>
            <a:r>
              <a:rPr lang="en-GB" baseline="30000" dirty="0"/>
              <a:t>rd</a:t>
            </a:r>
            <a:r>
              <a:rPr lang="en-GB" baseline="0" dirty="0"/>
              <a:t> person singular and the infinitive form whilst recapping ‘</a:t>
            </a:r>
            <a:r>
              <a:rPr lang="en-GB" baseline="0" dirty="0" err="1"/>
              <a:t>es</a:t>
            </a:r>
            <a:r>
              <a:rPr lang="en-GB" baseline="0" dirty="0"/>
              <a:t>’ in infinitive sentences contextualised with this week’s vocabulary set or with previously learnt words.</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942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Non-audio version of</a:t>
            </a:r>
            <a:r>
              <a:rPr lang="en-GB" sz="1200" b="0" i="0" kern="1200" baseline="0" dirty="0">
                <a:solidFill>
                  <a:schemeClr val="tx1"/>
                </a:solidFill>
                <a:effectLst/>
                <a:latin typeface="+mn-lt"/>
                <a:ea typeface="+mn-ea"/>
                <a:cs typeface="+mn-cs"/>
              </a:rPr>
              <a:t> the texts on this slide – see next slide for audio version</a:t>
            </a:r>
            <a:r>
              <a:rPr lang="en-GB" sz="1200" b="0" i="0" kern="1200" dirty="0">
                <a:solidFill>
                  <a:schemeClr val="tx1"/>
                </a:solidFill>
                <a:effectLst/>
                <a:latin typeface="+mn-lt"/>
                <a:ea typeface="+mn-ea"/>
                <a:cs typeface="+mn-cs"/>
              </a:rPr>
              <a:t>.  This could be used as a read aloud task by students.</a:t>
            </a:r>
            <a:r>
              <a:rPr lang="en-GB"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Teachers should encourage students to think about the translations into English to see if they can arrive at a full comprehension.  Words are either from previous vocab sets or source/cluster words, plus some cognates and names, however, </a:t>
            </a:r>
            <a:r>
              <a:rPr lang="en-GB" sz="1200" b="0" i="1" kern="1200" baseline="0" dirty="0">
                <a:solidFill>
                  <a:schemeClr val="tx1"/>
                </a:solidFill>
                <a:effectLst/>
                <a:latin typeface="+mn-lt"/>
                <a:ea typeface="+mn-ea"/>
                <a:cs typeface="+mn-cs"/>
              </a:rPr>
              <a:t>dirige</a:t>
            </a:r>
            <a:r>
              <a:rPr lang="en-GB" sz="1200" b="0" i="0" kern="1200" baseline="0" dirty="0">
                <a:solidFill>
                  <a:schemeClr val="tx1"/>
                </a:solidFill>
                <a:effectLst/>
                <a:latin typeface="+mn-lt"/>
                <a:ea typeface="+mn-ea"/>
                <a:cs typeface="+mn-cs"/>
              </a:rPr>
              <a:t> is given in a gloss as this is unknown to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A note on pronunciation: </a:t>
            </a:r>
            <a:r>
              <a:rPr lang="en-GB" sz="1200" b="0" i="1" kern="1200" baseline="0" dirty="0">
                <a:solidFill>
                  <a:schemeClr val="tx1"/>
                </a:solidFill>
                <a:effectLst/>
                <a:latin typeface="+mn-lt"/>
                <a:ea typeface="+mn-ea"/>
                <a:cs typeface="+mn-cs"/>
              </a:rPr>
              <a:t>Giannina is an exception to the ‘</a:t>
            </a:r>
            <a:r>
              <a:rPr lang="en-GB" sz="1200" b="0" i="1" kern="1200" baseline="0" dirty="0" err="1">
                <a:solidFill>
                  <a:schemeClr val="tx1"/>
                </a:solidFill>
                <a:effectLst/>
                <a:latin typeface="+mn-lt"/>
                <a:ea typeface="+mn-ea"/>
                <a:cs typeface="+mn-cs"/>
              </a:rPr>
              <a:t>gi</a:t>
            </a:r>
            <a:r>
              <a:rPr lang="en-GB" sz="1200" b="0" i="1" kern="1200" baseline="0" dirty="0">
                <a:solidFill>
                  <a:schemeClr val="tx1"/>
                </a:solidFill>
                <a:effectLst/>
                <a:latin typeface="+mn-lt"/>
                <a:ea typeface="+mn-ea"/>
                <a:cs typeface="+mn-cs"/>
              </a:rPr>
              <a:t>’ SSC, explained in the speech bubble.  The name has Italian origins (</a:t>
            </a:r>
            <a:r>
              <a:rPr lang="en-GB" sz="1200" i="1" dirty="0"/>
              <a:t>62.5% of Argentinians have Italian heritage)</a:t>
            </a:r>
            <a:r>
              <a:rPr lang="en-GB" sz="1200" b="0" i="1" kern="1200" baseline="0" dirty="0">
                <a:solidFill>
                  <a:schemeClr val="tx1"/>
                </a:solidFill>
                <a:effectLst/>
                <a:latin typeface="+mn-lt"/>
                <a:ea typeface="+mn-ea"/>
                <a:cs typeface="+mn-cs"/>
              </a:rPr>
              <a:t>, but the pronunciation is not 100% Italian either.  Click on Giannina’s picture to hear the name pronounced by an Argentinian.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endParaRPr lang="en-GB" sz="1200" b="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Facts</a:t>
            </a:r>
            <a:r>
              <a:rPr lang="en-GB" sz="1200" b="0" i="0" kern="1200" baseline="0" dirty="0">
                <a:solidFill>
                  <a:schemeClr val="tx1"/>
                </a:solidFill>
                <a:effectLst/>
                <a:latin typeface="+mn-lt"/>
                <a:ea typeface="+mn-ea"/>
                <a:cs typeface="+mn-cs"/>
              </a:rPr>
              <a:t> from Wikipedia, true to best of our knowledge as at April 2020.  Source:</a:t>
            </a:r>
            <a:endParaRPr lang="en-GB" sz="1200" b="0" i="0" kern="1200" dirty="0">
              <a:solidFill>
                <a:schemeClr val="tx1"/>
              </a:solidFill>
              <a:effectLst/>
              <a:latin typeface="+mn-lt"/>
              <a:ea typeface="+mn-ea"/>
              <a:cs typeface="+mn-cs"/>
            </a:endParaRPr>
          </a:p>
          <a:p>
            <a:r>
              <a:rPr lang="en-GB" dirty="0">
                <a:hlinkClick r:id="rId3"/>
              </a:rPr>
              <a:t>https://es.wikipedia.org/wiki/Diego_Armando_Maradona</a:t>
            </a:r>
            <a:r>
              <a:rPr lang="en-GB" dirty="0"/>
              <a:t> </a:t>
            </a:r>
          </a:p>
          <a:p>
            <a:r>
              <a:rPr lang="en-GB" sz="1200" b="0" i="0" kern="1200" dirty="0">
                <a:solidFill>
                  <a:schemeClr val="tx1"/>
                </a:solidFill>
                <a:effectLst/>
                <a:latin typeface="+mn-lt"/>
                <a:ea typeface="+mn-ea"/>
                <a:cs typeface="+mn-cs"/>
              </a:rPr>
              <a:t>Images:</a:t>
            </a:r>
          </a:p>
          <a:p>
            <a:r>
              <a:rPr lang="en-GB" dirty="0">
                <a:hlinkClick r:id="rId4"/>
              </a:rPr>
              <a:t>https://es.wikipedia.org/wiki/Diego_Armando_Maradona#/media/Archivo:Maradona-Mundial_86_con_la_copa.JPG</a:t>
            </a:r>
            <a:endParaRPr lang="en-GB" dirty="0"/>
          </a:p>
          <a:p>
            <a:r>
              <a:rPr lang="en-GB" dirty="0">
                <a:hlinkClick r:id="rId5"/>
              </a:rPr>
              <a:t>https://www.thefamouspeople.com/profiles/giannina-maradona-36246.php</a:t>
            </a:r>
            <a:endParaRPr lang="en-GB" dirty="0"/>
          </a:p>
          <a:p>
            <a:r>
              <a:rPr lang="en-GB" dirty="0">
                <a:hlinkClick r:id="rId6"/>
              </a:rPr>
              <a:t>https://en.wikipedia.org/wiki/Sergio_Ag%C3%BCero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86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Listen and complete the texts</a:t>
            </a:r>
            <a:r>
              <a:rPr lang="en-GB" sz="1200" b="0" i="0" kern="1200" baseline="0" dirty="0">
                <a:solidFill>
                  <a:schemeClr val="tx1"/>
                </a:solidFill>
                <a:effectLst/>
                <a:latin typeface="+mn-lt"/>
                <a:ea typeface="+mn-ea"/>
                <a:cs typeface="+mn-cs"/>
              </a:rPr>
              <a:t> with</a:t>
            </a:r>
            <a:r>
              <a:rPr lang="en-GB" sz="1200" b="0" i="0" kern="1200" dirty="0">
                <a:solidFill>
                  <a:schemeClr val="tx1"/>
                </a:solidFill>
                <a:effectLst/>
                <a:latin typeface="+mn-lt"/>
                <a:ea typeface="+mn-ea"/>
                <a:cs typeface="+mn-cs"/>
              </a:rPr>
              <a:t> the target SSCs ‘GI’ and ‘GE’</a:t>
            </a:r>
          </a:p>
          <a:p>
            <a:r>
              <a:rPr lang="en-GB" sz="1200" b="0" i="0" kern="1200" dirty="0">
                <a:solidFill>
                  <a:schemeClr val="tx1"/>
                </a:solidFill>
                <a:effectLst/>
                <a:latin typeface="+mn-lt"/>
                <a:ea typeface="+mn-ea"/>
                <a:cs typeface="+mn-cs"/>
              </a:rPr>
              <a:t>These</a:t>
            </a:r>
            <a:r>
              <a:rPr lang="en-GB" sz="1200" b="0" i="0" kern="1200" baseline="0" dirty="0">
                <a:solidFill>
                  <a:schemeClr val="tx1"/>
                </a:solidFill>
                <a:effectLst/>
                <a:latin typeface="+mn-lt"/>
                <a:ea typeface="+mn-ea"/>
                <a:cs typeface="+mn-cs"/>
              </a:rPr>
              <a:t> texts can also be used for a dictation or for a read aloud in pairs.  Students will have to recall the ‘</a:t>
            </a:r>
            <a:r>
              <a:rPr lang="en-GB" sz="1200" b="0" i="0" kern="1200" baseline="0" dirty="0" err="1">
                <a:solidFill>
                  <a:schemeClr val="tx1"/>
                </a:solidFill>
                <a:effectLst/>
                <a:latin typeface="+mn-lt"/>
                <a:ea typeface="+mn-ea"/>
                <a:cs typeface="+mn-cs"/>
              </a:rPr>
              <a:t>gi</a:t>
            </a:r>
            <a:r>
              <a:rPr lang="en-GB" sz="1200" b="0" i="0" kern="1200" baseline="0" dirty="0">
                <a:solidFill>
                  <a:schemeClr val="tx1"/>
                </a:solidFill>
                <a:effectLst/>
                <a:latin typeface="+mn-lt"/>
                <a:ea typeface="+mn-ea"/>
                <a:cs typeface="+mn-cs"/>
              </a:rPr>
              <a:t>’ and ‘ge’ SSCs, which are missing. </a:t>
            </a:r>
          </a:p>
          <a:p>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A note on pronunciation: </a:t>
            </a:r>
            <a:r>
              <a:rPr lang="en-GB" sz="1200" b="0" i="1" kern="1200" baseline="0" dirty="0">
                <a:solidFill>
                  <a:schemeClr val="tx1"/>
                </a:solidFill>
                <a:effectLst/>
                <a:latin typeface="+mn-lt"/>
                <a:ea typeface="+mn-ea"/>
                <a:cs typeface="+mn-cs"/>
              </a:rPr>
              <a:t>Giannina is an exception to the ‘</a:t>
            </a:r>
            <a:r>
              <a:rPr lang="en-GB" sz="1200" b="0" i="1" kern="1200" baseline="0" dirty="0" err="1">
                <a:solidFill>
                  <a:schemeClr val="tx1"/>
                </a:solidFill>
                <a:effectLst/>
                <a:latin typeface="+mn-lt"/>
                <a:ea typeface="+mn-ea"/>
                <a:cs typeface="+mn-cs"/>
              </a:rPr>
              <a:t>gi</a:t>
            </a:r>
            <a:r>
              <a:rPr lang="en-GB" sz="1200" b="0" i="1" kern="1200" baseline="0" dirty="0">
                <a:solidFill>
                  <a:schemeClr val="tx1"/>
                </a:solidFill>
                <a:effectLst/>
                <a:latin typeface="+mn-lt"/>
                <a:ea typeface="+mn-ea"/>
                <a:cs typeface="+mn-cs"/>
              </a:rPr>
              <a:t>’ SSC, explained in the speech bubble.  It is a popular name in Latin America. The name has Italian origins (</a:t>
            </a:r>
            <a:r>
              <a:rPr lang="en-GB" sz="1200" i="1" dirty="0"/>
              <a:t>62.5% of Argentinians have Italian heritage)</a:t>
            </a:r>
            <a:r>
              <a:rPr lang="en-GB" sz="1200" b="0" i="1" kern="1200" baseline="0" dirty="0">
                <a:solidFill>
                  <a:schemeClr val="tx1"/>
                </a:solidFill>
                <a:effectLst/>
                <a:latin typeface="+mn-lt"/>
                <a:ea typeface="+mn-ea"/>
                <a:cs typeface="+mn-cs"/>
              </a:rPr>
              <a:t>, but the pronunciation is not 100% Italian either.  Click on Giannina’s picture to hear the name pronounced by an Argentinian (pronounced like ‘</a:t>
            </a:r>
            <a:r>
              <a:rPr lang="en-GB" sz="1200" b="0" i="1" kern="1200" baseline="0" dirty="0" err="1">
                <a:solidFill>
                  <a:schemeClr val="tx1"/>
                </a:solidFill>
                <a:effectLst/>
                <a:latin typeface="+mn-lt"/>
                <a:ea typeface="+mn-ea"/>
                <a:cs typeface="+mn-cs"/>
              </a:rPr>
              <a:t>hee</a:t>
            </a:r>
            <a:r>
              <a:rPr lang="en-GB" sz="1200" b="0" i="1" kern="1200" baseline="0" dirty="0">
                <a:solidFill>
                  <a:schemeClr val="tx1"/>
                </a:solidFill>
                <a:effectLst/>
                <a:latin typeface="+mn-lt"/>
                <a:ea typeface="+mn-ea"/>
                <a:cs typeface="+mn-cs"/>
              </a:rPr>
              <a:t>’). The audio embedded in the three action buttons was recorded by a Spanish native speaker from the Canary Islands who naturally pronounces this as a ‘</a:t>
            </a:r>
            <a:r>
              <a:rPr lang="en-GB" sz="1200" b="0" i="1" kern="1200" baseline="0" dirty="0" err="1">
                <a:solidFill>
                  <a:schemeClr val="tx1"/>
                </a:solidFill>
                <a:effectLst/>
                <a:latin typeface="+mn-lt"/>
                <a:ea typeface="+mn-ea"/>
                <a:cs typeface="+mn-cs"/>
              </a:rPr>
              <a:t>yee</a:t>
            </a:r>
            <a:r>
              <a:rPr lang="en-GB" sz="1200" b="0" i="1"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Facts</a:t>
            </a:r>
            <a:r>
              <a:rPr lang="en-GB" sz="1200" b="0" i="0" kern="1200" baseline="0" dirty="0">
                <a:solidFill>
                  <a:schemeClr val="tx1"/>
                </a:solidFill>
                <a:effectLst/>
                <a:latin typeface="+mn-lt"/>
                <a:ea typeface="+mn-ea"/>
                <a:cs typeface="+mn-cs"/>
              </a:rPr>
              <a:t> from Wikipedia, true to best of our knowledge as at April 2020.  Source:</a:t>
            </a:r>
            <a:endParaRPr lang="en-GB" sz="1200" b="0" i="0" kern="1200" dirty="0">
              <a:solidFill>
                <a:schemeClr val="tx1"/>
              </a:solidFill>
              <a:effectLst/>
              <a:latin typeface="+mn-lt"/>
              <a:ea typeface="+mn-ea"/>
              <a:cs typeface="+mn-cs"/>
            </a:endParaRPr>
          </a:p>
          <a:p>
            <a:r>
              <a:rPr lang="en-GB" dirty="0">
                <a:hlinkClick r:id="rId3"/>
              </a:rPr>
              <a:t>https://es.wikipedia.org/wiki/Diego_Armando_Maradona</a:t>
            </a:r>
            <a:r>
              <a:rPr lang="en-GB" dirty="0"/>
              <a:t> </a:t>
            </a:r>
          </a:p>
          <a:p>
            <a:r>
              <a:rPr lang="en-GB" sz="1200" b="0" i="0" kern="1200" dirty="0">
                <a:solidFill>
                  <a:schemeClr val="tx1"/>
                </a:solidFill>
                <a:effectLst/>
                <a:latin typeface="+mn-lt"/>
                <a:ea typeface="+mn-ea"/>
                <a:cs typeface="+mn-cs"/>
              </a:rPr>
              <a:t>Images:</a:t>
            </a:r>
          </a:p>
          <a:p>
            <a:r>
              <a:rPr lang="en-GB" dirty="0">
                <a:hlinkClick r:id="rId4"/>
              </a:rPr>
              <a:t>https://es.wikipedia.org/wiki/Diego_Armando_Maradona#/media/Archivo:Maradona-Mundial_86_con_la_copa.JPG</a:t>
            </a:r>
            <a:endParaRPr lang="en-GB" dirty="0"/>
          </a:p>
          <a:p>
            <a:r>
              <a:rPr lang="en-GB" dirty="0">
                <a:hlinkClick r:id="rId5"/>
              </a:rPr>
              <a:t>https://www.thefamouspeople.com/profiles/giannina-maradona-36246.php</a:t>
            </a:r>
            <a:endParaRPr lang="en-GB" dirty="0"/>
          </a:p>
          <a:p>
            <a:r>
              <a:rPr lang="en-GB" dirty="0">
                <a:hlinkClick r:id="rId6"/>
              </a:rPr>
              <a:t>https://en.wikipedia.org/wiki/Sergio_Ag%C3%BCero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071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Estimated time: 3 minutes</a:t>
            </a:r>
          </a:p>
          <a:p>
            <a:r>
              <a:rPr lang="en-GB" b="0" baseline="0" dirty="0"/>
              <a:t>As ‘ci’ and ‘si’ are usually pronounced identically outside of mainland Spain, correct spelling may require word knowledge, rather than SSC knowledge. We practise this here with words that have been previously taught as vocabulary items or used for phonics practice. </a:t>
            </a:r>
          </a:p>
          <a:p>
            <a:endParaRPr lang="en-GB" b="0" baseline="0" dirty="0"/>
          </a:p>
          <a:p>
            <a:r>
              <a:rPr lang="en-GB" b="0" baseline="0" dirty="0"/>
              <a:t>‘</a:t>
            </a:r>
            <a:r>
              <a:rPr lang="en-GB" b="0" baseline="0" dirty="0" err="1"/>
              <a:t>Mismo</a:t>
            </a:r>
            <a:r>
              <a:rPr lang="en-GB" b="0" baseline="0" dirty="0"/>
              <a:t>’ [55] will be taught early in Year 8, so is likely to be unfamiliar. Ensure that its meaning is clear in these instructions.</a:t>
            </a:r>
          </a:p>
          <a:p>
            <a:endParaRPr lang="en-GB" b="0" baseline="0" dirty="0"/>
          </a:p>
          <a:p>
            <a:r>
              <a:rPr lang="en-GB" b="0" baseline="0" dirty="0"/>
              <a:t>Students might be reassured to know that Spanish native speakers frequently make mistakes in their spelling of letters with more than one sound, particularly v and b.</a:t>
            </a:r>
          </a:p>
          <a:p>
            <a:endParaRPr lang="en-GB" b="0" baseline="0" dirty="0"/>
          </a:p>
          <a:p>
            <a:r>
              <a:rPr lang="en-GB" b="0" baseline="0" dirty="0"/>
              <a:t>Weeks when taught/used in phonics practice:</a:t>
            </a:r>
          </a:p>
          <a:p>
            <a:r>
              <a:rPr lang="en-GB" b="0" baseline="0" dirty="0"/>
              <a:t>siete – 1.2.2</a:t>
            </a:r>
          </a:p>
          <a:p>
            <a:r>
              <a:rPr lang="en-GB" b="0" baseline="0" dirty="0"/>
              <a:t>decir – SSC practice in 1.1.7 &amp; 2.2.5</a:t>
            </a:r>
          </a:p>
          <a:p>
            <a:r>
              <a:rPr lang="en-GB" b="0" baseline="0" dirty="0"/>
              <a:t>cine – SSC practice in 2.2.5</a:t>
            </a:r>
          </a:p>
          <a:p>
            <a:r>
              <a:rPr lang="en-GB" b="0" baseline="0" dirty="0"/>
              <a:t>silla – 1.2.3</a:t>
            </a:r>
          </a:p>
          <a:p>
            <a:r>
              <a:rPr lang="en-GB" b="0" baseline="0" dirty="0" err="1"/>
              <a:t>cierto</a:t>
            </a:r>
            <a:r>
              <a:rPr lang="en-GB" b="0" baseline="0" dirty="0"/>
              <a:t> – SSC practice in 1.1.7 &amp;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dicimbre</a:t>
            </a:r>
            <a:r>
              <a:rPr lang="en-GB" b="0" baseline="0" dirty="0"/>
              <a:t> –  SSC practice in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silencio</a:t>
            </a:r>
            <a:r>
              <a:rPr lang="en-GB" b="0" baseline="0" dirty="0"/>
              <a:t> –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siempre</a:t>
            </a:r>
            <a:r>
              <a:rPr lang="en-GB" b="0" baseline="0" dirty="0"/>
              <a:t> – 3.1.5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0" baseline="0" dirty="0"/>
          </a:p>
          <a:p>
            <a:endParaRPr lang="en-GB" b="0" baseline="0" dirty="0"/>
          </a:p>
          <a:p>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731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estimated: 7</a:t>
            </a:r>
            <a:r>
              <a:rPr lang="en-GB" baseline="0" dirty="0"/>
              <a:t> minutes</a:t>
            </a:r>
          </a:p>
          <a:p>
            <a:endParaRPr lang="en-GB" dirty="0"/>
          </a:p>
          <a:p>
            <a:r>
              <a:rPr lang="en-GB" dirty="0"/>
              <a:t>This</a:t>
            </a:r>
            <a:r>
              <a:rPr lang="en-GB" baseline="0" dirty="0"/>
              <a:t> activity is over two slides.  Students complete it by writing 1-15 in their books, and the correct plural article each time.</a:t>
            </a:r>
            <a:br>
              <a:rPr lang="en-GB" baseline="0" dirty="0"/>
            </a:br>
            <a:endParaRPr lang="en-GB" dirty="0"/>
          </a:p>
          <a:p>
            <a:r>
              <a:rPr lang="en-GB" dirty="0"/>
              <a:t>Students</a:t>
            </a:r>
            <a:r>
              <a:rPr lang="en-GB" baseline="0" dirty="0"/>
              <a:t> choose </a:t>
            </a:r>
            <a:r>
              <a:rPr lang="en-GB" i="0" baseline="0" dirty="0"/>
              <a:t>between the plural definite and indefinite article in each instance. The choice is always between articles of the same gender. </a:t>
            </a:r>
          </a:p>
          <a:p>
            <a:r>
              <a:rPr lang="en-GB" i="0" baseline="0" dirty="0"/>
              <a:t>The idea is that students to pay attention to whether the nouns have been mentioned before (in which case definite article is needed) or not (in which indefinite article is needed). </a:t>
            </a:r>
          </a:p>
          <a:p>
            <a:r>
              <a:rPr lang="en-US" dirty="0"/>
              <a:t>All vocabulary used is known to students, apart from the cognates</a:t>
            </a:r>
            <a:r>
              <a:rPr lang="en-US" baseline="0" dirty="0"/>
              <a:t> </a:t>
            </a:r>
            <a:r>
              <a:rPr lang="en-US" i="1" baseline="0" dirty="0" err="1"/>
              <a:t>u</a:t>
            </a:r>
            <a:r>
              <a:rPr lang="en-US" i="1" dirty="0" err="1"/>
              <a:t>niversidad</a:t>
            </a:r>
            <a:r>
              <a:rPr lang="en-US" i="1" dirty="0"/>
              <a:t> </a:t>
            </a:r>
            <a:r>
              <a:rPr lang="en-US" i="0" dirty="0"/>
              <a:t>[387] </a:t>
            </a:r>
            <a:r>
              <a:rPr lang="en-US" i="1" dirty="0"/>
              <a:t>/ </a:t>
            </a:r>
            <a:r>
              <a:rPr lang="en-US" i="1" dirty="0" err="1"/>
              <a:t>restaurante</a:t>
            </a:r>
            <a:r>
              <a:rPr lang="en-US" i="1" dirty="0"/>
              <a:t> </a:t>
            </a:r>
            <a:r>
              <a:rPr lang="en-US" i="0" dirty="0"/>
              <a:t>[2636] </a:t>
            </a:r>
            <a:r>
              <a:rPr lang="en-US" i="1" dirty="0"/>
              <a:t>/ cafeteria </a:t>
            </a:r>
            <a:r>
              <a:rPr lang="en-US" i="0" dirty="0"/>
              <a:t>[&gt;5000]</a:t>
            </a:r>
            <a:r>
              <a:rPr lang="en-US" i="1" dirty="0"/>
              <a:t> / bar </a:t>
            </a:r>
            <a:r>
              <a:rPr lang="en-US" i="0" dirty="0"/>
              <a:t>[1938] </a:t>
            </a:r>
            <a:r>
              <a:rPr lang="en-US" i="1" dirty="0"/>
              <a:t>/ </a:t>
            </a:r>
            <a:r>
              <a:rPr lang="en-US" i="1" dirty="0" err="1"/>
              <a:t>histórico</a:t>
            </a:r>
            <a:r>
              <a:rPr lang="en-US" i="1" baseline="0" dirty="0"/>
              <a:t> </a:t>
            </a:r>
            <a:r>
              <a:rPr lang="en-US" i="0" baseline="0" dirty="0"/>
              <a:t>[830]</a:t>
            </a:r>
            <a:r>
              <a:rPr lang="en-US" i="1" baseline="0" dirty="0"/>
              <a:t>.</a:t>
            </a:r>
            <a:endParaRPr lang="en-US" i="1" dirty="0"/>
          </a:p>
          <a:p>
            <a:r>
              <a:rPr lang="en-US" i="0" dirty="0"/>
              <a:t>(Other cognates used in previous weeks: </a:t>
            </a:r>
            <a:r>
              <a:rPr lang="en-US" i="1" dirty="0" err="1"/>
              <a:t>excelente</a:t>
            </a:r>
            <a:r>
              <a:rPr lang="en-US" i="1" dirty="0"/>
              <a:t> / </a:t>
            </a:r>
            <a:r>
              <a:rPr lang="en-US" i="1" dirty="0" err="1"/>
              <a:t>centros</a:t>
            </a:r>
            <a:r>
              <a:rPr lang="en-US" i="1" baseline="0" dirty="0"/>
              <a:t> </a:t>
            </a:r>
            <a:r>
              <a:rPr lang="en-US" i="1" baseline="0" dirty="0" err="1"/>
              <a:t>culturales</a:t>
            </a:r>
            <a:r>
              <a:rPr lang="en-US" i="1" baseline="0" dirty="0"/>
              <a:t> / </a:t>
            </a:r>
            <a:r>
              <a:rPr lang="en-US" i="1" baseline="0" dirty="0" err="1"/>
              <a:t>turista</a:t>
            </a:r>
            <a:r>
              <a:rPr lang="en-US" i="1" baseline="0" dirty="0"/>
              <a:t>)</a:t>
            </a:r>
            <a:endParaRPr lang="en-US" i="1" dirty="0"/>
          </a:p>
          <a:p>
            <a:r>
              <a:rPr lang="en-US" dirty="0"/>
              <a:t>Students completed </a:t>
            </a:r>
            <a:r>
              <a:rPr lang="en-US" baseline="0" dirty="0"/>
              <a:t>a similar exercise for definite and indefinite articles in the singular in Term 1.2 week 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592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30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Estimated time: 5 minutes   </a:t>
            </a:r>
          </a:p>
          <a:p>
            <a:endParaRPr lang="en-GB" dirty="0"/>
          </a:p>
          <a:p>
            <a:r>
              <a:rPr lang="en-GB" dirty="0"/>
              <a:t>The aim here is to </a:t>
            </a:r>
            <a:r>
              <a:rPr lang="en-GB" sz="1200" i="0" baseline="0" dirty="0">
                <a:solidFill>
                  <a:srgbClr val="002060"/>
                </a:solidFill>
                <a:latin typeface="Century Gothic" panose="020B0502020202020204" pitchFamily="34" charset="0"/>
              </a:rPr>
              <a:t>practise distinguishing between ‘ser’ for permanent traits and ‘estar’ for location.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320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Time estimated: 4</a:t>
            </a:r>
            <a:r>
              <a:rPr lang="en-GB" sz="1200" b="0" i="0" kern="1200" baseline="0" dirty="0">
                <a:solidFill>
                  <a:schemeClr val="tx1"/>
                </a:solidFill>
                <a:effectLst/>
                <a:latin typeface="+mn-lt"/>
                <a:ea typeface="+mn-ea"/>
                <a:cs typeface="+mn-cs"/>
              </a:rPr>
              <a:t> minutes</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next</a:t>
            </a:r>
            <a:r>
              <a:rPr lang="en-GB" sz="1200" b="0" i="0" kern="1200" baseline="0" dirty="0">
                <a:solidFill>
                  <a:schemeClr val="tx1"/>
                </a:solidFill>
                <a:effectLst/>
                <a:latin typeface="+mn-lt"/>
                <a:ea typeface="+mn-ea"/>
                <a:cs typeface="+mn-cs"/>
              </a:rPr>
              <a:t> four slides offer the opportunity for students to see further exemplified sentences of the target features (plural definite and indefinite articles) plus the chance to practise son vs están and adjective agreement (where needed). This will be needed in the speaking production activity.  Students could either write their answers on mini-whiteboards or in their exercise books.  Teachers can then elicit the English translations, either orally or written.</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Florencia</a:t>
            </a:r>
            <a:r>
              <a:rPr lang="en-GB" sz="1200" b="0" i="0" kern="1200" dirty="0">
                <a:solidFill>
                  <a:schemeClr val="tx1"/>
                </a:solidFill>
                <a:effectLst/>
                <a:latin typeface="+mn-lt"/>
                <a:ea typeface="+mn-ea"/>
                <a:cs typeface="+mn-cs"/>
                <a:hlinkClick r:id="rId3"/>
              </a:rPr>
              <a:t> Potter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5"/>
              </a:rPr>
              <a:t>Kristijan</a:t>
            </a:r>
            <a:r>
              <a:rPr lang="en-GB" sz="1200" b="0" i="0" kern="1200" dirty="0">
                <a:solidFill>
                  <a:schemeClr val="tx1"/>
                </a:solidFill>
                <a:effectLst/>
                <a:latin typeface="+mn-lt"/>
                <a:ea typeface="+mn-ea"/>
                <a:cs typeface="+mn-cs"/>
                <a:hlinkClick r:id="rId5"/>
              </a:rPr>
              <a:t> </a:t>
            </a:r>
            <a:r>
              <a:rPr lang="en-GB" sz="1200" b="0" i="0" kern="1200" dirty="0" err="1">
                <a:solidFill>
                  <a:schemeClr val="tx1"/>
                </a:solidFill>
                <a:effectLst/>
                <a:latin typeface="+mn-lt"/>
                <a:ea typeface="+mn-ea"/>
                <a:cs typeface="+mn-cs"/>
                <a:hlinkClick r:id="rId5"/>
              </a:rPr>
              <a:t>Arsov</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dirty="0"/>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7"/>
              </a:rPr>
              <a:t>Tomáš</a:t>
            </a:r>
            <a:r>
              <a:rPr lang="en-GB" sz="1200" b="0" i="0" kern="1200" dirty="0">
                <a:solidFill>
                  <a:schemeClr val="tx1"/>
                </a:solidFill>
                <a:effectLst/>
                <a:latin typeface="+mn-lt"/>
                <a:ea typeface="+mn-ea"/>
                <a:cs typeface="+mn-cs"/>
                <a:hlinkClick r:id="rId7"/>
              </a:rPr>
              <a:t> </a:t>
            </a:r>
            <a:r>
              <a:rPr lang="en-GB" sz="1200" b="0" i="0" kern="1200" dirty="0" err="1">
                <a:solidFill>
                  <a:schemeClr val="tx1"/>
                </a:solidFill>
                <a:effectLst/>
                <a:latin typeface="+mn-lt"/>
                <a:ea typeface="+mn-ea"/>
                <a:cs typeface="+mn-cs"/>
                <a:hlinkClick r:id="rId7"/>
              </a:rPr>
              <a:t>Nožina</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9"/>
              </a:rPr>
              <a:t>Louisa </a:t>
            </a:r>
            <a:r>
              <a:rPr lang="en-GB" sz="1200" b="0" i="0" kern="1200" dirty="0" err="1">
                <a:solidFill>
                  <a:schemeClr val="tx1"/>
                </a:solidFill>
                <a:effectLst/>
                <a:latin typeface="+mn-lt"/>
                <a:ea typeface="+mn-ea"/>
                <a:cs typeface="+mn-cs"/>
                <a:hlinkClick r:id="rId9"/>
              </a:rPr>
              <a:t>Schaad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10"/>
              </a:rPr>
              <a:t>Unsplash</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163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Juan Gomez</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5"/>
              </a:rPr>
              <a:t>Paul </a:t>
            </a:r>
            <a:r>
              <a:rPr lang="en-GB" sz="1200" b="0" i="0" kern="1200" dirty="0" err="1">
                <a:solidFill>
                  <a:schemeClr val="tx1"/>
                </a:solidFill>
                <a:effectLst/>
                <a:latin typeface="+mn-lt"/>
                <a:ea typeface="+mn-ea"/>
                <a:cs typeface="+mn-cs"/>
                <a:hlinkClick r:id="rId5"/>
              </a:rPr>
              <a:t>Povoroznuk</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7"/>
              </a:rPr>
              <a:t>Jonny James</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9"/>
              </a:rPr>
              <a:t>William </a:t>
            </a:r>
            <a:r>
              <a:rPr lang="en-GB" sz="1200" b="0" i="0" kern="1200" dirty="0" err="1">
                <a:solidFill>
                  <a:schemeClr val="tx1"/>
                </a:solidFill>
                <a:effectLst/>
                <a:latin typeface="+mn-lt"/>
                <a:ea typeface="+mn-ea"/>
                <a:cs typeface="+mn-cs"/>
                <a:hlinkClick r:id="rId9"/>
              </a:rPr>
              <a:t>Carletti</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1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a:t>
            </a:r>
          </a:p>
          <a:p>
            <a:pPr marL="228600" indent="-228600">
              <a:buAutoNum type="arabicParenR"/>
            </a:pPr>
            <a:r>
              <a:rPr lang="en-US" dirty="0" err="1"/>
              <a:t>Pasa</a:t>
            </a:r>
            <a:r>
              <a:rPr lang="en-US" dirty="0"/>
              <a:t> </a:t>
            </a:r>
            <a:r>
              <a:rPr lang="en-US" dirty="0" err="1"/>
              <a:t>tiempo</a:t>
            </a:r>
            <a:r>
              <a:rPr lang="en-US" dirty="0"/>
              <a:t> </a:t>
            </a:r>
            <a:r>
              <a:rPr lang="en-US" dirty="0" err="1"/>
              <a:t>en</a:t>
            </a:r>
            <a:r>
              <a:rPr lang="en-US" dirty="0"/>
              <a:t> la </a:t>
            </a:r>
            <a:r>
              <a:rPr lang="en-US" dirty="0" err="1"/>
              <a:t>naturaleza</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err="1"/>
              <a:t>En</a:t>
            </a:r>
            <a:r>
              <a:rPr lang="en-US" dirty="0"/>
              <a:t> la zona hay una plaza.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err="1"/>
              <a:t>Organizan</a:t>
            </a:r>
            <a:r>
              <a:rPr lang="en-US" dirty="0"/>
              <a:t> los </a:t>
            </a:r>
            <a:r>
              <a:rPr lang="en-US" dirty="0" err="1"/>
              <a:t>zapatos</a:t>
            </a:r>
            <a:r>
              <a:rPr lang="en-US" dirty="0"/>
              <a:t> a la </a:t>
            </a:r>
            <a:r>
              <a:rPr lang="en-US" dirty="0" err="1"/>
              <a:t>izquierda</a:t>
            </a:r>
            <a:r>
              <a:rPr lang="en-US" dirty="0"/>
              <a:t>.</a:t>
            </a:r>
          </a:p>
          <a:p>
            <a:pPr marL="228600" indent="-228600">
              <a:buAutoNum type="arabicParenR"/>
            </a:pPr>
            <a:r>
              <a:rPr lang="en-US" baseline="0" dirty="0"/>
              <a:t>Zara </a:t>
            </a:r>
            <a:r>
              <a:rPr lang="en-US" baseline="0" dirty="0" err="1"/>
              <a:t>compra</a:t>
            </a:r>
            <a:r>
              <a:rPr lang="en-US" baseline="0" dirty="0"/>
              <a:t> </a:t>
            </a:r>
            <a:r>
              <a:rPr lang="en-US" baseline="0" dirty="0" err="1"/>
              <a:t>diez</a:t>
            </a:r>
            <a:r>
              <a:rPr lang="en-US" baseline="0" dirty="0"/>
              <a:t> camisas.</a:t>
            </a:r>
          </a:p>
          <a:p>
            <a:pPr marL="228600" indent="-228600">
              <a:buAutoNum type="arabicParenR"/>
            </a:pPr>
            <a:r>
              <a:rPr lang="en-US" baseline="0" dirty="0"/>
              <a:t>La cabeza del </a:t>
            </a:r>
            <a:r>
              <a:rPr lang="en-US" baseline="0" dirty="0" err="1"/>
              <a:t>pájaro</a:t>
            </a:r>
            <a:r>
              <a:rPr lang="en-US" baseline="0" dirty="0"/>
              <a:t> es </a:t>
            </a:r>
            <a:r>
              <a:rPr lang="en-US" baseline="0" dirty="0" err="1"/>
              <a:t>azul</a:t>
            </a:r>
            <a:r>
              <a:rPr lang="en-US" baseline="0" dirty="0"/>
              <a:t>.</a:t>
            </a:r>
          </a:p>
          <a:p>
            <a:pPr marL="228600" indent="-228600">
              <a:buAutoNum type="arabicParenR"/>
            </a:pPr>
            <a:endParaRPr lang="en-US" baseline="0" dirty="0"/>
          </a:p>
          <a:p>
            <a:pPr marL="0" indent="0">
              <a:buNone/>
            </a:pPr>
            <a:r>
              <a:rPr lang="en-US" baseline="0" dirty="0"/>
              <a:t>The person speaking pronounces with ‘</a:t>
            </a:r>
            <a:r>
              <a:rPr lang="en-US" baseline="0" dirty="0" err="1"/>
              <a:t>distinción</a:t>
            </a:r>
            <a:r>
              <a:rPr lang="en-US" baseline="0" dirty="0"/>
              <a:t>’ in all sentences – “La persona </a:t>
            </a:r>
            <a:r>
              <a:rPr lang="en-US" baseline="0" dirty="0" err="1"/>
              <a:t>está</a:t>
            </a:r>
            <a:r>
              <a:rPr lang="en-US" baseline="0" dirty="0"/>
              <a:t> </a:t>
            </a:r>
            <a:r>
              <a:rPr lang="en-US" baseline="0" dirty="0" err="1"/>
              <a:t>en</a:t>
            </a:r>
            <a:r>
              <a:rPr lang="en-US" baseline="0" dirty="0"/>
              <a:t> </a:t>
            </a:r>
            <a:r>
              <a:rPr lang="en-US" baseline="0" dirty="0" err="1"/>
              <a:t>España</a:t>
            </a:r>
            <a:r>
              <a:rPr lang="en-US" baseline="0" dirty="0"/>
              <a:t>”.</a:t>
            </a:r>
          </a:p>
          <a:p>
            <a:pPr marL="228600" indent="-228600">
              <a:buAutoNum type="arabicParenR"/>
            </a:pPr>
            <a:endParaRPr lang="en-US" dirty="0"/>
          </a:p>
          <a:p>
            <a:pPr marL="0" indent="0">
              <a:buNone/>
            </a:pPr>
            <a:r>
              <a:rPr lang="en-US" dirty="0"/>
              <a:t>All vocabulary here has been seen by students either as source/cluster words</a:t>
            </a:r>
            <a:r>
              <a:rPr lang="en-US" baseline="0" dirty="0"/>
              <a:t> (as per lesson 1 in this sequence) or </a:t>
            </a:r>
            <a:r>
              <a:rPr lang="en-US" dirty="0"/>
              <a:t>in previous vocab sets.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32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3"/>
              </a:rPr>
              <a:t>Fikri</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Rasyid</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5"/>
              </a:rPr>
              <a:t>Biel Morro</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7"/>
              </a:rPr>
              <a:t>Bianca Berg</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err="1">
                <a:solidFill>
                  <a:schemeClr val="tx1"/>
                </a:solidFill>
                <a:effectLst/>
                <a:latin typeface="+mn-lt"/>
                <a:ea typeface="+mn-ea"/>
                <a:cs typeface="+mn-cs"/>
                <a:hlinkClick r:id="rId8"/>
              </a:rPr>
              <a:t>Adora</a:t>
            </a:r>
            <a:r>
              <a:rPr lang="en-GB" sz="1200" b="0" i="0" kern="1200" dirty="0">
                <a:solidFill>
                  <a:schemeClr val="tx1"/>
                </a:solidFill>
                <a:effectLst/>
                <a:latin typeface="+mn-lt"/>
                <a:ea typeface="+mn-ea"/>
                <a:cs typeface="+mn-cs"/>
                <a:hlinkClick r:id="rId8"/>
              </a:rPr>
              <a:t> Goodenough</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9"/>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10"/>
              </a:rPr>
              <a:t>Derek Story</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9"/>
              </a:rPr>
              <a:t>Unsplash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610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3"/>
              </a:rPr>
              <a:t>WeLoveBarcelona.de</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5"/>
              </a:rPr>
              <a:t>Juan Gomez</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Photo by </a:t>
            </a:r>
            <a:r>
              <a:rPr lang="en-GB" sz="1200" b="0" i="0" kern="1200" dirty="0">
                <a:solidFill>
                  <a:schemeClr val="tx1"/>
                </a:solidFill>
                <a:effectLst/>
                <a:latin typeface="+mn-lt"/>
                <a:ea typeface="+mn-ea"/>
                <a:cs typeface="+mn-cs"/>
                <a:hlinkClick r:id="rId7"/>
              </a:rPr>
              <a:t>Theme Inn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8"/>
              </a:rPr>
              <a:t>Unsplash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254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Introduction/scene-setting</a:t>
            </a:r>
          </a:p>
          <a:p>
            <a:endParaRPr lang="en-GB" b="1" dirty="0"/>
          </a:p>
          <a:p>
            <a:r>
              <a:rPr lang="en-GB" b="1" dirty="0"/>
              <a:t>Timing</a:t>
            </a:r>
            <a:r>
              <a:rPr lang="en-GB" b="0" dirty="0"/>
              <a:t>: 2 min </a:t>
            </a:r>
          </a:p>
          <a:p>
            <a:endParaRPr lang="en-GB" b="1" dirty="0"/>
          </a:p>
          <a:p>
            <a:r>
              <a:rPr lang="en-GB" b="1" dirty="0"/>
              <a:t>Aim: </a:t>
            </a:r>
          </a:p>
          <a:p>
            <a:r>
              <a:rPr lang="en-GB" b="0" dirty="0"/>
              <a:t>To engage</a:t>
            </a:r>
            <a:r>
              <a:rPr lang="en-GB" b="0" baseline="0" dirty="0"/>
              <a:t> students’ interest in the theme of the poem and reactivate understanding of several previously taught words.</a:t>
            </a:r>
          </a:p>
          <a:p>
            <a:endParaRPr lang="en-GB" b="0" baseline="0" dirty="0"/>
          </a:p>
          <a:p>
            <a:r>
              <a:rPr lang="en-GB" b="1" baseline="0" dirty="0"/>
              <a:t>Procedure:</a:t>
            </a:r>
          </a:p>
          <a:p>
            <a:r>
              <a:rPr lang="en-GB" baseline="0" dirty="0"/>
              <a:t>Click on the orange sound icon to hear a ‘beach/sea/coast’ sound effect.  Elicit from students which word best matches what they hear.</a:t>
            </a:r>
            <a:br>
              <a:rPr lang="en-GB" baseline="0" dirty="0"/>
            </a:br>
            <a:br>
              <a:rPr lang="en-GB" baseline="0" dirty="0"/>
            </a:br>
            <a:r>
              <a:rPr lang="en-GB" b="0" i="0" baseline="0" dirty="0"/>
              <a:t>Note: </a:t>
            </a:r>
            <a:r>
              <a:rPr lang="en-GB" i="0" baseline="0" dirty="0"/>
              <a:t>All four words are recycled from the SOW , but clarify their meanings with students, as necessary.</a:t>
            </a:r>
          </a:p>
          <a:p>
            <a:r>
              <a:rPr lang="en-GB" b="0" dirty="0"/>
              <a:t>Word frequencies: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playa [1475]; campo [342]; </a:t>
            </a:r>
            <a:r>
              <a:rPr lang="en-GB" b="1" dirty="0" err="1"/>
              <a:t>montaña</a:t>
            </a:r>
            <a:r>
              <a:rPr lang="en-GB" dirty="0"/>
              <a:t> [1464]; </a:t>
            </a:r>
            <a:r>
              <a:rPr lang="en-GB" b="1" dirty="0" err="1"/>
              <a:t>calle</a:t>
            </a:r>
            <a:r>
              <a:rPr lang="en-GB" dirty="0"/>
              <a:t> [269] (those in bold were taught </a:t>
            </a:r>
            <a:r>
              <a:rPr lang="en-GB" baseline="0" dirty="0"/>
              <a:t>in Term 3.2, Week 3, which </a:t>
            </a:r>
            <a:r>
              <a:rPr lang="en-GB" dirty="0"/>
              <a:t>is revisited in the scheme of work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0270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Introduction/identification of text 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a:t>
            </a:r>
            <a:r>
              <a:rPr lang="en-GB" b="0" baseline="0" dirty="0"/>
              <a:t> minutes</a:t>
            </a:r>
            <a:endParaRPr lang="en-GB" b="0" dirty="0"/>
          </a:p>
          <a:p>
            <a:endParaRPr lang="fr-FR" sz="1200" kern="1200" dirty="0">
              <a:solidFill>
                <a:schemeClr val="tx1"/>
              </a:solidFill>
              <a:effectLst/>
              <a:latin typeface="+mn-lt"/>
              <a:ea typeface="+mn-ea"/>
              <a:cs typeface="+mn-cs"/>
            </a:endParaRPr>
          </a:p>
          <a:p>
            <a:r>
              <a:rPr lang="fr-FR" sz="1200" b="1" kern="1200" dirty="0" err="1">
                <a:solidFill>
                  <a:schemeClr val="tx1"/>
                </a:solidFill>
                <a:effectLst/>
                <a:latin typeface="+mn-lt"/>
                <a:ea typeface="+mn-ea"/>
                <a:cs typeface="+mn-cs"/>
              </a:rPr>
              <a:t>Aim</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to </a:t>
            </a:r>
            <a:r>
              <a:rPr lang="fr-FR" sz="1200" kern="1200" dirty="0" err="1">
                <a:solidFill>
                  <a:schemeClr val="tx1"/>
                </a:solidFill>
                <a:effectLst/>
                <a:latin typeface="+mn-lt"/>
                <a:ea typeface="+mn-ea"/>
                <a:cs typeface="+mn-cs"/>
              </a:rPr>
              <a:t>reactivate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students</a:t>
            </a:r>
            <a:r>
              <a:rPr lang="fr-FR" sz="1200" kern="120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knowledge</a:t>
            </a:r>
            <a:r>
              <a:rPr lang="fr-FR" sz="1200" kern="1200" baseline="0" dirty="0">
                <a:solidFill>
                  <a:schemeClr val="tx1"/>
                </a:solidFill>
                <a:effectLst/>
                <a:latin typeface="+mn-lt"/>
                <a:ea typeface="+mn-ea"/>
                <a:cs typeface="+mn-cs"/>
              </a:rPr>
              <a:t> of </a:t>
            </a:r>
            <a:r>
              <a:rPr lang="fr-FR" sz="1200" kern="1200" baseline="0" dirty="0" err="1">
                <a:solidFill>
                  <a:schemeClr val="tx1"/>
                </a:solidFill>
                <a:effectLst/>
                <a:latin typeface="+mn-lt"/>
                <a:ea typeface="+mn-ea"/>
                <a:cs typeface="+mn-cs"/>
              </a:rPr>
              <a:t>text</a:t>
            </a:r>
            <a:r>
              <a:rPr lang="fr-FR" sz="1200" kern="1200" baseline="0" dirty="0">
                <a:solidFill>
                  <a:schemeClr val="tx1"/>
                </a:solidFill>
                <a:effectLst/>
                <a:latin typeface="+mn-lt"/>
                <a:ea typeface="+mn-ea"/>
                <a:cs typeface="+mn-cs"/>
              </a:rPr>
              <a:t> types and engage </a:t>
            </a:r>
            <a:r>
              <a:rPr lang="fr-FR" sz="1200" kern="1200" baseline="0" dirty="0" err="1">
                <a:solidFill>
                  <a:schemeClr val="tx1"/>
                </a:solidFill>
                <a:effectLst/>
                <a:latin typeface="+mn-lt"/>
                <a:ea typeface="+mn-ea"/>
                <a:cs typeface="+mn-cs"/>
              </a:rPr>
              <a:t>their</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interest</a:t>
            </a:r>
            <a:r>
              <a:rPr lang="fr-FR" sz="1200" kern="1200" baseline="0" dirty="0">
                <a:solidFill>
                  <a:schemeClr val="tx1"/>
                </a:solidFill>
                <a:effectLst/>
                <a:latin typeface="+mn-lt"/>
                <a:ea typeface="+mn-ea"/>
                <a:cs typeface="+mn-cs"/>
              </a:rPr>
              <a:t> in </a:t>
            </a:r>
            <a:r>
              <a:rPr lang="fr-FR" sz="1200" kern="1200" baseline="0" dirty="0" err="1">
                <a:solidFill>
                  <a:schemeClr val="tx1"/>
                </a:solidFill>
                <a:effectLst/>
                <a:latin typeface="+mn-lt"/>
                <a:ea typeface="+mn-ea"/>
                <a:cs typeface="+mn-cs"/>
              </a:rPr>
              <a:t>today’s</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text</a:t>
            </a:r>
            <a:r>
              <a:rPr lang="fr-FR" sz="1200" kern="1200" baseline="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b="1" kern="1200" dirty="0" err="1">
                <a:solidFill>
                  <a:schemeClr val="tx1"/>
                </a:solidFill>
                <a:effectLst/>
                <a:latin typeface="+mn-lt"/>
                <a:ea typeface="+mn-ea"/>
                <a:cs typeface="+mn-cs"/>
              </a:rPr>
              <a:t>Procedure</a:t>
            </a:r>
            <a:r>
              <a:rPr lang="fr-FR" sz="1200" b="1"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students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listen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read</a:t>
            </a:r>
            <a:r>
              <a:rPr lang="fr-FR" sz="1200" kern="1200" dirty="0">
                <a:solidFill>
                  <a:schemeClr val="tx1"/>
                </a:solidFill>
                <a:effectLst/>
                <a:latin typeface="+mn-lt"/>
                <a:ea typeface="+mn-ea"/>
                <a:cs typeface="+mn-cs"/>
              </a:rPr>
              <a:t> the first four </a:t>
            </a:r>
            <a:r>
              <a:rPr lang="fr-FR" sz="1200" kern="1200" dirty="0" err="1">
                <a:solidFill>
                  <a:schemeClr val="tx1"/>
                </a:solidFill>
                <a:effectLst/>
                <a:latin typeface="+mn-lt"/>
                <a:ea typeface="+mn-ea"/>
                <a:cs typeface="+mn-cs"/>
              </a:rPr>
              <a:t>lines</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text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identify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type</a:t>
            </a:r>
            <a:r>
              <a:rPr lang="fr-FR" sz="1200" kern="1200" baseline="0" dirty="0">
                <a:solidFill>
                  <a:schemeClr val="tx1"/>
                </a:solidFill>
                <a:effectLst/>
                <a:latin typeface="+mn-lt"/>
                <a:ea typeface="+mn-ea"/>
                <a:cs typeface="+mn-cs"/>
              </a:rPr>
              <a:t> and </a:t>
            </a:r>
            <a:r>
              <a:rPr lang="fr-FR" sz="1200" kern="1200" baseline="0" dirty="0" err="1">
                <a:solidFill>
                  <a:schemeClr val="tx1"/>
                </a:solidFill>
                <a:effectLst/>
                <a:latin typeface="+mn-lt"/>
                <a:ea typeface="+mn-ea"/>
                <a:cs typeface="+mn-cs"/>
              </a:rPr>
              <a:t>why</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they</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think</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so</a:t>
            </a:r>
            <a:r>
              <a:rPr lang="fr-FR" sz="1200" kern="1200" baseline="0" dirty="0">
                <a:solidFill>
                  <a:schemeClr val="tx1"/>
                </a:solidFill>
                <a:effectLst/>
                <a:latin typeface="+mn-lt"/>
                <a:ea typeface="+mn-ea"/>
                <a:cs typeface="+mn-cs"/>
              </a:rPr>
              <a:t>.</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Teachers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a:t>
            </a:r>
            <a:r>
              <a:rPr lang="fr-FR" sz="1200" kern="1200" dirty="0">
                <a:solidFill>
                  <a:schemeClr val="tx1"/>
                </a:solidFill>
                <a:effectLst/>
                <a:latin typeface="+mn-lt"/>
                <a:ea typeface="+mn-ea"/>
                <a:cs typeface="+mn-cs"/>
              </a:rPr>
              <a:t> show a </a:t>
            </a:r>
            <a:r>
              <a:rPr lang="fr-FR" sz="1200" kern="1200" dirty="0" err="1">
                <a:solidFill>
                  <a:schemeClr val="tx1"/>
                </a:solidFill>
                <a:effectLst/>
                <a:latin typeface="+mn-lt"/>
                <a:ea typeface="+mn-ea"/>
                <a:cs typeface="+mn-cs"/>
              </a:rPr>
              <a:t>suggested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answer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further</a:t>
            </a:r>
            <a:r>
              <a:rPr lang="fr-FR" sz="1200" kern="1200" dirty="0">
                <a:solidFill>
                  <a:schemeClr val="tx1"/>
                </a:solidFill>
                <a:effectLst/>
                <a:latin typeface="+mn-lt"/>
                <a:ea typeface="+mn-ea"/>
                <a:cs typeface="+mn-cs"/>
              </a:rPr>
              <a:t> click.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Note: This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an </a:t>
            </a:r>
            <a:r>
              <a:rPr lang="fr-FR" sz="1200" kern="1200" dirty="0" err="1">
                <a:solidFill>
                  <a:schemeClr val="tx1"/>
                </a:solidFill>
                <a:effectLst/>
                <a:latin typeface="+mn-lt"/>
                <a:ea typeface="+mn-ea"/>
                <a:cs typeface="+mn-cs"/>
              </a:rPr>
              <a:t>opportunity</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reuse</a:t>
            </a:r>
            <a:r>
              <a:rPr lang="fr-FR" sz="1200" kern="1200" dirty="0">
                <a:solidFill>
                  <a:schemeClr val="tx1"/>
                </a:solidFill>
                <a:effectLst/>
                <a:latin typeface="+mn-lt"/>
                <a:ea typeface="+mn-ea"/>
                <a:cs typeface="+mn-cs"/>
              </a:rPr>
              <a:t> the</a:t>
            </a:r>
            <a:r>
              <a:rPr lang="fr-FR" sz="1200" kern="1200" baseline="0" dirty="0">
                <a:solidFill>
                  <a:schemeClr val="tx1"/>
                </a:solidFill>
                <a:effectLst/>
                <a:latin typeface="+mn-lt"/>
                <a:ea typeface="+mn-ea"/>
                <a:cs typeface="+mn-cs"/>
              </a:rPr>
              <a:t> question </a:t>
            </a:r>
            <a:r>
              <a:rPr lang="fr-FR" sz="1200" kern="1200" baseline="0" dirty="0" err="1">
                <a:solidFill>
                  <a:schemeClr val="tx1"/>
                </a:solidFill>
                <a:effectLst/>
                <a:latin typeface="+mn-lt"/>
                <a:ea typeface="+mn-ea"/>
                <a:cs typeface="+mn-cs"/>
              </a:rPr>
              <a:t>word</a:t>
            </a:r>
            <a:r>
              <a:rPr lang="fr-FR" sz="1200" kern="1200" baseline="0" dirty="0">
                <a:solidFill>
                  <a:schemeClr val="tx1"/>
                </a:solidFill>
                <a:effectLst/>
                <a:latin typeface="+mn-lt"/>
                <a:ea typeface="+mn-ea"/>
                <a:cs typeface="+mn-cs"/>
              </a:rPr>
              <a:t> ‘</a:t>
            </a:r>
            <a:r>
              <a:rPr lang="en-GB" sz="1200" b="0" dirty="0">
                <a:solidFill>
                  <a:srgbClr val="002060"/>
                </a:solidFill>
                <a:latin typeface="Century Gothic" panose="020B0502020202020204" pitchFamily="34" charset="0"/>
              </a:rPr>
              <a:t>¿Por </a:t>
            </a:r>
            <a:r>
              <a:rPr lang="en-GB" sz="1200" b="0" dirty="0" err="1">
                <a:solidFill>
                  <a:srgbClr val="002060"/>
                </a:solidFill>
                <a:latin typeface="Century Gothic" panose="020B0502020202020204" pitchFamily="34" charset="0"/>
              </a:rPr>
              <a:t>qué</a:t>
            </a:r>
            <a:r>
              <a:rPr lang="en-GB" sz="1200" b="0" dirty="0">
                <a:solidFill>
                  <a:srgbClr val="002060"/>
                </a:solidFill>
                <a:latin typeface="Century Gothic" panose="020B0502020202020204" pitchFamily="34" charset="0"/>
              </a:rPr>
              <a:t>?’,</a:t>
            </a:r>
            <a:r>
              <a:rPr lang="en-GB" sz="1200" b="0" baseline="0" dirty="0">
                <a:solidFill>
                  <a:srgbClr val="002060"/>
                </a:solidFill>
                <a:latin typeface="Century Gothic" panose="020B0502020202020204" pitchFamily="34" charset="0"/>
              </a:rPr>
              <a:t> which was introduced the previous week (3.2.5).</a:t>
            </a:r>
          </a:p>
          <a:p>
            <a:r>
              <a:rPr lang="en-GB" sz="1200" b="0" baseline="0" dirty="0">
                <a:solidFill>
                  <a:srgbClr val="002060"/>
                </a:solidFill>
                <a:latin typeface="Century Gothic" panose="020B0502020202020204" pitchFamily="34" charset="0"/>
              </a:rPr>
              <a:t>Revisited vocabulary from 3.1.1: ‘de’ [2]</a:t>
            </a:r>
            <a:endParaRPr lang="en-GB" sz="1200" b="0" dirty="0">
              <a:solidFill>
                <a:srgbClr val="002060"/>
              </a:solidFill>
              <a:latin typeface="Century Gothic" panose="020B0502020202020204" pitchFamily="34" charset="0"/>
            </a:endParaRPr>
          </a:p>
          <a:p>
            <a:endParaRPr lang="fr-F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525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introduction/prediction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a:t>
            </a:r>
            <a:r>
              <a:rPr lang="en-GB" baseline="0" dirty="0"/>
              <a:t>introduce some of the new vocabulary, prompting students to think about the meaning of the words by considering whether or not they will be in the poem.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it is not important whether they get the answers right! This is a first step to learning these new words and another way of engaging their interest in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Tell students ‘E</a:t>
            </a:r>
            <a:r>
              <a:rPr lang="en-GB" dirty="0"/>
              <a:t>l </a:t>
            </a:r>
            <a:r>
              <a:rPr lang="en-GB" dirty="0" err="1"/>
              <a:t>título</a:t>
            </a:r>
            <a:r>
              <a:rPr lang="en-GB" dirty="0"/>
              <a:t> del poema </a:t>
            </a:r>
            <a:r>
              <a:rPr lang="en-GB" dirty="0" err="1"/>
              <a:t>es</a:t>
            </a:r>
            <a:r>
              <a:rPr lang="en-GB" dirty="0"/>
              <a:t> ‘la playa’.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15076"/>
                </a:solidFill>
                <a:latin typeface="Century Gothic" panose="020B0502020202020204" pitchFamily="34" charset="0"/>
              </a:rPr>
              <a:t>Ask ¿</a:t>
            </a:r>
            <a:r>
              <a:rPr lang="en-GB" sz="1200" b="0" dirty="0" err="1">
                <a:solidFill>
                  <a:srgbClr val="115076"/>
                </a:solidFill>
                <a:latin typeface="Century Gothic" panose="020B0502020202020204" pitchFamily="34" charset="0"/>
              </a:rPr>
              <a:t>Estas</a:t>
            </a:r>
            <a:r>
              <a:rPr lang="en-GB" sz="1200" b="0" dirty="0">
                <a:solidFill>
                  <a:srgbClr val="115076"/>
                </a:solidFill>
                <a:latin typeface="Century Gothic" panose="020B0502020202020204" pitchFamily="34" charset="0"/>
              </a:rPr>
              <a:t> palabras </a:t>
            </a:r>
            <a:r>
              <a:rPr lang="en-GB" sz="1200" b="0" dirty="0" err="1">
                <a:solidFill>
                  <a:srgbClr val="115076"/>
                </a:solidFill>
                <a:latin typeface="Century Gothic" panose="020B0502020202020204" pitchFamily="34" charset="0"/>
              </a:rPr>
              <a:t>están</a:t>
            </a:r>
            <a:r>
              <a:rPr lang="en-GB" sz="1200" b="0" dirty="0">
                <a:solidFill>
                  <a:srgbClr val="115076"/>
                </a:solidFill>
                <a:latin typeface="Century Gothic" panose="020B0502020202020204" pitchFamily="34" charset="0"/>
              </a:rPr>
              <a:t> en el poema? ¿</a:t>
            </a:r>
            <a:r>
              <a:rPr lang="en-GB" sz="1200" b="0" dirty="0" err="1">
                <a:solidFill>
                  <a:srgbClr val="115076"/>
                </a:solidFill>
                <a:latin typeface="Century Gothic" panose="020B0502020202020204" pitchFamily="34" charset="0"/>
              </a:rPr>
              <a:t>Sí</a:t>
            </a:r>
            <a:r>
              <a:rPr lang="en-GB" sz="1200" b="0" dirty="0">
                <a:solidFill>
                  <a:srgbClr val="115076"/>
                </a:solidFill>
                <a:latin typeface="Century Gothic" panose="020B0502020202020204" pitchFamily="34" charset="0"/>
              </a:rPr>
              <a:t>/No?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15076"/>
                </a:solidFill>
                <a:latin typeface="Century Gothic" panose="020B0502020202020204" pitchFamily="34" charset="0"/>
              </a:rPr>
              <a:t>Ask students, in pairs, to ask each other </a:t>
            </a:r>
            <a:r>
              <a:rPr lang="en-GB" b="0" baseline="0" dirty="0"/>
              <a:t>¿Qué </a:t>
            </a:r>
            <a:r>
              <a:rPr lang="en-GB" b="0" baseline="0" dirty="0" err="1"/>
              <a:t>significa</a:t>
            </a:r>
            <a:r>
              <a:rPr lang="en-GB" b="0" baseline="0" dirty="0"/>
              <a:t>? to check each other’s understanding of each word.</a:t>
            </a:r>
            <a:r>
              <a:rPr lang="en-GB" b="1" baseline="0" dirty="0"/>
              <a:t> </a:t>
            </a:r>
            <a:r>
              <a:rPr lang="en-GB" b="0" baseline="0" dirty="0"/>
              <a:t>Where there is any doubt, students should be in the habit of checking with the teacher, asking ‘¿</a:t>
            </a:r>
            <a:r>
              <a:rPr lang="en-GB" b="0" baseline="0" dirty="0" err="1"/>
              <a:t>Cómo</a:t>
            </a:r>
            <a:r>
              <a:rPr lang="en-GB" b="0" baseline="0" dirty="0"/>
              <a:t> se dice ‘</a:t>
            </a:r>
            <a:r>
              <a:rPr lang="en-GB" b="0" baseline="0" dirty="0" err="1"/>
              <a:t>ola</a:t>
            </a:r>
            <a:r>
              <a:rPr lang="en-GB" b="0" baseline="0" dirty="0"/>
              <a:t>’ en </a:t>
            </a:r>
            <a:r>
              <a:rPr lang="en-GB" b="0" baseline="0" dirty="0" err="1"/>
              <a:t>inglés</a:t>
            </a:r>
            <a:r>
              <a:rPr lang="en-GB" b="0" baseline="0" dirty="0"/>
              <a:t>? or ¿Qué </a:t>
            </a:r>
            <a:r>
              <a:rPr lang="en-GB" b="0" baseline="0" dirty="0" err="1"/>
              <a:t>significa</a:t>
            </a:r>
            <a:r>
              <a:rPr lang="en-GB" b="0" baseline="0" dirty="0"/>
              <a:t> ‘</a:t>
            </a:r>
            <a:r>
              <a:rPr lang="en-GB" b="0" baseline="0" dirty="0" err="1"/>
              <a:t>ola</a:t>
            </a:r>
            <a:r>
              <a:rPr lang="en-GB" b="0" baseline="0" dirty="0"/>
              <a:t>’ en </a:t>
            </a:r>
            <a:r>
              <a:rPr lang="en-GB" b="0" baseline="0" dirty="0" err="1"/>
              <a:t>inglés</a:t>
            </a:r>
            <a:r>
              <a:rPr lang="en-GB" b="0" baseline="0" dirty="0"/>
              <a:t>? </a:t>
            </a:r>
            <a:endParaRPr lang="en-GB" sz="1200" b="0" dirty="0">
              <a:solidFill>
                <a:srgbClr val="115076"/>
              </a:solidFill>
              <a:latin typeface="Century Gothic" panose="020B0502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Note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vocabulary:</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‘El cielo’ </a:t>
            </a:r>
            <a:r>
              <a:rPr lang="es-ES" sz="1200" b="0" i="0" kern="1200" dirty="0" err="1">
                <a:solidFill>
                  <a:schemeClr val="tx1"/>
                </a:solidFill>
                <a:effectLst/>
                <a:latin typeface="+mn-lt"/>
                <a:ea typeface="+mn-ea"/>
                <a:cs typeface="+mn-cs"/>
              </a:rPr>
              <a:t>hasn’t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taught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but</a:t>
            </a:r>
            <a:r>
              <a:rPr lang="es-ES" sz="1200" b="0" i="0" kern="1200" dirty="0">
                <a:solidFill>
                  <a:schemeClr val="tx1"/>
                </a:solidFill>
                <a:effectLst/>
                <a:latin typeface="+mn-lt"/>
                <a:ea typeface="+mn-ea"/>
                <a:cs typeface="+mn-cs"/>
              </a:rPr>
              <a:t> has </a:t>
            </a:r>
            <a:r>
              <a:rPr lang="es-ES" sz="1200" b="0" i="0" kern="1200" dirty="0" err="1">
                <a:solidFill>
                  <a:schemeClr val="tx1"/>
                </a:solidFill>
                <a:effectLst/>
                <a:latin typeface="+mn-lt"/>
                <a:ea typeface="+mn-ea"/>
                <a:cs typeface="+mn-cs"/>
              </a:rPr>
              <a:t>appeared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gloss</a:t>
            </a:r>
            <a:r>
              <a:rPr lang="es-ES" sz="1200" b="0" i="0" kern="1200" dirty="0">
                <a:solidFill>
                  <a:schemeClr val="tx1"/>
                </a:solidFill>
                <a:effectLst/>
                <a:latin typeface="+mn-lt"/>
                <a:ea typeface="+mn-ea"/>
                <a:cs typeface="+mn-cs"/>
              </a:rPr>
              <a:t> in 2.2.5. ‘Costa’ </a:t>
            </a:r>
            <a:r>
              <a:rPr lang="es-ES" sz="1200" b="0" i="0" kern="1200" dirty="0" err="1">
                <a:solidFill>
                  <a:schemeClr val="tx1"/>
                </a:solidFill>
                <a:effectLst/>
                <a:latin typeface="+mn-lt"/>
                <a:ea typeface="+mn-ea"/>
                <a:cs typeface="+mn-cs"/>
              </a:rPr>
              <a:t>may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already</a:t>
            </a:r>
            <a:r>
              <a:rPr lang="es-ES" sz="1200" b="0" i="0" kern="1200" dirty="0">
                <a:solidFill>
                  <a:schemeClr val="tx1"/>
                </a:solidFill>
                <a:effectLst/>
                <a:latin typeface="+mn-lt"/>
                <a:ea typeface="+mn-ea"/>
                <a:cs typeface="+mn-cs"/>
              </a:rPr>
              <a:t> be</a:t>
            </a:r>
            <a:r>
              <a:rPr lang="es-ES" sz="1200" b="0" i="0" kern="1200" baseline="0" dirty="0">
                <a:solidFill>
                  <a:schemeClr val="tx1"/>
                </a:solidFill>
                <a:effectLst/>
                <a:latin typeface="+mn-lt"/>
                <a:ea typeface="+mn-ea"/>
                <a:cs typeface="+mn-cs"/>
              </a:rPr>
              <a:t> familiar as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has </a:t>
            </a:r>
            <a:r>
              <a:rPr lang="es-ES" sz="1200" b="0" i="0" kern="1200" baseline="0" dirty="0" err="1">
                <a:solidFill>
                  <a:schemeClr val="tx1"/>
                </a:solidFill>
                <a:effectLst/>
                <a:latin typeface="+mn-lt"/>
                <a:ea typeface="+mn-ea"/>
                <a:cs typeface="+mn-cs"/>
              </a:rPr>
              <a:t>been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for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phonics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practice</a:t>
            </a:r>
            <a:r>
              <a:rPr lang="es-ES" sz="1200" b="0" i="0" kern="1200" dirty="0">
                <a:solidFill>
                  <a:schemeClr val="tx1"/>
                </a:solidFill>
                <a:effectLst/>
                <a:latin typeface="+mn-lt"/>
                <a:ea typeface="+mn-ea"/>
                <a:cs typeface="+mn-cs"/>
              </a:rPr>
              <a:t>. </a:t>
            </a:r>
            <a:r>
              <a:rPr lang="en-GB" b="0" dirty="0"/>
              <a:t>The completely new words here are: ‘arena’ and ‘</a:t>
            </a:r>
            <a:r>
              <a:rPr lang="en-GB" b="0" dirty="0" err="1"/>
              <a:t>ola</a:t>
            </a:r>
            <a:r>
              <a:rPr lang="en-GB" b="0" dirty="0"/>
              <a:t>’.</a:t>
            </a:r>
            <a:br>
              <a:rPr lang="en-GB" b="1" dirty="0"/>
            </a:br>
            <a:r>
              <a:rPr lang="en-GB" b="0" dirty="0"/>
              <a:t>Vocabulary</a:t>
            </a:r>
            <a:r>
              <a:rPr lang="en-GB" b="0" baseline="0" dirty="0"/>
              <a:t> frequencies: </a:t>
            </a:r>
            <a:r>
              <a:rPr lang="pt-BR" b="0" dirty="0"/>
              <a:t>sol [383]; </a:t>
            </a:r>
            <a:r>
              <a:rPr lang="en-GB" dirty="0"/>
              <a:t>playa [1475]; </a:t>
            </a:r>
            <a:r>
              <a:rPr lang="pt-BR" dirty="0"/>
              <a:t>costa [896]; </a:t>
            </a:r>
            <a:r>
              <a:rPr lang="en-GB" dirty="0"/>
              <a:t>mar [480];</a:t>
            </a:r>
            <a:r>
              <a:rPr lang="en-GB" baseline="0" dirty="0"/>
              <a:t> arena [1672]; cielo [620], </a:t>
            </a:r>
            <a:r>
              <a:rPr lang="en-GB" baseline="0" dirty="0" err="1"/>
              <a:t>ola</a:t>
            </a:r>
            <a:r>
              <a:rPr lang="en-GB" baseline="0" dirty="0"/>
              <a:t> [2425]</a:t>
            </a:r>
            <a:endParaRPr lang="en-GB" dirty="0"/>
          </a:p>
          <a:p>
            <a:endParaRPr lang="en-GB" b="1" dirty="0"/>
          </a:p>
          <a:p>
            <a:r>
              <a:rPr lang="en-GB" b="0" baseline="0" dirty="0"/>
              <a:t>Note on use of pictures: pictures (even of concrete nouns) can be misleading, and one of the key aspects of the teacher role in target language use in the classroom is to ensure comprehensibility and to establish the ethos of the importance of clarity – i.e. if students don’t know they must ask.  Teachers will never want to take this for granted, of course – they can elicit meanings to check, BUT the teacher is not always there, and they should instil in students the urge to know meaning and curiosity to ask!</a:t>
            </a:r>
            <a:endParaRPr lang="en-GB" b="0" dirty="0"/>
          </a:p>
          <a:p>
            <a:endParaRPr lang="en-GB" b="1" dirty="0"/>
          </a:p>
          <a:p>
            <a:r>
              <a:rPr lang="en-GB" dirty="0"/>
              <a:t>Pictures:</a:t>
            </a:r>
          </a:p>
          <a:p>
            <a:r>
              <a:rPr lang="en-GB" sz="1200" b="1" i="0" u="none" strike="noStrike" kern="1200" dirty="0">
                <a:solidFill>
                  <a:schemeClr val="tx1"/>
                </a:solidFill>
                <a:effectLst/>
                <a:latin typeface="+mn-lt"/>
                <a:ea typeface="+mn-ea"/>
                <a:cs typeface="+mn-cs"/>
              </a:rPr>
              <a:t>Beach – </a:t>
            </a:r>
            <a:r>
              <a:rPr lang="en-GB" sz="1200" b="0" i="0" kern="1200" dirty="0">
                <a:solidFill>
                  <a:schemeClr val="tx1"/>
                </a:solidFill>
                <a:effectLst/>
                <a:latin typeface="+mn-lt"/>
                <a:ea typeface="+mn-ea"/>
                <a:cs typeface="+mn-cs"/>
              </a:rPr>
              <a:t>Photo by </a:t>
            </a:r>
            <a:r>
              <a:rPr lang="en-GB" sz="1200" b="1" i="0" u="none" strike="noStrike" kern="1200" dirty="0">
                <a:solidFill>
                  <a:schemeClr val="tx1"/>
                </a:solidFill>
                <a:effectLst/>
                <a:latin typeface="+mn-lt"/>
                <a:ea typeface="+mn-ea"/>
                <a:cs typeface="+mn-cs"/>
                <a:hlinkClick r:id="rId3"/>
              </a:rPr>
              <a:t>Matt Read </a:t>
            </a:r>
            <a:r>
              <a:rPr lang="en-GB" sz="1200" b="0" i="0" kern="1200" dirty="0">
                <a:solidFill>
                  <a:schemeClr val="tx1"/>
                </a:solidFill>
                <a:effectLst/>
                <a:latin typeface="+mn-lt"/>
                <a:ea typeface="+mn-ea"/>
                <a:cs typeface="+mn-cs"/>
              </a:rPr>
              <a:t>from </a:t>
            </a:r>
            <a:r>
              <a:rPr lang="en-GB" sz="1200" b="1" i="0" u="none" strike="noStrike" kern="1200" dirty="0" err="1">
                <a:solidFill>
                  <a:schemeClr val="tx1"/>
                </a:solidFill>
                <a:effectLst/>
                <a:latin typeface="+mn-lt"/>
                <a:ea typeface="+mn-ea"/>
                <a:cs typeface="+mn-cs"/>
                <a:hlinkClick r:id="rId4"/>
              </a:rPr>
              <a:t>Pexels</a:t>
            </a:r>
            <a:endParaRPr lang="en-GB" sz="1200" b="1" i="0" u="none" strike="noStrike"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307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Transcription and vocabulary</a:t>
            </a:r>
            <a:r>
              <a:rPr lang="en-GB" b="1" baseline="0" dirty="0"/>
              <a: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consolidate existing SSC</a:t>
            </a:r>
            <a:r>
              <a:rPr lang="en-GB" baseline="0" dirty="0"/>
              <a:t> knowledge with  ‘v’, ‘a/o’, ‘silent h’, ‘e/i’  and further embed the meaning of new vocabulary.</a:t>
            </a:r>
          </a:p>
          <a:p>
            <a:endParaRPr lang="en-GB" dirty="0"/>
          </a:p>
          <a:p>
            <a:r>
              <a:rPr lang="en-GB" b="1" dirty="0"/>
              <a:t>Procedure: </a:t>
            </a:r>
          </a:p>
          <a:p>
            <a:pPr marL="228600" indent="-228600">
              <a:buAutoNum type="arabicPeriod"/>
            </a:pPr>
            <a:r>
              <a:rPr lang="en-GB" b="0" baseline="0" dirty="0"/>
              <a:t>Play the audio</a:t>
            </a:r>
          </a:p>
          <a:p>
            <a:pPr marL="228600" indent="-228600">
              <a:buAutoNum type="arabicPeriod"/>
            </a:pPr>
            <a:r>
              <a:rPr lang="en-GB" b="0" baseline="0" dirty="0"/>
              <a:t>Ask students to write the missing words.</a:t>
            </a:r>
          </a:p>
          <a:p>
            <a:pPr marL="228600" indent="-228600">
              <a:buAutoNum type="arabicPeriod"/>
            </a:pPr>
            <a:r>
              <a:rPr lang="en-GB" baseline="0" dirty="0"/>
              <a:t>Elicit the answers from students, to ascertain if they can decode their own written answers confidently, too.</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Provide the meaning after each answer. The pictures are to support understanding, but as always, ensure that students are clear what the new words mean.</a:t>
            </a:r>
          </a:p>
          <a:p>
            <a:r>
              <a:rPr lang="es-ES" sz="1200" baseline="0" dirty="0">
                <a:solidFill>
                  <a:srgbClr val="000000"/>
                </a:solidFill>
                <a:latin typeface="Century Gothic" panose="020B0502020202020204" pitchFamily="34" charset="0"/>
              </a:rPr>
              <a:t>4.   </a:t>
            </a:r>
            <a:r>
              <a:rPr lang="es-ES" sz="1200" baseline="0" dirty="0" err="1">
                <a:solidFill>
                  <a:srgbClr val="000000"/>
                </a:solidFill>
                <a:latin typeface="Century Gothic" panose="020B0502020202020204" pitchFamily="34" charset="0"/>
              </a:rPr>
              <a:t>Give</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students</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the</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opportunity</a:t>
            </a:r>
            <a:r>
              <a:rPr lang="es-ES" sz="1200" baseline="0" dirty="0">
                <a:solidFill>
                  <a:srgbClr val="000000"/>
                </a:solidFill>
                <a:latin typeface="Century Gothic" panose="020B0502020202020204" pitchFamily="34" charset="0"/>
              </a:rPr>
              <a:t> to </a:t>
            </a:r>
            <a:r>
              <a:rPr lang="es-ES" sz="1200" baseline="0" dirty="0" err="1">
                <a:solidFill>
                  <a:srgbClr val="000000"/>
                </a:solidFill>
                <a:latin typeface="Century Gothic" panose="020B0502020202020204" pitchFamily="34" charset="0"/>
              </a:rPr>
              <a:t>read</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it</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through</a:t>
            </a:r>
            <a:r>
              <a:rPr lang="es-ES" sz="1200" baseline="0" dirty="0">
                <a:solidFill>
                  <a:srgbClr val="000000"/>
                </a:solidFill>
                <a:latin typeface="Century Gothic" panose="020B0502020202020204" pitchFamily="34" charset="0"/>
              </a:rPr>
              <a:t> in </a:t>
            </a:r>
            <a:r>
              <a:rPr lang="es-ES" sz="1200" baseline="0" dirty="0" err="1">
                <a:solidFill>
                  <a:srgbClr val="000000"/>
                </a:solidFill>
                <a:latin typeface="Century Gothic" panose="020B0502020202020204" pitchFamily="34" charset="0"/>
              </a:rPr>
              <a:t>pairs</a:t>
            </a:r>
            <a:r>
              <a:rPr lang="es-ES" sz="1200" baseline="0" dirty="0">
                <a:solidFill>
                  <a:srgbClr val="000000"/>
                </a:solidFill>
                <a:latin typeface="Century Gothic" panose="020B0502020202020204" pitchFamily="34" charset="0"/>
              </a:rPr>
              <a:t>, line </a:t>
            </a:r>
            <a:r>
              <a:rPr lang="es-ES" sz="1200" baseline="0" dirty="0" err="1">
                <a:solidFill>
                  <a:srgbClr val="000000"/>
                </a:solidFill>
                <a:latin typeface="Century Gothic" panose="020B0502020202020204" pitchFamily="34" charset="0"/>
              </a:rPr>
              <a:t>by</a:t>
            </a:r>
            <a:r>
              <a:rPr lang="es-ES" sz="1200" baseline="0" dirty="0">
                <a:solidFill>
                  <a:srgbClr val="000000"/>
                </a:solidFill>
                <a:latin typeface="Century Gothic" panose="020B0502020202020204" pitchFamily="34" charset="0"/>
              </a:rPr>
              <a:t> line, and to </a:t>
            </a:r>
            <a:r>
              <a:rPr lang="es-ES" sz="1200" baseline="0" dirty="0" err="1">
                <a:solidFill>
                  <a:srgbClr val="000000"/>
                </a:solidFill>
                <a:latin typeface="Century Gothic" panose="020B0502020202020204" pitchFamily="34" charset="0"/>
              </a:rPr>
              <a:t>orally</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translate</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it</a:t>
            </a:r>
            <a:r>
              <a:rPr lang="es-ES" sz="1200" baseline="0" dirty="0">
                <a:solidFill>
                  <a:srgbClr val="000000"/>
                </a:solidFill>
                <a:latin typeface="Century Gothic" panose="020B0502020202020204" pitchFamily="34" charset="0"/>
              </a:rPr>
              <a:t> to </a:t>
            </a:r>
            <a:r>
              <a:rPr lang="es-ES" sz="1200" baseline="0" dirty="0" err="1">
                <a:solidFill>
                  <a:srgbClr val="000000"/>
                </a:solidFill>
                <a:latin typeface="Century Gothic" panose="020B0502020202020204" pitchFamily="34" charset="0"/>
              </a:rPr>
              <a:t>each</a:t>
            </a:r>
            <a:r>
              <a:rPr lang="es-ES" sz="1200" baseline="0" dirty="0">
                <a:solidFill>
                  <a:srgbClr val="000000"/>
                </a:solidFill>
                <a:latin typeface="Century Gothic" panose="020B0502020202020204" pitchFamily="34" charset="0"/>
              </a:rPr>
              <a:t> </a:t>
            </a:r>
            <a:r>
              <a:rPr lang="es-ES" sz="1200" baseline="0" dirty="0" err="1">
                <a:solidFill>
                  <a:srgbClr val="000000"/>
                </a:solidFill>
                <a:latin typeface="Century Gothic" panose="020B0502020202020204" pitchFamily="34" charset="0"/>
              </a:rPr>
              <a:t>other</a:t>
            </a:r>
            <a:r>
              <a:rPr lang="es-ES" sz="1200" baseline="0" dirty="0">
                <a:solidFill>
                  <a:srgbClr val="000000"/>
                </a:solidFill>
                <a:latin typeface="Century Gothic" panose="020B0502020202020204" pitchFamily="34" charset="0"/>
              </a:rPr>
              <a:t>, line </a:t>
            </a:r>
            <a:r>
              <a:rPr lang="es-ES" sz="1200" baseline="0" dirty="0" err="1">
                <a:solidFill>
                  <a:srgbClr val="000000"/>
                </a:solidFill>
                <a:latin typeface="Century Gothic" panose="020B0502020202020204" pitchFamily="34" charset="0"/>
              </a:rPr>
              <a:t>by</a:t>
            </a:r>
            <a:r>
              <a:rPr lang="es-ES" sz="1200" baseline="0" dirty="0">
                <a:solidFill>
                  <a:srgbClr val="000000"/>
                </a:solidFill>
                <a:latin typeface="Century Gothic" panose="020B0502020202020204" pitchFamily="34" charset="0"/>
              </a:rPr>
              <a:t> line.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Ask them</a:t>
            </a:r>
            <a:r>
              <a:rPr lang="en-GB" baseline="0" dirty="0"/>
              <a:t> what they notice about the type of words in this poem.  Are the majority nouns, adjectives or verbs? See if they can identify the only two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Transcript: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000000"/>
                </a:solidFill>
                <a:latin typeface="Century Gothic" panose="020B0502020202020204" pitchFamily="34" charset="0"/>
              </a:rPr>
              <a:t>La playa en verano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Las olas del mar</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La brisa, un helado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Saltar y nadar</a:t>
            </a:r>
            <a:br>
              <a:rPr lang="es-ES" sz="1200" dirty="0">
                <a:solidFill>
                  <a:srgbClr val="000000"/>
                </a:solidFill>
                <a:latin typeface="Century Gothic" panose="020B0502020202020204" pitchFamily="34" charset="0"/>
              </a:rPr>
            </a:b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Comida en el patio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Melón y sandía</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Papá con su radio</a:t>
            </a:r>
            <a:br>
              <a:rPr lang="es-ES" sz="1200" dirty="0">
                <a:solidFill>
                  <a:srgbClr val="000000"/>
                </a:solidFill>
                <a:latin typeface="Century Gothic" panose="020B0502020202020204" pitchFamily="34" charset="0"/>
              </a:rPr>
            </a:br>
            <a:r>
              <a:rPr lang="es-ES" sz="1200" dirty="0">
                <a:solidFill>
                  <a:srgbClr val="000000"/>
                </a:solidFill>
                <a:latin typeface="Century Gothic" panose="020B0502020202020204" pitchFamily="34" charset="0"/>
              </a:rPr>
              <a:t>Siesta al mediodía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rgbClr val="000000"/>
                </a:solidFill>
                <a:latin typeface="Century Gothic" panose="020B0502020202020204" pitchFamily="34" charset="0"/>
              </a:rPr>
              <a:t>Additional</a:t>
            </a:r>
            <a:r>
              <a:rPr lang="es-ES" sz="1200" b="1" dirty="0">
                <a:solidFill>
                  <a:srgbClr val="000000"/>
                </a:solidFill>
                <a:latin typeface="Century Gothic" panose="020B0502020202020204" pitchFamily="34" charset="0"/>
              </a:rPr>
              <a:t> </a:t>
            </a:r>
            <a:r>
              <a:rPr lang="es-ES" sz="1200" b="1" dirty="0" err="1">
                <a:solidFill>
                  <a:srgbClr val="000000"/>
                </a:solidFill>
                <a:latin typeface="Century Gothic" panose="020B0502020202020204" pitchFamily="34" charset="0"/>
              </a:rPr>
              <a:t>word</a:t>
            </a:r>
            <a:r>
              <a:rPr lang="es-ES" sz="1200" b="1" dirty="0">
                <a:solidFill>
                  <a:srgbClr val="000000"/>
                </a:solidFill>
                <a:latin typeface="Century Gothic" panose="020B0502020202020204" pitchFamily="34" charset="0"/>
              </a:rPr>
              <a:t> </a:t>
            </a:r>
            <a:r>
              <a:rPr lang="es-ES" sz="1200" b="1" dirty="0" err="1">
                <a:solidFill>
                  <a:srgbClr val="000000"/>
                </a:solidFill>
                <a:latin typeface="Century Gothic" panose="020B0502020202020204" pitchFamily="34" charset="0"/>
              </a:rPr>
              <a:t>frequencies</a:t>
            </a:r>
            <a:r>
              <a:rPr lang="es-ES" sz="1200" b="1" dirty="0">
                <a:solidFill>
                  <a:srgbClr val="000000"/>
                </a:solidFill>
                <a:latin typeface="Century Gothic" panose="020B0502020202020204" pitchFamily="34" charset="0"/>
              </a:rPr>
              <a:t>: </a:t>
            </a:r>
            <a:r>
              <a:rPr lang="es-ES" sz="1200" dirty="0">
                <a:solidFill>
                  <a:srgbClr val="000000"/>
                </a:solidFill>
                <a:latin typeface="Century Gothic" panose="020B0502020202020204" pitchFamily="34" charset="0"/>
              </a:rPr>
              <a:t>verano [1139]; brisa [3805]; helado [3024]; saltar [1140]; nadar [3604]; comida [906]; patio [1197]; papá [865];  melón [&gt;5000] sandía [&gt;5000]; radio [933]; siesta [3410]; mediodía [2647]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321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Text-level</a:t>
            </a:r>
            <a:r>
              <a:rPr lang="en-GB" b="1" baseline="0" dirty="0"/>
              <a:t> reading comprehension (with audio to check answers)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understand the gist</a:t>
            </a:r>
            <a:r>
              <a:rPr lang="en-GB" b="0" baseline="0" dirty="0"/>
              <a:t> of the stanzas by deciding what time of day each stanza refers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Procedure:</a:t>
            </a:r>
          </a:p>
          <a:p>
            <a:r>
              <a:rPr lang="en-GB" baseline="0" dirty="0"/>
              <a:t>1. Tell students that the poem describes a day on the beach. They need to put the verses in chronological order. </a:t>
            </a:r>
          </a:p>
          <a:p>
            <a:r>
              <a:rPr lang="en-GB" baseline="0" dirty="0"/>
              <a:t>2. Make sure that the meaning of time phrases is understood (particularly ‘E’ as ‘cenar’ [3087] has not been previously taught). </a:t>
            </a:r>
            <a:r>
              <a:rPr lang="es-ES" baseline="0" dirty="0" err="1"/>
              <a:t>Students</a:t>
            </a:r>
            <a:r>
              <a:rPr lang="es-ES" baseline="0" dirty="0"/>
              <a:t> </a:t>
            </a:r>
            <a:r>
              <a:rPr lang="es-ES" baseline="0" dirty="0" err="1"/>
              <a:t>have</a:t>
            </a:r>
            <a:r>
              <a:rPr lang="es-ES" baseline="0" dirty="0"/>
              <a:t> </a:t>
            </a:r>
            <a:r>
              <a:rPr lang="es-ES" baseline="0" dirty="0" err="1"/>
              <a:t>not</a:t>
            </a:r>
            <a:r>
              <a:rPr lang="es-ES" baseline="0" dirty="0"/>
              <a:t> </a:t>
            </a:r>
            <a:r>
              <a:rPr lang="es-ES" baseline="0" dirty="0" err="1"/>
              <a:t>yet</a:t>
            </a:r>
            <a:r>
              <a:rPr lang="es-ES" baseline="0" dirty="0"/>
              <a:t> </a:t>
            </a:r>
            <a:r>
              <a:rPr lang="es-ES" baseline="0" dirty="0" err="1"/>
              <a:t>met</a:t>
            </a:r>
            <a:r>
              <a:rPr lang="es-ES" baseline="0" dirty="0"/>
              <a:t> ‘hora’ [160], so </a:t>
            </a:r>
            <a:r>
              <a:rPr lang="es-ES" baseline="0" dirty="0" err="1"/>
              <a:t>its</a:t>
            </a:r>
            <a:r>
              <a:rPr lang="es-ES" baseline="0" dirty="0"/>
              <a:t> </a:t>
            </a:r>
            <a:r>
              <a:rPr lang="es-ES" baseline="0" dirty="0" err="1"/>
              <a:t>meaning</a:t>
            </a:r>
            <a:r>
              <a:rPr lang="es-ES" baseline="0" dirty="0"/>
              <a:t> </a:t>
            </a:r>
            <a:r>
              <a:rPr lang="es-ES" baseline="0" dirty="0" err="1"/>
              <a:t>is</a:t>
            </a:r>
            <a:r>
              <a:rPr lang="es-ES" baseline="0" dirty="0"/>
              <a:t> </a:t>
            </a:r>
            <a:r>
              <a:rPr lang="es-ES" baseline="0" dirty="0" err="1"/>
              <a:t>explained</a:t>
            </a:r>
            <a:r>
              <a:rPr lang="es-ES" baseline="0" dirty="0"/>
              <a:t>.</a:t>
            </a:r>
            <a:endParaRPr lang="en-GB" baseline="0" dirty="0"/>
          </a:p>
          <a:p>
            <a:r>
              <a:rPr lang="en-GB" baseline="0" dirty="0"/>
              <a:t>3. </a:t>
            </a:r>
            <a:r>
              <a:rPr lang="es-ES" baseline="0" dirty="0" err="1"/>
              <a:t>Give</a:t>
            </a:r>
            <a:r>
              <a:rPr lang="es-ES" baseline="0" dirty="0"/>
              <a:t> </a:t>
            </a:r>
            <a:r>
              <a:rPr lang="es-ES" baseline="0" dirty="0" err="1"/>
              <a:t>them</a:t>
            </a:r>
            <a:r>
              <a:rPr lang="es-ES" baseline="0" dirty="0"/>
              <a:t> time to </a:t>
            </a:r>
            <a:r>
              <a:rPr lang="es-ES" baseline="0" dirty="0" err="1"/>
              <a:t>make</a:t>
            </a:r>
            <a:r>
              <a:rPr lang="es-ES" baseline="0" dirty="0"/>
              <a:t> </a:t>
            </a:r>
            <a:r>
              <a:rPr lang="es-ES" baseline="0" dirty="0" err="1"/>
              <a:t>their</a:t>
            </a:r>
            <a:r>
              <a:rPr lang="es-ES" baseline="0" dirty="0"/>
              <a:t> </a:t>
            </a:r>
            <a:r>
              <a:rPr lang="es-ES" baseline="0" dirty="0" err="1"/>
              <a:t>decisions</a:t>
            </a:r>
            <a:r>
              <a:rPr lang="es-ES" baseline="0" dirty="0"/>
              <a:t>.  </a:t>
            </a:r>
            <a:r>
              <a:rPr lang="es-ES" baseline="0" dirty="0" err="1"/>
              <a:t>Then</a:t>
            </a:r>
            <a:r>
              <a:rPr lang="es-ES" baseline="0" dirty="0"/>
              <a:t> </a:t>
            </a:r>
            <a:r>
              <a:rPr lang="es-ES" baseline="0" dirty="0" err="1"/>
              <a:t>play</a:t>
            </a:r>
            <a:r>
              <a:rPr lang="es-ES" baseline="0" dirty="0"/>
              <a:t> </a:t>
            </a:r>
            <a:r>
              <a:rPr lang="es-ES" baseline="0" dirty="0" err="1"/>
              <a:t>the</a:t>
            </a:r>
            <a:r>
              <a:rPr lang="es-ES" baseline="0" dirty="0"/>
              <a:t> </a:t>
            </a:r>
            <a:r>
              <a:rPr lang="es-ES" baseline="0" dirty="0" err="1"/>
              <a:t>whole</a:t>
            </a:r>
            <a:r>
              <a:rPr lang="es-ES" baseline="0" dirty="0"/>
              <a:t> </a:t>
            </a:r>
            <a:r>
              <a:rPr lang="es-ES" baseline="0" dirty="0" err="1"/>
              <a:t>poem</a:t>
            </a:r>
            <a:r>
              <a:rPr lang="es-ES" baseline="0" dirty="0"/>
              <a:t> so </a:t>
            </a:r>
            <a:r>
              <a:rPr lang="es-ES" baseline="0" dirty="0" err="1"/>
              <a:t>that</a:t>
            </a:r>
            <a:r>
              <a:rPr lang="es-ES" baseline="0" dirty="0"/>
              <a:t> </a:t>
            </a:r>
            <a:r>
              <a:rPr lang="es-ES" baseline="0" dirty="0" err="1"/>
              <a:t>students</a:t>
            </a:r>
            <a:r>
              <a:rPr lang="es-ES" baseline="0" dirty="0"/>
              <a:t> can </a:t>
            </a:r>
            <a:r>
              <a:rPr lang="es-ES" baseline="0" dirty="0" err="1"/>
              <a:t>check</a:t>
            </a:r>
            <a:r>
              <a:rPr lang="es-ES" baseline="0" dirty="0"/>
              <a:t> </a:t>
            </a:r>
            <a:r>
              <a:rPr lang="es-ES" baseline="0" dirty="0" err="1"/>
              <a:t>their</a:t>
            </a:r>
            <a:r>
              <a:rPr lang="es-ES" baseline="0" dirty="0"/>
              <a:t> </a:t>
            </a:r>
            <a:r>
              <a:rPr lang="es-ES" baseline="0" dirty="0" err="1"/>
              <a:t>answers</a:t>
            </a:r>
            <a:r>
              <a:rPr lang="es-ES" baseline="0" dirty="0"/>
              <a:t>.</a:t>
            </a:r>
            <a:endParaRPr lang="en-GB" baseline="0" dirty="0"/>
          </a:p>
          <a:p>
            <a:endParaRPr lang="en-GB" baseline="0" dirty="0"/>
          </a:p>
          <a:p>
            <a:r>
              <a:rPr lang="en-GB" baseline="0" dirty="0"/>
              <a:t>Note 1: remember that students have worked intensively with the first two verses before (A and D). They do not need to understand the new stanzas fully, they just need to get the gist of them. They will be able to study the vocabulary in these three other stanzas in lesson 2 in more detail. </a:t>
            </a:r>
            <a:br>
              <a:rPr lang="en-GB" baseline="0" dirty="0"/>
            </a:br>
            <a:endParaRPr lang="en-GB" baseline="0" dirty="0"/>
          </a:p>
          <a:p>
            <a:r>
              <a:rPr lang="en-GB" baseline="0" dirty="0"/>
              <a:t>Note 2: Students should already be familiar with these previously taught vocabulary items: </a:t>
            </a:r>
            <a:r>
              <a:rPr lang="es-ES" dirty="0"/>
              <a:t>mañana [402]; tarde [392]; noche [164]; comer [347]; cama [609]; día [65]; comida [906], ventana</a:t>
            </a:r>
            <a:r>
              <a:rPr lang="es-ES" baseline="0" dirty="0"/>
              <a:t> [725]; amarillo [1381]; playa [1475]. </a:t>
            </a:r>
          </a:p>
          <a:p>
            <a:endParaRPr lang="es-ES" baseline="0" dirty="0"/>
          </a:p>
          <a:p>
            <a:r>
              <a:rPr lang="es-ES" baseline="0" dirty="0"/>
              <a:t>Note 3: a </a:t>
            </a:r>
            <a:r>
              <a:rPr lang="es-ES" baseline="0" dirty="0" err="1"/>
              <a:t>gloss</a:t>
            </a:r>
            <a:r>
              <a:rPr lang="es-ES" baseline="0" dirty="0"/>
              <a:t> </a:t>
            </a:r>
            <a:r>
              <a:rPr lang="es-ES" baseline="0" dirty="0" err="1"/>
              <a:t>is</a:t>
            </a:r>
            <a:r>
              <a:rPr lang="es-ES" baseline="0" dirty="0"/>
              <a:t> </a:t>
            </a:r>
            <a:r>
              <a:rPr lang="es-ES" baseline="0" dirty="0" err="1"/>
              <a:t>given</a:t>
            </a:r>
            <a:r>
              <a:rPr lang="es-ES" baseline="0" dirty="0"/>
              <a:t> </a:t>
            </a:r>
            <a:r>
              <a:rPr lang="es-ES" baseline="0" dirty="0" err="1"/>
              <a:t>for</a:t>
            </a:r>
            <a:r>
              <a:rPr lang="es-ES" baseline="0" dirty="0"/>
              <a:t> ‘estrella’ [974] as </a:t>
            </a:r>
            <a:r>
              <a:rPr lang="es-ES" baseline="0" dirty="0" err="1"/>
              <a:t>there</a:t>
            </a:r>
            <a:r>
              <a:rPr lang="es-ES" baseline="0" dirty="0"/>
              <a:t> </a:t>
            </a:r>
            <a:r>
              <a:rPr lang="es-ES" baseline="0" dirty="0" err="1"/>
              <a:t>is</a:t>
            </a:r>
            <a:r>
              <a:rPr lang="es-ES" baseline="0" dirty="0"/>
              <a:t> no </a:t>
            </a:r>
            <a:r>
              <a:rPr lang="es-ES" baseline="0" dirty="0" err="1"/>
              <a:t>other</a:t>
            </a:r>
            <a:r>
              <a:rPr lang="es-ES" baseline="0" dirty="0"/>
              <a:t> familiar </a:t>
            </a:r>
            <a:r>
              <a:rPr lang="es-ES" baseline="0" dirty="0" err="1"/>
              <a:t>word</a:t>
            </a:r>
            <a:r>
              <a:rPr lang="es-ES" baseline="0" dirty="0"/>
              <a:t> in </a:t>
            </a:r>
            <a:r>
              <a:rPr lang="es-ES" baseline="0" dirty="0" err="1"/>
              <a:t>the</a:t>
            </a:r>
            <a:r>
              <a:rPr lang="es-ES" baseline="0" dirty="0"/>
              <a:t> </a:t>
            </a:r>
            <a:r>
              <a:rPr lang="es-ES" baseline="0" dirty="0" err="1"/>
              <a:t>stanza</a:t>
            </a:r>
            <a:r>
              <a:rPr lang="es-ES" baseline="0" dirty="0"/>
              <a:t> </a:t>
            </a:r>
            <a:r>
              <a:rPr lang="es-ES" baseline="0" dirty="0" err="1"/>
              <a:t>that</a:t>
            </a:r>
            <a:r>
              <a:rPr lang="es-ES" baseline="0" dirty="0"/>
              <a:t> connotes ‘</a:t>
            </a:r>
            <a:r>
              <a:rPr lang="es-ES" baseline="0" dirty="0" err="1"/>
              <a:t>bed</a:t>
            </a:r>
            <a:r>
              <a:rPr lang="es-ES" baseline="0" dirty="0"/>
              <a:t> time’.</a:t>
            </a:r>
            <a:br>
              <a:rPr lang="es-ES" dirty="0"/>
            </a:br>
            <a:br>
              <a:rPr lang="es-ES" dirty="0"/>
            </a:br>
            <a:r>
              <a:rPr lang="es-ES" b="1" baseline="0" dirty="0" err="1"/>
              <a:t>Transcript</a:t>
            </a:r>
            <a:r>
              <a:rPr lang="es-E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15076"/>
                </a:solidFill>
                <a:latin typeface="Century Gothic" panose="020B0502020202020204" pitchFamily="34" charset="0"/>
              </a:rPr>
              <a:t>La playa en verano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Las olas del mar</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 brisa, un helado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Saltar y nadar</a:t>
            </a:r>
            <a:br>
              <a:rPr lang="es-ES" dirty="0">
                <a:solidFill>
                  <a:srgbClr val="115076"/>
                </a:solidFill>
                <a:latin typeface="Century Gothic" panose="020B0502020202020204" pitchFamily="34" charset="0"/>
              </a:rPr>
            </a:b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Comida en el patio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Melón y sandía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Papá con su radio</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Siesta al mediodía</a:t>
            </a:r>
            <a:br>
              <a:rPr lang="es-ES" dirty="0">
                <a:solidFill>
                  <a:srgbClr val="115076"/>
                </a:solidFill>
                <a:latin typeface="Century Gothic" panose="020B0502020202020204" pitchFamily="34" charset="0"/>
              </a:rPr>
            </a:b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El cubo y la pala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Enormes castillos</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Paseo por la playa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El cielo amarillo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15076"/>
                </a:solidFill>
                <a:latin typeface="Century Gothic" panose="020B0502020202020204" pitchFamily="34" charset="0"/>
              </a:rPr>
              <a:t>El pelo enredado </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 arena y la sal</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Dedos arrugados</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Cenar en el bar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115076"/>
                </a:solidFill>
                <a:latin typeface="Century Gothic" panose="020B0502020202020204" pitchFamily="34" charset="0"/>
              </a:rPr>
              <a:t>La ventana abierta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Dormir con la abuela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La playa desierta</a:t>
            </a:r>
            <a:br>
              <a:rPr lang="es-ES" dirty="0">
                <a:solidFill>
                  <a:srgbClr val="115076"/>
                </a:solidFill>
                <a:latin typeface="Century Gothic" panose="020B0502020202020204" pitchFamily="34" charset="0"/>
              </a:rPr>
            </a:br>
            <a:r>
              <a:rPr lang="es-ES" dirty="0">
                <a:solidFill>
                  <a:srgbClr val="115076"/>
                </a:solidFill>
                <a:latin typeface="Century Gothic" panose="020B0502020202020204" pitchFamily="34" charset="0"/>
              </a:rPr>
              <a:t>Cubierta de estrellas.</a:t>
            </a:r>
            <a:endParaRPr lang="en-GB" dirty="0">
              <a:solidFill>
                <a:srgbClr val="115076"/>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 </a:t>
            </a:r>
          </a:p>
          <a:p>
            <a:endParaRPr lang="en-GB" dirty="0"/>
          </a:p>
          <a:p>
            <a:r>
              <a:rPr lang="en-GB" b="1" dirty="0"/>
              <a:t>Aim: </a:t>
            </a:r>
            <a:r>
              <a:rPr lang="en-GB" dirty="0"/>
              <a:t>to </a:t>
            </a:r>
            <a:r>
              <a:rPr lang="x-none" sz="1200" kern="1200" dirty="0">
                <a:solidFill>
                  <a:schemeClr val="tx1"/>
                </a:solidFill>
                <a:effectLst/>
                <a:latin typeface="+mn-lt"/>
                <a:ea typeface="+mn-ea"/>
                <a:cs typeface="+mn-cs"/>
              </a:rPr>
              <a:t>give students a quick recap of these endings and their meanings</a:t>
            </a:r>
            <a:r>
              <a:rPr lang="en-GB" sz="1200" kern="1200" dirty="0">
                <a:solidFill>
                  <a:schemeClr val="tx1"/>
                </a:solidFill>
                <a:effectLst/>
                <a:latin typeface="+mn-lt"/>
                <a:ea typeface="+mn-ea"/>
                <a:cs typeface="+mn-cs"/>
              </a:rPr>
              <a:t> ahead</a:t>
            </a:r>
            <a:r>
              <a:rPr lang="en-GB" sz="1200" kern="1200" baseline="0" dirty="0">
                <a:solidFill>
                  <a:schemeClr val="tx1"/>
                </a:solidFill>
                <a:effectLst/>
                <a:latin typeface="+mn-lt"/>
                <a:ea typeface="+mn-ea"/>
                <a:cs typeface="+mn-cs"/>
              </a:rPr>
              <a:t> of the next activity</a:t>
            </a:r>
            <a:endParaRPr lang="en-GB" dirty="0"/>
          </a:p>
          <a:p>
            <a:endParaRPr lang="en-GB" dirty="0"/>
          </a:p>
          <a:p>
            <a:r>
              <a:rPr lang="en-GB" b="1" dirty="0"/>
              <a:t>Procedure:</a:t>
            </a:r>
          </a:p>
          <a:p>
            <a:pPr marL="228600" indent="-228600">
              <a:buAutoNum type="arabicPeriod"/>
            </a:pPr>
            <a:r>
              <a:rPr lang="en-GB" baseline="0" dirty="0"/>
              <a:t>Elicit the verb forms and Spanish translations from students</a:t>
            </a:r>
          </a:p>
          <a:p>
            <a:pPr marL="228600" indent="-228600">
              <a:buAutoNum type="arabicPeriod"/>
            </a:pPr>
            <a:endParaRPr lang="en-GB" dirty="0"/>
          </a:p>
          <a:p>
            <a:r>
              <a:rPr lang="en-GB" sz="1200" kern="1200" dirty="0">
                <a:solidFill>
                  <a:schemeClr val="tx1"/>
                </a:solidFill>
                <a:effectLst/>
                <a:latin typeface="+mn-lt"/>
                <a:ea typeface="+mn-ea"/>
                <a:cs typeface="+mn-cs"/>
              </a:rPr>
              <a:t>Note:</a:t>
            </a:r>
            <a:r>
              <a:rPr lang="en-GB" sz="1200" kern="1200" baseline="0" dirty="0">
                <a:solidFill>
                  <a:schemeClr val="tx1"/>
                </a:solidFill>
                <a:effectLst/>
                <a:latin typeface="+mn-lt"/>
                <a:ea typeface="+mn-ea"/>
                <a:cs typeface="+mn-cs"/>
              </a:rPr>
              <a:t> i</a:t>
            </a:r>
            <a:r>
              <a:rPr lang="x-none" sz="1200" kern="1200" dirty="0">
                <a:solidFill>
                  <a:schemeClr val="tx1"/>
                </a:solidFill>
                <a:effectLst/>
                <a:latin typeface="+mn-lt"/>
                <a:ea typeface="+mn-ea"/>
                <a:cs typeface="+mn-cs"/>
              </a:rPr>
              <a:t>n the examples, the English phrases will appear first to elicit the Spanish translation from the students. </a:t>
            </a:r>
            <a:r>
              <a:rPr lang="en-GB" sz="1200" kern="1200" dirty="0">
                <a:solidFill>
                  <a:schemeClr val="tx1"/>
                </a:solidFill>
                <a:effectLst/>
                <a:latin typeface="+mn-lt"/>
                <a:ea typeface="+mn-ea"/>
                <a:cs typeface="+mn-cs"/>
              </a:rPr>
              <a:t>The target words</a:t>
            </a:r>
            <a:r>
              <a:rPr lang="en-GB" sz="1200" kern="1200" baseline="0" dirty="0">
                <a:solidFill>
                  <a:schemeClr val="tx1"/>
                </a:solidFill>
                <a:effectLst/>
                <a:latin typeface="+mn-lt"/>
                <a:ea typeface="+mn-ea"/>
                <a:cs typeface="+mn-cs"/>
              </a:rPr>
              <a:t> to elicit</a:t>
            </a:r>
            <a:r>
              <a:rPr lang="en-GB" sz="1200" kern="1200" dirty="0">
                <a:solidFill>
                  <a:schemeClr val="tx1"/>
                </a:solidFill>
                <a:effectLst/>
                <a:latin typeface="+mn-lt"/>
                <a:ea typeface="+mn-ea"/>
                <a:cs typeface="+mn-cs"/>
              </a:rPr>
              <a:t> include some of</a:t>
            </a:r>
            <a:r>
              <a:rPr lang="en-GB" sz="1200" kern="1200" baseline="0" dirty="0">
                <a:solidFill>
                  <a:schemeClr val="tx1"/>
                </a:solidFill>
                <a:effectLst/>
                <a:latin typeface="+mn-lt"/>
                <a:ea typeface="+mn-ea"/>
                <a:cs typeface="+mn-cs"/>
              </a:rPr>
              <a:t> the words from the poem (</a:t>
            </a:r>
            <a:r>
              <a:rPr lang="en-GB" sz="1200" kern="1200" baseline="0" dirty="0" err="1">
                <a:solidFill>
                  <a:schemeClr val="tx1"/>
                </a:solidFill>
                <a:effectLst/>
                <a:latin typeface="+mn-lt"/>
                <a:ea typeface="+mn-ea"/>
                <a:cs typeface="+mn-cs"/>
              </a:rPr>
              <a:t>helado</a:t>
            </a:r>
            <a:r>
              <a:rPr lang="en-GB" sz="1200" kern="1200" baseline="0" dirty="0">
                <a:solidFill>
                  <a:schemeClr val="tx1"/>
                </a:solidFill>
                <a:effectLst/>
                <a:latin typeface="+mn-lt"/>
                <a:ea typeface="+mn-ea"/>
                <a:cs typeface="+mn-cs"/>
              </a:rPr>
              <a:t>, mar, radio) to encourage further consolidation. These words will also appear in </a:t>
            </a:r>
            <a:r>
              <a:rPr lang="en-GB" baseline="0" dirty="0"/>
              <a:t>the next activity.</a:t>
            </a:r>
          </a:p>
          <a:p>
            <a:endParaRPr lang="en-GB" baseline="0" dirty="0"/>
          </a:p>
          <a:p>
            <a:r>
              <a:rPr lang="en-GB" baseline="0" dirty="0"/>
              <a:t>Words from 3.1.1: </a:t>
            </a:r>
            <a:r>
              <a:rPr lang="en-GB" baseline="0" dirty="0" err="1"/>
              <a:t>montar</a:t>
            </a:r>
            <a:r>
              <a:rPr lang="en-GB" baseline="0" dirty="0"/>
              <a:t> [1446], </a:t>
            </a:r>
            <a:r>
              <a:rPr lang="en-GB" baseline="0" dirty="0" err="1"/>
              <a:t>normalmente</a:t>
            </a:r>
            <a:r>
              <a:rPr lang="en-GB" baseline="0" dirty="0"/>
              <a:t> [1696]; mar [480]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401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10-12 minutes</a:t>
            </a:r>
            <a:r>
              <a:rPr lang="en-GB" b="0" baseline="0" dirty="0"/>
              <a:t> (slides 17-18)</a:t>
            </a:r>
            <a:endParaRPr lang="en-GB" b="0" dirty="0"/>
          </a:p>
          <a:p>
            <a:endParaRPr lang="en-GB" dirty="0"/>
          </a:p>
          <a:p>
            <a:r>
              <a:rPr lang="en-GB" b="1" dirty="0"/>
              <a:t>Aims: </a:t>
            </a:r>
            <a:r>
              <a:rPr lang="en-GB" dirty="0"/>
              <a:t>to practise</a:t>
            </a:r>
            <a:r>
              <a:rPr lang="en-GB" baseline="0" dirty="0"/>
              <a:t> distinguishing the ‘we’ and ‘they’ forms of –ar verbs in listening and to knowledge of 9 regular –ar verbs</a:t>
            </a:r>
          </a:p>
          <a:p>
            <a:endParaRPr lang="en-GB" dirty="0"/>
          </a:p>
          <a:p>
            <a:r>
              <a:rPr lang="en-GB" b="1" dirty="0"/>
              <a:t>Procedure: </a:t>
            </a:r>
          </a:p>
          <a:p>
            <a:pPr marL="228600" indent="-228600">
              <a:buAutoNum type="arabicPeriod"/>
            </a:pPr>
            <a:r>
              <a:rPr lang="en-GB" dirty="0"/>
              <a:t>Explain that</a:t>
            </a:r>
            <a:r>
              <a:rPr lang="en-GB" baseline="0" dirty="0"/>
              <a:t> students will now hear a version of the poem with some different verbs (e.g., ‘</a:t>
            </a:r>
            <a:r>
              <a:rPr lang="en-GB" baseline="0" dirty="0" err="1"/>
              <a:t>Vamos</a:t>
            </a:r>
            <a:r>
              <a:rPr lang="en-GB" baseline="0" dirty="0"/>
              <a:t> a escuchar </a:t>
            </a:r>
            <a:r>
              <a:rPr lang="en-GB" baseline="0" dirty="0" err="1"/>
              <a:t>otra</a:t>
            </a:r>
            <a:r>
              <a:rPr lang="en-GB" baseline="0" dirty="0"/>
              <a:t> version del poema / </a:t>
            </a:r>
            <a:r>
              <a:rPr lang="en-GB" baseline="0" dirty="0" err="1"/>
              <a:t>vamos</a:t>
            </a:r>
            <a:r>
              <a:rPr lang="en-GB" baseline="0" dirty="0"/>
              <a:t> a </a:t>
            </a:r>
            <a:r>
              <a:rPr lang="en-GB" baseline="0" dirty="0" err="1"/>
              <a:t>cambiar</a:t>
            </a:r>
            <a:r>
              <a:rPr lang="en-GB" baseline="0" dirty="0"/>
              <a:t> </a:t>
            </a:r>
            <a:r>
              <a:rPr lang="en-GB" baseline="0" dirty="0" err="1"/>
              <a:t>los</a:t>
            </a:r>
            <a:r>
              <a:rPr lang="en-GB" baseline="0" dirty="0"/>
              <a:t> </a:t>
            </a:r>
            <a:r>
              <a:rPr lang="en-GB" baseline="0" dirty="0" err="1"/>
              <a:t>verbos</a:t>
            </a:r>
            <a:r>
              <a:rPr lang="en-GB" baseline="0" dirty="0"/>
              <a:t> del poema.’).</a:t>
            </a:r>
            <a:endParaRPr lang="en-GB" dirty="0"/>
          </a:p>
          <a:p>
            <a:pPr marL="228600" indent="-228600">
              <a:buAutoNum type="arabicPeriod"/>
            </a:pPr>
            <a:r>
              <a:rPr lang="en-GB" dirty="0"/>
              <a:t>Students write 1-8 in their books. </a:t>
            </a:r>
          </a:p>
          <a:p>
            <a:pPr marL="228600" indent="-228600">
              <a:buAutoNum type="arabicPeriod"/>
            </a:pPr>
            <a:r>
              <a:rPr lang="en-GB" dirty="0"/>
              <a:t>Listen to each line and decide whether the verb means ’we’ or ‘they’. </a:t>
            </a:r>
          </a:p>
          <a:p>
            <a:r>
              <a:rPr lang="en-GB" dirty="0"/>
              <a:t>3.   After going through the answers on the table, students listen to the poem again and write the verbs in Spanish.</a:t>
            </a:r>
          </a:p>
          <a:p>
            <a:r>
              <a:rPr lang="en-GB" dirty="0"/>
              <a:t>4.   They can then check answers by clicking on the blue boxes.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Finally, translate each line into English (see answers</a:t>
            </a:r>
            <a:r>
              <a:rPr lang="en-GB" baseline="0" dirty="0"/>
              <a:t> on next slide)</a:t>
            </a:r>
            <a:r>
              <a:rPr lang="en-GB" dirty="0"/>
              <a:t>.</a:t>
            </a:r>
            <a:r>
              <a:rPr lang="en-GB" baseline="0" dirty="0"/>
              <a:t> Given that this task is recycling verbs from some time ago, plus using newly encountered language, it would make sense for students to have some time to translate these 8 lines of text into English.  This will ensure that they have to make sure they know the meanings of all of the verbs.</a:t>
            </a:r>
          </a:p>
          <a:p>
            <a:endParaRPr lang="en-GB" dirty="0"/>
          </a:p>
          <a:p>
            <a:r>
              <a:rPr lang="en-GB" b="1" baseline="0" dirty="0"/>
              <a:t>Notes:</a:t>
            </a:r>
          </a:p>
          <a:p>
            <a:r>
              <a:rPr lang="en-GB" baseline="0" dirty="0"/>
              <a:t>1. All verbs are recycled from the Y7 scheme of work: Word frequency: </a:t>
            </a:r>
            <a:r>
              <a:rPr lang="en-GB" baseline="0" dirty="0" err="1"/>
              <a:t>llegar</a:t>
            </a:r>
            <a:r>
              <a:rPr lang="en-GB" baseline="0" dirty="0"/>
              <a:t> [75]; </a:t>
            </a:r>
            <a:r>
              <a:rPr lang="en-GB" baseline="0" dirty="0" err="1"/>
              <a:t>jugar</a:t>
            </a:r>
            <a:r>
              <a:rPr lang="en-GB" baseline="0" dirty="0"/>
              <a:t> [356]; escuchar [281]; </a:t>
            </a:r>
            <a:r>
              <a:rPr lang="en-GB" baseline="0" dirty="0" err="1"/>
              <a:t>comprar</a:t>
            </a:r>
            <a:r>
              <a:rPr lang="en-GB" baseline="0" dirty="0"/>
              <a:t> [361]; </a:t>
            </a:r>
            <a:r>
              <a:rPr lang="en-GB" baseline="0" dirty="0" err="1"/>
              <a:t>querer</a:t>
            </a:r>
            <a:r>
              <a:rPr lang="en-GB" baseline="0" dirty="0"/>
              <a:t> [58]; </a:t>
            </a:r>
            <a:r>
              <a:rPr lang="en-GB" baseline="0" dirty="0" err="1"/>
              <a:t>preparar</a:t>
            </a:r>
            <a:r>
              <a:rPr lang="en-GB" baseline="0" dirty="0"/>
              <a:t> [570]; </a:t>
            </a:r>
            <a:r>
              <a:rPr lang="en-GB" baseline="0" dirty="0" err="1"/>
              <a:t>sacar</a:t>
            </a:r>
            <a:r>
              <a:rPr lang="en-GB" baseline="0" dirty="0"/>
              <a:t> [273]; </a:t>
            </a:r>
            <a:r>
              <a:rPr lang="en-GB" baseline="0" dirty="0" err="1"/>
              <a:t>mirar</a:t>
            </a:r>
            <a:r>
              <a:rPr lang="en-GB" baseline="0" dirty="0"/>
              <a:t> [125]; </a:t>
            </a:r>
            <a:r>
              <a:rPr lang="en-GB" baseline="0" dirty="0" err="1"/>
              <a:t>necesitar</a:t>
            </a:r>
            <a:r>
              <a:rPr lang="en-GB" baseline="0" dirty="0"/>
              <a:t> [276];</a:t>
            </a:r>
            <a:br>
              <a:rPr lang="en-GB" baseline="0" dirty="0"/>
            </a:br>
            <a:r>
              <a:rPr lang="en-GB" baseline="0" dirty="0"/>
              <a:t>2. A</a:t>
            </a:r>
            <a:r>
              <a:rPr lang="en-GB" dirty="0"/>
              <a:t> very few additional words</a:t>
            </a:r>
            <a:r>
              <a:rPr lang="en-GB" baseline="0" dirty="0"/>
              <a:t> have been needed – ‘a’ / ‘en’ / ‘una’.  Draw students attention to these during feedback. </a:t>
            </a:r>
          </a:p>
          <a:p>
            <a:r>
              <a:rPr lang="en-GB" baseline="0" dirty="0"/>
              <a:t>3. ‘</a:t>
            </a:r>
            <a:r>
              <a:rPr lang="en-GB" baseline="0" dirty="0" err="1"/>
              <a:t>Querer</a:t>
            </a:r>
            <a:r>
              <a:rPr lang="en-GB" baseline="0" dirty="0"/>
              <a:t>’ has been included in one item. Although it isn’t an –ar verb, it allows two new –ar verbs (</a:t>
            </a:r>
            <a:r>
              <a:rPr lang="en-GB" baseline="0" dirty="0" err="1"/>
              <a:t>saltar</a:t>
            </a:r>
            <a:r>
              <a:rPr lang="en-GB" baseline="0" dirty="0"/>
              <a:t>, </a:t>
            </a:r>
            <a:r>
              <a:rPr lang="en-GB" baseline="0" dirty="0" err="1"/>
              <a:t>nadar</a:t>
            </a:r>
            <a:r>
              <a:rPr lang="en-GB" baseline="0" dirty="0"/>
              <a:t>) to be included in the activity. See if students notice the –en ending and, if not, draw their attention to it, asking them which type of verb ends in –en.</a:t>
            </a:r>
          </a:p>
          <a:p>
            <a:br>
              <a:rPr lang="en-GB" baseline="0" dirty="0"/>
            </a:br>
            <a:r>
              <a:rPr lang="en-GB" b="1" baseline="0" dirty="0"/>
              <a:t>Transcript:</a:t>
            </a:r>
          </a:p>
          <a:p>
            <a:pPr marL="228600" indent="-228600">
              <a:buAutoNum type="arabicPeriod"/>
            </a:pPr>
            <a:r>
              <a:rPr lang="en-GB" baseline="0" dirty="0" err="1"/>
              <a:t>Llegan</a:t>
            </a:r>
            <a:r>
              <a:rPr lang="en-GB" baseline="0" dirty="0"/>
              <a:t> a la playa en </a:t>
            </a:r>
            <a:r>
              <a:rPr lang="en-GB" baseline="0" dirty="0" err="1"/>
              <a:t>verano</a:t>
            </a:r>
            <a:r>
              <a:rPr lang="en-GB" baseline="0" dirty="0"/>
              <a:t>.</a:t>
            </a:r>
          </a:p>
          <a:p>
            <a:pPr marL="228600" indent="-228600">
              <a:buAutoNum type="arabicPeriod"/>
            </a:pPr>
            <a:r>
              <a:rPr lang="en-GB" baseline="0" dirty="0" err="1"/>
              <a:t>Jugamos</a:t>
            </a:r>
            <a:r>
              <a:rPr lang="en-GB" baseline="0" dirty="0"/>
              <a:t> en las </a:t>
            </a:r>
            <a:r>
              <a:rPr lang="en-GB" baseline="0" dirty="0" err="1"/>
              <a:t>olas</a:t>
            </a:r>
            <a:r>
              <a:rPr lang="en-GB" baseline="0" dirty="0"/>
              <a:t> del mar.</a:t>
            </a:r>
          </a:p>
          <a:p>
            <a:pPr marL="228600" indent="-228600">
              <a:buAutoNum type="arabicPeriod"/>
            </a:pPr>
            <a:r>
              <a:rPr lang="en-GB" baseline="0" dirty="0" err="1"/>
              <a:t>Escuchamos</a:t>
            </a:r>
            <a:r>
              <a:rPr lang="en-GB" baseline="0" dirty="0"/>
              <a:t> la </a:t>
            </a:r>
            <a:r>
              <a:rPr lang="en-GB" baseline="0" dirty="0" err="1"/>
              <a:t>brisa</a:t>
            </a:r>
            <a:r>
              <a:rPr lang="en-GB" baseline="0" dirty="0"/>
              <a:t>, </a:t>
            </a:r>
          </a:p>
          <a:p>
            <a:pPr marL="228600" indent="-228600">
              <a:buAutoNum type="arabicPeriod"/>
            </a:pPr>
            <a:r>
              <a:rPr lang="en-GB" baseline="0" dirty="0" err="1"/>
              <a:t>Compran</a:t>
            </a:r>
            <a:r>
              <a:rPr lang="en-GB" baseline="0" dirty="0"/>
              <a:t> un </a:t>
            </a:r>
            <a:r>
              <a:rPr lang="en-GB" baseline="0" dirty="0" err="1"/>
              <a:t>helado</a:t>
            </a:r>
            <a:endParaRPr lang="en-GB" baseline="0" dirty="0"/>
          </a:p>
          <a:p>
            <a:pPr marL="228600" indent="-228600">
              <a:buAutoNum type="arabicPeriod"/>
            </a:pPr>
            <a:r>
              <a:rPr lang="en-GB" baseline="0" dirty="0" err="1"/>
              <a:t>Quieren</a:t>
            </a:r>
            <a:r>
              <a:rPr lang="en-GB" baseline="0" dirty="0"/>
              <a:t> </a:t>
            </a:r>
            <a:r>
              <a:rPr lang="en-GB" baseline="0" dirty="0" err="1"/>
              <a:t>saltar</a:t>
            </a:r>
            <a:r>
              <a:rPr lang="en-GB" baseline="0" dirty="0"/>
              <a:t> y </a:t>
            </a:r>
            <a:r>
              <a:rPr lang="en-GB" baseline="0" dirty="0" err="1"/>
              <a:t>nadar</a:t>
            </a:r>
            <a:endParaRPr lang="en-GB" baseline="0" dirty="0"/>
          </a:p>
          <a:p>
            <a:pPr marL="228600" indent="-228600">
              <a:buAutoNum type="arabicPeriod"/>
            </a:pPr>
            <a:r>
              <a:rPr lang="en-GB" baseline="0" dirty="0" err="1"/>
              <a:t>Preparan</a:t>
            </a:r>
            <a:r>
              <a:rPr lang="en-GB" baseline="0" dirty="0"/>
              <a:t> comida en el patio</a:t>
            </a:r>
          </a:p>
          <a:p>
            <a:pPr marL="228600" indent="-228600">
              <a:buAutoNum type="arabicPeriod"/>
            </a:pPr>
            <a:r>
              <a:rPr lang="en-GB" baseline="0" dirty="0" err="1"/>
              <a:t>Sacamos</a:t>
            </a:r>
            <a:r>
              <a:rPr lang="en-GB" baseline="0" dirty="0"/>
              <a:t> </a:t>
            </a:r>
            <a:r>
              <a:rPr lang="en-GB" baseline="0" dirty="0" err="1"/>
              <a:t>melón</a:t>
            </a:r>
            <a:r>
              <a:rPr lang="en-GB" baseline="0" dirty="0"/>
              <a:t> y </a:t>
            </a:r>
            <a:r>
              <a:rPr lang="en-GB" baseline="0" dirty="0" err="1"/>
              <a:t>sandía</a:t>
            </a:r>
            <a:endParaRPr lang="en-GB" baseline="0" dirty="0"/>
          </a:p>
          <a:p>
            <a:pPr marL="228600" indent="-228600">
              <a:buAutoNum type="arabicPeriod"/>
            </a:pPr>
            <a:r>
              <a:rPr lang="en-GB" baseline="0" dirty="0" err="1"/>
              <a:t>Miramos</a:t>
            </a:r>
            <a:r>
              <a:rPr lang="en-GB" baseline="0" dirty="0"/>
              <a:t> a </a:t>
            </a:r>
            <a:r>
              <a:rPr lang="en-GB" baseline="0" dirty="0" err="1"/>
              <a:t>Papá</a:t>
            </a:r>
            <a:r>
              <a:rPr lang="en-GB" baseline="0" dirty="0"/>
              <a:t> con </a:t>
            </a:r>
            <a:r>
              <a:rPr lang="en-GB" baseline="0" dirty="0" err="1"/>
              <a:t>su</a:t>
            </a:r>
            <a:r>
              <a:rPr lang="en-GB" baseline="0" dirty="0"/>
              <a:t> radio</a:t>
            </a:r>
          </a:p>
          <a:p>
            <a:pPr marL="228600" indent="-228600">
              <a:buAutoNum type="arabicPeriod"/>
            </a:pPr>
            <a:r>
              <a:rPr lang="en-GB" baseline="0" dirty="0" err="1"/>
              <a:t>Necesitan</a:t>
            </a:r>
            <a:r>
              <a:rPr lang="en-GB" baseline="0" dirty="0"/>
              <a:t> una siesta al </a:t>
            </a:r>
            <a:r>
              <a:rPr lang="en-GB" baseline="0" dirty="0" err="1"/>
              <a:t>mediodía</a:t>
            </a:r>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307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noProof="0" dirty="0">
                <a:solidFill>
                  <a:schemeClr val="tx1"/>
                </a:solidFill>
                <a:effectLst/>
                <a:latin typeface="+mn-lt"/>
                <a:ea typeface="+mn-ea"/>
                <a:cs typeface="+mn-cs"/>
              </a:rPr>
              <a:t>Answer slide for the L2-&gt;</a:t>
            </a:r>
            <a:r>
              <a:rPr lang="en-GB" sz="1200" b="1" i="0" kern="1200" baseline="0" noProof="0" dirty="0">
                <a:solidFill>
                  <a:schemeClr val="tx1"/>
                </a:solidFill>
                <a:effectLst/>
                <a:latin typeface="+mn-lt"/>
                <a:ea typeface="+mn-ea"/>
                <a:cs typeface="+mn-cs"/>
              </a:rPr>
              <a:t>L1</a:t>
            </a:r>
            <a:r>
              <a:rPr lang="en-GB" sz="1200" b="1" i="0" kern="1200" noProof="0" dirty="0">
                <a:solidFill>
                  <a:schemeClr val="tx1"/>
                </a:solidFill>
                <a:effectLst/>
                <a:latin typeface="+mn-lt"/>
                <a:ea typeface="+mn-ea"/>
                <a:cs typeface="+mn-cs"/>
              </a:rPr>
              <a:t> translation activity</a:t>
            </a:r>
            <a:r>
              <a:rPr lang="en-GB" sz="1200" b="1" i="0" kern="1200" baseline="0" noProof="0" dirty="0">
                <a:solidFill>
                  <a:schemeClr val="tx1"/>
                </a:solidFill>
                <a:effectLst/>
                <a:latin typeface="+mn-lt"/>
                <a:ea typeface="+mn-ea"/>
                <a:cs typeface="+mn-cs"/>
              </a:rPr>
              <a:t> suggested on previous slide.</a:t>
            </a:r>
          </a:p>
          <a:p>
            <a:endParaRPr lang="en-GB" sz="1200" b="1" i="0" kern="1200" noProof="0" dirty="0">
              <a:solidFill>
                <a:schemeClr val="tx1"/>
              </a:solidFill>
              <a:effectLst/>
              <a:latin typeface="+mn-lt"/>
              <a:ea typeface="+mn-ea"/>
              <a:cs typeface="+mn-cs"/>
            </a:endParaRPr>
          </a:p>
          <a:p>
            <a:r>
              <a:rPr lang="en-GB" sz="1200" b="0" i="0" kern="1200" noProof="0" dirty="0">
                <a:solidFill>
                  <a:schemeClr val="tx1"/>
                </a:solidFill>
                <a:effectLst/>
                <a:latin typeface="+mn-lt"/>
                <a:ea typeface="+mn-ea"/>
                <a:cs typeface="+mn-cs"/>
              </a:rPr>
              <a:t>Note: audio</a:t>
            </a:r>
            <a:r>
              <a:rPr lang="en-GB" sz="1200" b="0" i="0" kern="1200" baseline="0" noProof="0" dirty="0">
                <a:solidFill>
                  <a:schemeClr val="tx1"/>
                </a:solidFill>
                <a:effectLst/>
                <a:latin typeface="+mn-lt"/>
                <a:ea typeface="+mn-ea"/>
                <a:cs typeface="+mn-cs"/>
              </a:rPr>
              <a:t> is included for further reinforcement, if needed.</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42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text aims</a:t>
            </a:r>
            <a:r>
              <a:rPr lang="en-GB" baseline="0" dirty="0"/>
              <a:t> to practise conjugation for –ar verbs in 3</a:t>
            </a:r>
            <a:r>
              <a:rPr lang="en-GB" baseline="30000" dirty="0"/>
              <a:t>rd</a:t>
            </a:r>
            <a:r>
              <a:rPr lang="en-GB" baseline="0" dirty="0"/>
              <a:t> person, singular and plural.</a:t>
            </a:r>
          </a:p>
          <a:p>
            <a:r>
              <a:rPr lang="en-GB" baseline="0" dirty="0"/>
              <a:t>The text includes revisited vocabulary from Term 2.2 week 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9657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a:t>
            </a:r>
            <a:r>
              <a:rPr lang="en-GB" b="0" baseline="0" dirty="0"/>
              <a:t> Ask students to write their favourite five words from today’s lesson. </a:t>
            </a:r>
            <a:endParaRPr lang="en-GB" b="0" dirty="0"/>
          </a:p>
          <a:p>
            <a:endParaRPr lang="en-GB" dirty="0"/>
          </a:p>
          <a:p>
            <a:r>
              <a:rPr lang="en-GB" b="1" dirty="0"/>
              <a:t>Notes:</a:t>
            </a:r>
          </a:p>
          <a:p>
            <a:r>
              <a:rPr lang="en-GB" dirty="0"/>
              <a:t>1. There is no expectation that students will now have understood</a:t>
            </a:r>
            <a:r>
              <a:rPr lang="en-GB" baseline="0" dirty="0"/>
              <a:t> all of the words in the poem – their engagement with the last 3 verses in particular has been shallow so far.</a:t>
            </a:r>
            <a:br>
              <a:rPr lang="en-GB" baseline="0" dirty="0"/>
            </a:br>
            <a:r>
              <a:rPr lang="en-GB" baseline="0" dirty="0"/>
              <a:t>However, it’s useful to conclude this first lesson by seeing which words have stuck in their mind. The reason they recall a word might be because it’s something that they associate particularly with trips to the beach/beach holidays. A follow up question would be to ask them to think of their top five words that they associate with going to the beach – in Spanish or English.</a:t>
            </a:r>
          </a:p>
          <a:p>
            <a:r>
              <a:rPr lang="en-GB" baseline="0" dirty="0"/>
              <a:t>The words they only know in English could then be homework to look up in preparation for the next lesson.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826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 </a:t>
            </a:r>
          </a:p>
          <a:p>
            <a:endParaRPr lang="en-GB" dirty="0"/>
          </a:p>
          <a:p>
            <a:r>
              <a:rPr lang="en-GB" b="1" dirty="0"/>
              <a:t>Aim: </a:t>
            </a:r>
            <a:r>
              <a:rPr lang="en-GB" dirty="0"/>
              <a:t>to understand other verses of the poem in</a:t>
            </a:r>
            <a:r>
              <a:rPr lang="en-GB" baseline="0" dirty="0"/>
              <a:t> more detail, focusing in particular on the adjectives and nouns they describe.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Ask them to work out what each of the adjectives means. Share the strategies box with them. And bring up the extension opportunity.</a:t>
            </a:r>
            <a:br>
              <a:rPr lang="en-GB" baseline="0" dirty="0"/>
            </a:br>
            <a:r>
              <a:rPr lang="en-GB" baseline="0" dirty="0"/>
              <a:t>2. Feed answers back.</a:t>
            </a:r>
            <a:br>
              <a:rPr lang="en-GB" baseline="0" dirty="0"/>
            </a:br>
            <a:r>
              <a:rPr lang="en-GB" baseline="0" dirty="0"/>
              <a:t>3. Ask for any contributions from the extension work to be shared with the class.</a:t>
            </a:r>
          </a:p>
          <a:p>
            <a:endParaRPr lang="en-GB" dirty="0"/>
          </a:p>
          <a:p>
            <a:r>
              <a:rPr lang="en-GB" b="1" dirty="0"/>
              <a:t>Notes:</a:t>
            </a:r>
          </a:p>
          <a:p>
            <a:r>
              <a:rPr lang="en-GB" dirty="0"/>
              <a:t>1.</a:t>
            </a:r>
            <a:r>
              <a:rPr lang="en-GB" baseline="0" dirty="0"/>
              <a:t> </a:t>
            </a:r>
            <a:r>
              <a:rPr lang="en-GB" dirty="0"/>
              <a:t>Students have learnt</a:t>
            </a:r>
            <a:r>
              <a:rPr lang="en-GB" baseline="0" dirty="0"/>
              <a:t> adjectival agreement and usual position after noun.  All of these adjectives follow the agreement pattern except </a:t>
            </a:r>
            <a:r>
              <a:rPr lang="en-GB" b="1" baseline="0" dirty="0" err="1"/>
              <a:t>enorme</a:t>
            </a:r>
            <a:r>
              <a:rPr lang="en-GB" baseline="0" dirty="0"/>
              <a:t> and students have encountered ‘</a:t>
            </a:r>
            <a:r>
              <a:rPr lang="en-GB" b="1" baseline="0" dirty="0" err="1"/>
              <a:t>alegre</a:t>
            </a:r>
            <a:r>
              <a:rPr lang="en-GB" b="1" baseline="0" dirty="0"/>
              <a:t>’ </a:t>
            </a:r>
            <a:r>
              <a:rPr lang="en-GB" baseline="0" dirty="0"/>
              <a:t>already as an exception.  </a:t>
            </a:r>
          </a:p>
          <a:p>
            <a:r>
              <a:rPr lang="en-GB" baseline="0" dirty="0"/>
              <a:t>2. If time allows, ask students to </a:t>
            </a:r>
            <a:r>
              <a:rPr lang="en-GB" sz="1200" kern="1200" dirty="0">
                <a:solidFill>
                  <a:schemeClr val="tx1"/>
                </a:solidFill>
                <a:effectLst/>
                <a:latin typeface="+mn-lt"/>
                <a:ea typeface="+mn-ea"/>
                <a:cs typeface="+mn-cs"/>
              </a:rPr>
              <a:t>notice that in line 10 the adjective is in front of the noun.  Ask them to suggest why this is.  Elicit the understanding that grammatical rules are stretched in poetry, e.g. in sentence structure (missing verbs) and adjectival position. Here it may have been to achieve</a:t>
            </a:r>
            <a:r>
              <a:rPr lang="en-GB" sz="1200" kern="1200" baseline="0" dirty="0">
                <a:solidFill>
                  <a:schemeClr val="tx1"/>
                </a:solidFill>
                <a:effectLst/>
                <a:latin typeface="+mn-lt"/>
                <a:ea typeface="+mn-ea"/>
                <a:cs typeface="+mn-cs"/>
              </a:rPr>
              <a:t> the rhyme – </a:t>
            </a:r>
            <a:r>
              <a:rPr lang="en-GB" sz="1200" kern="1200" baseline="0" dirty="0" err="1">
                <a:solidFill>
                  <a:schemeClr val="tx1"/>
                </a:solidFill>
                <a:effectLst/>
                <a:latin typeface="+mn-lt"/>
                <a:ea typeface="+mn-ea"/>
                <a:cs typeface="+mn-cs"/>
              </a:rPr>
              <a:t>castillos</a:t>
            </a:r>
            <a:r>
              <a:rPr lang="en-GB" sz="1200" kern="1200" baseline="0" dirty="0">
                <a:solidFill>
                  <a:schemeClr val="tx1"/>
                </a:solidFill>
                <a:effectLst/>
                <a:latin typeface="+mn-lt"/>
                <a:ea typeface="+mn-ea"/>
                <a:cs typeface="+mn-cs"/>
              </a:rPr>
              <a:t> / </a:t>
            </a:r>
            <a:r>
              <a:rPr lang="en-GB" sz="1200" kern="1200" baseline="0" dirty="0" err="1">
                <a:solidFill>
                  <a:schemeClr val="tx1"/>
                </a:solidFill>
                <a:effectLst/>
                <a:latin typeface="+mn-lt"/>
                <a:ea typeface="+mn-ea"/>
                <a:cs typeface="+mn-cs"/>
              </a:rPr>
              <a:t>amarillo</a:t>
            </a:r>
            <a:r>
              <a:rPr lang="en-GB" sz="1200" kern="1200" baseline="0" dirty="0">
                <a:solidFill>
                  <a:schemeClr val="tx1"/>
                </a:solidFill>
                <a:effectLst/>
                <a:latin typeface="+mn-lt"/>
                <a:ea typeface="+mn-ea"/>
                <a:cs typeface="+mn-cs"/>
              </a:rPr>
              <a:t>.</a:t>
            </a:r>
            <a:endParaRPr lang="en-GB" dirty="0"/>
          </a:p>
          <a:p>
            <a:endParaRPr lang="en-GB" dirty="0"/>
          </a:p>
          <a:p>
            <a:r>
              <a:rPr lang="en-GB" dirty="0"/>
              <a:t>Additional vocabulary frequencies:  </a:t>
            </a:r>
            <a:r>
              <a:rPr lang="en-GB" dirty="0" err="1"/>
              <a:t>cubo</a:t>
            </a:r>
            <a:r>
              <a:rPr lang="en-GB" baseline="0" dirty="0"/>
              <a:t> [&gt;5000]; </a:t>
            </a:r>
            <a:r>
              <a:rPr lang="en-GB" baseline="0" dirty="0" err="1"/>
              <a:t>pala</a:t>
            </a:r>
            <a:r>
              <a:rPr lang="en-GB" baseline="0" dirty="0"/>
              <a:t> [&gt;5000] </a:t>
            </a:r>
            <a:r>
              <a:rPr lang="en-GB" baseline="0" dirty="0" err="1"/>
              <a:t>castillo</a:t>
            </a:r>
            <a:r>
              <a:rPr lang="en-GB" baseline="0" dirty="0"/>
              <a:t> [2545]; </a:t>
            </a:r>
            <a:r>
              <a:rPr lang="en-GB" baseline="0" dirty="0" err="1"/>
              <a:t>paseo</a:t>
            </a:r>
            <a:r>
              <a:rPr lang="en-GB" baseline="0" dirty="0"/>
              <a:t> [2126]; </a:t>
            </a:r>
            <a:r>
              <a:rPr lang="en-GB" baseline="0" dirty="0" err="1"/>
              <a:t>pelo</a:t>
            </a:r>
            <a:r>
              <a:rPr lang="en-GB" baseline="0" dirty="0"/>
              <a:t> [873]; </a:t>
            </a:r>
            <a:r>
              <a:rPr lang="en-GB" baseline="0" dirty="0" err="1"/>
              <a:t>sal</a:t>
            </a:r>
            <a:r>
              <a:rPr lang="en-GB" baseline="0" dirty="0"/>
              <a:t> [4232]; </a:t>
            </a:r>
            <a:r>
              <a:rPr lang="en-GB" b="1" baseline="0" dirty="0" err="1"/>
              <a:t>dedo</a:t>
            </a:r>
            <a:r>
              <a:rPr lang="en-GB" baseline="0" dirty="0"/>
              <a:t> [716]; cenar [3087]; bar [1938]; </a:t>
            </a:r>
            <a:r>
              <a:rPr lang="en-GB" b="1" baseline="0" dirty="0" err="1"/>
              <a:t>ventana</a:t>
            </a:r>
            <a:r>
              <a:rPr lang="en-GB" b="1" baseline="0" dirty="0"/>
              <a:t> </a:t>
            </a:r>
            <a:r>
              <a:rPr lang="en-GB" baseline="0" dirty="0"/>
              <a:t>[725]; </a:t>
            </a:r>
            <a:r>
              <a:rPr lang="en-GB" baseline="0" dirty="0" err="1"/>
              <a:t>abierto</a:t>
            </a:r>
            <a:r>
              <a:rPr lang="en-GB" baseline="0" dirty="0"/>
              <a:t> [654]; </a:t>
            </a:r>
            <a:r>
              <a:rPr lang="en-GB" baseline="0" dirty="0" err="1"/>
              <a:t>dormir</a:t>
            </a:r>
            <a:r>
              <a:rPr lang="en-GB" baseline="0" dirty="0"/>
              <a:t> [403]; </a:t>
            </a:r>
            <a:r>
              <a:rPr lang="en-GB" b="1" baseline="0" dirty="0"/>
              <a:t>abuela</a:t>
            </a:r>
            <a:r>
              <a:rPr lang="en-GB" baseline="0" dirty="0"/>
              <a:t> [783]; </a:t>
            </a:r>
            <a:r>
              <a:rPr lang="en-GB" baseline="0" dirty="0" err="1"/>
              <a:t>desierto</a:t>
            </a:r>
            <a:r>
              <a:rPr lang="en-GB" baseline="0" dirty="0"/>
              <a:t> [4544]; </a:t>
            </a:r>
            <a:r>
              <a:rPr lang="en-GB" baseline="0" dirty="0" err="1"/>
              <a:t>cubierto</a:t>
            </a:r>
            <a:r>
              <a:rPr lang="en-GB" baseline="0" dirty="0"/>
              <a:t> [3775]; estrella [974]</a:t>
            </a:r>
            <a:br>
              <a:rPr lang="en-GB" baseline="0" dirty="0"/>
            </a:br>
            <a:r>
              <a:rPr lang="en-GB" baseline="0" dirty="0"/>
              <a:t>Words in bold have already been encountered.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647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a:t>
            </a:r>
            <a:r>
              <a:rPr lang="en-GB" b="1" baseline="0" dirty="0"/>
              <a:t> are two options for the final activity. We recommend doing ONE of the these. The two options are summarised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Slides 56-58: Paired speaking/listening/writing, using an scaffolded text that allows for a new, alternative version of the poem in Spanish to be written. This poem is designed to elicit –ar verbs in 1st person plural and 3</a:t>
            </a:r>
            <a:r>
              <a:rPr lang="en-GB" b="0" baseline="30000" dirty="0"/>
              <a:t>rd</a:t>
            </a:r>
            <a:r>
              <a:rPr lang="en-GB" b="0" baseline="0" dirty="0"/>
              <a:t> person plural, plus vocabulary items from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Slides 59-63: Paired speaking/listening/writing, using speaking cards. This activity focuses on the same grammar features and also allows for productive practice of vocabulary from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063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10-12mins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dirty="0"/>
              <a:t>for</a:t>
            </a:r>
            <a:r>
              <a:rPr lang="en-GB" baseline="0" dirty="0"/>
              <a:t> students to a) produce the target grammar features (-ar verbs with –amos and –an) and vocabulary in oral production; b) write the Spanish they hear accurately.</a:t>
            </a:r>
            <a:endParaRPr lang="en-GB" dirty="0"/>
          </a:p>
          <a:p>
            <a:endParaRPr lang="en-GB" dirty="0"/>
          </a:p>
          <a:p>
            <a:r>
              <a:rPr lang="en-GB" b="1" dirty="0"/>
              <a:t>Procedure: </a:t>
            </a:r>
          </a:p>
          <a:p>
            <a:pPr marL="228600" indent="-228600">
              <a:buAutoNum type="arabicPeriod"/>
            </a:pPr>
            <a:r>
              <a:rPr lang="en-GB" b="0" dirty="0"/>
              <a:t>Person</a:t>
            </a:r>
            <a:r>
              <a:rPr lang="en-GB" b="0" baseline="0" dirty="0"/>
              <a:t> A first reads out his/her 10 lines of the poem, using the English words and images as prompts to say the Spanish. These include –ar verbs in the 1</a:t>
            </a:r>
            <a:r>
              <a:rPr lang="en-GB" b="0" baseline="30000" dirty="0"/>
              <a:t>st</a:t>
            </a:r>
            <a:r>
              <a:rPr lang="en-GB" b="0" baseline="0" dirty="0"/>
              <a:t> person and 3</a:t>
            </a:r>
            <a:r>
              <a:rPr lang="en-GB" b="0" baseline="30000" dirty="0"/>
              <a:t>rd</a:t>
            </a:r>
            <a:r>
              <a:rPr lang="en-GB" b="0" baseline="0" dirty="0"/>
              <a:t> person plural. Person B listens and writes.</a:t>
            </a:r>
          </a:p>
          <a:p>
            <a:pPr marL="228600" indent="-228600">
              <a:buAutoNum type="arabicPeriod"/>
            </a:pPr>
            <a:r>
              <a:rPr lang="en-GB" b="0" baseline="0" dirty="0"/>
              <a:t>The two students swap roles. Person B reads out lines 11-20. Person A listens and writes.</a:t>
            </a:r>
          </a:p>
          <a:p>
            <a:pPr marL="228600" indent="-228600">
              <a:buAutoNum type="arabicPeriod"/>
            </a:pPr>
            <a:r>
              <a:rPr lang="en-GB" b="0" baseline="0" dirty="0"/>
              <a:t>Check against the answers on slide 58.</a:t>
            </a:r>
          </a:p>
          <a:p>
            <a:pPr marL="228600" indent="-228600">
              <a:buAutoNum type="arabicPeriod"/>
            </a:pPr>
            <a:endParaRPr lang="en-GB" b="0" baseline="0" dirty="0"/>
          </a:p>
          <a:p>
            <a:pPr marL="0" indent="0">
              <a:buNone/>
            </a:pPr>
            <a:r>
              <a:rPr lang="en-GB" b="1" baseline="0" dirty="0"/>
              <a:t>Note: </a:t>
            </a:r>
            <a:r>
              <a:rPr lang="en-GB" sz="1200" b="0" i="0" kern="1200" baseline="0" dirty="0">
                <a:solidFill>
                  <a:schemeClr val="tx1"/>
                </a:solidFill>
                <a:effectLst/>
                <a:latin typeface="+mn-lt"/>
                <a:ea typeface="+mn-ea"/>
                <a:cs typeface="+mn-cs"/>
              </a:rPr>
              <a:t>I</a:t>
            </a:r>
            <a:r>
              <a:rPr lang="en-GB" sz="1200" i="0" kern="1200" dirty="0">
                <a:solidFill>
                  <a:schemeClr val="tx1"/>
                </a:solidFill>
                <a:effectLst/>
                <a:latin typeface="+mn-lt"/>
                <a:ea typeface="+mn-ea"/>
                <a:cs typeface="+mn-cs"/>
              </a:rPr>
              <a:t>n this task students can see the English so it works to consolidate their understanding of the sound of the word and its meaning.  This prepares students for the more challenging listening and speaking task that follows (if these are both done).  However, should teachers want to increase the challenge for students, they could print and cut this slide, so that students additionally have to translate into English (orally, back to their partner) the lines they have written down.</a:t>
            </a:r>
            <a:endParaRPr lang="en-GB"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246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2595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Phonics 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[CI] and [Z] and raise awareness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a:t>
            </a:r>
            <a:r>
              <a:rPr lang="en-GB" b="0" baseline="0" dirty="0" err="1"/>
              <a:t>ce</a:t>
            </a:r>
            <a:r>
              <a:rPr lang="en-GB" b="0" baseline="0" dirty="0"/>
              <a:t>], [ci] and [z]. This will help to prepare them for the next activity.</a:t>
            </a:r>
          </a:p>
          <a:p>
            <a:pPr marL="0" indent="0">
              <a:buNone/>
            </a:pPr>
            <a:r>
              <a:rPr lang="en-GB" b="0" baseline="0" dirty="0"/>
              <a:t>Anticipate, for [Z], </a:t>
            </a:r>
            <a:r>
              <a:rPr lang="en-GB" b="0" baseline="0" dirty="0" err="1"/>
              <a:t>voz</a:t>
            </a:r>
            <a:r>
              <a:rPr lang="en-GB" b="0" baseline="0" dirty="0"/>
              <a:t>, cabeza, empezar, </a:t>
            </a:r>
            <a:r>
              <a:rPr lang="en-GB" b="0" baseline="0" dirty="0" err="1"/>
              <a:t>zapato</a:t>
            </a:r>
            <a:r>
              <a:rPr lang="en-GB" b="0" baseline="0" dirty="0"/>
              <a:t>, zona, </a:t>
            </a:r>
            <a:r>
              <a:rPr lang="en-GB" b="0" baseline="0" dirty="0" err="1"/>
              <a:t>diez</a:t>
            </a:r>
            <a:r>
              <a:rPr lang="en-GB" b="0" baseline="0" dirty="0"/>
              <a:t>, </a:t>
            </a:r>
            <a:r>
              <a:rPr lang="en-GB" b="0" baseline="0" dirty="0" err="1"/>
              <a:t>naturaleza</a:t>
            </a:r>
            <a:r>
              <a:rPr lang="en-GB" b="0" baseline="0" dirty="0"/>
              <a:t>, </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cierto</a:t>
            </a:r>
          </a:p>
          <a:p>
            <a:pPr marL="0" indent="0">
              <a:buNone/>
            </a:pPr>
            <a:r>
              <a:rPr lang="en-GB" b="0" baseline="0" dirty="0"/>
              <a:t>Anticipate, for [CE], ciudad, centro, </a:t>
            </a:r>
            <a:r>
              <a:rPr lang="en-GB" b="0" baseline="0" dirty="0" err="1"/>
              <a:t>necesitar</a:t>
            </a:r>
            <a:r>
              <a:rPr lang="en-GB" b="0" baseline="0" dirty="0"/>
              <a:t>, cerca</a:t>
            </a:r>
            <a:endParaRPr lang="en-GB" dirty="0"/>
          </a:p>
          <a:p>
            <a:endParaRPr lang="en-GB" dirty="0"/>
          </a:p>
          <a:p>
            <a:r>
              <a:rPr lang="en-GB" b="1" dirty="0"/>
              <a:t>Notes:</a:t>
            </a:r>
          </a:p>
          <a:p>
            <a:r>
              <a:rPr lang="en-GB" baseline="0" dirty="0"/>
              <a:t>Individual 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228600" indent="-228600">
              <a:buAutoNum type="arabicParenBoth"/>
            </a:pPr>
            <a:endParaRPr lang="en-GB" sz="1200" b="0" i="1" kern="1200" dirty="0">
              <a:solidFill>
                <a:schemeClr val="tx1"/>
              </a:solidFill>
              <a:effectLst/>
              <a:latin typeface="+mn-lt"/>
              <a:ea typeface="+mn-ea"/>
              <a:cs typeface="+mn-cs"/>
            </a:endParaRPr>
          </a:p>
          <a:p>
            <a:r>
              <a:rPr lang="en-GB" b="1" dirty="0"/>
              <a:t>Image attribution:</a:t>
            </a:r>
            <a:r>
              <a:rPr lang="en-GB" b="1" baseline="0" dirty="0"/>
              <a:t> </a:t>
            </a:r>
            <a:endParaRPr lang="en-GB" b="1" dirty="0"/>
          </a:p>
          <a:p>
            <a:r>
              <a:rPr lang="en-GB" dirty="0"/>
              <a:t>Image with creative</a:t>
            </a:r>
            <a:r>
              <a:rPr lang="en-GB" baseline="0" dirty="0"/>
              <a:t> commons public domain licence</a:t>
            </a:r>
          </a:p>
          <a:p>
            <a:r>
              <a:rPr lang="en-GB" dirty="0"/>
              <a:t>https://mycsres.com/freesheet/spanish-speaking-world-map-18.html.html </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0859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[CI] and [Z] and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right column and write the word(s)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GB" baseline="0" dirty="0"/>
              <a:t>Check answers, including spelling, in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Ensure understanding of ‘de dónde’. Both words have been taught, but separately, and </a:t>
            </a:r>
            <a:r>
              <a:rPr lang="en-GB" baseline="0" dirty="0" err="1"/>
              <a:t>theword</a:t>
            </a:r>
            <a:r>
              <a:rPr lang="en-GB" baseline="0" dirty="0"/>
              <a:t> order is different here from English (‘where….from’).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¿Dónde </a:t>
            </a:r>
            <a:r>
              <a:rPr lang="en-GB" baseline="0" dirty="0" err="1"/>
              <a:t>está</a:t>
            </a:r>
            <a:r>
              <a:rPr lang="en-GB" baseline="0" dirty="0"/>
              <a:t> el </a:t>
            </a:r>
            <a:r>
              <a:rPr lang="en-GB" b="1" baseline="0" dirty="0"/>
              <a:t>ci</a:t>
            </a:r>
            <a:r>
              <a:rPr lang="en-GB" baseline="0" dirty="0"/>
              <a:t>ne?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La pla</a:t>
            </a:r>
            <a:r>
              <a:rPr lang="en-GB" b="1" baseline="0" dirty="0"/>
              <a:t>z</a:t>
            </a:r>
            <a:r>
              <a:rPr lang="en-GB" baseline="0" dirty="0"/>
              <a:t>a es </a:t>
            </a:r>
            <a:r>
              <a:rPr lang="en-GB" baseline="0" dirty="0" err="1"/>
              <a:t>muy</a:t>
            </a:r>
            <a:r>
              <a:rPr lang="en-GB" baseline="0" dirty="0"/>
              <a:t> </a:t>
            </a:r>
            <a:r>
              <a:rPr lang="en-GB" baseline="0" dirty="0" err="1"/>
              <a:t>antigua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Cuándo</a:t>
            </a:r>
            <a:r>
              <a:rPr lang="en-GB" baseline="0" dirty="0"/>
              <a:t> va a empe</a:t>
            </a:r>
            <a:r>
              <a:rPr lang="en-GB" b="1" baseline="0" dirty="0"/>
              <a:t>z</a:t>
            </a:r>
            <a:r>
              <a:rPr lang="en-GB" baseline="0" dirty="0"/>
              <a:t>ar la </a:t>
            </a:r>
            <a:r>
              <a:rPr lang="en-GB" baseline="0" dirty="0" err="1"/>
              <a:t>clase</a:t>
            </a:r>
            <a:r>
              <a:rPr lang="en-GB" baseline="0" dirty="0"/>
              <a:t> de </a:t>
            </a:r>
            <a:r>
              <a:rPr lang="en-GB" baseline="0" dirty="0" err="1"/>
              <a:t>baile</a:t>
            </a:r>
            <a:r>
              <a:rPr lang="en-GB" baseline="0" dirty="0"/>
              <a:t>?</a:t>
            </a:r>
          </a:p>
          <a:p>
            <a:pPr marL="228600" indent="-228600">
              <a:buAutoNum type="arabicParenR"/>
            </a:pPr>
            <a:r>
              <a:rPr lang="en-GB" baseline="0" dirty="0"/>
              <a:t>En la </a:t>
            </a:r>
            <a:r>
              <a:rPr lang="en-GB" b="1" baseline="0" dirty="0"/>
              <a:t>ci</a:t>
            </a:r>
            <a:r>
              <a:rPr lang="en-GB" baseline="0" dirty="0"/>
              <a:t>udad hay </a:t>
            </a:r>
            <a:r>
              <a:rPr lang="en-GB" baseline="0" dirty="0" err="1"/>
              <a:t>muchos</a:t>
            </a:r>
            <a:r>
              <a:rPr lang="en-GB" baseline="0" dirty="0"/>
              <a:t> </a:t>
            </a:r>
            <a:r>
              <a:rPr lang="en-GB" baseline="0" dirty="0" err="1"/>
              <a:t>restaurantes</a:t>
            </a:r>
            <a:r>
              <a:rPr lang="en-GB" baseline="0" dirty="0"/>
              <a:t> </a:t>
            </a:r>
            <a:r>
              <a:rPr lang="en-GB" baseline="0" dirty="0" err="1"/>
              <a:t>muy</a:t>
            </a:r>
            <a:r>
              <a:rPr lang="en-GB" baseline="0" dirty="0"/>
              <a:t> </a:t>
            </a:r>
            <a:r>
              <a:rPr lang="en-GB" baseline="0" dirty="0" err="1"/>
              <a:t>buenos</a:t>
            </a:r>
            <a:r>
              <a:rPr lang="en-GB" baseline="0" dirty="0"/>
              <a:t>.</a:t>
            </a:r>
          </a:p>
          <a:p>
            <a:pPr marL="228600" indent="-228600">
              <a:buAutoNum type="arabicParenR"/>
            </a:pPr>
            <a:r>
              <a:rPr lang="en-GB" baseline="0" dirty="0"/>
              <a:t>Las </a:t>
            </a:r>
            <a:r>
              <a:rPr lang="en-GB" baseline="0" dirty="0" err="1"/>
              <a:t>tiendas</a:t>
            </a:r>
            <a:r>
              <a:rPr lang="en-GB" baseline="0" dirty="0"/>
              <a:t> en el </a:t>
            </a:r>
            <a:r>
              <a:rPr lang="en-GB" b="1" baseline="0" dirty="0"/>
              <a:t>ce</a:t>
            </a:r>
            <a:r>
              <a:rPr lang="en-GB" baseline="0" dirty="0"/>
              <a:t>ntro son </a:t>
            </a:r>
            <a:r>
              <a:rPr lang="en-GB" baseline="0" dirty="0" err="1"/>
              <a:t>muy</a:t>
            </a:r>
            <a:r>
              <a:rPr lang="en-GB" baseline="0" dirty="0"/>
              <a:t> </a:t>
            </a:r>
            <a:r>
              <a:rPr lang="en-GB" baseline="0" dirty="0" err="1"/>
              <a:t>caras</a:t>
            </a:r>
            <a:r>
              <a:rPr lang="en-GB" baseline="0" dirty="0"/>
              <a:t>.</a:t>
            </a:r>
          </a:p>
          <a:p>
            <a:pPr marL="228600" indent="-228600">
              <a:buAutoNum type="arabicParenR"/>
            </a:pPr>
            <a:r>
              <a:rPr lang="en-GB" baseline="0" dirty="0"/>
              <a:t>Ne</a:t>
            </a:r>
            <a:r>
              <a:rPr lang="en-GB" b="1" baseline="0" dirty="0"/>
              <a:t>ce</a:t>
            </a:r>
            <a:r>
              <a:rPr lang="en-GB" baseline="0" dirty="0"/>
              <a:t>sito comprar un </a:t>
            </a:r>
            <a:r>
              <a:rPr lang="en-GB" baseline="0" dirty="0" err="1"/>
              <a:t>regalo</a:t>
            </a:r>
            <a:r>
              <a:rPr lang="en-GB" baseline="0" dirty="0"/>
              <a:t> </a:t>
            </a:r>
            <a:r>
              <a:rPr lang="en-GB" baseline="0" dirty="0" err="1"/>
              <a:t>barato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La naturale</a:t>
            </a:r>
            <a:r>
              <a:rPr lang="en-GB" b="1" baseline="0" dirty="0"/>
              <a:t>z</a:t>
            </a:r>
            <a:r>
              <a:rPr lang="en-GB" baseline="0" dirty="0"/>
              <a:t>a </a:t>
            </a:r>
            <a:r>
              <a:rPr lang="en-GB" baseline="0" dirty="0" err="1"/>
              <a:t>aquí</a:t>
            </a:r>
            <a:r>
              <a:rPr lang="en-GB" baseline="0" dirty="0"/>
              <a:t> en </a:t>
            </a:r>
            <a:r>
              <a:rPr lang="en-GB" baseline="0" dirty="0" err="1"/>
              <a:t>esta</a:t>
            </a:r>
            <a:r>
              <a:rPr lang="en-GB" baseline="0" dirty="0"/>
              <a:t> </a:t>
            </a:r>
            <a:r>
              <a:rPr lang="en-GB" b="1" baseline="0" dirty="0"/>
              <a:t>z</a:t>
            </a:r>
            <a:r>
              <a:rPr lang="en-GB" baseline="0" dirty="0"/>
              <a:t>ona es </a:t>
            </a:r>
            <a:r>
              <a:rPr lang="en-GB" baseline="0" dirty="0" err="1"/>
              <a:t>hermosa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El </a:t>
            </a:r>
            <a:r>
              <a:rPr lang="en-GB" baseline="0" dirty="0" err="1"/>
              <a:t>teatro</a:t>
            </a:r>
            <a:r>
              <a:rPr lang="en-GB" baseline="0" dirty="0"/>
              <a:t> </a:t>
            </a:r>
            <a:r>
              <a:rPr lang="en-GB" baseline="0" dirty="0" err="1"/>
              <a:t>famoso</a:t>
            </a:r>
            <a:r>
              <a:rPr lang="en-GB" baseline="0" dirty="0"/>
              <a:t> </a:t>
            </a:r>
            <a:r>
              <a:rPr lang="en-GB" baseline="0" dirty="0" err="1"/>
              <a:t>está</a:t>
            </a:r>
            <a:r>
              <a:rPr lang="en-GB" baseline="0" dirty="0"/>
              <a:t> </a:t>
            </a:r>
            <a:r>
              <a:rPr lang="en-GB" b="1" baseline="0" dirty="0"/>
              <a:t>ce</a:t>
            </a:r>
            <a:r>
              <a:rPr lang="en-GB" baseline="0" dirty="0"/>
              <a:t>rca, ¿</a:t>
            </a:r>
            <a:r>
              <a:rPr lang="en-GB" b="1" baseline="0" dirty="0"/>
              <a:t>ci</a:t>
            </a:r>
            <a:r>
              <a:rPr lang="en-GB" baseline="0" dirty="0"/>
              <a:t>erto?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indent="-228600">
              <a:buAutoNum type="arabicParenR"/>
            </a:pPr>
            <a:endParaRPr lang="en-GB" baseline="0" dirty="0"/>
          </a:p>
          <a:p>
            <a:pPr marL="228600" indent="-228600">
              <a:buAutoNum type="arabicParen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50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dirty="0"/>
              <a:t>10 minutes</a:t>
            </a:r>
          </a:p>
          <a:p>
            <a:endParaRPr lang="en-US" dirty="0"/>
          </a:p>
          <a:p>
            <a:r>
              <a:rPr lang="en-US" b="1" dirty="0"/>
              <a:t>Aim: </a:t>
            </a:r>
            <a:r>
              <a:rPr lang="en-US" baseline="0" dirty="0"/>
              <a:t>to practise distinguishing between ‘</a:t>
            </a:r>
            <a:r>
              <a:rPr lang="en-US" baseline="0" dirty="0" err="1"/>
              <a:t>ir</a:t>
            </a:r>
            <a:r>
              <a:rPr lang="en-US" baseline="0" dirty="0"/>
              <a:t>’ for future plans and habitual actions in reading. </a:t>
            </a:r>
          </a:p>
          <a:p>
            <a:r>
              <a:rPr lang="en-US" baseline="0" dirty="0"/>
              <a:t>NB A secondary aim to encourage reflection about whether the verb refers to Ana (‘</a:t>
            </a:r>
            <a:r>
              <a:rPr lang="en-US" baseline="0" dirty="0" err="1"/>
              <a:t>voy</a:t>
            </a:r>
            <a:r>
              <a:rPr lang="en-US" baseline="0" dirty="0"/>
              <a:t>’) or Ana and cousins (‘vamos’). For this reason, we have divided the responses into columns for ‘I’ and ‘we’. As this is an extended text, however, the task is not intended to be strictly referential (i.e. it doesn’t always require attending to the verb to decide who is referred to). </a:t>
            </a:r>
          </a:p>
          <a:p>
            <a:endParaRPr lang="en-US" dirty="0"/>
          </a:p>
          <a:p>
            <a:r>
              <a:rPr lang="en-US" b="1" dirty="0"/>
              <a:t>Procedure:</a:t>
            </a:r>
          </a:p>
          <a:p>
            <a:pPr marL="228600" indent="-228600">
              <a:buAutoNum type="arabicPeriod"/>
            </a:pPr>
            <a:r>
              <a:rPr lang="en-US" dirty="0"/>
              <a:t>Ask students, working individually or in pairs, to complete the two boxes for ‘Ana’ and ‘Ana</a:t>
            </a:r>
            <a:r>
              <a:rPr lang="en-US" baseline="0" dirty="0"/>
              <a:t> y </a:t>
            </a:r>
            <a:r>
              <a:rPr lang="en-US" baseline="0" dirty="0" err="1"/>
              <a:t>los</a:t>
            </a:r>
            <a:r>
              <a:rPr lang="en-US" baseline="0" dirty="0"/>
              <a:t> </a:t>
            </a:r>
            <a:r>
              <a:rPr lang="en-US" baseline="0" dirty="0" err="1"/>
              <a:t>primos</a:t>
            </a:r>
            <a:r>
              <a:rPr lang="en-US" baseline="0" dirty="0"/>
              <a:t>’ in English.</a:t>
            </a:r>
          </a:p>
          <a:p>
            <a:pPr marL="228600" indent="-228600">
              <a:buAutoNum type="arabicPeriod"/>
            </a:pPr>
            <a:r>
              <a:rPr lang="en-US" baseline="0" dirty="0"/>
              <a:t>Check answers </a:t>
            </a:r>
            <a:endParaRPr lang="en-US" dirty="0"/>
          </a:p>
          <a:p>
            <a:endParaRPr lang="en-US" dirty="0"/>
          </a:p>
          <a:p>
            <a:r>
              <a:rPr lang="en-US" b="1" dirty="0"/>
              <a:t>Note:</a:t>
            </a:r>
            <a:r>
              <a:rPr lang="en-US" b="1" baseline="0" dirty="0"/>
              <a:t> </a:t>
            </a:r>
          </a:p>
          <a:p>
            <a:pPr marL="228600" indent="-228600">
              <a:buAutoNum type="arabicPeriod"/>
            </a:pPr>
            <a:r>
              <a:rPr lang="en-US" dirty="0"/>
              <a:t>Although there is use of a time indicator (‘</a:t>
            </a:r>
            <a:r>
              <a:rPr lang="en-US" dirty="0" err="1"/>
              <a:t>en</a:t>
            </a:r>
            <a:r>
              <a:rPr lang="en-US" dirty="0"/>
              <a:t> </a:t>
            </a:r>
            <a:r>
              <a:rPr lang="en-US" dirty="0" err="1"/>
              <a:t>verano</a:t>
            </a:r>
            <a:r>
              <a:rPr lang="en-US" dirty="0"/>
              <a:t>’) within this text to signal a future tense, it has</a:t>
            </a:r>
            <a:r>
              <a:rPr lang="en-US" baseline="0" dirty="0"/>
              <a:t> not yet been taught to students and therefore they will need to rely on the verbs which are the target features to arrive at the answers.</a:t>
            </a:r>
          </a:p>
          <a:p>
            <a:pPr marL="228600" indent="-228600">
              <a:buAutoNum type="arabicPeriod"/>
            </a:pPr>
            <a:r>
              <a:rPr lang="en-US" baseline="0" dirty="0"/>
              <a:t>All language has been previously taught apart from ‘</a:t>
            </a:r>
            <a:r>
              <a:rPr lang="en-US" baseline="0" dirty="0" err="1"/>
              <a:t>además</a:t>
            </a:r>
            <a:r>
              <a:rPr lang="en-US" baseline="0" dirty="0"/>
              <a:t>’ (which will be taught in Year 8, Term 1) and ‘</a:t>
            </a:r>
            <a:r>
              <a:rPr lang="en-US" baseline="0" dirty="0" err="1"/>
              <a:t>oro</a:t>
            </a:r>
            <a:r>
              <a:rPr lang="en-US" baseline="0" dirty="0"/>
              <a:t>’ [863].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857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p>
          <a:p>
            <a:r>
              <a:rPr lang="en-GB" dirty="0">
                <a:hlinkClick r:id="rId3"/>
              </a:rPr>
              <a:t>https://watsontravels.blogspot.com/2014/01/gold-museum-bogota-colombia.html</a:t>
            </a:r>
            <a:endParaRPr lang="en-GB" dirty="0"/>
          </a:p>
          <a:p>
            <a:r>
              <a:rPr lang="en-GB" dirty="0">
                <a:hlinkClick r:id="rId4"/>
              </a:rPr>
              <a:t>https://www.colombia.co/wp-content/uploads/2015/05/museos.jpg</a:t>
            </a:r>
            <a:endParaRPr lang="en-GB" dirty="0"/>
          </a:p>
          <a:p>
            <a:r>
              <a:rPr lang="en-GB" dirty="0">
                <a:hlinkClick r:id="rId5"/>
              </a:rPr>
              <a:t>https://wsimag.com/es/arte/22805-el-museo-del-oro</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CFB80-BB4B-48DF-94CB-C20E666A966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31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answers</a:t>
            </a:r>
          </a:p>
          <a:p>
            <a:r>
              <a:rPr lang="en-GB" dirty="0"/>
              <a:t>This text aims</a:t>
            </a:r>
            <a:r>
              <a:rPr lang="en-GB" baseline="0" dirty="0"/>
              <a:t> to practise conjugation for –ar verbs in 3</a:t>
            </a:r>
            <a:r>
              <a:rPr lang="en-GB" baseline="30000" dirty="0"/>
              <a:t>rd</a:t>
            </a:r>
            <a:r>
              <a:rPr lang="en-GB" baseline="0" dirty="0"/>
              <a:t> person, singular and plural.</a:t>
            </a:r>
          </a:p>
          <a:p>
            <a:endParaRPr lang="en-GB" baseline="0" dirty="0"/>
          </a:p>
          <a:p>
            <a:r>
              <a:rPr lang="en-GB" baseline="0" dirty="0"/>
              <a:t>The text includes revisited vocabulary from Term 2.2 week 3.</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err="1">
                <a:solidFill>
                  <a:schemeClr val="tx1"/>
                </a:solidFill>
                <a:effectLst/>
                <a:latin typeface="+mn-lt"/>
                <a:ea typeface="+mn-ea"/>
                <a:cs typeface="+mn-cs"/>
              </a:rPr>
              <a:t>With</a:t>
            </a:r>
            <a:r>
              <a:rPr lang="es-ES" sz="1200" b="0" kern="1200" baseline="0" dirty="0">
                <a:solidFill>
                  <a:schemeClr val="tx1"/>
                </a:solidFill>
                <a:effectLst/>
                <a:latin typeface="+mn-lt"/>
                <a:ea typeface="+mn-ea"/>
                <a:cs typeface="+mn-cs"/>
              </a:rPr>
              <a:t> a </a:t>
            </a:r>
            <a:r>
              <a:rPr lang="es-ES" sz="1200" b="0" kern="1200" baseline="0" dirty="0" err="1">
                <a:solidFill>
                  <a:schemeClr val="tx1"/>
                </a:solidFill>
                <a:effectLst/>
                <a:latin typeface="+mn-lt"/>
                <a:ea typeface="+mn-ea"/>
                <a:cs typeface="+mn-cs"/>
              </a:rPr>
              <a:t>further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click</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can </a:t>
            </a:r>
            <a:r>
              <a:rPr lang="es-ES" sz="1200" b="0" kern="1200" baseline="0" dirty="0" err="1">
                <a:solidFill>
                  <a:schemeClr val="tx1"/>
                </a:solidFill>
                <a:effectLst/>
                <a:latin typeface="+mn-lt"/>
                <a:ea typeface="+mn-ea"/>
                <a:cs typeface="+mn-cs"/>
              </a:rPr>
              <a:t>read</a:t>
            </a:r>
            <a:r>
              <a:rPr lang="es-ES" sz="1200" b="0" kern="1200" baseline="0" dirty="0">
                <a:solidFill>
                  <a:schemeClr val="tx1"/>
                </a:solidFill>
                <a:effectLst/>
                <a:latin typeface="+mn-lt"/>
                <a:ea typeface="+mn-ea"/>
                <a:cs typeface="+mn-cs"/>
              </a:rPr>
              <a:t> a short </a:t>
            </a:r>
            <a:r>
              <a:rPr lang="es-ES" sz="1200" b="0" kern="1200" baseline="0" dirty="0" err="1">
                <a:solidFill>
                  <a:schemeClr val="tx1"/>
                </a:solidFill>
                <a:effectLst/>
                <a:latin typeface="+mn-lt"/>
                <a:ea typeface="+mn-ea"/>
                <a:cs typeface="+mn-cs"/>
              </a:rPr>
              <a:t>definition</a:t>
            </a:r>
            <a:r>
              <a:rPr lang="es-ES" sz="1200" b="0" kern="1200" baseline="0" dirty="0">
                <a:solidFill>
                  <a:schemeClr val="tx1"/>
                </a:solidFill>
                <a:effectLst/>
                <a:latin typeface="+mn-lt"/>
                <a:ea typeface="+mn-ea"/>
                <a:cs typeface="+mn-cs"/>
              </a:rPr>
              <a:t> of </a:t>
            </a:r>
            <a:r>
              <a:rPr lang="es-ES" sz="1200" b="0" kern="1200" baseline="0" dirty="0" err="1">
                <a:solidFill>
                  <a:schemeClr val="tx1"/>
                </a:solidFill>
                <a:effectLst/>
                <a:latin typeface="+mn-lt"/>
                <a:ea typeface="+mn-ea"/>
                <a:cs typeface="+mn-cs"/>
              </a:rPr>
              <a:t>what</a:t>
            </a:r>
            <a:r>
              <a:rPr lang="es-ES" sz="1200" b="0" kern="1200" baseline="0" dirty="0">
                <a:solidFill>
                  <a:schemeClr val="tx1"/>
                </a:solidFill>
                <a:effectLst/>
                <a:latin typeface="+mn-lt"/>
                <a:ea typeface="+mn-ea"/>
                <a:cs typeface="+mn-cs"/>
              </a:rPr>
              <a:t> flamenco </a:t>
            </a:r>
            <a:r>
              <a:rPr lang="es-ES" sz="1200" b="0" kern="1200" baseline="0" dirty="0" err="1">
                <a:solidFill>
                  <a:schemeClr val="tx1"/>
                </a:solidFill>
                <a:effectLst/>
                <a:latin typeface="+mn-lt"/>
                <a:ea typeface="+mn-ea"/>
                <a:cs typeface="+mn-cs"/>
              </a:rPr>
              <a:t>is</a:t>
            </a:r>
            <a:r>
              <a:rPr lang="es-ES" sz="1200" b="0" kern="1200" baseline="0" dirty="0">
                <a:solidFill>
                  <a:schemeClr val="tx1"/>
                </a:solidFill>
                <a:effectLst/>
                <a:latin typeface="+mn-lt"/>
                <a:ea typeface="+mn-ea"/>
                <a:cs typeface="+mn-cs"/>
              </a:rPr>
              <a:t> in </a:t>
            </a:r>
            <a:r>
              <a:rPr lang="es-ES" sz="1200" b="0" kern="1200" baseline="0" dirty="0" err="1">
                <a:solidFill>
                  <a:schemeClr val="tx1"/>
                </a:solidFill>
                <a:effectLst/>
                <a:latin typeface="+mn-lt"/>
                <a:ea typeface="+mn-ea"/>
                <a:cs typeface="+mn-cs"/>
              </a:rPr>
              <a:t>Spanish</a:t>
            </a:r>
            <a:r>
              <a:rPr lang="es-ES"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baseline="0" dirty="0">
              <a:solidFill>
                <a:schemeClr val="tx1"/>
              </a:solidFill>
              <a:effectLst/>
              <a:latin typeface="+mn-lt"/>
              <a:ea typeface="+mn-ea"/>
              <a:cs typeface="+mn-cs"/>
            </a:endParaRP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dirty="0">
                <a:solidFill>
                  <a:schemeClr val="tx1"/>
                </a:solidFill>
                <a:effectLst/>
                <a:latin typeface="+mn-lt"/>
                <a:ea typeface="+mn-ea"/>
                <a:cs typeface="+mn-cs"/>
              </a:rPr>
              <a:t>Picture of flamenco </a:t>
            </a:r>
            <a:r>
              <a:rPr lang="es-ES" sz="1200" b="0" kern="1200" baseline="0" dirty="0" err="1">
                <a:solidFill>
                  <a:schemeClr val="tx1"/>
                </a:solidFill>
                <a:effectLst/>
                <a:latin typeface="+mn-lt"/>
                <a:ea typeface="+mn-ea"/>
                <a:cs typeface="+mn-cs"/>
              </a:rPr>
              <a:t>dancer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by</a:t>
            </a:r>
            <a:r>
              <a:rPr lang="es-ES" sz="1200" b="0" kern="1200" baseline="0" dirty="0">
                <a:solidFill>
                  <a:schemeClr val="tx1"/>
                </a:solidFill>
                <a:effectLst/>
                <a:latin typeface="+mn-lt"/>
                <a:ea typeface="+mn-ea"/>
                <a:cs typeface="+mn-cs"/>
              </a:rPr>
              <a:t> </a:t>
            </a:r>
            <a:r>
              <a:rPr lang="es-ES" dirty="0">
                <a:hlinkClick r:id="rId3"/>
              </a:rPr>
              <a:t>rauschenberger</a:t>
            </a:r>
            <a:r>
              <a:rPr lang="es-ES" dirty="0"/>
              <a:t> in </a:t>
            </a:r>
            <a:r>
              <a:rPr lang="es-ES" dirty="0">
                <a:hlinkClick r:id="rId3"/>
              </a:rPr>
              <a:t>pixabay.com</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08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Pre-reading/listening activity 1: activating</a:t>
            </a:r>
            <a:r>
              <a:rPr lang="en-GB" sz="1200" kern="1200" baseline="0" dirty="0">
                <a:solidFill>
                  <a:schemeClr val="tx1"/>
                </a:solidFill>
                <a:effectLst/>
                <a:latin typeface="+mn-lt"/>
                <a:ea typeface="+mn-ea"/>
                <a:cs typeface="+mn-cs"/>
              </a:rPr>
              <a:t> knowledge of concepts and ideas relevant to the text.</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Elicit ‘cabeza’ (a previously taught phonics word) from students and the meaning of the</a:t>
            </a:r>
            <a:r>
              <a:rPr lang="en-GB" sz="1200" kern="1200" baseline="0" dirty="0">
                <a:solidFill>
                  <a:schemeClr val="tx1"/>
                </a:solidFill>
                <a:effectLst/>
                <a:latin typeface="+mn-lt"/>
                <a:ea typeface="+mn-ea"/>
                <a:cs typeface="+mn-cs"/>
              </a:rPr>
              <a:t> sentence below it. </a:t>
            </a: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Ask them to consider</a:t>
            </a:r>
            <a:r>
              <a:rPr lang="en-GB" sz="1200" kern="1200" baseline="0" dirty="0">
                <a:solidFill>
                  <a:schemeClr val="tx1"/>
                </a:solidFill>
                <a:effectLst/>
                <a:latin typeface="+mn-lt"/>
                <a:ea typeface="+mn-ea"/>
                <a:cs typeface="+mn-cs"/>
              </a:rPr>
              <a:t> the different senses of ‘cabeza’ (a physical body part, but also the human mind). They may wish to use words that they have not yet learned, so encourage use of ‘¿</a:t>
            </a:r>
            <a:r>
              <a:rPr lang="en-GB" sz="1200" kern="1200" baseline="0" dirty="0" err="1">
                <a:solidFill>
                  <a:schemeClr val="tx1"/>
                </a:solidFill>
                <a:effectLst/>
                <a:latin typeface="+mn-lt"/>
                <a:ea typeface="+mn-ea"/>
                <a:cs typeface="+mn-cs"/>
              </a:rPr>
              <a:t>Cómo</a:t>
            </a:r>
            <a:r>
              <a:rPr lang="en-GB" sz="1200" kern="1200" baseline="0" dirty="0">
                <a:solidFill>
                  <a:schemeClr val="tx1"/>
                </a:solidFill>
                <a:effectLst/>
                <a:latin typeface="+mn-lt"/>
                <a:ea typeface="+mn-ea"/>
                <a:cs typeface="+mn-cs"/>
              </a:rPr>
              <a:t> se dice ____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inglés</a:t>
            </a:r>
            <a:r>
              <a:rPr lang="en-GB" sz="1200" kern="1200" baseline="0" dirty="0">
                <a:solidFill>
                  <a:schemeClr val="tx1"/>
                </a:solidFill>
                <a:effectLst/>
                <a:latin typeface="+mn-lt"/>
                <a:ea typeface="+mn-ea"/>
                <a:cs typeface="+mn-cs"/>
              </a:rPr>
              <a:t>?</a:t>
            </a:r>
          </a:p>
          <a:p>
            <a:pPr marL="171450" lvl="0" indent="-171450">
              <a:buFontTx/>
              <a:buChar char="-"/>
            </a:pPr>
            <a:r>
              <a:rPr lang="en-GB" sz="1200" kern="1200" baseline="0" dirty="0">
                <a:solidFill>
                  <a:schemeClr val="tx1"/>
                </a:solidFill>
                <a:effectLst/>
                <a:latin typeface="+mn-lt"/>
                <a:ea typeface="+mn-ea"/>
                <a:cs typeface="+mn-cs"/>
              </a:rPr>
              <a:t>Possible suggestions here could include cognates/near-cognates: </a:t>
            </a:r>
            <a:r>
              <a:rPr lang="en-GB" sz="1200" kern="1200" baseline="0" dirty="0" err="1">
                <a:solidFill>
                  <a:schemeClr val="tx1"/>
                </a:solidFill>
                <a:effectLst/>
                <a:latin typeface="+mn-lt"/>
                <a:ea typeface="+mn-ea"/>
                <a:cs typeface="+mn-cs"/>
              </a:rPr>
              <a:t>emociones</a:t>
            </a:r>
            <a:r>
              <a:rPr lang="en-GB" sz="1200" kern="1200" baseline="0" dirty="0">
                <a:solidFill>
                  <a:schemeClr val="tx1"/>
                </a:solidFill>
                <a:effectLst/>
                <a:latin typeface="+mn-lt"/>
                <a:ea typeface="+mn-ea"/>
                <a:cs typeface="+mn-cs"/>
              </a:rPr>
              <a:t>, ideas, </a:t>
            </a:r>
            <a:r>
              <a:rPr lang="en-GB" sz="1200" kern="1200" baseline="0" dirty="0" err="1">
                <a:solidFill>
                  <a:schemeClr val="tx1"/>
                </a:solidFill>
                <a:effectLst/>
                <a:latin typeface="+mn-lt"/>
                <a:ea typeface="+mn-ea"/>
                <a:cs typeface="+mn-cs"/>
              </a:rPr>
              <a:t>imaginación</a:t>
            </a:r>
            <a:r>
              <a:rPr lang="en-GB" sz="1200" kern="1200" baseline="0" dirty="0">
                <a:solidFill>
                  <a:schemeClr val="tx1"/>
                </a:solidFill>
                <a:effectLst/>
                <a:latin typeface="+mn-lt"/>
                <a:ea typeface="+mn-ea"/>
                <a:cs typeface="+mn-cs"/>
              </a:rPr>
              <a:t>. The Spanish for thought (</a:t>
            </a:r>
            <a:r>
              <a:rPr lang="en-GB" sz="1200" kern="1200" baseline="0" dirty="0" err="1">
                <a:solidFill>
                  <a:schemeClr val="tx1"/>
                </a:solidFill>
                <a:effectLst/>
                <a:latin typeface="+mn-lt"/>
                <a:ea typeface="+mn-ea"/>
                <a:cs typeface="+mn-cs"/>
              </a:rPr>
              <a:t>pensamiento</a:t>
            </a:r>
            <a:r>
              <a:rPr lang="en-GB" sz="1200" kern="1200" baseline="0" dirty="0">
                <a:solidFill>
                  <a:schemeClr val="tx1"/>
                </a:solidFill>
                <a:effectLst/>
                <a:latin typeface="+mn-lt"/>
                <a:ea typeface="+mn-ea"/>
                <a:cs typeface="+mn-cs"/>
              </a:rPr>
              <a:t>) and feeling (</a:t>
            </a:r>
            <a:r>
              <a:rPr lang="en-GB" sz="1200" kern="1200" baseline="0" dirty="0" err="1">
                <a:solidFill>
                  <a:schemeClr val="tx1"/>
                </a:solidFill>
                <a:effectLst/>
                <a:latin typeface="+mn-lt"/>
                <a:ea typeface="+mn-ea"/>
                <a:cs typeface="+mn-cs"/>
              </a:rPr>
              <a:t>sentimiento</a:t>
            </a:r>
            <a:r>
              <a:rPr lang="en-GB" sz="1200" kern="1200" baseline="0" dirty="0">
                <a:solidFill>
                  <a:schemeClr val="tx1"/>
                </a:solidFill>
                <a:effectLst/>
                <a:latin typeface="+mn-lt"/>
                <a:ea typeface="+mn-ea"/>
                <a:cs typeface="+mn-cs"/>
              </a:rPr>
              <a:t>) might also come up. The key point here is to focus on the ideas and concepts.</a:t>
            </a:r>
          </a:p>
          <a:p>
            <a:pPr marL="171450" lvl="0" indent="-171450">
              <a:buFontTx/>
              <a:buChar char="-"/>
            </a:pPr>
            <a:endParaRPr lang="en-GB" sz="1200" kern="1200" baseline="0" dirty="0">
              <a:solidFill>
                <a:schemeClr val="tx1"/>
              </a:solidFill>
              <a:effectLst/>
              <a:latin typeface="+mn-lt"/>
              <a:ea typeface="+mn-ea"/>
              <a:cs typeface="+mn-cs"/>
            </a:endParaRPr>
          </a:p>
          <a:p>
            <a:pPr marL="0" lvl="0" indent="0">
              <a:buFontTx/>
              <a:buNone/>
            </a:pPr>
            <a:r>
              <a:rPr lang="en-GB" sz="1200" kern="1200" baseline="0" dirty="0">
                <a:solidFill>
                  <a:schemeClr val="tx1"/>
                </a:solidFill>
                <a:effectLst/>
                <a:latin typeface="+mn-lt"/>
                <a:ea typeface="+mn-ea"/>
                <a:cs typeface="+mn-cs"/>
              </a:rPr>
              <a:t>Use of L1 could be useful in pointing out cross-linguistic similarity – in English we use literal and figurative and literal language with ‘head’: ‘he’s keeping a cool head’ (fig), ‘she shook her head’ (lit). In Spanish, cabeza is used in both senses too.</a:t>
            </a:r>
          </a:p>
          <a:p>
            <a:pPr marL="171450" lvl="0" indent="-171450">
              <a:buFontTx/>
              <a:buChar char="-"/>
            </a:pPr>
            <a:endParaRPr lang="en-GB" sz="1200" kern="1200" baseline="0" dirty="0">
              <a:solidFill>
                <a:schemeClr val="tx1"/>
              </a:solidFill>
              <a:effectLst/>
              <a:latin typeface="+mn-lt"/>
              <a:ea typeface="+mn-ea"/>
              <a:cs typeface="+mn-cs"/>
            </a:endParaRPr>
          </a:p>
          <a:p>
            <a:pPr marL="0" lvl="0" indent="0">
              <a:buFontTx/>
              <a:buNone/>
            </a:pPr>
            <a:r>
              <a:rPr lang="en-GB" sz="1200" kern="1200" baseline="0" dirty="0">
                <a:solidFill>
                  <a:schemeClr val="tx1"/>
                </a:solidFill>
                <a:effectLst/>
                <a:latin typeface="+mn-lt"/>
                <a:ea typeface="+mn-ea"/>
                <a:cs typeface="+mn-cs"/>
              </a:rPr>
              <a:t>Previously taught language on this slide</a:t>
            </a:r>
          </a:p>
          <a:p>
            <a:pPr marL="0" lvl="0" indent="0">
              <a:buFontTx/>
              <a:buNone/>
            </a:pPr>
            <a:r>
              <a:rPr lang="en-GB" sz="1200" kern="1200" baseline="0" dirty="0" err="1">
                <a:solidFill>
                  <a:schemeClr val="tx1"/>
                </a:solidFill>
                <a:effectLst/>
                <a:latin typeface="+mn-lt"/>
                <a:ea typeface="+mn-ea"/>
                <a:cs typeface="+mn-cs"/>
              </a:rPr>
              <a:t>Sólo</a:t>
            </a:r>
            <a:r>
              <a:rPr lang="en-GB" sz="1200" kern="1200" baseline="0" dirty="0">
                <a:solidFill>
                  <a:schemeClr val="tx1"/>
                </a:solidFill>
                <a:effectLst/>
                <a:latin typeface="+mn-lt"/>
                <a:ea typeface="+mn-ea"/>
                <a:cs typeface="+mn-cs"/>
              </a:rPr>
              <a:t> (2.1.3)</a:t>
            </a:r>
          </a:p>
          <a:p>
            <a:pPr marL="0" lvl="0" indent="0">
              <a:buFontTx/>
              <a:buNone/>
            </a:pPr>
            <a:r>
              <a:rPr lang="en-GB" sz="1200" kern="1200" baseline="0" dirty="0">
                <a:solidFill>
                  <a:schemeClr val="tx1"/>
                </a:solidFill>
                <a:effectLst/>
                <a:latin typeface="+mn-lt"/>
                <a:ea typeface="+mn-ea"/>
                <a:cs typeface="+mn-cs"/>
              </a:rPr>
              <a:t>Qué (1.1.4)</a:t>
            </a:r>
          </a:p>
          <a:p>
            <a:pPr marL="0" lvl="0" indent="0">
              <a:buFontTx/>
              <a:buNone/>
            </a:pPr>
            <a:r>
              <a:rPr lang="en-GB" sz="1200" kern="1200" baseline="0" dirty="0">
                <a:solidFill>
                  <a:schemeClr val="tx1"/>
                </a:solidFill>
                <a:effectLst/>
                <a:latin typeface="+mn-lt"/>
                <a:ea typeface="+mn-ea"/>
                <a:cs typeface="+mn-cs"/>
              </a:rPr>
              <a:t>Cosa (1.1.7)</a:t>
            </a:r>
          </a:p>
          <a:p>
            <a:pPr marL="0" lvl="0" indent="0">
              <a:buFontTx/>
              <a:buNone/>
            </a:pPr>
            <a:r>
              <a:rPr lang="en-GB" sz="1200" kern="1200" baseline="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(2.2.2)</a:t>
            </a:r>
          </a:p>
          <a:p>
            <a:pPr marL="0" lvl="0" indent="0">
              <a:buFontTx/>
              <a:buNone/>
            </a:pP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(1.1.1)</a:t>
            </a:r>
          </a:p>
          <a:p>
            <a:pPr marL="0" lvl="0" indent="0">
              <a:buFontTx/>
              <a:buNone/>
            </a:pPr>
            <a:endParaRPr lang="en-GB" sz="1200" kern="1200" baseline="0" dirty="0">
              <a:solidFill>
                <a:schemeClr val="tx1"/>
              </a:solidFill>
              <a:effectLst/>
              <a:latin typeface="+mn-lt"/>
              <a:ea typeface="+mn-ea"/>
              <a:cs typeface="+mn-cs"/>
            </a:endParaRPr>
          </a:p>
          <a:p>
            <a:pPr marL="0" lvl="0" indent="0">
              <a:buFontTx/>
              <a:buNone/>
            </a:pPr>
            <a:r>
              <a:rPr lang="en-GB" sz="1200" kern="1200" baseline="0" dirty="0" err="1">
                <a:solidFill>
                  <a:schemeClr val="tx1"/>
                </a:solidFill>
                <a:effectLst/>
                <a:latin typeface="+mn-lt"/>
                <a:ea typeface="+mn-ea"/>
                <a:cs typeface="+mn-cs"/>
              </a:rPr>
              <a:t>Cuerpo</a:t>
            </a:r>
            <a:r>
              <a:rPr lang="en-GB" sz="1200" kern="1200" baseline="0" dirty="0">
                <a:solidFill>
                  <a:schemeClr val="tx1"/>
                </a:solidFill>
                <a:effectLst/>
                <a:latin typeface="+mn-lt"/>
                <a:ea typeface="+mn-ea"/>
                <a:cs typeface="+mn-cs"/>
              </a:rPr>
              <a:t> is a previously taught phonics cluster word.</a:t>
            </a:r>
          </a:p>
          <a:p>
            <a:pPr marL="0" lvl="0" indent="0">
              <a:buFontTx/>
              <a:buNone/>
            </a:pPr>
            <a:endParaRPr lang="en-GB" sz="1200" kern="1200" baseline="0" dirty="0">
              <a:solidFill>
                <a:schemeClr val="tx1"/>
              </a:solidFill>
              <a:effectLst/>
              <a:latin typeface="+mn-lt"/>
              <a:ea typeface="+mn-ea"/>
              <a:cs typeface="+mn-cs"/>
            </a:endParaRPr>
          </a:p>
          <a:p>
            <a:pPr marL="0" lvl="0" indent="0">
              <a:buFontTx/>
              <a:buNone/>
            </a:pPr>
            <a:r>
              <a:rPr lang="en-GB" sz="1200" kern="1200" baseline="0" dirty="0">
                <a:solidFill>
                  <a:schemeClr val="tx1"/>
                </a:solidFill>
                <a:effectLst/>
                <a:latin typeface="+mn-lt"/>
                <a:ea typeface="+mn-ea"/>
                <a:cs typeface="+mn-cs"/>
              </a:rPr>
              <a:t>Images from </a:t>
            </a:r>
            <a:r>
              <a:rPr lang="en-GB" dirty="0">
                <a:hlinkClick r:id="rId3"/>
              </a:rPr>
              <a:t>http://clipart-library.com/</a:t>
            </a:r>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073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Hover mouse over the audio symbol</a:t>
            </a:r>
            <a:r>
              <a:rPr lang="en-GB" baseline="0" dirty="0"/>
              <a:t> (top right of the slide) and click on the ‘play’ icon to listen to the first line of the poem.</a:t>
            </a:r>
            <a:endParaRPr lang="en-GB" dirty="0"/>
          </a:p>
          <a:p>
            <a:endParaRPr lang="en-GB" dirty="0"/>
          </a:p>
          <a:p>
            <a:r>
              <a:rPr lang="x-none" dirty="0"/>
              <a:t>Students hear the beginning of the poem and decide whether the poem is about character A or B. Then, students answer the question ’¿Qu</a:t>
            </a:r>
            <a:r>
              <a:rPr lang="en-GB" dirty="0"/>
              <a:t>é</a:t>
            </a:r>
            <a:r>
              <a:rPr lang="x-none" dirty="0"/>
              <a:t> no puede usar?’ (B).</a:t>
            </a:r>
            <a:r>
              <a:rPr lang="en-GB" baseline="0" dirty="0"/>
              <a:t> </a:t>
            </a:r>
          </a:p>
          <a:p>
            <a:endParaRPr lang="en-GB" dirty="0"/>
          </a:p>
          <a:p>
            <a:r>
              <a:rPr lang="x-none" dirty="0"/>
              <a:t>The aim of this slide is to work with the vocabulary in the poem and facilitate its introduction, clarifying the meaning of ‘sin’ as opposed to ‘con’.  Also, we are practi</a:t>
            </a:r>
            <a:r>
              <a:rPr lang="en-GB" dirty="0"/>
              <a:t>s</a:t>
            </a:r>
            <a:r>
              <a:rPr lang="x-none" dirty="0"/>
              <a:t>ing with the </a:t>
            </a:r>
            <a:r>
              <a:rPr lang="en-GB" dirty="0"/>
              <a:t>previously taught </a:t>
            </a:r>
            <a:r>
              <a:rPr lang="x-none" dirty="0"/>
              <a:t>question word ’quién’</a:t>
            </a:r>
            <a:r>
              <a:rPr lang="en-GB" baseline="0" dirty="0"/>
              <a:t> (also a </a:t>
            </a:r>
            <a:r>
              <a:rPr lang="x-none" dirty="0"/>
              <a:t>cluster word from the SCC </a:t>
            </a:r>
            <a:r>
              <a:rPr lang="en-GB" dirty="0"/>
              <a:t>‘qui’,</a:t>
            </a:r>
            <a:r>
              <a:rPr lang="en-GB" baseline="0" dirty="0"/>
              <a:t> which is</a:t>
            </a:r>
            <a:r>
              <a:rPr lang="x-none" dirty="0"/>
              <a:t> revisited this week</a:t>
            </a:r>
            <a:r>
              <a:rPr lang="en-GB" dirty="0"/>
              <a:t>)</a:t>
            </a:r>
            <a:r>
              <a:rPr lang="x-none" dirty="0"/>
              <a:t>.</a:t>
            </a:r>
            <a:endParaRPr lang="en-GB" dirty="0"/>
          </a:p>
          <a:p>
            <a:endParaRPr lang="en-GB" dirty="0"/>
          </a:p>
          <a:p>
            <a:endParaRPr lang="en-GB" dirty="0"/>
          </a:p>
          <a:p>
            <a:r>
              <a:rPr lang="en-GB" dirty="0"/>
              <a:t>Previously taught vocabulary items words:</a:t>
            </a:r>
          </a:p>
          <a:p>
            <a:r>
              <a:rPr lang="en-GB" dirty="0"/>
              <a:t>con (1.1.6)</a:t>
            </a:r>
          </a:p>
          <a:p>
            <a:r>
              <a:rPr lang="en-GB" dirty="0" err="1"/>
              <a:t>puede</a:t>
            </a:r>
            <a:r>
              <a:rPr lang="en-GB" dirty="0"/>
              <a:t> (2.2.2)</a:t>
            </a:r>
          </a:p>
          <a:p>
            <a:r>
              <a:rPr lang="en-GB" dirty="0" err="1"/>
              <a:t>usar</a:t>
            </a:r>
            <a:r>
              <a:rPr lang="en-GB" dirty="0"/>
              <a:t> (1.1.7)</a:t>
            </a:r>
          </a:p>
          <a:p>
            <a:r>
              <a:rPr lang="en-GB" dirty="0" err="1"/>
              <a:t>quién</a:t>
            </a:r>
            <a:r>
              <a:rPr lang="en-GB" dirty="0"/>
              <a:t> (1.1.6)</a:t>
            </a:r>
          </a:p>
          <a:p>
            <a:r>
              <a:rPr lang="en-GB" dirty="0"/>
              <a:t>no</a:t>
            </a:r>
            <a:r>
              <a:rPr lang="en-GB" baseline="0" dirty="0"/>
              <a:t> (1.2.1)</a:t>
            </a:r>
          </a:p>
          <a:p>
            <a:r>
              <a:rPr lang="en-GB" baseline="0" dirty="0" err="1"/>
              <a:t>cuál</a:t>
            </a:r>
            <a:r>
              <a:rPr lang="en-GB" baseline="0" dirty="0"/>
              <a:t> (2.1.4) – revisited in the scheme of work this week</a:t>
            </a:r>
          </a:p>
          <a:p>
            <a:r>
              <a:rPr lang="en-GB" baseline="0" dirty="0"/>
              <a:t>persona (1.2.3)</a:t>
            </a:r>
          </a:p>
          <a:p>
            <a:endParaRPr lang="en-GB" baseline="0" dirty="0"/>
          </a:p>
          <a:p>
            <a:r>
              <a:rPr lang="en-GB" baseline="0" dirty="0" err="1"/>
              <a:t>Cabeza</a:t>
            </a:r>
            <a:r>
              <a:rPr lang="en-GB" baseline="0" dirty="0"/>
              <a:t> [1.2.1] and sin [1.1.2] are previously taught phonics words.</a:t>
            </a:r>
            <a:endParaRPr lang="x-none" dirty="0"/>
          </a:p>
          <a:p>
            <a:endParaRPr lang="x-none" dirty="0"/>
          </a:p>
          <a:p>
            <a:r>
              <a:rPr lang="x-none" dirty="0"/>
              <a:t>Clipart from </a:t>
            </a:r>
            <a:r>
              <a:rPr lang="es-ES" dirty="0">
                <a:hlinkClick r:id="rId3"/>
              </a:rPr>
              <a:t>clker.com</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419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brainstorm in pairs all the possible infinitives that they think could</a:t>
            </a:r>
            <a:r>
              <a:rPr lang="en-GB" baseline="0" dirty="0"/>
              <a:t> be in the poem.</a:t>
            </a:r>
            <a:br>
              <a:rPr lang="en-GB" baseline="0" dirty="0"/>
            </a:br>
            <a:r>
              <a:rPr lang="en-GB" baseline="0" dirty="0"/>
              <a:t>Tell them that they will get points for anticipating correctly, but also (a different number of) points for coming up with infinitives that no other group has.</a:t>
            </a:r>
            <a:br>
              <a:rPr lang="en-GB" baseline="0" dirty="0"/>
            </a:br>
            <a:r>
              <a:rPr lang="en-GB" baseline="0" dirty="0"/>
              <a:t>After 8 minutes to work on their list, ask the class to read the poem aloud up to the first gap.</a:t>
            </a:r>
            <a:br>
              <a:rPr lang="en-GB" baseline="0" dirty="0"/>
            </a:br>
            <a:r>
              <a:rPr lang="en-GB" baseline="0" dirty="0"/>
              <a:t>Then reveal each infinitive, one by one, telling students to mark off any that they have in common with the poem.</a:t>
            </a:r>
            <a:br>
              <a:rPr lang="en-GB" baseline="0" dirty="0"/>
            </a:br>
            <a:br>
              <a:rPr lang="en-GB" baseline="0" dirty="0"/>
            </a:br>
            <a:r>
              <a:rPr lang="en-GB" baseline="0" dirty="0"/>
              <a:t>When finished, tell them they get 3 points for every infinitive they’ve matched.</a:t>
            </a:r>
            <a:br>
              <a:rPr lang="en-GB" baseline="0" dirty="0"/>
            </a:br>
            <a:br>
              <a:rPr lang="en-GB" baseline="0" dirty="0"/>
            </a:br>
            <a:r>
              <a:rPr lang="en-GB" b="1" baseline="0" dirty="0"/>
              <a:t>Bonus points:</a:t>
            </a:r>
            <a:br>
              <a:rPr lang="en-GB" b="1" baseline="0" dirty="0"/>
            </a:br>
            <a:r>
              <a:rPr lang="en-GB" baseline="0" dirty="0"/>
              <a:t>Then ask for any additional infinitives that they had.  Ask for one from each group.  If no other group has it, the group gets 5 points.  If other groups have it, those that do get 1 point each.</a:t>
            </a:r>
            <a:br>
              <a:rPr lang="en-GB" baseline="0" dirty="0"/>
            </a:br>
            <a:r>
              <a:rPr lang="en-GB" baseline="0" dirty="0"/>
              <a:t>Keep going until all the verbs are accounted for. </a:t>
            </a:r>
            <a:br>
              <a:rPr lang="en-GB" baseline="0" dirty="0"/>
            </a:br>
            <a:r>
              <a:rPr lang="en-GB" baseline="0" dirty="0"/>
              <a:t>There will then be a count up to identify the winning team.</a:t>
            </a:r>
            <a:br>
              <a:rPr lang="en-GB" baseline="0" dirty="0"/>
            </a:br>
            <a:br>
              <a:rPr lang="en-GB" baseline="0" dirty="0"/>
            </a:br>
            <a:r>
              <a:rPr lang="en-GB" b="1" dirty="0"/>
              <a:t>Original</a:t>
            </a:r>
            <a:r>
              <a:rPr lang="en-GB" b="1" baseline="0" dirty="0"/>
              <a:t> source of the poem: </a:t>
            </a:r>
            <a:r>
              <a:rPr lang="en-GB" dirty="0">
                <a:hlinkClick r:id="rId3"/>
              </a:rPr>
              <a:t>http://www.doslourdes.net/Un%20hombre%20sin%20cabeza.htm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Taken from: </a:t>
            </a:r>
            <a:r>
              <a:rPr lang="en-GB" dirty="0">
                <a:solidFill>
                  <a:prstClr val="black"/>
                </a:solidFill>
                <a:hlinkClick r:id="rId3"/>
              </a:rPr>
              <a:t>http://all-literature.wikidot.com/</a:t>
            </a:r>
            <a:endParaRPr lang="en-GB"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s-ES" dirty="0">
                <a:hlinkClick r:id="rId3"/>
              </a:rPr>
              <a:t>clker.com</a:t>
            </a:r>
            <a:endParaRPr lang="x-none"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28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28347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4280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2020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1164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54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698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0623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71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305060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75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265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3852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8893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080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290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22833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5782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05557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9330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0737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8156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25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3524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05808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3019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6343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5376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31405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7078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77531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4168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0659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691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8792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213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3307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82597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5741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6447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34864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7936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5584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748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69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7416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89100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8795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7915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8155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19546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29/03/2021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213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375110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137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1615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905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05451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6356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26382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666403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928368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slideLayout" Target="../slideLayouts/slideLayout28.xml"/><Relationship Id="rId7"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tiff"/><Relationship Id="rId5"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8.tiff"/><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tiff"/><Relationship Id="rId18" Type="http://schemas.openxmlformats.org/officeDocument/2006/relationships/audio" Target="../media/audio18.wav"/><Relationship Id="rId3" Type="http://schemas.openxmlformats.org/officeDocument/2006/relationships/slideLayout" Target="../slideLayouts/slideLayout28.xml"/><Relationship Id="rId21" Type="http://schemas.openxmlformats.org/officeDocument/2006/relationships/audio" Target="../media/audio21.wav"/><Relationship Id="rId7" Type="http://schemas.openxmlformats.org/officeDocument/2006/relationships/image" Target="../media/image19.tiff"/><Relationship Id="rId12" Type="http://schemas.openxmlformats.org/officeDocument/2006/relationships/image" Target="../media/image24.tiff"/><Relationship Id="rId17" Type="http://schemas.openxmlformats.org/officeDocument/2006/relationships/audio" Target="../media/audio17.wav"/><Relationship Id="rId2" Type="http://schemas.openxmlformats.org/officeDocument/2006/relationships/audio" Target="../media/media3.wav"/><Relationship Id="rId16" Type="http://schemas.openxmlformats.org/officeDocument/2006/relationships/audio" Target="../media/audio16.wav"/><Relationship Id="rId20" Type="http://schemas.openxmlformats.org/officeDocument/2006/relationships/audio" Target="../media/audio20.wav"/><Relationship Id="rId1" Type="http://schemas.microsoft.com/office/2007/relationships/media" Target="../media/media3.wav"/><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5" Type="http://schemas.openxmlformats.org/officeDocument/2006/relationships/audio" Target="../media/audio15.wav"/><Relationship Id="rId23" Type="http://schemas.openxmlformats.org/officeDocument/2006/relationships/image" Target="../media/image27.png"/><Relationship Id="rId10" Type="http://schemas.openxmlformats.org/officeDocument/2006/relationships/image" Target="../media/image22.tiff"/><Relationship Id="rId19" Type="http://schemas.openxmlformats.org/officeDocument/2006/relationships/audio" Target="../media/audio19.wav"/><Relationship Id="rId4" Type="http://schemas.openxmlformats.org/officeDocument/2006/relationships/notesSlide" Target="../notesSlides/notesSlide10.xml"/><Relationship Id="rId9" Type="http://schemas.openxmlformats.org/officeDocument/2006/relationships/image" Target="../media/image21.tiff"/><Relationship Id="rId14" Type="http://schemas.openxmlformats.org/officeDocument/2006/relationships/image" Target="../media/image26.tiff"/><Relationship Id="rId22" Type="http://schemas.openxmlformats.org/officeDocument/2006/relationships/audio" Target="../media/audio22.wav"/></Relationships>
</file>

<file path=ppt/slides/_rels/slide13.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image" Target="../media/image21.tiff"/><Relationship Id="rId7" Type="http://schemas.openxmlformats.org/officeDocument/2006/relationships/image" Target="../media/image26.tiff"/><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11.xml"/><Relationship Id="rId16" Type="http://schemas.openxmlformats.org/officeDocument/2006/relationships/audio" Target="../media/audio19.wav"/><Relationship Id="rId1" Type="http://schemas.openxmlformats.org/officeDocument/2006/relationships/slideLayout" Target="../slideLayouts/slideLayout28.xml"/><Relationship Id="rId6" Type="http://schemas.openxmlformats.org/officeDocument/2006/relationships/image" Target="../media/image20.tiff"/><Relationship Id="rId11" Type="http://schemas.openxmlformats.org/officeDocument/2006/relationships/image" Target="../media/image23.tiff"/><Relationship Id="rId5" Type="http://schemas.openxmlformats.org/officeDocument/2006/relationships/image" Target="../media/image19.tiff"/><Relationship Id="rId15" Type="http://schemas.openxmlformats.org/officeDocument/2006/relationships/audio" Target="../media/audio18.wav"/><Relationship Id="rId10" Type="http://schemas.openxmlformats.org/officeDocument/2006/relationships/image" Target="../media/image17.tiff"/><Relationship Id="rId19" Type="http://schemas.openxmlformats.org/officeDocument/2006/relationships/audio" Target="../media/audio22.wav"/><Relationship Id="rId4" Type="http://schemas.openxmlformats.org/officeDocument/2006/relationships/image" Target="../media/image22.tiff"/><Relationship Id="rId9" Type="http://schemas.openxmlformats.org/officeDocument/2006/relationships/image" Target="../media/image25.tiff"/><Relationship Id="rId14" Type="http://schemas.openxmlformats.org/officeDocument/2006/relationships/audio" Target="../media/audio17.wav"/></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8.tiff"/><Relationship Id="rId5" Type="http://schemas.openxmlformats.org/officeDocument/2006/relationships/image" Target="../media/image23.tiff"/><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32.tif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about:blank" TargetMode="Externa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about:blan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hyperlink" Target="about:blan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hyperlink" Target="about:blank"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9.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4.jpg"/><Relationship Id="rId5" Type="http://schemas.openxmlformats.org/officeDocument/2006/relationships/audio" Target="../media/audio23.wav"/><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23.wav"/><Relationship Id="rId7"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3.jpg"/><Relationship Id="rId5" Type="http://schemas.openxmlformats.org/officeDocument/2006/relationships/image" Target="../media/image16.png"/><Relationship Id="rId10" Type="http://schemas.openxmlformats.org/officeDocument/2006/relationships/audio" Target="../media/audio26.wav"/><Relationship Id="rId4" Type="http://schemas.openxmlformats.org/officeDocument/2006/relationships/image" Target="../media/image44.jpg"/><Relationship Id="rId9" Type="http://schemas.openxmlformats.org/officeDocument/2006/relationships/audio" Target="../media/audio25.wav"/></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5.png"/><Relationship Id="rId7"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_rels/slide50.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notesSlide" Target="../notesSlides/notesSlide45.xml"/><Relationship Id="rId9"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s>
</file>

<file path=ppt/slides/_rels/slide57.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8" Type="http://schemas.openxmlformats.org/officeDocument/2006/relationships/image" Target="../media/image87.tiff"/><Relationship Id="rId3" Type="http://schemas.openxmlformats.org/officeDocument/2006/relationships/image" Target="../media/image82.png"/><Relationship Id="rId7" Type="http://schemas.openxmlformats.org/officeDocument/2006/relationships/image" Target="../media/image86.tiff"/><Relationship Id="rId2" Type="http://schemas.openxmlformats.org/officeDocument/2006/relationships/notesSlide" Target="../notesSlides/notesSlide51.xml"/><Relationship Id="rId1" Type="http://schemas.openxmlformats.org/officeDocument/2006/relationships/slideLayout" Target="../slideLayouts/slideLayout50.xml"/><Relationship Id="rId6" Type="http://schemas.openxmlformats.org/officeDocument/2006/relationships/image" Target="../media/image85.tiff"/><Relationship Id="rId5" Type="http://schemas.openxmlformats.org/officeDocument/2006/relationships/image" Target="../media/image84.tiff"/><Relationship Id="rId10" Type="http://schemas.openxmlformats.org/officeDocument/2006/relationships/image" Target="../media/image89.tiff"/><Relationship Id="rId4" Type="http://schemas.openxmlformats.org/officeDocument/2006/relationships/image" Target="../media/image83.tiff"/><Relationship Id="rId9" Type="http://schemas.openxmlformats.org/officeDocument/2006/relationships/image" Target="../media/image88.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8" Type="http://schemas.openxmlformats.org/officeDocument/2006/relationships/image" Target="../media/image96.tiff"/><Relationship Id="rId13" Type="http://schemas.openxmlformats.org/officeDocument/2006/relationships/image" Target="../media/image99.tiff"/><Relationship Id="rId3" Type="http://schemas.openxmlformats.org/officeDocument/2006/relationships/image" Target="../media/image91.tiff"/><Relationship Id="rId7" Type="http://schemas.openxmlformats.org/officeDocument/2006/relationships/image" Target="../media/image95.tiff"/><Relationship Id="rId12" Type="http://schemas.openxmlformats.org/officeDocument/2006/relationships/image" Target="../media/image98.tiff"/><Relationship Id="rId17" Type="http://schemas.openxmlformats.org/officeDocument/2006/relationships/image" Target="../media/image103.png"/><Relationship Id="rId2" Type="http://schemas.openxmlformats.org/officeDocument/2006/relationships/notesSlide" Target="../notesSlides/notesSlide53.xml"/><Relationship Id="rId16" Type="http://schemas.openxmlformats.org/officeDocument/2006/relationships/image" Target="../media/image102.jpeg"/><Relationship Id="rId1" Type="http://schemas.openxmlformats.org/officeDocument/2006/relationships/slideLayout" Target="../slideLayouts/slideLayout13.xml"/><Relationship Id="rId6" Type="http://schemas.openxmlformats.org/officeDocument/2006/relationships/image" Target="../media/image94.tiff"/><Relationship Id="rId11" Type="http://schemas.openxmlformats.org/officeDocument/2006/relationships/image" Target="../media/image97.tiff"/><Relationship Id="rId5" Type="http://schemas.openxmlformats.org/officeDocument/2006/relationships/image" Target="../media/image93.tiff"/><Relationship Id="rId15" Type="http://schemas.openxmlformats.org/officeDocument/2006/relationships/image" Target="../media/image101.tiff"/><Relationship Id="rId10" Type="http://schemas.openxmlformats.org/officeDocument/2006/relationships/image" Target="../media/image85.tiff"/><Relationship Id="rId4" Type="http://schemas.openxmlformats.org/officeDocument/2006/relationships/image" Target="../media/image92.tiff"/><Relationship Id="rId9" Type="http://schemas.openxmlformats.org/officeDocument/2006/relationships/image" Target="../media/image83.tiff"/><Relationship Id="rId14" Type="http://schemas.openxmlformats.org/officeDocument/2006/relationships/image" Target="../media/image100.tif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16.png"/><Relationship Id="rId7" Type="http://schemas.openxmlformats.org/officeDocument/2006/relationships/audio" Target="../media/audio48.wav"/><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105.png"/><Relationship Id="rId3" Type="http://schemas.openxmlformats.org/officeDocument/2006/relationships/image" Target="../media/image16.png"/><Relationship Id="rId7" Type="http://schemas.openxmlformats.org/officeDocument/2006/relationships/audio" Target="../media/audio53.wav"/><Relationship Id="rId12"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0" Type="http://schemas.openxmlformats.org/officeDocument/2006/relationships/audio" Target="../media/audio56.wav"/><Relationship Id="rId4" Type="http://schemas.openxmlformats.org/officeDocument/2006/relationships/audio" Target="../media/audio50.wav"/><Relationship Id="rId9" Type="http://schemas.openxmlformats.org/officeDocument/2006/relationships/audio" Target="../media/audio55.wav"/></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8.xml"/><Relationship Id="rId1" Type="http://schemas.openxmlformats.org/officeDocument/2006/relationships/slideLayout" Target="../slideLayouts/slideLayout17.xml"/><Relationship Id="rId5" Type="http://schemas.openxmlformats.org/officeDocument/2006/relationships/image" Target="../media/image112.jpeg"/><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Cultural Collection</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Y7 Spanish Term 3</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Pete Watson</a:t>
            </a:r>
            <a:br>
              <a:rPr lang="en-GB" sz="1400" dirty="0">
                <a:solidFill>
                  <a:prstClr val="white"/>
                </a:solidFill>
                <a:latin typeface="Century Gothic" panose="020B0502020202020204" pitchFamily="34" charset="0"/>
              </a:rPr>
            </a:b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29/03/21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53049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76F39-FB81-8744-A066-C094088848A8}"/>
              </a:ext>
            </a:extLst>
          </p:cNvPr>
          <p:cNvSpPr>
            <a:spLocks noGrp="1"/>
          </p:cNvSpPr>
          <p:nvPr>
            <p:ph type="title"/>
          </p:nvPr>
        </p:nvSpPr>
        <p:spPr>
          <a:xfrm>
            <a:off x="312692" y="750750"/>
            <a:ext cx="9593308" cy="476331"/>
          </a:xfrm>
        </p:spPr>
        <p:txBody>
          <a:bodyPr>
            <a:normAutofit/>
          </a:bodyPr>
          <a:lstStyle/>
          <a:p>
            <a:r>
              <a:rPr lang="en-GB" sz="2200" b="1" dirty="0" err="1">
                <a:solidFill>
                  <a:srgbClr val="002060"/>
                </a:solidFill>
              </a:rPr>
              <a:t>Escucha</a:t>
            </a:r>
            <a:r>
              <a:rPr lang="en-GB" sz="2200" b="1" dirty="0">
                <a:solidFill>
                  <a:srgbClr val="002060"/>
                </a:solidFill>
              </a:rPr>
              <a:t> la </a:t>
            </a:r>
            <a:r>
              <a:rPr lang="en-GB" sz="2200" b="1" dirty="0" err="1">
                <a:solidFill>
                  <a:srgbClr val="002060"/>
                </a:solidFill>
              </a:rPr>
              <a:t>frase</a:t>
            </a:r>
            <a:r>
              <a:rPr lang="en-GB" sz="2200" b="1" dirty="0">
                <a:solidFill>
                  <a:srgbClr val="002060"/>
                </a:solidFill>
              </a:rPr>
              <a:t>. ¿</a:t>
            </a:r>
            <a:r>
              <a:rPr lang="en-GB" sz="2200" b="1" dirty="0" err="1">
                <a:solidFill>
                  <a:srgbClr val="002060"/>
                </a:solidFill>
              </a:rPr>
              <a:t>Cuál</a:t>
            </a:r>
            <a:r>
              <a:rPr lang="en-GB" sz="2200" b="1" dirty="0">
                <a:solidFill>
                  <a:srgbClr val="002060"/>
                </a:solidFill>
              </a:rPr>
              <a:t> es la persona? </a:t>
            </a:r>
            <a:endParaRPr lang="x-none" dirty="0"/>
          </a:p>
        </p:txBody>
      </p:sp>
      <p:sp>
        <p:nvSpPr>
          <p:cNvPr id="3" name="Title 1">
            <a:extLst>
              <a:ext uri="{FF2B5EF4-FFF2-40B4-BE49-F238E27FC236}">
                <a16:creationId xmlns:a16="http://schemas.microsoft.com/office/drawing/2014/main" id="{301C1F66-3051-334C-AE07-C95CF09C4D1F}"/>
              </a:ext>
            </a:extLst>
          </p:cNvPr>
          <p:cNvSpPr txBox="1">
            <a:spLocks/>
          </p:cNvSpPr>
          <p:nvPr/>
        </p:nvSpPr>
        <p:spPr>
          <a:xfrm>
            <a:off x="312692" y="628363"/>
            <a:ext cx="9816882" cy="47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9" name="Rounded Rectangle 38">
            <a:extLst>
              <a:ext uri="{FF2B5EF4-FFF2-40B4-BE49-F238E27FC236}">
                <a16:creationId xmlns:a16="http://schemas.microsoft.com/office/drawing/2014/main" id="{DF2F4B39-3B5C-D242-BF29-C39048C5507F}"/>
              </a:ext>
            </a:extLst>
          </p:cNvPr>
          <p:cNvSpPr/>
          <p:nvPr/>
        </p:nvSpPr>
        <p:spPr>
          <a:xfrm>
            <a:off x="10587261" y="116046"/>
            <a:ext cx="1292047"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2">
            <a:extLst>
              <a:ext uri="{FF2B5EF4-FFF2-40B4-BE49-F238E27FC236}">
                <a16:creationId xmlns:a16="http://schemas.microsoft.com/office/drawing/2014/main" id="{3FE8B885-5E93-5840-BDC8-2570FAAE48D3}"/>
              </a:ext>
            </a:extLst>
          </p:cNvPr>
          <p:cNvSpPr txBox="1">
            <a:spLocks/>
          </p:cNvSpPr>
          <p:nvPr/>
        </p:nvSpPr>
        <p:spPr>
          <a:xfrm>
            <a:off x="10539771" y="72273"/>
            <a:ext cx="1387025" cy="506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1" name="un hombre sin cabeza no puede usar sombrero.wav" descr="un hombre sin cabeza no puede usar sombrero.wav">
            <a:hlinkClick r:id="" action="ppaction://media"/>
            <a:extLst>
              <a:ext uri="{FF2B5EF4-FFF2-40B4-BE49-F238E27FC236}">
                <a16:creationId xmlns:a16="http://schemas.microsoft.com/office/drawing/2014/main" id="{7F5F5883-AEFD-994E-80DC-C34489E64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5371" y="542370"/>
            <a:ext cx="812800" cy="812800"/>
          </a:xfrm>
          <a:prstGeom prst="rect">
            <a:avLst/>
          </a:prstGeom>
        </p:spPr>
      </p:pic>
      <p:pic>
        <p:nvPicPr>
          <p:cNvPr id="12" name="Imagen 11">
            <a:extLst>
              <a:ext uri="{FF2B5EF4-FFF2-40B4-BE49-F238E27FC236}">
                <a16:creationId xmlns:a16="http://schemas.microsoft.com/office/drawing/2014/main" id="{F25B5F31-96F8-B446-B66F-9A0EA408D6EA}"/>
              </a:ext>
            </a:extLst>
          </p:cNvPr>
          <p:cNvPicPr>
            <a:picLocks noChangeAspect="1"/>
          </p:cNvPicPr>
          <p:nvPr/>
        </p:nvPicPr>
        <p:blipFill>
          <a:blip r:embed="rId6"/>
          <a:stretch>
            <a:fillRect/>
          </a:stretch>
        </p:blipFill>
        <p:spPr>
          <a:xfrm>
            <a:off x="813708" y="1530350"/>
            <a:ext cx="3162300" cy="3797300"/>
          </a:xfrm>
          <a:prstGeom prst="rect">
            <a:avLst/>
          </a:prstGeom>
        </p:spPr>
      </p:pic>
      <p:pic>
        <p:nvPicPr>
          <p:cNvPr id="15" name="Imagen 14">
            <a:extLst>
              <a:ext uri="{FF2B5EF4-FFF2-40B4-BE49-F238E27FC236}">
                <a16:creationId xmlns:a16="http://schemas.microsoft.com/office/drawing/2014/main" id="{5DD9644D-6784-5648-A1C3-DB965BC84D89}"/>
              </a:ext>
            </a:extLst>
          </p:cNvPr>
          <p:cNvPicPr>
            <a:picLocks noChangeAspect="1"/>
          </p:cNvPicPr>
          <p:nvPr/>
        </p:nvPicPr>
        <p:blipFill rotWithShape="1">
          <a:blip r:embed="rId7">
            <a:extLst>
              <a:ext uri="{28A0092B-C50C-407E-A947-70E740481C1C}">
                <a14:useLocalDpi xmlns:a14="http://schemas.microsoft.com/office/drawing/2010/main" val="0"/>
              </a:ext>
            </a:extLst>
          </a:blip>
          <a:srcRect l="9913" t="18022" r="14879" b="2615"/>
          <a:stretch/>
        </p:blipFill>
        <p:spPr>
          <a:xfrm>
            <a:off x="4800599" y="2217107"/>
            <a:ext cx="2984169" cy="3110542"/>
          </a:xfrm>
          <a:prstGeom prst="rect">
            <a:avLst/>
          </a:prstGeom>
        </p:spPr>
      </p:pic>
      <p:sp>
        <p:nvSpPr>
          <p:cNvPr id="16" name="Action Button: Custom 6">
            <a:hlinkClick r:id="" action="ppaction://noaction" highlightClick="1"/>
            <a:extLst>
              <a:ext uri="{FF2B5EF4-FFF2-40B4-BE49-F238E27FC236}">
                <a16:creationId xmlns:a16="http://schemas.microsoft.com/office/drawing/2014/main" id="{3C67B0CB-4472-AE48-B2B2-30A3ABC9B106}"/>
              </a:ext>
            </a:extLst>
          </p:cNvPr>
          <p:cNvSpPr/>
          <p:nvPr/>
        </p:nvSpPr>
        <p:spPr>
          <a:xfrm>
            <a:off x="813708" y="5007399"/>
            <a:ext cx="355003" cy="320251"/>
          </a:xfrm>
          <a:prstGeom prst="actionButtonBlank">
            <a:avLst/>
          </a:prstGeom>
          <a:solidFill>
            <a:schemeClr val="accent3"/>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8" name="Action Button: Custom 6">
            <a:hlinkClick r:id="" action="ppaction://noaction" highlightClick="1"/>
            <a:extLst>
              <a:ext uri="{FF2B5EF4-FFF2-40B4-BE49-F238E27FC236}">
                <a16:creationId xmlns:a16="http://schemas.microsoft.com/office/drawing/2014/main" id="{8F93A0D1-81E1-704F-8E81-9CB68DB45247}"/>
              </a:ext>
            </a:extLst>
          </p:cNvPr>
          <p:cNvSpPr/>
          <p:nvPr/>
        </p:nvSpPr>
        <p:spPr>
          <a:xfrm>
            <a:off x="4362451" y="5007399"/>
            <a:ext cx="355003" cy="320251"/>
          </a:xfrm>
          <a:prstGeom prst="actionButtonBlank">
            <a:avLst/>
          </a:prstGeom>
          <a:solidFill>
            <a:schemeClr val="accent3"/>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pic>
        <p:nvPicPr>
          <p:cNvPr id="19" name="Imagen 18" descr="hat sombrero&#10;">
            <a:extLst>
              <a:ext uri="{FF2B5EF4-FFF2-40B4-BE49-F238E27FC236}">
                <a16:creationId xmlns:a16="http://schemas.microsoft.com/office/drawing/2014/main" id="{4E22CE1E-130A-214C-BDC3-B22805FE44AC}"/>
              </a:ext>
            </a:extLst>
          </p:cNvPr>
          <p:cNvPicPr>
            <a:picLocks noChangeAspect="1"/>
          </p:cNvPicPr>
          <p:nvPr/>
        </p:nvPicPr>
        <p:blipFill>
          <a:blip r:embed="rId8"/>
          <a:stretch>
            <a:fillRect/>
          </a:stretch>
        </p:blipFill>
        <p:spPr>
          <a:xfrm>
            <a:off x="10350943" y="2814422"/>
            <a:ext cx="1562417" cy="1109316"/>
          </a:xfrm>
          <a:prstGeom prst="rect">
            <a:avLst/>
          </a:prstGeom>
        </p:spPr>
      </p:pic>
      <p:sp>
        <p:nvSpPr>
          <p:cNvPr id="20" name="CuadroTexto 19">
            <a:extLst>
              <a:ext uri="{FF2B5EF4-FFF2-40B4-BE49-F238E27FC236}">
                <a16:creationId xmlns:a16="http://schemas.microsoft.com/office/drawing/2014/main" id="{41331CAD-43D0-D34C-AC7A-247BDC7D825D}"/>
              </a:ext>
            </a:extLst>
          </p:cNvPr>
          <p:cNvSpPr txBox="1"/>
          <p:nvPr/>
        </p:nvSpPr>
        <p:spPr>
          <a:xfrm>
            <a:off x="8076688" y="1901482"/>
            <a:ext cx="415820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kumimoji="0" lang="x-non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puede usar?</a:t>
            </a:r>
          </a:p>
        </p:txBody>
      </p:sp>
      <p:sp>
        <p:nvSpPr>
          <p:cNvPr id="6" name="Elipse 5">
            <a:extLst>
              <a:ext uri="{FF2B5EF4-FFF2-40B4-BE49-F238E27FC236}">
                <a16:creationId xmlns:a16="http://schemas.microsoft.com/office/drawing/2014/main" id="{D63244F1-2766-E34A-872E-109AB5AE28AB}"/>
              </a:ext>
            </a:extLst>
          </p:cNvPr>
          <p:cNvSpPr/>
          <p:nvPr/>
        </p:nvSpPr>
        <p:spPr>
          <a:xfrm>
            <a:off x="4658347" y="1823202"/>
            <a:ext cx="2984169" cy="371990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CuadroTexto 6">
            <a:extLst>
              <a:ext uri="{FF2B5EF4-FFF2-40B4-BE49-F238E27FC236}">
                <a16:creationId xmlns:a16="http://schemas.microsoft.com/office/drawing/2014/main" id="{853FDD0A-853A-1745-BE89-487030488D1B}"/>
              </a:ext>
            </a:extLst>
          </p:cNvPr>
          <p:cNvSpPr txBox="1"/>
          <p:nvPr/>
        </p:nvSpPr>
        <p:spPr>
          <a:xfrm>
            <a:off x="665859" y="5543107"/>
            <a:ext cx="34579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hombre </a:t>
            </a:r>
            <a:r>
              <a:rPr kumimoji="0" lang="x-non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cabeza</a:t>
            </a:r>
          </a:p>
        </p:txBody>
      </p:sp>
      <p:sp>
        <p:nvSpPr>
          <p:cNvPr id="17" name="CuadroTexto 16">
            <a:extLst>
              <a:ext uri="{FF2B5EF4-FFF2-40B4-BE49-F238E27FC236}">
                <a16:creationId xmlns:a16="http://schemas.microsoft.com/office/drawing/2014/main" id="{1B143621-5262-B64F-BC79-51167DDA01DE}"/>
              </a:ext>
            </a:extLst>
          </p:cNvPr>
          <p:cNvSpPr txBox="1"/>
          <p:nvPr/>
        </p:nvSpPr>
        <p:spPr>
          <a:xfrm>
            <a:off x="4362451" y="5577011"/>
            <a:ext cx="32800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hombre </a:t>
            </a:r>
            <a:r>
              <a:rPr kumimoji="0" lang="x-non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cabeza</a:t>
            </a:r>
          </a:p>
        </p:txBody>
      </p:sp>
      <p:sp>
        <p:nvSpPr>
          <p:cNvPr id="21" name="Título 1">
            <a:extLst>
              <a:ext uri="{FF2B5EF4-FFF2-40B4-BE49-F238E27FC236}">
                <a16:creationId xmlns:a16="http://schemas.microsoft.com/office/drawing/2014/main" id="{5EF76F39-FB81-8744-A066-C094088848A8}"/>
              </a:ext>
            </a:extLst>
          </p:cNvPr>
          <p:cNvSpPr txBox="1">
            <a:spLocks/>
          </p:cNvSpPr>
          <p:nvPr/>
        </p:nvSpPr>
        <p:spPr>
          <a:xfrm>
            <a:off x="312692" y="328162"/>
            <a:ext cx="9593308" cy="47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El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texto</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de hoy es un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poema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endParaRPr kumimoji="0" lang="x-none"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Action Button: Custom 6">
            <a:hlinkClick r:id="" action="ppaction://noaction" highlightClick="1"/>
            <a:extLst>
              <a:ext uri="{FF2B5EF4-FFF2-40B4-BE49-F238E27FC236}">
                <a16:creationId xmlns:a16="http://schemas.microsoft.com/office/drawing/2014/main" id="{3C67B0CB-4472-AE48-B2B2-30A3ABC9B106}"/>
              </a:ext>
            </a:extLst>
          </p:cNvPr>
          <p:cNvSpPr/>
          <p:nvPr/>
        </p:nvSpPr>
        <p:spPr>
          <a:xfrm>
            <a:off x="8780712" y="4289806"/>
            <a:ext cx="355003" cy="320251"/>
          </a:xfrm>
          <a:prstGeom prst="actionButtonBlank">
            <a:avLst/>
          </a:prstGeom>
          <a:solidFill>
            <a:schemeClr val="accent3"/>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6">
            <a:hlinkClick r:id="" action="ppaction://noaction" highlightClick="1"/>
            <a:extLst>
              <a:ext uri="{FF2B5EF4-FFF2-40B4-BE49-F238E27FC236}">
                <a16:creationId xmlns:a16="http://schemas.microsoft.com/office/drawing/2014/main" id="{3C67B0CB-4472-AE48-B2B2-30A3ABC9B106}"/>
              </a:ext>
            </a:extLst>
          </p:cNvPr>
          <p:cNvSpPr/>
          <p:nvPr/>
        </p:nvSpPr>
        <p:spPr>
          <a:xfrm>
            <a:off x="10954650" y="4289806"/>
            <a:ext cx="355003" cy="320251"/>
          </a:xfrm>
          <a:prstGeom prst="actionButtonBlank">
            <a:avLst/>
          </a:prstGeom>
          <a:solidFill>
            <a:schemeClr val="accent3"/>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2050" name="Picture 2" descr="http://www.clker.com/cliparts/6/e/7/d/11949864401362851228camicia_in_seta_architet_01.svg.m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1298" y="2554990"/>
            <a:ext cx="1293644" cy="1572356"/>
          </a:xfrm>
          <a:prstGeom prst="rect">
            <a:avLst/>
          </a:prstGeom>
          <a:noFill/>
          <a:extLst>
            <a:ext uri="{909E8E84-426E-40DD-AFC4-6F175D3DCCD1}">
              <a14:hiddenFill xmlns:a14="http://schemas.microsoft.com/office/drawing/2010/main">
                <a:solidFill>
                  <a:srgbClr val="FFFFFF"/>
                </a:solidFill>
              </a14:hiddenFill>
            </a:ext>
          </a:extLst>
        </p:spPr>
      </p:pic>
      <p:sp>
        <p:nvSpPr>
          <p:cNvPr id="26" name="Elipse 5">
            <a:extLst>
              <a:ext uri="{FF2B5EF4-FFF2-40B4-BE49-F238E27FC236}">
                <a16:creationId xmlns:a16="http://schemas.microsoft.com/office/drawing/2014/main" id="{D63244F1-2766-E34A-872E-109AB5AE28AB}"/>
              </a:ext>
            </a:extLst>
          </p:cNvPr>
          <p:cNvSpPr/>
          <p:nvPr/>
        </p:nvSpPr>
        <p:spPr>
          <a:xfrm>
            <a:off x="10082644" y="2502444"/>
            <a:ext cx="1967079" cy="17141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CuadroTexto 16">
            <a:extLst>
              <a:ext uri="{FF2B5EF4-FFF2-40B4-BE49-F238E27FC236}">
                <a16:creationId xmlns:a16="http://schemas.microsoft.com/office/drawing/2014/main" id="{1B143621-5262-B64F-BC79-51167DDA01DE}"/>
              </a:ext>
            </a:extLst>
          </p:cNvPr>
          <p:cNvSpPr txBox="1"/>
          <p:nvPr/>
        </p:nvSpPr>
        <p:spPr>
          <a:xfrm>
            <a:off x="10367833" y="4736637"/>
            <a:ext cx="190629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sombrero</a:t>
            </a:r>
            <a:endParaRPr kumimoji="0" lang="x-non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092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childTnLst>
        </p:cTn>
      </p:par>
    </p:tnLst>
    <p:bldLst>
      <p:bldP spid="20" grpId="0"/>
      <p:bldP spid="6" grpId="0" animBg="1"/>
      <p:bldP spid="22" grpId="0" animBg="1"/>
      <p:bldP spid="24" grpId="0" animBg="1"/>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8284" y="35721"/>
            <a:ext cx="7919508" cy="1325563"/>
          </a:xfrm>
        </p:spPr>
        <p:txBody>
          <a:bodyPr>
            <a:normAutofit/>
          </a:bodyPr>
          <a:lstStyle/>
          <a:p>
            <a:r>
              <a:rPr lang="en-GB" sz="3600" b="1" dirty="0" err="1">
                <a:solidFill>
                  <a:schemeClr val="bg1"/>
                </a:solidFill>
              </a:rPr>
              <a:t>Poema</a:t>
            </a:r>
            <a:r>
              <a:rPr lang="en-GB" sz="3600" b="1" dirty="0">
                <a:solidFill>
                  <a:schemeClr val="bg1"/>
                </a:solidFill>
              </a:rPr>
              <a:t>: «Un hombre sin cabeza»</a:t>
            </a:r>
          </a:p>
        </p:txBody>
      </p:sp>
      <p:sp>
        <p:nvSpPr>
          <p:cNvPr id="7" name="Rectangle 6"/>
          <p:cNvSpPr/>
          <p:nvPr/>
        </p:nvSpPr>
        <p:spPr>
          <a:xfrm>
            <a:off x="178144" y="1899579"/>
            <a:ext cx="4572000" cy="4555093"/>
          </a:xfrm>
          <a:prstGeom prst="rect">
            <a:avLst/>
          </a:prstGeom>
        </p:spPr>
        <p:txBody>
          <a:bodyPr>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usar sombrero.</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 éste no es</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mayor problema: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pensar</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leer,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cantar,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comer,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escuchar,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 puede entender,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para amar y besar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cabeza debes tener.</a:t>
            </a:r>
          </a:p>
        </p:txBody>
      </p:sp>
      <p:sp>
        <p:nvSpPr>
          <p:cNvPr id="19" name="Title 1">
            <a:extLst>
              <a:ext uri="{FF2B5EF4-FFF2-40B4-BE49-F238E27FC236}">
                <a16:creationId xmlns:a16="http://schemas.microsoft.com/office/drawing/2014/main" id="{53E85CC8-E3DF-8A40-921A-E730DA687E83}"/>
              </a:ext>
            </a:extLst>
          </p:cNvPr>
          <p:cNvSpPr txBox="1">
            <a:spLocks/>
          </p:cNvSpPr>
          <p:nvPr/>
        </p:nvSpPr>
        <p:spPr>
          <a:xfrm>
            <a:off x="178144" y="1148176"/>
            <a:ext cx="11419457" cy="826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Un hombre sin cabeza no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puede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hacer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unas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cosas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¿Qué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otras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actividades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no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puede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hacer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parejas, 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otros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verbos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pic>
        <p:nvPicPr>
          <p:cNvPr id="20" name="Imagen 19">
            <a:extLst>
              <a:ext uri="{FF2B5EF4-FFF2-40B4-BE49-F238E27FC236}">
                <a16:creationId xmlns:a16="http://schemas.microsoft.com/office/drawing/2014/main" id="{1AF6DC8E-62FC-1445-A542-0F7FFFB4BF5B}"/>
              </a:ext>
            </a:extLst>
          </p:cNvPr>
          <p:cNvPicPr>
            <a:picLocks noChangeAspect="1"/>
          </p:cNvPicPr>
          <p:nvPr/>
        </p:nvPicPr>
        <p:blipFill>
          <a:blip r:embed="rId4"/>
          <a:stretch>
            <a:fillRect/>
          </a:stretch>
        </p:blipFill>
        <p:spPr>
          <a:xfrm>
            <a:off x="6402320" y="2322753"/>
            <a:ext cx="1171878" cy="3156681"/>
          </a:xfrm>
          <a:prstGeom prst="rect">
            <a:avLst/>
          </a:prstGeom>
        </p:spPr>
      </p:pic>
      <p:pic>
        <p:nvPicPr>
          <p:cNvPr id="21" name="Imagen 20">
            <a:extLst>
              <a:ext uri="{FF2B5EF4-FFF2-40B4-BE49-F238E27FC236}">
                <a16:creationId xmlns:a16="http://schemas.microsoft.com/office/drawing/2014/main" id="{86751ADB-606D-A841-A36A-1DFEEC8CBB5E}"/>
              </a:ext>
            </a:extLst>
          </p:cNvPr>
          <p:cNvPicPr>
            <a:picLocks noChangeAspect="1"/>
          </p:cNvPicPr>
          <p:nvPr/>
        </p:nvPicPr>
        <p:blipFill>
          <a:blip r:embed="rId5">
            <a:duotone>
              <a:schemeClr val="accent5">
                <a:shade val="45000"/>
                <a:satMod val="135000"/>
              </a:schemeClr>
              <a:prstClr val="white"/>
            </a:duotone>
          </a:blip>
          <a:stretch>
            <a:fillRect/>
          </a:stretch>
        </p:blipFill>
        <p:spPr>
          <a:xfrm>
            <a:off x="7375416" y="1961775"/>
            <a:ext cx="1533121" cy="826326"/>
          </a:xfrm>
          <a:prstGeom prst="rect">
            <a:avLst/>
          </a:prstGeom>
        </p:spPr>
      </p:pic>
      <p:sp>
        <p:nvSpPr>
          <p:cNvPr id="22" name="CuadroTexto 21">
            <a:extLst>
              <a:ext uri="{FF2B5EF4-FFF2-40B4-BE49-F238E27FC236}">
                <a16:creationId xmlns:a16="http://schemas.microsoft.com/office/drawing/2014/main" id="{E44F093C-430E-E34D-9E30-655E93DF70A8}"/>
              </a:ext>
            </a:extLst>
          </p:cNvPr>
          <p:cNvSpPr txBox="1"/>
          <p:nvPr/>
        </p:nvSpPr>
        <p:spPr>
          <a:xfrm>
            <a:off x="6482351" y="5444839"/>
            <a:ext cx="1034257"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ensar</a:t>
            </a:r>
          </a:p>
        </p:txBody>
      </p:sp>
      <p:sp>
        <p:nvSpPr>
          <p:cNvPr id="24" name="Rounded Rectangle 8">
            <a:extLst>
              <a:ext uri="{FF2B5EF4-FFF2-40B4-BE49-F238E27FC236}">
                <a16:creationId xmlns:a16="http://schemas.microsoft.com/office/drawing/2014/main" id="{B8A9E63D-F301-714A-BE47-64B7A2B26242}"/>
              </a:ext>
            </a:extLst>
          </p:cNvPr>
          <p:cNvSpPr/>
          <p:nvPr/>
        </p:nvSpPr>
        <p:spPr>
          <a:xfrm>
            <a:off x="1826791" y="3810542"/>
            <a:ext cx="535410"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ounded Rectangle 8">
            <a:extLst>
              <a:ext uri="{FF2B5EF4-FFF2-40B4-BE49-F238E27FC236}">
                <a16:creationId xmlns:a16="http://schemas.microsoft.com/office/drawing/2014/main" id="{801055D5-060D-BE4B-9BCD-2E3CC7964F6F}"/>
              </a:ext>
            </a:extLst>
          </p:cNvPr>
          <p:cNvSpPr/>
          <p:nvPr/>
        </p:nvSpPr>
        <p:spPr>
          <a:xfrm>
            <a:off x="1788299" y="4178749"/>
            <a:ext cx="1012618" cy="268878"/>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ounded Rectangle 8">
            <a:extLst>
              <a:ext uri="{FF2B5EF4-FFF2-40B4-BE49-F238E27FC236}">
                <a16:creationId xmlns:a16="http://schemas.microsoft.com/office/drawing/2014/main" id="{148FF8C4-1245-E348-B40D-8D42F35F12EA}"/>
              </a:ext>
            </a:extLst>
          </p:cNvPr>
          <p:cNvSpPr/>
          <p:nvPr/>
        </p:nvSpPr>
        <p:spPr>
          <a:xfrm>
            <a:off x="1814385" y="4582681"/>
            <a:ext cx="986532"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ounded Rectangle 8">
            <a:extLst>
              <a:ext uri="{FF2B5EF4-FFF2-40B4-BE49-F238E27FC236}">
                <a16:creationId xmlns:a16="http://schemas.microsoft.com/office/drawing/2014/main" id="{34D97462-3B1D-C84B-BB80-AF1AAE13F1CF}"/>
              </a:ext>
            </a:extLst>
          </p:cNvPr>
          <p:cNvSpPr/>
          <p:nvPr/>
        </p:nvSpPr>
        <p:spPr>
          <a:xfrm>
            <a:off x="1757332" y="4949794"/>
            <a:ext cx="1413623"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ounded Rectangle 8">
            <a:extLst>
              <a:ext uri="{FF2B5EF4-FFF2-40B4-BE49-F238E27FC236}">
                <a16:creationId xmlns:a16="http://schemas.microsoft.com/office/drawing/2014/main" id="{1169AFB9-934C-2044-A189-033D31B92C5B}"/>
              </a:ext>
            </a:extLst>
          </p:cNvPr>
          <p:cNvSpPr/>
          <p:nvPr/>
        </p:nvSpPr>
        <p:spPr>
          <a:xfrm>
            <a:off x="1672088" y="5293639"/>
            <a:ext cx="1413623"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ounded Rectangle 8">
            <a:extLst>
              <a:ext uri="{FF2B5EF4-FFF2-40B4-BE49-F238E27FC236}">
                <a16:creationId xmlns:a16="http://schemas.microsoft.com/office/drawing/2014/main" id="{510AFD69-26C4-E540-A0AD-0123A3659401}"/>
              </a:ext>
            </a:extLst>
          </p:cNvPr>
          <p:cNvSpPr/>
          <p:nvPr/>
        </p:nvSpPr>
        <p:spPr>
          <a:xfrm>
            <a:off x="1672089" y="5650103"/>
            <a:ext cx="886054"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ounded Rectangle 8">
            <a:extLst>
              <a:ext uri="{FF2B5EF4-FFF2-40B4-BE49-F238E27FC236}">
                <a16:creationId xmlns:a16="http://schemas.microsoft.com/office/drawing/2014/main" id="{C546A5AA-8C87-B148-ADA9-8FDB45AE2970}"/>
              </a:ext>
            </a:extLst>
          </p:cNvPr>
          <p:cNvSpPr/>
          <p:nvPr/>
        </p:nvSpPr>
        <p:spPr>
          <a:xfrm>
            <a:off x="2800916" y="5660752"/>
            <a:ext cx="886054"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3B64AA72-8F8F-CB4A-9874-099FD71B994D}"/>
              </a:ext>
            </a:extLst>
          </p:cNvPr>
          <p:cNvSpPr txBox="1"/>
          <p:nvPr/>
        </p:nvSpPr>
        <p:spPr>
          <a:xfrm>
            <a:off x="7868022" y="2174883"/>
            <a:ext cx="7649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hink</a:t>
            </a:r>
          </a:p>
        </p:txBody>
      </p:sp>
      <p:sp>
        <p:nvSpPr>
          <p:cNvPr id="32" name="Rectangle 17">
            <a:extLst>
              <a:ext uri="{FF2B5EF4-FFF2-40B4-BE49-F238E27FC236}">
                <a16:creationId xmlns:a16="http://schemas.microsoft.com/office/drawing/2014/main" id="{B5509CF1-8C13-264C-86C4-B0DF4FD29C89}"/>
              </a:ext>
            </a:extLst>
          </p:cNvPr>
          <p:cNvSpPr/>
          <p:nvPr/>
        </p:nvSpPr>
        <p:spPr>
          <a:xfrm>
            <a:off x="7899683" y="5827482"/>
            <a:ext cx="41520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autor</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Armando José Sequera</a:t>
            </a:r>
          </a:p>
        </p:txBody>
      </p:sp>
      <p:sp>
        <p:nvSpPr>
          <p:cNvPr id="2" name="Rectangular Callout 1"/>
          <p:cNvSpPr/>
          <p:nvPr/>
        </p:nvSpPr>
        <p:spPr>
          <a:xfrm>
            <a:off x="8804117" y="3585885"/>
            <a:ext cx="3100181" cy="2241597"/>
          </a:xfrm>
          <a:prstGeom prst="wedgeRectCallout">
            <a:avLst>
              <a:gd name="adj1" fmla="val -92015"/>
              <a:gd name="adj2" fmla="val -886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Palabras importantes: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éste = this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mayor = biggest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ni = nor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que =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para = in order to</a:t>
            </a:r>
          </a:p>
        </p:txBody>
      </p:sp>
    </p:spTree>
    <p:extLst>
      <p:ext uri="{BB962C8B-B14F-4D97-AF65-F5344CB8AC3E}">
        <p14:creationId xmlns:p14="http://schemas.microsoft.com/office/powerpoint/2010/main" val="145830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51A5DA-705B-114F-850C-E1E68F5AC5C8}"/>
              </a:ext>
            </a:extLst>
          </p:cNvPr>
          <p:cNvSpPr>
            <a:spLocks noGrp="1"/>
          </p:cNvSpPr>
          <p:nvPr>
            <p:ph type="title"/>
          </p:nvPr>
        </p:nvSpPr>
        <p:spPr>
          <a:xfrm>
            <a:off x="0" y="81377"/>
            <a:ext cx="11582400" cy="427783"/>
          </a:xfrm>
        </p:spPr>
        <p:txBody>
          <a:bodyPr>
            <a:normAutofit/>
          </a:bodyPr>
          <a:lstStyle/>
          <a:p>
            <a:r>
              <a:rPr lang="en-GB" sz="2200" b="1" dirty="0" err="1">
                <a:solidFill>
                  <a:srgbClr val="002060"/>
                </a:solidFill>
              </a:rPr>
              <a:t>Escucha</a:t>
            </a:r>
            <a:r>
              <a:rPr lang="en-GB" sz="2200" b="1" dirty="0">
                <a:solidFill>
                  <a:srgbClr val="002060"/>
                </a:solidFill>
              </a:rPr>
              <a:t> y lee el </a:t>
            </a:r>
            <a:r>
              <a:rPr lang="en-GB" sz="2200" b="1" dirty="0" err="1">
                <a:solidFill>
                  <a:srgbClr val="002060"/>
                </a:solidFill>
              </a:rPr>
              <a:t>poema</a:t>
            </a:r>
            <a:r>
              <a:rPr lang="en-GB" sz="2200" b="1" dirty="0">
                <a:solidFill>
                  <a:srgbClr val="002060"/>
                </a:solidFill>
              </a:rPr>
              <a:t> </a:t>
            </a:r>
            <a:r>
              <a:rPr lang="en-GB" sz="2200" b="1" dirty="0" err="1">
                <a:solidFill>
                  <a:srgbClr val="002060"/>
                </a:solidFill>
              </a:rPr>
              <a:t>completo</a:t>
            </a:r>
            <a:r>
              <a:rPr lang="en-GB" sz="2200" b="1" dirty="0">
                <a:solidFill>
                  <a:srgbClr val="002060"/>
                </a:solidFill>
              </a:rPr>
              <a:t>. </a:t>
            </a:r>
            <a:r>
              <a:rPr lang="en-GB" sz="2200" b="1" dirty="0" err="1">
                <a:solidFill>
                  <a:srgbClr val="002060"/>
                </a:solidFill>
              </a:rPr>
              <a:t>Identifica</a:t>
            </a:r>
            <a:r>
              <a:rPr lang="en-GB" sz="2200" b="1" dirty="0">
                <a:solidFill>
                  <a:srgbClr val="002060"/>
                </a:solidFill>
              </a:rPr>
              <a:t> el </a:t>
            </a:r>
            <a:r>
              <a:rPr lang="en-GB" sz="2200" b="1" dirty="0" err="1">
                <a:solidFill>
                  <a:srgbClr val="002060"/>
                </a:solidFill>
              </a:rPr>
              <a:t>verbo</a:t>
            </a:r>
            <a:r>
              <a:rPr lang="en-GB" sz="2200" b="1" dirty="0">
                <a:solidFill>
                  <a:srgbClr val="002060"/>
                </a:solidFill>
              </a:rPr>
              <a:t> </a:t>
            </a:r>
            <a:r>
              <a:rPr lang="en-GB" sz="2200" b="1" dirty="0" err="1">
                <a:solidFill>
                  <a:srgbClr val="002060"/>
                </a:solidFill>
              </a:rPr>
              <a:t>en</a:t>
            </a:r>
            <a:r>
              <a:rPr lang="en-GB" sz="2200" b="1" dirty="0">
                <a:solidFill>
                  <a:srgbClr val="002060"/>
                </a:solidFill>
              </a:rPr>
              <a:t> </a:t>
            </a:r>
            <a:r>
              <a:rPr lang="en-GB" sz="2200" b="1" dirty="0" err="1">
                <a:solidFill>
                  <a:srgbClr val="002060"/>
                </a:solidFill>
              </a:rPr>
              <a:t>cada</a:t>
            </a:r>
            <a:r>
              <a:rPr lang="en-GB" sz="2200" b="1" dirty="0">
                <a:solidFill>
                  <a:srgbClr val="002060"/>
                </a:solidFill>
              </a:rPr>
              <a:t> </a:t>
            </a:r>
            <a:r>
              <a:rPr lang="en-GB" sz="2200" b="1" dirty="0" err="1">
                <a:solidFill>
                  <a:srgbClr val="002060"/>
                </a:solidFill>
              </a:rPr>
              <a:t>imagen</a:t>
            </a:r>
            <a:r>
              <a:rPr lang="en-GB" sz="2200" b="1" dirty="0">
                <a:solidFill>
                  <a:srgbClr val="002060"/>
                </a:solidFill>
              </a:rPr>
              <a:t>.</a:t>
            </a:r>
            <a:endParaRPr lang="x-none" sz="2200" b="1" dirty="0"/>
          </a:p>
        </p:txBody>
      </p:sp>
      <p:sp>
        <p:nvSpPr>
          <p:cNvPr id="4" name="Rectangle 6">
            <a:extLst>
              <a:ext uri="{FF2B5EF4-FFF2-40B4-BE49-F238E27FC236}">
                <a16:creationId xmlns:a16="http://schemas.microsoft.com/office/drawing/2014/main" id="{512F3B1D-6EC0-4B4A-903B-07EEBDE79913}"/>
              </a:ext>
            </a:extLst>
          </p:cNvPr>
          <p:cNvSpPr/>
          <p:nvPr/>
        </p:nvSpPr>
        <p:spPr>
          <a:xfrm>
            <a:off x="304800" y="1279094"/>
            <a:ext cx="4278086" cy="4555093"/>
          </a:xfrm>
          <a:prstGeom prst="rect">
            <a:avLst/>
          </a:prstGeom>
        </p:spPr>
        <p:txBody>
          <a:bodyPr wrap="square">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usar sombrero.</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 éste no es</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mayor problema: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pensar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cantar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 puede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entender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para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s-ES"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cabeza debes tener.</a:t>
            </a:r>
          </a:p>
        </p:txBody>
      </p:sp>
      <p:graphicFrame>
        <p:nvGraphicFramePr>
          <p:cNvPr id="5" name="Tabla 4">
            <a:extLst>
              <a:ext uri="{FF2B5EF4-FFF2-40B4-BE49-F238E27FC236}">
                <a16:creationId xmlns:a16="http://schemas.microsoft.com/office/drawing/2014/main" id="{CE1462FE-E9E6-0144-9EB4-41E1AD6A2318}"/>
              </a:ext>
            </a:extLst>
          </p:cNvPr>
          <p:cNvGraphicFramePr>
            <a:graphicFrameLocks noGrp="1"/>
          </p:cNvGraphicFramePr>
          <p:nvPr>
            <p:extLst/>
          </p:nvPr>
        </p:nvGraphicFramePr>
        <p:xfrm>
          <a:off x="4746172" y="1295445"/>
          <a:ext cx="7141028" cy="4555094"/>
        </p:xfrm>
        <a:graphic>
          <a:graphicData uri="http://schemas.openxmlformats.org/drawingml/2006/table">
            <a:tbl>
              <a:tblPr firstRow="1" bandRow="1">
                <a:tableStyleId>{5940675A-B579-460E-94D1-54222C63F5DA}</a:tableStyleId>
              </a:tblPr>
              <a:tblGrid>
                <a:gridCol w="1785257">
                  <a:extLst>
                    <a:ext uri="{9D8B030D-6E8A-4147-A177-3AD203B41FA5}">
                      <a16:colId xmlns:a16="http://schemas.microsoft.com/office/drawing/2014/main" val="2065899084"/>
                    </a:ext>
                  </a:extLst>
                </a:gridCol>
                <a:gridCol w="1785257">
                  <a:extLst>
                    <a:ext uri="{9D8B030D-6E8A-4147-A177-3AD203B41FA5}">
                      <a16:colId xmlns:a16="http://schemas.microsoft.com/office/drawing/2014/main" val="1958875314"/>
                    </a:ext>
                  </a:extLst>
                </a:gridCol>
                <a:gridCol w="1785257">
                  <a:extLst>
                    <a:ext uri="{9D8B030D-6E8A-4147-A177-3AD203B41FA5}">
                      <a16:colId xmlns:a16="http://schemas.microsoft.com/office/drawing/2014/main" val="107050337"/>
                    </a:ext>
                  </a:extLst>
                </a:gridCol>
                <a:gridCol w="1785257">
                  <a:extLst>
                    <a:ext uri="{9D8B030D-6E8A-4147-A177-3AD203B41FA5}">
                      <a16:colId xmlns:a16="http://schemas.microsoft.com/office/drawing/2014/main" val="578687797"/>
                    </a:ext>
                  </a:extLst>
                </a:gridCol>
              </a:tblGrid>
              <a:tr h="2277547">
                <a:tc>
                  <a:txBody>
                    <a:bodyPr/>
                    <a:lstStyle/>
                    <a:p>
                      <a:endParaRPr lang="x-none" dirty="0"/>
                    </a:p>
                  </a:txBody>
                  <a:tcPr/>
                </a:tc>
                <a:tc>
                  <a:txBody>
                    <a:bodyPr/>
                    <a:lstStyle/>
                    <a:p>
                      <a:endParaRPr lang="x-none" dirty="0"/>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598940517"/>
                  </a:ext>
                </a:extLst>
              </a:tr>
              <a:tr h="2277547">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458447997"/>
                  </a:ext>
                </a:extLst>
              </a:tr>
            </a:tbl>
          </a:graphicData>
        </a:graphic>
      </p:graphicFrame>
      <p:pic>
        <p:nvPicPr>
          <p:cNvPr id="6" name="Imagen 5" descr="boy thinking">
            <a:extLst>
              <a:ext uri="{FF2B5EF4-FFF2-40B4-BE49-F238E27FC236}">
                <a16:creationId xmlns:a16="http://schemas.microsoft.com/office/drawing/2014/main" id="{A1D439B2-87A8-4946-81AE-881407F75E77}"/>
              </a:ext>
            </a:extLst>
          </p:cNvPr>
          <p:cNvPicPr>
            <a:picLocks noChangeAspect="1"/>
          </p:cNvPicPr>
          <p:nvPr/>
        </p:nvPicPr>
        <p:blipFill>
          <a:blip r:embed="rId5"/>
          <a:stretch>
            <a:fillRect/>
          </a:stretch>
        </p:blipFill>
        <p:spPr>
          <a:xfrm>
            <a:off x="8558005" y="1678061"/>
            <a:ext cx="688040" cy="1853370"/>
          </a:xfrm>
          <a:prstGeom prst="rect">
            <a:avLst/>
          </a:prstGeom>
        </p:spPr>
      </p:pic>
      <p:pic>
        <p:nvPicPr>
          <p:cNvPr id="7" name="Imagen 6">
            <a:extLst>
              <a:ext uri="{FF2B5EF4-FFF2-40B4-BE49-F238E27FC236}">
                <a16:creationId xmlns:a16="http://schemas.microsoft.com/office/drawing/2014/main" id="{D244A203-3BC1-FE4E-869B-87CE1ABF38B7}"/>
              </a:ext>
            </a:extLst>
          </p:cNvPr>
          <p:cNvPicPr>
            <a:picLocks noChangeAspect="1"/>
          </p:cNvPicPr>
          <p:nvPr/>
        </p:nvPicPr>
        <p:blipFill>
          <a:blip r:embed="rId6"/>
          <a:stretch>
            <a:fillRect/>
          </a:stretch>
        </p:blipFill>
        <p:spPr>
          <a:xfrm>
            <a:off x="9101495" y="1375809"/>
            <a:ext cx="928175" cy="500270"/>
          </a:xfrm>
          <a:prstGeom prst="rect">
            <a:avLst/>
          </a:prstGeom>
        </p:spPr>
      </p:pic>
      <p:sp>
        <p:nvSpPr>
          <p:cNvPr id="8" name="CuadroTexto 7" descr="speech buble">
            <a:extLst>
              <a:ext uri="{FF2B5EF4-FFF2-40B4-BE49-F238E27FC236}">
                <a16:creationId xmlns:a16="http://schemas.microsoft.com/office/drawing/2014/main" id="{2252361F-88AB-5D44-A570-105C8C136E96}"/>
              </a:ext>
            </a:extLst>
          </p:cNvPr>
          <p:cNvSpPr txBox="1"/>
          <p:nvPr/>
        </p:nvSpPr>
        <p:spPr>
          <a:xfrm>
            <a:off x="9175567" y="2751289"/>
            <a:ext cx="998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hink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Imagen 8" descr="reading">
            <a:extLst>
              <a:ext uri="{FF2B5EF4-FFF2-40B4-BE49-F238E27FC236}">
                <a16:creationId xmlns:a16="http://schemas.microsoft.com/office/drawing/2014/main" id="{B8C6AE19-3F2C-5E42-87C9-D296BA0ABCCC}"/>
              </a:ext>
            </a:extLst>
          </p:cNvPr>
          <p:cNvPicPr>
            <a:picLocks noChangeAspect="1"/>
          </p:cNvPicPr>
          <p:nvPr/>
        </p:nvPicPr>
        <p:blipFill>
          <a:blip r:embed="rId7"/>
          <a:stretch>
            <a:fillRect/>
          </a:stretch>
        </p:blipFill>
        <p:spPr>
          <a:xfrm>
            <a:off x="10427278" y="3663905"/>
            <a:ext cx="933450" cy="1898650"/>
          </a:xfrm>
          <a:prstGeom prst="rect">
            <a:avLst/>
          </a:prstGeom>
        </p:spPr>
      </p:pic>
      <p:pic>
        <p:nvPicPr>
          <p:cNvPr id="10" name="Imagen 9" descr="listening">
            <a:extLst>
              <a:ext uri="{FF2B5EF4-FFF2-40B4-BE49-F238E27FC236}">
                <a16:creationId xmlns:a16="http://schemas.microsoft.com/office/drawing/2014/main" id="{49721561-A881-814E-9B85-8F258F97781E}"/>
              </a:ext>
            </a:extLst>
          </p:cNvPr>
          <p:cNvPicPr>
            <a:picLocks noChangeAspect="1"/>
          </p:cNvPicPr>
          <p:nvPr/>
        </p:nvPicPr>
        <p:blipFill>
          <a:blip r:embed="rId8"/>
          <a:stretch>
            <a:fillRect/>
          </a:stretch>
        </p:blipFill>
        <p:spPr>
          <a:xfrm>
            <a:off x="4968587" y="3850409"/>
            <a:ext cx="1362040" cy="1853370"/>
          </a:xfrm>
          <a:prstGeom prst="rect">
            <a:avLst/>
          </a:prstGeom>
        </p:spPr>
      </p:pic>
      <p:pic>
        <p:nvPicPr>
          <p:cNvPr id="11" name="Imagen 10" descr="girl singing">
            <a:extLst>
              <a:ext uri="{FF2B5EF4-FFF2-40B4-BE49-F238E27FC236}">
                <a16:creationId xmlns:a16="http://schemas.microsoft.com/office/drawing/2014/main" id="{E7CD3632-0115-2C45-A545-ECAF35A99258}"/>
              </a:ext>
            </a:extLst>
          </p:cNvPr>
          <p:cNvPicPr>
            <a:picLocks noChangeAspect="1"/>
          </p:cNvPicPr>
          <p:nvPr/>
        </p:nvPicPr>
        <p:blipFill>
          <a:blip r:embed="rId9"/>
          <a:stretch>
            <a:fillRect/>
          </a:stretch>
        </p:blipFill>
        <p:spPr>
          <a:xfrm>
            <a:off x="4918901" y="1619250"/>
            <a:ext cx="1461412" cy="1388341"/>
          </a:xfrm>
          <a:prstGeom prst="rect">
            <a:avLst/>
          </a:prstGeom>
        </p:spPr>
      </p:pic>
      <p:pic>
        <p:nvPicPr>
          <p:cNvPr id="13" name="Imagen 12" descr="microphone">
            <a:extLst>
              <a:ext uri="{FF2B5EF4-FFF2-40B4-BE49-F238E27FC236}">
                <a16:creationId xmlns:a16="http://schemas.microsoft.com/office/drawing/2014/main" id="{9C54B9D4-E1A4-1D43-AEA8-C072B3C31B59}"/>
              </a:ext>
            </a:extLst>
          </p:cNvPr>
          <p:cNvPicPr>
            <a:picLocks noChangeAspect="1"/>
          </p:cNvPicPr>
          <p:nvPr/>
        </p:nvPicPr>
        <p:blipFill>
          <a:blip r:embed="rId10"/>
          <a:stretch>
            <a:fillRect/>
          </a:stretch>
        </p:blipFill>
        <p:spPr>
          <a:xfrm rot="14496505">
            <a:off x="5502582" y="2729305"/>
            <a:ext cx="881792" cy="311567"/>
          </a:xfrm>
          <a:prstGeom prst="rect">
            <a:avLst/>
          </a:prstGeom>
        </p:spPr>
      </p:pic>
      <p:pic>
        <p:nvPicPr>
          <p:cNvPr id="14" name="Imagen 13" descr="eating">
            <a:extLst>
              <a:ext uri="{FF2B5EF4-FFF2-40B4-BE49-F238E27FC236}">
                <a16:creationId xmlns:a16="http://schemas.microsoft.com/office/drawing/2014/main" id="{E62F09AE-EB7C-D146-8D02-1B3370FD5BA0}"/>
              </a:ext>
            </a:extLst>
          </p:cNvPr>
          <p:cNvPicPr>
            <a:picLocks noChangeAspect="1"/>
          </p:cNvPicPr>
          <p:nvPr/>
        </p:nvPicPr>
        <p:blipFill>
          <a:blip r:embed="rId11"/>
          <a:stretch>
            <a:fillRect/>
          </a:stretch>
        </p:blipFill>
        <p:spPr>
          <a:xfrm>
            <a:off x="6682291" y="1705418"/>
            <a:ext cx="1483591" cy="1483591"/>
          </a:xfrm>
          <a:prstGeom prst="rect">
            <a:avLst/>
          </a:prstGeom>
        </p:spPr>
      </p:pic>
      <p:pic>
        <p:nvPicPr>
          <p:cNvPr id="15" name="Imagen 14" descr="couple">
            <a:extLst>
              <a:ext uri="{FF2B5EF4-FFF2-40B4-BE49-F238E27FC236}">
                <a16:creationId xmlns:a16="http://schemas.microsoft.com/office/drawing/2014/main" id="{2024B15D-0335-BD46-9D3E-FB8DC449177B}"/>
              </a:ext>
            </a:extLst>
          </p:cNvPr>
          <p:cNvPicPr>
            <a:picLocks noChangeAspect="1"/>
          </p:cNvPicPr>
          <p:nvPr/>
        </p:nvPicPr>
        <p:blipFill rotWithShape="1">
          <a:blip r:embed="rId12"/>
          <a:srcRect l="2209" t="2935" r="3173" b="2163"/>
          <a:stretch/>
        </p:blipFill>
        <p:spPr>
          <a:xfrm>
            <a:off x="6553042" y="4211486"/>
            <a:ext cx="1716315" cy="1143801"/>
          </a:xfrm>
          <a:prstGeom prst="rect">
            <a:avLst/>
          </a:prstGeom>
        </p:spPr>
      </p:pic>
      <p:pic>
        <p:nvPicPr>
          <p:cNvPr id="16" name="Imagen 15" descr="kissing">
            <a:extLst>
              <a:ext uri="{FF2B5EF4-FFF2-40B4-BE49-F238E27FC236}">
                <a16:creationId xmlns:a16="http://schemas.microsoft.com/office/drawing/2014/main" id="{54C79F3C-3815-0245-8D3B-B103A8CD81FF}"/>
              </a:ext>
            </a:extLst>
          </p:cNvPr>
          <p:cNvPicPr>
            <a:picLocks noChangeAspect="1"/>
          </p:cNvPicPr>
          <p:nvPr/>
        </p:nvPicPr>
        <p:blipFill>
          <a:blip r:embed="rId13"/>
          <a:stretch>
            <a:fillRect/>
          </a:stretch>
        </p:blipFill>
        <p:spPr>
          <a:xfrm>
            <a:off x="10192146" y="1813142"/>
            <a:ext cx="1599307" cy="1271932"/>
          </a:xfrm>
          <a:prstGeom prst="rect">
            <a:avLst/>
          </a:prstGeom>
        </p:spPr>
      </p:pic>
      <p:pic>
        <p:nvPicPr>
          <p:cNvPr id="17" name="Imagen 16" descr="understanding">
            <a:extLst>
              <a:ext uri="{FF2B5EF4-FFF2-40B4-BE49-F238E27FC236}">
                <a16:creationId xmlns:a16="http://schemas.microsoft.com/office/drawing/2014/main" id="{A810FF3F-B1DB-4341-BE67-AA8D15AA2570}"/>
              </a:ext>
            </a:extLst>
          </p:cNvPr>
          <p:cNvPicPr>
            <a:picLocks noChangeAspect="1"/>
          </p:cNvPicPr>
          <p:nvPr/>
        </p:nvPicPr>
        <p:blipFill>
          <a:blip r:embed="rId14"/>
          <a:stretch>
            <a:fillRect/>
          </a:stretch>
        </p:blipFill>
        <p:spPr>
          <a:xfrm>
            <a:off x="8799947" y="3973589"/>
            <a:ext cx="1364768" cy="1825838"/>
          </a:xfrm>
          <a:prstGeom prst="rect">
            <a:avLst/>
          </a:prstGeom>
        </p:spPr>
      </p:pic>
      <p:sp>
        <p:nvSpPr>
          <p:cNvPr id="19" name="Action Button: Custom 6">
            <a:hlinkClick r:id="" action="ppaction://noaction" highlightClick="1">
              <a:snd r:embed="rId15" name="cantar.wav"/>
            </a:hlinkClick>
            <a:extLst>
              <a:ext uri="{FF2B5EF4-FFF2-40B4-BE49-F238E27FC236}">
                <a16:creationId xmlns:a16="http://schemas.microsoft.com/office/drawing/2014/main" id="{6E8CDEE6-8BF5-3C4F-90E5-FBBCB0C0EFE4}"/>
              </a:ext>
            </a:extLst>
          </p:cNvPr>
          <p:cNvSpPr/>
          <p:nvPr/>
        </p:nvSpPr>
        <p:spPr>
          <a:xfrm>
            <a:off x="4791085" y="31712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6">
            <a:hlinkClick r:id="" action="ppaction://noaction" highlightClick="1">
              <a:snd r:embed="rId16" name="comer.wav"/>
            </a:hlinkClick>
            <a:extLst>
              <a:ext uri="{FF2B5EF4-FFF2-40B4-BE49-F238E27FC236}">
                <a16:creationId xmlns:a16="http://schemas.microsoft.com/office/drawing/2014/main" id="{944C05E5-DE3E-C04D-A5E7-7751DE8D67DB}"/>
              </a:ext>
            </a:extLst>
          </p:cNvPr>
          <p:cNvSpPr/>
          <p:nvPr/>
        </p:nvSpPr>
        <p:spPr>
          <a:xfrm>
            <a:off x="6594014" y="317618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6">
            <a:hlinkClick r:id="" action="ppaction://noaction" highlightClick="1">
              <a:snd r:embed="rId17" name="pensar.wav"/>
            </a:hlinkClick>
            <a:extLst>
              <a:ext uri="{FF2B5EF4-FFF2-40B4-BE49-F238E27FC236}">
                <a16:creationId xmlns:a16="http://schemas.microsoft.com/office/drawing/2014/main" id="{C4448FEC-17B6-E849-8B7E-F4FE24197741}"/>
              </a:ext>
            </a:extLst>
          </p:cNvPr>
          <p:cNvSpPr/>
          <p:nvPr/>
        </p:nvSpPr>
        <p:spPr>
          <a:xfrm>
            <a:off x="8394719" y="319186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6">
            <a:hlinkClick r:id="" action="ppaction://noaction" highlightClick="1">
              <a:snd r:embed="rId18" name="besar.wav"/>
            </a:hlinkClick>
            <a:extLst>
              <a:ext uri="{FF2B5EF4-FFF2-40B4-BE49-F238E27FC236}">
                <a16:creationId xmlns:a16="http://schemas.microsoft.com/office/drawing/2014/main" id="{A8A4BF06-B293-3745-84C7-177802A2C9AF}"/>
              </a:ext>
            </a:extLst>
          </p:cNvPr>
          <p:cNvSpPr/>
          <p:nvPr/>
        </p:nvSpPr>
        <p:spPr>
          <a:xfrm>
            <a:off x="10166072" y="31712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6">
            <a:hlinkClick r:id="" action="ppaction://noaction" highlightClick="1">
              <a:snd r:embed="rId19" name="escuchar.wav"/>
            </a:hlinkClick>
            <a:extLst>
              <a:ext uri="{FF2B5EF4-FFF2-40B4-BE49-F238E27FC236}">
                <a16:creationId xmlns:a16="http://schemas.microsoft.com/office/drawing/2014/main" id="{D0DFAC3E-565A-C04E-B027-4EB095381CA5}"/>
              </a:ext>
            </a:extLst>
          </p:cNvPr>
          <p:cNvSpPr/>
          <p:nvPr/>
        </p:nvSpPr>
        <p:spPr>
          <a:xfrm>
            <a:off x="4796570" y="546048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6">
            <a:hlinkClick r:id="" action="ppaction://noaction" highlightClick="1">
              <a:snd r:embed="rId20" name="amar.wav"/>
            </a:hlinkClick>
            <a:extLst>
              <a:ext uri="{FF2B5EF4-FFF2-40B4-BE49-F238E27FC236}">
                <a16:creationId xmlns:a16="http://schemas.microsoft.com/office/drawing/2014/main" id="{1F87495A-617E-6E45-BA5E-C164C7BB6DFD}"/>
              </a:ext>
            </a:extLst>
          </p:cNvPr>
          <p:cNvSpPr/>
          <p:nvPr/>
        </p:nvSpPr>
        <p:spPr>
          <a:xfrm>
            <a:off x="6594014" y="544278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Action Button: Custom 6">
            <a:hlinkClick r:id="" action="ppaction://noaction" highlightClick="1">
              <a:snd r:embed="rId21" name="entender.wav"/>
            </a:hlinkClick>
            <a:extLst>
              <a:ext uri="{FF2B5EF4-FFF2-40B4-BE49-F238E27FC236}">
                <a16:creationId xmlns:a16="http://schemas.microsoft.com/office/drawing/2014/main" id="{5BF3CC0B-80BF-AF4B-B731-1A5C9DF79BCD}"/>
              </a:ext>
            </a:extLst>
          </p:cNvPr>
          <p:cNvSpPr/>
          <p:nvPr/>
        </p:nvSpPr>
        <p:spPr>
          <a:xfrm>
            <a:off x="8398244" y="544847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6" name="Action Button: Custom 6">
            <a:hlinkClick r:id="" action="ppaction://noaction" highlightClick="1">
              <a:snd r:embed="rId22" name="leer.wav"/>
            </a:hlinkClick>
            <a:extLst>
              <a:ext uri="{FF2B5EF4-FFF2-40B4-BE49-F238E27FC236}">
                <a16:creationId xmlns:a16="http://schemas.microsoft.com/office/drawing/2014/main" id="{E6F1D1EB-7A5A-824D-B9B2-0964B91494D1}"/>
              </a:ext>
            </a:extLst>
          </p:cNvPr>
          <p:cNvSpPr/>
          <p:nvPr/>
        </p:nvSpPr>
        <p:spPr>
          <a:xfrm>
            <a:off x="10166072" y="544278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2" name="TextBox 11"/>
          <p:cNvSpPr txBox="1"/>
          <p:nvPr/>
        </p:nvSpPr>
        <p:spPr>
          <a:xfrm>
            <a:off x="8341755" y="3551861"/>
            <a:ext cx="18229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a:t>
            </a:r>
          </a:p>
        </p:txBody>
      </p:sp>
      <p:sp>
        <p:nvSpPr>
          <p:cNvPr id="28" name="Rounded Rectangle 27"/>
          <p:cNvSpPr/>
          <p:nvPr/>
        </p:nvSpPr>
        <p:spPr>
          <a:xfrm>
            <a:off x="10029670" y="51923"/>
            <a:ext cx="201976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p:cNvSpPr txBox="1"/>
          <p:nvPr/>
        </p:nvSpPr>
        <p:spPr>
          <a:xfrm>
            <a:off x="10029670" y="48917"/>
            <a:ext cx="23806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p:cNvSpPr/>
          <p:nvPr/>
        </p:nvSpPr>
        <p:spPr>
          <a:xfrm>
            <a:off x="20747" y="463435"/>
            <a:ext cx="954067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Puedes</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usar</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el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diccionario</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si</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quieres</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Escucha</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 y </a:t>
            </a:r>
            <a:r>
              <a:rPr kumimoji="0" lang="en-GB"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comprueba</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x-none"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Un hombre sin cabeza (versi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643617" y="463435"/>
            <a:ext cx="386054" cy="386054"/>
          </a:xfrm>
          <a:prstGeom prst="rect">
            <a:avLst/>
          </a:prstGeom>
        </p:spPr>
      </p:pic>
    </p:spTree>
    <p:extLst>
      <p:ext uri="{BB962C8B-B14F-4D97-AF65-F5344CB8AC3E}">
        <p14:creationId xmlns:p14="http://schemas.microsoft.com/office/powerpoint/2010/main" val="2999423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p:cNvGraphicFramePr>
            <a:graphicFrameLocks noGrp="1"/>
          </p:cNvGraphicFramePr>
          <p:nvPr>
            <p:extLst/>
          </p:nvPr>
        </p:nvGraphicFramePr>
        <p:xfrm>
          <a:off x="352078" y="447948"/>
          <a:ext cx="748612" cy="5805952"/>
        </p:xfrm>
        <a:graphic>
          <a:graphicData uri="http://schemas.openxmlformats.org/drawingml/2006/table">
            <a:tbl>
              <a:tblPr firstRow="1" bandRow="1">
                <a:tableStyleId>{5940675A-B579-460E-94D1-54222C63F5DA}</a:tableStyleId>
              </a:tblPr>
              <a:tblGrid>
                <a:gridCol w="748612">
                  <a:extLst>
                    <a:ext uri="{9D8B030D-6E8A-4147-A177-3AD203B41FA5}">
                      <a16:colId xmlns:a16="http://schemas.microsoft.com/office/drawing/2014/main" val="3340285987"/>
                    </a:ext>
                  </a:extLst>
                </a:gridCol>
              </a:tblGrid>
              <a:tr h="725744">
                <a:tc>
                  <a:txBody>
                    <a:bodyPr/>
                    <a:lstStyle/>
                    <a:p>
                      <a:endParaRPr lang="en-GB" dirty="0"/>
                    </a:p>
                  </a:txBody>
                  <a:tcPr/>
                </a:tc>
                <a:extLst>
                  <a:ext uri="{0D108BD9-81ED-4DB2-BD59-A6C34878D82A}">
                    <a16:rowId xmlns:a16="http://schemas.microsoft.com/office/drawing/2014/main" val="2280740117"/>
                  </a:ext>
                </a:extLst>
              </a:tr>
              <a:tr h="725744">
                <a:tc>
                  <a:txBody>
                    <a:bodyPr/>
                    <a:lstStyle/>
                    <a:p>
                      <a:endParaRPr lang="en-GB"/>
                    </a:p>
                  </a:txBody>
                  <a:tcPr/>
                </a:tc>
                <a:extLst>
                  <a:ext uri="{0D108BD9-81ED-4DB2-BD59-A6C34878D82A}">
                    <a16:rowId xmlns:a16="http://schemas.microsoft.com/office/drawing/2014/main" val="1030162321"/>
                  </a:ext>
                </a:extLst>
              </a:tr>
              <a:tr h="725744">
                <a:tc>
                  <a:txBody>
                    <a:bodyPr/>
                    <a:lstStyle/>
                    <a:p>
                      <a:endParaRPr lang="en-GB"/>
                    </a:p>
                  </a:txBody>
                  <a:tcPr/>
                </a:tc>
                <a:extLst>
                  <a:ext uri="{0D108BD9-81ED-4DB2-BD59-A6C34878D82A}">
                    <a16:rowId xmlns:a16="http://schemas.microsoft.com/office/drawing/2014/main" val="3867779799"/>
                  </a:ext>
                </a:extLst>
              </a:tr>
              <a:tr h="725744">
                <a:tc>
                  <a:txBody>
                    <a:bodyPr/>
                    <a:lstStyle/>
                    <a:p>
                      <a:endParaRPr lang="en-GB"/>
                    </a:p>
                  </a:txBody>
                  <a:tcPr/>
                </a:tc>
                <a:extLst>
                  <a:ext uri="{0D108BD9-81ED-4DB2-BD59-A6C34878D82A}">
                    <a16:rowId xmlns:a16="http://schemas.microsoft.com/office/drawing/2014/main" val="1468231856"/>
                  </a:ext>
                </a:extLst>
              </a:tr>
              <a:tr h="725744">
                <a:tc>
                  <a:txBody>
                    <a:bodyPr/>
                    <a:lstStyle/>
                    <a:p>
                      <a:endParaRPr lang="en-GB" dirty="0"/>
                    </a:p>
                  </a:txBody>
                  <a:tcPr/>
                </a:tc>
                <a:extLst>
                  <a:ext uri="{0D108BD9-81ED-4DB2-BD59-A6C34878D82A}">
                    <a16:rowId xmlns:a16="http://schemas.microsoft.com/office/drawing/2014/main" val="314052429"/>
                  </a:ext>
                </a:extLst>
              </a:tr>
              <a:tr h="725744">
                <a:tc>
                  <a:txBody>
                    <a:bodyPr/>
                    <a:lstStyle/>
                    <a:p>
                      <a:endParaRPr lang="en-GB"/>
                    </a:p>
                  </a:txBody>
                  <a:tcPr/>
                </a:tc>
                <a:extLst>
                  <a:ext uri="{0D108BD9-81ED-4DB2-BD59-A6C34878D82A}">
                    <a16:rowId xmlns:a16="http://schemas.microsoft.com/office/drawing/2014/main" val="3007191395"/>
                  </a:ext>
                </a:extLst>
              </a:tr>
              <a:tr h="725744">
                <a:tc>
                  <a:txBody>
                    <a:bodyPr/>
                    <a:lstStyle/>
                    <a:p>
                      <a:endParaRPr lang="en-GB"/>
                    </a:p>
                  </a:txBody>
                  <a:tcPr/>
                </a:tc>
                <a:extLst>
                  <a:ext uri="{0D108BD9-81ED-4DB2-BD59-A6C34878D82A}">
                    <a16:rowId xmlns:a16="http://schemas.microsoft.com/office/drawing/2014/main" val="1723830522"/>
                  </a:ext>
                </a:extLst>
              </a:tr>
              <a:tr h="725744">
                <a:tc>
                  <a:txBody>
                    <a:bodyPr/>
                    <a:lstStyle/>
                    <a:p>
                      <a:endParaRPr lang="en-GB" dirty="0"/>
                    </a:p>
                  </a:txBody>
                  <a:tcPr/>
                </a:tc>
                <a:extLst>
                  <a:ext uri="{0D108BD9-81ED-4DB2-BD59-A6C34878D82A}">
                    <a16:rowId xmlns:a16="http://schemas.microsoft.com/office/drawing/2014/main" val="3918050000"/>
                  </a:ext>
                </a:extLst>
              </a:tr>
            </a:tbl>
          </a:graphicData>
        </a:graphic>
      </p:graphicFrame>
      <p:sp>
        <p:nvSpPr>
          <p:cNvPr id="2" name="Title 1"/>
          <p:cNvSpPr>
            <a:spLocks noGrp="1"/>
          </p:cNvSpPr>
          <p:nvPr>
            <p:ph type="title"/>
          </p:nvPr>
        </p:nvSpPr>
        <p:spPr>
          <a:xfrm>
            <a:off x="193150" y="-36701"/>
            <a:ext cx="10515600" cy="524509"/>
          </a:xfrm>
        </p:spPr>
        <p:txBody>
          <a:bodyPr>
            <a:normAutofit/>
          </a:bodyPr>
          <a:lstStyle/>
          <a:p>
            <a:r>
              <a:rPr lang="en-GB" sz="2400" b="1" dirty="0" err="1"/>
              <a:t>Escucha</a:t>
            </a:r>
            <a:r>
              <a:rPr lang="en-GB" sz="2400" b="1" dirty="0"/>
              <a:t> las 8 </a:t>
            </a:r>
            <a:r>
              <a:rPr lang="en-GB" sz="2400" b="1" dirty="0" err="1"/>
              <a:t>verbos</a:t>
            </a:r>
            <a:r>
              <a:rPr lang="en-GB" sz="2400" b="1" dirty="0"/>
              <a:t>. ¿</a:t>
            </a:r>
            <a:r>
              <a:rPr lang="en-GB" sz="2400" b="1" dirty="0" err="1"/>
              <a:t>Cuál</a:t>
            </a:r>
            <a:r>
              <a:rPr lang="en-GB" sz="2400" b="1" dirty="0"/>
              <a:t> es la </a:t>
            </a:r>
            <a:r>
              <a:rPr lang="en-GB" sz="2400" b="1" dirty="0" err="1"/>
              <a:t>imagen</a:t>
            </a:r>
            <a:r>
              <a:rPr lang="en-GB" sz="2400" b="1" dirty="0"/>
              <a:t> </a:t>
            </a:r>
            <a:r>
              <a:rPr lang="en-GB" sz="2400" b="1" dirty="0" err="1"/>
              <a:t>correcta</a:t>
            </a:r>
            <a:r>
              <a:rPr lang="en-GB" sz="2400" b="1" dirty="0"/>
              <a:t>?</a:t>
            </a:r>
          </a:p>
        </p:txBody>
      </p:sp>
      <p:sp>
        <p:nvSpPr>
          <p:cNvPr id="3" name="Rounded Rectangle 2"/>
          <p:cNvSpPr/>
          <p:nvPr/>
        </p:nvSpPr>
        <p:spPr>
          <a:xfrm>
            <a:off x="10591159" y="47443"/>
            <a:ext cx="146755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10648886" y="42963"/>
            <a:ext cx="14098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Imagen 10" descr="girl singing">
            <a:extLst>
              <a:ext uri="{FF2B5EF4-FFF2-40B4-BE49-F238E27FC236}">
                <a16:creationId xmlns:a16="http://schemas.microsoft.com/office/drawing/2014/main" id="{E7CD3632-0115-2C45-A545-ECAF35A99258}"/>
              </a:ext>
            </a:extLst>
          </p:cNvPr>
          <p:cNvPicPr>
            <a:picLocks noChangeAspect="1"/>
          </p:cNvPicPr>
          <p:nvPr/>
        </p:nvPicPr>
        <p:blipFill>
          <a:blip r:embed="rId3"/>
          <a:stretch>
            <a:fillRect/>
          </a:stretch>
        </p:blipFill>
        <p:spPr>
          <a:xfrm>
            <a:off x="9656050" y="2881657"/>
            <a:ext cx="1461412" cy="1388341"/>
          </a:xfrm>
          <a:prstGeom prst="rect">
            <a:avLst/>
          </a:prstGeom>
        </p:spPr>
      </p:pic>
      <p:pic>
        <p:nvPicPr>
          <p:cNvPr id="12" name="Imagen 12" descr="microphone">
            <a:extLst>
              <a:ext uri="{FF2B5EF4-FFF2-40B4-BE49-F238E27FC236}">
                <a16:creationId xmlns:a16="http://schemas.microsoft.com/office/drawing/2014/main" id="{9C54B9D4-E1A4-1D43-AEA8-C072B3C31B59}"/>
              </a:ext>
            </a:extLst>
          </p:cNvPr>
          <p:cNvPicPr>
            <a:picLocks noChangeAspect="1"/>
          </p:cNvPicPr>
          <p:nvPr/>
        </p:nvPicPr>
        <p:blipFill>
          <a:blip r:embed="rId4"/>
          <a:stretch>
            <a:fillRect/>
          </a:stretch>
        </p:blipFill>
        <p:spPr>
          <a:xfrm rot="14496505">
            <a:off x="10226234" y="3866459"/>
            <a:ext cx="881792" cy="311567"/>
          </a:xfrm>
          <a:prstGeom prst="rect">
            <a:avLst/>
          </a:prstGeom>
        </p:spPr>
      </p:pic>
      <p:sp>
        <p:nvSpPr>
          <p:cNvPr id="37" name="TextBox 36"/>
          <p:cNvSpPr txBox="1"/>
          <p:nvPr/>
        </p:nvSpPr>
        <p:spPr>
          <a:xfrm flipH="1">
            <a:off x="2953353" y="846971"/>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5" name="TextBox 44"/>
          <p:cNvSpPr txBox="1"/>
          <p:nvPr/>
        </p:nvSpPr>
        <p:spPr>
          <a:xfrm flipH="1">
            <a:off x="9204417" y="801409"/>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54" name="TextBox 53"/>
          <p:cNvSpPr txBox="1"/>
          <p:nvPr/>
        </p:nvSpPr>
        <p:spPr>
          <a:xfrm flipH="1">
            <a:off x="6302939" y="846971"/>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pic>
        <p:nvPicPr>
          <p:cNvPr id="55" name="Imagen 8" descr="reading">
            <a:extLst>
              <a:ext uri="{FF2B5EF4-FFF2-40B4-BE49-F238E27FC236}">
                <a16:creationId xmlns:a16="http://schemas.microsoft.com/office/drawing/2014/main" id="{B8C6AE19-3F2C-5E42-87C9-D296BA0ABCCC}"/>
              </a:ext>
            </a:extLst>
          </p:cNvPr>
          <p:cNvPicPr>
            <a:picLocks noChangeAspect="1"/>
          </p:cNvPicPr>
          <p:nvPr/>
        </p:nvPicPr>
        <p:blipFill>
          <a:blip r:embed="rId5"/>
          <a:stretch>
            <a:fillRect/>
          </a:stretch>
        </p:blipFill>
        <p:spPr>
          <a:xfrm>
            <a:off x="6651881" y="618219"/>
            <a:ext cx="933450" cy="1898650"/>
          </a:xfrm>
          <a:prstGeom prst="rect">
            <a:avLst/>
          </a:prstGeom>
        </p:spPr>
      </p:pic>
      <p:pic>
        <p:nvPicPr>
          <p:cNvPr id="56" name="Imagen 9" descr="listening">
            <a:extLst>
              <a:ext uri="{FF2B5EF4-FFF2-40B4-BE49-F238E27FC236}">
                <a16:creationId xmlns:a16="http://schemas.microsoft.com/office/drawing/2014/main" id="{49721561-A881-814E-9B85-8F258F97781E}"/>
              </a:ext>
            </a:extLst>
          </p:cNvPr>
          <p:cNvPicPr>
            <a:picLocks noChangeAspect="1"/>
          </p:cNvPicPr>
          <p:nvPr/>
        </p:nvPicPr>
        <p:blipFill>
          <a:blip r:embed="rId6"/>
          <a:stretch>
            <a:fillRect/>
          </a:stretch>
        </p:blipFill>
        <p:spPr>
          <a:xfrm>
            <a:off x="9562789" y="622677"/>
            <a:ext cx="1362040" cy="1853370"/>
          </a:xfrm>
          <a:prstGeom prst="rect">
            <a:avLst/>
          </a:prstGeom>
        </p:spPr>
      </p:pic>
      <p:pic>
        <p:nvPicPr>
          <p:cNvPr id="57" name="Imagen 16" descr="understanding">
            <a:extLst>
              <a:ext uri="{FF2B5EF4-FFF2-40B4-BE49-F238E27FC236}">
                <a16:creationId xmlns:a16="http://schemas.microsoft.com/office/drawing/2014/main" id="{A810FF3F-B1DB-4341-BE67-AA8D15AA2570}"/>
              </a:ext>
            </a:extLst>
          </p:cNvPr>
          <p:cNvPicPr>
            <a:picLocks noChangeAspect="1"/>
          </p:cNvPicPr>
          <p:nvPr/>
        </p:nvPicPr>
        <p:blipFill>
          <a:blip r:embed="rId7"/>
          <a:stretch>
            <a:fillRect/>
          </a:stretch>
        </p:blipFill>
        <p:spPr>
          <a:xfrm>
            <a:off x="3345985" y="2563258"/>
            <a:ext cx="1364768" cy="1825838"/>
          </a:xfrm>
          <a:prstGeom prst="rect">
            <a:avLst/>
          </a:prstGeom>
        </p:spPr>
      </p:pic>
      <p:sp>
        <p:nvSpPr>
          <p:cNvPr id="58" name="TextBox 57"/>
          <p:cNvSpPr txBox="1"/>
          <p:nvPr/>
        </p:nvSpPr>
        <p:spPr>
          <a:xfrm>
            <a:off x="2944043" y="4216500"/>
            <a:ext cx="18229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a:t>
            </a:r>
          </a:p>
        </p:txBody>
      </p:sp>
      <p:sp>
        <p:nvSpPr>
          <p:cNvPr id="59" name="TextBox 58"/>
          <p:cNvSpPr txBox="1"/>
          <p:nvPr/>
        </p:nvSpPr>
        <p:spPr>
          <a:xfrm flipH="1">
            <a:off x="2940927" y="2476047"/>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pic>
        <p:nvPicPr>
          <p:cNvPr id="60" name="Imagen 14" descr="couple">
            <a:extLst>
              <a:ext uri="{FF2B5EF4-FFF2-40B4-BE49-F238E27FC236}">
                <a16:creationId xmlns:a16="http://schemas.microsoft.com/office/drawing/2014/main" id="{2024B15D-0335-BD46-9D3E-FB8DC449177B}"/>
              </a:ext>
            </a:extLst>
          </p:cNvPr>
          <p:cNvPicPr>
            <a:picLocks noChangeAspect="1"/>
          </p:cNvPicPr>
          <p:nvPr/>
        </p:nvPicPr>
        <p:blipFill rotWithShape="1">
          <a:blip r:embed="rId8"/>
          <a:srcRect l="2209" t="2935" r="3173" b="2163"/>
          <a:stretch/>
        </p:blipFill>
        <p:spPr>
          <a:xfrm>
            <a:off x="5678119" y="2937712"/>
            <a:ext cx="2780635" cy="1853094"/>
          </a:xfrm>
          <a:prstGeom prst="rect">
            <a:avLst/>
          </a:prstGeom>
        </p:spPr>
      </p:pic>
      <p:sp>
        <p:nvSpPr>
          <p:cNvPr id="61" name="TextBox 60"/>
          <p:cNvSpPr txBox="1"/>
          <p:nvPr/>
        </p:nvSpPr>
        <p:spPr>
          <a:xfrm flipH="1">
            <a:off x="6159139" y="2556109"/>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pic>
        <p:nvPicPr>
          <p:cNvPr id="62" name="Imagen 15" descr="kissing">
            <a:extLst>
              <a:ext uri="{FF2B5EF4-FFF2-40B4-BE49-F238E27FC236}">
                <a16:creationId xmlns:a16="http://schemas.microsoft.com/office/drawing/2014/main" id="{54C79F3C-3815-0245-8D3B-B103A8CD81FF}"/>
              </a:ext>
            </a:extLst>
          </p:cNvPr>
          <p:cNvPicPr>
            <a:picLocks noChangeAspect="1"/>
          </p:cNvPicPr>
          <p:nvPr/>
        </p:nvPicPr>
        <p:blipFill>
          <a:blip r:embed="rId9"/>
          <a:stretch>
            <a:fillRect/>
          </a:stretch>
        </p:blipFill>
        <p:spPr>
          <a:xfrm>
            <a:off x="3473165" y="782802"/>
            <a:ext cx="1599307" cy="1271932"/>
          </a:xfrm>
          <a:prstGeom prst="rect">
            <a:avLst/>
          </a:prstGeom>
        </p:spPr>
      </p:pic>
      <p:sp>
        <p:nvSpPr>
          <p:cNvPr id="63" name="TextBox 62"/>
          <p:cNvSpPr txBox="1"/>
          <p:nvPr/>
        </p:nvSpPr>
        <p:spPr>
          <a:xfrm flipH="1">
            <a:off x="9286627" y="2615766"/>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pic>
        <p:nvPicPr>
          <p:cNvPr id="65" name="Imagen 5" descr="boy thinking">
            <a:extLst>
              <a:ext uri="{FF2B5EF4-FFF2-40B4-BE49-F238E27FC236}">
                <a16:creationId xmlns:a16="http://schemas.microsoft.com/office/drawing/2014/main" id="{A1D439B2-87A8-4946-81AE-881407F75E77}"/>
              </a:ext>
            </a:extLst>
          </p:cNvPr>
          <p:cNvPicPr>
            <a:picLocks noChangeAspect="1"/>
          </p:cNvPicPr>
          <p:nvPr/>
        </p:nvPicPr>
        <p:blipFill>
          <a:blip r:embed="rId10"/>
          <a:stretch>
            <a:fillRect/>
          </a:stretch>
        </p:blipFill>
        <p:spPr>
          <a:xfrm>
            <a:off x="5106930" y="4484182"/>
            <a:ext cx="688040" cy="1853370"/>
          </a:xfrm>
          <a:prstGeom prst="rect">
            <a:avLst/>
          </a:prstGeom>
        </p:spPr>
      </p:pic>
      <p:sp>
        <p:nvSpPr>
          <p:cNvPr id="66" name="CuadroTexto 7" descr="speech buble">
            <a:extLst>
              <a:ext uri="{FF2B5EF4-FFF2-40B4-BE49-F238E27FC236}">
                <a16:creationId xmlns:a16="http://schemas.microsoft.com/office/drawing/2014/main" id="{2252361F-88AB-5D44-A570-105C8C136E96}"/>
              </a:ext>
            </a:extLst>
          </p:cNvPr>
          <p:cNvSpPr txBox="1"/>
          <p:nvPr/>
        </p:nvSpPr>
        <p:spPr>
          <a:xfrm>
            <a:off x="5678119" y="5227412"/>
            <a:ext cx="998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hink</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flipH="1">
            <a:off x="4618349" y="4723951"/>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68" name="TextBox 67"/>
          <p:cNvSpPr txBox="1"/>
          <p:nvPr/>
        </p:nvSpPr>
        <p:spPr>
          <a:xfrm flipH="1">
            <a:off x="7765584" y="4723951"/>
            <a:ext cx="552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pic>
        <p:nvPicPr>
          <p:cNvPr id="69" name="Imagen 13" descr="eating">
            <a:extLst>
              <a:ext uri="{FF2B5EF4-FFF2-40B4-BE49-F238E27FC236}">
                <a16:creationId xmlns:a16="http://schemas.microsoft.com/office/drawing/2014/main" id="{E62F09AE-EB7C-D146-8D02-1B3370FD5BA0}"/>
              </a:ext>
            </a:extLst>
          </p:cNvPr>
          <p:cNvPicPr>
            <a:picLocks noChangeAspect="1"/>
          </p:cNvPicPr>
          <p:nvPr/>
        </p:nvPicPr>
        <p:blipFill>
          <a:blip r:embed="rId11"/>
          <a:stretch>
            <a:fillRect/>
          </a:stretch>
        </p:blipFill>
        <p:spPr>
          <a:xfrm>
            <a:off x="8397963" y="4830302"/>
            <a:ext cx="1483591" cy="1483591"/>
          </a:xfrm>
          <a:prstGeom prst="rect">
            <a:avLst/>
          </a:prstGeom>
        </p:spPr>
      </p:pic>
      <p:sp>
        <p:nvSpPr>
          <p:cNvPr id="72" name="Action Button: Custom 6">
            <a:hlinkClick r:id="" action="ppaction://noaction" highlightClick="1">
              <a:snd r:embed="rId12" name="cantar.wav"/>
            </a:hlinkClick>
            <a:extLst>
              <a:ext uri="{FF2B5EF4-FFF2-40B4-BE49-F238E27FC236}">
                <a16:creationId xmlns:a16="http://schemas.microsoft.com/office/drawing/2014/main" id="{6E8CDEE6-8BF5-3C4F-90E5-FBBCB0C0EFE4}"/>
              </a:ext>
            </a:extLst>
          </p:cNvPr>
          <p:cNvSpPr/>
          <p:nvPr/>
        </p:nvSpPr>
        <p:spPr>
          <a:xfrm>
            <a:off x="533173" y="351616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3" name="Action Button: Custom 6">
            <a:hlinkClick r:id="" action="ppaction://noaction" highlightClick="1">
              <a:snd r:embed="rId13" name="comer.wav"/>
            </a:hlinkClick>
            <a:extLst>
              <a:ext uri="{FF2B5EF4-FFF2-40B4-BE49-F238E27FC236}">
                <a16:creationId xmlns:a16="http://schemas.microsoft.com/office/drawing/2014/main" id="{944C05E5-DE3E-C04D-A5E7-7751DE8D67DB}"/>
              </a:ext>
            </a:extLst>
          </p:cNvPr>
          <p:cNvSpPr/>
          <p:nvPr/>
        </p:nvSpPr>
        <p:spPr>
          <a:xfrm>
            <a:off x="533174" y="498575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4" name="Action Button: Custom 6">
            <a:hlinkClick r:id="" action="ppaction://noaction" highlightClick="1">
              <a:snd r:embed="rId14" name="pensar.wav"/>
            </a:hlinkClick>
            <a:extLst>
              <a:ext uri="{FF2B5EF4-FFF2-40B4-BE49-F238E27FC236}">
                <a16:creationId xmlns:a16="http://schemas.microsoft.com/office/drawing/2014/main" id="{C4448FEC-17B6-E849-8B7E-F4FE24197741}"/>
              </a:ext>
            </a:extLst>
          </p:cNvPr>
          <p:cNvSpPr/>
          <p:nvPr/>
        </p:nvSpPr>
        <p:spPr>
          <a:xfrm>
            <a:off x="524839" y="42509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5" name="Action Button: Custom 6">
            <a:hlinkClick r:id="" action="ppaction://noaction" highlightClick="1">
              <a:snd r:embed="rId15" name="besar.wav"/>
            </a:hlinkClick>
            <a:extLst>
              <a:ext uri="{FF2B5EF4-FFF2-40B4-BE49-F238E27FC236}">
                <a16:creationId xmlns:a16="http://schemas.microsoft.com/office/drawing/2014/main" id="{A8A4BF06-B293-3745-84C7-177802A2C9AF}"/>
              </a:ext>
            </a:extLst>
          </p:cNvPr>
          <p:cNvSpPr/>
          <p:nvPr/>
        </p:nvSpPr>
        <p:spPr>
          <a:xfrm>
            <a:off x="532015" y="568419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6" name="Action Button: Custom 6">
            <a:hlinkClick r:id="" action="ppaction://noaction" highlightClick="1">
              <a:snd r:embed="rId16" name="escuchar.wav"/>
            </a:hlinkClick>
            <a:extLst>
              <a:ext uri="{FF2B5EF4-FFF2-40B4-BE49-F238E27FC236}">
                <a16:creationId xmlns:a16="http://schemas.microsoft.com/office/drawing/2014/main" id="{D0DFAC3E-565A-C04E-B027-4EB095381CA5}"/>
              </a:ext>
            </a:extLst>
          </p:cNvPr>
          <p:cNvSpPr/>
          <p:nvPr/>
        </p:nvSpPr>
        <p:spPr>
          <a:xfrm>
            <a:off x="532013" y="20642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7" name="Action Button: Custom 6">
            <a:hlinkClick r:id="" action="ppaction://noaction" highlightClick="1">
              <a:snd r:embed="rId17" name="amar.wav"/>
            </a:hlinkClick>
            <a:extLst>
              <a:ext uri="{FF2B5EF4-FFF2-40B4-BE49-F238E27FC236}">
                <a16:creationId xmlns:a16="http://schemas.microsoft.com/office/drawing/2014/main" id="{1F87495A-617E-6E45-BA5E-C164C7BB6DFD}"/>
              </a:ext>
            </a:extLst>
          </p:cNvPr>
          <p:cNvSpPr/>
          <p:nvPr/>
        </p:nvSpPr>
        <p:spPr>
          <a:xfrm>
            <a:off x="533174" y="64862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8" name="Action Button: Custom 6">
            <a:hlinkClick r:id="" action="ppaction://noaction" highlightClick="1">
              <a:snd r:embed="rId18" name="entender.wav"/>
            </a:hlinkClick>
            <a:extLst>
              <a:ext uri="{FF2B5EF4-FFF2-40B4-BE49-F238E27FC236}">
                <a16:creationId xmlns:a16="http://schemas.microsoft.com/office/drawing/2014/main" id="{5BF3CC0B-80BF-AF4B-B731-1A5C9DF79BCD}"/>
              </a:ext>
            </a:extLst>
          </p:cNvPr>
          <p:cNvSpPr/>
          <p:nvPr/>
        </p:nvSpPr>
        <p:spPr>
          <a:xfrm>
            <a:off x="541938" y="280837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9" name="Action Button: Custom 6">
            <a:hlinkClick r:id="" action="ppaction://noaction" highlightClick="1">
              <a:snd r:embed="rId19" name="leer.wav"/>
            </a:hlinkClick>
            <a:extLst>
              <a:ext uri="{FF2B5EF4-FFF2-40B4-BE49-F238E27FC236}">
                <a16:creationId xmlns:a16="http://schemas.microsoft.com/office/drawing/2014/main" id="{E6F1D1EB-7A5A-824D-B9B2-0964B91494D1}"/>
              </a:ext>
            </a:extLst>
          </p:cNvPr>
          <p:cNvSpPr/>
          <p:nvPr/>
        </p:nvSpPr>
        <p:spPr>
          <a:xfrm>
            <a:off x="532014" y="136579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1" name="Title 1"/>
          <p:cNvSpPr txBox="1">
            <a:spLocks/>
          </p:cNvSpPr>
          <p:nvPr/>
        </p:nvSpPr>
        <p:spPr>
          <a:xfrm>
            <a:off x="7930371" y="-55214"/>
            <a:ext cx="10515600" cy="524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Escribe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letra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5" name="TextBox 4"/>
          <p:cNvSpPr txBox="1"/>
          <p:nvPr/>
        </p:nvSpPr>
        <p:spPr>
          <a:xfrm>
            <a:off x="1044435" y="554583"/>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35" name="TextBox 34"/>
          <p:cNvSpPr txBox="1"/>
          <p:nvPr/>
        </p:nvSpPr>
        <p:spPr>
          <a:xfrm>
            <a:off x="1044435" y="1233528"/>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36" name="TextBox 35"/>
          <p:cNvSpPr txBox="1"/>
          <p:nvPr/>
        </p:nvSpPr>
        <p:spPr>
          <a:xfrm>
            <a:off x="1055501" y="1934107"/>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38" name="TextBox 37"/>
          <p:cNvSpPr txBox="1"/>
          <p:nvPr/>
        </p:nvSpPr>
        <p:spPr>
          <a:xfrm>
            <a:off x="1031330" y="2676114"/>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39" name="TextBox 38"/>
          <p:cNvSpPr txBox="1"/>
          <p:nvPr/>
        </p:nvSpPr>
        <p:spPr>
          <a:xfrm>
            <a:off x="1044435" y="3418121"/>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40" name="TextBox 39"/>
          <p:cNvSpPr txBox="1"/>
          <p:nvPr/>
        </p:nvSpPr>
        <p:spPr>
          <a:xfrm>
            <a:off x="1031330" y="4160128"/>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41" name="TextBox 40"/>
          <p:cNvSpPr txBox="1"/>
          <p:nvPr/>
        </p:nvSpPr>
        <p:spPr>
          <a:xfrm>
            <a:off x="1029440" y="4914626"/>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42" name="TextBox 41"/>
          <p:cNvSpPr txBox="1"/>
          <p:nvPr/>
        </p:nvSpPr>
        <p:spPr>
          <a:xfrm>
            <a:off x="1033589" y="5584263"/>
            <a:ext cx="559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Tree>
    <p:extLst>
      <p:ext uri="{BB962C8B-B14F-4D97-AF65-F5344CB8AC3E}">
        <p14:creationId xmlns:p14="http://schemas.microsoft.com/office/powerpoint/2010/main" val="238191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6"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704358" y="3689777"/>
            <a:ext cx="4393857" cy="2476561"/>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Rectangle 6">
            <a:extLst>
              <a:ext uri="{FF2B5EF4-FFF2-40B4-BE49-F238E27FC236}">
                <a16:creationId xmlns:a16="http://schemas.microsoft.com/office/drawing/2014/main" id="{512F3B1D-6EC0-4B4A-903B-07EEBDE79913}"/>
              </a:ext>
            </a:extLst>
          </p:cNvPr>
          <p:cNvSpPr/>
          <p:nvPr/>
        </p:nvSpPr>
        <p:spPr>
          <a:xfrm>
            <a:off x="412039" y="796700"/>
            <a:ext cx="4609378"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usar sombrero.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 éste no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s-ES" sz="28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think</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s-ES" sz="28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read</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s-ES" sz="28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s-ES" sz="28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a:t>
            </a:r>
            <a:endPar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listen</a:t>
            </a:r>
            <a:r>
              <a:rPr kumimoji="0" lang="es-ES"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 puede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s-ES" sz="28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understand</a:t>
            </a:r>
            <a:r>
              <a:rPr kumimoji="0" lang="es-ES"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para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s-ES" sz="28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love</a:t>
            </a:r>
            <a:r>
              <a:rPr kumimoji="0" lang="es-ES" sz="2800" b="0"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a:t>
            </a:r>
            <a:r>
              <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s-ES" sz="2800" b="1" i="1"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kiss</a:t>
            </a:r>
            <a:endParaRPr kumimoji="0" lang="es-ES" sz="28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cabeza debes tener.</a:t>
            </a:r>
          </a:p>
        </p:txBody>
      </p:sp>
      <p:sp>
        <p:nvSpPr>
          <p:cNvPr id="2" name="Título 1">
            <a:extLst>
              <a:ext uri="{FF2B5EF4-FFF2-40B4-BE49-F238E27FC236}">
                <a16:creationId xmlns:a16="http://schemas.microsoft.com/office/drawing/2014/main" id="{5E51A5DA-705B-114F-850C-E1E68F5AC5C8}"/>
              </a:ext>
            </a:extLst>
          </p:cNvPr>
          <p:cNvSpPr>
            <a:spLocks noGrp="1"/>
          </p:cNvSpPr>
          <p:nvPr>
            <p:ph type="title"/>
          </p:nvPr>
        </p:nvSpPr>
        <p:spPr>
          <a:xfrm>
            <a:off x="304800" y="196063"/>
            <a:ext cx="11582400" cy="427783"/>
          </a:xfrm>
        </p:spPr>
        <p:txBody>
          <a:bodyPr>
            <a:normAutofit/>
          </a:bodyPr>
          <a:lstStyle/>
          <a:p>
            <a:r>
              <a:rPr lang="en-GB" sz="2400" b="1" dirty="0">
                <a:solidFill>
                  <a:srgbClr val="002060"/>
                </a:solidFill>
              </a:rPr>
              <a:t>¿</a:t>
            </a:r>
            <a:r>
              <a:rPr lang="en-GB" sz="2400" b="1" dirty="0" err="1">
                <a:solidFill>
                  <a:srgbClr val="002060"/>
                </a:solidFill>
              </a:rPr>
              <a:t>Cómo</a:t>
            </a:r>
            <a:r>
              <a:rPr lang="en-GB" sz="2400" b="1" dirty="0">
                <a:solidFill>
                  <a:srgbClr val="002060"/>
                </a:solidFill>
              </a:rPr>
              <a:t> se dice </a:t>
            </a:r>
            <a:r>
              <a:rPr lang="en-GB" sz="2400" b="1" dirty="0" err="1">
                <a:solidFill>
                  <a:srgbClr val="002060"/>
                </a:solidFill>
              </a:rPr>
              <a:t>en</a:t>
            </a:r>
            <a:r>
              <a:rPr lang="en-GB" sz="2400" b="1" dirty="0">
                <a:solidFill>
                  <a:srgbClr val="002060"/>
                </a:solidFill>
              </a:rPr>
              <a:t> </a:t>
            </a:r>
            <a:r>
              <a:rPr lang="en-GB" sz="2400" b="1" dirty="0" err="1">
                <a:solidFill>
                  <a:srgbClr val="002060"/>
                </a:solidFill>
              </a:rPr>
              <a:t>español</a:t>
            </a:r>
            <a:r>
              <a:rPr lang="en-GB" sz="2400" b="1" dirty="0">
                <a:solidFill>
                  <a:srgbClr val="002060"/>
                </a:solidFill>
              </a:rPr>
              <a:t>? Lee el </a:t>
            </a:r>
            <a:r>
              <a:rPr lang="en-GB" sz="2400" b="1" dirty="0" err="1">
                <a:solidFill>
                  <a:srgbClr val="002060"/>
                </a:solidFill>
              </a:rPr>
              <a:t>poema</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parejas</a:t>
            </a:r>
            <a:r>
              <a:rPr lang="en-GB" sz="2400" b="1" dirty="0">
                <a:solidFill>
                  <a:srgbClr val="002060"/>
                </a:solidFill>
              </a:rPr>
              <a:t>. </a:t>
            </a:r>
            <a:endParaRPr lang="x-none" sz="2400" dirty="0"/>
          </a:p>
        </p:txBody>
      </p:sp>
      <p:pic>
        <p:nvPicPr>
          <p:cNvPr id="9" name="Imagen 8" descr="reading">
            <a:extLst>
              <a:ext uri="{FF2B5EF4-FFF2-40B4-BE49-F238E27FC236}">
                <a16:creationId xmlns:a16="http://schemas.microsoft.com/office/drawing/2014/main" id="{B8C6AE19-3F2C-5E42-87C9-D296BA0ABCCC}"/>
              </a:ext>
            </a:extLst>
          </p:cNvPr>
          <p:cNvPicPr>
            <a:picLocks noChangeAspect="1"/>
          </p:cNvPicPr>
          <p:nvPr/>
        </p:nvPicPr>
        <p:blipFill>
          <a:blip r:embed="rId3"/>
          <a:stretch>
            <a:fillRect/>
          </a:stretch>
        </p:blipFill>
        <p:spPr>
          <a:xfrm>
            <a:off x="5093750" y="1929430"/>
            <a:ext cx="780473" cy="1587493"/>
          </a:xfrm>
          <a:prstGeom prst="rect">
            <a:avLst/>
          </a:prstGeom>
        </p:spPr>
      </p:pic>
      <p:pic>
        <p:nvPicPr>
          <p:cNvPr id="10" name="Imagen 9" descr="listening">
            <a:extLst>
              <a:ext uri="{FF2B5EF4-FFF2-40B4-BE49-F238E27FC236}">
                <a16:creationId xmlns:a16="http://schemas.microsoft.com/office/drawing/2014/main" id="{49721561-A881-814E-9B85-8F258F97781E}"/>
              </a:ext>
            </a:extLst>
          </p:cNvPr>
          <p:cNvPicPr>
            <a:picLocks noChangeAspect="1"/>
          </p:cNvPicPr>
          <p:nvPr/>
        </p:nvPicPr>
        <p:blipFill>
          <a:blip r:embed="rId4"/>
          <a:stretch>
            <a:fillRect/>
          </a:stretch>
        </p:blipFill>
        <p:spPr>
          <a:xfrm>
            <a:off x="6321518" y="4607168"/>
            <a:ext cx="869297" cy="1182879"/>
          </a:xfrm>
          <a:prstGeom prst="rect">
            <a:avLst/>
          </a:prstGeom>
        </p:spPr>
      </p:pic>
      <p:pic>
        <p:nvPicPr>
          <p:cNvPr id="14" name="Imagen 13" descr="eating">
            <a:extLst>
              <a:ext uri="{FF2B5EF4-FFF2-40B4-BE49-F238E27FC236}">
                <a16:creationId xmlns:a16="http://schemas.microsoft.com/office/drawing/2014/main" id="{E62F09AE-EB7C-D146-8D02-1B3370FD5BA0}"/>
              </a:ext>
            </a:extLst>
          </p:cNvPr>
          <p:cNvPicPr>
            <a:picLocks noChangeAspect="1"/>
          </p:cNvPicPr>
          <p:nvPr/>
        </p:nvPicPr>
        <p:blipFill>
          <a:blip r:embed="rId5"/>
          <a:stretch>
            <a:fillRect/>
          </a:stretch>
        </p:blipFill>
        <p:spPr>
          <a:xfrm>
            <a:off x="4978754" y="3689777"/>
            <a:ext cx="1010464" cy="1010464"/>
          </a:xfrm>
          <a:prstGeom prst="rect">
            <a:avLst/>
          </a:prstGeom>
        </p:spPr>
      </p:pic>
      <p:sp>
        <p:nvSpPr>
          <p:cNvPr id="12" name="Rounded Rectangle 11"/>
          <p:cNvSpPr/>
          <p:nvPr/>
        </p:nvSpPr>
        <p:spPr>
          <a:xfrm>
            <a:off x="10451689" y="22400"/>
            <a:ext cx="174031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10451690" y="23209"/>
            <a:ext cx="2241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leer / hablar</a:t>
            </a:r>
          </a:p>
        </p:txBody>
      </p:sp>
      <p:sp>
        <p:nvSpPr>
          <p:cNvPr id="11" name="TextBox 10"/>
          <p:cNvSpPr txBox="1"/>
          <p:nvPr/>
        </p:nvSpPr>
        <p:spPr>
          <a:xfrm>
            <a:off x="8048664" y="5463713"/>
            <a:ext cx="181278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v _ _ _ _ </a:t>
            </a:r>
          </a:p>
        </p:txBody>
      </p:sp>
      <p:pic>
        <p:nvPicPr>
          <p:cNvPr id="13" name="Imagen 2">
            <a:extLst>
              <a:ext uri="{FF2B5EF4-FFF2-40B4-BE49-F238E27FC236}">
                <a16:creationId xmlns:a16="http://schemas.microsoft.com/office/drawing/2014/main" id="{1E52C145-C9FC-D24F-B4F6-F9F7ED4AB76E}"/>
              </a:ext>
            </a:extLst>
          </p:cNvPr>
          <p:cNvPicPr>
            <a:picLocks noChangeAspect="1"/>
          </p:cNvPicPr>
          <p:nvPr/>
        </p:nvPicPr>
        <p:blipFill>
          <a:blip r:embed="rId6"/>
          <a:stretch>
            <a:fillRect/>
          </a:stretch>
        </p:blipFill>
        <p:spPr>
          <a:xfrm>
            <a:off x="10205758" y="3987081"/>
            <a:ext cx="1812788" cy="2132692"/>
          </a:xfrm>
          <a:prstGeom prst="rect">
            <a:avLst/>
          </a:prstGeom>
        </p:spPr>
      </p:pic>
      <p:sp>
        <p:nvSpPr>
          <p:cNvPr id="15" name="TextBox 9">
            <a:extLst>
              <a:ext uri="{FF2B5EF4-FFF2-40B4-BE49-F238E27FC236}">
                <a16:creationId xmlns:a16="http://schemas.microsoft.com/office/drawing/2014/main" id="{1AAF0488-AE67-FE4E-9926-164C171A971B}"/>
              </a:ext>
            </a:extLst>
          </p:cNvPr>
          <p:cNvSpPr txBox="1"/>
          <p:nvPr/>
        </p:nvSpPr>
        <p:spPr>
          <a:xfrm>
            <a:off x="8690208" y="4176281"/>
            <a:ext cx="11712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r _ _ _</a:t>
            </a:r>
          </a:p>
        </p:txBody>
      </p:sp>
      <p:sp>
        <p:nvSpPr>
          <p:cNvPr id="16" name="TextBox 9">
            <a:extLst>
              <a:ext uri="{FF2B5EF4-FFF2-40B4-BE49-F238E27FC236}">
                <a16:creationId xmlns:a16="http://schemas.microsoft.com/office/drawing/2014/main" id="{ABD4194E-E421-7542-A75E-555888DF1517}"/>
              </a:ext>
            </a:extLst>
          </p:cNvPr>
          <p:cNvSpPr txBox="1"/>
          <p:nvPr/>
        </p:nvSpPr>
        <p:spPr>
          <a:xfrm>
            <a:off x="7704358" y="4830308"/>
            <a:ext cx="23159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a_ _ _ _ _ _ _</a:t>
            </a:r>
          </a:p>
        </p:txBody>
      </p:sp>
      <p:sp>
        <p:nvSpPr>
          <p:cNvPr id="6" name="TextBox 5"/>
          <p:cNvSpPr txBox="1"/>
          <p:nvPr/>
        </p:nvSpPr>
        <p:spPr>
          <a:xfrm>
            <a:off x="7805356" y="3674912"/>
            <a:ext cx="41433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pronunciación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TextBox 6"/>
          <p:cNvSpPr txBox="1"/>
          <p:nvPr/>
        </p:nvSpPr>
        <p:spPr>
          <a:xfrm>
            <a:off x="9009028" y="4206732"/>
            <a:ext cx="800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j o</a:t>
            </a:r>
          </a:p>
        </p:txBody>
      </p:sp>
      <p:sp>
        <p:nvSpPr>
          <p:cNvPr id="17" name="TextBox 16"/>
          <p:cNvSpPr txBox="1"/>
          <p:nvPr/>
        </p:nvSpPr>
        <p:spPr>
          <a:xfrm>
            <a:off x="8196511" y="4856116"/>
            <a:ext cx="1803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 a 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a:t>
            </a:r>
          </a:p>
        </p:txBody>
      </p:sp>
      <p:sp>
        <p:nvSpPr>
          <p:cNvPr id="18" name="TextBox 17"/>
          <p:cNvSpPr txBox="1"/>
          <p:nvPr/>
        </p:nvSpPr>
        <p:spPr>
          <a:xfrm>
            <a:off x="8605509" y="5494490"/>
            <a:ext cx="985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r d e</a:t>
            </a:r>
          </a:p>
        </p:txBody>
      </p:sp>
    </p:spTree>
    <p:extLst>
      <p:ext uri="{BB962C8B-B14F-4D97-AF65-F5344CB8AC3E}">
        <p14:creationId xmlns:p14="http://schemas.microsoft.com/office/powerpoint/2010/main" val="21861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5786DC-467C-634E-92E4-D87F8D9EED3F}"/>
              </a:ext>
            </a:extLst>
          </p:cNvPr>
          <p:cNvSpPr>
            <a:spLocks noGrp="1"/>
          </p:cNvSpPr>
          <p:nvPr>
            <p:ph type="title"/>
          </p:nvPr>
        </p:nvSpPr>
        <p:spPr>
          <a:xfrm>
            <a:off x="498883" y="-39980"/>
            <a:ext cx="4282979" cy="754986"/>
          </a:xfrm>
        </p:spPr>
        <p:txBody>
          <a:bodyPr>
            <a:normAutofit/>
          </a:bodyPr>
          <a:lstStyle/>
          <a:p>
            <a:r>
              <a:rPr lang="en-GB" sz="2400" b="1" dirty="0" err="1"/>
              <a:t>Otra</a:t>
            </a:r>
            <a:r>
              <a:rPr lang="en-GB" sz="2400" b="1" dirty="0"/>
              <a:t> </a:t>
            </a:r>
            <a:r>
              <a:rPr lang="en-GB" sz="2400" b="1" dirty="0" err="1"/>
              <a:t>versión</a:t>
            </a:r>
            <a:r>
              <a:rPr lang="en-GB" sz="2400" b="1" dirty="0"/>
              <a:t> del </a:t>
            </a:r>
            <a:r>
              <a:rPr lang="en-GB" sz="2400" b="1" dirty="0" err="1"/>
              <a:t>poema</a:t>
            </a:r>
            <a:endParaRPr lang="en-US" sz="2400" dirty="0"/>
          </a:p>
        </p:txBody>
      </p:sp>
      <p:sp>
        <p:nvSpPr>
          <p:cNvPr id="4" name="TextBox 3"/>
          <p:cNvSpPr txBox="1"/>
          <p:nvPr/>
        </p:nvSpPr>
        <p:spPr>
          <a:xfrm>
            <a:off x="498884" y="646123"/>
            <a:ext cx="11283029"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Someone decided that the original version was repetitive, with too many ‘no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puede’s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changed it so that sometimes it just has ‘no’ and a short form verb.</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difference in meaning is:</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no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puede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s/he cannot sing</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s/he doesn’t sing</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difference in verb form is:</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infinitive</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3</a:t>
            </a:r>
            <a:r>
              <a:rPr kumimoji="0" lang="en-GB" sz="22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rd</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singular [s/he form]</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read an adapted version of this poem to you.</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 time s/he stops, complete the line with either the infinitive OR the 3</a:t>
            </a:r>
            <a:r>
              <a:rPr kumimoji="0" lang="en-GB" sz="22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rd</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singular form of the verb.</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Then swap and read your version to your partner.</a:t>
            </a:r>
          </a:p>
        </p:txBody>
      </p:sp>
      <p:sp>
        <p:nvSpPr>
          <p:cNvPr id="3" name="Rounded Rectangle 2"/>
          <p:cNvSpPr/>
          <p:nvPr/>
        </p:nvSpPr>
        <p:spPr>
          <a:xfrm>
            <a:off x="10451689" y="22400"/>
            <a:ext cx="174031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10451690" y="23209"/>
            <a:ext cx="2241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leer / hablar</a:t>
            </a:r>
          </a:p>
        </p:txBody>
      </p:sp>
    </p:spTree>
    <p:extLst>
      <p:ext uri="{BB962C8B-B14F-4D97-AF65-F5344CB8AC3E}">
        <p14:creationId xmlns:p14="http://schemas.microsoft.com/office/powerpoint/2010/main" val="357993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681" y="672349"/>
            <a:ext cx="4572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puede usar sombrero.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Pero éste no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no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hablar,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no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estudiar,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canta,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pregunta,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escucha,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ni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creer</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que para amar y besar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cabeza debes tener.</a:t>
            </a:r>
          </a:p>
        </p:txBody>
      </p:sp>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6" name="Rectangle 5"/>
          <p:cNvSpPr/>
          <p:nvPr/>
        </p:nvSpPr>
        <p:spPr>
          <a:xfrm>
            <a:off x="250681" y="5935328"/>
            <a:ext cx="30957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Armando José Sequera</a:t>
            </a:r>
          </a:p>
        </p:txBody>
      </p:sp>
      <p:sp>
        <p:nvSpPr>
          <p:cNvPr id="7" name="Rectangle 6"/>
          <p:cNvSpPr/>
          <p:nvPr/>
        </p:nvSpPr>
        <p:spPr>
          <a:xfrm>
            <a:off x="6816388" y="739946"/>
            <a:ext cx="4809864"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puede usar sombrero.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Pero éste no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[hablar / habla],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[estudiar / estudia],</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[cantar / canta],</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[preguntar / pregunta],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no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[escuchar / escucha],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ni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[creer / cree],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que para amar y besar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cabeza debes tener.</a:t>
            </a:r>
          </a:p>
        </p:txBody>
      </p:sp>
      <p:sp>
        <p:nvSpPr>
          <p:cNvPr id="9" name="Rectangle 8"/>
          <p:cNvSpPr/>
          <p:nvPr/>
        </p:nvSpPr>
        <p:spPr>
          <a:xfrm>
            <a:off x="7054252" y="5935328"/>
            <a:ext cx="30957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Armando José Sequera</a:t>
            </a: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21561" y="883155"/>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1844" y="579069"/>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16387" y="335152"/>
            <a:ext cx="1006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13" name="Rounded Rectangle 12"/>
          <p:cNvSpPr/>
          <p:nvPr/>
        </p:nvSpPr>
        <p:spPr>
          <a:xfrm>
            <a:off x="9766648" y="22400"/>
            <a:ext cx="24253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7">
            <a:extLst>
              <a:ext uri="{FF2B5EF4-FFF2-40B4-BE49-F238E27FC236}">
                <a16:creationId xmlns:a16="http://schemas.microsoft.com/office/drawing/2014/main" id="{794B1B88-BC3E-F844-88AC-11810F33A7AD}"/>
              </a:ext>
            </a:extLst>
          </p:cNvPr>
          <p:cNvSpPr>
            <a:spLocks noGrp="1"/>
          </p:cNvSpPr>
          <p:nvPr>
            <p:ph type="title"/>
          </p:nvPr>
        </p:nvSpPr>
        <p:spPr>
          <a:xfrm>
            <a:off x="9778946" y="39987"/>
            <a:ext cx="2425352" cy="400919"/>
          </a:xfrm>
        </p:spPr>
        <p:txBody>
          <a:bodyPr>
            <a:normAutofit/>
          </a:bodyPr>
          <a:lstStyle/>
          <a:p>
            <a:pPr algn="ctr"/>
            <a:r>
              <a:rPr lang="en-GB" sz="1800" b="1" dirty="0" err="1">
                <a:solidFill>
                  <a:schemeClr val="bg1"/>
                </a:solidFill>
              </a:rPr>
              <a:t>hablar</a:t>
            </a:r>
            <a:r>
              <a:rPr lang="en-GB" sz="1800" b="1" dirty="0">
                <a:solidFill>
                  <a:schemeClr val="bg1"/>
                </a:solidFill>
              </a:rPr>
              <a:t> / </a:t>
            </a:r>
            <a:r>
              <a:rPr lang="en-GB" sz="1800" b="1" dirty="0" err="1">
                <a:solidFill>
                  <a:schemeClr val="bg1"/>
                </a:solidFill>
              </a:rPr>
              <a:t>escuchar</a:t>
            </a:r>
            <a:endParaRPr lang="en-US" sz="1800" dirty="0"/>
          </a:p>
        </p:txBody>
      </p:sp>
    </p:spTree>
    <p:extLst>
      <p:ext uri="{BB962C8B-B14F-4D97-AF65-F5344CB8AC3E}">
        <p14:creationId xmlns:p14="http://schemas.microsoft.com/office/powerpoint/2010/main" val="37941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6" name="Rectangle 5"/>
          <p:cNvSpPr/>
          <p:nvPr/>
        </p:nvSpPr>
        <p:spPr>
          <a:xfrm>
            <a:off x="250681" y="5935328"/>
            <a:ext cx="30957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Armando José Sequera</a:t>
            </a:r>
          </a:p>
        </p:txBody>
      </p:sp>
      <p:sp>
        <p:nvSpPr>
          <p:cNvPr id="9" name="Rectangle 8"/>
          <p:cNvSpPr/>
          <p:nvPr/>
        </p:nvSpPr>
        <p:spPr>
          <a:xfrm>
            <a:off x="7054252" y="5935328"/>
            <a:ext cx="30957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Armando José Sequera</a:t>
            </a: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8426" y="716097"/>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8490" y="585753"/>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13" name="Rectangle 12"/>
          <p:cNvSpPr/>
          <p:nvPr/>
        </p:nvSpPr>
        <p:spPr>
          <a:xfrm>
            <a:off x="7009525" y="748289"/>
            <a:ext cx="4572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puede usar sombrero.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Pero éste no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no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llamar</a:t>
            </a:r>
            <a:r>
              <a:rPr kumimoji="0" lang="es-ES" sz="2400" b="0"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sabe,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no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decir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no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cambiar,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quiere,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ni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ser</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que para amar y besar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cabeza debes tener.</a:t>
            </a:r>
          </a:p>
        </p:txBody>
      </p:sp>
      <p:sp>
        <p:nvSpPr>
          <p:cNvPr id="14" name="Rectangle 13"/>
          <p:cNvSpPr/>
          <p:nvPr/>
        </p:nvSpPr>
        <p:spPr>
          <a:xfrm>
            <a:off x="250681" y="716097"/>
            <a:ext cx="4572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puede usar sombrero.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Pero éste no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[llamar / llama],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[saber / sabe],</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[decir / dice],</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[cambiar / cambia],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no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[querer/ quiere],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ni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[ser /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que para amar y besar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cabeza debes tener.</a:t>
            </a:r>
          </a:p>
        </p:txBody>
      </p:sp>
      <p:sp>
        <p:nvSpPr>
          <p:cNvPr id="15" name="Rounded Rectangle 14"/>
          <p:cNvSpPr/>
          <p:nvPr/>
        </p:nvSpPr>
        <p:spPr>
          <a:xfrm>
            <a:off x="9766648" y="22400"/>
            <a:ext cx="24253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286AE1F-92EA-9048-A965-E76EA6DE29F7}"/>
              </a:ext>
            </a:extLst>
          </p:cNvPr>
          <p:cNvSpPr>
            <a:spLocks noGrp="1"/>
          </p:cNvSpPr>
          <p:nvPr>
            <p:ph type="title"/>
          </p:nvPr>
        </p:nvSpPr>
        <p:spPr>
          <a:xfrm>
            <a:off x="9766648" y="57244"/>
            <a:ext cx="2425352" cy="398268"/>
          </a:xfrm>
        </p:spPr>
        <p:txBody>
          <a:bodyPr>
            <a:normAutofit/>
          </a:bodyPr>
          <a:lstStyle/>
          <a:p>
            <a:pPr algn="ctr"/>
            <a:r>
              <a:rPr lang="en-GB" sz="1800" b="1" dirty="0" err="1">
                <a:solidFill>
                  <a:schemeClr val="bg1"/>
                </a:solidFill>
              </a:rPr>
              <a:t>hablar</a:t>
            </a:r>
            <a:r>
              <a:rPr lang="en-GB" sz="1800" b="1" dirty="0">
                <a:solidFill>
                  <a:schemeClr val="bg1"/>
                </a:solidFill>
              </a:rPr>
              <a:t> / </a:t>
            </a:r>
            <a:r>
              <a:rPr lang="en-GB" sz="1800" b="1" dirty="0" err="1">
                <a:solidFill>
                  <a:schemeClr val="bg1"/>
                </a:solidFill>
              </a:rPr>
              <a:t>escuchar</a:t>
            </a:r>
            <a:endParaRPr lang="en-US" sz="1800" dirty="0"/>
          </a:p>
        </p:txBody>
      </p:sp>
    </p:spTree>
    <p:extLst>
      <p:ext uri="{BB962C8B-B14F-4D97-AF65-F5344CB8AC3E}">
        <p14:creationId xmlns:p14="http://schemas.microsoft.com/office/powerpoint/2010/main" val="28902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61B05-DDBE-4348-BF69-84009B888AA1}"/>
              </a:ext>
            </a:extLst>
          </p:cNvPr>
          <p:cNvSpPr>
            <a:spLocks noGrp="1"/>
          </p:cNvSpPr>
          <p:nvPr>
            <p:ph type="title"/>
          </p:nvPr>
        </p:nvSpPr>
        <p:spPr>
          <a:xfrm>
            <a:off x="477291" y="273741"/>
            <a:ext cx="10515600" cy="794463"/>
          </a:xfrm>
        </p:spPr>
        <p:txBody>
          <a:bodyPr>
            <a:noAutofit/>
          </a:bodyPr>
          <a:lstStyle/>
          <a:p>
            <a:r>
              <a:rPr lang="es-ES" sz="2600" b="1" dirty="0">
                <a:solidFill>
                  <a:srgbClr val="002060"/>
                </a:solidFill>
              </a:rPr>
              <a:t>Escribe un poema similar. Puedes usar un diccionario.</a:t>
            </a:r>
            <a:endParaRPr lang="x-none" sz="2600" dirty="0"/>
          </a:p>
        </p:txBody>
      </p:sp>
      <p:sp>
        <p:nvSpPr>
          <p:cNvPr id="3" name="CuadroTexto 2">
            <a:extLst>
              <a:ext uri="{FF2B5EF4-FFF2-40B4-BE49-F238E27FC236}">
                <a16:creationId xmlns:a16="http://schemas.microsoft.com/office/drawing/2014/main" id="{2F3D325C-EAA8-814D-95E0-6D537C85956D}"/>
              </a:ext>
            </a:extLst>
          </p:cNvPr>
          <p:cNvSpPr txBox="1"/>
          <p:nvPr/>
        </p:nvSpPr>
        <p:spPr>
          <a:xfrm>
            <a:off x="1019158" y="1068204"/>
            <a:ext cx="6425157" cy="48320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Una persona sin respeto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quiere decir ’gracias’.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Pero este no es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quiere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quiere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quiere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quiere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quiere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ni quiere entender</a:t>
            </a:r>
            <a:b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que cada persona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respeto debe tener. </a:t>
            </a:r>
          </a:p>
        </p:txBody>
      </p:sp>
      <p:pic>
        <p:nvPicPr>
          <p:cNvPr id="4" name="Imagen 3">
            <a:extLst>
              <a:ext uri="{FF2B5EF4-FFF2-40B4-BE49-F238E27FC236}">
                <a16:creationId xmlns:a16="http://schemas.microsoft.com/office/drawing/2014/main" id="{A4F861A6-0718-0640-89EC-96D1DFD576BC}"/>
              </a:ext>
            </a:extLst>
          </p:cNvPr>
          <p:cNvPicPr>
            <a:picLocks noChangeAspect="1"/>
          </p:cNvPicPr>
          <p:nvPr/>
        </p:nvPicPr>
        <p:blipFill>
          <a:blip r:embed="rId3"/>
          <a:stretch>
            <a:fillRect/>
          </a:stretch>
        </p:blipFill>
        <p:spPr>
          <a:xfrm>
            <a:off x="8878522" y="3446486"/>
            <a:ext cx="1871133" cy="2453810"/>
          </a:xfrm>
          <a:prstGeom prst="rect">
            <a:avLst/>
          </a:prstGeom>
        </p:spPr>
      </p:pic>
      <p:pic>
        <p:nvPicPr>
          <p:cNvPr id="5" name="Imagen 4">
            <a:extLst>
              <a:ext uri="{FF2B5EF4-FFF2-40B4-BE49-F238E27FC236}">
                <a16:creationId xmlns:a16="http://schemas.microsoft.com/office/drawing/2014/main" id="{7FBDCEC7-60E5-3240-8809-6D5BE65FE35A}"/>
              </a:ext>
            </a:extLst>
          </p:cNvPr>
          <p:cNvPicPr>
            <a:picLocks noChangeAspect="1"/>
          </p:cNvPicPr>
          <p:nvPr/>
        </p:nvPicPr>
        <p:blipFill>
          <a:blip r:embed="rId4"/>
          <a:stretch>
            <a:fillRect/>
          </a:stretch>
        </p:blipFill>
        <p:spPr>
          <a:xfrm>
            <a:off x="9794698" y="1212256"/>
            <a:ext cx="1378144" cy="1392065"/>
          </a:xfrm>
          <a:prstGeom prst="rect">
            <a:avLst/>
          </a:prstGeom>
        </p:spPr>
      </p:pic>
      <p:sp>
        <p:nvSpPr>
          <p:cNvPr id="6" name="Rounded Rectangle 5"/>
          <p:cNvSpPr/>
          <p:nvPr/>
        </p:nvSpPr>
        <p:spPr>
          <a:xfrm>
            <a:off x="10965758" y="15077"/>
            <a:ext cx="113683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10992891" y="0"/>
            <a:ext cx="1109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88094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61B05-DDBE-4348-BF69-84009B888AA1}"/>
              </a:ext>
            </a:extLst>
          </p:cNvPr>
          <p:cNvSpPr>
            <a:spLocks noGrp="1"/>
          </p:cNvSpPr>
          <p:nvPr>
            <p:ph type="title"/>
          </p:nvPr>
        </p:nvSpPr>
        <p:spPr>
          <a:xfrm>
            <a:off x="477291" y="273741"/>
            <a:ext cx="10515600" cy="794463"/>
          </a:xfrm>
        </p:spPr>
        <p:txBody>
          <a:bodyPr>
            <a:noAutofit/>
          </a:bodyPr>
          <a:lstStyle/>
          <a:p>
            <a:r>
              <a:rPr lang="es-ES" sz="2600" b="1" dirty="0">
                <a:solidFill>
                  <a:srgbClr val="002060"/>
                </a:solidFill>
              </a:rPr>
              <a:t>Escribe un poema similar. Puedes usar un diccionario.</a:t>
            </a:r>
            <a:endParaRPr lang="x-none" sz="2600" dirty="0"/>
          </a:p>
        </p:txBody>
      </p:sp>
      <p:sp>
        <p:nvSpPr>
          <p:cNvPr id="3" name="CuadroTexto 2">
            <a:extLst>
              <a:ext uri="{FF2B5EF4-FFF2-40B4-BE49-F238E27FC236}">
                <a16:creationId xmlns:a16="http://schemas.microsoft.com/office/drawing/2014/main" id="{2F3D325C-EAA8-814D-95E0-6D537C85956D}"/>
              </a:ext>
            </a:extLst>
          </p:cNvPr>
          <p:cNvSpPr txBox="1"/>
          <p:nvPr/>
        </p:nvSpPr>
        <p:spPr>
          <a:xfrm>
            <a:off x="782091" y="1068204"/>
            <a:ext cx="7209025" cy="48320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Una persona sin ayuda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debe hacer cosas sola.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Pero este no es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no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pero puede entender</a:t>
            </a:r>
            <a:b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que para _____________ y 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ayuda debes tener. </a:t>
            </a:r>
          </a:p>
        </p:txBody>
      </p:sp>
      <p:sp>
        <p:nvSpPr>
          <p:cNvPr id="5" name="Rounded Rectangle 4"/>
          <p:cNvSpPr/>
          <p:nvPr/>
        </p:nvSpPr>
        <p:spPr>
          <a:xfrm>
            <a:off x="10965758" y="15077"/>
            <a:ext cx="113683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10992891" y="0"/>
            <a:ext cx="1109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074" name="Picture 2" descr="Busy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460" y="3484250"/>
            <a:ext cx="1853847" cy="21556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sy At Work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2089" y="1068204"/>
            <a:ext cx="2800591" cy="208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12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7.3.1.1</a:t>
            </a:r>
          </a:p>
        </p:txBody>
      </p:sp>
      <p:sp>
        <p:nvSpPr>
          <p:cNvPr id="3" name="Content Placeholder 2"/>
          <p:cNvSpPr>
            <a:spLocks noGrp="1"/>
          </p:cNvSpPr>
          <p:nvPr>
            <p:ph idx="1"/>
          </p:nvPr>
        </p:nvSpPr>
        <p:spPr/>
        <p:txBody>
          <a:bodyPr/>
          <a:lstStyle/>
          <a:p>
            <a:r>
              <a:rPr lang="en-US" dirty="0"/>
              <a:t>Slides 5-6: Phonics, listening. [z] SSC, pronunciation differences between Spain and Latin America.</a:t>
            </a:r>
          </a:p>
          <a:p>
            <a:r>
              <a:rPr lang="en-US" dirty="0"/>
              <a:t>Slide 20: Phonics [z], listening (as above).</a:t>
            </a:r>
          </a:p>
          <a:p>
            <a:r>
              <a:rPr lang="en-US" dirty="0"/>
              <a:t>Slide 34-35: listening and writing including a callout about flamenco.</a:t>
            </a:r>
          </a:p>
        </p:txBody>
      </p:sp>
    </p:spTree>
    <p:extLst>
      <p:ext uri="{BB962C8B-B14F-4D97-AF65-F5344CB8AC3E}">
        <p14:creationId xmlns:p14="http://schemas.microsoft.com/office/powerpoint/2010/main" val="136979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60E6E-D5CC-D44D-94CB-92D54BEE04CE}"/>
              </a:ext>
            </a:extLst>
          </p:cNvPr>
          <p:cNvSpPr>
            <a:spLocks noGrp="1"/>
          </p:cNvSpPr>
          <p:nvPr>
            <p:ph type="title"/>
          </p:nvPr>
        </p:nvSpPr>
        <p:spPr>
          <a:xfrm>
            <a:off x="254000" y="328773"/>
            <a:ext cx="7442200" cy="395127"/>
          </a:xfrm>
        </p:spPr>
        <p:txBody>
          <a:bodyPr>
            <a:normAutofit fontScale="90000"/>
          </a:bodyPr>
          <a:lstStyle/>
          <a:p>
            <a:r>
              <a:rPr lang="en-GB" sz="2400" b="1" dirty="0">
                <a:solidFill>
                  <a:srgbClr val="002060"/>
                </a:solidFill>
              </a:rPr>
              <a:t>Escribe el </a:t>
            </a:r>
            <a:r>
              <a:rPr lang="en-GB" sz="2400" b="1" dirty="0" err="1">
                <a:solidFill>
                  <a:srgbClr val="002060"/>
                </a:solidFill>
              </a:rPr>
              <a:t>poema</a:t>
            </a:r>
            <a:r>
              <a:rPr lang="en-GB" sz="2400" b="1" dirty="0">
                <a:solidFill>
                  <a:srgbClr val="002060"/>
                </a:solidFill>
              </a:rPr>
              <a:t> «Un hombre sin cabeza» </a:t>
            </a:r>
            <a:r>
              <a:rPr lang="en-GB" sz="2400" b="1" dirty="0" err="1">
                <a:solidFill>
                  <a:srgbClr val="002060"/>
                </a:solidFill>
              </a:rPr>
              <a:t>en</a:t>
            </a:r>
            <a:r>
              <a:rPr lang="en-GB" sz="2400" b="1" dirty="0">
                <a:solidFill>
                  <a:srgbClr val="002060"/>
                </a:solidFill>
              </a:rPr>
              <a:t> </a:t>
            </a:r>
            <a:r>
              <a:rPr lang="en-GB" sz="2400" b="1" dirty="0" err="1">
                <a:solidFill>
                  <a:srgbClr val="002060"/>
                </a:solidFill>
              </a:rPr>
              <a:t>inglés</a:t>
            </a:r>
            <a:r>
              <a:rPr lang="en-GB" sz="2400" b="1" dirty="0">
                <a:solidFill>
                  <a:srgbClr val="002060"/>
                </a:solidFill>
              </a:rPr>
              <a:t>.</a:t>
            </a:r>
            <a:endParaRPr lang="x-none" sz="2400" dirty="0"/>
          </a:p>
        </p:txBody>
      </p:sp>
      <p:graphicFrame>
        <p:nvGraphicFramePr>
          <p:cNvPr id="3" name="Tabla 2">
            <a:extLst>
              <a:ext uri="{FF2B5EF4-FFF2-40B4-BE49-F238E27FC236}">
                <a16:creationId xmlns:a16="http://schemas.microsoft.com/office/drawing/2014/main" id="{3005E5D9-A6CD-6647-9E67-32784AE2A153}"/>
              </a:ext>
            </a:extLst>
          </p:cNvPr>
          <p:cNvGraphicFramePr>
            <a:graphicFrameLocks noGrp="1"/>
          </p:cNvGraphicFramePr>
          <p:nvPr>
            <p:extLst/>
          </p:nvPr>
        </p:nvGraphicFramePr>
        <p:xfrm>
          <a:off x="736600" y="1031663"/>
          <a:ext cx="10718800" cy="5049097"/>
        </p:xfrm>
        <a:graphic>
          <a:graphicData uri="http://schemas.openxmlformats.org/drawingml/2006/table">
            <a:tbl>
              <a:tblPr firstRow="1" bandRow="1">
                <a:tableStyleId>{5940675A-B579-460E-94D1-54222C63F5DA}</a:tableStyleId>
              </a:tblPr>
              <a:tblGrid>
                <a:gridCol w="5359400">
                  <a:extLst>
                    <a:ext uri="{9D8B030D-6E8A-4147-A177-3AD203B41FA5}">
                      <a16:colId xmlns:a16="http://schemas.microsoft.com/office/drawing/2014/main" val="3281762263"/>
                    </a:ext>
                  </a:extLst>
                </a:gridCol>
                <a:gridCol w="5359400">
                  <a:extLst>
                    <a:ext uri="{9D8B030D-6E8A-4147-A177-3AD203B41FA5}">
                      <a16:colId xmlns:a16="http://schemas.microsoft.com/office/drawing/2014/main" val="3591344602"/>
                    </a:ext>
                  </a:extLst>
                </a:gridCol>
              </a:tblGrid>
              <a:tr h="568537">
                <a:tc>
                  <a:txBody>
                    <a:bodyPr/>
                    <a:lstStyle/>
                    <a:p>
                      <a:pPr algn="ctr"/>
                      <a:r>
                        <a:rPr lang="en-GB" sz="2200" b="1" dirty="0" err="1">
                          <a:solidFill>
                            <a:srgbClr val="002060"/>
                          </a:solidFill>
                        </a:rPr>
                        <a:t>Español</a:t>
                      </a:r>
                      <a:endParaRPr lang="x-none" sz="2200" dirty="0"/>
                    </a:p>
                  </a:txBody>
                  <a:tcPr>
                    <a:solidFill>
                      <a:schemeClr val="accent2">
                        <a:lumMod val="20000"/>
                        <a:lumOff val="80000"/>
                      </a:schemeClr>
                    </a:solidFill>
                  </a:tcPr>
                </a:tc>
                <a:tc>
                  <a:txBody>
                    <a:bodyPr/>
                    <a:lstStyle/>
                    <a:p>
                      <a:pPr algn="ctr"/>
                      <a:r>
                        <a:rPr lang="en-GB" sz="2200" b="1" dirty="0" err="1">
                          <a:solidFill>
                            <a:srgbClr val="002060"/>
                          </a:solidFill>
                        </a:rPr>
                        <a:t>Inglés</a:t>
                      </a:r>
                      <a:endParaRPr lang="x-none" sz="2200" dirty="0"/>
                    </a:p>
                  </a:txBody>
                  <a:tcPr>
                    <a:solidFill>
                      <a:schemeClr val="accent1">
                        <a:lumMod val="20000"/>
                        <a:lumOff val="80000"/>
                      </a:schemeClr>
                    </a:solidFill>
                  </a:tcPr>
                </a:tc>
                <a:extLst>
                  <a:ext uri="{0D108BD9-81ED-4DB2-BD59-A6C34878D82A}">
                    <a16:rowId xmlns:a16="http://schemas.microsoft.com/office/drawing/2014/main" val="3543139951"/>
                  </a:ext>
                </a:extLst>
              </a:tr>
              <a:tr h="1786467">
                <a:tc>
                  <a:txBody>
                    <a:bodyPr/>
                    <a:lstStyle/>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txBody>
                  <a:tcPr/>
                </a:tc>
                <a:tc>
                  <a:txBody>
                    <a:bodyPr/>
                    <a:lstStyle/>
                    <a:p>
                      <a:endParaRPr lang="x-none" dirty="0"/>
                    </a:p>
                  </a:txBody>
                  <a:tcPr/>
                </a:tc>
                <a:extLst>
                  <a:ext uri="{0D108BD9-81ED-4DB2-BD59-A6C34878D82A}">
                    <a16:rowId xmlns:a16="http://schemas.microsoft.com/office/drawing/2014/main" val="30649025"/>
                  </a:ext>
                </a:extLst>
              </a:tr>
            </a:tbl>
          </a:graphicData>
        </a:graphic>
      </p:graphicFrame>
      <p:sp>
        <p:nvSpPr>
          <p:cNvPr id="4" name="Rectangle 6">
            <a:extLst>
              <a:ext uri="{FF2B5EF4-FFF2-40B4-BE49-F238E27FC236}">
                <a16:creationId xmlns:a16="http://schemas.microsoft.com/office/drawing/2014/main" id="{57FC4D4E-3BBF-DD4F-97F4-747D5DDB396A}"/>
              </a:ext>
            </a:extLst>
          </p:cNvPr>
          <p:cNvSpPr/>
          <p:nvPr/>
        </p:nvSpPr>
        <p:spPr>
          <a:xfrm>
            <a:off x="838200" y="1559110"/>
            <a:ext cx="4278086" cy="4555093"/>
          </a:xfrm>
          <a:prstGeom prst="rect">
            <a:avLst/>
          </a:prstGeom>
        </p:spPr>
        <p:txBody>
          <a:bodyPr wrap="square">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usar sombrero.</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 éste no es</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mayor problema: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pensar,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leer,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cantar,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comer,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escuchar,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 puede entender,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para amar y besar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cabeza debes tener.</a:t>
            </a:r>
          </a:p>
        </p:txBody>
      </p:sp>
      <p:sp>
        <p:nvSpPr>
          <p:cNvPr id="5" name="Rectangle 6">
            <a:extLst>
              <a:ext uri="{FF2B5EF4-FFF2-40B4-BE49-F238E27FC236}">
                <a16:creationId xmlns:a16="http://schemas.microsoft.com/office/drawing/2014/main" id="{92834574-4E28-CD48-B33C-F59EB8FF5052}"/>
              </a:ext>
            </a:extLst>
          </p:cNvPr>
          <p:cNvSpPr/>
          <p:nvPr/>
        </p:nvSpPr>
        <p:spPr>
          <a:xfrm>
            <a:off x="6146800" y="1559110"/>
            <a:ext cx="4278086" cy="433773"/>
          </a:xfrm>
          <a:prstGeom prst="rect">
            <a:avLst/>
          </a:prstGeom>
        </p:spPr>
        <p:txBody>
          <a:bodyPr wrap="square">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without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head…</a:t>
            </a:r>
          </a:p>
        </p:txBody>
      </p:sp>
      <p:sp>
        <p:nvSpPr>
          <p:cNvPr id="6" name="CuadroTexto 5">
            <a:extLst>
              <a:ext uri="{FF2B5EF4-FFF2-40B4-BE49-F238E27FC236}">
                <a16:creationId xmlns:a16="http://schemas.microsoft.com/office/drawing/2014/main" id="{8CEF49E1-073A-C44B-9777-897B8E9BC0F7}"/>
              </a:ext>
            </a:extLst>
          </p:cNvPr>
          <p:cNvSpPr txBox="1"/>
          <p:nvPr/>
        </p:nvSpPr>
        <p:spPr>
          <a:xfrm>
            <a:off x="9746010" y="4865118"/>
            <a:ext cx="148309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 </a:t>
            </a:r>
            <a:r>
              <a:rPr kumimoji="0" lang="x-none"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 </a:t>
            </a:r>
            <a:r>
              <a:rPr kumimoji="0" lang="x-none"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x-none"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that</a:t>
            </a:r>
          </a:p>
        </p:txBody>
      </p:sp>
    </p:spTree>
    <p:extLst>
      <p:ext uri="{BB962C8B-B14F-4D97-AF65-F5344CB8AC3E}">
        <p14:creationId xmlns:p14="http://schemas.microsoft.com/office/powerpoint/2010/main" val="108530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60E6E-D5CC-D44D-94CB-92D54BEE04CE}"/>
              </a:ext>
            </a:extLst>
          </p:cNvPr>
          <p:cNvSpPr>
            <a:spLocks noGrp="1"/>
          </p:cNvSpPr>
          <p:nvPr>
            <p:ph type="title"/>
          </p:nvPr>
        </p:nvSpPr>
        <p:spPr>
          <a:xfrm>
            <a:off x="254000" y="328773"/>
            <a:ext cx="7442200" cy="395127"/>
          </a:xfrm>
        </p:spPr>
        <p:txBody>
          <a:bodyPr>
            <a:normAutofit fontScale="90000"/>
          </a:bodyPr>
          <a:lstStyle/>
          <a:p>
            <a:r>
              <a:rPr lang="en-GB" sz="2400" b="1" dirty="0">
                <a:solidFill>
                  <a:srgbClr val="002060"/>
                </a:solidFill>
              </a:rPr>
              <a:t>Escribe el </a:t>
            </a:r>
            <a:r>
              <a:rPr lang="en-GB" sz="2400" b="1" dirty="0" err="1">
                <a:solidFill>
                  <a:srgbClr val="002060"/>
                </a:solidFill>
              </a:rPr>
              <a:t>poema</a:t>
            </a:r>
            <a:r>
              <a:rPr lang="en-GB" sz="2400" b="1" dirty="0">
                <a:solidFill>
                  <a:srgbClr val="002060"/>
                </a:solidFill>
              </a:rPr>
              <a:t> «Un hombre sin cabeza» </a:t>
            </a:r>
            <a:r>
              <a:rPr lang="en-GB" sz="2400" b="1" dirty="0" err="1">
                <a:solidFill>
                  <a:srgbClr val="002060"/>
                </a:solidFill>
              </a:rPr>
              <a:t>en</a:t>
            </a:r>
            <a:r>
              <a:rPr lang="en-GB" sz="2400" b="1" dirty="0">
                <a:solidFill>
                  <a:srgbClr val="002060"/>
                </a:solidFill>
              </a:rPr>
              <a:t> </a:t>
            </a:r>
            <a:r>
              <a:rPr lang="en-GB" sz="2400" b="1" dirty="0" err="1">
                <a:solidFill>
                  <a:srgbClr val="002060"/>
                </a:solidFill>
              </a:rPr>
              <a:t>inglés</a:t>
            </a:r>
            <a:r>
              <a:rPr lang="en-GB" sz="2400" b="1" dirty="0">
                <a:solidFill>
                  <a:srgbClr val="002060"/>
                </a:solidFill>
              </a:rPr>
              <a:t>.</a:t>
            </a:r>
            <a:endParaRPr lang="x-none" sz="2400" dirty="0"/>
          </a:p>
        </p:txBody>
      </p:sp>
      <p:graphicFrame>
        <p:nvGraphicFramePr>
          <p:cNvPr id="3" name="Tabla 2">
            <a:extLst>
              <a:ext uri="{FF2B5EF4-FFF2-40B4-BE49-F238E27FC236}">
                <a16:creationId xmlns:a16="http://schemas.microsoft.com/office/drawing/2014/main" id="{3005E5D9-A6CD-6647-9E67-32784AE2A153}"/>
              </a:ext>
            </a:extLst>
          </p:cNvPr>
          <p:cNvGraphicFramePr>
            <a:graphicFrameLocks noGrp="1"/>
          </p:cNvGraphicFramePr>
          <p:nvPr/>
        </p:nvGraphicFramePr>
        <p:xfrm>
          <a:off x="736600" y="1031663"/>
          <a:ext cx="10718800" cy="5049097"/>
        </p:xfrm>
        <a:graphic>
          <a:graphicData uri="http://schemas.openxmlformats.org/drawingml/2006/table">
            <a:tbl>
              <a:tblPr firstRow="1" bandRow="1">
                <a:tableStyleId>{5940675A-B579-460E-94D1-54222C63F5DA}</a:tableStyleId>
              </a:tblPr>
              <a:tblGrid>
                <a:gridCol w="5359400">
                  <a:extLst>
                    <a:ext uri="{9D8B030D-6E8A-4147-A177-3AD203B41FA5}">
                      <a16:colId xmlns:a16="http://schemas.microsoft.com/office/drawing/2014/main" val="3281762263"/>
                    </a:ext>
                  </a:extLst>
                </a:gridCol>
                <a:gridCol w="5359400">
                  <a:extLst>
                    <a:ext uri="{9D8B030D-6E8A-4147-A177-3AD203B41FA5}">
                      <a16:colId xmlns:a16="http://schemas.microsoft.com/office/drawing/2014/main" val="3591344602"/>
                    </a:ext>
                  </a:extLst>
                </a:gridCol>
              </a:tblGrid>
              <a:tr h="568537">
                <a:tc>
                  <a:txBody>
                    <a:bodyPr/>
                    <a:lstStyle/>
                    <a:p>
                      <a:pPr algn="ctr"/>
                      <a:r>
                        <a:rPr lang="en-GB" sz="2200" b="1" dirty="0" err="1">
                          <a:solidFill>
                            <a:srgbClr val="002060"/>
                          </a:solidFill>
                        </a:rPr>
                        <a:t>Español</a:t>
                      </a:r>
                      <a:endParaRPr lang="x-none" sz="2200" dirty="0"/>
                    </a:p>
                  </a:txBody>
                  <a:tcPr>
                    <a:solidFill>
                      <a:schemeClr val="accent2">
                        <a:lumMod val="20000"/>
                        <a:lumOff val="80000"/>
                      </a:schemeClr>
                    </a:solidFill>
                  </a:tcPr>
                </a:tc>
                <a:tc>
                  <a:txBody>
                    <a:bodyPr/>
                    <a:lstStyle/>
                    <a:p>
                      <a:pPr algn="ctr"/>
                      <a:r>
                        <a:rPr lang="en-GB" sz="2200" b="1" dirty="0" err="1">
                          <a:solidFill>
                            <a:srgbClr val="002060"/>
                          </a:solidFill>
                        </a:rPr>
                        <a:t>Inglés</a:t>
                      </a:r>
                      <a:endParaRPr lang="x-none" sz="2200" dirty="0"/>
                    </a:p>
                  </a:txBody>
                  <a:tcPr>
                    <a:solidFill>
                      <a:schemeClr val="accent1">
                        <a:lumMod val="20000"/>
                        <a:lumOff val="80000"/>
                      </a:schemeClr>
                    </a:solidFill>
                  </a:tcPr>
                </a:tc>
                <a:extLst>
                  <a:ext uri="{0D108BD9-81ED-4DB2-BD59-A6C34878D82A}">
                    <a16:rowId xmlns:a16="http://schemas.microsoft.com/office/drawing/2014/main" val="3543139951"/>
                  </a:ext>
                </a:extLst>
              </a:tr>
              <a:tr h="1786467">
                <a:tc>
                  <a:txBody>
                    <a:bodyPr/>
                    <a:lstStyle/>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txBody>
                  <a:tcPr/>
                </a:tc>
                <a:tc>
                  <a:txBody>
                    <a:bodyPr/>
                    <a:lstStyle/>
                    <a:p>
                      <a:endParaRPr lang="x-none" dirty="0"/>
                    </a:p>
                  </a:txBody>
                  <a:tcPr/>
                </a:tc>
                <a:extLst>
                  <a:ext uri="{0D108BD9-81ED-4DB2-BD59-A6C34878D82A}">
                    <a16:rowId xmlns:a16="http://schemas.microsoft.com/office/drawing/2014/main" val="30649025"/>
                  </a:ext>
                </a:extLst>
              </a:tr>
            </a:tbl>
          </a:graphicData>
        </a:graphic>
      </p:graphicFrame>
      <p:sp>
        <p:nvSpPr>
          <p:cNvPr id="4" name="Rectangle 6">
            <a:extLst>
              <a:ext uri="{FF2B5EF4-FFF2-40B4-BE49-F238E27FC236}">
                <a16:creationId xmlns:a16="http://schemas.microsoft.com/office/drawing/2014/main" id="{57FC4D4E-3BBF-DD4F-97F4-747D5DDB396A}"/>
              </a:ext>
            </a:extLst>
          </p:cNvPr>
          <p:cNvSpPr/>
          <p:nvPr/>
        </p:nvSpPr>
        <p:spPr>
          <a:xfrm>
            <a:off x="838200" y="1559110"/>
            <a:ext cx="4278086" cy="4555093"/>
          </a:xfrm>
          <a:prstGeom prst="rect">
            <a:avLst/>
          </a:prstGeom>
        </p:spPr>
        <p:txBody>
          <a:bodyPr wrap="square">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usar sombrero.</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 éste no es</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mayor problema: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pensar,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leer,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cantar,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comer,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escuchar,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 puede entender,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para amar y besar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cabeza debes tener.</a:t>
            </a:r>
          </a:p>
        </p:txBody>
      </p:sp>
      <p:sp>
        <p:nvSpPr>
          <p:cNvPr id="5" name="Rectangle 6">
            <a:extLst>
              <a:ext uri="{FF2B5EF4-FFF2-40B4-BE49-F238E27FC236}">
                <a16:creationId xmlns:a16="http://schemas.microsoft.com/office/drawing/2014/main" id="{92834574-4E28-CD48-B33C-F59EB8FF5052}"/>
              </a:ext>
            </a:extLst>
          </p:cNvPr>
          <p:cNvSpPr/>
          <p:nvPr/>
        </p:nvSpPr>
        <p:spPr>
          <a:xfrm>
            <a:off x="6146800" y="1559110"/>
            <a:ext cx="4278086" cy="4524637"/>
          </a:xfrm>
          <a:prstGeom prst="rect">
            <a:avLst/>
          </a:prstGeom>
        </p:spPr>
        <p:txBody>
          <a:bodyPr wrap="square">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without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head…</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wear</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this</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a:t>
            </a:r>
            <a:endPar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his</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biggest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problem</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think</a:t>
            </a:r>
            <a:endPar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read</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a:t>
            </a:r>
            <a:endPar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listen,</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he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understand</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that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love</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to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kiss</a:t>
            </a:r>
            <a:endPar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must</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have</a:t>
            </a:r>
            <a:r>
              <a:rPr kumimoji="0" lang="es-ES"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head.</a:t>
            </a:r>
          </a:p>
        </p:txBody>
      </p:sp>
    </p:spTree>
    <p:extLst>
      <p:ext uri="{BB962C8B-B14F-4D97-AF65-F5344CB8AC3E}">
        <p14:creationId xmlns:p14="http://schemas.microsoft.com/office/powerpoint/2010/main" val="23774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Which side is it?</a:t>
            </a:r>
            <a:endParaRPr lang="en-GB" sz="3600" b="1" dirty="0">
              <a:solidFill>
                <a:schemeClr val="bg1"/>
              </a:solidFill>
            </a:endParaRPr>
          </a:p>
        </p:txBody>
      </p:sp>
      <p:sp>
        <p:nvSpPr>
          <p:cNvPr id="3" name="TextBox 2"/>
          <p:cNvSpPr txBox="1"/>
          <p:nvPr/>
        </p:nvSpPr>
        <p:spPr>
          <a:xfrm>
            <a:off x="539614" y="1236021"/>
            <a:ext cx="105202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paper dictionary (i.e. a real book!) has two sections: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for a Spanish dictionary, these are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Spanish to English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English to Spanish</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 you say in which section of the dictionary you would look for the words below?</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p:cNvSpPr txBox="1"/>
          <p:nvPr/>
        </p:nvSpPr>
        <p:spPr>
          <a:xfrm>
            <a:off x="5327318" y="5066988"/>
            <a:ext cx="187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p:cNvSpPr txBox="1"/>
          <p:nvPr/>
        </p:nvSpPr>
        <p:spPr>
          <a:xfrm>
            <a:off x="5362222" y="550078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p:cNvSpPr txBox="1"/>
          <p:nvPr/>
        </p:nvSpPr>
        <p:spPr>
          <a:xfrm>
            <a:off x="5339136" y="426176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with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5374040" y="593457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detrás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5327318" y="341257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delante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p:cNvSpPr txBox="1"/>
          <p:nvPr/>
        </p:nvSpPr>
        <p:spPr>
          <a:xfrm>
            <a:off x="5339136" y="465237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tren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5327318" y="299465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bread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5327318" y="381847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happy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loud Callout 23"/>
          <p:cNvSpPr/>
          <p:nvPr/>
        </p:nvSpPr>
        <p:spPr>
          <a:xfrm>
            <a:off x="160256" y="3220004"/>
            <a:ext cx="4630132" cy="2745080"/>
          </a:xfrm>
          <a:prstGeom prst="cloudCallout">
            <a:avLst>
              <a:gd name="adj1" fmla="val 16486"/>
              <a:gd name="adj2" fmla="val 588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a:off x="1177617" y="3612630"/>
            <a:ext cx="3174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Spanish</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to English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8371266" y="3612630"/>
            <a:ext cx="32280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English</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to Spanish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Cloud Callout 31"/>
          <p:cNvSpPr/>
          <p:nvPr/>
        </p:nvSpPr>
        <p:spPr>
          <a:xfrm>
            <a:off x="7147668" y="3136630"/>
            <a:ext cx="4630132" cy="2745080"/>
          </a:xfrm>
          <a:prstGeom prst="cloudCallout">
            <a:avLst>
              <a:gd name="adj1" fmla="val -16758"/>
              <a:gd name="adj2" fmla="val 616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9641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7.40741E-7 L 0.2086 0.15579 " pathEditMode="relative" rAng="0" ptsTypes="AA">
                                      <p:cBhvr>
                                        <p:cTn id="6" dur="2000" fill="hold"/>
                                        <p:tgtEl>
                                          <p:spTgt spid="21"/>
                                        </p:tgtEl>
                                        <p:attrNameLst>
                                          <p:attrName>ppt_x</p:attrName>
                                          <p:attrName>ppt_y</p:attrName>
                                        </p:attrNameLst>
                                      </p:cBhvr>
                                      <p:rCtr x="10430" y="77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1.85185E-6 L -0.37786 0.13727 " pathEditMode="relative" rAng="0" ptsTypes="AA">
                                      <p:cBhvr>
                                        <p:cTn id="10" dur="2000" fill="hold"/>
                                        <p:tgtEl>
                                          <p:spTgt spid="14"/>
                                        </p:tgtEl>
                                        <p:attrNameLst>
                                          <p:attrName>ppt_x</p:attrName>
                                          <p:attrName>ppt_y</p:attrName>
                                        </p:attrNameLst>
                                      </p:cBhvr>
                                      <p:rCtr x="-18893" y="685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3.7037E-7 L 0.30964 0.06134 " pathEditMode="relative" rAng="0" ptsTypes="AA">
                                      <p:cBhvr>
                                        <p:cTn id="14" dur="2000" fill="hold"/>
                                        <p:tgtEl>
                                          <p:spTgt spid="22"/>
                                        </p:tgtEl>
                                        <p:attrNameLst>
                                          <p:attrName>ppt_x</p:attrName>
                                          <p:attrName>ppt_y</p:attrName>
                                        </p:attrNameLst>
                                      </p:cBhvr>
                                      <p:rCtr x="15482" y="305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44444E-6 L 0.23373 0.06621 " pathEditMode="relative" rAng="0" ptsTypes="AA">
                                      <p:cBhvr>
                                        <p:cTn id="18" dur="2000" fill="hold"/>
                                        <p:tgtEl>
                                          <p:spTgt spid="12"/>
                                        </p:tgtEl>
                                        <p:attrNameLst>
                                          <p:attrName>ppt_x</p:attrName>
                                          <p:attrName>ppt_y</p:attrName>
                                        </p:attrNameLst>
                                      </p:cBhvr>
                                      <p:rCtr x="11745" y="305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04167E-6 2.59259E-6 L -0.32435 0.06898 " pathEditMode="relative" rAng="0" ptsTypes="AA">
                                      <p:cBhvr>
                                        <p:cTn id="22" dur="2000" fill="hold"/>
                                        <p:tgtEl>
                                          <p:spTgt spid="20">
                                            <p:txEl>
                                              <p:pRg st="0" end="0"/>
                                            </p:txEl>
                                          </p:spTgt>
                                        </p:tgtEl>
                                        <p:attrNameLst>
                                          <p:attrName>ppt_x</p:attrName>
                                          <p:attrName>ppt_y</p:attrName>
                                        </p:attrNameLst>
                                      </p:cBhvr>
                                      <p:rCtr x="-16224" y="344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6 4.44444E-6 L -0.26211 -0.1338 " pathEditMode="relative" rAng="0" ptsTypes="AA">
                                      <p:cBhvr>
                                        <p:cTn id="26" dur="2000" fill="hold"/>
                                        <p:tgtEl>
                                          <p:spTgt spid="8"/>
                                        </p:tgtEl>
                                        <p:attrNameLst>
                                          <p:attrName>ppt_x</p:attrName>
                                          <p:attrName>ppt_y</p:attrName>
                                        </p:attrNameLst>
                                      </p:cBhvr>
                                      <p:rCtr x="-13112" y="-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91667E-6 0 L 0.3681 -0.11898 " pathEditMode="relative" rAng="0" ptsTypes="AA">
                                      <p:cBhvr>
                                        <p:cTn id="30" dur="2000" fill="hold"/>
                                        <p:tgtEl>
                                          <p:spTgt spid="11"/>
                                        </p:tgtEl>
                                        <p:attrNameLst>
                                          <p:attrName>ppt_x</p:attrName>
                                          <p:attrName>ppt_y</p:attrName>
                                        </p:attrNameLst>
                                      </p:cBhvr>
                                      <p:rCtr x="18398" y="-594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45833E-6 -4.44444E-6 L -0.23815 -0.15277 " pathEditMode="relative" rAng="0" ptsTypes="AA">
                                      <p:cBhvr>
                                        <p:cTn id="34" dur="2000" fill="hold"/>
                                        <p:tgtEl>
                                          <p:spTgt spid="13"/>
                                        </p:tgtEl>
                                        <p:attrNameLst>
                                          <p:attrName>ppt_x</p:attrName>
                                          <p:attrName>ppt_y</p:attrName>
                                        </p:attrNameLst>
                                      </p:cBhvr>
                                      <p:rCtr x="-11914" y="-7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Alphabetical order</a:t>
            </a:r>
            <a:endParaRPr lang="en-GB" sz="3600" b="1" dirty="0">
              <a:solidFill>
                <a:schemeClr val="bg1"/>
              </a:solidFill>
            </a:endParaRPr>
          </a:p>
        </p:txBody>
      </p:sp>
      <p:sp>
        <p:nvSpPr>
          <p:cNvPr id="3" name="TextBox 2"/>
          <p:cNvSpPr txBox="1"/>
          <p:nvPr/>
        </p:nvSpPr>
        <p:spPr>
          <a:xfrm>
            <a:off x="489527" y="1284835"/>
            <a:ext cx="10520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 a paper dictionary, words are listed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 alphabetical order</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Put these English words into the order in which they would appear in the dictionary: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p:cNvSpPr txBox="1"/>
          <p:nvPr/>
        </p:nvSpPr>
        <p:spPr>
          <a:xfrm>
            <a:off x="4812146" y="2133728"/>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because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p:cNvSpPr txBox="1"/>
          <p:nvPr/>
        </p:nvSpPr>
        <p:spPr>
          <a:xfrm>
            <a:off x="9007072" y="2133728"/>
            <a:ext cx="187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befriend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p:cNvSpPr txBox="1"/>
          <p:nvPr/>
        </p:nvSpPr>
        <p:spPr>
          <a:xfrm>
            <a:off x="7225408" y="212277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ball</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3189689" y="213372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bold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p:cNvSpPr txBox="1"/>
          <p:nvPr/>
        </p:nvSpPr>
        <p:spPr>
          <a:xfrm>
            <a:off x="1258241" y="213372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before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p:cNvSpPr txBox="1"/>
          <p:nvPr/>
        </p:nvSpPr>
        <p:spPr>
          <a:xfrm>
            <a:off x="365359" y="5861672"/>
            <a:ext cx="118919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So we had to go as far as the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fourth letter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to sort words 3 and 4 into alphabetical order!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1258241" y="2815853"/>
            <a:ext cx="53285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72214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2.59259E-6 L -0.44453 0.09977 " pathEditMode="relative" rAng="0" ptsTypes="AA">
                                      <p:cBhvr>
                                        <p:cTn id="6" dur="2000" fill="hold"/>
                                        <p:tgtEl>
                                          <p:spTgt spid="9"/>
                                        </p:tgtEl>
                                        <p:attrNameLst>
                                          <p:attrName>ppt_x</p:attrName>
                                          <p:attrName>ppt_y</p:attrName>
                                        </p:attrNameLst>
                                      </p:cBhvr>
                                      <p:rCtr x="-22227" y="497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2.22222E-6 L -0.24753 0.19028 " pathEditMode="relative" rAng="0" ptsTypes="AA">
                                      <p:cBhvr>
                                        <p:cTn id="10" dur="2000" fill="hold"/>
                                        <p:tgtEl>
                                          <p:spTgt spid="7"/>
                                        </p:tgtEl>
                                        <p:attrNameLst>
                                          <p:attrName>ppt_x</p:attrName>
                                          <p:attrName>ppt_y</p:attrName>
                                        </p:attrNameLst>
                                      </p:cBhvr>
                                      <p:rCtr x="-12383" y="951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2.22222E-6 L 0.04336 0.27546 " pathEditMode="relative" rAng="0" ptsTypes="AA">
                                      <p:cBhvr>
                                        <p:cTn id="14" dur="2000" fill="hold"/>
                                        <p:tgtEl>
                                          <p:spTgt spid="11"/>
                                        </p:tgtEl>
                                        <p:attrNameLst>
                                          <p:attrName>ppt_x</p:attrName>
                                          <p:attrName>ppt_y</p:attrName>
                                        </p:attrNameLst>
                                      </p:cBhvr>
                                      <p:rCtr x="2161" y="1377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2.22222E-6 L -0.58829 0.36481 " pathEditMode="relative" rAng="0" ptsTypes="AA">
                                      <p:cBhvr>
                                        <p:cTn id="18" dur="2000" fill="hold"/>
                                        <p:tgtEl>
                                          <p:spTgt spid="8"/>
                                        </p:tgtEl>
                                        <p:attrNameLst>
                                          <p:attrName>ppt_x</p:attrName>
                                          <p:attrName>ppt_y</p:attrName>
                                        </p:attrNameLst>
                                      </p:cBhvr>
                                      <p:rCtr x="-29414" y="1824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875E-6 2.22222E-6 L -0.11276 0.45833 " pathEditMode="relative" rAng="0" ptsTypes="AA">
                                      <p:cBhvr>
                                        <p:cTn id="22" dur="2000" fill="hold"/>
                                        <p:tgtEl>
                                          <p:spTgt spid="10"/>
                                        </p:tgtEl>
                                        <p:attrNameLst>
                                          <p:attrName>ppt_x</p:attrName>
                                          <p:attrName>ppt_y</p:attrName>
                                        </p:attrNameLst>
                                      </p:cBhvr>
                                      <p:rCtr x="-5638" y="2291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61237" y="1946853"/>
            <a:ext cx="7806690" cy="43891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Online dictionary</a:t>
            </a:r>
            <a:endParaRPr lang="en-GB" sz="3600" b="1" dirty="0">
              <a:solidFill>
                <a:schemeClr val="bg1"/>
              </a:solidFill>
            </a:endParaRPr>
          </a:p>
        </p:txBody>
      </p:sp>
      <p:sp>
        <p:nvSpPr>
          <p:cNvPr id="3" name="TextBox 2"/>
          <p:cNvSpPr txBox="1"/>
          <p:nvPr/>
        </p:nvSpPr>
        <p:spPr>
          <a:xfrm>
            <a:off x="482137" y="1163991"/>
            <a:ext cx="111545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These days, you don’t have to use a paper dictionary: online dictionaries are available. A good one for Spanish is </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5"/>
              </a:rPr>
              <a:t>WordReference</a:t>
            </a: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It looks like this: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Oval Callout 14"/>
          <p:cNvSpPr/>
          <p:nvPr/>
        </p:nvSpPr>
        <p:spPr>
          <a:xfrm>
            <a:off x="1113692" y="3535462"/>
            <a:ext cx="5950890" cy="1211902"/>
          </a:xfrm>
          <a:prstGeom prst="wedgeEllipseCallout">
            <a:avLst>
              <a:gd name="adj1" fmla="val 26855"/>
              <a:gd name="adj2" fmla="val -106642"/>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type the word you want to look up here (make sure it is in the right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Oval Callout 15"/>
          <p:cNvSpPr/>
          <p:nvPr/>
        </p:nvSpPr>
        <p:spPr>
          <a:xfrm>
            <a:off x="5439508" y="4891270"/>
            <a:ext cx="6307015" cy="1211902"/>
          </a:xfrm>
          <a:prstGeom prst="wedgeEllipseCallout">
            <a:avLst>
              <a:gd name="adj1" fmla="val -10894"/>
              <a:gd name="adj2" fmla="val -211396"/>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You swap between the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English to Spanish and Spanish to English sections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15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Parts of speech</a:t>
            </a:r>
            <a:endParaRPr lang="en-GB" sz="3600" b="1" dirty="0">
              <a:solidFill>
                <a:schemeClr val="bg1"/>
              </a:solidFill>
            </a:endParaRPr>
          </a:p>
        </p:txBody>
      </p:sp>
      <p:sp>
        <p:nvSpPr>
          <p:cNvPr id="3" name="TextBox 2"/>
          <p:cNvSpPr txBox="1"/>
          <p:nvPr/>
        </p:nvSpPr>
        <p:spPr>
          <a:xfrm>
            <a:off x="300038" y="1191546"/>
            <a:ext cx="117756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Assuming we can find our word we also need to know what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type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word it is, in the context in which we need to use it.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match the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on the left below with their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type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orange), on the right?</a:t>
            </a:r>
          </a:p>
        </p:txBody>
      </p:sp>
      <p:sp>
        <p:nvSpPr>
          <p:cNvPr id="7" name="TextBox 6"/>
          <p:cNvSpPr txBox="1"/>
          <p:nvPr/>
        </p:nvSpPr>
        <p:spPr>
          <a:xfrm>
            <a:off x="10269648" y="3930128"/>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8" name="TextBox 7"/>
          <p:cNvSpPr txBox="1"/>
          <p:nvPr/>
        </p:nvSpPr>
        <p:spPr>
          <a:xfrm>
            <a:off x="2412770" y="4647480"/>
            <a:ext cx="187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quickly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p:cNvSpPr txBox="1"/>
          <p:nvPr/>
        </p:nvSpPr>
        <p:spPr>
          <a:xfrm>
            <a:off x="8914090" y="503293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noun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0" name="TextBox 9"/>
          <p:cNvSpPr txBox="1"/>
          <p:nvPr/>
        </p:nvSpPr>
        <p:spPr>
          <a:xfrm>
            <a:off x="8985983" y="4440736"/>
            <a:ext cx="1727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preposition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1" name="TextBox 10"/>
          <p:cNvSpPr txBox="1"/>
          <p:nvPr/>
        </p:nvSpPr>
        <p:spPr>
          <a:xfrm>
            <a:off x="1843250" y="435078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p:cNvSpPr txBox="1"/>
          <p:nvPr/>
        </p:nvSpPr>
        <p:spPr>
          <a:xfrm>
            <a:off x="3020173" y="402597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with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2554450" y="521062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p:cNvSpPr txBox="1"/>
          <p:nvPr/>
        </p:nvSpPr>
        <p:spPr>
          <a:xfrm>
            <a:off x="968892" y="420724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p:cNvSpPr txBox="1"/>
          <p:nvPr/>
        </p:nvSpPr>
        <p:spPr>
          <a:xfrm>
            <a:off x="6930035" y="4923789"/>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conjunction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6" name="TextBox 15"/>
          <p:cNvSpPr txBox="1"/>
          <p:nvPr/>
        </p:nvSpPr>
        <p:spPr>
          <a:xfrm>
            <a:off x="8784927" y="3370694"/>
            <a:ext cx="2969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article (determiner)</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7" name="TextBox 16"/>
          <p:cNvSpPr txBox="1"/>
          <p:nvPr/>
        </p:nvSpPr>
        <p:spPr>
          <a:xfrm>
            <a:off x="7007020" y="4258836"/>
            <a:ext cx="1513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pronoun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8" name="TextBox 17"/>
          <p:cNvSpPr txBox="1"/>
          <p:nvPr/>
        </p:nvSpPr>
        <p:spPr>
          <a:xfrm>
            <a:off x="8427183" y="393736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adverb</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9" name="TextBox 18"/>
          <p:cNvSpPr txBox="1"/>
          <p:nvPr/>
        </p:nvSpPr>
        <p:spPr>
          <a:xfrm>
            <a:off x="6930035" y="3456219"/>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adjective</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1029712" y="503445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make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1355760" y="364536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bread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2554450" y="348637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happy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Cloud Callout 3"/>
          <p:cNvSpPr/>
          <p:nvPr/>
        </p:nvSpPr>
        <p:spPr>
          <a:xfrm>
            <a:off x="6268252" y="3048016"/>
            <a:ext cx="5807484" cy="2813655"/>
          </a:xfrm>
          <a:prstGeom prst="cloudCallout">
            <a:avLst>
              <a:gd name="adj1" fmla="val -62813"/>
              <a:gd name="adj2" fmla="val 514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Cloud Callout 23"/>
          <p:cNvSpPr/>
          <p:nvPr/>
        </p:nvSpPr>
        <p:spPr>
          <a:xfrm>
            <a:off x="160256" y="3220004"/>
            <a:ext cx="4630132" cy="2745080"/>
          </a:xfrm>
          <a:prstGeom prst="cloudCallout">
            <a:avLst>
              <a:gd name="adj1" fmla="val 61250"/>
              <a:gd name="adj2" fmla="val 477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4"/>
          <p:cNvSpPr txBox="1"/>
          <p:nvPr/>
        </p:nvSpPr>
        <p:spPr>
          <a:xfrm>
            <a:off x="300038" y="2217199"/>
            <a:ext cx="1240903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Sometimes, the same word can be both a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noun</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and a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verb</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take the English word ‘lead’, for example (something you use to walk the dog, and something you do when others follow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865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Answers</a:t>
            </a:r>
            <a:endParaRPr lang="en-GB" sz="3600" b="1" dirty="0">
              <a:solidFill>
                <a:schemeClr val="bg1"/>
              </a:solidFill>
            </a:endParaRPr>
          </a:p>
        </p:txBody>
      </p:sp>
      <p:sp>
        <p:nvSpPr>
          <p:cNvPr id="3" name="TextBox 2"/>
          <p:cNvSpPr txBox="1"/>
          <p:nvPr/>
        </p:nvSpPr>
        <p:spPr>
          <a:xfrm>
            <a:off x="639339" y="1263434"/>
            <a:ext cx="10520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Did you match the words and their word types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39" name="TextBox 38"/>
          <p:cNvSpPr txBox="1"/>
          <p:nvPr/>
        </p:nvSpPr>
        <p:spPr>
          <a:xfrm>
            <a:off x="6222975" y="2846172"/>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0" name="TextBox 39"/>
          <p:cNvSpPr txBox="1"/>
          <p:nvPr/>
        </p:nvSpPr>
        <p:spPr>
          <a:xfrm>
            <a:off x="4477048" y="3275159"/>
            <a:ext cx="2267497" cy="4083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quickly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p:cNvSpPr txBox="1"/>
          <p:nvPr/>
        </p:nvSpPr>
        <p:spPr>
          <a:xfrm>
            <a:off x="6222975" y="188151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noun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2" name="TextBox 41"/>
          <p:cNvSpPr txBox="1"/>
          <p:nvPr/>
        </p:nvSpPr>
        <p:spPr>
          <a:xfrm>
            <a:off x="6222975" y="4673919"/>
            <a:ext cx="1727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preposition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3" name="TextBox 42"/>
          <p:cNvSpPr txBox="1"/>
          <p:nvPr/>
        </p:nvSpPr>
        <p:spPr>
          <a:xfrm>
            <a:off x="4477048" y="415310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p:cNvSpPr txBox="1"/>
          <p:nvPr/>
        </p:nvSpPr>
        <p:spPr>
          <a:xfrm>
            <a:off x="4477048" y="465847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with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p:cNvSpPr txBox="1"/>
          <p:nvPr/>
        </p:nvSpPr>
        <p:spPr>
          <a:xfrm>
            <a:off x="4477048" y="515191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p:cNvSpPr txBox="1"/>
          <p:nvPr/>
        </p:nvSpPr>
        <p:spPr>
          <a:xfrm>
            <a:off x="4477048" y="369560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p:cNvSpPr txBox="1"/>
          <p:nvPr/>
        </p:nvSpPr>
        <p:spPr>
          <a:xfrm>
            <a:off x="6222975" y="5169761"/>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conjunction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8" name="TextBox 47"/>
          <p:cNvSpPr txBox="1"/>
          <p:nvPr/>
        </p:nvSpPr>
        <p:spPr>
          <a:xfrm>
            <a:off x="6222975" y="3739784"/>
            <a:ext cx="2969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article (determiner)</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9" name="TextBox 48"/>
          <p:cNvSpPr txBox="1"/>
          <p:nvPr/>
        </p:nvSpPr>
        <p:spPr>
          <a:xfrm>
            <a:off x="6222975" y="4192517"/>
            <a:ext cx="1513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pronoun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50" name="TextBox 49"/>
          <p:cNvSpPr txBox="1"/>
          <p:nvPr/>
        </p:nvSpPr>
        <p:spPr>
          <a:xfrm>
            <a:off x="6222975" y="328705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adverb</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51" name="TextBox 50"/>
          <p:cNvSpPr txBox="1"/>
          <p:nvPr/>
        </p:nvSpPr>
        <p:spPr>
          <a:xfrm>
            <a:off x="6178840" y="232239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adjective</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52" name="TextBox 51"/>
          <p:cNvSpPr txBox="1"/>
          <p:nvPr/>
        </p:nvSpPr>
        <p:spPr>
          <a:xfrm>
            <a:off x="4477048" y="282371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make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p:cNvSpPr txBox="1"/>
          <p:nvPr/>
        </p:nvSpPr>
        <p:spPr>
          <a:xfrm>
            <a:off x="4477048" y="1892856"/>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bread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p:cNvSpPr txBox="1"/>
          <p:nvPr/>
        </p:nvSpPr>
        <p:spPr>
          <a:xfrm>
            <a:off x="4477048" y="233459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happy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p:cNvSpPr txBox="1"/>
          <p:nvPr/>
        </p:nvSpPr>
        <p:spPr>
          <a:xfrm>
            <a:off x="3470643" y="5665603"/>
            <a:ext cx="66279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Types of word are called ‘parts of speech’.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07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2" grpId="0"/>
      <p:bldP spid="47" grpId="0"/>
      <p:bldP spid="48" grpId="0"/>
      <p:bldP spid="49" grpId="0"/>
      <p:bldP spid="50" grpId="0"/>
      <p:bldP spid="51"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Abbreviations used</a:t>
            </a:r>
            <a:endParaRPr lang="en-GB" sz="3600" b="1" dirty="0">
              <a:solidFill>
                <a:schemeClr val="bg1"/>
              </a:solidFill>
            </a:endParaRPr>
          </a:p>
        </p:txBody>
      </p:sp>
      <p:sp>
        <p:nvSpPr>
          <p:cNvPr id="3" name="TextBox 2"/>
          <p:cNvSpPr txBox="1"/>
          <p:nvPr/>
        </p:nvSpPr>
        <p:spPr>
          <a:xfrm>
            <a:off x="353620" y="1238589"/>
            <a:ext cx="112431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Dictionaries give the type of word (part of speech) using abbreviations (often in italics and sometimes in a different colour) after the word itself.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Can you find the abbreviations used in </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4"/>
              </a:rPr>
              <a:t>WordReference</a:t>
            </a:r>
            <a:r>
              <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for each part of speech?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p:cNvSpPr txBox="1"/>
          <p:nvPr/>
        </p:nvSpPr>
        <p:spPr>
          <a:xfrm>
            <a:off x="6298713" y="3320606"/>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8" name="TextBox 7"/>
          <p:cNvSpPr txBox="1"/>
          <p:nvPr/>
        </p:nvSpPr>
        <p:spPr>
          <a:xfrm>
            <a:off x="4552786" y="3749593"/>
            <a:ext cx="2267497" cy="4083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adv</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p:cNvSpPr txBox="1"/>
          <p:nvPr/>
        </p:nvSpPr>
        <p:spPr>
          <a:xfrm>
            <a:off x="6298713" y="235594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noun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0" name="TextBox 9"/>
          <p:cNvSpPr txBox="1"/>
          <p:nvPr/>
        </p:nvSpPr>
        <p:spPr>
          <a:xfrm>
            <a:off x="6298713" y="5148353"/>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preposition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1" name="TextBox 10"/>
          <p:cNvSpPr txBox="1"/>
          <p:nvPr/>
        </p:nvSpPr>
        <p:spPr>
          <a:xfrm>
            <a:off x="4552786" y="462753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pron</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p:cNvSpPr txBox="1"/>
          <p:nvPr/>
        </p:nvSpPr>
        <p:spPr>
          <a:xfrm>
            <a:off x="4552786" y="513291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prep</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4552786" y="562634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conj</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p:cNvSpPr txBox="1"/>
          <p:nvPr/>
        </p:nvSpPr>
        <p:spPr>
          <a:xfrm>
            <a:off x="3512045" y="4170042"/>
            <a:ext cx="24631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def art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or </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indef art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p:cNvSpPr txBox="1"/>
          <p:nvPr/>
        </p:nvSpPr>
        <p:spPr>
          <a:xfrm>
            <a:off x="6298713" y="5626348"/>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conjunction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6" name="TextBox 15"/>
          <p:cNvSpPr txBox="1"/>
          <p:nvPr/>
        </p:nvSpPr>
        <p:spPr>
          <a:xfrm>
            <a:off x="6298713" y="4157990"/>
            <a:ext cx="2969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article (determiner)</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7" name="TextBox 16"/>
          <p:cNvSpPr txBox="1"/>
          <p:nvPr/>
        </p:nvSpPr>
        <p:spPr>
          <a:xfrm>
            <a:off x="6328040" y="4621414"/>
            <a:ext cx="1513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pronoun</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8" name="TextBox 17"/>
          <p:cNvSpPr txBox="1"/>
          <p:nvPr/>
        </p:nvSpPr>
        <p:spPr>
          <a:xfrm>
            <a:off x="6298713" y="376148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adverb</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9" name="TextBox 18"/>
          <p:cNvSpPr txBox="1"/>
          <p:nvPr/>
        </p:nvSpPr>
        <p:spPr>
          <a:xfrm>
            <a:off x="6254578" y="2796826"/>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adjective</a:t>
            </a:r>
            <a:endPar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4552786" y="329814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vtr</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or </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vi</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4552786" y="236729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nm</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or </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nf</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4552786" y="280902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adj</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633012" y="5972794"/>
            <a:ext cx="112431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Similar abbreviations are used in paper dictionaries, too.</a:t>
            </a:r>
          </a:p>
        </p:txBody>
      </p:sp>
    </p:spTree>
    <p:extLst>
      <p:ext uri="{BB962C8B-B14F-4D97-AF65-F5344CB8AC3E}">
        <p14:creationId xmlns:p14="http://schemas.microsoft.com/office/powerpoint/2010/main" val="252611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3" name="Content Placeholder 2"/>
          <p:cNvSpPr>
            <a:spLocks noGrp="1"/>
          </p:cNvSpPr>
          <p:nvPr>
            <p:ph sz="half" idx="1"/>
          </p:nvPr>
        </p:nvSpPr>
        <p:spPr>
          <a:xfrm>
            <a:off x="7591400" y="45708"/>
            <a:ext cx="5181600" cy="4391426"/>
          </a:xfrm>
        </p:spPr>
        <p:txBody>
          <a:bodyPr>
            <a:noAutofit/>
          </a:bodyPr>
          <a:lstStyle/>
          <a:p>
            <a:pPr marL="0" indent="0">
              <a:buNone/>
            </a:pPr>
            <a:r>
              <a:rPr lang="es-ES" sz="2000" dirty="0"/>
              <a:t>Un hombre </a:t>
            </a:r>
            <a:r>
              <a:rPr lang="es-ES" sz="2000" b="1" dirty="0">
                <a:solidFill>
                  <a:schemeClr val="accent2"/>
                </a:solidFill>
              </a:rPr>
              <a:t>sin</a:t>
            </a:r>
            <a:r>
              <a:rPr lang="es-ES" sz="2000" dirty="0"/>
              <a:t> cabeza</a:t>
            </a:r>
          </a:p>
          <a:p>
            <a:pPr marL="0" indent="0">
              <a:buNone/>
            </a:pPr>
            <a:r>
              <a:rPr lang="es-ES" sz="2000" dirty="0"/>
              <a:t>no puede usar sombrero.</a:t>
            </a:r>
          </a:p>
          <a:p>
            <a:pPr marL="0" indent="0">
              <a:buNone/>
            </a:pPr>
            <a:r>
              <a:rPr lang="es-ES" sz="2000" dirty="0"/>
              <a:t>Pero éste no es</a:t>
            </a:r>
          </a:p>
          <a:p>
            <a:pPr marL="0" indent="0">
              <a:buNone/>
            </a:pPr>
            <a:r>
              <a:rPr lang="es-ES" sz="2000" dirty="0"/>
              <a:t>su </a:t>
            </a:r>
            <a:r>
              <a:rPr lang="es-ES" sz="2000" b="1" dirty="0">
                <a:solidFill>
                  <a:schemeClr val="accent2"/>
                </a:solidFill>
              </a:rPr>
              <a:t>mayor</a:t>
            </a:r>
            <a:r>
              <a:rPr lang="es-ES" sz="2000" dirty="0"/>
              <a:t> problema:</a:t>
            </a:r>
          </a:p>
          <a:p>
            <a:pPr marL="0" indent="0">
              <a:buNone/>
            </a:pPr>
            <a:r>
              <a:rPr lang="es-ES" sz="2000" dirty="0"/>
              <a:t>no puede </a:t>
            </a:r>
            <a:r>
              <a:rPr lang="es-ES" sz="2000" b="1" dirty="0">
                <a:solidFill>
                  <a:schemeClr val="accent2"/>
                </a:solidFill>
              </a:rPr>
              <a:t>pensar</a:t>
            </a:r>
            <a:r>
              <a:rPr lang="es-ES" sz="2000" dirty="0"/>
              <a:t>,</a:t>
            </a:r>
          </a:p>
          <a:p>
            <a:pPr marL="0" indent="0">
              <a:buNone/>
            </a:pPr>
            <a:r>
              <a:rPr lang="es-ES" sz="2000" dirty="0"/>
              <a:t>no puede leer,</a:t>
            </a:r>
          </a:p>
          <a:p>
            <a:pPr marL="0" indent="0">
              <a:buNone/>
            </a:pPr>
            <a:r>
              <a:rPr lang="es-ES" sz="2000" dirty="0"/>
              <a:t>no puede cantar,</a:t>
            </a:r>
          </a:p>
          <a:p>
            <a:pPr marL="0" indent="0">
              <a:buNone/>
            </a:pPr>
            <a:r>
              <a:rPr lang="es-ES" sz="2000" dirty="0"/>
              <a:t>no puede comer</a:t>
            </a:r>
          </a:p>
          <a:p>
            <a:pPr marL="0" indent="0">
              <a:buNone/>
            </a:pPr>
            <a:r>
              <a:rPr lang="es-ES" sz="2000" dirty="0"/>
              <a:t>No puede escuchar,</a:t>
            </a:r>
          </a:p>
          <a:p>
            <a:pPr marL="0" indent="0">
              <a:buNone/>
            </a:pPr>
            <a:r>
              <a:rPr lang="es-ES" sz="2000" dirty="0"/>
              <a:t>ni puede entender,</a:t>
            </a:r>
          </a:p>
          <a:p>
            <a:pPr marL="0" indent="0">
              <a:buNone/>
            </a:pPr>
            <a:r>
              <a:rPr lang="es-ES" sz="2000" dirty="0"/>
              <a:t>que para amar y besar</a:t>
            </a:r>
          </a:p>
          <a:p>
            <a:pPr marL="0" indent="0">
              <a:buNone/>
            </a:pPr>
            <a:r>
              <a:rPr lang="es-ES" sz="2000" dirty="0"/>
              <a:t>cabeza debes tener.</a:t>
            </a:r>
          </a:p>
          <a:p>
            <a:pPr marL="0" indent="0">
              <a:buNone/>
            </a:pPr>
            <a:r>
              <a:rPr lang="es-ES" sz="2000" dirty="0"/>
              <a:t>Y como tiene dos pares de ojos</a:t>
            </a:r>
          </a:p>
          <a:p>
            <a:pPr marL="0" indent="0">
              <a:buNone/>
            </a:pPr>
            <a:r>
              <a:rPr lang="es-ES" sz="2000" dirty="0"/>
              <a:t>mira de frente y baja la </a:t>
            </a:r>
            <a:r>
              <a:rPr lang="es-ES" sz="2000" b="1" dirty="0">
                <a:solidFill>
                  <a:schemeClr val="accent2"/>
                </a:solidFill>
              </a:rPr>
              <a:t>mirada</a:t>
            </a:r>
          </a:p>
          <a:p>
            <a:pPr marL="0" indent="0">
              <a:buNone/>
            </a:pPr>
            <a:r>
              <a:rPr lang="es-ES" sz="2000" dirty="0"/>
              <a:t>todo al mismo tiempo</a:t>
            </a:r>
          </a:p>
          <a:p>
            <a:pPr marL="0" indent="0">
              <a:buNone/>
            </a:pPr>
            <a:r>
              <a:rPr lang="es-ES" sz="2000" dirty="0"/>
              <a:t>y no nos enteramos.</a:t>
            </a:r>
          </a:p>
        </p:txBody>
      </p:sp>
      <p:sp>
        <p:nvSpPr>
          <p:cNvPr id="7" name="TextBox 6"/>
          <p:cNvSpPr txBox="1"/>
          <p:nvPr/>
        </p:nvSpPr>
        <p:spPr>
          <a:xfrm>
            <a:off x="181504" y="1336388"/>
            <a:ext cx="6603118" cy="25853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studying the poem opposite in Spanish this week. You have learnt many of the words it contains previously, but some others are new.</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look up the words highlighted in </a:t>
            </a:r>
            <a:r>
              <a:rPr kumimoji="0" lang="en-GB"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orange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dictionary (or using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hlinkClick r:id="rId4"/>
              </a:rPr>
              <a:t>WordReference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list their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 meaning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part of speech</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p:cNvSpPr txBox="1"/>
          <p:nvPr/>
        </p:nvSpPr>
        <p:spPr>
          <a:xfrm>
            <a:off x="1580374" y="4264737"/>
            <a:ext cx="7246711" cy="21698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sin</a:t>
            </a:r>
            <a:r>
              <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1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prep</a:t>
            </a:r>
            <a:r>
              <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without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mayor</a:t>
            </a:r>
            <a:r>
              <a:rPr kumimoji="0" lang="en-GB" sz="1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adj</a:t>
            </a:r>
            <a:r>
              <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biggest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pensar</a:t>
            </a:r>
            <a:r>
              <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vi	to think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mirada</a:t>
            </a:r>
            <a:r>
              <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1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nf</a:t>
            </a:r>
            <a:r>
              <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look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54071" y="10825"/>
            <a:ext cx="10515600" cy="1325563"/>
          </a:xfrm>
        </p:spPr>
        <p:txBody>
          <a:bodyPr>
            <a:normAutofit/>
          </a:bodyPr>
          <a:lstStyle/>
          <a:p>
            <a:pPr rtl="0" eaLnBrk="1" latinLnBrk="0" hangingPunct="1"/>
            <a:r>
              <a:rPr lang="es-ES" sz="2600" b="1" kern="1200" dirty="0">
                <a:solidFill>
                  <a:srgbClr val="FFFFFF"/>
                </a:solidFill>
                <a:effectLst/>
                <a:latin typeface="+mj-lt"/>
                <a:ea typeface="+mn-ea"/>
                <a:cs typeface="+mn-cs"/>
              </a:rPr>
              <a:t>Un hombre sin cabeza (adapted poem)</a:t>
            </a:r>
            <a:endParaRPr lang="en-GB" sz="2600" b="1" dirty="0">
              <a:effectLst/>
              <a:latin typeface="+mj-lt"/>
            </a:endParaRPr>
          </a:p>
          <a:p>
            <a:endParaRPr lang="en-GB" sz="2600" b="1" dirty="0">
              <a:latin typeface="+mj-lt"/>
            </a:endParaRPr>
          </a:p>
        </p:txBody>
      </p:sp>
      <p:sp>
        <p:nvSpPr>
          <p:cNvPr id="8" name="Subtitle 5">
            <a:extLst>
              <a:ext uri="{FF2B5EF4-FFF2-40B4-BE49-F238E27FC236}">
                <a16:creationId xmlns:a16="http://schemas.microsoft.com/office/drawing/2014/main" id="{DDFED1B0-8365-D84A-847E-1CD3FA337399}"/>
              </a:ext>
            </a:extLst>
          </p:cNvPr>
          <p:cNvSpPr txBox="1">
            <a:spLocks/>
          </p:cNvSpPr>
          <p:nvPr/>
        </p:nvSpPr>
        <p:spPr>
          <a:xfrm>
            <a:off x="-54071" y="673606"/>
            <a:ext cx="8199126" cy="998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Armando José Sequera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20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15637" y="1707657"/>
            <a:ext cx="7806690" cy="438912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Translation websites</a:t>
            </a:r>
            <a:endParaRPr lang="en-GB" sz="3600" b="1" dirty="0">
              <a:solidFill>
                <a:schemeClr val="bg1"/>
              </a:solidFill>
            </a:endParaRPr>
          </a:p>
        </p:txBody>
      </p:sp>
      <p:sp>
        <p:nvSpPr>
          <p:cNvPr id="3" name="TextBox 2"/>
          <p:cNvSpPr txBox="1"/>
          <p:nvPr/>
        </p:nvSpPr>
        <p:spPr>
          <a:xfrm>
            <a:off x="482137" y="1163991"/>
            <a:ext cx="11154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Some people like to use translation websites, such as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hlinkClick r:id="rId5"/>
              </a:rPr>
              <a:t>Google Translate</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It looks like this: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Oval Callout 14"/>
          <p:cNvSpPr/>
          <p:nvPr/>
        </p:nvSpPr>
        <p:spPr>
          <a:xfrm>
            <a:off x="43306" y="4074081"/>
            <a:ext cx="6998047" cy="1211902"/>
          </a:xfrm>
          <a:prstGeom prst="wedgeEllipseCallout">
            <a:avLst>
              <a:gd name="adj1" fmla="val -6488"/>
              <a:gd name="adj2" fmla="val -12369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type the word you want to look up here (make sure it is in the right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Oval Callout 15"/>
          <p:cNvSpPr/>
          <p:nvPr/>
        </p:nvSpPr>
        <p:spPr>
          <a:xfrm>
            <a:off x="5720862" y="465864"/>
            <a:ext cx="6471138" cy="1211902"/>
          </a:xfrm>
          <a:prstGeom prst="wedgeEllipseCallout">
            <a:avLst>
              <a:gd name="adj1" fmla="val -32621"/>
              <a:gd name="adj2" fmla="val 122299"/>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can reverse the direction of translation (English to Spanish or Spanish to English),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Oval Callout 9"/>
          <p:cNvSpPr/>
          <p:nvPr/>
        </p:nvSpPr>
        <p:spPr>
          <a:xfrm>
            <a:off x="7199213" y="3647013"/>
            <a:ext cx="3954202" cy="1211902"/>
          </a:xfrm>
          <a:prstGeom prst="wedgeEllipseCallout">
            <a:avLst>
              <a:gd name="adj1" fmla="val -123215"/>
              <a:gd name="adj2" fmla="val -121714"/>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 name="Oval Callout 10"/>
          <p:cNvSpPr/>
          <p:nvPr/>
        </p:nvSpPr>
        <p:spPr>
          <a:xfrm>
            <a:off x="7120283" y="3647013"/>
            <a:ext cx="3954202" cy="1211902"/>
          </a:xfrm>
          <a:prstGeom prst="wedgeEllipseCallout">
            <a:avLst>
              <a:gd name="adj1" fmla="val -45476"/>
              <a:gd name="adj2" fmla="val -121715"/>
            </a:avLst>
          </a:prstGeom>
          <a:solidFill>
            <a:srgbClr val="11507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select the ‘from’ and ‘to’ languages,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26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5601"/>
            <a:ext cx="10515600" cy="651209"/>
          </a:xfrm>
        </p:spPr>
        <p:txBody>
          <a:bodyPr>
            <a:noAutofit/>
          </a:bodyPr>
          <a:lstStyle/>
          <a:p>
            <a:r>
              <a:rPr lang="en-GB" sz="3200" dirty="0"/>
              <a:t>Remember there are different ways to pronounce ‘z’.</a:t>
            </a:r>
          </a:p>
        </p:txBody>
      </p:sp>
      <p:sp>
        <p:nvSpPr>
          <p:cNvPr id="4" name="Title 1"/>
          <p:cNvSpPr txBox="1">
            <a:spLocks/>
          </p:cNvSpPr>
          <p:nvPr/>
        </p:nvSpPr>
        <p:spPr>
          <a:xfrm>
            <a:off x="838200" y="1641564"/>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most of Spain, ‘z’ is pronounced like the ‘th’ in English (as you just heard).</a:t>
            </a:r>
          </a:p>
        </p:txBody>
      </p:sp>
      <p:sp>
        <p:nvSpPr>
          <p:cNvPr id="5" name="Title 1"/>
          <p:cNvSpPr txBox="1">
            <a:spLocks/>
          </p:cNvSpPr>
          <p:nvPr/>
        </p:nvSpPr>
        <p:spPr>
          <a:xfrm>
            <a:off x="838200" y="2873256"/>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Canary Islands and Latin America, this ‘z’ is often pronounced like an ‘s’.</a:t>
            </a:r>
          </a:p>
        </p:txBody>
      </p:sp>
      <p:sp>
        <p:nvSpPr>
          <p:cNvPr id="6" name="Title 1"/>
          <p:cNvSpPr txBox="1">
            <a:spLocks/>
          </p:cNvSpPr>
          <p:nvPr/>
        </p:nvSpPr>
        <p:spPr>
          <a:xfrm>
            <a:off x="838200" y="4104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Compare:</a:t>
            </a:r>
          </a:p>
        </p:txBody>
      </p:sp>
      <p:sp>
        <p:nvSpPr>
          <p:cNvPr id="7" name="Title 1"/>
          <p:cNvSpPr txBox="1">
            <a:spLocks/>
          </p:cNvSpPr>
          <p:nvPr/>
        </p:nvSpPr>
        <p:spPr>
          <a:xfrm>
            <a:off x="838200" y="475615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naturaleza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1"/>
          <p:cNvSpPr txBox="1">
            <a:spLocks/>
          </p:cNvSpPr>
          <p:nvPr/>
        </p:nvSpPr>
        <p:spPr>
          <a:xfrm>
            <a:off x="3493956" y="4756156"/>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(mainland Spain)</a:t>
            </a:r>
          </a:p>
        </p:txBody>
      </p:sp>
      <p:sp>
        <p:nvSpPr>
          <p:cNvPr id="9" name="Title 1"/>
          <p:cNvSpPr txBox="1">
            <a:spLocks/>
          </p:cNvSpPr>
          <p:nvPr/>
        </p:nvSpPr>
        <p:spPr>
          <a:xfrm>
            <a:off x="838200" y="5407365"/>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naturaleza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itle 1"/>
          <p:cNvSpPr txBox="1">
            <a:spLocks/>
          </p:cNvSpPr>
          <p:nvPr/>
        </p:nvSpPr>
        <p:spPr>
          <a:xfrm>
            <a:off x="3493955" y="5407364"/>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(Canaries &amp; Latin America)</a:t>
            </a:r>
          </a:p>
        </p:txBody>
      </p:sp>
      <p:sp>
        <p:nvSpPr>
          <p:cNvPr id="12" name="Action Button: Custom 11">
            <a:hlinkClick r:id="" action="ppaction://noaction" highlightClick="1">
              <a:snd r:embed="rId5" name="zapato (Sp).wav"/>
            </a:hlinkClick>
          </p:cNvPr>
          <p:cNvSpPr/>
          <p:nvPr/>
        </p:nvSpPr>
        <p:spPr>
          <a:xfrm>
            <a:off x="430968" y="492163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2">
            <a:hlinkClick r:id="" action="ppaction://noaction" highlightClick="1">
              <a:snd r:embed="rId6" name="zapato (L Am).wav"/>
            </a:hlinkClick>
          </p:cNvPr>
          <p:cNvSpPr/>
          <p:nvPr/>
        </p:nvSpPr>
        <p:spPr>
          <a:xfrm>
            <a:off x="430968" y="557284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6645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naturaleza.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naturaleza 2.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487430"/>
            <a:ext cx="6505575" cy="3657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Comparing options</a:t>
            </a:r>
            <a:endParaRPr lang="en-GB" sz="3600" b="1" dirty="0">
              <a:solidFill>
                <a:schemeClr val="bg1"/>
              </a:solidFill>
            </a:endParaRPr>
          </a:p>
        </p:txBody>
      </p:sp>
      <p:sp>
        <p:nvSpPr>
          <p:cNvPr id="3" name="TextBox 2"/>
          <p:cNvSpPr txBox="1"/>
          <p:nvPr/>
        </p:nvSpPr>
        <p:spPr>
          <a:xfrm>
            <a:off x="482137" y="1163991"/>
            <a:ext cx="111545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Compare below the amount of information about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correct Spanish usage</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given by the online dictionary (on the left) and the translation website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Which is likely to be the most useful?</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5"/>
          <a:stretch>
            <a:fillRect/>
          </a:stretch>
        </p:blipFill>
        <p:spPr>
          <a:xfrm>
            <a:off x="5686425" y="2487430"/>
            <a:ext cx="6505575" cy="3657600"/>
          </a:xfrm>
          <a:prstGeom prst="rect">
            <a:avLst/>
          </a:prstGeom>
        </p:spPr>
      </p:pic>
    </p:spTree>
    <p:extLst>
      <p:ext uri="{BB962C8B-B14F-4D97-AF65-F5344CB8AC3E}">
        <p14:creationId xmlns:p14="http://schemas.microsoft.com/office/powerpoint/2010/main" val="2225572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GB" sz="2400"/>
              <a:t>Watch what happens as you go round a few languages translating this well-known sentence. First, from the English into French:</a:t>
            </a:r>
          </a:p>
        </p:txBody>
      </p:sp>
      <p:pic>
        <p:nvPicPr>
          <p:cNvPr id="4" name="Picture 3"/>
          <p:cNvPicPr>
            <a:picLocks noChangeAspect="1"/>
          </p:cNvPicPr>
          <p:nvPr/>
        </p:nvPicPr>
        <p:blipFill>
          <a:blip r:embed="rId2"/>
          <a:stretch>
            <a:fillRect/>
          </a:stretch>
        </p:blipFill>
        <p:spPr>
          <a:xfrm>
            <a:off x="1714902" y="1105854"/>
            <a:ext cx="9107805" cy="5120640"/>
          </a:xfrm>
          <a:prstGeom prst="rect">
            <a:avLst/>
          </a:prstGeom>
        </p:spPr>
      </p:pic>
      <p:sp>
        <p:nvSpPr>
          <p:cNvPr id="5" name="Oval Callout 4"/>
          <p:cNvSpPr/>
          <p:nvPr/>
        </p:nvSpPr>
        <p:spPr>
          <a:xfrm>
            <a:off x="4701362" y="3918857"/>
            <a:ext cx="6998047" cy="2142615"/>
          </a:xfrm>
          <a:prstGeom prst="wedgeEllipseCallout">
            <a:avLst>
              <a:gd name="adj1" fmla="val -265"/>
              <a:gd name="adj2" fmla="val -7652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5170434" y="4289579"/>
            <a:ext cx="605990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haven’t learnt any past tense yet, but it’s worth knowing that google translate often selects the simple past in French and German, when this is seldom / never (!) what you need.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08826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411"/>
            <a:ext cx="10515600" cy="1325563"/>
          </a:xfrm>
        </p:spPr>
        <p:txBody>
          <a:bodyPr>
            <a:normAutofit/>
          </a:bodyPr>
          <a:lstStyle/>
          <a:p>
            <a:r>
              <a:rPr lang="en-GB" sz="2800"/>
              <a:t>Then from the French into German:</a:t>
            </a:r>
          </a:p>
        </p:txBody>
      </p:sp>
      <p:pic>
        <p:nvPicPr>
          <p:cNvPr id="4" name="Picture 3"/>
          <p:cNvPicPr>
            <a:picLocks noChangeAspect="1"/>
          </p:cNvPicPr>
          <p:nvPr/>
        </p:nvPicPr>
        <p:blipFill>
          <a:blip r:embed="rId2"/>
          <a:stretch>
            <a:fillRect/>
          </a:stretch>
        </p:blipFill>
        <p:spPr>
          <a:xfrm>
            <a:off x="1542097" y="1056323"/>
            <a:ext cx="9107805" cy="5120640"/>
          </a:xfrm>
          <a:prstGeom prst="rect">
            <a:avLst/>
          </a:prstGeom>
        </p:spPr>
      </p:pic>
      <p:sp>
        <p:nvSpPr>
          <p:cNvPr id="5" name="Oval Callout 4"/>
          <p:cNvSpPr/>
          <p:nvPr/>
        </p:nvSpPr>
        <p:spPr>
          <a:xfrm>
            <a:off x="6095999" y="3488600"/>
            <a:ext cx="4623695" cy="1219200"/>
          </a:xfrm>
          <a:prstGeom prst="wedgeEllipseCallout">
            <a:avLst>
              <a:gd name="adj1" fmla="val -265"/>
              <a:gd name="adj2" fmla="val -7652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5328795" y="3832831"/>
            <a:ext cx="60599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past simple in German, too!</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193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GB" sz="2800"/>
              <a:t>Then the German into Spanish:</a:t>
            </a:r>
          </a:p>
        </p:txBody>
      </p:sp>
      <p:pic>
        <p:nvPicPr>
          <p:cNvPr id="4" name="Picture 3"/>
          <p:cNvPicPr>
            <a:picLocks noChangeAspect="1"/>
          </p:cNvPicPr>
          <p:nvPr/>
        </p:nvPicPr>
        <p:blipFill>
          <a:blip r:embed="rId3"/>
          <a:stretch>
            <a:fillRect/>
          </a:stretch>
        </p:blipFill>
        <p:spPr>
          <a:xfrm>
            <a:off x="1542097" y="1105854"/>
            <a:ext cx="9107805" cy="5120640"/>
          </a:xfrm>
          <a:prstGeom prst="rect">
            <a:avLst/>
          </a:prstGeom>
        </p:spPr>
      </p:pic>
    </p:spTree>
    <p:extLst>
      <p:ext uri="{BB962C8B-B14F-4D97-AF65-F5344CB8AC3E}">
        <p14:creationId xmlns:p14="http://schemas.microsoft.com/office/powerpoint/2010/main" val="4144403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411"/>
            <a:ext cx="10515600" cy="1325563"/>
          </a:xfrm>
        </p:spPr>
        <p:txBody>
          <a:bodyPr>
            <a:normAutofit/>
          </a:bodyPr>
          <a:lstStyle/>
          <a:p>
            <a:r>
              <a:rPr lang="en-GB" sz="2800"/>
              <a:t>... and finally from the Spanish back into English:</a:t>
            </a:r>
          </a:p>
        </p:txBody>
      </p:sp>
      <p:pic>
        <p:nvPicPr>
          <p:cNvPr id="5" name="Picture 4"/>
          <p:cNvPicPr>
            <a:picLocks noChangeAspect="1"/>
          </p:cNvPicPr>
          <p:nvPr/>
        </p:nvPicPr>
        <p:blipFill>
          <a:blip r:embed="rId3"/>
          <a:stretch>
            <a:fillRect/>
          </a:stretch>
        </p:blipFill>
        <p:spPr>
          <a:xfrm>
            <a:off x="1828300" y="1056323"/>
            <a:ext cx="9107805" cy="5120640"/>
          </a:xfrm>
          <a:prstGeom prst="rect">
            <a:avLst/>
          </a:prstGeom>
        </p:spPr>
      </p:pic>
      <p:sp>
        <p:nvSpPr>
          <p:cNvPr id="7" name="Content Placeholder 2"/>
          <p:cNvSpPr txBox="1">
            <a:spLocks/>
          </p:cNvSpPr>
          <p:nvPr/>
        </p:nvSpPr>
        <p:spPr>
          <a:xfrm>
            <a:off x="620485" y="3288805"/>
            <a:ext cx="10515600" cy="2888158"/>
          </a:xfrm>
          <a:prstGeom prst="rect">
            <a:avLst/>
          </a:prstGeom>
          <a:solidFill>
            <a:srgbClr val="115076"/>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 we have gone from: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quick brown fox jumped </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over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lazy dog.’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quick brown fox jumped </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lazy dog.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Quite a difference for the dog!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Sometimes these small errors make a big difference to the intended meaning (e.g., whether there was a fox-dog fight!)</a:t>
            </a:r>
          </a:p>
        </p:txBody>
      </p:sp>
      <p:sp>
        <p:nvSpPr>
          <p:cNvPr id="8" name="Oval 7"/>
          <p:cNvSpPr/>
          <p:nvPr/>
        </p:nvSpPr>
        <p:spPr>
          <a:xfrm>
            <a:off x="7924800" y="2677886"/>
            <a:ext cx="370114" cy="61091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94003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7.3.1.4</a:t>
            </a:r>
          </a:p>
        </p:txBody>
      </p:sp>
      <p:sp>
        <p:nvSpPr>
          <p:cNvPr id="4" name="Content Placeholder 3"/>
          <p:cNvSpPr>
            <a:spLocks noGrp="1"/>
          </p:cNvSpPr>
          <p:nvPr>
            <p:ph idx="1"/>
          </p:nvPr>
        </p:nvSpPr>
        <p:spPr/>
        <p:txBody>
          <a:bodyPr/>
          <a:lstStyle/>
          <a:p>
            <a:r>
              <a:rPr lang="en-US" dirty="0"/>
              <a:t>Slide 56: reading with a callout about Colombian athlete </a:t>
            </a:r>
            <a:r>
              <a:rPr lang="en-US" dirty="0" err="1"/>
              <a:t>Caterine</a:t>
            </a:r>
            <a:r>
              <a:rPr lang="en-US" dirty="0"/>
              <a:t> </a:t>
            </a:r>
            <a:r>
              <a:rPr lang="en-US" dirty="0" err="1"/>
              <a:t>Ibargüen</a:t>
            </a:r>
            <a:r>
              <a:rPr lang="en-US" dirty="0"/>
              <a:t>.</a:t>
            </a:r>
          </a:p>
        </p:txBody>
      </p:sp>
    </p:spTree>
    <p:extLst>
      <p:ext uri="{BB962C8B-B14F-4D97-AF65-F5344CB8AC3E}">
        <p14:creationId xmlns:p14="http://schemas.microsoft.com/office/powerpoint/2010/main" val="1665559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356022" y="34483"/>
            <a:ext cx="77845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382604" y="-149578"/>
            <a:ext cx="1415902" cy="769039"/>
          </a:xfrm>
        </p:spPr>
        <p:txBody>
          <a:bodyPr>
            <a:normAutofit/>
          </a:bodyPr>
          <a:lstStyle/>
          <a:p>
            <a:r>
              <a:rPr lang="en-GB" sz="1800" b="1" dirty="0">
                <a:solidFill>
                  <a:prstClr val="white"/>
                </a:solidFill>
              </a:rPr>
              <a:t>leer</a:t>
            </a:r>
            <a:endParaRPr lang="en-US" sz="1800" dirty="0"/>
          </a:p>
        </p:txBody>
      </p:sp>
      <p:graphicFrame>
        <p:nvGraphicFramePr>
          <p:cNvPr id="4" name="Table 3"/>
          <p:cNvGraphicFramePr>
            <a:graphicFrameLocks noGrp="1"/>
          </p:cNvGraphicFramePr>
          <p:nvPr>
            <p:extLst/>
          </p:nvPr>
        </p:nvGraphicFramePr>
        <p:xfrm>
          <a:off x="116114" y="1032970"/>
          <a:ext cx="11899578" cy="5354185"/>
        </p:xfrm>
        <a:graphic>
          <a:graphicData uri="http://schemas.openxmlformats.org/drawingml/2006/table">
            <a:tbl>
              <a:tblPr firstRow="1" bandRow="1">
                <a:tableStyleId>{5DA37D80-6434-44D0-A028-1B22A696006F}</a:tableStyleId>
              </a:tblPr>
              <a:tblGrid>
                <a:gridCol w="508000">
                  <a:extLst>
                    <a:ext uri="{9D8B030D-6E8A-4147-A177-3AD203B41FA5}">
                      <a16:colId xmlns:a16="http://schemas.microsoft.com/office/drawing/2014/main" val="3826511760"/>
                    </a:ext>
                  </a:extLst>
                </a:gridCol>
                <a:gridCol w="7913941">
                  <a:extLst>
                    <a:ext uri="{9D8B030D-6E8A-4147-A177-3AD203B41FA5}">
                      <a16:colId xmlns:a16="http://schemas.microsoft.com/office/drawing/2014/main" val="3167524170"/>
                    </a:ext>
                  </a:extLst>
                </a:gridCol>
                <a:gridCol w="1839134">
                  <a:extLst>
                    <a:ext uri="{9D8B030D-6E8A-4147-A177-3AD203B41FA5}">
                      <a16:colId xmlns:a16="http://schemas.microsoft.com/office/drawing/2014/main" val="402556725"/>
                    </a:ext>
                  </a:extLst>
                </a:gridCol>
                <a:gridCol w="1638503">
                  <a:extLst>
                    <a:ext uri="{9D8B030D-6E8A-4147-A177-3AD203B41FA5}">
                      <a16:colId xmlns:a16="http://schemas.microsoft.com/office/drawing/2014/main" val="2773447610"/>
                    </a:ext>
                  </a:extLst>
                </a:gridCol>
              </a:tblGrid>
              <a:tr h="461180">
                <a:tc>
                  <a:txBody>
                    <a:bodyPr/>
                    <a:lstStyle/>
                    <a:p>
                      <a:pPr algn="ctr"/>
                      <a:endParaRPr lang="en-GB" sz="2000" b="1" i="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tcPr>
                </a:tc>
                <a:tc>
                  <a:txBody>
                    <a:bodyPr/>
                    <a:lstStyle/>
                    <a:p>
                      <a:pPr algn="ctr"/>
                      <a:endParaRPr lang="en-GB" sz="2000" b="1" i="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T w="28575" cap="flat" cmpd="sng" algn="ctr">
                      <a:noFill/>
                      <a:prstDash val="solid"/>
                      <a:round/>
                      <a:headEnd type="none" w="med" len="med"/>
                      <a:tailEnd type="none" w="med" len="med"/>
                    </a:lnT>
                  </a:tcPr>
                </a:tc>
                <a:tc>
                  <a:txBody>
                    <a:bodyPr/>
                    <a:lstStyle/>
                    <a:p>
                      <a:r>
                        <a:rPr lang="en-GB" sz="2000" dirty="0">
                          <a:solidFill>
                            <a:schemeClr val="accent5">
                              <a:lumMod val="50000"/>
                            </a:schemeClr>
                          </a:solidFill>
                        </a:rPr>
                        <a:t>The action in general</a:t>
                      </a:r>
                    </a:p>
                  </a:txBody>
                  <a:tcPr/>
                </a:tc>
                <a:tc>
                  <a:txBody>
                    <a:bodyPr/>
                    <a:lstStyle/>
                    <a:p>
                      <a:r>
                        <a:rPr lang="en-GB" sz="2000" dirty="0">
                          <a:solidFill>
                            <a:schemeClr val="accent5">
                              <a:lumMod val="50000"/>
                            </a:schemeClr>
                          </a:solidFill>
                        </a:rPr>
                        <a:t>Referring</a:t>
                      </a:r>
                      <a:r>
                        <a:rPr lang="en-GB" sz="2000" baseline="0" dirty="0">
                          <a:solidFill>
                            <a:schemeClr val="accent5">
                              <a:lumMod val="50000"/>
                            </a:schemeClr>
                          </a:solidFill>
                        </a:rPr>
                        <a:t> to the athlete</a:t>
                      </a:r>
                      <a:endParaRPr lang="en-GB" sz="2000" dirty="0">
                        <a:solidFill>
                          <a:schemeClr val="accent5">
                            <a:lumMod val="50000"/>
                          </a:schemeClr>
                        </a:solidFill>
                      </a:endParaRPr>
                    </a:p>
                  </a:txBody>
                  <a:tcPr/>
                </a:tc>
                <a:extLst>
                  <a:ext uri="{0D108BD9-81ED-4DB2-BD59-A6C34878D82A}">
                    <a16:rowId xmlns:a16="http://schemas.microsoft.com/office/drawing/2014/main" val="1673340455"/>
                  </a:ext>
                </a:extLst>
              </a:tr>
              <a:tr h="461180">
                <a:tc>
                  <a:txBody>
                    <a:bodyPr/>
                    <a:lstStyle/>
                    <a:p>
                      <a:pPr algn="ctr"/>
                      <a:r>
                        <a:rPr lang="en-GB" sz="2000" b="1" dirty="0">
                          <a:solidFill>
                            <a:srgbClr val="7030A0"/>
                          </a:solidFill>
                          <a:latin typeface="Century Gothic" panose="020B0502020202020204" pitchFamily="34" charset="0"/>
                        </a:rPr>
                        <a:t>1</a:t>
                      </a:r>
                    </a:p>
                  </a:txBody>
                  <a:tcPr anchor="ctr"/>
                </a:tc>
                <a:tc>
                  <a:txBody>
                    <a:bodyPr/>
                    <a:lstStyle/>
                    <a:p>
                      <a:r>
                        <a:rPr lang="en-GB" sz="2400" dirty="0" err="1">
                          <a:solidFill>
                            <a:schemeClr val="accent5">
                              <a:lumMod val="50000"/>
                            </a:schemeClr>
                          </a:solidFill>
                        </a:rPr>
                        <a:t>Beber</a:t>
                      </a:r>
                      <a:r>
                        <a:rPr lang="en-GB" sz="2400" dirty="0">
                          <a:solidFill>
                            <a:schemeClr val="accent5">
                              <a:lumMod val="50000"/>
                            </a:schemeClr>
                          </a:solidFill>
                        </a:rPr>
                        <a:t> agua </a:t>
                      </a:r>
                      <a:r>
                        <a:rPr lang="en-GB" sz="2400" dirty="0" err="1">
                          <a:solidFill>
                            <a:schemeClr val="accent5">
                              <a:lumMod val="50000"/>
                            </a:schemeClr>
                          </a:solidFill>
                        </a:rPr>
                        <a:t>es</a:t>
                      </a:r>
                      <a:r>
                        <a:rPr lang="en-GB" sz="2400" dirty="0">
                          <a:solidFill>
                            <a:schemeClr val="accent5">
                              <a:lumMod val="50000"/>
                            </a:schemeClr>
                          </a:solidFill>
                        </a:rPr>
                        <a:t> importante.</a:t>
                      </a:r>
                    </a:p>
                  </a:txBody>
                  <a:tcP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461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2</a:t>
                      </a:r>
                    </a:p>
                  </a:txBody>
                  <a:tcPr anchor="ctr"/>
                </a:tc>
                <a:tc>
                  <a:txBody>
                    <a:bodyPr/>
                    <a:lstStyle/>
                    <a:p>
                      <a:r>
                        <a:rPr lang="en-GB" sz="2400" dirty="0" err="1">
                          <a:solidFill>
                            <a:schemeClr val="accent5">
                              <a:lumMod val="50000"/>
                            </a:schemeClr>
                          </a:solidFill>
                        </a:rPr>
                        <a:t>Vivir</a:t>
                      </a:r>
                      <a:r>
                        <a:rPr lang="en-GB" sz="2400" baseline="0" dirty="0">
                          <a:solidFill>
                            <a:schemeClr val="accent5">
                              <a:lumMod val="50000"/>
                            </a:schemeClr>
                          </a:solidFill>
                        </a:rPr>
                        <a:t> </a:t>
                      </a:r>
                      <a:r>
                        <a:rPr lang="en-GB" sz="2400" baseline="0" dirty="0" err="1">
                          <a:solidFill>
                            <a:schemeClr val="accent5">
                              <a:lumMod val="50000"/>
                            </a:schemeClr>
                          </a:solidFill>
                        </a:rPr>
                        <a:t>fuera</a:t>
                      </a:r>
                      <a:r>
                        <a:rPr lang="en-GB" sz="2400" baseline="0" dirty="0">
                          <a:solidFill>
                            <a:schemeClr val="accent5">
                              <a:lumMod val="50000"/>
                            </a:schemeClr>
                          </a:solidFill>
                        </a:rPr>
                        <a:t> de la ciudad </a:t>
                      </a:r>
                      <a:r>
                        <a:rPr lang="en-GB" sz="2400" baseline="0" dirty="0" err="1">
                          <a:solidFill>
                            <a:schemeClr val="accent5">
                              <a:lumMod val="50000"/>
                            </a:schemeClr>
                          </a:solidFill>
                        </a:rPr>
                        <a:t>es</a:t>
                      </a:r>
                      <a:r>
                        <a:rPr lang="en-GB" sz="2400" baseline="0" dirty="0">
                          <a:solidFill>
                            <a:schemeClr val="accent5">
                              <a:lumMod val="50000"/>
                            </a:schemeClr>
                          </a:solidFill>
                        </a:rPr>
                        <a:t> </a:t>
                      </a:r>
                      <a:r>
                        <a:rPr lang="en-GB" sz="2400" baseline="0" dirty="0" err="1">
                          <a:solidFill>
                            <a:schemeClr val="accent5">
                              <a:lumMod val="50000"/>
                            </a:schemeClr>
                          </a:solidFill>
                        </a:rPr>
                        <a:t>interesante</a:t>
                      </a:r>
                      <a:r>
                        <a:rPr lang="en-GB" sz="2400" baseline="0" dirty="0">
                          <a:solidFill>
                            <a:schemeClr val="accent5">
                              <a:lumMod val="50000"/>
                            </a:schemeClr>
                          </a:solidFill>
                        </a:rPr>
                        <a:t>.</a:t>
                      </a:r>
                      <a:endParaRPr lang="en-GB" sz="240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02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3</a:t>
                      </a:r>
                    </a:p>
                  </a:txBody>
                  <a:tcPr anchor="ctr"/>
                </a:tc>
                <a:tc>
                  <a:txBody>
                    <a:bodyPr/>
                    <a:lstStyle/>
                    <a:p>
                      <a:r>
                        <a:rPr lang="en-GB" sz="2400" dirty="0">
                          <a:solidFill>
                            <a:schemeClr val="accent5">
                              <a:lumMod val="50000"/>
                            </a:schemeClr>
                          </a:solidFill>
                        </a:rPr>
                        <a:t>Lee </a:t>
                      </a:r>
                      <a:r>
                        <a:rPr lang="en-GB" sz="2400" dirty="0" err="1">
                          <a:solidFill>
                            <a:schemeClr val="accent5">
                              <a:lumMod val="50000"/>
                            </a:schemeClr>
                          </a:solidFill>
                        </a:rPr>
                        <a:t>periódicos</a:t>
                      </a:r>
                      <a:r>
                        <a:rPr lang="en-GB" sz="2400" dirty="0">
                          <a:solidFill>
                            <a:schemeClr val="accent5">
                              <a:lumMod val="50000"/>
                            </a:schemeClr>
                          </a:solidFill>
                        </a:rPr>
                        <a:t> </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línea</a:t>
                      </a:r>
                      <a:r>
                        <a:rPr lang="en-GB" sz="2400" dirty="0">
                          <a:solidFill>
                            <a:schemeClr val="accent5">
                              <a:lumMod val="50000"/>
                            </a:schemeClr>
                          </a:solidFill>
                        </a:rPr>
                        <a:t>* y </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a:solidFill>
                            <a:schemeClr val="accent5">
                              <a:lumMod val="50000"/>
                            </a:schemeClr>
                          </a:solidFill>
                        </a:rPr>
                        <a:t>práctico</a:t>
                      </a:r>
                      <a:r>
                        <a:rPr lang="en-GB" sz="2400" dirty="0">
                          <a:solidFill>
                            <a:schemeClr val="accent5">
                              <a:lumMod val="50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461180">
                <a:tc>
                  <a:txBody>
                    <a:bodyPr/>
                    <a:lstStyle/>
                    <a:p>
                      <a:pPr algn="ctr"/>
                      <a:r>
                        <a:rPr lang="en-GB" sz="2000" b="1" dirty="0">
                          <a:solidFill>
                            <a:srgbClr val="002060"/>
                          </a:solidFill>
                          <a:latin typeface="Century Gothic" panose="020B0502020202020204" pitchFamily="34" charset="0"/>
                        </a:rPr>
                        <a:t>4</a:t>
                      </a:r>
                    </a:p>
                  </a:txBody>
                  <a:tcPr anchor="ctr"/>
                </a:tc>
                <a:tc>
                  <a:txBody>
                    <a:bodyPr/>
                    <a:lstStyle/>
                    <a:p>
                      <a:r>
                        <a:rPr lang="en-GB" sz="2400" dirty="0">
                          <a:solidFill>
                            <a:schemeClr val="accent5">
                              <a:lumMod val="50000"/>
                            </a:schemeClr>
                          </a:solidFill>
                        </a:rPr>
                        <a:t>Vive</a:t>
                      </a:r>
                      <a:r>
                        <a:rPr lang="en-GB" sz="2400" baseline="0" dirty="0">
                          <a:solidFill>
                            <a:schemeClr val="accent5">
                              <a:lumMod val="50000"/>
                            </a:schemeClr>
                          </a:solidFill>
                        </a:rPr>
                        <a:t> entre dos </a:t>
                      </a:r>
                      <a:r>
                        <a:rPr lang="en-GB" sz="2400" baseline="0" dirty="0" err="1">
                          <a:solidFill>
                            <a:schemeClr val="accent5">
                              <a:lumMod val="50000"/>
                            </a:schemeClr>
                          </a:solidFill>
                        </a:rPr>
                        <a:t>montañas</a:t>
                      </a:r>
                      <a:r>
                        <a:rPr lang="en-GB" sz="2400" baseline="0" dirty="0">
                          <a:solidFill>
                            <a:schemeClr val="accent5">
                              <a:lumMod val="50000"/>
                            </a:schemeClr>
                          </a:solidFill>
                        </a:rPr>
                        <a:t> y </a:t>
                      </a:r>
                      <a:r>
                        <a:rPr lang="en-GB" sz="2400" baseline="0" dirty="0" err="1">
                          <a:solidFill>
                            <a:schemeClr val="accent5">
                              <a:lumMod val="50000"/>
                            </a:schemeClr>
                          </a:solidFill>
                        </a:rPr>
                        <a:t>es</a:t>
                      </a:r>
                      <a:r>
                        <a:rPr lang="en-GB" sz="2400" baseline="0" dirty="0">
                          <a:solidFill>
                            <a:schemeClr val="accent5">
                              <a:lumMod val="50000"/>
                            </a:schemeClr>
                          </a:solidFill>
                        </a:rPr>
                        <a:t> perfecto.</a:t>
                      </a:r>
                      <a:endParaRPr lang="en-GB" sz="2400" dirty="0">
                        <a:solidFill>
                          <a:schemeClr val="accent5">
                            <a:lumMod val="50000"/>
                          </a:schemeClr>
                        </a:solidFill>
                      </a:endParaRPr>
                    </a:p>
                  </a:txBody>
                  <a:tcP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461180">
                <a:tc>
                  <a:txBody>
                    <a:bodyPr/>
                    <a:lstStyle/>
                    <a:p>
                      <a:pPr algn="ctr"/>
                      <a:r>
                        <a:rPr lang="en-GB" sz="2000" b="1" dirty="0">
                          <a:solidFill>
                            <a:srgbClr val="002060"/>
                          </a:solidFill>
                          <a:latin typeface="Century Gothic" panose="020B0502020202020204" pitchFamily="34" charset="0"/>
                        </a:rPr>
                        <a:t>5</a:t>
                      </a:r>
                    </a:p>
                  </a:txBody>
                  <a:tcPr anchor="ctr"/>
                </a:tc>
                <a:tc>
                  <a:txBody>
                    <a:bodyPr/>
                    <a:lstStyle/>
                    <a:p>
                      <a:r>
                        <a:rPr lang="en-GB" sz="2400" dirty="0" err="1">
                          <a:solidFill>
                            <a:schemeClr val="accent5">
                              <a:lumMod val="50000"/>
                            </a:schemeClr>
                          </a:solidFill>
                        </a:rPr>
                        <a:t>Hace</a:t>
                      </a:r>
                      <a:r>
                        <a:rPr lang="en-GB" sz="2400" dirty="0">
                          <a:solidFill>
                            <a:schemeClr val="accent5">
                              <a:lumMod val="50000"/>
                            </a:schemeClr>
                          </a:solidFill>
                        </a:rPr>
                        <a:t> </a:t>
                      </a:r>
                      <a:r>
                        <a:rPr lang="en-GB" sz="2400" dirty="0" err="1">
                          <a:solidFill>
                            <a:schemeClr val="accent5">
                              <a:lumMod val="50000"/>
                            </a:schemeClr>
                          </a:solidFill>
                        </a:rPr>
                        <a:t>ejercicio</a:t>
                      </a:r>
                      <a:r>
                        <a:rPr lang="en-GB" sz="2400" dirty="0">
                          <a:solidFill>
                            <a:schemeClr val="accent5">
                              <a:lumMod val="50000"/>
                            </a:schemeClr>
                          </a:solidFill>
                        </a:rPr>
                        <a:t> cada </a:t>
                      </a:r>
                      <a:r>
                        <a:rPr lang="en-GB" sz="2400" dirty="0" err="1">
                          <a:solidFill>
                            <a:schemeClr val="accent5">
                              <a:lumMod val="50000"/>
                            </a:schemeClr>
                          </a:solidFill>
                        </a:rPr>
                        <a:t>día</a:t>
                      </a:r>
                      <a:r>
                        <a:rPr lang="en-GB" sz="2400" dirty="0">
                          <a:solidFill>
                            <a:schemeClr val="accent5">
                              <a:lumMod val="50000"/>
                            </a:schemeClr>
                          </a:solidFill>
                        </a:rPr>
                        <a:t> con </a:t>
                      </a:r>
                      <a:r>
                        <a:rPr lang="en-GB" sz="2400" dirty="0" err="1">
                          <a:solidFill>
                            <a:schemeClr val="accent5">
                              <a:lumMod val="50000"/>
                            </a:schemeClr>
                          </a:solidFill>
                        </a:rPr>
                        <a:t>otras</a:t>
                      </a:r>
                      <a:r>
                        <a:rPr lang="en-GB" sz="2400" dirty="0">
                          <a:solidFill>
                            <a:schemeClr val="accent5">
                              <a:lumMod val="50000"/>
                            </a:schemeClr>
                          </a:solidFill>
                        </a:rPr>
                        <a:t> </a:t>
                      </a:r>
                      <a:r>
                        <a:rPr lang="en-GB" sz="2400" dirty="0" err="1">
                          <a:solidFill>
                            <a:schemeClr val="accent5">
                              <a:lumMod val="50000"/>
                            </a:schemeClr>
                          </a:solidFill>
                        </a:rPr>
                        <a:t>mujeres</a:t>
                      </a:r>
                      <a:r>
                        <a:rPr lang="en-GB" sz="2400" baseline="0" dirty="0">
                          <a:solidFill>
                            <a:schemeClr val="accent5">
                              <a:lumMod val="50000"/>
                            </a:schemeClr>
                          </a:solidFill>
                        </a:rPr>
                        <a:t>.</a:t>
                      </a:r>
                      <a:endParaRPr lang="en-GB" sz="2400" dirty="0">
                        <a:solidFill>
                          <a:schemeClr val="accent5">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461180">
                <a:tc>
                  <a:txBody>
                    <a:bodyPr/>
                    <a:lstStyle/>
                    <a:p>
                      <a:pPr algn="ctr"/>
                      <a:r>
                        <a:rPr lang="en-GB" sz="2000" b="1" dirty="0">
                          <a:solidFill>
                            <a:srgbClr val="002060"/>
                          </a:solidFill>
                          <a:latin typeface="Century Gothic" panose="020B0502020202020204" pitchFamily="34" charset="0"/>
                        </a:rPr>
                        <a:t>6</a:t>
                      </a:r>
                    </a:p>
                  </a:txBody>
                  <a:tcPr anchor="ctr"/>
                </a:tc>
                <a:tc>
                  <a:txBody>
                    <a:bodyPr/>
                    <a:lstStyle/>
                    <a:p>
                      <a:r>
                        <a:rPr lang="en-GB" sz="2400" dirty="0">
                          <a:solidFill>
                            <a:schemeClr val="accent5">
                              <a:lumMod val="50000"/>
                            </a:schemeClr>
                          </a:solidFill>
                        </a:rPr>
                        <a:t>Nunca </a:t>
                      </a:r>
                      <a:r>
                        <a:rPr lang="en-GB" sz="2400" dirty="0" err="1">
                          <a:solidFill>
                            <a:schemeClr val="accent5">
                              <a:lumMod val="50000"/>
                            </a:schemeClr>
                          </a:solidFill>
                        </a:rPr>
                        <a:t>bebe</a:t>
                      </a:r>
                      <a:r>
                        <a:rPr lang="en-GB" sz="2400" dirty="0">
                          <a:solidFill>
                            <a:schemeClr val="accent5">
                              <a:lumMod val="50000"/>
                            </a:schemeClr>
                          </a:solidFill>
                        </a:rPr>
                        <a:t> Coca</a:t>
                      </a:r>
                      <a:r>
                        <a:rPr lang="en-GB" sz="2400" baseline="0" dirty="0">
                          <a:solidFill>
                            <a:schemeClr val="accent5">
                              <a:lumMod val="50000"/>
                            </a:schemeClr>
                          </a:solidFill>
                        </a:rPr>
                        <a:t> C</a:t>
                      </a:r>
                      <a:r>
                        <a:rPr lang="en-GB" sz="2400" dirty="0">
                          <a:solidFill>
                            <a:schemeClr val="accent5">
                              <a:lumMod val="50000"/>
                            </a:schemeClr>
                          </a:solidFill>
                        </a:rPr>
                        <a:t>ola </a:t>
                      </a:r>
                      <a:r>
                        <a:rPr lang="en-GB" sz="2400" dirty="0" err="1">
                          <a:solidFill>
                            <a:schemeClr val="accent5">
                              <a:lumMod val="50000"/>
                            </a:schemeClr>
                          </a:solidFill>
                        </a:rPr>
                        <a:t>por</a:t>
                      </a:r>
                      <a:r>
                        <a:rPr lang="en-GB" sz="2400" dirty="0">
                          <a:solidFill>
                            <a:schemeClr val="accent5">
                              <a:lumMod val="50000"/>
                            </a:schemeClr>
                          </a:solidFill>
                        </a:rPr>
                        <a:t> la </a:t>
                      </a:r>
                      <a:r>
                        <a:rPr lang="en-GB" sz="2400" dirty="0" err="1">
                          <a:solidFill>
                            <a:schemeClr val="accent5">
                              <a:lumMod val="50000"/>
                            </a:schemeClr>
                          </a:solidFill>
                        </a:rPr>
                        <a:t>noche</a:t>
                      </a:r>
                      <a:r>
                        <a:rPr lang="en-GB" sz="2400" dirty="0">
                          <a:solidFill>
                            <a:schemeClr val="accent5">
                              <a:lumMod val="50000"/>
                            </a:schemeClr>
                          </a:solidFill>
                        </a:rPr>
                        <a:t>. </a:t>
                      </a: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29288705"/>
                  </a:ext>
                </a:extLst>
              </a:tr>
              <a:tr h="461180">
                <a:tc>
                  <a:txBody>
                    <a:bodyPr/>
                    <a:lstStyle/>
                    <a:p>
                      <a:pPr algn="ctr"/>
                      <a:r>
                        <a:rPr lang="en-GB" sz="2000" b="1" dirty="0">
                          <a:solidFill>
                            <a:srgbClr val="002060"/>
                          </a:solidFill>
                          <a:latin typeface="Century Gothic" panose="020B0502020202020204" pitchFamily="34" charset="0"/>
                        </a:rPr>
                        <a:t>7</a:t>
                      </a:r>
                    </a:p>
                  </a:txBody>
                  <a:tcPr anchor="ctr"/>
                </a:tc>
                <a:tc>
                  <a:txBody>
                    <a:bodyPr/>
                    <a:lstStyle/>
                    <a:p>
                      <a:r>
                        <a:rPr lang="en-GB" sz="2400" dirty="0">
                          <a:solidFill>
                            <a:schemeClr val="accent5">
                              <a:lumMod val="50000"/>
                            </a:schemeClr>
                          </a:solidFill>
                        </a:rPr>
                        <a:t>Comer </a:t>
                      </a:r>
                      <a:r>
                        <a:rPr lang="en-GB" sz="2400" dirty="0" err="1">
                          <a:solidFill>
                            <a:schemeClr val="accent5">
                              <a:lumMod val="50000"/>
                            </a:schemeClr>
                          </a:solidFill>
                        </a:rPr>
                        <a:t>fruta</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a:solidFill>
                            <a:schemeClr val="accent5">
                              <a:lumMod val="50000"/>
                            </a:schemeClr>
                          </a:solidFill>
                        </a:rPr>
                        <a:t>bueno</a:t>
                      </a:r>
                      <a:r>
                        <a:rPr lang="en-GB" sz="2400" baseline="0" dirty="0">
                          <a:solidFill>
                            <a:schemeClr val="accent5">
                              <a:lumMod val="50000"/>
                            </a:schemeClr>
                          </a:solidFill>
                        </a:rPr>
                        <a:t>.</a:t>
                      </a:r>
                      <a:endParaRPr lang="en-GB" sz="2400" dirty="0">
                        <a:solidFill>
                          <a:schemeClr val="accent5">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76692890"/>
                  </a:ext>
                </a:extLst>
              </a:tr>
              <a:tr h="461180">
                <a:tc>
                  <a:txBody>
                    <a:bodyPr/>
                    <a:lstStyle/>
                    <a:p>
                      <a:pPr algn="ctr"/>
                      <a:r>
                        <a:rPr lang="en-GB" sz="2000" b="1" dirty="0">
                          <a:solidFill>
                            <a:srgbClr val="002060"/>
                          </a:solidFill>
                          <a:latin typeface="Century Gothic" panose="020B0502020202020204" pitchFamily="34" charset="0"/>
                        </a:rPr>
                        <a:t>8</a:t>
                      </a:r>
                    </a:p>
                  </a:txBody>
                  <a:tcPr anchor="ctr"/>
                </a:tc>
                <a:tc>
                  <a:txBody>
                    <a:bodyPr/>
                    <a:lstStyle/>
                    <a:p>
                      <a:r>
                        <a:rPr lang="en-GB" sz="2400" dirty="0">
                          <a:solidFill>
                            <a:schemeClr val="accent5">
                              <a:lumMod val="50000"/>
                            </a:schemeClr>
                          </a:solidFill>
                        </a:rPr>
                        <a:t>Leer </a:t>
                      </a:r>
                      <a:r>
                        <a:rPr lang="en-GB" sz="2400" dirty="0" err="1">
                          <a:solidFill>
                            <a:schemeClr val="accent5">
                              <a:lumMod val="50000"/>
                            </a:schemeClr>
                          </a:solidFill>
                        </a:rPr>
                        <a:t>revistas</a:t>
                      </a:r>
                      <a:r>
                        <a:rPr lang="en-GB" sz="2400" baseline="0" dirty="0">
                          <a:solidFill>
                            <a:schemeClr val="accent5">
                              <a:lumMod val="50000"/>
                            </a:schemeClr>
                          </a:solidFill>
                        </a:rPr>
                        <a:t> </a:t>
                      </a:r>
                      <a:r>
                        <a:rPr lang="en-GB" sz="2400" baseline="0" dirty="0" err="1">
                          <a:solidFill>
                            <a:schemeClr val="accent5">
                              <a:lumMod val="50000"/>
                            </a:schemeClr>
                          </a:solidFill>
                        </a:rPr>
                        <a:t>puede</a:t>
                      </a:r>
                      <a:r>
                        <a:rPr lang="en-GB" sz="2400" baseline="0" dirty="0">
                          <a:solidFill>
                            <a:schemeClr val="accent5">
                              <a:lumMod val="50000"/>
                            </a:schemeClr>
                          </a:solidFill>
                        </a:rPr>
                        <a:t> </a:t>
                      </a:r>
                      <a:r>
                        <a:rPr lang="en-GB" sz="2400" baseline="0" dirty="0" err="1">
                          <a:solidFill>
                            <a:schemeClr val="accent5">
                              <a:lumMod val="50000"/>
                            </a:schemeClr>
                          </a:solidFill>
                        </a:rPr>
                        <a:t>ser</a:t>
                      </a:r>
                      <a:r>
                        <a:rPr lang="en-GB" sz="2400" baseline="0" dirty="0">
                          <a:solidFill>
                            <a:schemeClr val="accent5">
                              <a:lumMod val="50000"/>
                            </a:schemeClr>
                          </a:solidFill>
                        </a:rPr>
                        <a:t> </a:t>
                      </a:r>
                      <a:r>
                        <a:rPr lang="en-GB" sz="2400" baseline="0" dirty="0" err="1">
                          <a:solidFill>
                            <a:schemeClr val="accent5">
                              <a:lumMod val="50000"/>
                            </a:schemeClr>
                          </a:solidFill>
                        </a:rPr>
                        <a:t>informativo</a:t>
                      </a:r>
                      <a:r>
                        <a:rPr lang="en-GB" sz="2400" baseline="0" dirty="0">
                          <a:solidFill>
                            <a:schemeClr val="accent5">
                              <a:lumMod val="50000"/>
                            </a:schemeClr>
                          </a:solidFill>
                        </a:rPr>
                        <a:t>.</a:t>
                      </a:r>
                      <a:endParaRPr lang="en-GB" sz="2400" dirty="0">
                        <a:solidFill>
                          <a:schemeClr val="accent5">
                            <a:lumMod val="50000"/>
                          </a:schemeClr>
                        </a:solidFill>
                      </a:endParaRPr>
                    </a:p>
                  </a:txBody>
                  <a:tcP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213156501"/>
                  </a:ext>
                </a:extLst>
              </a:tr>
              <a:tr h="461180">
                <a:tc>
                  <a:txBody>
                    <a:bodyPr/>
                    <a:lstStyle/>
                    <a:p>
                      <a:pPr algn="ctr"/>
                      <a:r>
                        <a:rPr lang="en-GB" sz="2000" b="1" dirty="0">
                          <a:solidFill>
                            <a:srgbClr val="002060"/>
                          </a:solidFill>
                          <a:latin typeface="Century Gothic" panose="020B0502020202020204" pitchFamily="34" charset="0"/>
                        </a:rPr>
                        <a:t>9</a:t>
                      </a:r>
                    </a:p>
                  </a:txBody>
                  <a:tcPr anchor="ctr"/>
                </a:tc>
                <a:tc>
                  <a:txBody>
                    <a:bodyPr/>
                    <a:lstStyle/>
                    <a:p>
                      <a:pPr algn="l"/>
                      <a:r>
                        <a:rPr lang="en-GB" sz="2400" b="0" dirty="0" err="1">
                          <a:solidFill>
                            <a:srgbClr val="002060"/>
                          </a:solidFill>
                          <a:latin typeface="Century Gothic" panose="020B0502020202020204" pitchFamily="34" charset="0"/>
                        </a:rPr>
                        <a:t>Hacer</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deporte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difícil</a:t>
                      </a:r>
                      <a:r>
                        <a:rPr lang="en-GB" sz="2400" b="0" dirty="0">
                          <a:solidFill>
                            <a:srgbClr val="002060"/>
                          </a:solidFill>
                          <a:latin typeface="Century Gothic" panose="020B0502020202020204" pitchFamily="34" charset="0"/>
                        </a:rPr>
                        <a:t>.</a:t>
                      </a: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65558298"/>
                  </a:ext>
                </a:extLst>
              </a:tr>
              <a:tr h="461180">
                <a:tc>
                  <a:txBody>
                    <a:bodyPr/>
                    <a:lstStyle/>
                    <a:p>
                      <a:pPr algn="ctr"/>
                      <a:r>
                        <a:rPr lang="en-GB" sz="2000" b="1" dirty="0">
                          <a:solidFill>
                            <a:srgbClr val="002060"/>
                          </a:solidFill>
                          <a:latin typeface="Century Gothic" panose="020B0502020202020204" pitchFamily="34" charset="0"/>
                        </a:rPr>
                        <a:t>10</a:t>
                      </a:r>
                    </a:p>
                  </a:txBody>
                  <a:tcPr anchor="ctr"/>
                </a:tc>
                <a:tc>
                  <a:txBody>
                    <a:bodyPr/>
                    <a:lstStyle/>
                    <a:p>
                      <a:r>
                        <a:rPr lang="en-GB" sz="2400" dirty="0">
                          <a:solidFill>
                            <a:schemeClr val="accent5">
                              <a:lumMod val="50000"/>
                            </a:schemeClr>
                          </a:solidFill>
                        </a:rPr>
                        <a:t>A </a:t>
                      </a:r>
                      <a:r>
                        <a:rPr lang="en-GB" sz="2400" dirty="0" err="1">
                          <a:solidFill>
                            <a:schemeClr val="accent5">
                              <a:lumMod val="50000"/>
                            </a:schemeClr>
                          </a:solidFill>
                        </a:rPr>
                        <a:t>veces</a:t>
                      </a:r>
                      <a:r>
                        <a:rPr lang="en-GB" sz="2400" dirty="0">
                          <a:solidFill>
                            <a:schemeClr val="accent5">
                              <a:lumMod val="50000"/>
                            </a:schemeClr>
                          </a:solidFill>
                        </a:rPr>
                        <a:t> come carne. ¡</a:t>
                      </a:r>
                      <a:r>
                        <a:rPr lang="en-GB" sz="2400" dirty="0" err="1">
                          <a:solidFill>
                            <a:schemeClr val="accent5">
                              <a:lumMod val="50000"/>
                            </a:schemeClr>
                          </a:solidFill>
                        </a:rPr>
                        <a:t>Es</a:t>
                      </a:r>
                      <a:r>
                        <a:rPr lang="en-GB" sz="2400" dirty="0">
                          <a:solidFill>
                            <a:schemeClr val="accent5">
                              <a:lumMod val="50000"/>
                            </a:schemeClr>
                          </a:solidFill>
                        </a:rPr>
                        <a:t> una comida </a:t>
                      </a:r>
                      <a:r>
                        <a:rPr lang="en-GB" sz="2400" dirty="0" err="1">
                          <a:solidFill>
                            <a:schemeClr val="accent5">
                              <a:lumMod val="50000"/>
                            </a:schemeClr>
                          </a:solidFill>
                        </a:rPr>
                        <a:t>rica</a:t>
                      </a:r>
                      <a:r>
                        <a:rPr lang="en-GB" sz="2400" dirty="0">
                          <a:solidFill>
                            <a:schemeClr val="accent5">
                              <a:lumMod val="50000"/>
                            </a:schemeClr>
                          </a:solidFill>
                        </a:rPr>
                        <a:t>!</a:t>
                      </a: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221247970"/>
                  </a:ext>
                </a:extLst>
              </a:tr>
            </a:tbl>
          </a:graphicData>
        </a:graphic>
      </p:graphicFrame>
      <p:pic>
        <p:nvPicPr>
          <p:cNvPr id="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9747" y="171567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0626" y="219487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5873" y="266600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5873" y="316403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8337" y="366206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0336" y="410210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9747" y="457156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5700" y="500156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9747" y="549081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0336" y="5930866"/>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7826975" y="6410966"/>
            <a:ext cx="1696453" cy="400110"/>
          </a:xfrm>
          <a:prstGeom prst="rect">
            <a:avLst/>
          </a:prstGeom>
          <a:noFill/>
          <a:ln w="5715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 online</a:t>
            </a:r>
          </a:p>
        </p:txBody>
      </p:sp>
      <p:sp>
        <p:nvSpPr>
          <p:cNvPr id="18" name="Rectangle 17"/>
          <p:cNvSpPr/>
          <p:nvPr/>
        </p:nvSpPr>
        <p:spPr>
          <a:xfrm>
            <a:off x="267501" y="91761"/>
            <a:ext cx="68445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En una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revista</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hablan</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sobre</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los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hábitos</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unas</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personas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famosas</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Some of the verbs are referring to the Colombian athlete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Caterine</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Ibargüen</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Which ones are they?</a:t>
            </a:r>
          </a:p>
        </p:txBody>
      </p:sp>
      <p:pic>
        <p:nvPicPr>
          <p:cNvPr id="16" name="Picture 15" descr="Caterine_Ibargüen_-_Atletismo_(3)_(cropp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144" y="101600"/>
            <a:ext cx="1681655" cy="1524000"/>
          </a:xfrm>
          <a:prstGeom prst="rect">
            <a:avLst/>
          </a:prstGeom>
        </p:spPr>
      </p:pic>
      <p:sp>
        <p:nvSpPr>
          <p:cNvPr id="17" name="Oval Callout 16"/>
          <p:cNvSpPr/>
          <p:nvPr/>
        </p:nvSpPr>
        <p:spPr>
          <a:xfrm>
            <a:off x="6946900" y="1676400"/>
            <a:ext cx="4394200" cy="2933700"/>
          </a:xfrm>
          <a:prstGeom prst="wedgeEllipseCallout">
            <a:avLst>
              <a:gd name="adj1" fmla="val -53492"/>
              <a:gd name="adj2" fmla="val -53796"/>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Caterine</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Ibargüen</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is a Colombian Olympic gold-winning triple jumper, and was World Athlete of the Year in 2019</a:t>
            </a:r>
          </a:p>
        </p:txBody>
      </p:sp>
    </p:spTree>
    <p:extLst>
      <p:ext uri="{BB962C8B-B14F-4D97-AF65-F5344CB8AC3E}">
        <p14:creationId xmlns:p14="http://schemas.microsoft.com/office/powerpoint/2010/main" val="157395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7.3.1.5</a:t>
            </a:r>
          </a:p>
        </p:txBody>
      </p:sp>
      <p:sp>
        <p:nvSpPr>
          <p:cNvPr id="4" name="Content Placeholder 3"/>
          <p:cNvSpPr>
            <a:spLocks noGrp="1"/>
          </p:cNvSpPr>
          <p:nvPr>
            <p:ph idx="1"/>
          </p:nvPr>
        </p:nvSpPr>
        <p:spPr/>
        <p:txBody>
          <a:bodyPr/>
          <a:lstStyle/>
          <a:p>
            <a:r>
              <a:rPr lang="en-US" dirty="0"/>
              <a:t>Slides 26 and 27: Phonics [</a:t>
            </a:r>
            <a:r>
              <a:rPr lang="en-US" dirty="0" err="1"/>
              <a:t>ge</a:t>
            </a:r>
            <a:r>
              <a:rPr lang="en-US" dirty="0"/>
              <a:t>], [</a:t>
            </a:r>
            <a:r>
              <a:rPr lang="en-US" dirty="0" err="1"/>
              <a:t>gi</a:t>
            </a:r>
            <a:r>
              <a:rPr lang="en-US" dirty="0"/>
              <a:t>] based on ‘La </a:t>
            </a:r>
            <a:r>
              <a:rPr lang="en-US" dirty="0" err="1"/>
              <a:t>familia</a:t>
            </a:r>
            <a:r>
              <a:rPr lang="en-US" dirty="0"/>
              <a:t> de </a:t>
            </a:r>
            <a:r>
              <a:rPr lang="en-US" dirty="0" err="1"/>
              <a:t>Maradona</a:t>
            </a:r>
            <a:r>
              <a:rPr lang="en-US" dirty="0"/>
              <a:t>’.</a:t>
            </a:r>
          </a:p>
        </p:txBody>
      </p:sp>
    </p:spTree>
    <p:extLst>
      <p:ext uri="{BB962C8B-B14F-4D97-AF65-F5344CB8AC3E}">
        <p14:creationId xmlns:p14="http://schemas.microsoft.com/office/powerpoint/2010/main" val="1815728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33094"/>
            <a:ext cx="6484584" cy="1325563"/>
          </a:xfrm>
        </p:spPr>
        <p:txBody>
          <a:bodyPr>
            <a:normAutofit/>
          </a:bodyPr>
          <a:lstStyle/>
          <a:p>
            <a:r>
              <a:rPr lang="en-GB" sz="3200" b="1" dirty="0" err="1">
                <a:solidFill>
                  <a:schemeClr val="bg1"/>
                </a:solidFill>
              </a:rPr>
              <a:t>Una</a:t>
            </a:r>
            <a:r>
              <a:rPr lang="en-GB" sz="3200" b="1" dirty="0">
                <a:solidFill>
                  <a:schemeClr val="bg1"/>
                </a:solidFill>
              </a:rPr>
              <a:t> </a:t>
            </a:r>
            <a:r>
              <a:rPr lang="en-GB" sz="3200" b="1" dirty="0" err="1">
                <a:solidFill>
                  <a:schemeClr val="bg1"/>
                </a:solidFill>
              </a:rPr>
              <a:t>familia</a:t>
            </a:r>
            <a:r>
              <a:rPr lang="en-GB" sz="3200" b="1" dirty="0">
                <a:solidFill>
                  <a:schemeClr val="bg1"/>
                </a:solidFill>
              </a:rPr>
              <a:t> </a:t>
            </a:r>
            <a:r>
              <a:rPr lang="en-GB" sz="3200" b="1" dirty="0" err="1">
                <a:solidFill>
                  <a:schemeClr val="bg1"/>
                </a:solidFill>
              </a:rPr>
              <a:t>argentina</a:t>
            </a:r>
            <a:r>
              <a:rPr lang="en-GB" sz="3200" b="1" dirty="0">
                <a:solidFill>
                  <a:schemeClr val="bg1"/>
                </a:solidFill>
              </a:rPr>
              <a:t> </a:t>
            </a:r>
            <a:r>
              <a:rPr lang="en-GB" sz="3200" b="1" dirty="0" err="1">
                <a:solidFill>
                  <a:schemeClr val="bg1"/>
                </a:solidFill>
              </a:rPr>
              <a:t>famosa</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988"/>
          <a:stretch/>
        </p:blipFill>
        <p:spPr>
          <a:xfrm>
            <a:off x="573206" y="1325563"/>
            <a:ext cx="2076747" cy="3546687"/>
          </a:xfrm>
          <a:prstGeom prst="rect">
            <a:avLst/>
          </a:prstGeom>
        </p:spPr>
      </p:pic>
      <p:sp>
        <p:nvSpPr>
          <p:cNvPr id="6" name="TextBox 5"/>
          <p:cNvSpPr txBox="1"/>
          <p:nvPr/>
        </p:nvSpPr>
        <p:spPr>
          <a:xfrm>
            <a:off x="573205" y="4864993"/>
            <a:ext cx="2076747" cy="1323439"/>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Maradona</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con la Copa del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Mundo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1986. </a:t>
            </a:r>
          </a:p>
        </p:txBody>
      </p:sp>
      <p:sp>
        <p:nvSpPr>
          <p:cNvPr id="7" name="TextBox 6"/>
          <p:cNvSpPr txBox="1"/>
          <p:nvPr/>
        </p:nvSpPr>
        <p:spPr>
          <a:xfrm>
            <a:off x="2649953" y="1325563"/>
            <a:ext cx="4597408" cy="353943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Diego Armando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Maradona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es un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exfutbolista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argentino.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Ahora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dirige* a </a:t>
            </a:r>
            <a:r>
              <a:rPr kumimoji="0" lang="en-GB" sz="3200" b="0" i="1" u="none" strike="noStrike" kern="1200" cap="none" spc="0" normalizeH="0" baseline="0" noProof="0" dirty="0" err="1">
                <a:ln>
                  <a:noFill/>
                </a:ln>
                <a:solidFill>
                  <a:srgbClr val="4472C4">
                    <a:lumMod val="50000"/>
                  </a:srgbClr>
                </a:solidFill>
                <a:effectLst/>
                <a:uLnTx/>
                <a:uFillTx/>
                <a:latin typeface="Century Gothic"/>
                <a:ea typeface="+mn-ea"/>
                <a:cs typeface="+mn-cs"/>
              </a:rPr>
              <a:t>Gimnasia</a:t>
            </a:r>
            <a:r>
              <a:rPr kumimoji="0" lang="en-GB" sz="3200" b="0" i="1" u="none" strike="noStrike" kern="1200" cap="none" spc="0" normalizeH="0" baseline="0" noProof="0" dirty="0">
                <a:ln>
                  <a:noFill/>
                </a:ln>
                <a:solidFill>
                  <a:srgbClr val="4472C4">
                    <a:lumMod val="50000"/>
                  </a:srgbClr>
                </a:solidFill>
                <a:effectLst/>
                <a:uLnTx/>
                <a:uFillTx/>
                <a:latin typeface="Century Gothic"/>
                <a:ea typeface="+mn-ea"/>
                <a:cs typeface="+mn-cs"/>
              </a:rPr>
              <a:t> de la Plata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equipo</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de la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Superliga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Argentina.</a:t>
            </a:r>
          </a:p>
        </p:txBody>
      </p:sp>
      <p:pic>
        <p:nvPicPr>
          <p:cNvPr id="8" name="Picture 7">
            <a:hlinkClick r:id="" action="ppaction://noaction">
              <a:snd r:embed="rId5" name="Giannina.wav"/>
            </a:hlinkClick>
          </p:cNvPr>
          <p:cNvPicPr>
            <a:picLocks noChangeAspect="1"/>
          </p:cNvPicPr>
          <p:nvPr/>
        </p:nvPicPr>
        <p:blipFill rotWithShape="1">
          <a:blip r:embed="rId6">
            <a:extLst>
              <a:ext uri="{28A0092B-C50C-407E-A947-70E740481C1C}">
                <a14:useLocalDpi xmlns:a14="http://schemas.microsoft.com/office/drawing/2010/main" val="0"/>
              </a:ext>
            </a:extLst>
          </a:blip>
          <a:srcRect r="14521"/>
          <a:stretch/>
        </p:blipFill>
        <p:spPr>
          <a:xfrm>
            <a:off x="7454836" y="1292469"/>
            <a:ext cx="2442549" cy="2554546"/>
          </a:xfrm>
          <a:prstGeom prst="rect">
            <a:avLst/>
          </a:prstGeom>
        </p:spPr>
      </p:pic>
      <p:sp>
        <p:nvSpPr>
          <p:cNvPr id="9" name="TextBox 8"/>
          <p:cNvSpPr txBox="1"/>
          <p:nvPr/>
        </p:nvSpPr>
        <p:spPr>
          <a:xfrm>
            <a:off x="9882573" y="1292470"/>
            <a:ext cx="2182048" cy="2554545"/>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Tiene una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hija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Giannina.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TextBox 10"/>
          <p:cNvSpPr txBox="1"/>
          <p:nvPr/>
        </p:nvSpPr>
        <p:spPr>
          <a:xfrm>
            <a:off x="7454835" y="3847015"/>
            <a:ext cx="2562621" cy="249299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Giannina tiene un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hijo</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con Sergio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Agüero</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otro</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futbolista</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argentino.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25" t="1952" b="21118"/>
          <a:stretch/>
        </p:blipFill>
        <p:spPr>
          <a:xfrm>
            <a:off x="9921921" y="3847015"/>
            <a:ext cx="2157511" cy="2520493"/>
          </a:xfrm>
          <a:prstGeom prst="rect">
            <a:avLst/>
          </a:prstGeom>
        </p:spPr>
      </p:pic>
      <p:sp>
        <p:nvSpPr>
          <p:cNvPr id="12" name="TextBox 11"/>
          <p:cNvSpPr txBox="1"/>
          <p:nvPr/>
        </p:nvSpPr>
        <p:spPr>
          <a:xfrm>
            <a:off x="5707437" y="5788322"/>
            <a:ext cx="1539924"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manages</a:t>
            </a:r>
          </a:p>
        </p:txBody>
      </p:sp>
      <p:sp>
        <p:nvSpPr>
          <p:cNvPr id="13" name="Rectangle 12"/>
          <p:cNvSpPr/>
          <p:nvPr/>
        </p:nvSpPr>
        <p:spPr>
          <a:xfrm>
            <a:off x="6826177" y="-234519"/>
            <a:ext cx="1786066"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Rectangle 13"/>
          <p:cNvSpPr/>
          <p:nvPr/>
        </p:nvSpPr>
        <p:spPr>
          <a:xfrm>
            <a:off x="8812519" y="-244097"/>
            <a:ext cx="129234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gi</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Rounded Rectangle 14" descr="rectangle">
            <a:extLst>
              <a:ext uri="{C183D7F6-B498-43B3-948B-1728B52AA6E4}">
                <adec:decorative xmlns:adec="http://schemas.microsoft.com/office/drawing/2017/decorative" val="1"/>
              </a:ext>
            </a:extLst>
          </p:cNvPr>
          <p:cNvSpPr/>
          <p:nvPr/>
        </p:nvSpPr>
        <p:spPr>
          <a:xfrm>
            <a:off x="6887613" y="67003"/>
            <a:ext cx="1673718" cy="11979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7" name="Rounded Rectangle 16" descr="rectangle">
            <a:extLst>
              <a:ext uri="{C183D7F6-B498-43B3-948B-1728B52AA6E4}">
                <adec:decorative xmlns:adec="http://schemas.microsoft.com/office/drawing/2017/decorative" val="1"/>
              </a:ext>
            </a:extLst>
          </p:cNvPr>
          <p:cNvSpPr/>
          <p:nvPr/>
        </p:nvSpPr>
        <p:spPr>
          <a:xfrm>
            <a:off x="8673679" y="67003"/>
            <a:ext cx="1673718" cy="11979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6" name="Rounded Rectangular Callout 15"/>
          <p:cNvSpPr/>
          <p:nvPr/>
        </p:nvSpPr>
        <p:spPr>
          <a:xfrm>
            <a:off x="2689301" y="2906799"/>
            <a:ext cx="4256713" cy="1880432"/>
          </a:xfrm>
          <a:prstGeom prst="wedgeRoundRectCallout">
            <a:avLst>
              <a:gd name="adj1" fmla="val 65655"/>
              <a:gd name="adj2" fmla="val 26271"/>
              <a:gd name="adj3" fmla="val 16667"/>
            </a:avLst>
          </a:prstGeom>
          <a:solidFill>
            <a:schemeClr val="accent5">
              <a:lumMod val="50000"/>
            </a:schemeClr>
          </a:solidFill>
          <a:ln>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Names can be exceptions!</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The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in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annina is pronounced a bit like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hee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yee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depending on the Spanish-speaking country.</a:t>
            </a:r>
          </a:p>
        </p:txBody>
      </p:sp>
    </p:spTree>
    <p:extLst>
      <p:ext uri="{BB962C8B-B14F-4D97-AF65-F5344CB8AC3E}">
        <p14:creationId xmlns:p14="http://schemas.microsoft.com/office/powerpoint/2010/main" val="37893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47382" y="1325563"/>
            <a:ext cx="4899979" cy="353943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Diego Armando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Maradona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es un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exfutbolista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ar</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___</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ntino</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Ahora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diri</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___*  a ___</a:t>
            </a:r>
            <a:r>
              <a:rPr kumimoji="0" lang="en-GB" sz="3200" b="0" i="1" u="none" strike="noStrike" kern="1200" cap="none" spc="0" normalizeH="0" baseline="0" noProof="0" dirty="0" err="1">
                <a:ln>
                  <a:noFill/>
                </a:ln>
                <a:solidFill>
                  <a:srgbClr val="4472C4">
                    <a:lumMod val="50000"/>
                  </a:srgbClr>
                </a:solidFill>
                <a:effectLst/>
                <a:uLnTx/>
                <a:uFillTx/>
                <a:latin typeface="Century Gothic"/>
                <a:ea typeface="+mn-ea"/>
                <a:cs typeface="+mn-cs"/>
              </a:rPr>
              <a:t>mnasia</a:t>
            </a:r>
            <a:r>
              <a:rPr kumimoji="0" lang="en-GB" sz="3200" b="0" i="1" u="none" strike="noStrike" kern="1200" cap="none" spc="0" normalizeH="0" baseline="0" noProof="0" dirty="0">
                <a:ln>
                  <a:noFill/>
                </a:ln>
                <a:solidFill>
                  <a:srgbClr val="4472C4">
                    <a:lumMod val="50000"/>
                  </a:srgbClr>
                </a:solidFill>
                <a:effectLst/>
                <a:uLnTx/>
                <a:uFillTx/>
                <a:latin typeface="Century Gothic"/>
                <a:ea typeface="+mn-ea"/>
                <a:cs typeface="+mn-cs"/>
              </a:rPr>
              <a:t> de la Plata, </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un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equipo</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de la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Superliga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Ar</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___</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ntina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pic>
        <p:nvPicPr>
          <p:cNvPr id="36" name="Picture 35">
            <a:hlinkClick r:id="" action="ppaction://noaction">
              <a:snd r:embed="rId3" name="Giannina.wav"/>
            </a:hlinkClick>
          </p:cNvPr>
          <p:cNvPicPr>
            <a:picLocks noChangeAspect="1"/>
          </p:cNvPicPr>
          <p:nvPr/>
        </p:nvPicPr>
        <p:blipFill rotWithShape="1">
          <a:blip r:embed="rId4">
            <a:extLst>
              <a:ext uri="{28A0092B-C50C-407E-A947-70E740481C1C}">
                <a14:useLocalDpi xmlns:a14="http://schemas.microsoft.com/office/drawing/2010/main" val="0"/>
              </a:ext>
            </a:extLst>
          </a:blip>
          <a:srcRect r="14521"/>
          <a:stretch/>
        </p:blipFill>
        <p:spPr>
          <a:xfrm>
            <a:off x="7440666" y="1292994"/>
            <a:ext cx="2442549" cy="2554546"/>
          </a:xfrm>
          <a:prstGeom prst="rect">
            <a:avLst/>
          </a:prstGeom>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33094"/>
            <a:ext cx="6484584" cy="1325563"/>
          </a:xfrm>
        </p:spPr>
        <p:txBody>
          <a:bodyPr>
            <a:normAutofit/>
          </a:bodyPr>
          <a:lstStyle/>
          <a:p>
            <a:r>
              <a:rPr lang="en-GB" sz="3200" b="1" dirty="0" err="1">
                <a:solidFill>
                  <a:schemeClr val="bg1"/>
                </a:solidFill>
              </a:rPr>
              <a:t>Una</a:t>
            </a:r>
            <a:r>
              <a:rPr lang="en-GB" sz="3200" b="1" dirty="0">
                <a:solidFill>
                  <a:schemeClr val="bg1"/>
                </a:solidFill>
              </a:rPr>
              <a:t> </a:t>
            </a:r>
            <a:r>
              <a:rPr lang="en-GB" sz="3200" b="1" dirty="0" err="1">
                <a:solidFill>
                  <a:schemeClr val="bg1"/>
                </a:solidFill>
              </a:rPr>
              <a:t>familia</a:t>
            </a:r>
            <a:r>
              <a:rPr lang="en-GB" sz="3200" b="1" dirty="0">
                <a:solidFill>
                  <a:schemeClr val="bg1"/>
                </a:solidFill>
              </a:rPr>
              <a:t> </a:t>
            </a:r>
            <a:r>
              <a:rPr lang="en-GB" sz="3200" b="1" dirty="0" err="1">
                <a:solidFill>
                  <a:schemeClr val="bg1"/>
                </a:solidFill>
              </a:rPr>
              <a:t>argentina</a:t>
            </a:r>
            <a:r>
              <a:rPr lang="en-GB" sz="3200" b="1" dirty="0">
                <a:solidFill>
                  <a:schemeClr val="bg1"/>
                </a:solidFill>
              </a:rPr>
              <a:t> </a:t>
            </a:r>
            <a:r>
              <a:rPr lang="en-GB" sz="3200" b="1" dirty="0" err="1">
                <a:solidFill>
                  <a:schemeClr val="bg1"/>
                </a:solidFill>
              </a:rPr>
              <a:t>famosa</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2988"/>
          <a:stretch/>
        </p:blipFill>
        <p:spPr>
          <a:xfrm>
            <a:off x="261951" y="1325563"/>
            <a:ext cx="2076747" cy="3546687"/>
          </a:xfrm>
          <a:prstGeom prst="rect">
            <a:avLst/>
          </a:prstGeom>
        </p:spPr>
      </p:pic>
      <p:sp>
        <p:nvSpPr>
          <p:cNvPr id="6" name="TextBox 5"/>
          <p:cNvSpPr txBox="1"/>
          <p:nvPr/>
        </p:nvSpPr>
        <p:spPr>
          <a:xfrm>
            <a:off x="261950" y="4864993"/>
            <a:ext cx="2076747" cy="1323439"/>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Maradona</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con la Copa del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Mundo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1986. </a:t>
            </a:r>
          </a:p>
        </p:txBody>
      </p:sp>
      <p:sp>
        <p:nvSpPr>
          <p:cNvPr id="9" name="TextBox 8"/>
          <p:cNvSpPr txBox="1"/>
          <p:nvPr/>
        </p:nvSpPr>
        <p:spPr>
          <a:xfrm>
            <a:off x="9882573" y="1292470"/>
            <a:ext cx="2182048" cy="2554545"/>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Tiene una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hija</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Giannina.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TextBox 10"/>
          <p:cNvSpPr txBox="1"/>
          <p:nvPr/>
        </p:nvSpPr>
        <p:spPr>
          <a:xfrm>
            <a:off x="7454835" y="3847015"/>
            <a:ext cx="2562621" cy="249299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Giannina tiene un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hijo</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con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Ser</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__o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Agüero</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otro</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futbolista</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ar</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___</a:t>
            </a:r>
            <a:r>
              <a:rPr kumimoji="0" lang="en-GB" sz="2600" b="0" i="0" u="none" strike="noStrike" kern="1200" cap="none" spc="0" normalizeH="0" baseline="0" noProof="0" dirty="0" err="1">
                <a:ln>
                  <a:noFill/>
                </a:ln>
                <a:solidFill>
                  <a:srgbClr val="4472C4">
                    <a:lumMod val="50000"/>
                  </a:srgbClr>
                </a:solidFill>
                <a:effectLst/>
                <a:uLnTx/>
                <a:uFillTx/>
                <a:latin typeface="Century Gothic"/>
                <a:ea typeface="+mn-ea"/>
                <a:cs typeface="+mn-cs"/>
              </a:rPr>
              <a:t>ntino</a:t>
            </a:r>
            <a:r>
              <a:rPr kumimoji="0" lang="en-GB" sz="26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25" t="1952" b="21118"/>
          <a:stretch/>
        </p:blipFill>
        <p:spPr>
          <a:xfrm>
            <a:off x="9921921" y="3847015"/>
            <a:ext cx="2157511" cy="2520493"/>
          </a:xfrm>
          <a:prstGeom prst="rect">
            <a:avLst/>
          </a:prstGeom>
        </p:spPr>
      </p:pic>
      <p:sp>
        <p:nvSpPr>
          <p:cNvPr id="12" name="TextBox 11"/>
          <p:cNvSpPr txBox="1"/>
          <p:nvPr/>
        </p:nvSpPr>
        <p:spPr>
          <a:xfrm>
            <a:off x="5851990" y="5939895"/>
            <a:ext cx="1539924" cy="400110"/>
          </a:xfrm>
          <a:prstGeom prst="rect">
            <a:avLst/>
          </a:prstGeom>
          <a:no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manages</a:t>
            </a:r>
          </a:p>
        </p:txBody>
      </p:sp>
      <p:sp>
        <p:nvSpPr>
          <p:cNvPr id="25" name="Rectangle 24"/>
          <p:cNvSpPr/>
          <p:nvPr/>
        </p:nvSpPr>
        <p:spPr>
          <a:xfrm>
            <a:off x="6822304" y="-244098"/>
            <a:ext cx="1786066"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Rectangle 25"/>
          <p:cNvSpPr/>
          <p:nvPr/>
        </p:nvSpPr>
        <p:spPr>
          <a:xfrm>
            <a:off x="8793909" y="-248373"/>
            <a:ext cx="129234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gi</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Rounded Rectangle 26" descr="rectangle">
            <a:extLst>
              <a:ext uri="{C183D7F6-B498-43B3-948B-1728B52AA6E4}">
                <adec:decorative xmlns:adec="http://schemas.microsoft.com/office/drawing/2017/decorative" val="1"/>
              </a:ext>
            </a:extLst>
          </p:cNvPr>
          <p:cNvSpPr/>
          <p:nvPr/>
        </p:nvSpPr>
        <p:spPr>
          <a:xfrm>
            <a:off x="6887613" y="67003"/>
            <a:ext cx="1673718" cy="11979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8" name="Rounded Rectangle 27" descr="rectangle">
            <a:extLst>
              <a:ext uri="{C183D7F6-B498-43B3-948B-1728B52AA6E4}">
                <adec:decorative xmlns:adec="http://schemas.microsoft.com/office/drawing/2017/decorative" val="1"/>
              </a:ext>
            </a:extLst>
          </p:cNvPr>
          <p:cNvSpPr/>
          <p:nvPr/>
        </p:nvSpPr>
        <p:spPr>
          <a:xfrm>
            <a:off x="8673679" y="67003"/>
            <a:ext cx="1673718" cy="11979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5149184" y="2300214"/>
            <a:ext cx="8258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D7D31"/>
                </a:solidFill>
                <a:effectLst/>
                <a:uLnTx/>
                <a:uFillTx/>
                <a:latin typeface="Century Gothic"/>
                <a:ea typeface="+mn-ea"/>
                <a:cs typeface="+mn-cs"/>
              </a:rPr>
              <a:t>ge</a:t>
            </a:r>
          </a:p>
        </p:txBody>
      </p:sp>
      <p:sp>
        <p:nvSpPr>
          <p:cNvPr id="29" name="TextBox 28"/>
          <p:cNvSpPr txBox="1"/>
          <p:nvPr/>
        </p:nvSpPr>
        <p:spPr>
          <a:xfrm>
            <a:off x="4342932" y="2786343"/>
            <a:ext cx="8258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D7D31"/>
                </a:solidFill>
                <a:effectLst/>
                <a:uLnTx/>
                <a:uFillTx/>
                <a:latin typeface="Century Gothic"/>
                <a:ea typeface="+mn-ea"/>
                <a:cs typeface="+mn-cs"/>
              </a:rPr>
              <a:t>ge</a:t>
            </a:r>
          </a:p>
        </p:txBody>
      </p:sp>
      <p:sp>
        <p:nvSpPr>
          <p:cNvPr id="30" name="TextBox 29"/>
          <p:cNvSpPr txBox="1"/>
          <p:nvPr/>
        </p:nvSpPr>
        <p:spPr>
          <a:xfrm>
            <a:off x="2519303" y="3262240"/>
            <a:ext cx="8258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ED7D31"/>
                </a:solidFill>
                <a:effectLst/>
                <a:uLnTx/>
                <a:uFillTx/>
                <a:latin typeface="Century Gothic"/>
                <a:ea typeface="+mn-ea"/>
                <a:cs typeface="+mn-cs"/>
              </a:rPr>
              <a:t>Gi</a:t>
            </a:r>
          </a:p>
        </p:txBody>
      </p:sp>
      <p:sp>
        <p:nvSpPr>
          <p:cNvPr id="31" name="TextBox 30"/>
          <p:cNvSpPr txBox="1"/>
          <p:nvPr/>
        </p:nvSpPr>
        <p:spPr>
          <a:xfrm>
            <a:off x="4789932" y="4247122"/>
            <a:ext cx="8258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D7D31"/>
                </a:solidFill>
                <a:effectLst/>
                <a:uLnTx/>
                <a:uFillTx/>
                <a:latin typeface="Century Gothic"/>
                <a:ea typeface="+mn-ea"/>
                <a:cs typeface="+mn-cs"/>
              </a:rPr>
              <a:t>ge</a:t>
            </a:r>
          </a:p>
        </p:txBody>
      </p:sp>
      <p:sp>
        <p:nvSpPr>
          <p:cNvPr id="34" name="TextBox 33"/>
          <p:cNvSpPr txBox="1"/>
          <p:nvPr/>
        </p:nvSpPr>
        <p:spPr>
          <a:xfrm>
            <a:off x="7938873" y="4626028"/>
            <a:ext cx="49967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D7D31"/>
                </a:solidFill>
                <a:effectLst/>
                <a:uLnTx/>
                <a:uFillTx/>
                <a:latin typeface="Century Gothic"/>
                <a:ea typeface="+mn-ea"/>
                <a:cs typeface="+mn-cs"/>
              </a:rPr>
              <a:t>gi</a:t>
            </a:r>
          </a:p>
        </p:txBody>
      </p:sp>
      <p:sp>
        <p:nvSpPr>
          <p:cNvPr id="35" name="TextBox 34"/>
          <p:cNvSpPr txBox="1"/>
          <p:nvPr/>
        </p:nvSpPr>
        <p:spPr>
          <a:xfrm>
            <a:off x="7815211" y="5836231"/>
            <a:ext cx="6233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D7D31"/>
                </a:solidFill>
                <a:effectLst/>
                <a:uLnTx/>
                <a:uFillTx/>
                <a:latin typeface="Century Gothic"/>
                <a:ea typeface="+mn-ea"/>
                <a:cs typeface="+mn-cs"/>
              </a:rPr>
              <a:t>ge</a:t>
            </a:r>
          </a:p>
        </p:txBody>
      </p:sp>
      <p:sp>
        <p:nvSpPr>
          <p:cNvPr id="14" name="Rectangular Callout 13"/>
          <p:cNvSpPr/>
          <p:nvPr/>
        </p:nvSpPr>
        <p:spPr>
          <a:xfrm>
            <a:off x="2412687" y="5118471"/>
            <a:ext cx="3259510" cy="1066371"/>
          </a:xfrm>
          <a:prstGeom prst="wedgeRectCallout">
            <a:avLst>
              <a:gd name="adj1" fmla="val 38951"/>
              <a:gd name="adj2" fmla="val -26108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‘Argentino’ is an adjective. The ending can change, depending on the gender and number of the noun. </a:t>
            </a:r>
          </a:p>
        </p:txBody>
      </p:sp>
      <p:sp>
        <p:nvSpPr>
          <p:cNvPr id="33" name="Rounded Rectangular Callout 32"/>
          <p:cNvSpPr/>
          <p:nvPr/>
        </p:nvSpPr>
        <p:spPr>
          <a:xfrm>
            <a:off x="2417156" y="3371117"/>
            <a:ext cx="4618644" cy="1444089"/>
          </a:xfrm>
          <a:prstGeom prst="wedgeRoundRectCallout">
            <a:avLst>
              <a:gd name="adj1" fmla="val 61898"/>
              <a:gd name="adj2" fmla="val 12090"/>
              <a:gd name="adj3" fmla="val 16667"/>
            </a:avLst>
          </a:prstGeom>
          <a:solidFill>
            <a:schemeClr val="accent5">
              <a:lumMod val="50000"/>
            </a:schemeClr>
          </a:solidFill>
          <a:ln>
            <a:solidFill>
              <a:srgbClr val="FF66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Names can be exceptions!</a:t>
            </a:r>
            <a:br>
              <a:rPr kumimoji="0" lang="en-GB" sz="2000" b="0" i="0" u="none" strike="noStrike" kern="1200" cap="none" spc="0" normalizeH="0" baseline="0" noProof="0" dirty="0">
                <a:ln>
                  <a:noFill/>
                </a:ln>
                <a:solidFill>
                  <a:prstClr val="white"/>
                </a:solidFill>
                <a:effectLst/>
                <a:uLnTx/>
                <a:uFillTx/>
                <a:latin typeface="Century Gothic"/>
                <a:ea typeface="+mn-ea"/>
                <a:cs typeface="+mn-cs"/>
              </a:rPr>
            </a:br>
            <a:r>
              <a:rPr kumimoji="0" lang="en-GB" sz="2000" b="0" i="0" u="none" strike="noStrike" kern="1200" cap="none" spc="0" normalizeH="0" baseline="0" noProof="0" dirty="0">
                <a:ln>
                  <a:noFill/>
                </a:ln>
                <a:solidFill>
                  <a:prstClr val="white"/>
                </a:solidFill>
                <a:effectLst/>
                <a:uLnTx/>
                <a:uFillTx/>
                <a:latin typeface="Century Gothic"/>
                <a:ea typeface="+mn-ea"/>
                <a:cs typeface="+mn-cs"/>
              </a:rPr>
              <a:t>The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in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Gi</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annina is pronounced a bit like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hee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yee</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32" name="Group 31"/>
          <p:cNvGrpSpPr/>
          <p:nvPr/>
        </p:nvGrpSpPr>
        <p:grpSpPr>
          <a:xfrm>
            <a:off x="9110568" y="3116516"/>
            <a:ext cx="772005" cy="726224"/>
            <a:chOff x="9110568" y="3116516"/>
            <a:chExt cx="772005" cy="726224"/>
          </a:xfrm>
        </p:grpSpPr>
        <p:sp>
          <p:nvSpPr>
            <p:cNvPr id="37" name="Rectangle 36"/>
            <p:cNvSpPr/>
            <p:nvPr/>
          </p:nvSpPr>
          <p:spPr>
            <a:xfrm>
              <a:off x="9110568" y="3116516"/>
              <a:ext cx="772005" cy="72622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Isosceles Triangle 20">
              <a:hlinkClick r:id="" action="ppaction://noaction">
                <a:snd r:embed="rId8" name="Tiene una hija, Giannina.wav"/>
              </a:hlinkClick>
            </p:cNvPr>
            <p:cNvSpPr/>
            <p:nvPr/>
          </p:nvSpPr>
          <p:spPr>
            <a:xfrm rot="5400000">
              <a:off x="9195738" y="3184864"/>
              <a:ext cx="705049" cy="61070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grpSp>
        <p:nvGrpSpPr>
          <p:cNvPr id="40" name="Group 39"/>
          <p:cNvGrpSpPr/>
          <p:nvPr/>
        </p:nvGrpSpPr>
        <p:grpSpPr>
          <a:xfrm>
            <a:off x="11307427" y="5641284"/>
            <a:ext cx="772005" cy="726224"/>
            <a:chOff x="11307427" y="5641284"/>
            <a:chExt cx="772005" cy="726224"/>
          </a:xfrm>
        </p:grpSpPr>
        <p:sp>
          <p:nvSpPr>
            <p:cNvPr id="38" name="Rectangle 37"/>
            <p:cNvSpPr/>
            <p:nvPr/>
          </p:nvSpPr>
          <p:spPr>
            <a:xfrm>
              <a:off x="11307427" y="5641284"/>
              <a:ext cx="772005" cy="72622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Isosceles Triangle 23">
              <a:hlinkClick r:id="" action="ppaction://noaction">
                <a:snd r:embed="rId9" name="Giannina tiene un hijo con Sergio.wav"/>
              </a:hlinkClick>
            </p:cNvPr>
            <p:cNvSpPr/>
            <p:nvPr/>
          </p:nvSpPr>
          <p:spPr>
            <a:xfrm rot="5400000">
              <a:off x="11425416" y="5713492"/>
              <a:ext cx="726224" cy="58180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39" name="Rectangle 38"/>
          <p:cNvSpPr/>
          <p:nvPr/>
        </p:nvSpPr>
        <p:spPr>
          <a:xfrm>
            <a:off x="6478464" y="1327789"/>
            <a:ext cx="772005" cy="72622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Isosceles Triangle 16">
            <a:hlinkClick r:id="" action="ppaction://noaction">
              <a:snd r:embed="rId10" name="Maradona.wav"/>
            </a:hlinkClick>
          </p:cNvPr>
          <p:cNvSpPr/>
          <p:nvPr/>
        </p:nvSpPr>
        <p:spPr>
          <a:xfrm rot="5400000">
            <a:off x="6596453" y="1407024"/>
            <a:ext cx="726224" cy="58180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51513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P spid="11" grpId="0" animBg="1"/>
      <p:bldP spid="12" grpId="0" animBg="1"/>
      <p:bldP spid="13" grpId="0"/>
      <p:bldP spid="29" grpId="0"/>
      <p:bldP spid="30" grpId="0"/>
      <p:bldP spid="31" grpId="0"/>
      <p:bldP spid="34" grpId="0"/>
      <p:bldP spid="35" grpId="0"/>
      <p:bldP spid="14" grpId="0" animBg="1"/>
      <p:bldP spid="33" grpId="0" animBg="1"/>
      <p:bldP spid="33" grpId="1" animBg="1"/>
      <p:bldP spid="39"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307950" y="248442"/>
            <a:ext cx="1888141" cy="356098"/>
          </a:xfrm>
        </p:spPr>
        <p:txBody>
          <a:bodyPr>
            <a:noAutofit/>
          </a:bodyPr>
          <a:lstStyle/>
          <a:p>
            <a:r>
              <a:rPr lang="en-GB" sz="2800" b="1" dirty="0" err="1">
                <a:solidFill>
                  <a:srgbClr val="002060"/>
                </a:solidFill>
              </a:rPr>
              <a:t>Escucha</a:t>
            </a:r>
            <a:r>
              <a:rPr lang="en-GB" sz="2800" b="1" dirty="0">
                <a:solidFill>
                  <a:srgbClr val="002060"/>
                </a:solidFill>
              </a:rPr>
              <a:t>. </a:t>
            </a:r>
          </a:p>
        </p:txBody>
      </p:sp>
      <p:sp>
        <p:nvSpPr>
          <p:cNvPr id="17" name="Title 1"/>
          <p:cNvSpPr txBox="1">
            <a:spLocks/>
          </p:cNvSpPr>
          <p:nvPr/>
        </p:nvSpPr>
        <p:spPr>
          <a:xfrm>
            <a:off x="362288" y="591555"/>
            <a:ext cx="9816882" cy="641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otra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vez</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y escribe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frase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Qué</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significa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p>
        </p:txBody>
      </p:sp>
      <p:pic>
        <p:nvPicPr>
          <p:cNvPr id="18" name="Picture 17" descr="Spanish speaking world&#10;"/>
          <p:cNvPicPr/>
          <p:nvPr/>
        </p:nvPicPr>
        <p:blipFill rotWithShape="1">
          <a:blip r:embed="rId3" cstate="print">
            <a:extLst>
              <a:ext uri="{28A0092B-C50C-407E-A947-70E740481C1C}">
                <a14:useLocalDpi xmlns:a14="http://schemas.microsoft.com/office/drawing/2010/main" val="0"/>
              </a:ext>
            </a:extLst>
          </a:blip>
          <a:srcRect l="23820" t="28560" r="36927" b="25153"/>
          <a:stretch/>
        </p:blipFill>
        <p:spPr bwMode="auto">
          <a:xfrm>
            <a:off x="9927623" y="133533"/>
            <a:ext cx="1944748" cy="1437685"/>
          </a:xfrm>
          <a:prstGeom prst="rect">
            <a:avLst/>
          </a:prstGeom>
          <a:ln>
            <a:noFill/>
          </a:ln>
          <a:extLst>
            <a:ext uri="{53640926-AAD7-44d8-BBD7-CCE9431645EC}">
              <a14:shadowObscured xmlns:a14="http://schemas.microsoft.com/office/drawing/2010/main" xmlns=""/>
            </a:ext>
          </a:extLst>
        </p:spPr>
      </p:pic>
      <p:sp>
        <p:nvSpPr>
          <p:cNvPr id="3" name="TextBox 2"/>
          <p:cNvSpPr txBox="1"/>
          <p:nvPr/>
        </p:nvSpPr>
        <p:spPr>
          <a:xfrm>
            <a:off x="2141753" y="138966"/>
            <a:ext cx="46505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persona? </a:t>
            </a:r>
          </a:p>
        </p:txBody>
      </p:sp>
      <p:graphicFrame>
        <p:nvGraphicFramePr>
          <p:cNvPr id="5" name="Tabla 4">
            <a:extLst>
              <a:ext uri="{FF2B5EF4-FFF2-40B4-BE49-F238E27FC236}">
                <a16:creationId xmlns:a16="http://schemas.microsoft.com/office/drawing/2014/main" id="{2A456197-298B-1E4A-9596-74423CEDB75C}"/>
              </a:ext>
            </a:extLst>
          </p:cNvPr>
          <p:cNvGraphicFramePr>
            <a:graphicFrameLocks noGrp="1"/>
          </p:cNvGraphicFramePr>
          <p:nvPr>
            <p:extLst/>
          </p:nvPr>
        </p:nvGraphicFramePr>
        <p:xfrm>
          <a:off x="259739" y="1751954"/>
          <a:ext cx="5400160" cy="4170160"/>
        </p:xfrm>
        <a:graphic>
          <a:graphicData uri="http://schemas.openxmlformats.org/drawingml/2006/table">
            <a:tbl>
              <a:tblPr firstRow="1" bandRow="1">
                <a:tableStyleId>{8A107856-5554-42FB-B03E-39F5DBC370BA}</a:tableStyleId>
              </a:tblPr>
              <a:tblGrid>
                <a:gridCol w="983434">
                  <a:extLst>
                    <a:ext uri="{9D8B030D-6E8A-4147-A177-3AD203B41FA5}">
                      <a16:colId xmlns:a16="http://schemas.microsoft.com/office/drawing/2014/main" val="3212352524"/>
                    </a:ext>
                  </a:extLst>
                </a:gridCol>
                <a:gridCol w="2208363">
                  <a:extLst>
                    <a:ext uri="{9D8B030D-6E8A-4147-A177-3AD203B41FA5}">
                      <a16:colId xmlns:a16="http://schemas.microsoft.com/office/drawing/2014/main" val="3975948012"/>
                    </a:ext>
                  </a:extLst>
                </a:gridCol>
                <a:gridCol w="2208363">
                  <a:extLst>
                    <a:ext uri="{9D8B030D-6E8A-4147-A177-3AD203B41FA5}">
                      <a16:colId xmlns:a16="http://schemas.microsoft.com/office/drawing/2014/main" val="2321293653"/>
                    </a:ext>
                  </a:extLst>
                </a:gridCol>
              </a:tblGrid>
              <a:tr h="583054">
                <a:tc>
                  <a:txBody>
                    <a:bodyPr/>
                    <a:lstStyle/>
                    <a:p>
                      <a:endParaRPr lang="x-none" dirty="0"/>
                    </a:p>
                  </a:txBody>
                  <a:tcPr/>
                </a:tc>
                <a:tc>
                  <a:txBody>
                    <a:bodyPr/>
                    <a:lstStyle/>
                    <a:p>
                      <a:pPr algn="ctr"/>
                      <a:r>
                        <a:rPr lang="x-none" dirty="0">
                          <a:solidFill>
                            <a:srgbClr val="002060"/>
                          </a:solidFill>
                        </a:rPr>
                        <a:t>España</a:t>
                      </a:r>
                    </a:p>
                  </a:txBody>
                  <a:tcPr/>
                </a:tc>
                <a:tc>
                  <a:txBody>
                    <a:bodyPr/>
                    <a:lstStyle/>
                    <a:p>
                      <a:pPr algn="ctr"/>
                      <a:r>
                        <a:rPr lang="x-none" dirty="0">
                          <a:solidFill>
                            <a:srgbClr val="002060"/>
                          </a:solidFill>
                        </a:rPr>
                        <a:t>Latinoamérica / Canarias</a:t>
                      </a:r>
                    </a:p>
                  </a:txBody>
                  <a:tcPr/>
                </a:tc>
                <a:extLst>
                  <a:ext uri="{0D108BD9-81ED-4DB2-BD59-A6C34878D82A}">
                    <a16:rowId xmlns:a16="http://schemas.microsoft.com/office/drawing/2014/main" val="1618326333"/>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1820434900"/>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51597389"/>
                  </a:ext>
                </a:extLst>
              </a:tr>
              <a:tr h="706016">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002282666"/>
                  </a:ext>
                </a:extLst>
              </a:tr>
              <a:tr h="706016">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515354939"/>
                  </a:ext>
                </a:extLst>
              </a:tr>
              <a:tr h="706016">
                <a:tc>
                  <a:txBody>
                    <a:bodyPr/>
                    <a:lstStyle/>
                    <a:p>
                      <a:endParaRPr lang="x-none"/>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362052452"/>
                  </a:ext>
                </a:extLst>
              </a:tr>
            </a:tbl>
          </a:graphicData>
        </a:graphic>
      </p:graphicFrame>
      <p:sp>
        <p:nvSpPr>
          <p:cNvPr id="26" name="Action Button: Custom 6">
            <a:hlinkClick r:id="" action="ppaction://noaction" highlightClick="1">
              <a:snd r:embed="rId4" name="hay pa%CC%81jaros azules en los a%CC%81rboles de la zona.wav"/>
            </a:hlinkClick>
            <a:extLst>
              <a:ext uri="{FF2B5EF4-FFF2-40B4-BE49-F238E27FC236}">
                <a16:creationId xmlns:a16="http://schemas.microsoft.com/office/drawing/2014/main" id="{191EA8F8-F14B-B042-BD52-84031E2457A3}"/>
              </a:ext>
            </a:extLst>
          </p:cNvPr>
          <p:cNvSpPr/>
          <p:nvPr/>
        </p:nvSpPr>
        <p:spPr>
          <a:xfrm>
            <a:off x="528736" y="25563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7">
            <a:hlinkClick r:id="" action="ppaction://noaction" highlightClick="1">
              <a:snd r:embed="rId5" name="debo organizar los zapatos.wav"/>
            </a:hlinkClick>
            <a:extLst>
              <a:ext uri="{FF2B5EF4-FFF2-40B4-BE49-F238E27FC236}">
                <a16:creationId xmlns:a16="http://schemas.microsoft.com/office/drawing/2014/main" id="{3B36600F-2A0A-F44E-B589-D04FF8AD10A2}"/>
              </a:ext>
            </a:extLst>
          </p:cNvPr>
          <p:cNvSpPr/>
          <p:nvPr/>
        </p:nvSpPr>
        <p:spPr>
          <a:xfrm>
            <a:off x="528735" y="324472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8">
            <a:hlinkClick r:id="" action="ppaction://noaction" highlightClick="1">
              <a:snd r:embed="rId6" name="la plaza esta%CC%81 a la izquierda.wav"/>
            </a:hlinkClick>
            <a:extLst>
              <a:ext uri="{FF2B5EF4-FFF2-40B4-BE49-F238E27FC236}">
                <a16:creationId xmlns:a16="http://schemas.microsoft.com/office/drawing/2014/main" id="{DB8B4A08-152C-D044-A0AA-C0B61EAF9FAA}"/>
              </a:ext>
            </a:extLst>
          </p:cNvPr>
          <p:cNvSpPr/>
          <p:nvPr/>
        </p:nvSpPr>
        <p:spPr>
          <a:xfrm>
            <a:off x="528735" y="395771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9">
            <a:hlinkClick r:id="" action="ppaction://noaction" highlightClick="1">
              <a:snd r:embed="rId7" name="debes empezar un dibujo de la naturaleza.wav"/>
            </a:hlinkClick>
            <a:extLst>
              <a:ext uri="{FF2B5EF4-FFF2-40B4-BE49-F238E27FC236}">
                <a16:creationId xmlns:a16="http://schemas.microsoft.com/office/drawing/2014/main" id="{1A1B0D86-B46E-FD4C-91F7-6B4939748FA4}"/>
              </a:ext>
            </a:extLst>
          </p:cNvPr>
          <p:cNvSpPr/>
          <p:nvPr/>
        </p:nvSpPr>
        <p:spPr>
          <a:xfrm>
            <a:off x="528734" y="467643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0">
            <a:hlinkClick r:id="" action="ppaction://noaction" highlightClick="1">
              <a:snd r:embed="rId8" name="tiene diez ideas en la cabeza.wav"/>
            </a:hlinkClick>
            <a:extLst>
              <a:ext uri="{FF2B5EF4-FFF2-40B4-BE49-F238E27FC236}">
                <a16:creationId xmlns:a16="http://schemas.microsoft.com/office/drawing/2014/main" id="{4FA77E95-3061-244E-A0D7-DDE497AEABED}"/>
              </a:ext>
            </a:extLst>
          </p:cNvPr>
          <p:cNvSpPr/>
          <p:nvPr/>
        </p:nvSpPr>
        <p:spPr>
          <a:xfrm>
            <a:off x="506735" y="538942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6" name="Tabla 5">
            <a:extLst>
              <a:ext uri="{FF2B5EF4-FFF2-40B4-BE49-F238E27FC236}">
                <a16:creationId xmlns:a16="http://schemas.microsoft.com/office/drawing/2014/main" id="{F2714E62-F353-D746-B2A1-BAFE7CE018AA}"/>
              </a:ext>
            </a:extLst>
          </p:cNvPr>
          <p:cNvGraphicFramePr>
            <a:graphicFrameLocks noGrp="1"/>
          </p:cNvGraphicFramePr>
          <p:nvPr>
            <p:extLst/>
          </p:nvPr>
        </p:nvGraphicFramePr>
        <p:xfrm>
          <a:off x="5816009" y="1751953"/>
          <a:ext cx="6056362" cy="4170162"/>
        </p:xfrm>
        <a:graphic>
          <a:graphicData uri="http://schemas.openxmlformats.org/drawingml/2006/table">
            <a:tbl>
              <a:tblPr firstRow="1" bandRow="1">
                <a:tableStyleId>{8A107856-5554-42FB-B03E-39F5DBC370BA}</a:tableStyleId>
              </a:tblPr>
              <a:tblGrid>
                <a:gridCol w="3028181">
                  <a:extLst>
                    <a:ext uri="{9D8B030D-6E8A-4147-A177-3AD203B41FA5}">
                      <a16:colId xmlns:a16="http://schemas.microsoft.com/office/drawing/2014/main" val="2326217365"/>
                    </a:ext>
                  </a:extLst>
                </a:gridCol>
                <a:gridCol w="3028181">
                  <a:extLst>
                    <a:ext uri="{9D8B030D-6E8A-4147-A177-3AD203B41FA5}">
                      <a16:colId xmlns:a16="http://schemas.microsoft.com/office/drawing/2014/main" val="753517558"/>
                    </a:ext>
                  </a:extLst>
                </a:gridCol>
              </a:tblGrid>
              <a:tr h="695027">
                <a:tc>
                  <a:txBody>
                    <a:bodyPr/>
                    <a:lstStyle/>
                    <a:p>
                      <a:pPr algn="ctr"/>
                      <a:r>
                        <a:rPr lang="x-none" dirty="0">
                          <a:solidFill>
                            <a:srgbClr val="002060"/>
                          </a:solidFill>
                        </a:rPr>
                        <a:t>Frase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dirty="0">
                          <a:solidFill>
                            <a:srgbClr val="002060"/>
                          </a:solidFill>
                        </a:rPr>
                        <a:t>¿Qué significa?</a:t>
                      </a:r>
                    </a:p>
                    <a:p>
                      <a:pPr algn="ctr"/>
                      <a:endParaRPr lang="x-none" dirty="0">
                        <a:solidFill>
                          <a:srgbClr val="002060"/>
                        </a:solidFill>
                      </a:endParaRPr>
                    </a:p>
                  </a:txBody>
                  <a:tcPr/>
                </a:tc>
                <a:extLst>
                  <a:ext uri="{0D108BD9-81ED-4DB2-BD59-A6C34878D82A}">
                    <a16:rowId xmlns:a16="http://schemas.microsoft.com/office/drawing/2014/main" val="3532640703"/>
                  </a:ext>
                </a:extLst>
              </a:tr>
              <a:tr h="695027">
                <a:tc>
                  <a:txBody>
                    <a:bodyPr/>
                    <a:lstStyle/>
                    <a:p>
                      <a:endParaRPr lang="x-none" dirty="0"/>
                    </a:p>
                  </a:txBody>
                  <a:tcPr/>
                </a:tc>
                <a:tc>
                  <a:txBody>
                    <a:bodyPr/>
                    <a:lstStyle/>
                    <a:p>
                      <a:endParaRPr lang="x-none"/>
                    </a:p>
                  </a:txBody>
                  <a:tcPr/>
                </a:tc>
                <a:extLst>
                  <a:ext uri="{0D108BD9-81ED-4DB2-BD59-A6C34878D82A}">
                    <a16:rowId xmlns:a16="http://schemas.microsoft.com/office/drawing/2014/main" val="1924806471"/>
                  </a:ext>
                </a:extLst>
              </a:tr>
              <a:tr h="695027">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38336679"/>
                  </a:ext>
                </a:extLst>
              </a:tr>
              <a:tr h="695027">
                <a:tc>
                  <a:txBody>
                    <a:bodyPr/>
                    <a:lstStyle/>
                    <a:p>
                      <a:endParaRPr lang="x-none"/>
                    </a:p>
                  </a:txBody>
                  <a:tcPr/>
                </a:tc>
                <a:tc>
                  <a:txBody>
                    <a:bodyPr/>
                    <a:lstStyle/>
                    <a:p>
                      <a:endParaRPr lang="x-none" dirty="0"/>
                    </a:p>
                  </a:txBody>
                  <a:tcPr/>
                </a:tc>
                <a:extLst>
                  <a:ext uri="{0D108BD9-81ED-4DB2-BD59-A6C34878D82A}">
                    <a16:rowId xmlns:a16="http://schemas.microsoft.com/office/drawing/2014/main" val="2097481164"/>
                  </a:ext>
                </a:extLst>
              </a:tr>
              <a:tr h="695027">
                <a:tc>
                  <a:txBody>
                    <a:bodyPr/>
                    <a:lstStyle/>
                    <a:p>
                      <a:endParaRPr lang="x-none"/>
                    </a:p>
                  </a:txBody>
                  <a:tcPr/>
                </a:tc>
                <a:tc>
                  <a:txBody>
                    <a:bodyPr/>
                    <a:lstStyle/>
                    <a:p>
                      <a:endParaRPr lang="x-none" dirty="0"/>
                    </a:p>
                  </a:txBody>
                  <a:tcPr/>
                </a:tc>
                <a:extLst>
                  <a:ext uri="{0D108BD9-81ED-4DB2-BD59-A6C34878D82A}">
                    <a16:rowId xmlns:a16="http://schemas.microsoft.com/office/drawing/2014/main" val="3807467674"/>
                  </a:ext>
                </a:extLst>
              </a:tr>
              <a:tr h="695027">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33184972"/>
                  </a:ext>
                </a:extLst>
              </a:tr>
            </a:tbl>
          </a:graphicData>
        </a:graphic>
      </p:graphicFrame>
      <p:sp>
        <p:nvSpPr>
          <p:cNvPr id="15" name="CuadroTexto 14">
            <a:extLst>
              <a:ext uri="{FF2B5EF4-FFF2-40B4-BE49-F238E27FC236}">
                <a16:creationId xmlns:a16="http://schemas.microsoft.com/office/drawing/2014/main" id="{6FC7AA63-408C-B647-801E-FCFBDD6A22C8}"/>
              </a:ext>
            </a:extLst>
          </p:cNvPr>
          <p:cNvSpPr txBox="1"/>
          <p:nvPr/>
        </p:nvSpPr>
        <p:spPr>
          <a:xfrm>
            <a:off x="5800640" y="2438120"/>
            <a:ext cx="29993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pájaros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azules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árboles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de la  zona.</a:t>
            </a:r>
            <a:endParaRPr kumimoji="0" lang="x-none"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CuadroTexto 38">
            <a:extLst>
              <a:ext uri="{FF2B5EF4-FFF2-40B4-BE49-F238E27FC236}">
                <a16:creationId xmlns:a16="http://schemas.microsoft.com/office/drawing/2014/main" id="{E4B7A5A8-5595-E44A-8580-6EB65005FD08}"/>
              </a:ext>
            </a:extLst>
          </p:cNvPr>
          <p:cNvSpPr txBox="1"/>
          <p:nvPr/>
        </p:nvSpPr>
        <p:spPr>
          <a:xfrm>
            <a:off x="5819480" y="3130319"/>
            <a:ext cx="2827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Debo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organizar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zapatos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CuadroTexto 39">
            <a:extLst>
              <a:ext uri="{FF2B5EF4-FFF2-40B4-BE49-F238E27FC236}">
                <a16:creationId xmlns:a16="http://schemas.microsoft.com/office/drawing/2014/main" id="{9E431B57-32CB-694B-A825-13F07DC7E27F}"/>
              </a:ext>
            </a:extLst>
          </p:cNvPr>
          <p:cNvSpPr txBox="1"/>
          <p:nvPr/>
        </p:nvSpPr>
        <p:spPr>
          <a:xfrm>
            <a:off x="5826572" y="3837034"/>
            <a:ext cx="2827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La plaza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izquierda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3" name="CuadroTexto 42">
            <a:extLst>
              <a:ext uri="{FF2B5EF4-FFF2-40B4-BE49-F238E27FC236}">
                <a16:creationId xmlns:a16="http://schemas.microsoft.com/office/drawing/2014/main" id="{C7B9E06C-4657-BE40-8B0C-3AAA1F3ABEB9}"/>
              </a:ext>
            </a:extLst>
          </p:cNvPr>
          <p:cNvSpPr txBox="1"/>
          <p:nvPr/>
        </p:nvSpPr>
        <p:spPr>
          <a:xfrm>
            <a:off x="5784219" y="4516775"/>
            <a:ext cx="31933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empezar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dibujo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de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naturaleza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5" name="CuadroTexto 44">
            <a:extLst>
              <a:ext uri="{FF2B5EF4-FFF2-40B4-BE49-F238E27FC236}">
                <a16:creationId xmlns:a16="http://schemas.microsoft.com/office/drawing/2014/main" id="{646E45F5-007C-A94F-85AD-9A538C02D0EF}"/>
              </a:ext>
            </a:extLst>
          </p:cNvPr>
          <p:cNvSpPr txBox="1"/>
          <p:nvPr/>
        </p:nvSpPr>
        <p:spPr>
          <a:xfrm>
            <a:off x="5799726" y="5213817"/>
            <a:ext cx="31024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Tiene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diez</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ideas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cabeza.</a:t>
            </a:r>
          </a:p>
        </p:txBody>
      </p:sp>
      <p:pic>
        <p:nvPicPr>
          <p:cNvPr id="46" name="Picture 14" descr="Correct">
            <a:extLst>
              <a:ext uri="{FF2B5EF4-FFF2-40B4-BE49-F238E27FC236}">
                <a16:creationId xmlns:a16="http://schemas.microsoft.com/office/drawing/2014/main" id="{8854BE09-574C-7448-B888-3A69474C20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753" y="2443319"/>
            <a:ext cx="415973" cy="433305"/>
          </a:xfrm>
          <a:prstGeom prst="rect">
            <a:avLst/>
          </a:prstGeom>
        </p:spPr>
      </p:pic>
      <p:pic>
        <p:nvPicPr>
          <p:cNvPr id="47" name="Picture 14" descr="Correct">
            <a:extLst>
              <a:ext uri="{FF2B5EF4-FFF2-40B4-BE49-F238E27FC236}">
                <a16:creationId xmlns:a16="http://schemas.microsoft.com/office/drawing/2014/main" id="{3398608B-1A67-6542-93CF-39B55598F5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7043" y="3221369"/>
            <a:ext cx="415973" cy="433305"/>
          </a:xfrm>
          <a:prstGeom prst="rect">
            <a:avLst/>
          </a:prstGeom>
        </p:spPr>
      </p:pic>
      <p:pic>
        <p:nvPicPr>
          <p:cNvPr id="48" name="Picture 14" descr="Correct">
            <a:extLst>
              <a:ext uri="{FF2B5EF4-FFF2-40B4-BE49-F238E27FC236}">
                <a16:creationId xmlns:a16="http://schemas.microsoft.com/office/drawing/2014/main" id="{B677D5A5-D10A-984C-B41A-D8899D8FE2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1269" y="3921657"/>
            <a:ext cx="415973" cy="433305"/>
          </a:xfrm>
          <a:prstGeom prst="rect">
            <a:avLst/>
          </a:prstGeom>
        </p:spPr>
      </p:pic>
      <p:pic>
        <p:nvPicPr>
          <p:cNvPr id="49" name="Picture 14" descr="Correct">
            <a:extLst>
              <a:ext uri="{FF2B5EF4-FFF2-40B4-BE49-F238E27FC236}">
                <a16:creationId xmlns:a16="http://schemas.microsoft.com/office/drawing/2014/main" id="{96DD0C9B-6087-4643-A525-ADA7A9937B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753" y="4619906"/>
            <a:ext cx="415973" cy="433305"/>
          </a:xfrm>
          <a:prstGeom prst="rect">
            <a:avLst/>
          </a:prstGeom>
        </p:spPr>
      </p:pic>
      <p:pic>
        <p:nvPicPr>
          <p:cNvPr id="50" name="Picture 14" descr="Correct">
            <a:extLst>
              <a:ext uri="{FF2B5EF4-FFF2-40B4-BE49-F238E27FC236}">
                <a16:creationId xmlns:a16="http://schemas.microsoft.com/office/drawing/2014/main" id="{2E0DC72A-5ECA-EC4A-9FDA-61F97D27D4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1269" y="5369825"/>
            <a:ext cx="415973" cy="433305"/>
          </a:xfrm>
          <a:prstGeom prst="rect">
            <a:avLst/>
          </a:prstGeom>
        </p:spPr>
      </p:pic>
      <p:sp>
        <p:nvSpPr>
          <p:cNvPr id="51" name="CuadroTexto 50">
            <a:extLst>
              <a:ext uri="{FF2B5EF4-FFF2-40B4-BE49-F238E27FC236}">
                <a16:creationId xmlns:a16="http://schemas.microsoft.com/office/drawing/2014/main" id="{FDA6B6B8-9520-B841-B4FE-2A01C251D280}"/>
              </a:ext>
            </a:extLst>
          </p:cNvPr>
          <p:cNvSpPr txBox="1"/>
          <p:nvPr/>
        </p:nvSpPr>
        <p:spPr>
          <a:xfrm>
            <a:off x="8900633" y="2438120"/>
            <a:ext cx="29871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a:ea typeface="+mn-ea"/>
                <a:cs typeface="+mn-cs"/>
              </a:rPr>
              <a:t>There are blue birds in the trees of the area.</a:t>
            </a:r>
            <a:endParaRPr kumimoji="0" lang="x-none" sz="20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CuadroTexto 51">
            <a:extLst>
              <a:ext uri="{FF2B5EF4-FFF2-40B4-BE49-F238E27FC236}">
                <a16:creationId xmlns:a16="http://schemas.microsoft.com/office/drawing/2014/main" id="{EBCAD8DA-A3AD-E841-B131-2ABDC556E563}"/>
              </a:ext>
            </a:extLst>
          </p:cNvPr>
          <p:cNvSpPr txBox="1"/>
          <p:nvPr/>
        </p:nvSpPr>
        <p:spPr>
          <a:xfrm>
            <a:off x="8922633" y="3145182"/>
            <a:ext cx="2827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a:ea typeface="+mn-ea"/>
                <a:cs typeface="+mn-cs"/>
              </a:rPr>
              <a:t>I must organise the shoes.</a:t>
            </a:r>
            <a:endParaRPr kumimoji="0" lang="x-none" sz="20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53" name="CuadroTexto 52">
            <a:extLst>
              <a:ext uri="{FF2B5EF4-FFF2-40B4-BE49-F238E27FC236}">
                <a16:creationId xmlns:a16="http://schemas.microsoft.com/office/drawing/2014/main" id="{260F6324-0E3D-1444-BAA3-12821A5C280F}"/>
              </a:ext>
            </a:extLst>
          </p:cNvPr>
          <p:cNvSpPr txBox="1"/>
          <p:nvPr/>
        </p:nvSpPr>
        <p:spPr>
          <a:xfrm>
            <a:off x="8922633" y="3853068"/>
            <a:ext cx="2827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a:ea typeface="+mn-ea"/>
                <a:cs typeface="+mn-cs"/>
              </a:rPr>
              <a:t>The square is on the left.</a:t>
            </a:r>
            <a:endParaRPr kumimoji="0" lang="x-none" sz="20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CuadroTexto 53">
            <a:extLst>
              <a:ext uri="{FF2B5EF4-FFF2-40B4-BE49-F238E27FC236}">
                <a16:creationId xmlns:a16="http://schemas.microsoft.com/office/drawing/2014/main" id="{C443B485-1460-754E-8B9F-7FEAE3519A0D}"/>
              </a:ext>
            </a:extLst>
          </p:cNvPr>
          <p:cNvSpPr txBox="1"/>
          <p:nvPr/>
        </p:nvSpPr>
        <p:spPr>
          <a:xfrm>
            <a:off x="8900633" y="4533648"/>
            <a:ext cx="2827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F205F"/>
                </a:solidFill>
                <a:effectLst/>
                <a:uLnTx/>
                <a:uFillTx/>
                <a:latin typeface="Century Gothic"/>
                <a:ea typeface="+mn-ea"/>
                <a:cs typeface="+mn-cs"/>
              </a:rPr>
              <a:t>You must start a drawing of nature.</a:t>
            </a:r>
            <a:endParaRPr kumimoji="0" lang="x-none" sz="2000" b="0" i="1" u="none" strike="noStrike" kern="1200" cap="none" spc="0" normalizeH="0" baseline="0" noProof="0" dirty="0">
              <a:ln>
                <a:noFill/>
              </a:ln>
              <a:solidFill>
                <a:srgbClr val="0F205F"/>
              </a:solidFill>
              <a:effectLst/>
              <a:uLnTx/>
              <a:uFillTx/>
              <a:latin typeface="Century Gothic"/>
              <a:ea typeface="+mn-ea"/>
              <a:cs typeface="+mn-cs"/>
            </a:endParaRPr>
          </a:p>
        </p:txBody>
      </p:sp>
      <p:sp>
        <p:nvSpPr>
          <p:cNvPr id="55" name="CuadroTexto 54">
            <a:extLst>
              <a:ext uri="{FF2B5EF4-FFF2-40B4-BE49-F238E27FC236}">
                <a16:creationId xmlns:a16="http://schemas.microsoft.com/office/drawing/2014/main" id="{5A9E33A8-EAE2-AD42-8235-76189B98C24B}"/>
              </a:ext>
            </a:extLst>
          </p:cNvPr>
          <p:cNvSpPr txBox="1"/>
          <p:nvPr/>
        </p:nvSpPr>
        <p:spPr>
          <a:xfrm>
            <a:off x="8889633" y="5246296"/>
            <a:ext cx="28270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a:ea typeface="+mn-ea"/>
                <a:cs typeface="+mn-cs"/>
              </a:rPr>
              <a:t>S/he has ten ideas in the head.</a:t>
            </a:r>
            <a:endParaRPr kumimoji="0" lang="x-none" sz="2000" b="0" i="1"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34632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5" grpId="0"/>
      <p:bldP spid="39" grpId="0"/>
      <p:bldP spid="40" grpId="0"/>
      <p:bldP spid="43" grpId="0"/>
      <p:bldP spid="45" grpId="0"/>
      <p:bldP spid="51" grpId="0"/>
      <p:bldP spid="52" grpId="0"/>
      <p:bldP spid="53" grpId="0"/>
      <p:bldP spid="54" grpId="0"/>
      <p:bldP spid="5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7.3.2.1</a:t>
            </a:r>
          </a:p>
        </p:txBody>
      </p:sp>
      <p:sp>
        <p:nvSpPr>
          <p:cNvPr id="3" name="Content Placeholder 2"/>
          <p:cNvSpPr>
            <a:spLocks noGrp="1"/>
          </p:cNvSpPr>
          <p:nvPr>
            <p:ph idx="1"/>
          </p:nvPr>
        </p:nvSpPr>
        <p:spPr/>
        <p:txBody>
          <a:bodyPr/>
          <a:lstStyle/>
          <a:p>
            <a:r>
              <a:rPr lang="en-US" dirty="0"/>
              <a:t>Slide 2: Phonics [</a:t>
            </a:r>
            <a:r>
              <a:rPr lang="en-US" dirty="0" err="1"/>
              <a:t>si</a:t>
            </a:r>
            <a:r>
              <a:rPr lang="en-US" dirty="0"/>
              <a:t>] </a:t>
            </a:r>
            <a:r>
              <a:rPr lang="en-US" dirty="0" err="1"/>
              <a:t>vs</a:t>
            </a:r>
            <a:r>
              <a:rPr lang="en-US" dirty="0"/>
              <a:t> [ci] Spain and Latin America pronunciation differences</a:t>
            </a:r>
          </a:p>
          <a:p>
            <a:r>
              <a:rPr lang="en-US" dirty="0"/>
              <a:t>Slides 13-14 and 17 reading including Argentinian cities</a:t>
            </a:r>
          </a:p>
          <a:p>
            <a:r>
              <a:rPr lang="en-US" dirty="0"/>
              <a:t>Slides 18-21: reading and writing exercises based on attractions in Barcelona and Valencia, including callouts.</a:t>
            </a:r>
          </a:p>
        </p:txBody>
      </p:sp>
    </p:spTree>
    <p:extLst>
      <p:ext uri="{BB962C8B-B14F-4D97-AF65-F5344CB8AC3E}">
        <p14:creationId xmlns:p14="http://schemas.microsoft.com/office/powerpoint/2010/main" val="261291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29436" y="225159"/>
            <a:ext cx="5581851" cy="1325563"/>
          </a:xfrm>
        </p:spPr>
        <p:txBody>
          <a:bodyPr/>
          <a:lstStyle/>
          <a:p>
            <a:r>
              <a:rPr lang="en-GB" b="1" dirty="0">
                <a:solidFill>
                  <a:srgbClr val="ED7D31"/>
                </a:solidFill>
              </a:rPr>
              <a:t>¿CI o SI?</a:t>
            </a:r>
            <a:br>
              <a:rPr lang="en-GB" b="1" dirty="0">
                <a:solidFill>
                  <a:srgbClr val="ED7D31"/>
                </a:solidFill>
              </a:rPr>
            </a:br>
            <a:endParaRPr lang="en-GB" dirty="0"/>
          </a:p>
        </p:txBody>
      </p:sp>
      <p:sp>
        <p:nvSpPr>
          <p:cNvPr id="5" name="Title 1"/>
          <p:cNvSpPr txBox="1">
            <a:spLocks/>
          </p:cNvSpPr>
          <p:nvPr/>
        </p:nvSpPr>
        <p:spPr>
          <a:xfrm>
            <a:off x="88900" y="761067"/>
            <a:ext cx="12420599" cy="7946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En las Islas Canarias y en Latinoamérica, ‘ci’ y ‘si’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tienen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la misma pronunciación. </a:t>
            </a:r>
          </a:p>
        </p:txBody>
      </p:sp>
      <p:sp>
        <p:nvSpPr>
          <p:cNvPr id="6" name="Rounded Rectangle 5"/>
          <p:cNvSpPr/>
          <p:nvPr/>
        </p:nvSpPr>
        <p:spPr>
          <a:xfrm>
            <a:off x="10077652" y="40831"/>
            <a:ext cx="2030930" cy="3174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03124" rtl="0" eaLnBrk="1" fontAlgn="auto" latinLnBrk="0" hangingPunct="1">
              <a:lnSpc>
                <a:spcPct val="100000"/>
              </a:lnSpc>
              <a:spcBef>
                <a:spcPts val="0"/>
              </a:spcBef>
              <a:spcAft>
                <a:spcPts val="0"/>
              </a:spcAft>
              <a:buClrTx/>
              <a:buSzTx/>
              <a:buFontTx/>
              <a:buNone/>
              <a:tabLst/>
              <a:defRPr/>
            </a:pPr>
            <a:r>
              <a:rPr kumimoji="0" lang="en-GB" sz="1559"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escribir</a:t>
            </a:r>
            <a:endPar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Action Button: Custom 6">
            <a:hlinkClick r:id="" action="ppaction://noaction" highlightClick="1">
              <a:snd r:embed="rId3" name="silla.wav"/>
            </a:hlinkClick>
          </p:cNvPr>
          <p:cNvSpPr/>
          <p:nvPr/>
        </p:nvSpPr>
        <p:spPr>
          <a:xfrm>
            <a:off x="693952" y="500423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 name="Action Button: Custom 7">
            <a:hlinkClick r:id="" action="ppaction://noaction" highlightClick="1">
              <a:snd r:embed="rId4" name="decir.wav"/>
            </a:hlinkClick>
          </p:cNvPr>
          <p:cNvSpPr/>
          <p:nvPr/>
        </p:nvSpPr>
        <p:spPr>
          <a:xfrm>
            <a:off x="693951" y="322304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p:cNvSpPr txBox="1"/>
          <p:nvPr/>
        </p:nvSpPr>
        <p:spPr>
          <a:xfrm>
            <a:off x="1374435" y="2117712"/>
            <a:ext cx="24433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si</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ete</a:t>
            </a:r>
          </a:p>
        </p:txBody>
      </p:sp>
      <p:sp>
        <p:nvSpPr>
          <p:cNvPr id="18" name="TextBox 17"/>
          <p:cNvSpPr txBox="1"/>
          <p:nvPr/>
        </p:nvSpPr>
        <p:spPr>
          <a:xfrm>
            <a:off x="7880511" y="2997108"/>
            <a:ext cx="3431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a:t>
            </a:r>
            <a:r>
              <a:rPr kumimoji="0" lang="en-GB" sz="44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ci</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embre</a:t>
            </a:r>
            <a:endPar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7880511" y="4689210"/>
            <a:ext cx="338584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si</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empre</a:t>
            </a:r>
            <a:endPar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1374435" y="2919687"/>
            <a:ext cx="28916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r>
              <a:rPr kumimoji="0" lang="en-GB" sz="4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ci</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24" name="TextBox 23"/>
          <p:cNvSpPr txBox="1"/>
          <p:nvPr/>
        </p:nvSpPr>
        <p:spPr>
          <a:xfrm>
            <a:off x="1374435" y="4775673"/>
            <a:ext cx="35943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si</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lla</a:t>
            </a:r>
          </a:p>
        </p:txBody>
      </p:sp>
      <p:sp>
        <p:nvSpPr>
          <p:cNvPr id="25" name="TextBox 24"/>
          <p:cNvSpPr txBox="1"/>
          <p:nvPr/>
        </p:nvSpPr>
        <p:spPr>
          <a:xfrm>
            <a:off x="7880511" y="2050426"/>
            <a:ext cx="28724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ci</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erto</a:t>
            </a:r>
            <a:endPar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p:cNvSpPr txBox="1"/>
          <p:nvPr/>
        </p:nvSpPr>
        <p:spPr>
          <a:xfrm>
            <a:off x="7880511" y="3888370"/>
            <a:ext cx="37571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si</a:t>
            </a:r>
            <a:r>
              <a:rPr kumimoji="0" lang="en-GB" sz="4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lencio</a:t>
            </a:r>
            <a:endPar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p:cNvSpPr txBox="1"/>
          <p:nvPr/>
        </p:nvSpPr>
        <p:spPr>
          <a:xfrm>
            <a:off x="1374435" y="3847680"/>
            <a:ext cx="28916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ci</a:t>
            </a: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p>
        </p:txBody>
      </p:sp>
      <p:sp>
        <p:nvSpPr>
          <p:cNvPr id="28" name="Action Button: Custom 27">
            <a:hlinkClick r:id="" action="ppaction://noaction" highlightClick="1">
              <a:snd r:embed="rId5" name="cierto.wav"/>
            </a:hlinkClick>
          </p:cNvPr>
          <p:cNvSpPr/>
          <p:nvPr/>
        </p:nvSpPr>
        <p:spPr>
          <a:xfrm>
            <a:off x="7343848" y="234230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entury Gothic" panose="020B0502020202020204" pitchFamily="34" charset="0"/>
                <a:ea typeface="+mn-ea"/>
                <a:cs typeface="+mn-cs"/>
              </a:rPr>
              <a:t>5</a:t>
            </a:r>
          </a:p>
        </p:txBody>
      </p:sp>
      <p:sp>
        <p:nvSpPr>
          <p:cNvPr id="29" name="Action Button: Custom 28">
            <a:hlinkClick r:id="" action="ppaction://noaction" highlightClick="1">
              <a:snd r:embed="rId6" name="silencio.wav"/>
            </a:hlinkClick>
          </p:cNvPr>
          <p:cNvSpPr/>
          <p:nvPr/>
        </p:nvSpPr>
        <p:spPr>
          <a:xfrm>
            <a:off x="7343847" y="41169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29">
            <a:hlinkClick r:id="" action="ppaction://noaction" highlightClick="1">
              <a:snd r:embed="rId7" name="siempre.wav"/>
            </a:hlinkClick>
          </p:cNvPr>
          <p:cNvSpPr/>
          <p:nvPr/>
        </p:nvSpPr>
        <p:spPr>
          <a:xfrm>
            <a:off x="7342861" y="491380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1" name="Action Button: Custom 30">
            <a:hlinkClick r:id="" action="ppaction://noaction" highlightClick="1">
              <a:snd r:embed="rId8" name="diciembre.wav"/>
            </a:hlinkClick>
          </p:cNvPr>
          <p:cNvSpPr/>
          <p:nvPr/>
        </p:nvSpPr>
        <p:spPr>
          <a:xfrm>
            <a:off x="7342862" y="325496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20">
            <a:hlinkClick r:id="" action="ppaction://noaction" highlightClick="1">
              <a:snd r:embed="rId9" name="siete.wav"/>
            </a:hlinkClick>
          </p:cNvPr>
          <p:cNvSpPr/>
          <p:nvPr/>
        </p:nvSpPr>
        <p:spPr>
          <a:xfrm>
            <a:off x="693950" y="234657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Action Button: Custom 31">
            <a:hlinkClick r:id="" action="ppaction://noaction" highlightClick="1">
              <a:snd r:embed="rId10" name="cine.wav"/>
            </a:hlinkClick>
          </p:cNvPr>
          <p:cNvSpPr/>
          <p:nvPr/>
        </p:nvSpPr>
        <p:spPr>
          <a:xfrm>
            <a:off x="693950" y="415716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 name="Rectangle 1"/>
          <p:cNvSpPr/>
          <p:nvPr/>
        </p:nvSpPr>
        <p:spPr>
          <a:xfrm>
            <a:off x="88900" y="1469588"/>
            <a:ext cx="10514417" cy="476412"/>
          </a:xfrm>
          <a:prstGeom prst="rect">
            <a:avLst/>
          </a:prstGeom>
        </p:spPr>
        <p:txBody>
          <a:bodyPr wrap="non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Escucha. Habla una persona de las Islas Canarias. Escribe la palabra.</a:t>
            </a:r>
          </a:p>
        </p:txBody>
      </p:sp>
    </p:spTree>
    <p:extLst>
      <p:ext uri="{BB962C8B-B14F-4D97-AF65-F5344CB8AC3E}">
        <p14:creationId xmlns:p14="http://schemas.microsoft.com/office/powerpoint/2010/main" val="30703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4" grpId="0"/>
      <p:bldP spid="25" grpId="0"/>
      <p:bldP spid="26"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a:off x="6219731" y="1108639"/>
            <a:ext cx="5911248" cy="493878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flipH="1">
            <a:off x="55616" y="1135488"/>
            <a:ext cx="6108499" cy="4938781"/>
          </a:xfrm>
          <a:prstGeom prst="rect">
            <a:avLst/>
          </a:prstGeom>
        </p:spPr>
      </p:pic>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305056" y="25767"/>
            <a:ext cx="83434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23028" y="-148476"/>
            <a:ext cx="1415902" cy="769039"/>
          </a:xfrm>
        </p:spPr>
        <p:txBody>
          <a:bodyPr>
            <a:normAutofit/>
          </a:bodyPr>
          <a:lstStyle/>
          <a:p>
            <a:r>
              <a:rPr lang="en-GB" sz="1800" b="1" dirty="0">
                <a:solidFill>
                  <a:prstClr val="white"/>
                </a:solidFill>
              </a:rPr>
              <a:t>leer</a:t>
            </a:r>
            <a:endParaRPr lang="en-US" sz="1800" dirty="0"/>
          </a:p>
        </p:txBody>
      </p:sp>
      <p:sp>
        <p:nvSpPr>
          <p:cNvPr id="6" name="TextBox 5"/>
          <p:cNvSpPr txBox="1"/>
          <p:nvPr/>
        </p:nvSpPr>
        <p:spPr>
          <a:xfrm>
            <a:off x="68769" y="159712"/>
            <a:ext cx="112362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La familia López está de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vacaciones</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 en Argentina. Daniel describe cada ciudad. </a:t>
            </a:r>
          </a:p>
        </p:txBody>
      </p:sp>
      <p:sp>
        <p:nvSpPr>
          <p:cNvPr id="7" name="Rectangle 6"/>
          <p:cNvSpPr/>
          <p:nvPr/>
        </p:nvSpPr>
        <p:spPr>
          <a:xfrm>
            <a:off x="148344" y="2402155"/>
            <a:ext cx="5228873" cy="144655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lunes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Estamos en la capital, Buenos Aires.  Tiene</a:t>
            </a:r>
            <a:r>
              <a:rPr kumimoji="0" lang="en-GB" sz="2200" b="0" i="0" u="none" strike="noStrike" kern="1200" cap="none" spc="0" normalizeH="0" baseline="0" noProof="0" dirty="0">
                <a:ln>
                  <a:noFill/>
                </a:ln>
                <a:solidFill>
                  <a:srgbClr val="ED7D31"/>
                </a:solidFill>
                <a:effectLst/>
                <a:uLnTx/>
                <a:uFillTx/>
                <a:latin typeface="Century Gothic"/>
                <a:ea typeface="+mn-ea"/>
                <a:cs typeface="+mn-cs"/>
              </a:rPr>
              <a:t>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[1]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las </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tiendas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[2]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 </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restaurantes.  ¡Son muy buenos!  </a:t>
            </a:r>
          </a:p>
        </p:txBody>
      </p:sp>
      <p:sp>
        <p:nvSpPr>
          <p:cNvPr id="9" name="Rectangle 8"/>
          <p:cNvSpPr/>
          <p:nvPr/>
        </p:nvSpPr>
        <p:spPr>
          <a:xfrm>
            <a:off x="448551" y="1326326"/>
            <a:ext cx="4928667" cy="58477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Ciudades de Argentina</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4165">
            <a:off x="8275198" y="1292460"/>
            <a:ext cx="1442315" cy="721158"/>
          </a:xfrm>
          <a:prstGeom prst="rect">
            <a:avLst/>
          </a:prstGeom>
        </p:spPr>
      </p:pic>
      <p:sp>
        <p:nvSpPr>
          <p:cNvPr id="14" name="Rectangle 13"/>
          <p:cNvSpPr/>
          <p:nvPr/>
        </p:nvSpPr>
        <p:spPr>
          <a:xfrm>
            <a:off x="148345" y="3791936"/>
            <a:ext cx="5073650" cy="246221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martes</a:t>
            </a:r>
            <a:r>
              <a:rPr kumimoji="0" lang="es-CO" sz="2200" b="0" i="0" u="sng" strike="noStrike" kern="1200" cap="none" spc="0" normalizeH="0" baseline="0" noProof="0" dirty="0">
                <a:ln>
                  <a:noFill/>
                </a:ln>
                <a:solidFill>
                  <a:srgbClr val="4472C4">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Hoy estamos en Mendoza.  Hay unos museos famosos y unas iglesias.</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[3]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Los </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museos de historia son muy interesantes, pero </a:t>
            </a:r>
            <a:r>
              <a:rPr kumimoji="0" lang="en-GB" sz="2200" b="0" i="0" u="none" strike="noStrike" kern="1200" cap="none" spc="0" normalizeH="0" baseline="0" noProof="0" dirty="0">
                <a:ln>
                  <a:noFill/>
                </a:ln>
                <a:solidFill>
                  <a:srgbClr val="ED7D31"/>
                </a:solidFill>
                <a:effectLst/>
                <a:uLnTx/>
                <a:uFillTx/>
                <a:latin typeface="Century Gothic"/>
                <a:ea typeface="+mn-ea"/>
                <a:cs typeface="+mn-cs"/>
              </a:rPr>
              <a:t>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[4]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las</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unas</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iglesias son aburridas.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17" name="Rectangle 16"/>
          <p:cNvSpPr/>
          <p:nvPr/>
        </p:nvSpPr>
        <p:spPr>
          <a:xfrm>
            <a:off x="7042412" y="2279044"/>
            <a:ext cx="4973279" cy="178510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miércoles</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Córdoba es otra ciudad bonita.  Tiene</a:t>
            </a:r>
            <a:r>
              <a:rPr kumimoji="0" lang="en-GB" sz="2200" b="0" i="0" u="none" strike="noStrike" kern="1200" cap="none" spc="0" normalizeH="0" baseline="0" noProof="0" dirty="0">
                <a:ln>
                  <a:noFill/>
                </a:ln>
                <a:solidFill>
                  <a:srgbClr val="ED7D31"/>
                </a:solidFill>
                <a:effectLst/>
                <a:uLnTx/>
                <a:uFillTx/>
                <a:latin typeface="Century Gothic"/>
                <a:ea typeface="+mn-ea"/>
                <a:cs typeface="+mn-cs"/>
              </a:rPr>
              <a:t>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[5]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escuelas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br>
              <a:rPr kumimoji="0" lang="en-GB" sz="2200" b="0" i="0" u="none" strike="noStrike" kern="1200" cap="none" spc="0" normalizeH="0" baseline="0" noProof="0" dirty="0">
                <a:ln>
                  <a:noFill/>
                </a:ln>
                <a:solidFill>
                  <a:srgbClr val="ED7D31"/>
                </a:solidFill>
                <a:effectLst/>
                <a:uLnTx/>
                <a:uFillTx/>
                <a:latin typeface="Century Gothic"/>
                <a:ea typeface="+mn-ea"/>
                <a:cs typeface="+mn-cs"/>
              </a:rPr>
            </a:br>
            <a:r>
              <a:rPr kumimoji="0" lang="en-GB" sz="2200" b="1" i="0" u="none" strike="noStrike" kern="1200" cap="none" spc="0" normalizeH="0" baseline="0" noProof="0" dirty="0">
                <a:ln>
                  <a:noFill/>
                </a:ln>
                <a:solidFill>
                  <a:srgbClr val="ED7D31"/>
                </a:solidFill>
                <a:effectLst/>
                <a:uLnTx/>
                <a:uFillTx/>
                <a:latin typeface="Century Gothic"/>
                <a:ea typeface="+mn-ea"/>
                <a:cs typeface="+mn-cs"/>
              </a:rPr>
              <a:t>[6]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colegios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Son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excelentes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18" name="Rectangle 17"/>
          <p:cNvSpPr/>
          <p:nvPr/>
        </p:nvSpPr>
        <p:spPr>
          <a:xfrm>
            <a:off x="7065878" y="3985763"/>
            <a:ext cx="4949813" cy="178510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jueves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En Tucumán hay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[7]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los</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teatros y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[8]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las</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CO" sz="2200" b="1" i="0" u="none" strike="noStrike" kern="1200" cap="none" spc="0" normalizeH="0" baseline="0" noProof="0" dirty="0">
                <a:ln>
                  <a:noFill/>
                </a:ln>
                <a:solidFill>
                  <a:srgbClr val="4472C4">
                    <a:lumMod val="50000"/>
                  </a:srgbClr>
                </a:solidFill>
                <a:effectLst/>
                <a:uLnTx/>
                <a:uFillTx/>
                <a:latin typeface="Century Gothic"/>
                <a:ea typeface="+mn-ea"/>
                <a:cs typeface="+mn-cs"/>
              </a:rPr>
              <a:t>unas</a:t>
            </a:r>
            <a:r>
              <a:rPr kumimoji="0" lang="es-CO" sz="2200" b="0" i="0" u="none" strike="noStrike" kern="1200" cap="none" spc="0" normalizeH="0" baseline="0" noProof="0" dirty="0">
                <a:ln>
                  <a:noFill/>
                </a:ln>
                <a:solidFill>
                  <a:srgbClr val="4472C4">
                    <a:lumMod val="50000"/>
                  </a:srgbClr>
                </a:solidFill>
                <a:effectLst/>
                <a:uLnTx/>
                <a:uFillTx/>
                <a:latin typeface="Century Gothic"/>
                <a:ea typeface="+mn-ea"/>
                <a:cs typeface="+mn-cs"/>
              </a:rPr>
              <a:t> universidades.  Es una ciudad con mucha cultura.</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5541">
            <a:off x="4973617" y="5677998"/>
            <a:ext cx="807201" cy="750697"/>
          </a:xfrm>
          <a:prstGeom prst="rect">
            <a:avLst/>
          </a:prstGeom>
        </p:spPr>
      </p:pic>
      <p:grpSp>
        <p:nvGrpSpPr>
          <p:cNvPr id="19" name="Group 18"/>
          <p:cNvGrpSpPr/>
          <p:nvPr/>
        </p:nvGrpSpPr>
        <p:grpSpPr>
          <a:xfrm>
            <a:off x="7316691" y="1284591"/>
            <a:ext cx="987355" cy="871650"/>
            <a:chOff x="-236705" y="610137"/>
            <a:chExt cx="1157330" cy="1158523"/>
          </a:xfrm>
        </p:grpSpPr>
        <p:pic>
          <p:nvPicPr>
            <p:cNvPr id="20" name="Picture 19"/>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21" name="Rectangle 20"/>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22" name="Oval 21"/>
          <p:cNvSpPr/>
          <p:nvPr/>
        </p:nvSpPr>
        <p:spPr>
          <a:xfrm>
            <a:off x="2010129" y="3127591"/>
            <a:ext cx="809271" cy="33951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Oval 22"/>
          <p:cNvSpPr/>
          <p:nvPr/>
        </p:nvSpPr>
        <p:spPr>
          <a:xfrm>
            <a:off x="4414038" y="3098912"/>
            <a:ext cx="832513" cy="39358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Oval 23"/>
          <p:cNvSpPr/>
          <p:nvPr/>
        </p:nvSpPr>
        <p:spPr>
          <a:xfrm>
            <a:off x="1596607" y="4825452"/>
            <a:ext cx="600493" cy="41303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Oval 24"/>
          <p:cNvSpPr/>
          <p:nvPr/>
        </p:nvSpPr>
        <p:spPr>
          <a:xfrm>
            <a:off x="571501" y="5472628"/>
            <a:ext cx="520700" cy="44597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Oval 25"/>
          <p:cNvSpPr/>
          <p:nvPr/>
        </p:nvSpPr>
        <p:spPr>
          <a:xfrm>
            <a:off x="8273288" y="2983829"/>
            <a:ext cx="772431" cy="35654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Oval 26"/>
          <p:cNvSpPr/>
          <p:nvPr/>
        </p:nvSpPr>
        <p:spPr>
          <a:xfrm>
            <a:off x="7490805" y="3340369"/>
            <a:ext cx="757083" cy="37017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Oval 27"/>
          <p:cNvSpPr/>
          <p:nvPr/>
        </p:nvSpPr>
        <p:spPr>
          <a:xfrm>
            <a:off x="9370589" y="4718238"/>
            <a:ext cx="748468" cy="33754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Oval 28"/>
          <p:cNvSpPr/>
          <p:nvPr/>
        </p:nvSpPr>
        <p:spPr>
          <a:xfrm>
            <a:off x="9817910" y="4339372"/>
            <a:ext cx="799290" cy="40075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TextBox 29"/>
          <p:cNvSpPr txBox="1"/>
          <p:nvPr/>
        </p:nvSpPr>
        <p:spPr>
          <a:xfrm>
            <a:off x="68770" y="517723"/>
            <a:ext cx="98499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Lee las </a:t>
            </a: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descripciones</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 y escribe las opciones correctas. [1/2]</a:t>
            </a:r>
          </a:p>
        </p:txBody>
      </p:sp>
    </p:spTree>
    <p:extLst>
      <p:ext uri="{BB962C8B-B14F-4D97-AF65-F5344CB8AC3E}">
        <p14:creationId xmlns:p14="http://schemas.microsoft.com/office/powerpoint/2010/main" val="58748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3" grpId="0" animBg="1"/>
      <p:bldP spid="24" grpId="0" animBg="1"/>
      <p:bldP spid="25" grpId="0" animBg="1"/>
      <p:bldP spid="26" grpId="0" animBg="1"/>
      <p:bldP spid="27" grpId="0" animBg="1"/>
      <p:bldP spid="28" grpId="0" animBg="1"/>
      <p:bldP spid="29" grpId="0" animBg="1"/>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a:off x="6219731" y="1108639"/>
            <a:ext cx="5911248" cy="493878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44113"/>
          <a:stretch/>
        </p:blipFill>
        <p:spPr>
          <a:xfrm flipH="1">
            <a:off x="55616" y="1135488"/>
            <a:ext cx="6108499" cy="4938781"/>
          </a:xfrm>
          <a:prstGeom prst="rect">
            <a:avLst/>
          </a:prstGeom>
        </p:spPr>
      </p:pic>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458223" y="12869"/>
            <a:ext cx="7251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503689" y="-171192"/>
            <a:ext cx="1415902" cy="769039"/>
          </a:xfrm>
        </p:spPr>
        <p:txBody>
          <a:bodyPr>
            <a:normAutofit/>
          </a:bodyPr>
          <a:lstStyle/>
          <a:p>
            <a:r>
              <a:rPr lang="en-GB" sz="1800" b="1" dirty="0">
                <a:solidFill>
                  <a:prstClr val="white"/>
                </a:solidFill>
              </a:rPr>
              <a:t>leer</a:t>
            </a:r>
            <a:endParaRPr lang="en-US" sz="1800" dirty="0"/>
          </a:p>
        </p:txBody>
      </p:sp>
      <p:sp>
        <p:nvSpPr>
          <p:cNvPr id="7" name="Rectangle 6"/>
          <p:cNvSpPr/>
          <p:nvPr/>
        </p:nvSpPr>
        <p:spPr>
          <a:xfrm>
            <a:off x="148343" y="2279044"/>
            <a:ext cx="5334983" cy="178510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a:ea typeface="+mn-ea"/>
                <a:cs typeface="+mn-cs"/>
              </a:rPr>
              <a:t>viernes</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Estoy</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con Diego en Rosario.  Hay unos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edificios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hermosos y unas plazas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históricas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Muchos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turistas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visitan</a:t>
            </a:r>
            <a:r>
              <a:rPr kumimoji="0" lang="en-GB" sz="2200" b="0" i="0" u="none" strike="noStrike" kern="1200" cap="none" spc="0" normalizeH="0" baseline="0" noProof="0" dirty="0">
                <a:ln>
                  <a:noFill/>
                </a:ln>
                <a:solidFill>
                  <a:srgbClr val="ED7D31"/>
                </a:solidFill>
                <a:effectLst/>
                <a:uLnTx/>
                <a:uFillTx/>
                <a:latin typeface="Century Gothic"/>
                <a:ea typeface="+mn-ea"/>
                <a:cs typeface="+mn-cs"/>
              </a:rPr>
              <a:t> </a:t>
            </a:r>
            <a:br>
              <a:rPr kumimoji="0" lang="en-GB" sz="2200" b="0" i="0" u="none" strike="noStrike" kern="1200" cap="none" spc="0" normalizeH="0" baseline="0" noProof="0" dirty="0">
                <a:ln>
                  <a:noFill/>
                </a:ln>
                <a:solidFill>
                  <a:srgbClr val="ED7D31"/>
                </a:solidFill>
                <a:effectLst/>
                <a:uLnTx/>
                <a:uFillTx/>
                <a:latin typeface="Century Gothic"/>
                <a:ea typeface="+mn-ea"/>
                <a:cs typeface="+mn-cs"/>
              </a:rPr>
            </a:br>
            <a:r>
              <a:rPr kumimoji="0" lang="en-GB" sz="2200" b="1" i="0" u="none" strike="noStrike" kern="1200" cap="none" spc="0" normalizeH="0" baseline="0" noProof="0" dirty="0">
                <a:ln>
                  <a:noFill/>
                </a:ln>
                <a:solidFill>
                  <a:srgbClr val="ED7D31"/>
                </a:solidFill>
                <a:effectLst/>
                <a:uLnTx/>
                <a:uFillTx/>
                <a:latin typeface="Century Gothic"/>
                <a:ea typeface="+mn-ea"/>
                <a:cs typeface="+mn-cs"/>
              </a:rPr>
              <a:t>[9]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plazas.</a:t>
            </a:r>
          </a:p>
        </p:txBody>
      </p:sp>
      <p:sp>
        <p:nvSpPr>
          <p:cNvPr id="9" name="Rectangle 8"/>
          <p:cNvSpPr/>
          <p:nvPr/>
        </p:nvSpPr>
        <p:spPr>
          <a:xfrm>
            <a:off x="448551" y="1326326"/>
            <a:ext cx="4928667" cy="58477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Ciudades de Argentina</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4165">
            <a:off x="8275198" y="1292460"/>
            <a:ext cx="1442315" cy="721158"/>
          </a:xfrm>
          <a:prstGeom prst="rect">
            <a:avLst/>
          </a:prstGeom>
        </p:spPr>
      </p:pic>
      <p:sp>
        <p:nvSpPr>
          <p:cNvPr id="14" name="Rectangle 13"/>
          <p:cNvSpPr/>
          <p:nvPr/>
        </p:nvSpPr>
        <p:spPr>
          <a:xfrm>
            <a:off x="148343" y="4218252"/>
            <a:ext cx="5065100" cy="212365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sábado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Estoy</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solo en La Plata.  Es una ciudad pequeña,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pero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muy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interesante</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Hay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[10]</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parques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[11]</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centros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culturales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7" name="Rectangle 16"/>
          <p:cNvSpPr/>
          <p:nvPr/>
        </p:nvSpPr>
        <p:spPr>
          <a:xfrm>
            <a:off x="7037523" y="2279044"/>
            <a:ext cx="4962876" cy="212365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domingo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Estamos todos en Santa Fe. Tiene unos bares y unas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cafeterías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200" b="1" i="0" u="none" strike="noStrike" kern="1200" cap="none" spc="0" normalizeH="0" baseline="0" noProof="0" dirty="0">
                <a:ln>
                  <a:noFill/>
                </a:ln>
                <a:solidFill>
                  <a:srgbClr val="ED7D31"/>
                </a:solidFill>
                <a:effectLst/>
                <a:uLnTx/>
                <a:uFillTx/>
                <a:latin typeface="Century Gothic"/>
                <a:ea typeface="+mn-ea"/>
                <a:cs typeface="+mn-cs"/>
              </a:rPr>
              <a:t>[12]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bares son bastante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caros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pero</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[13]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cafeterías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son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baratas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8" name="Rectangle 17"/>
          <p:cNvSpPr/>
          <p:nvPr/>
        </p:nvSpPr>
        <p:spPr>
          <a:xfrm>
            <a:off x="6950592" y="4539007"/>
            <a:ext cx="5065100" cy="178510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Quiero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visitar</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San Juan.  Hay unas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montañas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y unos pueblos cerca.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Puedes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visitar</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a:ln>
                  <a:noFill/>
                </a:ln>
                <a:solidFill>
                  <a:srgbClr val="ED7D31"/>
                </a:solidFill>
                <a:effectLst/>
                <a:uLnTx/>
                <a:uFillTx/>
                <a:latin typeface="Century Gothic"/>
                <a:ea typeface="+mn-ea"/>
                <a:cs typeface="+mn-cs"/>
              </a:rPr>
              <a:t> </a:t>
            </a:r>
            <a:r>
              <a:rPr kumimoji="0" lang="en-GB" sz="2200" b="1" i="0" u="none" strike="noStrike" kern="1200" cap="none" spc="0" normalizeH="0" baseline="0" noProof="0" dirty="0">
                <a:ln>
                  <a:noFill/>
                </a:ln>
                <a:solidFill>
                  <a:srgbClr val="ED7D31"/>
                </a:solidFill>
                <a:effectLst/>
                <a:uLnTx/>
                <a:uFillTx/>
                <a:latin typeface="Century Gothic"/>
                <a:ea typeface="+mn-ea"/>
                <a:cs typeface="+mn-cs"/>
              </a:rPr>
              <a:t>[14] </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los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unos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pueblos, aunque es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difícil</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visitar</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b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br>
            <a:r>
              <a:rPr kumimoji="0" lang="en-GB" sz="2200" b="1" i="0" u="none" strike="noStrike" kern="1200" cap="none" spc="0" normalizeH="0" baseline="0" noProof="0" dirty="0">
                <a:ln>
                  <a:noFill/>
                </a:ln>
                <a:solidFill>
                  <a:srgbClr val="ED7D31"/>
                </a:solidFill>
                <a:effectLst/>
                <a:uLnTx/>
                <a:uFillTx/>
                <a:latin typeface="Century Gothic"/>
                <a:ea typeface="+mn-ea"/>
                <a:cs typeface="+mn-cs"/>
              </a:rPr>
              <a:t>[15] </a:t>
            </a: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unas / las </a:t>
            </a: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montañas</a:t>
            </a: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5541">
            <a:off x="5004461" y="5600972"/>
            <a:ext cx="807201" cy="750697"/>
          </a:xfrm>
          <a:prstGeom prst="rect">
            <a:avLst/>
          </a:prstGeom>
        </p:spPr>
      </p:pic>
      <p:grpSp>
        <p:nvGrpSpPr>
          <p:cNvPr id="19" name="Group 18"/>
          <p:cNvGrpSpPr/>
          <p:nvPr/>
        </p:nvGrpSpPr>
        <p:grpSpPr>
          <a:xfrm>
            <a:off x="7316691" y="1284591"/>
            <a:ext cx="987355" cy="871650"/>
            <a:chOff x="-236705" y="610137"/>
            <a:chExt cx="1157330" cy="1158523"/>
          </a:xfrm>
        </p:grpSpPr>
        <p:pic>
          <p:nvPicPr>
            <p:cNvPr id="20" name="Picture 19"/>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21" name="Rectangle 20"/>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24" name="Oval 23"/>
          <p:cNvSpPr/>
          <p:nvPr/>
        </p:nvSpPr>
        <p:spPr>
          <a:xfrm>
            <a:off x="586467" y="3624629"/>
            <a:ext cx="505733" cy="43951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Oval 24"/>
          <p:cNvSpPr/>
          <p:nvPr/>
        </p:nvSpPr>
        <p:spPr>
          <a:xfrm>
            <a:off x="2166535" y="5589273"/>
            <a:ext cx="730863" cy="4134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Oval 25"/>
          <p:cNvSpPr/>
          <p:nvPr/>
        </p:nvSpPr>
        <p:spPr>
          <a:xfrm>
            <a:off x="3109866" y="5245590"/>
            <a:ext cx="755666" cy="39125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Oval 26"/>
          <p:cNvSpPr/>
          <p:nvPr/>
        </p:nvSpPr>
        <p:spPr>
          <a:xfrm>
            <a:off x="9542645" y="5235929"/>
            <a:ext cx="588051" cy="39125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Oval 28"/>
          <p:cNvSpPr/>
          <p:nvPr/>
        </p:nvSpPr>
        <p:spPr>
          <a:xfrm>
            <a:off x="9250817" y="3670301"/>
            <a:ext cx="536287" cy="34556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0" name="Oval 29"/>
          <p:cNvSpPr/>
          <p:nvPr/>
        </p:nvSpPr>
        <p:spPr>
          <a:xfrm>
            <a:off x="8530365" y="3300813"/>
            <a:ext cx="600935" cy="42028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Oval 31"/>
          <p:cNvSpPr/>
          <p:nvPr/>
        </p:nvSpPr>
        <p:spPr>
          <a:xfrm>
            <a:off x="8482363" y="5919943"/>
            <a:ext cx="509237" cy="39125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TextBox 32"/>
          <p:cNvSpPr txBox="1"/>
          <p:nvPr/>
        </p:nvSpPr>
        <p:spPr>
          <a:xfrm>
            <a:off x="55616" y="114883"/>
            <a:ext cx="112784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[2/2]</a:t>
            </a:r>
          </a:p>
        </p:txBody>
      </p:sp>
    </p:spTree>
    <p:extLst>
      <p:ext uri="{BB962C8B-B14F-4D97-AF65-F5344CB8AC3E}">
        <p14:creationId xmlns:p14="http://schemas.microsoft.com/office/powerpoint/2010/main" val="41205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9" grpId="0" animBg="1"/>
      <p:bldP spid="30"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344607" y="4248"/>
            <a:ext cx="83288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69540" y="-179813"/>
            <a:ext cx="1415902" cy="769039"/>
          </a:xfrm>
        </p:spPr>
        <p:txBody>
          <a:bodyPr>
            <a:normAutofit/>
          </a:bodyPr>
          <a:lstStyle/>
          <a:p>
            <a:r>
              <a:rPr lang="en-GB" sz="1800" b="1" dirty="0">
                <a:solidFill>
                  <a:prstClr val="white"/>
                </a:solidFill>
              </a:rPr>
              <a:t>leer</a:t>
            </a:r>
            <a:endParaRPr lang="en-US" sz="1800" dirty="0"/>
          </a:p>
        </p:txBody>
      </p:sp>
      <p:graphicFrame>
        <p:nvGraphicFramePr>
          <p:cNvPr id="4" name="Table 3"/>
          <p:cNvGraphicFramePr>
            <a:graphicFrameLocks noGrp="1"/>
          </p:cNvGraphicFramePr>
          <p:nvPr>
            <p:extLst/>
          </p:nvPr>
        </p:nvGraphicFramePr>
        <p:xfrm>
          <a:off x="105784" y="23389"/>
          <a:ext cx="8929033" cy="6339840"/>
        </p:xfrm>
        <a:graphic>
          <a:graphicData uri="http://schemas.openxmlformats.org/drawingml/2006/table">
            <a:tbl>
              <a:tblPr firstRow="1" bandRow="1">
                <a:tableStyleId>{8A107856-5554-42FB-B03E-39F5DBC370BA}</a:tableStyleId>
              </a:tblPr>
              <a:tblGrid>
                <a:gridCol w="531362">
                  <a:extLst>
                    <a:ext uri="{9D8B030D-6E8A-4147-A177-3AD203B41FA5}">
                      <a16:colId xmlns:a16="http://schemas.microsoft.com/office/drawing/2014/main" val="2211227914"/>
                    </a:ext>
                  </a:extLst>
                </a:gridCol>
                <a:gridCol w="4125354">
                  <a:extLst>
                    <a:ext uri="{9D8B030D-6E8A-4147-A177-3AD203B41FA5}">
                      <a16:colId xmlns:a16="http://schemas.microsoft.com/office/drawing/2014/main" val="1062758593"/>
                    </a:ext>
                  </a:extLst>
                </a:gridCol>
                <a:gridCol w="4272317">
                  <a:extLst>
                    <a:ext uri="{9D8B030D-6E8A-4147-A177-3AD203B41FA5}">
                      <a16:colId xmlns:a16="http://schemas.microsoft.com/office/drawing/2014/main" val="2407398719"/>
                    </a:ext>
                  </a:extLst>
                </a:gridCol>
              </a:tblGrid>
              <a:tr h="228600">
                <a:tc rowSpan="2">
                  <a:txBody>
                    <a:bodyPr/>
                    <a:lstStyle/>
                    <a:p>
                      <a:pPr algn="ctr"/>
                      <a:r>
                        <a:rPr lang="en-GB" sz="2000" b="1" dirty="0">
                          <a:solidFill>
                            <a:schemeClr val="accent5">
                              <a:lumMod val="50000"/>
                            </a:schemeClr>
                          </a:solidFill>
                        </a:rPr>
                        <a:t>1</a:t>
                      </a:r>
                    </a:p>
                  </a:txBody>
                  <a:tcPr anchor="ctr"/>
                </a:tc>
                <a:tc rowSpan="2">
                  <a:txBody>
                    <a:bodyPr/>
                    <a:lstStyle/>
                    <a:p>
                      <a:r>
                        <a:rPr lang="en-GB" sz="2000" b="0" dirty="0">
                          <a:solidFill>
                            <a:schemeClr val="accent5">
                              <a:lumMod val="50000"/>
                            </a:schemeClr>
                          </a:solidFill>
                        </a:rPr>
                        <a:t>Buenos Aires y Mendoza</a:t>
                      </a:r>
                      <a:r>
                        <a:rPr lang="en-GB" sz="2000" b="0" baseline="0" dirty="0">
                          <a:solidFill>
                            <a:schemeClr val="accent5">
                              <a:lumMod val="50000"/>
                            </a:schemeClr>
                          </a:solidFill>
                        </a:rPr>
                        <a:t> son</a:t>
                      </a:r>
                      <a:endParaRPr lang="en-GB" sz="2000" b="0" dirty="0">
                        <a:solidFill>
                          <a:schemeClr val="accent5">
                            <a:lumMod val="50000"/>
                          </a:schemeClr>
                        </a:solidFill>
                      </a:endParaRPr>
                    </a:p>
                  </a:txBody>
                  <a:tcPr anchor="ctr"/>
                </a:tc>
                <a:tc>
                  <a:txBody>
                    <a:bodyPr/>
                    <a:lstStyle/>
                    <a:p>
                      <a:r>
                        <a:rPr lang="en-GB" sz="2000" b="0" dirty="0">
                          <a:solidFill>
                            <a:schemeClr val="accent5">
                              <a:lumMod val="50000"/>
                            </a:schemeClr>
                          </a:solidFill>
                        </a:rPr>
                        <a:t>muy </a:t>
                      </a:r>
                      <a:r>
                        <a:rPr lang="en-GB" sz="2000" b="0" dirty="0" err="1">
                          <a:solidFill>
                            <a:schemeClr val="accent5">
                              <a:lumMod val="50000"/>
                            </a:schemeClr>
                          </a:solidFill>
                        </a:rPr>
                        <a:t>lejos</a:t>
                      </a:r>
                      <a:r>
                        <a:rPr lang="en-GB" sz="2000" b="0" dirty="0">
                          <a:solidFill>
                            <a:schemeClr val="accent5">
                              <a:lumMod val="50000"/>
                            </a:schemeClr>
                          </a:solidFill>
                        </a:rPr>
                        <a:t>.</a:t>
                      </a:r>
                    </a:p>
                  </a:txBody>
                  <a:tcPr/>
                </a:tc>
                <a:extLst>
                  <a:ext uri="{0D108BD9-81ED-4DB2-BD59-A6C34878D82A}">
                    <a16:rowId xmlns:a16="http://schemas.microsoft.com/office/drawing/2014/main" val="92886259"/>
                  </a:ext>
                </a:extLst>
              </a:tr>
              <a:tr h="228600">
                <a:tc vMerge="1">
                  <a:txBody>
                    <a:bodyPr/>
                    <a:lstStyle/>
                    <a:p>
                      <a:endParaRPr lang="en-GB"/>
                    </a:p>
                  </a:txBody>
                  <a:tcPr/>
                </a:tc>
                <a:tc vMerge="1">
                  <a:txBody>
                    <a:bodyPr/>
                    <a:lstStyle/>
                    <a:p>
                      <a:endParaRPr lang="en-GB"/>
                    </a:p>
                  </a:txBody>
                  <a:tcPr/>
                </a:tc>
                <a:tc>
                  <a:txBody>
                    <a:bodyPr/>
                    <a:lstStyle/>
                    <a:p>
                      <a:r>
                        <a:rPr lang="en-GB" sz="2000" b="0" dirty="0" err="1">
                          <a:solidFill>
                            <a:schemeClr val="accent5">
                              <a:lumMod val="50000"/>
                            </a:schemeClr>
                          </a:solidFill>
                        </a:rPr>
                        <a:t>ciudades</a:t>
                      </a:r>
                      <a:r>
                        <a:rPr lang="en-GB" sz="2000" b="0" dirty="0">
                          <a:solidFill>
                            <a:schemeClr val="accent5">
                              <a:lumMod val="50000"/>
                            </a:schemeClr>
                          </a:solidFill>
                        </a:rPr>
                        <a:t> muy </a:t>
                      </a:r>
                      <a:r>
                        <a:rPr lang="en-GB" sz="2000" b="0" dirty="0" err="1">
                          <a:solidFill>
                            <a:schemeClr val="accent5">
                              <a:lumMod val="50000"/>
                            </a:schemeClr>
                          </a:solidFill>
                        </a:rPr>
                        <a:t>grandes</a:t>
                      </a:r>
                      <a:r>
                        <a:rPr lang="en-GB" sz="2000" b="0" dirty="0">
                          <a:solidFill>
                            <a:schemeClr val="accent5">
                              <a:lumMod val="50000"/>
                            </a:schemeClr>
                          </a:solidFill>
                        </a:rPr>
                        <a:t>.</a:t>
                      </a:r>
                    </a:p>
                  </a:txBody>
                  <a:tcPr/>
                </a:tc>
                <a:extLst>
                  <a:ext uri="{0D108BD9-81ED-4DB2-BD59-A6C34878D82A}">
                    <a16:rowId xmlns:a16="http://schemas.microsoft.com/office/drawing/2014/main" val="3813162327"/>
                  </a:ext>
                </a:extLst>
              </a:tr>
              <a:tr h="228600">
                <a:tc rowSpan="2">
                  <a:txBody>
                    <a:bodyPr/>
                    <a:lstStyle/>
                    <a:p>
                      <a:pPr algn="ctr"/>
                      <a:r>
                        <a:rPr lang="en-GB" sz="2000" b="1" dirty="0">
                          <a:solidFill>
                            <a:schemeClr val="accent5">
                              <a:lumMod val="50000"/>
                            </a:schemeClr>
                          </a:solidFill>
                        </a:rPr>
                        <a:t>2</a:t>
                      </a:r>
                    </a:p>
                  </a:txBody>
                  <a:tcPr anchor="ctr"/>
                </a:tc>
                <a:tc rowSpan="2">
                  <a:txBody>
                    <a:bodyPr/>
                    <a:lstStyle/>
                    <a:p>
                      <a:r>
                        <a:rPr lang="en-GB" sz="2000" b="0" dirty="0">
                          <a:solidFill>
                            <a:schemeClr val="accent5">
                              <a:lumMod val="50000"/>
                            </a:schemeClr>
                          </a:solidFill>
                        </a:rPr>
                        <a:t>Córdoba y Santa Fe están</a:t>
                      </a:r>
                    </a:p>
                  </a:txBody>
                  <a:tcPr anchor="ctr"/>
                </a:tc>
                <a:tc>
                  <a:txBody>
                    <a:bodyPr/>
                    <a:lstStyle/>
                    <a:p>
                      <a:r>
                        <a:rPr lang="en-GB" sz="2000" b="0" dirty="0" err="1">
                          <a:solidFill>
                            <a:schemeClr val="accent5">
                              <a:lumMod val="50000"/>
                            </a:schemeClr>
                          </a:solidFill>
                        </a:rPr>
                        <a:t>históricos</a:t>
                      </a:r>
                      <a:r>
                        <a:rPr lang="en-GB" sz="2000" b="0" dirty="0">
                          <a:solidFill>
                            <a:schemeClr val="accent5">
                              <a:lumMod val="50000"/>
                            </a:schemeClr>
                          </a:solidFill>
                        </a:rPr>
                        <a:t> y </a:t>
                      </a:r>
                      <a:r>
                        <a:rPr lang="en-GB" sz="2000" b="0" dirty="0" err="1">
                          <a:solidFill>
                            <a:schemeClr val="accent5">
                              <a:lumMod val="50000"/>
                            </a:schemeClr>
                          </a:solidFill>
                        </a:rPr>
                        <a:t>populares</a:t>
                      </a:r>
                      <a:r>
                        <a:rPr lang="en-GB" sz="2000" b="0" dirty="0">
                          <a:solidFill>
                            <a:schemeClr val="accent5">
                              <a:lumMod val="50000"/>
                            </a:schemeClr>
                          </a:solidFill>
                        </a:rPr>
                        <a:t>.</a:t>
                      </a:r>
                    </a:p>
                  </a:txBody>
                  <a:tcPr/>
                </a:tc>
                <a:extLst>
                  <a:ext uri="{0D108BD9-81ED-4DB2-BD59-A6C34878D82A}">
                    <a16:rowId xmlns:a16="http://schemas.microsoft.com/office/drawing/2014/main" val="2044242417"/>
                  </a:ext>
                </a:extLst>
              </a:tr>
              <a:tr h="228600">
                <a:tc vMerge="1">
                  <a:txBody>
                    <a:bodyPr/>
                    <a:lstStyle/>
                    <a:p>
                      <a:endParaRPr lang="en-GB"/>
                    </a:p>
                  </a:txBody>
                  <a:tcPr/>
                </a:tc>
                <a:tc vMerge="1">
                  <a:txBody>
                    <a:bodyPr/>
                    <a:lstStyle/>
                    <a:p>
                      <a:endParaRPr lang="en-GB"/>
                    </a:p>
                  </a:txBody>
                  <a:tcPr/>
                </a:tc>
                <a:tc>
                  <a:txBody>
                    <a:bodyPr/>
                    <a:lstStyle/>
                    <a:p>
                      <a:r>
                        <a:rPr lang="en-GB" sz="2000" b="0" dirty="0">
                          <a:solidFill>
                            <a:schemeClr val="accent5">
                              <a:lumMod val="50000"/>
                            </a:schemeClr>
                          </a:solidFill>
                        </a:rPr>
                        <a:t>en el </a:t>
                      </a:r>
                      <a:r>
                        <a:rPr lang="en-GB" sz="2000" b="0" dirty="0" err="1">
                          <a:solidFill>
                            <a:schemeClr val="accent5">
                              <a:lumMod val="50000"/>
                            </a:schemeClr>
                          </a:solidFill>
                        </a:rPr>
                        <a:t>centro</a:t>
                      </a:r>
                      <a:r>
                        <a:rPr lang="en-GB" sz="2000" b="0" dirty="0">
                          <a:solidFill>
                            <a:schemeClr val="accent5">
                              <a:lumMod val="50000"/>
                            </a:schemeClr>
                          </a:solidFill>
                        </a:rPr>
                        <a:t> de Argentina.</a:t>
                      </a:r>
                    </a:p>
                  </a:txBody>
                  <a:tcPr/>
                </a:tc>
                <a:extLst>
                  <a:ext uri="{0D108BD9-81ED-4DB2-BD59-A6C34878D82A}">
                    <a16:rowId xmlns:a16="http://schemas.microsoft.com/office/drawing/2014/main" val="1309247463"/>
                  </a:ext>
                </a:extLst>
              </a:tr>
              <a:tr h="228600">
                <a:tc rowSpan="2">
                  <a:txBody>
                    <a:bodyPr/>
                    <a:lstStyle/>
                    <a:p>
                      <a:pPr algn="ctr"/>
                      <a:r>
                        <a:rPr lang="en-GB" sz="2000" b="1" dirty="0">
                          <a:solidFill>
                            <a:schemeClr val="accent5">
                              <a:lumMod val="50000"/>
                            </a:schemeClr>
                          </a:solidFill>
                        </a:rPr>
                        <a:t>3</a:t>
                      </a:r>
                    </a:p>
                  </a:txBody>
                  <a:tcPr anchor="ctr"/>
                </a:tc>
                <a:tc rowSpan="2">
                  <a:txBody>
                    <a:bodyPr/>
                    <a:lstStyle/>
                    <a:p>
                      <a:r>
                        <a:rPr lang="en-GB" sz="2000" b="0" dirty="0">
                          <a:solidFill>
                            <a:schemeClr val="accent5">
                              <a:lumMod val="50000"/>
                            </a:schemeClr>
                          </a:solidFill>
                        </a:rPr>
                        <a:t>San Juan y Tucumán están</a:t>
                      </a:r>
                    </a:p>
                  </a:txBody>
                  <a:tcPr anchor="ctr"/>
                </a:tc>
                <a:tc>
                  <a:txBody>
                    <a:bodyPr/>
                    <a:lstStyle/>
                    <a:p>
                      <a:r>
                        <a:rPr lang="en-GB" sz="2000" b="0" dirty="0">
                          <a:solidFill>
                            <a:schemeClr val="accent5">
                              <a:lumMod val="50000"/>
                            </a:schemeClr>
                          </a:solidFill>
                        </a:rPr>
                        <a:t>en las </a:t>
                      </a:r>
                      <a:r>
                        <a:rPr lang="en-GB" sz="2000" b="0" dirty="0" err="1">
                          <a:solidFill>
                            <a:schemeClr val="accent5">
                              <a:lumMod val="50000"/>
                            </a:schemeClr>
                          </a:solidFill>
                        </a:rPr>
                        <a:t>montañas</a:t>
                      </a:r>
                      <a:r>
                        <a:rPr lang="en-GB" sz="2000" b="0" dirty="0">
                          <a:solidFill>
                            <a:schemeClr val="accent5">
                              <a:lumMod val="50000"/>
                            </a:schemeClr>
                          </a:solidFill>
                        </a:rPr>
                        <a:t>.</a:t>
                      </a:r>
                    </a:p>
                  </a:txBody>
                  <a:tcPr/>
                </a:tc>
                <a:extLst>
                  <a:ext uri="{0D108BD9-81ED-4DB2-BD59-A6C34878D82A}">
                    <a16:rowId xmlns:a16="http://schemas.microsoft.com/office/drawing/2014/main" val="2014961387"/>
                  </a:ext>
                </a:extLst>
              </a:tr>
              <a:tr h="228600">
                <a:tc vMerge="1">
                  <a:txBody>
                    <a:bodyPr/>
                    <a:lstStyle/>
                    <a:p>
                      <a:endParaRPr lang="en-GB"/>
                    </a:p>
                  </a:txBody>
                  <a:tcPr/>
                </a:tc>
                <a:tc vMerge="1">
                  <a:txBody>
                    <a:bodyPr/>
                    <a:lstStyle/>
                    <a:p>
                      <a:endParaRPr lang="en-GB"/>
                    </a:p>
                  </a:txBody>
                  <a:tcPr/>
                </a:tc>
                <a:tc>
                  <a:txBody>
                    <a:bodyPr/>
                    <a:lstStyle/>
                    <a:p>
                      <a:r>
                        <a:rPr lang="en-GB" sz="2000" b="0" dirty="0" err="1">
                          <a:solidFill>
                            <a:schemeClr val="accent5">
                              <a:lumMod val="50000"/>
                            </a:schemeClr>
                          </a:solidFill>
                        </a:rPr>
                        <a:t>antiguos</a:t>
                      </a:r>
                      <a:r>
                        <a:rPr lang="en-GB" sz="2000" b="0" baseline="0" dirty="0">
                          <a:solidFill>
                            <a:schemeClr val="accent5">
                              <a:lumMod val="50000"/>
                            </a:schemeClr>
                          </a:solidFill>
                        </a:rPr>
                        <a:t> y hermosos.</a:t>
                      </a:r>
                      <a:endParaRPr lang="en-GB" sz="2000" b="0" dirty="0">
                        <a:solidFill>
                          <a:schemeClr val="accent5">
                            <a:lumMod val="50000"/>
                          </a:schemeClr>
                        </a:solidFill>
                      </a:endParaRPr>
                    </a:p>
                  </a:txBody>
                  <a:tcPr/>
                </a:tc>
                <a:extLst>
                  <a:ext uri="{0D108BD9-81ED-4DB2-BD59-A6C34878D82A}">
                    <a16:rowId xmlns:a16="http://schemas.microsoft.com/office/drawing/2014/main" val="2965480869"/>
                  </a:ext>
                </a:extLst>
              </a:tr>
              <a:tr h="228600">
                <a:tc rowSpan="2">
                  <a:txBody>
                    <a:bodyPr/>
                    <a:lstStyle/>
                    <a:p>
                      <a:pPr algn="ctr"/>
                      <a:r>
                        <a:rPr lang="en-GB" sz="2000" b="1" dirty="0">
                          <a:solidFill>
                            <a:schemeClr val="accent5">
                              <a:lumMod val="50000"/>
                            </a:schemeClr>
                          </a:solidFill>
                        </a:rPr>
                        <a:t>4</a:t>
                      </a:r>
                    </a:p>
                  </a:txBody>
                  <a:tcPr anchor="ctr"/>
                </a:tc>
                <a:tc rowSpan="2">
                  <a:txBody>
                    <a:bodyPr/>
                    <a:lstStyle/>
                    <a:p>
                      <a:r>
                        <a:rPr lang="en-GB" sz="2000" b="0" dirty="0">
                          <a:solidFill>
                            <a:schemeClr val="accent5">
                              <a:lumMod val="50000"/>
                            </a:schemeClr>
                          </a:solidFill>
                        </a:rPr>
                        <a:t>Rosario y Buenos Aires son</a:t>
                      </a:r>
                    </a:p>
                  </a:txBody>
                  <a:tcPr anchor="ctr"/>
                </a:tc>
                <a:tc>
                  <a:txBody>
                    <a:bodyPr/>
                    <a:lstStyle/>
                    <a:p>
                      <a:r>
                        <a:rPr lang="en-GB" sz="2000" b="0" baseline="0" dirty="0">
                          <a:solidFill>
                            <a:schemeClr val="accent5">
                              <a:lumMod val="50000"/>
                            </a:schemeClr>
                          </a:solidFill>
                        </a:rPr>
                        <a:t>muy interesantes.</a:t>
                      </a:r>
                      <a:endParaRPr lang="en-GB" sz="2000" b="0" dirty="0">
                        <a:solidFill>
                          <a:schemeClr val="accent5">
                            <a:lumMod val="50000"/>
                          </a:schemeClr>
                        </a:solidFill>
                      </a:endParaRPr>
                    </a:p>
                  </a:txBody>
                  <a:tcPr/>
                </a:tc>
                <a:extLst>
                  <a:ext uri="{0D108BD9-81ED-4DB2-BD59-A6C34878D82A}">
                    <a16:rowId xmlns:a16="http://schemas.microsoft.com/office/drawing/2014/main" val="2486086372"/>
                  </a:ext>
                </a:extLst>
              </a:tr>
              <a:tr h="228600">
                <a:tc vMerge="1">
                  <a:txBody>
                    <a:bodyPr/>
                    <a:lstStyle/>
                    <a:p>
                      <a:endParaRPr lang="en-GB"/>
                    </a:p>
                  </a:txBody>
                  <a:tcPr/>
                </a:tc>
                <a:tc vMerge="1">
                  <a:txBody>
                    <a:bodyPr/>
                    <a:lstStyle/>
                    <a:p>
                      <a:endParaRPr lang="en-GB"/>
                    </a:p>
                  </a:txBody>
                  <a:tcPr/>
                </a:tc>
                <a:tc>
                  <a:txBody>
                    <a:bodyPr/>
                    <a:lstStyle/>
                    <a:p>
                      <a:r>
                        <a:rPr lang="en-GB" sz="2000" b="0" dirty="0">
                          <a:solidFill>
                            <a:schemeClr val="accent5">
                              <a:lumMod val="50000"/>
                            </a:schemeClr>
                          </a:solidFill>
                        </a:rPr>
                        <a:t>muy cerca.</a:t>
                      </a:r>
                    </a:p>
                  </a:txBody>
                  <a:tcPr/>
                </a:tc>
                <a:extLst>
                  <a:ext uri="{0D108BD9-81ED-4DB2-BD59-A6C34878D82A}">
                    <a16:rowId xmlns:a16="http://schemas.microsoft.com/office/drawing/2014/main" val="2401182910"/>
                  </a:ext>
                </a:extLst>
              </a:tr>
              <a:tr h="228600">
                <a:tc rowSpan="2">
                  <a:txBody>
                    <a:bodyPr/>
                    <a:lstStyle/>
                    <a:p>
                      <a:pPr algn="ctr"/>
                      <a:r>
                        <a:rPr lang="en-GB" sz="2000" b="1" dirty="0">
                          <a:solidFill>
                            <a:schemeClr val="accent5">
                              <a:lumMod val="50000"/>
                            </a:schemeClr>
                          </a:solidFill>
                        </a:rPr>
                        <a:t>5</a:t>
                      </a:r>
                    </a:p>
                  </a:txBody>
                  <a:tcPr anchor="ctr"/>
                </a:tc>
                <a:tc rowSpan="2">
                  <a:txBody>
                    <a:bodyPr/>
                    <a:lstStyle/>
                    <a:p>
                      <a:r>
                        <a:rPr lang="en-GB" sz="2000" b="0" dirty="0">
                          <a:solidFill>
                            <a:schemeClr val="accent5">
                              <a:lumMod val="50000"/>
                            </a:schemeClr>
                          </a:solidFill>
                        </a:rPr>
                        <a:t>San Juan y</a:t>
                      </a:r>
                      <a:r>
                        <a:rPr lang="en-GB" sz="2000" b="0" baseline="0" dirty="0">
                          <a:solidFill>
                            <a:schemeClr val="accent5">
                              <a:lumMod val="50000"/>
                            </a:schemeClr>
                          </a:solidFill>
                        </a:rPr>
                        <a:t> Mendoza están </a:t>
                      </a:r>
                      <a:endParaRPr lang="en-GB" sz="2000" b="0" dirty="0">
                        <a:solidFill>
                          <a:schemeClr val="accent5">
                            <a:lumMod val="50000"/>
                          </a:schemeClr>
                        </a:solidFill>
                      </a:endParaRPr>
                    </a:p>
                  </a:txBody>
                  <a:tcPr anchor="ctr"/>
                </a:tc>
                <a:tc>
                  <a:txBody>
                    <a:bodyPr/>
                    <a:lstStyle/>
                    <a:p>
                      <a:r>
                        <a:rPr lang="en-GB" sz="2000" b="0" dirty="0">
                          <a:solidFill>
                            <a:schemeClr val="accent5">
                              <a:lumMod val="50000"/>
                            </a:schemeClr>
                          </a:solidFill>
                        </a:rPr>
                        <a:t>en el </a:t>
                      </a:r>
                      <a:r>
                        <a:rPr lang="en-GB" sz="2000" b="0" dirty="0" err="1">
                          <a:solidFill>
                            <a:schemeClr val="accent5">
                              <a:lumMod val="50000"/>
                            </a:schemeClr>
                          </a:solidFill>
                        </a:rPr>
                        <a:t>oeste</a:t>
                      </a:r>
                      <a:r>
                        <a:rPr lang="en-GB" sz="2000" b="0" dirty="0">
                          <a:solidFill>
                            <a:schemeClr val="accent5">
                              <a:lumMod val="50000"/>
                            </a:schemeClr>
                          </a:solidFill>
                        </a:rPr>
                        <a:t>.</a:t>
                      </a:r>
                    </a:p>
                  </a:txBody>
                  <a:tcPr/>
                </a:tc>
                <a:extLst>
                  <a:ext uri="{0D108BD9-81ED-4DB2-BD59-A6C34878D82A}">
                    <a16:rowId xmlns:a16="http://schemas.microsoft.com/office/drawing/2014/main" val="22240565"/>
                  </a:ext>
                </a:extLst>
              </a:tr>
              <a:tr h="228600">
                <a:tc vMerge="1">
                  <a:txBody>
                    <a:bodyPr/>
                    <a:lstStyle/>
                    <a:p>
                      <a:endParaRPr lang="en-GB"/>
                    </a:p>
                  </a:txBody>
                  <a:tcPr/>
                </a:tc>
                <a:tc vMerge="1">
                  <a:txBody>
                    <a:bodyPr/>
                    <a:lstStyle/>
                    <a:p>
                      <a:endParaRPr lang="en-GB"/>
                    </a:p>
                  </a:txBody>
                  <a:tcPr/>
                </a:tc>
                <a:tc>
                  <a:txBody>
                    <a:bodyPr/>
                    <a:lstStyle/>
                    <a:p>
                      <a:r>
                        <a:rPr lang="en-GB" sz="2000" b="0" dirty="0" err="1">
                          <a:solidFill>
                            <a:schemeClr val="accent5">
                              <a:lumMod val="50000"/>
                            </a:schemeClr>
                          </a:solidFill>
                        </a:rPr>
                        <a:t>antiguos</a:t>
                      </a:r>
                      <a:r>
                        <a:rPr lang="en-GB" sz="2000" b="0" baseline="0" dirty="0">
                          <a:solidFill>
                            <a:schemeClr val="accent5">
                              <a:lumMod val="50000"/>
                            </a:schemeClr>
                          </a:solidFill>
                        </a:rPr>
                        <a:t> y </a:t>
                      </a:r>
                      <a:r>
                        <a:rPr lang="en-GB" sz="2000" b="0" baseline="0" dirty="0" err="1">
                          <a:solidFill>
                            <a:schemeClr val="accent5">
                              <a:lumMod val="50000"/>
                            </a:schemeClr>
                          </a:solidFill>
                        </a:rPr>
                        <a:t>históricos</a:t>
                      </a:r>
                      <a:r>
                        <a:rPr lang="en-GB" sz="2000" b="0" baseline="0" dirty="0">
                          <a:solidFill>
                            <a:schemeClr val="accent5">
                              <a:lumMod val="50000"/>
                            </a:schemeClr>
                          </a:solidFill>
                        </a:rPr>
                        <a:t>.</a:t>
                      </a:r>
                      <a:endParaRPr lang="en-GB" sz="2000" b="0" dirty="0">
                        <a:solidFill>
                          <a:schemeClr val="accent5">
                            <a:lumMod val="50000"/>
                          </a:schemeClr>
                        </a:solidFill>
                      </a:endParaRPr>
                    </a:p>
                  </a:txBody>
                  <a:tcPr/>
                </a:tc>
                <a:extLst>
                  <a:ext uri="{0D108BD9-81ED-4DB2-BD59-A6C34878D82A}">
                    <a16:rowId xmlns:a16="http://schemas.microsoft.com/office/drawing/2014/main" val="2297086950"/>
                  </a:ext>
                </a:extLst>
              </a:tr>
              <a:tr h="228600">
                <a:tc rowSpan="2">
                  <a:txBody>
                    <a:bodyPr/>
                    <a:lstStyle/>
                    <a:p>
                      <a:pPr algn="ctr"/>
                      <a:r>
                        <a:rPr lang="en-GB" sz="2000" b="1" dirty="0">
                          <a:solidFill>
                            <a:schemeClr val="accent5">
                              <a:lumMod val="50000"/>
                            </a:schemeClr>
                          </a:solidFill>
                        </a:rPr>
                        <a:t>6</a:t>
                      </a:r>
                    </a:p>
                  </a:txBody>
                  <a:tcPr anchor="ctr"/>
                </a:tc>
                <a:tc rowSpan="2">
                  <a:txBody>
                    <a:bodyPr/>
                    <a:lstStyle/>
                    <a:p>
                      <a:r>
                        <a:rPr lang="en-GB" sz="2000" b="0" dirty="0">
                          <a:solidFill>
                            <a:schemeClr val="accent5">
                              <a:lumMod val="50000"/>
                            </a:schemeClr>
                          </a:solidFill>
                        </a:rPr>
                        <a:t>Tucuman y La Plata</a:t>
                      </a:r>
                      <a:r>
                        <a:rPr lang="en-GB" sz="2000" b="0" baseline="0" dirty="0">
                          <a:solidFill>
                            <a:schemeClr val="accent5">
                              <a:lumMod val="50000"/>
                            </a:schemeClr>
                          </a:solidFill>
                        </a:rPr>
                        <a:t> son</a:t>
                      </a:r>
                      <a:endParaRPr lang="en-GB" sz="2000" b="0" dirty="0">
                        <a:solidFill>
                          <a:schemeClr val="accent5">
                            <a:lumMod val="50000"/>
                          </a:schemeClr>
                        </a:solidFill>
                      </a:endParaRPr>
                    </a:p>
                  </a:txBody>
                  <a:tcPr anchor="ctr"/>
                </a:tc>
                <a:tc>
                  <a:txBody>
                    <a:bodyPr/>
                    <a:lstStyle/>
                    <a:p>
                      <a:r>
                        <a:rPr lang="en-GB" sz="2000" b="0" dirty="0" err="1">
                          <a:solidFill>
                            <a:schemeClr val="accent5">
                              <a:lumMod val="50000"/>
                            </a:schemeClr>
                          </a:solidFill>
                        </a:rPr>
                        <a:t>populares</a:t>
                      </a:r>
                      <a:r>
                        <a:rPr lang="en-GB" sz="2000" b="0" dirty="0">
                          <a:solidFill>
                            <a:schemeClr val="accent5">
                              <a:lumMod val="50000"/>
                            </a:schemeClr>
                          </a:solidFill>
                        </a:rPr>
                        <a:t> con los</a:t>
                      </a:r>
                      <a:r>
                        <a:rPr lang="en-GB" sz="2000" b="0" baseline="0" dirty="0">
                          <a:solidFill>
                            <a:schemeClr val="accent5">
                              <a:lumMod val="50000"/>
                            </a:schemeClr>
                          </a:solidFill>
                        </a:rPr>
                        <a:t> </a:t>
                      </a:r>
                      <a:r>
                        <a:rPr lang="en-GB" sz="2000" b="0" baseline="0" dirty="0" err="1">
                          <a:solidFill>
                            <a:schemeClr val="accent5">
                              <a:lumMod val="50000"/>
                            </a:schemeClr>
                          </a:solidFill>
                        </a:rPr>
                        <a:t>turistas</a:t>
                      </a:r>
                      <a:r>
                        <a:rPr lang="en-GB" sz="2000" b="0" baseline="0" dirty="0">
                          <a:solidFill>
                            <a:schemeClr val="accent5">
                              <a:lumMod val="50000"/>
                            </a:schemeClr>
                          </a:solidFill>
                        </a:rPr>
                        <a:t>.</a:t>
                      </a:r>
                      <a:endParaRPr lang="en-GB" sz="2000" b="0" dirty="0">
                        <a:solidFill>
                          <a:schemeClr val="accent5">
                            <a:lumMod val="50000"/>
                          </a:schemeClr>
                        </a:solidFill>
                      </a:endParaRPr>
                    </a:p>
                  </a:txBody>
                  <a:tcPr/>
                </a:tc>
                <a:extLst>
                  <a:ext uri="{0D108BD9-81ED-4DB2-BD59-A6C34878D82A}">
                    <a16:rowId xmlns:a16="http://schemas.microsoft.com/office/drawing/2014/main" val="1142447730"/>
                  </a:ext>
                </a:extLst>
              </a:tr>
              <a:tr h="228600">
                <a:tc vMerge="1">
                  <a:txBody>
                    <a:bodyPr/>
                    <a:lstStyle/>
                    <a:p>
                      <a:endParaRPr lang="en-GB"/>
                    </a:p>
                  </a:txBody>
                  <a:tcPr/>
                </a:tc>
                <a:tc vMerge="1">
                  <a:txBody>
                    <a:bodyPr/>
                    <a:lstStyle/>
                    <a:p>
                      <a:endParaRPr lang="en-GB"/>
                    </a:p>
                  </a:txBody>
                  <a:tcPr/>
                </a:tc>
                <a:tc>
                  <a:txBody>
                    <a:bodyPr/>
                    <a:lstStyle/>
                    <a:p>
                      <a:r>
                        <a:rPr lang="en-GB" sz="2000" b="0" dirty="0">
                          <a:solidFill>
                            <a:schemeClr val="accent5">
                              <a:lumMod val="50000"/>
                            </a:schemeClr>
                          </a:solidFill>
                        </a:rPr>
                        <a:t>bastante</a:t>
                      </a:r>
                      <a:r>
                        <a:rPr lang="en-GB" sz="2000" b="0" baseline="0" dirty="0">
                          <a:solidFill>
                            <a:schemeClr val="accent5">
                              <a:lumMod val="50000"/>
                            </a:schemeClr>
                          </a:solidFill>
                        </a:rPr>
                        <a:t> </a:t>
                      </a:r>
                      <a:r>
                        <a:rPr lang="en-GB" sz="2000" b="0" baseline="0" dirty="0" err="1">
                          <a:solidFill>
                            <a:schemeClr val="accent5">
                              <a:lumMod val="50000"/>
                            </a:schemeClr>
                          </a:solidFill>
                        </a:rPr>
                        <a:t>lejos</a:t>
                      </a:r>
                      <a:r>
                        <a:rPr lang="en-GB" sz="2000" b="0" baseline="0" dirty="0">
                          <a:solidFill>
                            <a:schemeClr val="accent5">
                              <a:lumMod val="50000"/>
                            </a:schemeClr>
                          </a:solidFill>
                        </a:rPr>
                        <a:t>.</a:t>
                      </a:r>
                      <a:endParaRPr lang="en-GB" sz="2000" b="0" dirty="0">
                        <a:solidFill>
                          <a:schemeClr val="accent5">
                            <a:lumMod val="50000"/>
                          </a:schemeClr>
                        </a:solidFill>
                      </a:endParaRPr>
                    </a:p>
                  </a:txBody>
                  <a:tcPr/>
                </a:tc>
                <a:extLst>
                  <a:ext uri="{0D108BD9-81ED-4DB2-BD59-A6C34878D82A}">
                    <a16:rowId xmlns:a16="http://schemas.microsoft.com/office/drawing/2014/main" val="2796710443"/>
                  </a:ext>
                </a:extLst>
              </a:tr>
              <a:tr h="198120">
                <a:tc rowSpan="2">
                  <a:txBody>
                    <a:bodyPr/>
                    <a:lstStyle/>
                    <a:p>
                      <a:pPr algn="ctr"/>
                      <a:r>
                        <a:rPr lang="en-GB" sz="2000" b="1" dirty="0">
                          <a:solidFill>
                            <a:schemeClr val="accent5">
                              <a:lumMod val="50000"/>
                            </a:schemeClr>
                          </a:solidFill>
                        </a:rPr>
                        <a:t>7</a:t>
                      </a:r>
                    </a:p>
                  </a:txBody>
                  <a:tcPr anchor="ctr"/>
                </a:tc>
                <a:tc rowSpan="2">
                  <a:txBody>
                    <a:bodyPr/>
                    <a:lstStyle/>
                    <a:p>
                      <a:r>
                        <a:rPr lang="en-GB" sz="2000" b="0" dirty="0">
                          <a:solidFill>
                            <a:schemeClr val="accent5">
                              <a:lumMod val="50000"/>
                            </a:schemeClr>
                          </a:solidFill>
                        </a:rPr>
                        <a:t>Buenos Aires y La Plata</a:t>
                      </a:r>
                      <a:r>
                        <a:rPr lang="en-GB" sz="2000" b="0" baseline="0" dirty="0">
                          <a:solidFill>
                            <a:schemeClr val="accent5">
                              <a:lumMod val="50000"/>
                            </a:schemeClr>
                          </a:solidFill>
                        </a:rPr>
                        <a:t> están</a:t>
                      </a:r>
                      <a:endParaRPr lang="en-GB" sz="2000" b="0" dirty="0">
                        <a:solidFill>
                          <a:schemeClr val="accent5">
                            <a:lumMod val="50000"/>
                          </a:schemeClr>
                        </a:solidFill>
                      </a:endParaRPr>
                    </a:p>
                  </a:txBody>
                  <a:tcPr anchor="ctr"/>
                </a:tc>
                <a:tc>
                  <a:txBody>
                    <a:bodyPr/>
                    <a:lstStyle/>
                    <a:p>
                      <a:r>
                        <a:rPr lang="en-GB" sz="2000" b="0" dirty="0" err="1">
                          <a:solidFill>
                            <a:schemeClr val="accent5">
                              <a:lumMod val="50000"/>
                            </a:schemeClr>
                          </a:solidFill>
                        </a:rPr>
                        <a:t>lugares</a:t>
                      </a:r>
                      <a:r>
                        <a:rPr lang="en-GB" sz="2000" b="0" dirty="0">
                          <a:solidFill>
                            <a:schemeClr val="accent5">
                              <a:lumMod val="50000"/>
                            </a:schemeClr>
                          </a:solidFill>
                        </a:rPr>
                        <a:t> muy famosos.</a:t>
                      </a:r>
                    </a:p>
                  </a:txBody>
                  <a:tcPr/>
                </a:tc>
                <a:extLst>
                  <a:ext uri="{0D108BD9-81ED-4DB2-BD59-A6C34878D82A}">
                    <a16:rowId xmlns:a16="http://schemas.microsoft.com/office/drawing/2014/main" val="930514227"/>
                  </a:ext>
                </a:extLst>
              </a:tr>
              <a:tr h="198120">
                <a:tc vMerge="1">
                  <a:txBody>
                    <a:bodyPr/>
                    <a:lstStyle/>
                    <a:p>
                      <a:endParaRPr lang="en-GB"/>
                    </a:p>
                  </a:txBody>
                  <a:tcPr/>
                </a:tc>
                <a:tc vMerge="1">
                  <a:txBody>
                    <a:bodyPr/>
                    <a:lstStyle/>
                    <a:p>
                      <a:endParaRPr lang="en-GB"/>
                    </a:p>
                  </a:txBody>
                  <a:tcPr/>
                </a:tc>
                <a:tc>
                  <a:txBody>
                    <a:bodyPr/>
                    <a:lstStyle/>
                    <a:p>
                      <a:r>
                        <a:rPr lang="en-GB" sz="2000" b="0" dirty="0">
                          <a:solidFill>
                            <a:schemeClr val="accent5">
                              <a:lumMod val="50000"/>
                            </a:schemeClr>
                          </a:solidFill>
                        </a:rPr>
                        <a:t>cerca</a:t>
                      </a:r>
                      <a:r>
                        <a:rPr lang="en-GB" sz="2000" b="0" baseline="0" dirty="0">
                          <a:solidFill>
                            <a:schemeClr val="accent5">
                              <a:lumMod val="50000"/>
                            </a:schemeClr>
                          </a:solidFill>
                        </a:rPr>
                        <a:t> del mar</a:t>
                      </a:r>
                      <a:r>
                        <a:rPr lang="en-GB" sz="2000" b="0" dirty="0">
                          <a:solidFill>
                            <a:schemeClr val="accent5">
                              <a:lumMod val="50000"/>
                            </a:schemeClr>
                          </a:solidFill>
                        </a:rPr>
                        <a:t>.</a:t>
                      </a:r>
                    </a:p>
                  </a:txBody>
                  <a:tcPr/>
                </a:tc>
                <a:extLst>
                  <a:ext uri="{0D108BD9-81ED-4DB2-BD59-A6C34878D82A}">
                    <a16:rowId xmlns:a16="http://schemas.microsoft.com/office/drawing/2014/main" val="3301137097"/>
                  </a:ext>
                </a:extLst>
              </a:tr>
              <a:tr h="198120">
                <a:tc rowSpan="2">
                  <a:txBody>
                    <a:bodyPr/>
                    <a:lstStyle/>
                    <a:p>
                      <a:pPr algn="ctr"/>
                      <a:r>
                        <a:rPr lang="en-GB" sz="2000" b="1" dirty="0">
                          <a:solidFill>
                            <a:schemeClr val="accent5">
                              <a:lumMod val="50000"/>
                            </a:schemeClr>
                          </a:solidFill>
                        </a:rPr>
                        <a:t>8</a:t>
                      </a:r>
                    </a:p>
                  </a:txBody>
                  <a:tcPr anchor="ctr"/>
                </a:tc>
                <a:tc rowSpan="2">
                  <a:txBody>
                    <a:bodyPr/>
                    <a:lstStyle/>
                    <a:p>
                      <a:r>
                        <a:rPr lang="en-GB" sz="2000" b="0" dirty="0">
                          <a:solidFill>
                            <a:schemeClr val="accent5">
                              <a:lumMod val="50000"/>
                            </a:schemeClr>
                          </a:solidFill>
                        </a:rPr>
                        <a:t>Mendoza y San Juan son </a:t>
                      </a:r>
                      <a:r>
                        <a:rPr lang="en-GB" sz="2000" b="0" baseline="0" dirty="0">
                          <a:solidFill>
                            <a:schemeClr val="accent5">
                              <a:lumMod val="50000"/>
                            </a:schemeClr>
                          </a:solidFill>
                        </a:rPr>
                        <a:t> </a:t>
                      </a:r>
                      <a:endParaRPr lang="en-GB" sz="2000" b="0" dirty="0">
                        <a:solidFill>
                          <a:schemeClr val="accent5">
                            <a:lumMod val="50000"/>
                          </a:schemeClr>
                        </a:solidFill>
                      </a:endParaRPr>
                    </a:p>
                  </a:txBody>
                  <a:tcPr anchor="ctr"/>
                </a:tc>
                <a:tc>
                  <a:txBody>
                    <a:bodyPr/>
                    <a:lstStyle/>
                    <a:p>
                      <a:r>
                        <a:rPr lang="en-GB" sz="2000" b="0" dirty="0">
                          <a:solidFill>
                            <a:schemeClr val="accent5">
                              <a:lumMod val="50000"/>
                            </a:schemeClr>
                          </a:solidFill>
                        </a:rPr>
                        <a:t>en Los</a:t>
                      </a:r>
                      <a:r>
                        <a:rPr lang="en-GB" sz="2000" b="0" baseline="0" dirty="0">
                          <a:solidFill>
                            <a:schemeClr val="accent5">
                              <a:lumMod val="50000"/>
                            </a:schemeClr>
                          </a:solidFill>
                        </a:rPr>
                        <a:t> Andes.</a:t>
                      </a:r>
                      <a:endParaRPr lang="en-GB" sz="2000" b="0" dirty="0">
                        <a:solidFill>
                          <a:schemeClr val="accent5">
                            <a:lumMod val="50000"/>
                          </a:schemeClr>
                        </a:solidFill>
                      </a:endParaRPr>
                    </a:p>
                  </a:txBody>
                  <a:tcPr/>
                </a:tc>
                <a:extLst>
                  <a:ext uri="{0D108BD9-81ED-4DB2-BD59-A6C34878D82A}">
                    <a16:rowId xmlns:a16="http://schemas.microsoft.com/office/drawing/2014/main" val="2291884594"/>
                  </a:ext>
                </a:extLst>
              </a:tr>
              <a:tr h="198120">
                <a:tc vMerge="1">
                  <a:txBody>
                    <a:bodyPr/>
                    <a:lstStyle/>
                    <a:p>
                      <a:endParaRPr lang="en-GB"/>
                    </a:p>
                  </a:txBody>
                  <a:tcPr/>
                </a:tc>
                <a:tc vMerge="1">
                  <a:txBody>
                    <a:bodyPr/>
                    <a:lstStyle/>
                    <a:p>
                      <a:endParaRPr lang="en-GB"/>
                    </a:p>
                  </a:txBody>
                  <a:tcPr/>
                </a:tc>
                <a:tc>
                  <a:txBody>
                    <a:bodyPr/>
                    <a:lstStyle/>
                    <a:p>
                      <a:r>
                        <a:rPr lang="en-GB" sz="2000" b="0" dirty="0" err="1">
                          <a:solidFill>
                            <a:schemeClr val="accent5">
                              <a:lumMod val="50000"/>
                            </a:schemeClr>
                          </a:solidFill>
                        </a:rPr>
                        <a:t>ciudades</a:t>
                      </a:r>
                      <a:r>
                        <a:rPr lang="en-GB" sz="2000" b="0" dirty="0">
                          <a:solidFill>
                            <a:schemeClr val="accent5">
                              <a:lumMod val="50000"/>
                            </a:schemeClr>
                          </a:solidFill>
                        </a:rPr>
                        <a:t> muy </a:t>
                      </a:r>
                      <a:r>
                        <a:rPr lang="en-GB" sz="2000" b="0" dirty="0" err="1">
                          <a:solidFill>
                            <a:schemeClr val="accent5">
                              <a:lumMod val="50000"/>
                            </a:schemeClr>
                          </a:solidFill>
                        </a:rPr>
                        <a:t>importantes</a:t>
                      </a:r>
                      <a:r>
                        <a:rPr lang="en-GB" sz="2000" b="0" dirty="0">
                          <a:solidFill>
                            <a:schemeClr val="accent5">
                              <a:lumMod val="50000"/>
                            </a:schemeClr>
                          </a:solidFill>
                        </a:rPr>
                        <a:t>.</a:t>
                      </a:r>
                    </a:p>
                  </a:txBody>
                  <a:tcPr/>
                </a:tc>
                <a:extLst>
                  <a:ext uri="{0D108BD9-81ED-4DB2-BD59-A6C34878D82A}">
                    <a16:rowId xmlns:a16="http://schemas.microsoft.com/office/drawing/2014/main" val="219630229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740" y="376066"/>
            <a:ext cx="410688" cy="427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58" y="1136286"/>
            <a:ext cx="410688" cy="427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071" y="1584342"/>
            <a:ext cx="410688" cy="427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8472" y="2372571"/>
            <a:ext cx="410688" cy="4278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740" y="3160801"/>
            <a:ext cx="410688" cy="4278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5083" y="3969400"/>
            <a:ext cx="410688" cy="4278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0601" y="5126830"/>
            <a:ext cx="410688" cy="4278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5258" y="5948909"/>
            <a:ext cx="410688" cy="427800"/>
          </a:xfrm>
          <a:prstGeom prst="rect">
            <a:avLst/>
          </a:prstGeom>
        </p:spPr>
      </p:pic>
      <p:grpSp>
        <p:nvGrpSpPr>
          <p:cNvPr id="21" name="Group 20"/>
          <p:cNvGrpSpPr/>
          <p:nvPr/>
        </p:nvGrpSpPr>
        <p:grpSpPr>
          <a:xfrm>
            <a:off x="8755600" y="36869"/>
            <a:ext cx="1585596" cy="1511789"/>
            <a:chOff x="8886198" y="365762"/>
            <a:chExt cx="1585596" cy="1511789"/>
          </a:xfrm>
        </p:grpSpPr>
        <p:grpSp>
          <p:nvGrpSpPr>
            <p:cNvPr id="17" name="Group 16"/>
            <p:cNvGrpSpPr/>
            <p:nvPr/>
          </p:nvGrpSpPr>
          <p:grpSpPr>
            <a:xfrm>
              <a:off x="8886198" y="365762"/>
              <a:ext cx="1585596" cy="1511789"/>
              <a:chOff x="-236705" y="610137"/>
              <a:chExt cx="1157330" cy="1158523"/>
            </a:xfrm>
          </p:grpSpPr>
          <p:pic>
            <p:nvPicPr>
              <p:cNvPr id="18" name="Picture 17"/>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236705" y="610137"/>
                <a:ext cx="1026315" cy="1158523"/>
              </a:xfrm>
              <a:prstGeom prst="rect">
                <a:avLst/>
              </a:prstGeom>
            </p:spPr>
          </p:pic>
          <p:sp>
            <p:nvSpPr>
              <p:cNvPr id="19" name="Rectangle 18"/>
              <p:cNvSpPr/>
              <p:nvPr/>
            </p:nvSpPr>
            <p:spPr>
              <a:xfrm>
                <a:off x="466725" y="66409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21019">
              <a:off x="9659490" y="812408"/>
              <a:ext cx="609618" cy="609618"/>
            </a:xfrm>
            <a:prstGeom prst="rect">
              <a:avLst/>
            </a:prstGeom>
          </p:spPr>
        </p:pic>
      </p:grpSp>
      <p:sp>
        <p:nvSpPr>
          <p:cNvPr id="22" name="TextBox 21"/>
          <p:cNvSpPr txBox="1"/>
          <p:nvPr/>
        </p:nvSpPr>
        <p:spPr>
          <a:xfrm>
            <a:off x="9251678" y="1000401"/>
            <a:ext cx="312813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Daniel da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más</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información</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sobre</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las </a:t>
            </a:r>
            <a:r>
              <a:rPr kumimoji="0" lang="en-GB" sz="2400" b="1" i="0" u="none" strike="noStrike" kern="1200" cap="none" spc="0" normalizeH="0" baseline="0" noProof="0" dirty="0" err="1">
                <a:ln>
                  <a:noFill/>
                </a:ln>
                <a:solidFill>
                  <a:srgbClr val="4472C4">
                    <a:lumMod val="50000"/>
                  </a:srgbClr>
                </a:solidFill>
                <a:effectLst/>
                <a:uLnTx/>
                <a:uFillTx/>
                <a:latin typeface="Century Gothic"/>
                <a:ea typeface="+mn-ea"/>
                <a:cs typeface="+mn-cs"/>
              </a:rPr>
              <a:t>ciudades</a:t>
            </a: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 de Argentina</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3" name="TextBox 22"/>
          <p:cNvSpPr txBox="1"/>
          <p:nvPr/>
        </p:nvSpPr>
        <p:spPr>
          <a:xfrm>
            <a:off x="9183015" y="2593144"/>
            <a:ext cx="31281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Completa cada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frase</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con la opción correcta.  </a:t>
            </a:r>
          </a:p>
        </p:txBody>
      </p:sp>
      <p:pic>
        <p:nvPicPr>
          <p:cNvPr id="2050" name="Picture 2" descr="http://www.clker.com/cliparts/7/7/2/c/1194984934485204937argentina.svg.m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3015" y="4772943"/>
            <a:ext cx="2857500" cy="1428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9277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1" descr="background rectangle&#10;">
            <a:extLst>
              <a:ext uri="{FF2B5EF4-FFF2-40B4-BE49-F238E27FC236}">
                <a16:creationId xmlns:a16="http://schemas.microsoft.com/office/drawing/2014/main" id="{9268BA27-9508-448E-9915-ACE234D74542}"/>
              </a:ext>
            </a:extLst>
          </p:cNvPr>
          <p:cNvSpPr/>
          <p:nvPr/>
        </p:nvSpPr>
        <p:spPr>
          <a:xfrm>
            <a:off x="9913942" y="93579"/>
            <a:ext cx="20375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93307" y="-90480"/>
            <a:ext cx="2518611" cy="769039"/>
          </a:xfrm>
        </p:spPr>
        <p:txBody>
          <a:bodyPr>
            <a:normAutofit/>
          </a:bodyPr>
          <a:lstStyle/>
          <a:p>
            <a:r>
              <a:rPr lang="en-GB" sz="1800" b="1" dirty="0">
                <a:solidFill>
                  <a:prstClr val="white"/>
                </a:solidFill>
              </a:rPr>
              <a:t>leer / escribir</a:t>
            </a:r>
            <a:endParaRPr lang="en-US" sz="1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2590"/>
          <a:stretch/>
        </p:blipFill>
        <p:spPr>
          <a:xfrm>
            <a:off x="153982" y="678559"/>
            <a:ext cx="1972068" cy="31868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842"/>
          <a:stretch/>
        </p:blipFill>
        <p:spPr>
          <a:xfrm>
            <a:off x="1916438" y="678559"/>
            <a:ext cx="2378496" cy="262104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6331" y="1029582"/>
            <a:ext cx="3055887" cy="407180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482" y="175420"/>
            <a:ext cx="2951972" cy="3689965"/>
          </a:xfrm>
          <a:prstGeom prst="rect">
            <a:avLst/>
          </a:prstGeom>
        </p:spPr>
      </p:pic>
      <p:sp>
        <p:nvSpPr>
          <p:cNvPr id="12" name="TextBox 11"/>
          <p:cNvSpPr txBox="1"/>
          <p:nvPr/>
        </p:nvSpPr>
        <p:spPr>
          <a:xfrm>
            <a:off x="108044" y="3947227"/>
            <a:ext cx="7961135" cy="2308324"/>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En Barcelona hay unos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edificios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y unas iglesias.  Los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edificios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_____ ____________ y las iglesias  _____ ____________.</a:t>
            </a:r>
          </a:p>
        </p:txBody>
      </p:sp>
      <p:sp>
        <p:nvSpPr>
          <p:cNvPr id="13" name="TextBox 12"/>
          <p:cNvSpPr txBox="1"/>
          <p:nvPr/>
        </p:nvSpPr>
        <p:spPr>
          <a:xfrm>
            <a:off x="2163749" y="3398259"/>
            <a:ext cx="2131185"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important]</a:t>
            </a:r>
          </a:p>
        </p:txBody>
      </p:sp>
      <p:sp>
        <p:nvSpPr>
          <p:cNvPr id="14" name="TextBox 13"/>
          <p:cNvSpPr txBox="1"/>
          <p:nvPr/>
        </p:nvSpPr>
        <p:spPr>
          <a:xfrm>
            <a:off x="6466552" y="3383434"/>
            <a:ext cx="2398048"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in the centre]</a:t>
            </a:r>
          </a:p>
        </p:txBody>
      </p:sp>
      <p:sp>
        <p:nvSpPr>
          <p:cNvPr id="15" name="TextBox 14"/>
          <p:cNvSpPr txBox="1"/>
          <p:nvPr/>
        </p:nvSpPr>
        <p:spPr>
          <a:xfrm>
            <a:off x="81276" y="5044731"/>
            <a:ext cx="2885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importantes</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TextBox 15"/>
          <p:cNvSpPr txBox="1"/>
          <p:nvPr/>
        </p:nvSpPr>
        <p:spPr>
          <a:xfrm>
            <a:off x="81276" y="5593699"/>
            <a:ext cx="31513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en el centro.</a:t>
            </a:r>
          </a:p>
        </p:txBody>
      </p:sp>
      <p:sp>
        <p:nvSpPr>
          <p:cNvPr id="2" name="TextBox 1"/>
          <p:cNvSpPr txBox="1"/>
          <p:nvPr/>
        </p:nvSpPr>
        <p:spPr>
          <a:xfrm>
            <a:off x="108044" y="81346"/>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17" name="TextBox 16"/>
          <p:cNvSpPr txBox="1"/>
          <p:nvPr/>
        </p:nvSpPr>
        <p:spPr>
          <a:xfrm>
            <a:off x="5955271" y="4493158"/>
            <a:ext cx="11749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8" name="TextBox 17"/>
          <p:cNvSpPr txBox="1"/>
          <p:nvPr/>
        </p:nvSpPr>
        <p:spPr>
          <a:xfrm>
            <a:off x="5622299" y="5044731"/>
            <a:ext cx="16895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están</a:t>
            </a:r>
          </a:p>
        </p:txBody>
      </p:sp>
      <p:sp>
        <p:nvSpPr>
          <p:cNvPr id="4" name="Rectangle 3"/>
          <p:cNvSpPr/>
          <p:nvPr/>
        </p:nvSpPr>
        <p:spPr>
          <a:xfrm>
            <a:off x="8242815" y="5140130"/>
            <a:ext cx="3809907" cy="119816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La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Sagrada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Familia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izquierda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y el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Templo</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Expiatorio</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del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Sagrado</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Corazón</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derecha</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5" name="Rectangle 4"/>
          <p:cNvSpPr/>
          <p:nvPr/>
        </p:nvSpPr>
        <p:spPr>
          <a:xfrm>
            <a:off x="4432910" y="898624"/>
            <a:ext cx="1689298" cy="1054385"/>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Casa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Batlló</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y Casa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Milá</a:t>
            </a:r>
            <a:endParaRPr kumimoji="0" lang="en-US"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35786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002" y="93581"/>
            <a:ext cx="4245656" cy="3184242"/>
          </a:xfrm>
          <a:prstGeom prst="rect">
            <a:avLst/>
          </a:prstGeom>
        </p:spPr>
      </p:pic>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978188" y="93581"/>
            <a:ext cx="20375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785684" y="-90480"/>
            <a:ext cx="2406316" cy="769039"/>
          </a:xfrm>
        </p:spPr>
        <p:txBody>
          <a:bodyPr>
            <a:normAutofit/>
          </a:bodyPr>
          <a:lstStyle/>
          <a:p>
            <a:pPr algn="ctr"/>
            <a:r>
              <a:rPr lang="en-GB" sz="1800" b="1" dirty="0">
                <a:solidFill>
                  <a:prstClr val="white"/>
                </a:solidFill>
              </a:rPr>
              <a:t>leer / escribir</a:t>
            </a:r>
            <a:endParaRPr lang="en-US" sz="18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30310" r="6253" b="20575"/>
          <a:stretch/>
        </p:blipFill>
        <p:spPr>
          <a:xfrm>
            <a:off x="84915" y="573422"/>
            <a:ext cx="5038627" cy="174838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28066"/>
          <a:stretch/>
        </p:blipFill>
        <p:spPr>
          <a:xfrm>
            <a:off x="8752434" y="3041261"/>
            <a:ext cx="3439566" cy="318774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332" y="3439169"/>
            <a:ext cx="4212102" cy="2789833"/>
          </a:xfrm>
          <a:prstGeom prst="rect">
            <a:avLst/>
          </a:prstGeom>
        </p:spPr>
      </p:pic>
      <p:sp>
        <p:nvSpPr>
          <p:cNvPr id="13" name="TextBox 12"/>
          <p:cNvSpPr txBox="1"/>
          <p:nvPr/>
        </p:nvSpPr>
        <p:spPr>
          <a:xfrm>
            <a:off x="6714183" y="94390"/>
            <a:ext cx="1900475"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modern]</a:t>
            </a:r>
          </a:p>
        </p:txBody>
      </p:sp>
      <p:sp>
        <p:nvSpPr>
          <p:cNvPr id="14" name="TextBox 13"/>
          <p:cNvSpPr txBox="1"/>
          <p:nvPr/>
        </p:nvSpPr>
        <p:spPr>
          <a:xfrm>
            <a:off x="10378479" y="3039059"/>
            <a:ext cx="1813521"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old]</a:t>
            </a:r>
          </a:p>
        </p:txBody>
      </p:sp>
      <p:sp>
        <p:nvSpPr>
          <p:cNvPr id="10" name="TextBox 9"/>
          <p:cNvSpPr txBox="1"/>
          <p:nvPr/>
        </p:nvSpPr>
        <p:spPr>
          <a:xfrm>
            <a:off x="84915" y="2407023"/>
            <a:ext cx="4194985" cy="3460563"/>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En Valencia hay unos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museos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y unas plazas.  Los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museos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_____ ____________ y las plazas ______ ____________.</a:t>
            </a:r>
          </a:p>
        </p:txBody>
      </p:sp>
      <p:sp>
        <p:nvSpPr>
          <p:cNvPr id="15" name="TextBox 14"/>
          <p:cNvSpPr txBox="1"/>
          <p:nvPr/>
        </p:nvSpPr>
        <p:spPr>
          <a:xfrm>
            <a:off x="1240530" y="4072663"/>
            <a:ext cx="25186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a:ea typeface="+mn-ea"/>
                <a:cs typeface="+mn-cs"/>
              </a:rPr>
              <a:t>modernos</a:t>
            </a:r>
            <a:endPar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TextBox 15"/>
          <p:cNvSpPr txBox="1"/>
          <p:nvPr/>
        </p:nvSpPr>
        <p:spPr>
          <a:xfrm>
            <a:off x="159633" y="5201050"/>
            <a:ext cx="276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a:ea typeface="+mn-ea"/>
                <a:cs typeface="+mn-cs"/>
              </a:rPr>
              <a:t>antiguas</a:t>
            </a: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TextBox 16"/>
          <p:cNvSpPr txBox="1"/>
          <p:nvPr/>
        </p:nvSpPr>
        <p:spPr>
          <a:xfrm>
            <a:off x="-14430" y="32429"/>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18" name="TextBox 17"/>
          <p:cNvSpPr txBox="1"/>
          <p:nvPr/>
        </p:nvSpPr>
        <p:spPr>
          <a:xfrm>
            <a:off x="146731" y="4069016"/>
            <a:ext cx="1072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9" name="TextBox 18"/>
          <p:cNvSpPr txBox="1"/>
          <p:nvPr/>
        </p:nvSpPr>
        <p:spPr>
          <a:xfrm>
            <a:off x="2112498" y="4638606"/>
            <a:ext cx="13010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6" name="Rectangle 5"/>
          <p:cNvSpPr/>
          <p:nvPr/>
        </p:nvSpPr>
        <p:spPr>
          <a:xfrm>
            <a:off x="8734031" y="647008"/>
            <a:ext cx="3186903" cy="80277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A la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izquierda</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dos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fotos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de la Ciudad de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las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Artes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y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las</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Ciencias</a:t>
            </a: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 name="Rectangle 6"/>
          <p:cNvSpPr/>
          <p:nvPr/>
        </p:nvSpPr>
        <p:spPr>
          <a:xfrm>
            <a:off x="8805916" y="2144716"/>
            <a:ext cx="3186903" cy="766826"/>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Debajo</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la Plaza de la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Virgen</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1800" b="0" i="0" u="none" strike="noStrike" kern="1200" cap="none" spc="0" normalizeH="0" baseline="0" noProof="0" dirty="0" err="1">
                <a:ln>
                  <a:noFill/>
                </a:ln>
                <a:solidFill>
                  <a:prstClr val="white"/>
                </a:solidFill>
                <a:effectLst/>
                <a:uLnTx/>
                <a:uFillTx/>
                <a:latin typeface="Century Gothic"/>
                <a:ea typeface="+mn-ea"/>
                <a:cs typeface="+mn-cs"/>
              </a:rPr>
              <a:t>izquierda</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y la Plaza de la Reina</a:t>
            </a:r>
          </a:p>
        </p:txBody>
      </p:sp>
    </p:spTree>
    <p:extLst>
      <p:ext uri="{BB962C8B-B14F-4D97-AF65-F5344CB8AC3E}">
        <p14:creationId xmlns:p14="http://schemas.microsoft.com/office/powerpoint/2010/main" val="42771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9938084" y="93581"/>
            <a:ext cx="207760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097658" y="-90480"/>
            <a:ext cx="2185923" cy="769039"/>
          </a:xfrm>
        </p:spPr>
        <p:txBody>
          <a:bodyPr>
            <a:normAutofit/>
          </a:bodyPr>
          <a:lstStyle/>
          <a:p>
            <a:r>
              <a:rPr lang="en-GB" sz="1800" b="1" dirty="0">
                <a:solidFill>
                  <a:prstClr val="white"/>
                </a:solidFill>
              </a:rPr>
              <a:t>leer / escribir</a:t>
            </a:r>
            <a:endParaRPr lang="en-US" sz="1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424" r="30996"/>
          <a:stretch/>
        </p:blipFill>
        <p:spPr>
          <a:xfrm>
            <a:off x="1785036" y="675636"/>
            <a:ext cx="1327176" cy="39896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74" y="693571"/>
            <a:ext cx="1819886" cy="272983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562" r="8316"/>
          <a:stretch/>
        </p:blipFill>
        <p:spPr>
          <a:xfrm>
            <a:off x="3112212" y="693571"/>
            <a:ext cx="1625419" cy="422216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2113"/>
          <a:stretch/>
        </p:blipFill>
        <p:spPr>
          <a:xfrm>
            <a:off x="7822654" y="678559"/>
            <a:ext cx="4369346" cy="331655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883" y="1733855"/>
            <a:ext cx="4005395" cy="3002545"/>
          </a:xfrm>
          <a:prstGeom prst="rect">
            <a:avLst/>
          </a:prstGeom>
        </p:spPr>
      </p:pic>
      <p:sp>
        <p:nvSpPr>
          <p:cNvPr id="9" name="TextBox 8"/>
          <p:cNvSpPr txBox="1"/>
          <p:nvPr/>
        </p:nvSpPr>
        <p:spPr>
          <a:xfrm>
            <a:off x="148274" y="5004743"/>
            <a:ext cx="11867418" cy="1200329"/>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En Barcelona hay unas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torres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y unos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parques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Las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torres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____ __________ y los </a:t>
            </a:r>
            <a:r>
              <a:rPr kumimoji="0" lang="en-GB" sz="3600" b="0" i="0" u="none" strike="noStrike" kern="1200" cap="none" spc="0" normalizeH="0" baseline="0" noProof="0" dirty="0" err="1">
                <a:ln>
                  <a:noFill/>
                </a:ln>
                <a:solidFill>
                  <a:srgbClr val="4472C4">
                    <a:lumMod val="50000"/>
                  </a:srgbClr>
                </a:solidFill>
                <a:effectLst/>
                <a:uLnTx/>
                <a:uFillTx/>
                <a:latin typeface="Century Gothic"/>
                <a:ea typeface="+mn-ea"/>
                <a:cs typeface="+mn-cs"/>
              </a:rPr>
              <a:t>parques</a:t>
            </a:r>
            <a:r>
              <a:rPr kumimoji="0" lang="en-GB" sz="3600" b="0" i="0" u="none" strike="noStrike" kern="1200" cap="none" spc="0" normalizeH="0" baseline="0" noProof="0" dirty="0">
                <a:ln>
                  <a:noFill/>
                </a:ln>
                <a:solidFill>
                  <a:srgbClr val="4472C4">
                    <a:lumMod val="50000"/>
                  </a:srgbClr>
                </a:solidFill>
                <a:effectLst/>
                <a:uLnTx/>
                <a:uFillTx/>
                <a:latin typeface="Century Gothic"/>
                <a:ea typeface="+mn-ea"/>
                <a:cs typeface="+mn-cs"/>
              </a:rPr>
              <a:t> _____ ________.</a:t>
            </a:r>
          </a:p>
        </p:txBody>
      </p:sp>
      <p:sp>
        <p:nvSpPr>
          <p:cNvPr id="11" name="TextBox 10"/>
          <p:cNvSpPr txBox="1"/>
          <p:nvPr/>
        </p:nvSpPr>
        <p:spPr>
          <a:xfrm>
            <a:off x="1785037" y="4258371"/>
            <a:ext cx="1327176"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big]</a:t>
            </a:r>
          </a:p>
        </p:txBody>
      </p:sp>
      <p:sp>
        <p:nvSpPr>
          <p:cNvPr id="12" name="TextBox 11"/>
          <p:cNvSpPr txBox="1"/>
          <p:nvPr/>
        </p:nvSpPr>
        <p:spPr>
          <a:xfrm>
            <a:off x="9411278" y="3603868"/>
            <a:ext cx="1765823"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nearby]</a:t>
            </a:r>
          </a:p>
        </p:txBody>
      </p:sp>
      <p:sp>
        <p:nvSpPr>
          <p:cNvPr id="13" name="TextBox 12"/>
          <p:cNvSpPr txBox="1"/>
          <p:nvPr/>
        </p:nvSpPr>
        <p:spPr>
          <a:xfrm>
            <a:off x="2629530" y="5558740"/>
            <a:ext cx="24273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grandes</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 name="TextBox 13"/>
          <p:cNvSpPr txBox="1"/>
          <p:nvPr/>
        </p:nvSpPr>
        <p:spPr>
          <a:xfrm>
            <a:off x="9324727" y="5546536"/>
            <a:ext cx="18506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cerca</a:t>
            </a:r>
          </a:p>
        </p:txBody>
      </p:sp>
      <p:sp>
        <p:nvSpPr>
          <p:cNvPr id="15" name="TextBox 14"/>
          <p:cNvSpPr txBox="1"/>
          <p:nvPr/>
        </p:nvSpPr>
        <p:spPr>
          <a:xfrm>
            <a:off x="108044" y="81346"/>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16" name="TextBox 15"/>
          <p:cNvSpPr txBox="1"/>
          <p:nvPr/>
        </p:nvSpPr>
        <p:spPr>
          <a:xfrm>
            <a:off x="1599057" y="5558740"/>
            <a:ext cx="10304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7" name="TextBox 16"/>
          <p:cNvSpPr txBox="1"/>
          <p:nvPr/>
        </p:nvSpPr>
        <p:spPr>
          <a:xfrm>
            <a:off x="7822654" y="5541965"/>
            <a:ext cx="16540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están</a:t>
            </a:r>
          </a:p>
        </p:txBody>
      </p:sp>
      <p:sp>
        <p:nvSpPr>
          <p:cNvPr id="10" name="Rectangle 9"/>
          <p:cNvSpPr/>
          <p:nvPr/>
        </p:nvSpPr>
        <p:spPr>
          <a:xfrm>
            <a:off x="9584670" y="4169616"/>
            <a:ext cx="2180513" cy="58710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Parque</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Güell</a:t>
            </a:r>
            <a:endParaRPr kumimoji="0" lang="en-US"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2283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581" y="678559"/>
            <a:ext cx="4087949" cy="5450599"/>
          </a:xfrm>
          <a:prstGeom prst="rect">
            <a:avLst/>
          </a:prstGeom>
        </p:spPr>
      </p:pic>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0022305" y="93581"/>
            <a:ext cx="19933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170850" y="-90480"/>
            <a:ext cx="2021150" cy="769039"/>
          </a:xfrm>
        </p:spPr>
        <p:txBody>
          <a:bodyPr>
            <a:normAutofit/>
          </a:bodyPr>
          <a:lstStyle/>
          <a:p>
            <a:r>
              <a:rPr lang="en-GB" sz="1800" b="1" dirty="0">
                <a:solidFill>
                  <a:prstClr val="white"/>
                </a:solidFill>
              </a:rPr>
              <a:t>leer / escribir</a:t>
            </a:r>
            <a:endParaRPr lang="en-US" sz="18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2904"/>
          <a:stretch/>
        </p:blipFill>
        <p:spPr>
          <a:xfrm>
            <a:off x="450640" y="718359"/>
            <a:ext cx="5180903" cy="2538187"/>
          </a:xfrm>
          <a:prstGeom prst="rect">
            <a:avLst/>
          </a:prstGeom>
        </p:spPr>
      </p:pic>
      <p:sp>
        <p:nvSpPr>
          <p:cNvPr id="7" name="TextBox 6"/>
          <p:cNvSpPr txBox="1"/>
          <p:nvPr/>
        </p:nvSpPr>
        <p:spPr>
          <a:xfrm>
            <a:off x="234892" y="3432190"/>
            <a:ext cx="6477732" cy="2337819"/>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En las dos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ciudades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hay unas tiendas y unos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mercados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Las tiendas ______  _______ y los </a:t>
            </a:r>
            <a:r>
              <a:rPr kumimoji="0" lang="en-GB" sz="3200" b="0" i="0" u="none" strike="noStrike" kern="1200" cap="none" spc="0" normalizeH="0" baseline="0" noProof="0" dirty="0" err="1">
                <a:ln>
                  <a:noFill/>
                </a:ln>
                <a:solidFill>
                  <a:srgbClr val="4472C4">
                    <a:lumMod val="50000"/>
                  </a:srgbClr>
                </a:solidFill>
                <a:effectLst/>
                <a:uLnTx/>
                <a:uFillTx/>
                <a:latin typeface="Century Gothic"/>
                <a:ea typeface="+mn-ea"/>
                <a:cs typeface="+mn-cs"/>
              </a:rPr>
              <a:t>mercados</a:t>
            </a:r>
            <a:r>
              <a:rPr kumimoji="0" lang="en-GB" sz="3200" b="0" i="0" u="none" strike="noStrike" kern="1200" cap="none" spc="0" normalizeH="0" baseline="0" noProof="0" dirty="0">
                <a:ln>
                  <a:noFill/>
                </a:ln>
                <a:solidFill>
                  <a:srgbClr val="4472C4">
                    <a:lumMod val="50000"/>
                  </a:srgbClr>
                </a:solidFill>
                <a:effectLst/>
                <a:uLnTx/>
                <a:uFillTx/>
                <a:latin typeface="Century Gothic"/>
                <a:ea typeface="+mn-ea"/>
                <a:cs typeface="+mn-cs"/>
              </a:rPr>
              <a:t> ______  _________.</a:t>
            </a:r>
          </a:p>
        </p:txBody>
      </p:sp>
      <p:sp>
        <p:nvSpPr>
          <p:cNvPr id="8" name="TextBox 7"/>
          <p:cNvSpPr txBox="1"/>
          <p:nvPr/>
        </p:nvSpPr>
        <p:spPr>
          <a:xfrm>
            <a:off x="3502613" y="718358"/>
            <a:ext cx="2151743"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expensive]</a:t>
            </a:r>
          </a:p>
        </p:txBody>
      </p:sp>
      <p:sp>
        <p:nvSpPr>
          <p:cNvPr id="9" name="TextBox 8"/>
          <p:cNvSpPr txBox="1"/>
          <p:nvPr/>
        </p:nvSpPr>
        <p:spPr>
          <a:xfrm>
            <a:off x="10030707" y="678559"/>
            <a:ext cx="1765823" cy="40011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[are outside]</a:t>
            </a:r>
          </a:p>
        </p:txBody>
      </p:sp>
      <p:sp>
        <p:nvSpPr>
          <p:cNvPr id="10" name="TextBox 9"/>
          <p:cNvSpPr txBox="1"/>
          <p:nvPr/>
        </p:nvSpPr>
        <p:spPr>
          <a:xfrm>
            <a:off x="3149116" y="4476428"/>
            <a:ext cx="16914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caras</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TextBox 10"/>
          <p:cNvSpPr txBox="1"/>
          <p:nvPr/>
        </p:nvSpPr>
        <p:spPr>
          <a:xfrm>
            <a:off x="3904751" y="5038737"/>
            <a:ext cx="16552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a:ea typeface="+mn-ea"/>
                <a:cs typeface="+mn-cs"/>
              </a:rPr>
              <a:t>fuera</a:t>
            </a:r>
            <a:endPar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 name="TextBox 11"/>
          <p:cNvSpPr txBox="1"/>
          <p:nvPr/>
        </p:nvSpPr>
        <p:spPr>
          <a:xfrm>
            <a:off x="108044" y="81346"/>
            <a:ext cx="51379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Completa las frases.</a:t>
            </a:r>
          </a:p>
        </p:txBody>
      </p:sp>
      <p:sp>
        <p:nvSpPr>
          <p:cNvPr id="13" name="TextBox 12"/>
          <p:cNvSpPr txBox="1"/>
          <p:nvPr/>
        </p:nvSpPr>
        <p:spPr>
          <a:xfrm>
            <a:off x="1884420" y="4506794"/>
            <a:ext cx="12646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son</a:t>
            </a:r>
          </a:p>
        </p:txBody>
      </p:sp>
      <p:sp>
        <p:nvSpPr>
          <p:cNvPr id="14" name="TextBox 13"/>
          <p:cNvSpPr txBox="1"/>
          <p:nvPr/>
        </p:nvSpPr>
        <p:spPr>
          <a:xfrm>
            <a:off x="2336321" y="5038737"/>
            <a:ext cx="1409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a:ea typeface="+mn-ea"/>
                <a:cs typeface="+mn-cs"/>
              </a:rPr>
              <a:t>están</a:t>
            </a:r>
          </a:p>
        </p:txBody>
      </p:sp>
    </p:spTree>
    <p:extLst>
      <p:ext uri="{BB962C8B-B14F-4D97-AF65-F5344CB8AC3E}">
        <p14:creationId xmlns:p14="http://schemas.microsoft.com/office/powerpoint/2010/main" val="20061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7.3.2.6</a:t>
            </a:r>
          </a:p>
        </p:txBody>
      </p:sp>
      <p:sp>
        <p:nvSpPr>
          <p:cNvPr id="4" name="Content Placeholder 3"/>
          <p:cNvSpPr>
            <a:spLocks noGrp="1"/>
          </p:cNvSpPr>
          <p:nvPr>
            <p:ph idx="1"/>
          </p:nvPr>
        </p:nvSpPr>
        <p:spPr/>
        <p:txBody>
          <a:bodyPr/>
          <a:lstStyle/>
          <a:p>
            <a:r>
              <a:rPr lang="en-US" dirty="0"/>
              <a:t>Series of activities in lessons based around ‘La playa’ by Juan Guinea </a:t>
            </a:r>
            <a:r>
              <a:rPr lang="en-US" dirty="0" err="1"/>
              <a:t>Díaz</a:t>
            </a:r>
            <a:endParaRPr lang="en-US" dirty="0"/>
          </a:p>
          <a:p>
            <a:r>
              <a:rPr lang="en-US" dirty="0"/>
              <a:t>Slides 11-19 Various activities around the poem, raising interest,, reading, listening, writing</a:t>
            </a:r>
          </a:p>
          <a:p>
            <a:r>
              <a:rPr lang="en-US" dirty="0"/>
              <a:t>Slide 24: writing, more verses of the poem</a:t>
            </a:r>
          </a:p>
          <a:p>
            <a:r>
              <a:rPr lang="en-US" dirty="0"/>
              <a:t>Slides 41-43: speaking, listening, writing, creating a similar poem</a:t>
            </a:r>
          </a:p>
        </p:txBody>
      </p:sp>
    </p:spTree>
    <p:extLst>
      <p:ext uri="{BB962C8B-B14F-4D97-AF65-F5344CB8AC3E}">
        <p14:creationId xmlns:p14="http://schemas.microsoft.com/office/powerpoint/2010/main" val="1290840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0749516" y="93581"/>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90480"/>
            <a:ext cx="1415902" cy="769039"/>
          </a:xfrm>
        </p:spPr>
        <p:txBody>
          <a:bodyPr>
            <a:normAutofit/>
          </a:bodyPr>
          <a:lstStyle/>
          <a:p>
            <a:r>
              <a:rPr lang="en-GB" sz="1800" b="1" dirty="0" err="1">
                <a:solidFill>
                  <a:prstClr val="white"/>
                </a:solidFill>
              </a:rPr>
              <a:t>escuchar</a:t>
            </a:r>
            <a:endParaRPr lang="en-US" sz="1800" dirty="0"/>
          </a:p>
        </p:txBody>
      </p:sp>
      <p:graphicFrame>
        <p:nvGraphicFramePr>
          <p:cNvPr id="4" name="Table 3"/>
          <p:cNvGraphicFramePr>
            <a:graphicFrameLocks noGrp="1"/>
          </p:cNvGraphicFramePr>
          <p:nvPr>
            <p:extLst/>
          </p:nvPr>
        </p:nvGraphicFramePr>
        <p:xfrm>
          <a:off x="3120623" y="1139967"/>
          <a:ext cx="5950754" cy="5142844"/>
        </p:xfrm>
        <a:graphic>
          <a:graphicData uri="http://schemas.openxmlformats.org/drawingml/2006/table">
            <a:tbl>
              <a:tblPr firstRow="1" bandRow="1"/>
              <a:tblGrid>
                <a:gridCol w="2975377">
                  <a:extLst>
                    <a:ext uri="{9D8B030D-6E8A-4147-A177-3AD203B41FA5}">
                      <a16:colId xmlns:a16="http://schemas.microsoft.com/office/drawing/2014/main" val="862796494"/>
                    </a:ext>
                  </a:extLst>
                </a:gridCol>
                <a:gridCol w="2975377">
                  <a:extLst>
                    <a:ext uri="{9D8B030D-6E8A-4147-A177-3AD203B41FA5}">
                      <a16:colId xmlns:a16="http://schemas.microsoft.com/office/drawing/2014/main" val="406463520"/>
                    </a:ext>
                  </a:extLst>
                </a:gridCol>
              </a:tblGrid>
              <a:tr h="63788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z</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pPr algn="ctr"/>
                      <a:r>
                        <a:rPr lang="en-GB" sz="2400" b="1" dirty="0">
                          <a:solidFill>
                            <a:srgbClr val="002060"/>
                          </a:solidFill>
                          <a:latin typeface="Century Gothic" panose="020B0502020202020204" pitchFamily="34" charset="0"/>
                        </a:rPr>
                        <a:t>palabras</a:t>
                      </a:r>
                    </a:p>
                  </a:txBody>
                  <a:tcPr anchor="ct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95850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670952">
                <a:tc>
                  <a:txBody>
                    <a:bodyPr/>
                    <a:lstStyle/>
                    <a:p>
                      <a:endParaRPr lang="en-GB" dirty="0">
                        <a:solidFill>
                          <a:srgbClr val="002060"/>
                        </a:solidFill>
                      </a:endParaRPr>
                    </a:p>
                    <a:p>
                      <a:endParaRPr lang="en-GB" dirty="0">
                        <a:solidFill>
                          <a:srgbClr val="002060"/>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82680774"/>
                  </a:ext>
                </a:extLst>
              </a:tr>
            </a:tbl>
          </a:graphicData>
        </a:graphic>
      </p:graphicFrame>
      <p:sp>
        <p:nvSpPr>
          <p:cNvPr id="5" name="Action Button: Custom 4">
            <a:hlinkClick r:id="" action="ppaction://noaction" highlightClick="1">
              <a:snd r:embed="rId3" name="Pasa tiempo en la naturaleza.wav"/>
            </a:hlinkClick>
          </p:cNvPr>
          <p:cNvSpPr/>
          <p:nvPr/>
        </p:nvSpPr>
        <p:spPr>
          <a:xfrm>
            <a:off x="1709748" y="1878418"/>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TextBox 8"/>
          <p:cNvSpPr txBox="1"/>
          <p:nvPr/>
        </p:nvSpPr>
        <p:spPr>
          <a:xfrm>
            <a:off x="271701" y="231061"/>
            <a:ext cx="98958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times in each sentence do you hear the sound ‘z’?  Tally each time.  Write the words in Spanish if you can</a:t>
            </a: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 </a:t>
            </a:r>
          </a:p>
        </p:txBody>
      </p:sp>
      <p:cxnSp>
        <p:nvCxnSpPr>
          <p:cNvPr id="11" name="Straight Connector 10"/>
          <p:cNvCxnSpPr/>
          <p:nvPr/>
        </p:nvCxnSpPr>
        <p:spPr>
          <a:xfrm>
            <a:off x="4494516" y="2054942"/>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08148" y="1970867"/>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naturaleza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8" name="Straight Connector 17"/>
          <p:cNvCxnSpPr/>
          <p:nvPr/>
        </p:nvCxnSpPr>
        <p:spPr>
          <a:xfrm>
            <a:off x="4510438" y="2998912"/>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01507" y="2998912"/>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47572" y="3927820"/>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zapatos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6455931" y="4222180"/>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izquierda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28" name="Straight Connector 27"/>
          <p:cNvCxnSpPr/>
          <p:nvPr/>
        </p:nvCxnSpPr>
        <p:spPr>
          <a:xfrm>
            <a:off x="4510438" y="3986100"/>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701507" y="3986100"/>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85867" y="2752654"/>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zona</a:t>
            </a:r>
          </a:p>
        </p:txBody>
      </p:sp>
      <p:sp>
        <p:nvSpPr>
          <p:cNvPr id="31" name="TextBox 30"/>
          <p:cNvSpPr txBox="1"/>
          <p:nvPr/>
        </p:nvSpPr>
        <p:spPr>
          <a:xfrm>
            <a:off x="6385072" y="3155814"/>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plaza</a:t>
            </a:r>
          </a:p>
        </p:txBody>
      </p:sp>
      <p:cxnSp>
        <p:nvCxnSpPr>
          <p:cNvPr id="36" name="Straight Connector 35"/>
          <p:cNvCxnSpPr/>
          <p:nvPr/>
        </p:nvCxnSpPr>
        <p:spPr>
          <a:xfrm>
            <a:off x="4494516" y="4861831"/>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01507" y="4861830"/>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527248" y="4699826"/>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Zara</a:t>
            </a:r>
          </a:p>
        </p:txBody>
      </p:sp>
      <p:sp>
        <p:nvSpPr>
          <p:cNvPr id="39" name="TextBox 38"/>
          <p:cNvSpPr txBox="1"/>
          <p:nvPr/>
        </p:nvSpPr>
        <p:spPr>
          <a:xfrm>
            <a:off x="6527946" y="5030432"/>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4" name="Straight Connector 43"/>
          <p:cNvCxnSpPr/>
          <p:nvPr/>
        </p:nvCxnSpPr>
        <p:spPr>
          <a:xfrm>
            <a:off x="4494516" y="5753482"/>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01507" y="5753481"/>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530043" y="5536839"/>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cabeza</a:t>
            </a:r>
          </a:p>
        </p:txBody>
      </p:sp>
      <p:sp>
        <p:nvSpPr>
          <p:cNvPr id="50" name="TextBox 49"/>
          <p:cNvSpPr txBox="1"/>
          <p:nvPr/>
        </p:nvSpPr>
        <p:spPr>
          <a:xfrm>
            <a:off x="6527248" y="5869969"/>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azul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Action Button: Custom 53">
            <a:hlinkClick r:id="" action="ppaction://noaction" highlightClick="1">
              <a:snd r:embed="rId4" name="en la zona hay una plaza.wav"/>
            </a:hlinkClick>
          </p:cNvPr>
          <p:cNvSpPr/>
          <p:nvPr/>
        </p:nvSpPr>
        <p:spPr>
          <a:xfrm>
            <a:off x="1709748" y="2792794"/>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55" name="Action Button: Custom 54">
            <a:hlinkClick r:id="" action="ppaction://noaction" highlightClick="1">
              <a:snd r:embed="rId5" name="organizan los zapatos a la izquierda.wav"/>
            </a:hlinkClick>
          </p:cNvPr>
          <p:cNvSpPr/>
          <p:nvPr/>
        </p:nvSpPr>
        <p:spPr>
          <a:xfrm>
            <a:off x="1718459" y="3707170"/>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56" name="Action Button: Custom 55">
            <a:hlinkClick r:id="" action="ppaction://noaction" highlightClick="1">
              <a:snd r:embed="rId6" name="Zara compra diez camisas.wav"/>
            </a:hlinkClick>
          </p:cNvPr>
          <p:cNvSpPr/>
          <p:nvPr/>
        </p:nvSpPr>
        <p:spPr>
          <a:xfrm>
            <a:off x="1717631" y="4672300"/>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sp>
        <p:nvSpPr>
          <p:cNvPr id="57" name="Action Button: Custom 56">
            <a:hlinkClick r:id="" action="ppaction://noaction" highlightClick="1">
              <a:snd r:embed="rId7" name="la cabeza del pa%CC%81jaro es azul.wav"/>
            </a:hlinkClick>
          </p:cNvPr>
          <p:cNvSpPr/>
          <p:nvPr/>
        </p:nvSpPr>
        <p:spPr>
          <a:xfrm>
            <a:off x="1717631" y="5624323"/>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58" name="TextBox 14">
            <a:extLst>
              <a:ext uri="{FF2B5EF4-FFF2-40B4-BE49-F238E27FC236}">
                <a16:creationId xmlns:a16="http://schemas.microsoft.com/office/drawing/2014/main" id="{ACA5632C-6C43-A04C-ABE1-9661F206C556}"/>
              </a:ext>
            </a:extLst>
          </p:cNvPr>
          <p:cNvSpPr txBox="1"/>
          <p:nvPr/>
        </p:nvSpPr>
        <p:spPr>
          <a:xfrm>
            <a:off x="6464289" y="3617479"/>
            <a:ext cx="22092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organizan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59" name="Straight Connector 18">
            <a:extLst>
              <a:ext uri="{FF2B5EF4-FFF2-40B4-BE49-F238E27FC236}">
                <a16:creationId xmlns:a16="http://schemas.microsoft.com/office/drawing/2014/main" id="{906C4F26-9326-744F-94FD-4A387EEC0A74}"/>
              </a:ext>
            </a:extLst>
          </p:cNvPr>
          <p:cNvCxnSpPr/>
          <p:nvPr/>
        </p:nvCxnSpPr>
        <p:spPr>
          <a:xfrm>
            <a:off x="4883404" y="3986099"/>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Llamada rectangular redondeada 6">
            <a:extLst>
              <a:ext uri="{FF2B5EF4-FFF2-40B4-BE49-F238E27FC236}">
                <a16:creationId xmlns:a16="http://schemas.microsoft.com/office/drawing/2014/main" id="{26B91734-0403-134E-A0B3-ECB5455325C4}"/>
              </a:ext>
            </a:extLst>
          </p:cNvPr>
          <p:cNvSpPr/>
          <p:nvPr/>
        </p:nvSpPr>
        <p:spPr>
          <a:xfrm>
            <a:off x="9796265" y="2095764"/>
            <a:ext cx="2042352" cy="2024202"/>
          </a:xfrm>
          <a:prstGeom prst="wedgeRoundRectCallout">
            <a:avLst>
              <a:gd name="adj1" fmla="val 58820"/>
              <a:gd name="adj2" fmla="val -8930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115076"/>
                </a:solidFill>
                <a:effectLst/>
                <a:uLnTx/>
                <a:uFillTx/>
                <a:latin typeface="Century Gothic" panose="020F0302020204030204"/>
                <a:ea typeface="+mn-ea"/>
                <a:cs typeface="+mn-cs"/>
              </a:rPr>
              <a:t>La persona, ¿está en España o en Latinoamérica / Canarias?</a:t>
            </a:r>
          </a:p>
        </p:txBody>
      </p:sp>
    </p:spTree>
    <p:extLst>
      <p:ext uri="{BB962C8B-B14F-4D97-AF65-F5344CB8AC3E}">
        <p14:creationId xmlns:p14="http://schemas.microsoft.com/office/powerpoint/2010/main" val="29513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p:bldP spid="30" grpId="0"/>
      <p:bldP spid="31" grpId="0"/>
      <p:bldP spid="38" grpId="0"/>
      <p:bldP spid="39" grpId="0"/>
      <p:bldP spid="49" grpId="0"/>
      <p:bldP spid="50" grpId="0"/>
      <p:bldP spid="5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18" y="443071"/>
            <a:ext cx="10892883" cy="1325563"/>
          </a:xfrm>
        </p:spPr>
        <p:txBody>
          <a:bodyPr/>
          <a:lstStyle/>
          <a:p>
            <a:r>
              <a:rPr lang="en-GB" dirty="0">
                <a:solidFill>
                  <a:srgbClr val="115076"/>
                </a:solidFill>
              </a:rPr>
              <a:t>Escucha: ¿</a:t>
            </a:r>
            <a:r>
              <a:rPr lang="en-GB" dirty="0" err="1">
                <a:solidFill>
                  <a:srgbClr val="115076"/>
                </a:solidFill>
              </a:rPr>
              <a:t>qué</a:t>
            </a:r>
            <a:r>
              <a:rPr lang="en-GB" dirty="0">
                <a:solidFill>
                  <a:srgbClr val="115076"/>
                </a:solidFill>
              </a:rPr>
              <a:t> palabra </a:t>
            </a:r>
            <a:r>
              <a:rPr lang="en-GB" dirty="0" err="1">
                <a:solidFill>
                  <a:srgbClr val="115076"/>
                </a:solidFill>
              </a:rPr>
              <a:t>corresponde</a:t>
            </a:r>
            <a:r>
              <a:rPr lang="en-GB" dirty="0">
                <a:solidFill>
                  <a:srgbClr val="115076"/>
                </a:solidFill>
              </a:rPr>
              <a:t>?</a:t>
            </a:r>
          </a:p>
        </p:txBody>
      </p:sp>
      <p:graphicFrame>
        <p:nvGraphicFramePr>
          <p:cNvPr id="4" name="Table 3"/>
          <p:cNvGraphicFramePr>
            <a:graphicFrameLocks noGrp="1"/>
          </p:cNvGraphicFramePr>
          <p:nvPr>
            <p:extLst/>
          </p:nvPr>
        </p:nvGraphicFramePr>
        <p:xfrm>
          <a:off x="838199" y="1768634"/>
          <a:ext cx="10491440" cy="4297628"/>
        </p:xfrm>
        <a:graphic>
          <a:graphicData uri="http://schemas.openxmlformats.org/drawingml/2006/table">
            <a:tbl>
              <a:tblPr firstRow="1" bandRow="1">
                <a:tableStyleId>{5940675A-B579-460E-94D1-54222C63F5DA}</a:tableStyleId>
              </a:tblPr>
              <a:tblGrid>
                <a:gridCol w="5245720">
                  <a:extLst>
                    <a:ext uri="{9D8B030D-6E8A-4147-A177-3AD203B41FA5}">
                      <a16:colId xmlns:a16="http://schemas.microsoft.com/office/drawing/2014/main" val="20000"/>
                    </a:ext>
                  </a:extLst>
                </a:gridCol>
                <a:gridCol w="5245720">
                  <a:extLst>
                    <a:ext uri="{9D8B030D-6E8A-4147-A177-3AD203B41FA5}">
                      <a16:colId xmlns:a16="http://schemas.microsoft.com/office/drawing/2014/main" val="20001"/>
                    </a:ext>
                  </a:extLst>
                </a:gridCol>
              </a:tblGrid>
              <a:tr h="2148814">
                <a:tc>
                  <a:txBody>
                    <a:bodyPr/>
                    <a:lstStyle/>
                    <a:p>
                      <a:pPr algn="ctr"/>
                      <a:r>
                        <a:rPr lang="en-GB" sz="5400" b="1" dirty="0">
                          <a:solidFill>
                            <a:srgbClr val="115076"/>
                          </a:solidFill>
                          <a:latin typeface="Century Gothic" panose="020B0502020202020204" pitchFamily="34" charset="0"/>
                        </a:rPr>
                        <a:t>la </a:t>
                      </a:r>
                      <a:r>
                        <a:rPr lang="en-GB" sz="5400" b="1" dirty="0" err="1">
                          <a:solidFill>
                            <a:srgbClr val="115076"/>
                          </a:solidFill>
                          <a:latin typeface="Century Gothic" panose="020B0502020202020204" pitchFamily="34" charset="0"/>
                        </a:rPr>
                        <a:t>calle</a:t>
                      </a:r>
                      <a:endParaRPr lang="en-GB" sz="5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5400" b="1" dirty="0">
                          <a:solidFill>
                            <a:srgbClr val="115076"/>
                          </a:solidFill>
                          <a:latin typeface="Century Gothic" panose="020B0502020202020204" pitchFamily="34" charset="0"/>
                        </a:rPr>
                        <a:t>la </a:t>
                      </a:r>
                      <a:r>
                        <a:rPr lang="en-GB" sz="5400" b="1" dirty="0" err="1">
                          <a:solidFill>
                            <a:srgbClr val="115076"/>
                          </a:solidFill>
                          <a:latin typeface="Century Gothic" panose="020B0502020202020204" pitchFamily="34" charset="0"/>
                        </a:rPr>
                        <a:t>montaña</a:t>
                      </a:r>
                      <a:endParaRPr lang="en-GB" sz="5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2148814">
                <a:tc>
                  <a:txBody>
                    <a:bodyPr/>
                    <a:lstStyle/>
                    <a:p>
                      <a:pPr algn="ctr"/>
                      <a:r>
                        <a:rPr lang="en-GB" sz="5400" b="1" dirty="0">
                          <a:solidFill>
                            <a:srgbClr val="115076"/>
                          </a:solidFill>
                          <a:latin typeface="Century Gothic" panose="020B0502020202020204" pitchFamily="34" charset="0"/>
                        </a:rPr>
                        <a:t>la playa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5400" b="1" dirty="0">
                          <a:solidFill>
                            <a:srgbClr val="115076"/>
                          </a:solidFill>
                          <a:latin typeface="Century Gothic" panose="020B0502020202020204" pitchFamily="34" charset="0"/>
                        </a:rPr>
                        <a:t>el campo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Action Button: Sound 4">
            <a:hlinkClick r:id="" action="ppaction://noaction" highlightClick="1">
              <a:snd r:embed="rId3" name="playa.wav"/>
            </a:hlinkClick>
          </p:cNvPr>
          <p:cNvSpPr/>
          <p:nvPr/>
        </p:nvSpPr>
        <p:spPr>
          <a:xfrm>
            <a:off x="11151220" y="804770"/>
            <a:ext cx="579862" cy="602166"/>
          </a:xfrm>
          <a:prstGeom prst="actionButtonSound">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8991" y="4439548"/>
            <a:ext cx="757452" cy="789012"/>
          </a:xfrm>
          <a:prstGeom prst="rect">
            <a:avLst/>
          </a:prstGeom>
        </p:spPr>
      </p:pic>
    </p:spTree>
    <p:extLst>
      <p:ext uri="{BB962C8B-B14F-4D97-AF65-F5344CB8AC3E}">
        <p14:creationId xmlns:p14="http://schemas.microsoft.com/office/powerpoint/2010/main" val="72537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98636895-85DA-AE44-8559-AEB7EA2058A6}"/>
              </a:ext>
            </a:extLst>
          </p:cNvPr>
          <p:cNvSpPr>
            <a:spLocks noGrp="1"/>
          </p:cNvSpPr>
          <p:nvPr>
            <p:ph type="title"/>
          </p:nvPr>
        </p:nvSpPr>
        <p:spPr>
          <a:xfrm>
            <a:off x="1156309" y="659085"/>
            <a:ext cx="11002505" cy="1325563"/>
          </a:xfrm>
        </p:spPr>
        <p:txBody>
          <a:bodyPr>
            <a:normAutofit/>
          </a:bodyPr>
          <a:lstStyle/>
          <a:p>
            <a:r>
              <a:rPr lang="en-GB" dirty="0">
                <a:solidFill>
                  <a:srgbClr val="002060"/>
                </a:solidFill>
              </a:rPr>
              <a:t>Lee y escucha. ¿Qué tipo de texto </a:t>
            </a:r>
            <a:r>
              <a:rPr lang="en-GB" dirty="0" err="1">
                <a:solidFill>
                  <a:srgbClr val="002060"/>
                </a:solidFill>
              </a:rPr>
              <a:t>es</a:t>
            </a:r>
            <a:r>
              <a:rPr lang="en-GB" dirty="0">
                <a:solidFill>
                  <a:srgbClr val="002060"/>
                </a:solidFill>
              </a:rPr>
              <a:t>?</a:t>
            </a:r>
            <a:endParaRPr lang="x-none" dirty="0"/>
          </a:p>
        </p:txBody>
      </p:sp>
      <p:sp>
        <p:nvSpPr>
          <p:cNvPr id="8" name="Rectangle 5">
            <a:extLst>
              <a:ext uri="{FF2B5EF4-FFF2-40B4-BE49-F238E27FC236}">
                <a16:creationId xmlns:a16="http://schemas.microsoft.com/office/drawing/2014/main" id="{9DBCC794-3E2B-7E46-AF8F-D192F2674E2A}"/>
              </a:ext>
            </a:extLst>
          </p:cNvPr>
          <p:cNvSpPr/>
          <p:nvPr/>
        </p:nvSpPr>
        <p:spPr>
          <a:xfrm>
            <a:off x="1156309" y="2457151"/>
            <a:ext cx="540598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playa en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verano</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olas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mar</a:t>
            </a:r>
          </a:p>
        </p:txBody>
      </p:sp>
      <p:sp>
        <p:nvSpPr>
          <p:cNvPr id="9" name="Rectangle 7">
            <a:extLst>
              <a:ext uri="{FF2B5EF4-FFF2-40B4-BE49-F238E27FC236}">
                <a16:creationId xmlns:a16="http://schemas.microsoft.com/office/drawing/2014/main" id="{664CB483-DC33-8B41-92A4-A147AAA592C5}"/>
              </a:ext>
            </a:extLst>
          </p:cNvPr>
          <p:cNvSpPr/>
          <p:nvPr/>
        </p:nvSpPr>
        <p:spPr>
          <a:xfrm>
            <a:off x="1156309" y="3940635"/>
            <a:ext cx="558134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brisa</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helado</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Saltar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nadar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7">
            <a:extLst>
              <a:ext uri="{FF2B5EF4-FFF2-40B4-BE49-F238E27FC236}">
                <a16:creationId xmlns:a16="http://schemas.microsoft.com/office/drawing/2014/main" id="{B77B8493-AFCF-824C-9038-3245AAE7CF18}"/>
              </a:ext>
            </a:extLst>
          </p:cNvPr>
          <p:cNvSpPr/>
          <p:nvPr/>
        </p:nvSpPr>
        <p:spPr>
          <a:xfrm>
            <a:off x="8420087" y="2370975"/>
            <a:ext cx="314164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artículo?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novela?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poema?</a:t>
            </a:r>
          </a:p>
        </p:txBody>
      </p:sp>
      <p:pic>
        <p:nvPicPr>
          <p:cNvPr id="17" name="Poem La playa - intro.wav" descr="Poem La playa - intro.wav">
            <a:hlinkClick r:id="" action="ppaction://media"/>
            <a:extLst>
              <a:ext uri="{FF2B5EF4-FFF2-40B4-BE49-F238E27FC236}">
                <a16:creationId xmlns:a16="http://schemas.microsoft.com/office/drawing/2014/main" id="{D228DEB0-5DFC-0444-BECD-F087193ADE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39834" y="3194168"/>
            <a:ext cx="812800" cy="812800"/>
          </a:xfrm>
          <a:prstGeom prst="rect">
            <a:avLst/>
          </a:prstGeom>
        </p:spPr>
      </p:pic>
      <p:sp>
        <p:nvSpPr>
          <p:cNvPr id="18" name="Rectangle 17">
            <a:extLst>
              <a:ext uri="{FF2B5EF4-FFF2-40B4-BE49-F238E27FC236}">
                <a16:creationId xmlns:a16="http://schemas.microsoft.com/office/drawing/2014/main" id="{74D8668A-2D88-F345-B4DD-88ADBFFAAC07}"/>
              </a:ext>
            </a:extLst>
          </p:cNvPr>
          <p:cNvSpPr/>
          <p:nvPr/>
        </p:nvSpPr>
        <p:spPr>
          <a:xfrm>
            <a:off x="8212149" y="4248411"/>
            <a:ext cx="314164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Rectangle 17">
            <a:extLst>
              <a:ext uri="{FF2B5EF4-FFF2-40B4-BE49-F238E27FC236}">
                <a16:creationId xmlns:a16="http://schemas.microsoft.com/office/drawing/2014/main" id="{35986489-9B9D-C142-A411-50CD711BD4C9}"/>
              </a:ext>
            </a:extLst>
          </p:cNvPr>
          <p:cNvSpPr/>
          <p:nvPr/>
        </p:nvSpPr>
        <p:spPr>
          <a:xfrm>
            <a:off x="8521790" y="5140964"/>
            <a:ext cx="293824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Porque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tiene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rima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ritmo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escuchar</a:t>
            </a:r>
          </a:p>
        </p:txBody>
      </p:sp>
    </p:spTree>
    <p:extLst>
      <p:ext uri="{BB962C8B-B14F-4D97-AF65-F5344CB8AC3E}">
        <p14:creationId xmlns:p14="http://schemas.microsoft.com/office/powerpoint/2010/main" val="296522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985" fill="hold"/>
                                        <p:tgtEl>
                                          <p:spTgt spid="17"/>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bldLst>
      <p:bldP spid="8" grpId="0"/>
      <p:bldP spid="9" grpId="0"/>
      <p:bldP spid="16" grpId="0"/>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62" y="-74953"/>
            <a:ext cx="10515600" cy="1325563"/>
          </a:xfrm>
        </p:spPr>
        <p:txBody>
          <a:bodyPr/>
          <a:lstStyle/>
          <a:p>
            <a:r>
              <a:rPr lang="en-GB" dirty="0"/>
              <a:t>La playa</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4062" y="995352"/>
            <a:ext cx="7326087" cy="4875231"/>
          </a:xfrm>
        </p:spPr>
      </p:pic>
      <p:sp>
        <p:nvSpPr>
          <p:cNvPr id="6" name="TextBox 5"/>
          <p:cNvSpPr txBox="1"/>
          <p:nvPr/>
        </p:nvSpPr>
        <p:spPr>
          <a:xfrm>
            <a:off x="7942217" y="995352"/>
            <a:ext cx="3997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Estas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palabras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están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el poema</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Sí</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cxnSp>
        <p:nvCxnSpPr>
          <p:cNvPr id="9" name="Straight Arrow Connector 8"/>
          <p:cNvCxnSpPr/>
          <p:nvPr/>
        </p:nvCxnSpPr>
        <p:spPr>
          <a:xfrm flipH="1">
            <a:off x="3168013" y="601998"/>
            <a:ext cx="2004061" cy="107827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08318" y="64608"/>
            <a:ext cx="15882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cielo</a:t>
            </a:r>
          </a:p>
        </p:txBody>
      </p:sp>
      <p:cxnSp>
        <p:nvCxnSpPr>
          <p:cNvPr id="11" name="Straight Arrow Connector 10"/>
          <p:cNvCxnSpPr/>
          <p:nvPr/>
        </p:nvCxnSpPr>
        <p:spPr>
          <a:xfrm flipH="1" flipV="1">
            <a:off x="6309360" y="4911634"/>
            <a:ext cx="1731507" cy="809897"/>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42217" y="5534447"/>
            <a:ext cx="18010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arena</a:t>
            </a:r>
          </a:p>
        </p:txBody>
      </p:sp>
      <p:cxnSp>
        <p:nvCxnSpPr>
          <p:cNvPr id="14" name="Straight Arrow Connector 13"/>
          <p:cNvCxnSpPr/>
          <p:nvPr/>
        </p:nvCxnSpPr>
        <p:spPr>
          <a:xfrm flipH="1">
            <a:off x="3660865" y="1895669"/>
            <a:ext cx="2004061" cy="1078279"/>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69131" y="1532689"/>
            <a:ext cx="15882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mar</a:t>
            </a:r>
          </a:p>
        </p:txBody>
      </p:sp>
      <p:cxnSp>
        <p:nvCxnSpPr>
          <p:cNvPr id="16" name="Straight Arrow Connector 15"/>
          <p:cNvCxnSpPr/>
          <p:nvPr/>
        </p:nvCxnSpPr>
        <p:spPr>
          <a:xfrm flipH="1" flipV="1">
            <a:off x="1075869" y="3398059"/>
            <a:ext cx="60601" cy="1513576"/>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6208" y="4911634"/>
            <a:ext cx="1273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ola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20" name="Straight Arrow Connector 19"/>
          <p:cNvCxnSpPr/>
          <p:nvPr/>
        </p:nvCxnSpPr>
        <p:spPr>
          <a:xfrm flipH="1" flipV="1">
            <a:off x="1075869" y="2526753"/>
            <a:ext cx="2981237" cy="2384882"/>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14205" y="4824143"/>
            <a:ext cx="15882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el sol</a:t>
            </a:r>
          </a:p>
        </p:txBody>
      </p:sp>
      <p:graphicFrame>
        <p:nvGraphicFramePr>
          <p:cNvPr id="23" name="Table 22"/>
          <p:cNvGraphicFramePr>
            <a:graphicFrameLocks noGrp="1"/>
          </p:cNvGraphicFramePr>
          <p:nvPr/>
        </p:nvGraphicFramePr>
        <p:xfrm>
          <a:off x="8065226" y="1978901"/>
          <a:ext cx="3743596" cy="3474720"/>
        </p:xfrm>
        <a:graphic>
          <a:graphicData uri="http://schemas.openxmlformats.org/drawingml/2006/table">
            <a:tbl>
              <a:tblPr firstRow="1" bandRow="1">
                <a:tableStyleId>{5940675A-B579-460E-94D1-54222C63F5DA}</a:tableStyleId>
              </a:tblPr>
              <a:tblGrid>
                <a:gridCol w="2763883">
                  <a:extLst>
                    <a:ext uri="{9D8B030D-6E8A-4147-A177-3AD203B41FA5}">
                      <a16:colId xmlns:a16="http://schemas.microsoft.com/office/drawing/2014/main" val="20000"/>
                    </a:ext>
                  </a:extLst>
                </a:gridCol>
                <a:gridCol w="979713">
                  <a:extLst>
                    <a:ext uri="{9D8B030D-6E8A-4147-A177-3AD203B41FA5}">
                      <a16:colId xmlns:a16="http://schemas.microsoft.com/office/drawing/2014/main" val="20001"/>
                    </a:ext>
                  </a:extLst>
                </a:gridCol>
              </a:tblGrid>
              <a:tr h="544143">
                <a:tc>
                  <a:txBody>
                    <a:bodyPr/>
                    <a:lstStyle/>
                    <a:p>
                      <a:r>
                        <a:rPr lang="en-GB" sz="3000" dirty="0">
                          <a:solidFill>
                            <a:srgbClr val="115076"/>
                          </a:solidFill>
                          <a:latin typeface="Century Gothic" panose="020B0502020202020204" pitchFamily="34" charset="0"/>
                        </a:rPr>
                        <a:t>el cielo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44143">
                <a:tc>
                  <a:txBody>
                    <a:bodyPr/>
                    <a:lstStyle/>
                    <a:p>
                      <a:r>
                        <a:rPr lang="en-GB" sz="3000" dirty="0">
                          <a:solidFill>
                            <a:srgbClr val="115076"/>
                          </a:solidFill>
                          <a:latin typeface="Century Gothic" panose="020B0502020202020204" pitchFamily="34" charset="0"/>
                        </a:rPr>
                        <a:t>la costa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15076"/>
                          </a:solidFill>
                          <a:latin typeface="Century Gothic" panose="020B0502020202020204" pitchFamily="34" charset="0"/>
                        </a:rPr>
                        <a:t>la arena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15076"/>
                          </a:solidFill>
                          <a:latin typeface="Century Gothic" panose="020B0502020202020204" pitchFamily="34" charset="0"/>
                        </a:rPr>
                        <a:t>el mar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15076"/>
                          </a:solidFill>
                          <a:latin typeface="Century Gothic" panose="020B0502020202020204" pitchFamily="34" charset="0"/>
                        </a:rPr>
                        <a:t>la </a:t>
                      </a:r>
                      <a:r>
                        <a:rPr lang="en-GB" sz="3000" dirty="0" err="1">
                          <a:solidFill>
                            <a:srgbClr val="115076"/>
                          </a:solidFill>
                          <a:latin typeface="Century Gothic" panose="020B0502020202020204" pitchFamily="34" charset="0"/>
                        </a:rPr>
                        <a:t>ola</a:t>
                      </a:r>
                      <a:endParaRPr lang="en-GB" sz="3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44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115076"/>
                          </a:solidFill>
                          <a:latin typeface="Century Gothic" panose="020B0502020202020204" pitchFamily="34" charset="0"/>
                        </a:rPr>
                        <a:t>el sol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320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4518" y="1978901"/>
            <a:ext cx="534488" cy="556758"/>
          </a:xfrm>
          <a:prstGeom prst="rect">
            <a:avLst/>
          </a:prstGeom>
        </p:spPr>
      </p:pic>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04518" y="3119680"/>
            <a:ext cx="534488" cy="556758"/>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3996" y="3676438"/>
            <a:ext cx="534488" cy="556758"/>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3996" y="4233196"/>
            <a:ext cx="534488" cy="556758"/>
          </a:xfrm>
          <a:prstGeom prst="rect">
            <a:avLst/>
          </a:prstGeom>
        </p:spPr>
      </p:pic>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57071" y="4847760"/>
            <a:ext cx="581935" cy="663667"/>
          </a:xfrm>
          <a:prstGeom prst="rect">
            <a:avLst/>
          </a:prstGeom>
        </p:spPr>
      </p:pic>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0828" y="2554311"/>
            <a:ext cx="581935" cy="663667"/>
          </a:xfrm>
          <a:prstGeom prst="rect">
            <a:avLst/>
          </a:prstGeom>
        </p:spPr>
      </p:pic>
      <p:cxnSp>
        <p:nvCxnSpPr>
          <p:cNvPr id="30" name="Straight Arrow Connector 29"/>
          <p:cNvCxnSpPr/>
          <p:nvPr/>
        </p:nvCxnSpPr>
        <p:spPr>
          <a:xfrm flipH="1">
            <a:off x="7331530" y="802284"/>
            <a:ext cx="25580" cy="1819343"/>
          </a:xfrm>
          <a:prstGeom prst="straightConnector1">
            <a:avLst/>
          </a:prstGeom>
          <a:ln w="7620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52640" y="279064"/>
            <a:ext cx="15882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costa</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9654639" y="258166"/>
            <a:ext cx="22735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predicción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http://www.clker.com/cliparts/9/4/b/e/1195431301731224626sun_raoul_rene_melcer_01.svg.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96" y="1843137"/>
            <a:ext cx="683616" cy="6836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9128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17" grpId="0"/>
      <p:bldP spid="22"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1078" y="4220285"/>
            <a:ext cx="673042" cy="673042"/>
          </a:xfrm>
          <a:prstGeom prst="rect">
            <a:avLst/>
          </a:prstGeom>
        </p:spPr>
      </p:pic>
      <p:sp>
        <p:nvSpPr>
          <p:cNvPr id="2" name="Title 1"/>
          <p:cNvSpPr>
            <a:spLocks noGrp="1"/>
          </p:cNvSpPr>
          <p:nvPr>
            <p:ph type="title"/>
          </p:nvPr>
        </p:nvSpPr>
        <p:spPr>
          <a:xfrm>
            <a:off x="838200" y="-157819"/>
            <a:ext cx="10515600" cy="1325563"/>
          </a:xfrm>
        </p:spPr>
        <p:txBody>
          <a:bodyPr/>
          <a:lstStyle/>
          <a:p>
            <a:r>
              <a:rPr lang="en-GB" dirty="0"/>
              <a:t>Escucha. Escribe las palabras.</a:t>
            </a:r>
          </a:p>
        </p:txBody>
      </p:sp>
      <p:sp>
        <p:nvSpPr>
          <p:cNvPr id="3" name="Content Placeholder 2"/>
          <p:cNvSpPr>
            <a:spLocks noGrp="1"/>
          </p:cNvSpPr>
          <p:nvPr>
            <p:ph idx="1"/>
          </p:nvPr>
        </p:nvSpPr>
        <p:spPr>
          <a:xfrm>
            <a:off x="3738155" y="1311436"/>
            <a:ext cx="5092337" cy="4351338"/>
          </a:xfrm>
        </p:spPr>
        <p:txBody>
          <a:bodyPr>
            <a:normAutofit lnSpcReduction="10000"/>
          </a:bodyPr>
          <a:lstStyle/>
          <a:p>
            <a:pPr marL="0" indent="0">
              <a:buNone/>
            </a:pPr>
            <a:r>
              <a:rPr lang="en-GB" dirty="0"/>
              <a:t>La playa en _________</a:t>
            </a:r>
          </a:p>
          <a:p>
            <a:pPr marL="0" indent="0">
              <a:buNone/>
            </a:pPr>
            <a:r>
              <a:rPr lang="en-GB" dirty="0"/>
              <a:t>Las _______ del mar</a:t>
            </a:r>
          </a:p>
          <a:p>
            <a:pPr marL="0" indent="0">
              <a:buNone/>
            </a:pPr>
            <a:r>
              <a:rPr lang="en-GB" dirty="0"/>
              <a:t>La </a:t>
            </a:r>
            <a:r>
              <a:rPr lang="en-GB" dirty="0" err="1"/>
              <a:t>brisa</a:t>
            </a:r>
            <a:r>
              <a:rPr lang="en-GB" dirty="0"/>
              <a:t>, un _________</a:t>
            </a:r>
          </a:p>
          <a:p>
            <a:pPr marL="0" indent="0">
              <a:buNone/>
            </a:pPr>
            <a:r>
              <a:rPr lang="en-GB" dirty="0"/>
              <a:t>________ y </a:t>
            </a:r>
            <a:r>
              <a:rPr lang="en-GB" dirty="0" err="1"/>
              <a:t>nadar</a:t>
            </a:r>
            <a:endParaRPr lang="en-GB" dirty="0"/>
          </a:p>
          <a:p>
            <a:pPr marL="0" indent="0">
              <a:buNone/>
            </a:pPr>
            <a:endParaRPr lang="en-GB" dirty="0"/>
          </a:p>
          <a:p>
            <a:pPr marL="0" indent="0">
              <a:buNone/>
            </a:pPr>
            <a:r>
              <a:rPr lang="en-GB" dirty="0"/>
              <a:t>Comida en el ________</a:t>
            </a:r>
          </a:p>
          <a:p>
            <a:pPr marL="0" indent="0">
              <a:buNone/>
            </a:pPr>
            <a:r>
              <a:rPr lang="en-GB" dirty="0" err="1"/>
              <a:t>Melón</a:t>
            </a:r>
            <a:r>
              <a:rPr lang="en-GB" dirty="0"/>
              <a:t> y ________</a:t>
            </a:r>
          </a:p>
          <a:p>
            <a:pPr marL="0" indent="0">
              <a:buNone/>
            </a:pPr>
            <a:r>
              <a:rPr lang="en-GB" dirty="0" err="1"/>
              <a:t>Papá</a:t>
            </a:r>
            <a:r>
              <a:rPr lang="en-GB" dirty="0"/>
              <a:t> con </a:t>
            </a:r>
            <a:r>
              <a:rPr lang="en-GB" dirty="0" err="1"/>
              <a:t>su</a:t>
            </a:r>
            <a:r>
              <a:rPr lang="en-GB" dirty="0"/>
              <a:t> radio</a:t>
            </a:r>
          </a:p>
          <a:p>
            <a:pPr marL="0" indent="0">
              <a:buNone/>
            </a:pPr>
            <a:r>
              <a:rPr lang="en-GB" dirty="0"/>
              <a:t>________ al </a:t>
            </a:r>
            <a:r>
              <a:rPr lang="en-GB" dirty="0" err="1"/>
              <a:t>mediodía</a:t>
            </a:r>
            <a:endParaRPr lang="en-GB" dirty="0"/>
          </a:p>
        </p:txBody>
      </p:sp>
      <p:sp>
        <p:nvSpPr>
          <p:cNvPr id="4" name="TextBox 3"/>
          <p:cNvSpPr txBox="1"/>
          <p:nvPr/>
        </p:nvSpPr>
        <p:spPr>
          <a:xfrm>
            <a:off x="5839097" y="1167744"/>
            <a:ext cx="18418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verano</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pic>
        <p:nvPicPr>
          <p:cNvPr id="1026" name="Picture 2" descr="Image result for summ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30492" y="872088"/>
            <a:ext cx="1254035" cy="125403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Straight Arrow Connector 6"/>
          <p:cNvCxnSpPr/>
          <p:nvPr/>
        </p:nvCxnSpPr>
        <p:spPr>
          <a:xfrm>
            <a:off x="8321041" y="1775522"/>
            <a:ext cx="509451"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66259" y="1623986"/>
            <a:ext cx="14086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olas</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6299" y="1460131"/>
            <a:ext cx="1677632" cy="872088"/>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54538" y="1841659"/>
            <a:ext cx="653145" cy="1306290"/>
          </a:xfrm>
          <a:prstGeom prst="rect">
            <a:avLst/>
          </a:prstGeom>
        </p:spPr>
      </p:pic>
      <p:sp>
        <p:nvSpPr>
          <p:cNvPr id="12" name="TextBox 11"/>
          <p:cNvSpPr txBox="1"/>
          <p:nvPr/>
        </p:nvSpPr>
        <p:spPr>
          <a:xfrm>
            <a:off x="5839097" y="2101135"/>
            <a:ext cx="16252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helado</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sp>
        <p:nvSpPr>
          <p:cNvPr id="13" name="TextBox 12"/>
          <p:cNvSpPr txBox="1"/>
          <p:nvPr/>
        </p:nvSpPr>
        <p:spPr>
          <a:xfrm>
            <a:off x="3738155" y="2563174"/>
            <a:ext cx="16252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saltar</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9" cstate="screen">
            <a:clrChange>
              <a:clrFrom>
                <a:srgbClr val="009687"/>
              </a:clrFrom>
              <a:clrTo>
                <a:srgbClr val="009687">
                  <a:alpha val="0"/>
                </a:srgbClr>
              </a:clrTo>
            </a:clrChange>
            <a:extLst>
              <a:ext uri="{28A0092B-C50C-407E-A947-70E740481C1C}">
                <a14:useLocalDpi xmlns:a14="http://schemas.microsoft.com/office/drawing/2010/main"/>
              </a:ext>
            </a:extLst>
          </a:blip>
          <a:stretch>
            <a:fillRect/>
          </a:stretch>
        </p:blipFill>
        <p:spPr>
          <a:xfrm>
            <a:off x="2078085" y="1981009"/>
            <a:ext cx="1844040" cy="1844040"/>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23927" y="2766823"/>
            <a:ext cx="1741577" cy="1920269"/>
          </a:xfrm>
          <a:prstGeom prst="rect">
            <a:avLst/>
          </a:prstGeom>
        </p:spPr>
      </p:pic>
      <p:sp>
        <p:nvSpPr>
          <p:cNvPr id="16" name="TextBox 15"/>
          <p:cNvSpPr txBox="1"/>
          <p:nvPr/>
        </p:nvSpPr>
        <p:spPr>
          <a:xfrm>
            <a:off x="6155873" y="3515789"/>
            <a:ext cx="16252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patio</a:t>
            </a:r>
          </a:p>
        </p:txBody>
      </p:sp>
      <p:sp>
        <p:nvSpPr>
          <p:cNvPr id="17" name="TextBox 16"/>
          <p:cNvSpPr txBox="1"/>
          <p:nvPr/>
        </p:nvSpPr>
        <p:spPr>
          <a:xfrm>
            <a:off x="5164662" y="3972031"/>
            <a:ext cx="16252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sandía</a:t>
            </a:r>
            <a:endPar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32716" y="4142871"/>
            <a:ext cx="1004070" cy="920930"/>
          </a:xfrm>
          <a:prstGeom prst="rect">
            <a:avLst/>
          </a:prstGeom>
        </p:spPr>
      </p:pic>
      <p:sp>
        <p:nvSpPr>
          <p:cNvPr id="19" name="TextBox 18"/>
          <p:cNvSpPr txBox="1"/>
          <p:nvPr/>
        </p:nvSpPr>
        <p:spPr>
          <a:xfrm>
            <a:off x="3673931" y="4911219"/>
            <a:ext cx="16252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Siesta</a:t>
            </a:r>
          </a:p>
        </p:txBody>
      </p:sp>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46400" y="4582594"/>
            <a:ext cx="1867650" cy="1365719"/>
          </a:xfrm>
          <a:prstGeom prst="rect">
            <a:avLst/>
          </a:prstGeom>
        </p:spPr>
      </p:pic>
      <p:sp>
        <p:nvSpPr>
          <p:cNvPr id="22" name="TextBox 21"/>
          <p:cNvSpPr txBox="1"/>
          <p:nvPr/>
        </p:nvSpPr>
        <p:spPr>
          <a:xfrm>
            <a:off x="261256" y="5850407"/>
            <a:ext cx="11665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mayoría</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de las palabras son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nombres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adjetivos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verbos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3" name="TextBox 22"/>
          <p:cNvSpPr txBox="1"/>
          <p:nvPr/>
        </p:nvSpPr>
        <p:spPr>
          <a:xfrm>
            <a:off x="144714" y="5872373"/>
            <a:ext cx="1166513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Hay sólo dos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verbos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¿Cuáles son? </a:t>
            </a:r>
          </a:p>
        </p:txBody>
      </p:sp>
      <p:sp>
        <p:nvSpPr>
          <p:cNvPr id="21" name="Oval 20"/>
          <p:cNvSpPr/>
          <p:nvPr/>
        </p:nvSpPr>
        <p:spPr>
          <a:xfrm>
            <a:off x="3814050" y="2563174"/>
            <a:ext cx="1485119" cy="653145"/>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Oval 25"/>
          <p:cNvSpPr/>
          <p:nvPr/>
        </p:nvSpPr>
        <p:spPr>
          <a:xfrm>
            <a:off x="5429491" y="2546156"/>
            <a:ext cx="1485119" cy="653145"/>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 name="Poem La playa (2) - Escribe las palabras.wav" descr="Poem La playa (2) - Escribe las palabras.wav">
            <a:hlinkClick r:id="" action="ppaction://media"/>
            <a:extLst>
              <a:ext uri="{FF2B5EF4-FFF2-40B4-BE49-F238E27FC236}">
                <a16:creationId xmlns:a16="http://schemas.microsoft.com/office/drawing/2014/main" id="{AD0BCF0F-513E-204F-B556-B8251D51DE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400" y="546637"/>
            <a:ext cx="812800" cy="812800"/>
          </a:xfrm>
          <a:prstGeom prst="rect">
            <a:avLst/>
          </a:prstGeom>
        </p:spPr>
      </p:pic>
      <p:sp>
        <p:nvSpPr>
          <p:cNvPr id="25" name="Rounded Rectangle 11">
            <a:extLst>
              <a:ext uri="{FF2B5EF4-FFF2-40B4-BE49-F238E27FC236}">
                <a16:creationId xmlns:a16="http://schemas.microsoft.com/office/drawing/2014/main" id="{A316DD52-7894-4A75-969C-CA0645DA2978}"/>
              </a:ext>
            </a:extLst>
          </p:cNvPr>
          <p:cNvSpPr/>
          <p:nvPr/>
        </p:nvSpPr>
        <p:spPr>
          <a:xfrm>
            <a:off x="9654638" y="258166"/>
            <a:ext cx="239539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153CEA16-CC8F-41A6-89C7-4D615A59E018}"/>
              </a:ext>
            </a:extLst>
          </p:cNvPr>
          <p:cNvSpPr/>
          <p:nvPr/>
        </p:nvSpPr>
        <p:spPr>
          <a:xfrm>
            <a:off x="6756459" y="5742758"/>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la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obra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"El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príncipe</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Zeta" </a:t>
            </a:r>
            <a:b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b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Editoria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31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5"/>
                </p:tgtEl>
              </p:cMediaNode>
            </p:audio>
          </p:childTnLst>
        </p:cTn>
      </p:par>
    </p:tnLst>
    <p:bldLst>
      <p:bldP spid="4" grpId="0"/>
      <p:bldP spid="9" grpId="0"/>
      <p:bldP spid="12" grpId="0"/>
      <p:bldP spid="13" grpId="0"/>
      <p:bldP spid="16" grpId="0"/>
      <p:bldP spid="17" grpId="0"/>
      <p:bldP spid="19" grpId="0"/>
      <p:bldP spid="22" grpId="0"/>
      <p:bldP spid="23" grpId="0" animBg="1"/>
      <p:bldP spid="21"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695" y="764547"/>
            <a:ext cx="426055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endParaRPr kumimoji="0" lang="en-GB" sz="16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3" name="Rectangle 12"/>
          <p:cNvSpPr/>
          <p:nvPr/>
        </p:nvSpPr>
        <p:spPr>
          <a:xfrm>
            <a:off x="645635" y="1143256"/>
            <a:ext cx="272578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playa en verano</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Las olas del mar</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brisa, un helado</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Saltar y nadar</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Rectangle 14"/>
          <p:cNvSpPr/>
          <p:nvPr/>
        </p:nvSpPr>
        <p:spPr>
          <a:xfrm>
            <a:off x="4492045" y="4651039"/>
            <a:ext cx="269965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Comida en el patio</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Melón y sandía</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Papá con su radio</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Siesta al mediodía</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Rectangle 15"/>
          <p:cNvSpPr/>
          <p:nvPr/>
        </p:nvSpPr>
        <p:spPr>
          <a:xfrm>
            <a:off x="949821" y="4619899"/>
            <a:ext cx="275409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cubo y la pala</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Enormes castillos</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Paseo por la playa</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cielo amarillo</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ectangle 16"/>
          <p:cNvSpPr/>
          <p:nvPr/>
        </p:nvSpPr>
        <p:spPr>
          <a:xfrm>
            <a:off x="2714502" y="2935210"/>
            <a:ext cx="255596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pelo enredado </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arena y la sal</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Dedos arrugados</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Cenar en el bar</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8" name="Rectangle 17"/>
          <p:cNvSpPr/>
          <p:nvPr/>
        </p:nvSpPr>
        <p:spPr>
          <a:xfrm>
            <a:off x="4309165" y="1373825"/>
            <a:ext cx="302363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ventana abierta</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Dormir con la abuela</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playa desierta</a:t>
            </a:r>
            <a:b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Cubierta de estrellas*.</a:t>
            </a:r>
            <a:endParaRPr kumimoji="0" lang="en-GB" sz="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graphicFrame>
        <p:nvGraphicFramePr>
          <p:cNvPr id="24" name="Table 23"/>
          <p:cNvGraphicFramePr>
            <a:graphicFrameLocks noGrp="1"/>
          </p:cNvGraphicFramePr>
          <p:nvPr>
            <p:extLst/>
          </p:nvPr>
        </p:nvGraphicFramePr>
        <p:xfrm>
          <a:off x="7349689" y="1463899"/>
          <a:ext cx="4676503" cy="2286000"/>
        </p:xfrm>
        <a:graphic>
          <a:graphicData uri="http://schemas.openxmlformats.org/drawingml/2006/table">
            <a:tbl>
              <a:tblPr firstRow="1" bandRow="1">
                <a:tableStyleId>{5940675A-B579-460E-94D1-54222C63F5DA}</a:tableStyleId>
              </a:tblPr>
              <a:tblGrid>
                <a:gridCol w="410396">
                  <a:extLst>
                    <a:ext uri="{9D8B030D-6E8A-4147-A177-3AD203B41FA5}">
                      <a16:colId xmlns:a16="http://schemas.microsoft.com/office/drawing/2014/main" val="20000"/>
                    </a:ext>
                  </a:extLst>
                </a:gridCol>
                <a:gridCol w="556256">
                  <a:extLst>
                    <a:ext uri="{9D8B030D-6E8A-4147-A177-3AD203B41FA5}">
                      <a16:colId xmlns:a16="http://schemas.microsoft.com/office/drawing/2014/main" val="20001"/>
                    </a:ext>
                  </a:extLst>
                </a:gridCol>
                <a:gridCol w="3709851">
                  <a:extLst>
                    <a:ext uri="{9D8B030D-6E8A-4147-A177-3AD203B41FA5}">
                      <a16:colId xmlns:a16="http://schemas.microsoft.com/office/drawing/2014/main" val="20002"/>
                    </a:ext>
                  </a:extLst>
                </a:gridCol>
              </a:tblGrid>
              <a:tr h="370840">
                <a:tc>
                  <a:txBody>
                    <a:bodyPr/>
                    <a:lstStyle/>
                    <a:p>
                      <a:pPr algn="ctr"/>
                      <a:r>
                        <a:rPr lang="en-GB" sz="2400" b="1" dirty="0">
                          <a:solidFill>
                            <a:srgbClr val="115076"/>
                          </a:solidFill>
                          <a:latin typeface="Century Gothic" panose="020B0502020202020204" pitchFamily="34" charset="0"/>
                        </a:rPr>
                        <a:t>1</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115076"/>
                          </a:solidFill>
                          <a:latin typeface="Century Gothic" panose="020B0502020202020204" pitchFamily="34" charset="0"/>
                        </a:rPr>
                        <a:t>por la mañana</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GB" sz="2400" b="1" dirty="0">
                          <a:solidFill>
                            <a:srgbClr val="115076"/>
                          </a:solidFill>
                          <a:latin typeface="Century Gothic" panose="020B0502020202020204" pitchFamily="34" charset="0"/>
                        </a:rPr>
                        <a:t>2</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la hora de comer</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GB" sz="2400" b="1" dirty="0">
                          <a:solidFill>
                            <a:srgbClr val="115076"/>
                          </a:solidFill>
                          <a:latin typeface="Century Gothic" panose="020B0502020202020204" pitchFamily="34" charset="0"/>
                        </a:rPr>
                        <a:t>3</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por la </a:t>
                      </a:r>
                      <a:r>
                        <a:rPr lang="en-GB" sz="2400" dirty="0" err="1">
                          <a:solidFill>
                            <a:srgbClr val="115076"/>
                          </a:solidFill>
                          <a:latin typeface="Century Gothic" panose="020B0502020202020204" pitchFamily="34" charset="0"/>
                        </a:rPr>
                        <a:t>tarde</a:t>
                      </a:r>
                      <a:endParaRPr lang="en-GB" sz="24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GB" sz="2400" b="1" dirty="0">
                          <a:solidFill>
                            <a:srgbClr val="115076"/>
                          </a:solidFill>
                          <a:latin typeface="Century Gothic" panose="020B0502020202020204" pitchFamily="34" charset="0"/>
                        </a:rPr>
                        <a:t>4</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la</a:t>
                      </a:r>
                      <a:r>
                        <a:rPr lang="en-GB" sz="2400" baseline="0" dirty="0">
                          <a:solidFill>
                            <a:srgbClr val="115076"/>
                          </a:solidFill>
                          <a:latin typeface="Century Gothic" panose="020B0502020202020204" pitchFamily="34" charset="0"/>
                        </a:rPr>
                        <a:t> hora de cenar</a:t>
                      </a:r>
                      <a:endParaRPr lang="en-GB" sz="24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GB" sz="2400" b="1" dirty="0">
                          <a:solidFill>
                            <a:srgbClr val="115076"/>
                          </a:solidFill>
                          <a:latin typeface="Century Gothic" panose="020B0502020202020204" pitchFamily="34" charset="0"/>
                        </a:rPr>
                        <a:t>5</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latin typeface="Century Gothic" panose="020B0502020202020204" pitchFamily="34" charset="0"/>
                        </a:rPr>
                        <a:t>la hora de </a:t>
                      </a:r>
                      <a:r>
                        <a:rPr lang="en-GB" sz="2400" dirty="0" err="1">
                          <a:solidFill>
                            <a:srgbClr val="115076"/>
                          </a:solidFill>
                          <a:latin typeface="Century Gothic" panose="020B0502020202020204" pitchFamily="34" charset="0"/>
                        </a:rPr>
                        <a:t>ir</a:t>
                      </a:r>
                      <a:r>
                        <a:rPr lang="en-GB" sz="2400" dirty="0">
                          <a:solidFill>
                            <a:srgbClr val="115076"/>
                          </a:solidFill>
                          <a:latin typeface="Century Gothic" panose="020B0502020202020204" pitchFamily="34" charset="0"/>
                        </a:rPr>
                        <a:t> a la </a:t>
                      </a:r>
                      <a:r>
                        <a:rPr lang="en-GB" sz="2400" dirty="0" err="1">
                          <a:solidFill>
                            <a:srgbClr val="115076"/>
                          </a:solidFill>
                          <a:latin typeface="Century Gothic" panose="020B0502020202020204" pitchFamily="34" charset="0"/>
                        </a:rPr>
                        <a:t>cama</a:t>
                      </a:r>
                      <a:endParaRPr lang="en-GB" sz="2400"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5" name="TextBox 24"/>
          <p:cNvSpPr txBox="1"/>
          <p:nvPr/>
        </p:nvSpPr>
        <p:spPr>
          <a:xfrm>
            <a:off x="154695" y="184968"/>
            <a:ext cx="1209233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poema describe un día en la playa. ¿Puedes poner los versos en orden?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Decide cuándo </a:t>
            </a:r>
            <a:r>
              <a:rPr kumimoji="0" lang="en-GB" sz="2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Luego escucha.</a:t>
            </a:r>
          </a:p>
        </p:txBody>
      </p:sp>
      <p:sp>
        <p:nvSpPr>
          <p:cNvPr id="26" name="Action Button: Sound 25">
            <a:hlinkClick r:id="" action="ppaction://noaction" highlightClick="1">
              <a:snd r:embed="rId3" name="Poem La playa 2.wav"/>
            </a:hlinkClick>
          </p:cNvPr>
          <p:cNvSpPr/>
          <p:nvPr/>
        </p:nvSpPr>
        <p:spPr>
          <a:xfrm>
            <a:off x="11268030" y="602708"/>
            <a:ext cx="640080" cy="553734"/>
          </a:xfrm>
          <a:prstGeom prst="actionButtonSound">
            <a:avLst/>
          </a:prstGeom>
          <a:solidFill>
            <a:schemeClr val="accent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CuadroTexto 1">
            <a:extLst>
              <a:ext uri="{FF2B5EF4-FFF2-40B4-BE49-F238E27FC236}">
                <a16:creationId xmlns:a16="http://schemas.microsoft.com/office/drawing/2014/main" id="{665F06F7-4FB5-2149-B3B7-8793DF8308F4}"/>
              </a:ext>
            </a:extLst>
          </p:cNvPr>
          <p:cNvSpPr txBox="1"/>
          <p:nvPr/>
        </p:nvSpPr>
        <p:spPr>
          <a:xfrm>
            <a:off x="8769736" y="862441"/>
            <a:ext cx="20633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¿Cuándo?</a:t>
            </a:r>
          </a:p>
        </p:txBody>
      </p:sp>
      <p:sp>
        <p:nvSpPr>
          <p:cNvPr id="4" name="Llamada rectangular 3">
            <a:extLst>
              <a:ext uri="{FF2B5EF4-FFF2-40B4-BE49-F238E27FC236}">
                <a16:creationId xmlns:a16="http://schemas.microsoft.com/office/drawing/2014/main" id="{A2B1F74B-E992-E746-8CF6-7F1ADD4D0E10}"/>
              </a:ext>
            </a:extLst>
          </p:cNvPr>
          <p:cNvSpPr/>
          <p:nvPr/>
        </p:nvSpPr>
        <p:spPr>
          <a:xfrm>
            <a:off x="7349689" y="4004424"/>
            <a:ext cx="4676503" cy="1649120"/>
          </a:xfrm>
          <a:prstGeom prst="wedgeRectCallout">
            <a:avLst>
              <a:gd name="adj1" fmla="val -8253"/>
              <a:gd name="adj2" fmla="val -7135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‘Hora’ literally means ‘hour’, but in some English phrases translates as ‘time’:</a:t>
            </a:r>
            <a:endPar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p:cNvSpPr txBox="1"/>
          <p:nvPr/>
        </p:nvSpPr>
        <p:spPr>
          <a:xfrm>
            <a:off x="262303" y="868098"/>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32" name="TextBox 31"/>
          <p:cNvSpPr txBox="1"/>
          <p:nvPr/>
        </p:nvSpPr>
        <p:spPr>
          <a:xfrm>
            <a:off x="4133789" y="946489"/>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a:t>
            </a:r>
          </a:p>
        </p:txBody>
      </p:sp>
      <p:sp>
        <p:nvSpPr>
          <p:cNvPr id="33" name="TextBox 32"/>
          <p:cNvSpPr txBox="1"/>
          <p:nvPr/>
        </p:nvSpPr>
        <p:spPr>
          <a:xfrm>
            <a:off x="2351269" y="2734891"/>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t>
            </a:r>
          </a:p>
        </p:txBody>
      </p:sp>
      <p:sp>
        <p:nvSpPr>
          <p:cNvPr id="36" name="TextBox 35"/>
          <p:cNvSpPr txBox="1"/>
          <p:nvPr/>
        </p:nvSpPr>
        <p:spPr>
          <a:xfrm>
            <a:off x="690766" y="4358289"/>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a:t>
            </a:r>
          </a:p>
        </p:txBody>
      </p:sp>
      <p:sp>
        <p:nvSpPr>
          <p:cNvPr id="37" name="TextBox 36"/>
          <p:cNvSpPr txBox="1"/>
          <p:nvPr/>
        </p:nvSpPr>
        <p:spPr>
          <a:xfrm>
            <a:off x="4108371" y="4435242"/>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a:t>
            </a:r>
          </a:p>
        </p:txBody>
      </p:sp>
      <p:sp>
        <p:nvSpPr>
          <p:cNvPr id="38" name="TextBox 37"/>
          <p:cNvSpPr txBox="1"/>
          <p:nvPr/>
        </p:nvSpPr>
        <p:spPr>
          <a:xfrm>
            <a:off x="7779930" y="1394449"/>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39" name="TextBox 38"/>
          <p:cNvSpPr txBox="1"/>
          <p:nvPr/>
        </p:nvSpPr>
        <p:spPr>
          <a:xfrm>
            <a:off x="7807934" y="1861025"/>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a:t>
            </a:r>
          </a:p>
        </p:txBody>
      </p:sp>
      <p:sp>
        <p:nvSpPr>
          <p:cNvPr id="40" name="TextBox 39"/>
          <p:cNvSpPr txBox="1"/>
          <p:nvPr/>
        </p:nvSpPr>
        <p:spPr>
          <a:xfrm>
            <a:off x="7807935" y="2325265"/>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a:t>
            </a:r>
          </a:p>
        </p:txBody>
      </p:sp>
      <p:sp>
        <p:nvSpPr>
          <p:cNvPr id="41" name="TextBox 40"/>
          <p:cNvSpPr txBox="1"/>
          <p:nvPr/>
        </p:nvSpPr>
        <p:spPr>
          <a:xfrm>
            <a:off x="7813144" y="2776537"/>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t>
            </a:r>
          </a:p>
        </p:txBody>
      </p:sp>
      <p:sp>
        <p:nvSpPr>
          <p:cNvPr id="42" name="TextBox 41"/>
          <p:cNvSpPr txBox="1"/>
          <p:nvPr/>
        </p:nvSpPr>
        <p:spPr>
          <a:xfrm>
            <a:off x="7779929" y="3227809"/>
            <a:ext cx="4284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11136952" y="94298"/>
            <a:ext cx="92446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7738612" y="4558798"/>
            <a:ext cx="4686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hora de comer = lunch time</a:t>
            </a:r>
          </a:p>
        </p:txBody>
      </p:sp>
      <p:sp>
        <p:nvSpPr>
          <p:cNvPr id="44" name="TextBox 43"/>
          <p:cNvSpPr txBox="1"/>
          <p:nvPr/>
        </p:nvSpPr>
        <p:spPr>
          <a:xfrm>
            <a:off x="7180589" y="4832986"/>
            <a:ext cx="46863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hora de cenar = dinner time</a:t>
            </a:r>
          </a:p>
        </p:txBody>
      </p:sp>
      <p:sp>
        <p:nvSpPr>
          <p:cNvPr id="45" name="TextBox 44"/>
          <p:cNvSpPr txBox="1"/>
          <p:nvPr/>
        </p:nvSpPr>
        <p:spPr>
          <a:xfrm>
            <a:off x="7476906" y="5123916"/>
            <a:ext cx="45054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hora de ir a la cama = bed time</a:t>
            </a:r>
          </a:p>
        </p:txBody>
      </p:sp>
      <p:sp>
        <p:nvSpPr>
          <p:cNvPr id="11" name="TextBox 10"/>
          <p:cNvSpPr txBox="1"/>
          <p:nvPr/>
        </p:nvSpPr>
        <p:spPr>
          <a:xfrm>
            <a:off x="149919" y="5974478"/>
            <a:ext cx="2425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*estrella = star</a:t>
            </a:r>
          </a:p>
        </p:txBody>
      </p:sp>
      <p:sp>
        <p:nvSpPr>
          <p:cNvPr id="6" name="Title 5">
            <a:extLst>
              <a:ext uri="{FF2B5EF4-FFF2-40B4-BE49-F238E27FC236}">
                <a16:creationId xmlns:a16="http://schemas.microsoft.com/office/drawing/2014/main" id="{0A048CEF-BF76-5846-A95E-5FF56A3D75E2}"/>
              </a:ext>
            </a:extLst>
          </p:cNvPr>
          <p:cNvSpPr>
            <a:spLocks noGrp="1"/>
          </p:cNvSpPr>
          <p:nvPr>
            <p:ph type="title"/>
          </p:nvPr>
        </p:nvSpPr>
        <p:spPr>
          <a:xfrm>
            <a:off x="11112843" y="124823"/>
            <a:ext cx="924461" cy="370394"/>
          </a:xfrm>
        </p:spPr>
        <p:txBody>
          <a:bodyPr>
            <a:normAutofit/>
          </a:bodyPr>
          <a:lstStyle/>
          <a:p>
            <a:pPr algn="ctr"/>
            <a:r>
              <a:rPr lang="en-GB" sz="2000" b="1" dirty="0">
                <a:solidFill>
                  <a:prstClr val="white"/>
                </a:solidFill>
              </a:rPr>
              <a:t>leer</a:t>
            </a:r>
            <a:endParaRPr lang="en-US" dirty="0"/>
          </a:p>
        </p:txBody>
      </p:sp>
      <p:sp>
        <p:nvSpPr>
          <p:cNvPr id="30" name="Rectangle 29">
            <a:extLst>
              <a:ext uri="{FF2B5EF4-FFF2-40B4-BE49-F238E27FC236}">
                <a16:creationId xmlns:a16="http://schemas.microsoft.com/office/drawing/2014/main" id="{66F63CA9-FA69-48F0-A52F-90927351BE71}"/>
              </a:ext>
            </a:extLst>
          </p:cNvPr>
          <p:cNvSpPr/>
          <p:nvPr/>
        </p:nvSpPr>
        <p:spPr>
          <a:xfrm>
            <a:off x="6756459" y="5742758"/>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la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obra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"El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príncipe</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Zeta" </a:t>
            </a:r>
            <a:b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b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Editoria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p:bldP spid="39" grpId="0"/>
      <p:bldP spid="40" grpId="0"/>
      <p:bldP spid="41" grpId="0"/>
      <p:bldP spid="42" grpId="0"/>
      <p:bldP spid="9" grpId="0"/>
      <p:bldP spid="44" grpId="0"/>
      <p:bldP spid="4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-amos and </a:t>
            </a:r>
            <a:r>
              <a:rPr lang="en-GB" sz="3600" b="1" dirty="0">
                <a:solidFill>
                  <a:schemeClr val="bg1"/>
                </a:solidFill>
              </a:rPr>
              <a:t>-</a:t>
            </a:r>
            <a:r>
              <a:rPr lang="en-GB" sz="3600" b="1" dirty="0">
                <a:solidFill>
                  <a:schemeClr val="bg1"/>
                </a:solidFill>
                <a:latin typeface="Century Gothic" panose="020B0502020202020204" pitchFamily="34" charset="0"/>
              </a:rPr>
              <a:t>an [revisited]</a:t>
            </a:r>
          </a:p>
        </p:txBody>
      </p:sp>
      <p:sp>
        <p:nvSpPr>
          <p:cNvPr id="38" name="ZoneTexte 2">
            <a:extLst>
              <a:ext uri="{FF2B5EF4-FFF2-40B4-BE49-F238E27FC236}">
                <a16:creationId xmlns:a16="http://schemas.microsoft.com/office/drawing/2014/main" id="{D164AFBC-A1A6-44A3-B9CB-5AC3B5C249B6}"/>
              </a:ext>
            </a:extLst>
          </p:cNvPr>
          <p:cNvSpPr txBox="1"/>
          <p:nvPr/>
        </p:nvSpPr>
        <p:spPr>
          <a:xfrm>
            <a:off x="433425" y="1289500"/>
            <a:ext cx="111467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verb endings change depending on who the verb refers to.</a:t>
            </a:r>
          </a:p>
        </p:txBody>
      </p:sp>
      <p:sp>
        <p:nvSpPr>
          <p:cNvPr id="39" name="ZoneTexte 5">
            <a:extLst>
              <a:ext uri="{FF2B5EF4-FFF2-40B4-BE49-F238E27FC236}">
                <a16:creationId xmlns:a16="http://schemas.microsoft.com/office/drawing/2014/main" id="{9B668377-F975-440C-87D8-16236E774750}"/>
              </a:ext>
            </a:extLst>
          </p:cNvPr>
          <p:cNvSpPr txBox="1"/>
          <p:nvPr/>
        </p:nvSpPr>
        <p:spPr>
          <a:xfrm>
            <a:off x="433425" y="1997016"/>
            <a:ext cx="113812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‘we’ with an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_________to the stem.</a:t>
            </a:r>
          </a:p>
        </p:txBody>
      </p:sp>
      <p:sp>
        <p:nvSpPr>
          <p:cNvPr id="40" name="Organigramme : Connecteur 9">
            <a:extLst>
              <a:ext uri="{FF2B5EF4-FFF2-40B4-BE49-F238E27FC236}">
                <a16:creationId xmlns:a16="http://schemas.microsoft.com/office/drawing/2014/main" id="{7B042ED0-A99A-4817-B088-4801FB2562D4}"/>
              </a:ext>
            </a:extLst>
          </p:cNvPr>
          <p:cNvSpPr/>
          <p:nvPr/>
        </p:nvSpPr>
        <p:spPr>
          <a:xfrm>
            <a:off x="8451368" y="1902800"/>
            <a:ext cx="1116560" cy="719178"/>
          </a:xfrm>
          <a:prstGeom prst="flowChartConnector">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w="19050">
                <a:solidFill>
                  <a:prstClr val="black"/>
                </a:solidFill>
              </a:ln>
              <a:solidFill>
                <a:prstClr val="white"/>
              </a:solidFill>
              <a:effectLst/>
              <a:uLnTx/>
              <a:uFillTx/>
              <a:latin typeface="Century Gothic" panose="020B0502020202020204" pitchFamily="34" charset="0"/>
              <a:ea typeface="+mn-ea"/>
              <a:cs typeface="+mn-cs"/>
            </a:endParaRPr>
          </a:p>
        </p:txBody>
      </p:sp>
      <p:sp>
        <p:nvSpPr>
          <p:cNvPr id="42" name="ZoneTexte 11">
            <a:extLst>
              <a:ext uri="{FF2B5EF4-FFF2-40B4-BE49-F238E27FC236}">
                <a16:creationId xmlns:a16="http://schemas.microsoft.com/office/drawing/2014/main" id="{ADDBC5CA-B42A-4441-8757-56CEB26F75B3}"/>
              </a:ext>
            </a:extLst>
          </p:cNvPr>
          <p:cNvSpPr txBox="1"/>
          <p:nvPr/>
        </p:nvSpPr>
        <p:spPr>
          <a:xfrm>
            <a:off x="5272517" y="3382518"/>
            <a:ext cx="340685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Nad</a:t>
            </a:r>
            <a:r>
              <a:rPr kumimoji="0" lang="es-ES"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amos</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 el mar.</a:t>
            </a:r>
            <a:endPar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ZoneTexte 12">
            <a:extLst>
              <a:ext uri="{FF2B5EF4-FFF2-40B4-BE49-F238E27FC236}">
                <a16:creationId xmlns:a16="http://schemas.microsoft.com/office/drawing/2014/main" id="{631A418F-8FBD-44B7-B0B2-8A38CEA12794}"/>
              </a:ext>
            </a:extLst>
          </p:cNvPr>
          <p:cNvSpPr txBox="1"/>
          <p:nvPr/>
        </p:nvSpPr>
        <p:spPr>
          <a:xfrm>
            <a:off x="5272517" y="2719734"/>
            <a:ext cx="37371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Compr</a:t>
            </a:r>
            <a:r>
              <a:rPr kumimoji="0" lang="es-ES"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amos</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 helado</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4" name="ZoneTexte 13">
            <a:extLst>
              <a:ext uri="{FF2B5EF4-FFF2-40B4-BE49-F238E27FC236}">
                <a16:creationId xmlns:a16="http://schemas.microsoft.com/office/drawing/2014/main" id="{E2DF3248-A072-4D81-9BE4-BD6F1D4F07DD}"/>
              </a:ext>
            </a:extLst>
          </p:cNvPr>
          <p:cNvSpPr txBox="1"/>
          <p:nvPr/>
        </p:nvSpPr>
        <p:spPr>
          <a:xfrm>
            <a:off x="522212" y="3382519"/>
            <a:ext cx="36499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swim in the sea.</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ZoneTexte 14">
            <a:extLst>
              <a:ext uri="{FF2B5EF4-FFF2-40B4-BE49-F238E27FC236}">
                <a16:creationId xmlns:a16="http://schemas.microsoft.com/office/drawing/2014/main" id="{61B46173-CA96-4662-9498-4E906F55F9B8}"/>
              </a:ext>
            </a:extLst>
          </p:cNvPr>
          <p:cNvSpPr txBox="1"/>
          <p:nvPr/>
        </p:nvSpPr>
        <p:spPr>
          <a:xfrm>
            <a:off x="522212" y="2719734"/>
            <a:ext cx="41160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buy</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ice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cream</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ZoneTexte 5">
            <a:extLst>
              <a:ext uri="{FF2B5EF4-FFF2-40B4-BE49-F238E27FC236}">
                <a16:creationId xmlns:a16="http://schemas.microsoft.com/office/drawing/2014/main" id="{49CB7AB4-EB87-E644-BA32-A2D776FC36A8}"/>
              </a:ext>
            </a:extLst>
          </p:cNvPr>
          <p:cNvSpPr txBox="1"/>
          <p:nvPr/>
        </p:nvSpPr>
        <p:spPr>
          <a:xfrm>
            <a:off x="433425" y="4151553"/>
            <a:ext cx="109408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‘they’ with an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______to the stem.</a:t>
            </a:r>
          </a:p>
        </p:txBody>
      </p:sp>
      <p:sp>
        <p:nvSpPr>
          <p:cNvPr id="57" name="Organigramme : Connecteur 9">
            <a:extLst>
              <a:ext uri="{FF2B5EF4-FFF2-40B4-BE49-F238E27FC236}">
                <a16:creationId xmlns:a16="http://schemas.microsoft.com/office/drawing/2014/main" id="{EFAB2E42-549A-E54B-BD72-5C1CACA3AA11}"/>
              </a:ext>
            </a:extLst>
          </p:cNvPr>
          <p:cNvSpPr/>
          <p:nvPr/>
        </p:nvSpPr>
        <p:spPr>
          <a:xfrm>
            <a:off x="8603926" y="4151551"/>
            <a:ext cx="736611" cy="514601"/>
          </a:xfrm>
          <a:prstGeom prst="flowChartConnector">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w="19050">
                <a:solidFill>
                  <a:prstClr val="black"/>
                </a:solidFill>
              </a:ln>
              <a:solidFill>
                <a:prstClr val="white"/>
              </a:solidFill>
              <a:effectLst/>
              <a:uLnTx/>
              <a:uFillTx/>
              <a:latin typeface="Century Gothic" panose="020B0502020202020204" pitchFamily="34" charset="0"/>
              <a:ea typeface="+mn-ea"/>
              <a:cs typeface="+mn-cs"/>
            </a:endParaRPr>
          </a:p>
        </p:txBody>
      </p:sp>
      <p:sp>
        <p:nvSpPr>
          <p:cNvPr id="58" name="ZoneTexte 14">
            <a:extLst>
              <a:ext uri="{FF2B5EF4-FFF2-40B4-BE49-F238E27FC236}">
                <a16:creationId xmlns:a16="http://schemas.microsoft.com/office/drawing/2014/main" id="{18990626-5A57-284D-93D9-F78C0059854F}"/>
              </a:ext>
            </a:extLst>
          </p:cNvPr>
          <p:cNvSpPr txBox="1"/>
          <p:nvPr/>
        </p:nvSpPr>
        <p:spPr>
          <a:xfrm>
            <a:off x="522212" y="4920587"/>
            <a:ext cx="41160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They</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listen to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radio.</a:t>
            </a:r>
          </a:p>
        </p:txBody>
      </p:sp>
      <p:sp>
        <p:nvSpPr>
          <p:cNvPr id="59" name="ZoneTexte 14">
            <a:extLst>
              <a:ext uri="{FF2B5EF4-FFF2-40B4-BE49-F238E27FC236}">
                <a16:creationId xmlns:a16="http://schemas.microsoft.com/office/drawing/2014/main" id="{E97B414B-6EC3-0D42-80A4-45A026A0B97E}"/>
              </a:ext>
            </a:extLst>
          </p:cNvPr>
          <p:cNvSpPr txBox="1"/>
          <p:nvPr/>
        </p:nvSpPr>
        <p:spPr>
          <a:xfrm>
            <a:off x="522211" y="5583372"/>
            <a:ext cx="41160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Normally</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they</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ride</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bikes</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ZoneTexte 12">
            <a:extLst>
              <a:ext uri="{FF2B5EF4-FFF2-40B4-BE49-F238E27FC236}">
                <a16:creationId xmlns:a16="http://schemas.microsoft.com/office/drawing/2014/main" id="{496178B8-671B-9546-BA60-7C7A767D9030}"/>
              </a:ext>
            </a:extLst>
          </p:cNvPr>
          <p:cNvSpPr txBox="1"/>
          <p:nvPr/>
        </p:nvSpPr>
        <p:spPr>
          <a:xfrm>
            <a:off x="5272517" y="4920586"/>
            <a:ext cx="373713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Escuch</a:t>
            </a:r>
            <a:r>
              <a:rPr kumimoji="0" lang="es-ES"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an</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radio</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1" name="ZoneTexte 12">
            <a:extLst>
              <a:ext uri="{FF2B5EF4-FFF2-40B4-BE49-F238E27FC236}">
                <a16:creationId xmlns:a16="http://schemas.microsoft.com/office/drawing/2014/main" id="{26CF8CD7-2AAD-624A-8E25-5200739FBAE6}"/>
              </a:ext>
            </a:extLst>
          </p:cNvPr>
          <p:cNvSpPr txBox="1"/>
          <p:nvPr/>
        </p:nvSpPr>
        <p:spPr>
          <a:xfrm>
            <a:off x="5272517" y="5583372"/>
            <a:ext cx="654211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Normalmente mont</a:t>
            </a:r>
            <a:r>
              <a:rPr kumimoji="0" lang="es-ES"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an</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 bici/bicicleta</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 name="Rectangle 1"/>
          <p:cNvSpPr/>
          <p:nvPr/>
        </p:nvSpPr>
        <p:spPr>
          <a:xfrm>
            <a:off x="8385919" y="1982251"/>
            <a:ext cx="12474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amos</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Rectangle 2"/>
          <p:cNvSpPr/>
          <p:nvPr/>
        </p:nvSpPr>
        <p:spPr>
          <a:xfrm>
            <a:off x="8603926" y="4151553"/>
            <a:ext cx="8114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10734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2" grpId="0"/>
      <p:bldP spid="43" grpId="0"/>
      <p:bldP spid="44" grpId="0"/>
      <p:bldP spid="56" grpId="0"/>
      <p:bldP spid="57" grpId="0" animBg="1"/>
      <p:bldP spid="58" grpId="0"/>
      <p:bldP spid="59" grpId="0"/>
      <p:bldP spid="60" grpId="0"/>
      <p:bldP spid="61" grpId="0"/>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85" y="107754"/>
            <a:ext cx="6901398" cy="428434"/>
          </a:xfrm>
        </p:spPr>
        <p:txBody>
          <a:bodyPr>
            <a:normAutofit/>
          </a:bodyPr>
          <a:lstStyle/>
          <a:p>
            <a:r>
              <a:rPr lang="en-GB" sz="2200" b="1" dirty="0">
                <a:solidFill>
                  <a:srgbClr val="115076"/>
                </a:solidFill>
              </a:rPr>
              <a:t>Escucha. ¿Quién </a:t>
            </a:r>
            <a:r>
              <a:rPr lang="en-GB" sz="2200" b="1" dirty="0" err="1">
                <a:solidFill>
                  <a:srgbClr val="115076"/>
                </a:solidFill>
              </a:rPr>
              <a:t>es</a:t>
            </a:r>
            <a:r>
              <a:rPr lang="en-GB" sz="2200" b="1" dirty="0">
                <a:solidFill>
                  <a:srgbClr val="115076"/>
                </a:solidFill>
              </a:rPr>
              <a:t>? Marca la opción correcta.</a:t>
            </a:r>
          </a:p>
        </p:txBody>
      </p:sp>
      <p:sp>
        <p:nvSpPr>
          <p:cNvPr id="3" name="Content Placeholder 2"/>
          <p:cNvSpPr>
            <a:spLocks noGrp="1"/>
          </p:cNvSpPr>
          <p:nvPr>
            <p:ph idx="1"/>
          </p:nvPr>
        </p:nvSpPr>
        <p:spPr>
          <a:xfrm>
            <a:off x="446314" y="1345472"/>
            <a:ext cx="7438418" cy="5272244"/>
          </a:xfrm>
        </p:spPr>
        <p:txBody>
          <a:bodyPr>
            <a:normAutofit fontScale="92500" lnSpcReduction="10000"/>
          </a:bodyPr>
          <a:lstStyle/>
          <a:p>
            <a:pPr marL="0" indent="0">
              <a:lnSpc>
                <a:spcPct val="150000"/>
              </a:lnSpc>
              <a:buNone/>
            </a:pPr>
            <a:r>
              <a:rPr lang="es-ES" dirty="0">
                <a:solidFill>
                  <a:srgbClr val="115076"/>
                </a:solidFill>
              </a:rPr>
              <a:t>1   __________ a la playa en verano</a:t>
            </a:r>
            <a:br>
              <a:rPr lang="es-ES" dirty="0">
                <a:solidFill>
                  <a:srgbClr val="115076"/>
                </a:solidFill>
              </a:rPr>
            </a:br>
            <a:r>
              <a:rPr lang="es-ES" dirty="0">
                <a:solidFill>
                  <a:srgbClr val="115076"/>
                </a:solidFill>
              </a:rPr>
              <a:t>2   __________ en las olas del mar</a:t>
            </a:r>
            <a:br>
              <a:rPr lang="es-ES" dirty="0">
                <a:solidFill>
                  <a:srgbClr val="115076"/>
                </a:solidFill>
              </a:rPr>
            </a:br>
            <a:r>
              <a:rPr lang="es-ES" dirty="0">
                <a:solidFill>
                  <a:srgbClr val="115076"/>
                </a:solidFill>
              </a:rPr>
              <a:t>3   __________ la brisa, __________ un helado</a:t>
            </a:r>
            <a:br>
              <a:rPr lang="es-ES" dirty="0">
                <a:solidFill>
                  <a:srgbClr val="115076"/>
                </a:solidFill>
              </a:rPr>
            </a:br>
            <a:r>
              <a:rPr lang="es-ES" dirty="0">
                <a:solidFill>
                  <a:srgbClr val="115076"/>
                </a:solidFill>
              </a:rPr>
              <a:t>4   __________ saltar y nadar</a:t>
            </a:r>
            <a:br>
              <a:rPr lang="es-ES" dirty="0">
                <a:solidFill>
                  <a:srgbClr val="115076"/>
                </a:solidFill>
              </a:rPr>
            </a:br>
            <a:br>
              <a:rPr lang="es-ES" dirty="0">
                <a:solidFill>
                  <a:srgbClr val="115076"/>
                </a:solidFill>
              </a:rPr>
            </a:br>
            <a:r>
              <a:rPr lang="es-ES" dirty="0">
                <a:solidFill>
                  <a:srgbClr val="115076"/>
                </a:solidFill>
              </a:rPr>
              <a:t>5   __________ comida en el patio</a:t>
            </a:r>
            <a:br>
              <a:rPr lang="es-ES" dirty="0">
                <a:solidFill>
                  <a:srgbClr val="115076"/>
                </a:solidFill>
              </a:rPr>
            </a:br>
            <a:r>
              <a:rPr lang="es-ES" dirty="0">
                <a:solidFill>
                  <a:srgbClr val="115076"/>
                </a:solidFill>
              </a:rPr>
              <a:t>6   __________ melón y sandía</a:t>
            </a:r>
            <a:br>
              <a:rPr lang="es-ES" dirty="0">
                <a:solidFill>
                  <a:srgbClr val="115076"/>
                </a:solidFill>
              </a:rPr>
            </a:br>
            <a:r>
              <a:rPr lang="es-ES" dirty="0">
                <a:solidFill>
                  <a:srgbClr val="115076"/>
                </a:solidFill>
              </a:rPr>
              <a:t>7   __________ a Papá con su radio</a:t>
            </a:r>
            <a:br>
              <a:rPr lang="es-ES" dirty="0">
                <a:solidFill>
                  <a:srgbClr val="115076"/>
                </a:solidFill>
              </a:rPr>
            </a:br>
            <a:r>
              <a:rPr lang="es-ES" dirty="0">
                <a:solidFill>
                  <a:srgbClr val="115076"/>
                </a:solidFill>
              </a:rPr>
              <a:t>8   __________ una siesta al mediodía</a:t>
            </a:r>
            <a:endParaRPr lang="en-GB" dirty="0">
              <a:solidFill>
                <a:srgbClr val="115076"/>
              </a:solidFill>
            </a:endParaRPr>
          </a:p>
        </p:txBody>
      </p:sp>
      <p:graphicFrame>
        <p:nvGraphicFramePr>
          <p:cNvPr id="6" name="Table 5"/>
          <p:cNvGraphicFramePr>
            <a:graphicFrameLocks noGrp="1"/>
          </p:cNvGraphicFramePr>
          <p:nvPr>
            <p:extLst/>
          </p:nvPr>
        </p:nvGraphicFramePr>
        <p:xfrm>
          <a:off x="7934023" y="1204349"/>
          <a:ext cx="4111784" cy="4582638"/>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600893">
                  <a:extLst>
                    <a:ext uri="{9D8B030D-6E8A-4147-A177-3AD203B41FA5}">
                      <a16:colId xmlns:a16="http://schemas.microsoft.com/office/drawing/2014/main" val="20000"/>
                    </a:ext>
                  </a:extLst>
                </a:gridCol>
                <a:gridCol w="1655966">
                  <a:extLst>
                    <a:ext uri="{9D8B030D-6E8A-4147-A177-3AD203B41FA5}">
                      <a16:colId xmlns:a16="http://schemas.microsoft.com/office/drawing/2014/main" val="20001"/>
                    </a:ext>
                  </a:extLst>
                </a:gridCol>
                <a:gridCol w="1854925">
                  <a:extLst>
                    <a:ext uri="{9D8B030D-6E8A-4147-A177-3AD203B41FA5}">
                      <a16:colId xmlns:a16="http://schemas.microsoft.com/office/drawing/2014/main" val="20002"/>
                    </a:ext>
                  </a:extLst>
                </a:gridCol>
              </a:tblGrid>
              <a:tr h="509182">
                <a:tc>
                  <a:txBody>
                    <a:bodyPr/>
                    <a:lstStyle/>
                    <a:p>
                      <a:pPr algn="ctr"/>
                      <a:r>
                        <a:rPr lang="en-GB" sz="2400"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09182">
                <a:tc>
                  <a:txBody>
                    <a:bodyPr/>
                    <a:lstStyle/>
                    <a:p>
                      <a:pPr algn="ctr"/>
                      <a:r>
                        <a:rPr lang="en-GB" sz="2400"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9182">
                <a:tc>
                  <a:txBody>
                    <a:bodyPr/>
                    <a:lstStyle/>
                    <a:p>
                      <a:pPr algn="ctr"/>
                      <a:r>
                        <a:rPr lang="en-GB" sz="2400"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9182">
                <a:tc>
                  <a:txBody>
                    <a:bodyPr/>
                    <a:lstStyle/>
                    <a:p>
                      <a:pPr algn="ctr"/>
                      <a:r>
                        <a:rPr lang="en-GB" sz="2400"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9182">
                <a:tc>
                  <a:txBody>
                    <a:bodyPr/>
                    <a:lstStyle/>
                    <a:p>
                      <a:pPr algn="ctr"/>
                      <a:r>
                        <a:rPr lang="en-GB" sz="2400"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9182">
                <a:tc>
                  <a:txBody>
                    <a:bodyPr/>
                    <a:lstStyle/>
                    <a:p>
                      <a:pPr algn="ctr"/>
                      <a:r>
                        <a:rPr lang="en-GB" sz="2400"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09182">
                <a:tc>
                  <a:txBody>
                    <a:bodyPr/>
                    <a:lstStyle/>
                    <a:p>
                      <a:pPr algn="ctr"/>
                      <a:r>
                        <a:rPr lang="en-GB" sz="2400" dirty="0">
                          <a:solidFill>
                            <a:srgbClr val="115076"/>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9182">
                <a:tc>
                  <a:txBody>
                    <a:bodyPr/>
                    <a:lstStyle/>
                    <a:p>
                      <a:pPr algn="ctr"/>
                      <a:r>
                        <a:rPr lang="en-GB" sz="2400" dirty="0">
                          <a:solidFill>
                            <a:srgbClr val="115076"/>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09182">
                <a:tc>
                  <a:txBody>
                    <a:bodyPr/>
                    <a:lstStyle/>
                    <a:p>
                      <a:pPr algn="ctr"/>
                      <a:r>
                        <a:rPr lang="en-GB" sz="2400" dirty="0">
                          <a:solidFill>
                            <a:srgbClr val="115076"/>
                          </a:solidFill>
                          <a:latin typeface="Century Gothic" panose="020B0502020202020204" pitchFamily="34" charset="0"/>
                        </a:rPr>
                        <a:t>9</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7" name="TextBox 6"/>
          <p:cNvSpPr txBox="1"/>
          <p:nvPr/>
        </p:nvSpPr>
        <p:spPr>
          <a:xfrm>
            <a:off x="8723028" y="751686"/>
            <a:ext cx="1266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a:t>
            </a:r>
          </a:p>
        </p:txBody>
      </p:sp>
      <p:sp>
        <p:nvSpPr>
          <p:cNvPr id="8" name="TextBox 7"/>
          <p:cNvSpPr txBox="1"/>
          <p:nvPr/>
        </p:nvSpPr>
        <p:spPr>
          <a:xfrm>
            <a:off x="10592346" y="697298"/>
            <a:ext cx="1266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they</a:t>
            </a:r>
          </a:p>
        </p:txBody>
      </p:sp>
      <p:sp>
        <p:nvSpPr>
          <p:cNvPr id="9" name="TextBox 8"/>
          <p:cNvSpPr txBox="1"/>
          <p:nvPr/>
        </p:nvSpPr>
        <p:spPr>
          <a:xfrm>
            <a:off x="938852" y="1333708"/>
            <a:ext cx="1632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Llegan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Rounded Rectangle 9"/>
          <p:cNvSpPr/>
          <p:nvPr/>
        </p:nvSpPr>
        <p:spPr>
          <a:xfrm>
            <a:off x="976366" y="1359834"/>
            <a:ext cx="1706378" cy="438621"/>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p:cNvSpPr txBox="1"/>
          <p:nvPr/>
        </p:nvSpPr>
        <p:spPr>
          <a:xfrm>
            <a:off x="938852" y="1869993"/>
            <a:ext cx="2100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Jugamos</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859256" y="2546628"/>
            <a:ext cx="2491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Escuchamos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4088086" y="2515850"/>
            <a:ext cx="2100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compran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Box 13"/>
          <p:cNvSpPr txBox="1"/>
          <p:nvPr/>
        </p:nvSpPr>
        <p:spPr>
          <a:xfrm>
            <a:off x="866437" y="3037858"/>
            <a:ext cx="2100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Quieren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extBox 14"/>
          <p:cNvSpPr txBox="1"/>
          <p:nvPr/>
        </p:nvSpPr>
        <p:spPr>
          <a:xfrm>
            <a:off x="866437" y="4143429"/>
            <a:ext cx="2100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Preparan</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6" name="TextBox 15"/>
          <p:cNvSpPr txBox="1"/>
          <p:nvPr/>
        </p:nvSpPr>
        <p:spPr>
          <a:xfrm>
            <a:off x="823918" y="4704036"/>
            <a:ext cx="2100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Sacamos</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p:cNvSpPr txBox="1"/>
          <p:nvPr/>
        </p:nvSpPr>
        <p:spPr>
          <a:xfrm>
            <a:off x="866437" y="5249000"/>
            <a:ext cx="2100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Miramos</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18" name="TextBox 17"/>
          <p:cNvSpPr txBox="1"/>
          <p:nvPr/>
        </p:nvSpPr>
        <p:spPr>
          <a:xfrm>
            <a:off x="823918" y="5843758"/>
            <a:ext cx="2100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Necesitan</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20" name="Rounded Rectangle 19"/>
          <p:cNvSpPr/>
          <p:nvPr/>
        </p:nvSpPr>
        <p:spPr>
          <a:xfrm>
            <a:off x="984571" y="1920441"/>
            <a:ext cx="1706378" cy="461577"/>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ounded Rectangle 20"/>
          <p:cNvSpPr/>
          <p:nvPr/>
        </p:nvSpPr>
        <p:spPr>
          <a:xfrm>
            <a:off x="976366" y="2465664"/>
            <a:ext cx="1706378" cy="463992"/>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ounded Rectangle 21"/>
          <p:cNvSpPr/>
          <p:nvPr/>
        </p:nvSpPr>
        <p:spPr>
          <a:xfrm>
            <a:off x="976366" y="3039719"/>
            <a:ext cx="1706378" cy="463992"/>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ounded Rectangle 22"/>
          <p:cNvSpPr/>
          <p:nvPr/>
        </p:nvSpPr>
        <p:spPr>
          <a:xfrm>
            <a:off x="916034" y="4120117"/>
            <a:ext cx="1706378" cy="463992"/>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le 23"/>
          <p:cNvSpPr/>
          <p:nvPr/>
        </p:nvSpPr>
        <p:spPr>
          <a:xfrm>
            <a:off x="916034" y="4682292"/>
            <a:ext cx="1706378" cy="463992"/>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Rounded Rectangle 24"/>
          <p:cNvSpPr/>
          <p:nvPr/>
        </p:nvSpPr>
        <p:spPr>
          <a:xfrm>
            <a:off x="902091" y="5227256"/>
            <a:ext cx="1706378" cy="463992"/>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ounded Rectangle 25"/>
          <p:cNvSpPr/>
          <p:nvPr/>
        </p:nvSpPr>
        <p:spPr>
          <a:xfrm>
            <a:off x="916034" y="5762786"/>
            <a:ext cx="1706378" cy="463992"/>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ounded Rectangle 26"/>
          <p:cNvSpPr/>
          <p:nvPr/>
        </p:nvSpPr>
        <p:spPr>
          <a:xfrm>
            <a:off x="4023965" y="2453556"/>
            <a:ext cx="1706378" cy="463992"/>
          </a:xfrm>
          <a:prstGeom prst="roundRect">
            <a:avLst/>
          </a:prstGeom>
          <a:solidFill>
            <a:srgbClr val="115076"/>
          </a:solid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Action Button: Custom 27">
            <a:hlinkClick r:id="" action="ppaction://noaction" highlightClick="1">
              <a:snd r:embed="rId3" name="1_llegan.wav"/>
            </a:hlinkClick>
          </p:cNvPr>
          <p:cNvSpPr/>
          <p:nvPr/>
        </p:nvSpPr>
        <p:spPr>
          <a:xfrm>
            <a:off x="426966" y="1457356"/>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8">
            <a:hlinkClick r:id="" action="ppaction://noaction" highlightClick="1">
              <a:snd r:embed="rId4" name="2_jugamos.wav"/>
            </a:hlinkClick>
          </p:cNvPr>
          <p:cNvSpPr/>
          <p:nvPr/>
        </p:nvSpPr>
        <p:spPr>
          <a:xfrm>
            <a:off x="426966" y="2020840"/>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9">
            <a:hlinkClick r:id="" action="ppaction://noaction" highlightClick="1">
              <a:snd r:embed="rId5" name="3_escuchamos.wav"/>
            </a:hlinkClick>
          </p:cNvPr>
          <p:cNvSpPr/>
          <p:nvPr/>
        </p:nvSpPr>
        <p:spPr>
          <a:xfrm>
            <a:off x="426966" y="2560495"/>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30">
            <a:hlinkClick r:id="" action="ppaction://noaction" highlightClick="1">
              <a:snd r:embed="rId6" name="4_compran.wav"/>
            </a:hlinkClick>
          </p:cNvPr>
          <p:cNvSpPr/>
          <p:nvPr/>
        </p:nvSpPr>
        <p:spPr>
          <a:xfrm>
            <a:off x="5880638" y="2115275"/>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31">
            <a:hlinkClick r:id="" action="ppaction://noaction" highlightClick="1">
              <a:snd r:embed="rId7" name="5_quieren.wav"/>
            </a:hlinkClick>
          </p:cNvPr>
          <p:cNvSpPr/>
          <p:nvPr/>
        </p:nvSpPr>
        <p:spPr>
          <a:xfrm>
            <a:off x="412592" y="3138961"/>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32">
            <a:hlinkClick r:id="" action="ppaction://noaction" highlightClick="1">
              <a:snd r:embed="rId8" name="6_preparan.wav"/>
            </a:hlinkClick>
          </p:cNvPr>
          <p:cNvSpPr/>
          <p:nvPr/>
        </p:nvSpPr>
        <p:spPr>
          <a:xfrm>
            <a:off x="398135" y="4239765"/>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33">
            <a:hlinkClick r:id="" action="ppaction://noaction" highlightClick="1">
              <a:snd r:embed="rId9" name="7_sacamos.wav"/>
            </a:hlinkClick>
          </p:cNvPr>
          <p:cNvSpPr/>
          <p:nvPr/>
        </p:nvSpPr>
        <p:spPr>
          <a:xfrm>
            <a:off x="403810" y="4771111"/>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34">
            <a:hlinkClick r:id="" action="ppaction://noaction" highlightClick="1">
              <a:snd r:embed="rId10" name="8_miramos.wav"/>
            </a:hlinkClick>
          </p:cNvPr>
          <p:cNvSpPr/>
          <p:nvPr/>
        </p:nvSpPr>
        <p:spPr>
          <a:xfrm>
            <a:off x="398134" y="5335552"/>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Action Button: Custom 35">
            <a:hlinkClick r:id="" action="ppaction://noaction" highlightClick="1">
              <a:snd r:embed="rId11" name="9_necesitan.wav"/>
            </a:hlinkClick>
          </p:cNvPr>
          <p:cNvSpPr/>
          <p:nvPr/>
        </p:nvSpPr>
        <p:spPr>
          <a:xfrm>
            <a:off x="412591" y="5872218"/>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7" name="Picture 3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42105" y="1204768"/>
            <a:ext cx="438571" cy="456844"/>
          </a:xfrm>
          <a:prstGeom prst="rect">
            <a:avLst/>
          </a:prstGeom>
        </p:spPr>
      </p:pic>
      <p:pic>
        <p:nvPicPr>
          <p:cNvPr id="38" name="Picture 3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88183" y="1726282"/>
            <a:ext cx="438571" cy="456844"/>
          </a:xfrm>
          <a:prstGeom prst="rect">
            <a:avLst/>
          </a:prstGeom>
        </p:spPr>
      </p:pic>
      <p:pic>
        <p:nvPicPr>
          <p:cNvPr id="39" name="Picture 3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81454" y="2230211"/>
            <a:ext cx="438571" cy="456844"/>
          </a:xfrm>
          <a:prstGeom prst="rect">
            <a:avLst/>
          </a:prstGeom>
        </p:spPr>
      </p:pic>
      <p:pic>
        <p:nvPicPr>
          <p:cNvPr id="40" name="Picture 3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42105" y="2771510"/>
            <a:ext cx="438571" cy="456844"/>
          </a:xfrm>
          <a:prstGeom prst="rect">
            <a:avLst/>
          </a:prstGeom>
        </p:spPr>
      </p:pic>
      <p:pic>
        <p:nvPicPr>
          <p:cNvPr id="41" name="Picture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06505" y="3273740"/>
            <a:ext cx="438571" cy="456844"/>
          </a:xfrm>
          <a:prstGeom prst="rect">
            <a:avLst/>
          </a:prstGeom>
        </p:spPr>
      </p:pic>
      <p:pic>
        <p:nvPicPr>
          <p:cNvPr id="42" name="Picture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06505" y="3775970"/>
            <a:ext cx="438571" cy="456844"/>
          </a:xfrm>
          <a:prstGeom prst="rect">
            <a:avLst/>
          </a:prstGeom>
        </p:spPr>
      </p:pic>
      <p:pic>
        <p:nvPicPr>
          <p:cNvPr id="43" name="Picture 4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81453" y="4250789"/>
            <a:ext cx="438571" cy="456844"/>
          </a:xfrm>
          <a:prstGeom prst="rect">
            <a:avLst/>
          </a:prstGeom>
        </p:spPr>
      </p:pic>
      <p:pic>
        <p:nvPicPr>
          <p:cNvPr id="44" name="Picture 4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88183" y="4790466"/>
            <a:ext cx="438571" cy="456844"/>
          </a:xfrm>
          <a:prstGeom prst="rect">
            <a:avLst/>
          </a:prstGeom>
        </p:spPr>
      </p:pic>
      <p:pic>
        <p:nvPicPr>
          <p:cNvPr id="45" name="Picture 4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82054" y="5297745"/>
            <a:ext cx="438571" cy="456844"/>
          </a:xfrm>
          <a:prstGeom prst="rect">
            <a:avLst/>
          </a:prstGeom>
        </p:spPr>
      </p:pic>
      <p:sp>
        <p:nvSpPr>
          <p:cNvPr id="46" name="CuadroTexto 45">
            <a:extLst>
              <a:ext uri="{FF2B5EF4-FFF2-40B4-BE49-F238E27FC236}">
                <a16:creationId xmlns:a16="http://schemas.microsoft.com/office/drawing/2014/main" id="{276C65EE-30DB-5246-9835-50564B465F8A}"/>
              </a:ext>
            </a:extLst>
          </p:cNvPr>
          <p:cNvSpPr txBox="1"/>
          <p:nvPr/>
        </p:nvSpPr>
        <p:spPr>
          <a:xfrm>
            <a:off x="323585" y="448135"/>
            <a:ext cx="75616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Luego, e</a:t>
            </a:r>
            <a:r>
              <a:rPr kumimoji="0" lang="x-none"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scucha otra vez. Escribe el verbo</a:t>
            </a:r>
            <a:r>
              <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español</a:t>
            </a:r>
            <a:r>
              <a:rPr kumimoji="0" lang="x-none"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7" name="CuadroTexto 46">
            <a:extLst>
              <a:ext uri="{FF2B5EF4-FFF2-40B4-BE49-F238E27FC236}">
                <a16:creationId xmlns:a16="http://schemas.microsoft.com/office/drawing/2014/main" id="{3DFC0AFB-FD1C-3348-92E7-16FDB58F08B9}"/>
              </a:ext>
            </a:extLst>
          </p:cNvPr>
          <p:cNvSpPr txBox="1"/>
          <p:nvPr/>
        </p:nvSpPr>
        <p:spPr>
          <a:xfrm>
            <a:off x="323585" y="803080"/>
            <a:ext cx="67201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Finalmente, escribe la frase completa en inglés.</a:t>
            </a:r>
            <a:endParaRPr kumimoji="0" lang="x-none"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0" name="Rounded Rectangle 11">
            <a:extLst>
              <a:ext uri="{FF2B5EF4-FFF2-40B4-BE49-F238E27FC236}">
                <a16:creationId xmlns:a16="http://schemas.microsoft.com/office/drawing/2014/main" id="{A316DD52-7894-4A75-969C-CA0645DA2978}"/>
              </a:ext>
            </a:extLst>
          </p:cNvPr>
          <p:cNvSpPr/>
          <p:nvPr/>
        </p:nvSpPr>
        <p:spPr>
          <a:xfrm>
            <a:off x="10477500" y="94298"/>
            <a:ext cx="15839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48" name="Rectangle 47">
            <a:extLst>
              <a:ext uri="{FF2B5EF4-FFF2-40B4-BE49-F238E27FC236}">
                <a16:creationId xmlns:a16="http://schemas.microsoft.com/office/drawing/2014/main" id="{5DDB09E0-3593-4394-88CC-DA8FEB76FB22}"/>
              </a:ext>
            </a:extLst>
          </p:cNvPr>
          <p:cNvSpPr/>
          <p:nvPr/>
        </p:nvSpPr>
        <p:spPr>
          <a:xfrm>
            <a:off x="6726737" y="5812980"/>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la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obra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"El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príncipe</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Zeta" </a:t>
            </a:r>
            <a:b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b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Editoria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83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10"/>
                                        </p:tgtEl>
                                      </p:cBhvr>
                                    </p:animEffect>
                                    <p:set>
                                      <p:cBhvr>
                                        <p:cTn id="43" dur="1" fill="hold">
                                          <p:stCondLst>
                                            <p:cond delay="19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0" nodeType="clickEffect">
                                  <p:stCondLst>
                                    <p:cond delay="0"/>
                                  </p:stCondLst>
                                  <p:childTnLst>
                                    <p:animEffect transition="out" filter="circle(out)">
                                      <p:cBhvr>
                                        <p:cTn id="47" dur="2000"/>
                                        <p:tgtEl>
                                          <p:spTgt spid="20"/>
                                        </p:tgtEl>
                                      </p:cBhvr>
                                    </p:animEffect>
                                    <p:set>
                                      <p:cBhvr>
                                        <p:cTn id="48" dur="1" fill="hold">
                                          <p:stCondLst>
                                            <p:cond delay="19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grpId="0" nodeType="clickEffect">
                                  <p:stCondLst>
                                    <p:cond delay="0"/>
                                  </p:stCondLst>
                                  <p:childTnLst>
                                    <p:animEffect transition="out" filter="circle(out)">
                                      <p:cBhvr>
                                        <p:cTn id="52" dur="2000"/>
                                        <p:tgtEl>
                                          <p:spTgt spid="21"/>
                                        </p:tgtEl>
                                      </p:cBhvr>
                                    </p:animEffect>
                                    <p:set>
                                      <p:cBhvr>
                                        <p:cTn id="53" dur="1" fill="hold">
                                          <p:stCondLst>
                                            <p:cond delay="1999"/>
                                          </p:stCondLst>
                                        </p:cTn>
                                        <p:tgtEl>
                                          <p:spTgt spid="2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xit" presetSubtype="32" fill="hold" grpId="0" nodeType="clickEffect">
                                  <p:stCondLst>
                                    <p:cond delay="0"/>
                                  </p:stCondLst>
                                  <p:childTnLst>
                                    <p:animEffect transition="out" filter="circle(out)">
                                      <p:cBhvr>
                                        <p:cTn id="57" dur="2000"/>
                                        <p:tgtEl>
                                          <p:spTgt spid="27"/>
                                        </p:tgtEl>
                                      </p:cBhvr>
                                    </p:animEffect>
                                    <p:set>
                                      <p:cBhvr>
                                        <p:cTn id="58" dur="1" fill="hold">
                                          <p:stCondLst>
                                            <p:cond delay="1999"/>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grpId="0" nodeType="clickEffect">
                                  <p:stCondLst>
                                    <p:cond delay="0"/>
                                  </p:stCondLst>
                                  <p:childTnLst>
                                    <p:animEffect transition="out" filter="circle(out)">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6" presetClass="exit" presetSubtype="32" fill="hold" grpId="0" nodeType="clickEffect">
                                  <p:stCondLst>
                                    <p:cond delay="0"/>
                                  </p:stCondLst>
                                  <p:childTnLst>
                                    <p:animEffect transition="out" filter="circle(out)">
                                      <p:cBhvr>
                                        <p:cTn id="67" dur="2000"/>
                                        <p:tgtEl>
                                          <p:spTgt spid="23"/>
                                        </p:tgtEl>
                                      </p:cBhvr>
                                    </p:animEffect>
                                    <p:set>
                                      <p:cBhvr>
                                        <p:cTn id="68" dur="1" fill="hold">
                                          <p:stCondLst>
                                            <p:cond delay="19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xit" presetSubtype="32" fill="hold" grpId="0"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6" presetClass="exit" presetSubtype="32" fill="hold" grpId="0" nodeType="clickEffect">
                                  <p:stCondLst>
                                    <p:cond delay="0"/>
                                  </p:stCondLst>
                                  <p:childTnLst>
                                    <p:animEffect transition="out" filter="circle(out)">
                                      <p:cBhvr>
                                        <p:cTn id="77" dur="2000"/>
                                        <p:tgtEl>
                                          <p:spTgt spid="25"/>
                                        </p:tgtEl>
                                      </p:cBhvr>
                                    </p:animEffect>
                                    <p:set>
                                      <p:cBhvr>
                                        <p:cTn id="78" dur="1" fill="hold">
                                          <p:stCondLst>
                                            <p:cond delay="1999"/>
                                          </p:stCondLst>
                                        </p:cTn>
                                        <p:tgtEl>
                                          <p:spTgt spid="2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grpId="0" nodeType="clickEffect">
                                  <p:stCondLst>
                                    <p:cond delay="0"/>
                                  </p:stCondLst>
                                  <p:childTnLst>
                                    <p:animEffect transition="out" filter="circle(out)">
                                      <p:cBhvr>
                                        <p:cTn id="82" dur="2000"/>
                                        <p:tgtEl>
                                          <p:spTgt spid="26"/>
                                        </p:tgtEl>
                                      </p:cBhvr>
                                    </p:animEffect>
                                    <p:set>
                                      <p:cBhvr>
                                        <p:cTn id="83"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34" y="236943"/>
            <a:ext cx="5482504" cy="1053131"/>
          </a:xfrm>
        </p:spPr>
        <p:txBody>
          <a:bodyPr>
            <a:normAutofit/>
          </a:bodyPr>
          <a:lstStyle/>
          <a:p>
            <a:r>
              <a:rPr lang="en-GB" sz="4000" dirty="0">
                <a:solidFill>
                  <a:srgbClr val="115076"/>
                </a:solidFill>
              </a:rPr>
              <a:t>El poema en </a:t>
            </a:r>
            <a:r>
              <a:rPr lang="en-GB" sz="4000" dirty="0" err="1">
                <a:solidFill>
                  <a:srgbClr val="115076"/>
                </a:solidFill>
              </a:rPr>
              <a:t>inglés</a:t>
            </a:r>
            <a:endParaRPr lang="en-GB" sz="4000" dirty="0">
              <a:solidFill>
                <a:srgbClr val="115076"/>
              </a:solidFill>
            </a:endParaRPr>
          </a:p>
        </p:txBody>
      </p:sp>
      <p:sp>
        <p:nvSpPr>
          <p:cNvPr id="28" name="Action Button: Custom 27">
            <a:hlinkClick r:id="" action="ppaction://noaction" highlightClick="1">
              <a:snd r:embed="rId3" name="1_llegan.wav"/>
            </a:hlinkClick>
          </p:cNvPr>
          <p:cNvSpPr/>
          <p:nvPr/>
        </p:nvSpPr>
        <p:spPr>
          <a:xfrm>
            <a:off x="426966" y="1457356"/>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8">
            <a:hlinkClick r:id="" action="ppaction://noaction" highlightClick="1">
              <a:snd r:embed="rId4" name="2_jugamos.wav"/>
            </a:hlinkClick>
          </p:cNvPr>
          <p:cNvSpPr/>
          <p:nvPr/>
        </p:nvSpPr>
        <p:spPr>
          <a:xfrm>
            <a:off x="426966" y="2020840"/>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9">
            <a:hlinkClick r:id="" action="ppaction://noaction" highlightClick="1">
              <a:snd r:embed="rId5" name="3_escuchamos.wav"/>
            </a:hlinkClick>
          </p:cNvPr>
          <p:cNvSpPr/>
          <p:nvPr/>
        </p:nvSpPr>
        <p:spPr>
          <a:xfrm>
            <a:off x="426966" y="2560495"/>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30">
            <a:hlinkClick r:id="" action="ppaction://noaction" highlightClick="1">
              <a:snd r:embed="rId6" name="4_compran.wav"/>
            </a:hlinkClick>
          </p:cNvPr>
          <p:cNvSpPr/>
          <p:nvPr/>
        </p:nvSpPr>
        <p:spPr>
          <a:xfrm>
            <a:off x="5880638" y="2115275"/>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31">
            <a:hlinkClick r:id="" action="ppaction://noaction" highlightClick="1">
              <a:snd r:embed="rId7" name="5_quieren.wav"/>
            </a:hlinkClick>
          </p:cNvPr>
          <p:cNvSpPr/>
          <p:nvPr/>
        </p:nvSpPr>
        <p:spPr>
          <a:xfrm>
            <a:off x="412592" y="3138961"/>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32">
            <a:hlinkClick r:id="" action="ppaction://noaction" highlightClick="1">
              <a:snd r:embed="rId8" name="6_preparan.wav"/>
            </a:hlinkClick>
          </p:cNvPr>
          <p:cNvSpPr/>
          <p:nvPr/>
        </p:nvSpPr>
        <p:spPr>
          <a:xfrm>
            <a:off x="398135" y="4239765"/>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Action Button: Custom 33">
            <a:hlinkClick r:id="" action="ppaction://noaction" highlightClick="1">
              <a:snd r:embed="rId9" name="7_sacamos.wav"/>
            </a:hlinkClick>
          </p:cNvPr>
          <p:cNvSpPr/>
          <p:nvPr/>
        </p:nvSpPr>
        <p:spPr>
          <a:xfrm>
            <a:off x="403810" y="4771111"/>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5" name="Action Button: Custom 34">
            <a:hlinkClick r:id="" action="ppaction://noaction" highlightClick="1">
              <a:snd r:embed="rId10" name="8_miramos.wav"/>
            </a:hlinkClick>
          </p:cNvPr>
          <p:cNvSpPr/>
          <p:nvPr/>
        </p:nvSpPr>
        <p:spPr>
          <a:xfrm>
            <a:off x="398134" y="5335552"/>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6" name="Action Button: Custom 35">
            <a:hlinkClick r:id="" action="ppaction://noaction" highlightClick="1">
              <a:snd r:embed="rId11" name="9_necesitan.wav"/>
            </a:hlinkClick>
          </p:cNvPr>
          <p:cNvSpPr/>
          <p:nvPr/>
        </p:nvSpPr>
        <p:spPr>
          <a:xfrm>
            <a:off x="412591" y="5872218"/>
            <a:ext cx="419549" cy="372373"/>
          </a:xfrm>
          <a:prstGeom prst="actionButtonBlank">
            <a:avLst/>
          </a:prstGeom>
          <a:solidFill>
            <a:srgbClr val="EE6000"/>
          </a:solidFill>
          <a:ln w="3810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8" name="CuadroTexto 7">
            <a:extLst>
              <a:ext uri="{FF2B5EF4-FFF2-40B4-BE49-F238E27FC236}">
                <a16:creationId xmlns:a16="http://schemas.microsoft.com/office/drawing/2014/main" id="{E607DA88-D6C2-3441-B884-5FFB77552643}"/>
              </a:ext>
            </a:extLst>
          </p:cNvPr>
          <p:cNvSpPr txBox="1"/>
          <p:nvPr/>
        </p:nvSpPr>
        <p:spPr>
          <a:xfrm>
            <a:off x="889019" y="1960804"/>
            <a:ext cx="430117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play</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sea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waves</a:t>
            </a:r>
            <a:endParaRPr kumimoji="0" lang="x-none"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CuadroTexto 8">
            <a:extLst>
              <a:ext uri="{FF2B5EF4-FFF2-40B4-BE49-F238E27FC236}">
                <a16:creationId xmlns:a16="http://schemas.microsoft.com/office/drawing/2014/main" id="{44CFDA52-228F-4A4B-821A-5ED8D0DFA37F}"/>
              </a:ext>
            </a:extLst>
          </p:cNvPr>
          <p:cNvSpPr txBox="1"/>
          <p:nvPr/>
        </p:nvSpPr>
        <p:spPr>
          <a:xfrm>
            <a:off x="865863" y="2500459"/>
            <a:ext cx="405752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listen to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breeze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x-none" sz="26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E8DCA8C-D8E8-AD4E-82B2-1911F17FEA21}"/>
              </a:ext>
            </a:extLst>
          </p:cNvPr>
          <p:cNvSpPr txBox="1"/>
          <p:nvPr/>
        </p:nvSpPr>
        <p:spPr>
          <a:xfrm>
            <a:off x="4750420" y="2499408"/>
            <a:ext cx="388279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buy</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ice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cream</a:t>
            </a:r>
            <a:endParaRPr kumimoji="0" lang="x-none" sz="26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CuadroTexto 10">
            <a:extLst>
              <a:ext uri="{FF2B5EF4-FFF2-40B4-BE49-F238E27FC236}">
                <a16:creationId xmlns:a16="http://schemas.microsoft.com/office/drawing/2014/main" id="{8B155E65-D33C-6141-AE7F-CB8B093D57AB}"/>
              </a:ext>
            </a:extLst>
          </p:cNvPr>
          <p:cNvSpPr txBox="1"/>
          <p:nvPr/>
        </p:nvSpPr>
        <p:spPr>
          <a:xfrm>
            <a:off x="889019" y="3078925"/>
            <a:ext cx="479810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want</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to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jump</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swim</a:t>
            </a:r>
            <a:endParaRPr kumimoji="0" lang="x-none" sz="26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CuadroTexto 11">
            <a:extLst>
              <a:ext uri="{FF2B5EF4-FFF2-40B4-BE49-F238E27FC236}">
                <a16:creationId xmlns:a16="http://schemas.microsoft.com/office/drawing/2014/main" id="{7A5D4701-4307-EF48-A14C-270C1B4355BD}"/>
              </a:ext>
            </a:extLst>
          </p:cNvPr>
          <p:cNvSpPr txBox="1"/>
          <p:nvPr/>
        </p:nvSpPr>
        <p:spPr>
          <a:xfrm>
            <a:off x="860188" y="4179729"/>
            <a:ext cx="528381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prepare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food</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on</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patio</a:t>
            </a:r>
            <a:endParaRPr kumimoji="0" lang="x-none"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CuadroTexto 12">
            <a:extLst>
              <a:ext uri="{FF2B5EF4-FFF2-40B4-BE49-F238E27FC236}">
                <a16:creationId xmlns:a16="http://schemas.microsoft.com/office/drawing/2014/main" id="{9D37177C-89D8-3243-AA5E-712E0520B014}"/>
              </a:ext>
            </a:extLst>
          </p:cNvPr>
          <p:cNvSpPr txBox="1"/>
          <p:nvPr/>
        </p:nvSpPr>
        <p:spPr>
          <a:xfrm>
            <a:off x="842707" y="4718720"/>
            <a:ext cx="607089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take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out</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melon</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watermelon</a:t>
            </a:r>
            <a:endParaRPr kumimoji="0" lang="x-none"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CuadroTexto 13">
            <a:extLst>
              <a:ext uri="{FF2B5EF4-FFF2-40B4-BE49-F238E27FC236}">
                <a16:creationId xmlns:a16="http://schemas.microsoft.com/office/drawing/2014/main" id="{687A7EDF-B458-B647-ADF3-7B94332CB5BB}"/>
              </a:ext>
            </a:extLst>
          </p:cNvPr>
          <p:cNvSpPr txBox="1"/>
          <p:nvPr/>
        </p:nvSpPr>
        <p:spPr>
          <a:xfrm>
            <a:off x="860188" y="5322627"/>
            <a:ext cx="487505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look at dad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with</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his</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radio</a:t>
            </a:r>
            <a:endParaRPr kumimoji="0" lang="x-none"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adroTexto 14">
            <a:extLst>
              <a:ext uri="{FF2B5EF4-FFF2-40B4-BE49-F238E27FC236}">
                <a16:creationId xmlns:a16="http://schemas.microsoft.com/office/drawing/2014/main" id="{184FDEF8-8FBC-3F42-A5E2-2B222DA4356D}"/>
              </a:ext>
            </a:extLst>
          </p:cNvPr>
          <p:cNvSpPr txBox="1"/>
          <p:nvPr/>
        </p:nvSpPr>
        <p:spPr>
          <a:xfrm>
            <a:off x="851488" y="5834718"/>
            <a:ext cx="494879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need</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 siesta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midday</a:t>
            </a:r>
            <a:endParaRPr kumimoji="0" lang="x-none"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adroTexto 17">
            <a:extLst>
              <a:ext uri="{FF2B5EF4-FFF2-40B4-BE49-F238E27FC236}">
                <a16:creationId xmlns:a16="http://schemas.microsoft.com/office/drawing/2014/main" id="{10F16801-1A5A-DD45-BDC1-F3A4A1CA2EDA}"/>
              </a:ext>
            </a:extLst>
          </p:cNvPr>
          <p:cNvSpPr txBox="1"/>
          <p:nvPr/>
        </p:nvSpPr>
        <p:spPr>
          <a:xfrm>
            <a:off x="889019" y="1447335"/>
            <a:ext cx="588173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arrive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beach</a:t>
            </a:r>
            <a:r>
              <a:rPr kumimoji="0" lang="es-ES"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 </a:t>
            </a:r>
            <a:r>
              <a:rPr kumimoji="0" lang="es-ES" sz="2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summer</a:t>
            </a:r>
            <a:endParaRPr kumimoji="0" lang="x-none"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32EEE051-D06E-4F2D-8A31-13EBCAB9E5ED}"/>
              </a:ext>
            </a:extLst>
          </p:cNvPr>
          <p:cNvSpPr/>
          <p:nvPr/>
        </p:nvSpPr>
        <p:spPr>
          <a:xfrm>
            <a:off x="6756459" y="5742758"/>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la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obra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"El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príncipe</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Zeta" </a:t>
            </a:r>
            <a:b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b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Editoria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21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76" y="367744"/>
            <a:ext cx="11988800" cy="1325563"/>
          </a:xfrm>
        </p:spPr>
        <p:txBody>
          <a:bodyPr/>
          <a:lstStyle/>
          <a:p>
            <a:r>
              <a:rPr lang="en-GB" b="1" dirty="0"/>
              <a:t>¿</a:t>
            </a:r>
            <a:r>
              <a:rPr lang="en-GB" b="1" dirty="0">
                <a:solidFill>
                  <a:srgbClr val="203864"/>
                </a:solidFill>
              </a:rPr>
              <a:t>Cuáles</a:t>
            </a:r>
            <a:r>
              <a:rPr lang="en-GB" b="1" dirty="0"/>
              <a:t> son </a:t>
            </a:r>
            <a:r>
              <a:rPr lang="en-GB" b="1" dirty="0" err="1"/>
              <a:t>tus</a:t>
            </a:r>
            <a:r>
              <a:rPr lang="en-GB" b="1" dirty="0"/>
              <a:t> palabras favoritas de hoy?</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9662" y="1771303"/>
            <a:ext cx="1152676" cy="104509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913" y="3064992"/>
            <a:ext cx="1135263" cy="1089853"/>
          </a:xfrm>
          <a:prstGeom prst="rect">
            <a:avLst/>
          </a:prstGeom>
        </p:spPr>
      </p:pic>
      <p:sp>
        <p:nvSpPr>
          <p:cNvPr id="6" name="Title 1"/>
          <p:cNvSpPr txBox="1">
            <a:spLocks/>
          </p:cNvSpPr>
          <p:nvPr/>
        </p:nvSpPr>
        <p:spPr>
          <a:xfrm>
            <a:off x="721659" y="45641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Escribe una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lista</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de 5 palabras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relacionadas</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con ‘la playa’.</a:t>
            </a:r>
          </a:p>
        </p:txBody>
      </p:sp>
      <p:sp>
        <p:nvSpPr>
          <p:cNvPr id="7" name="Rounded Rectangle 11">
            <a:extLst>
              <a:ext uri="{FF2B5EF4-FFF2-40B4-BE49-F238E27FC236}">
                <a16:creationId xmlns:a16="http://schemas.microsoft.com/office/drawing/2014/main" id="{A316DD52-7894-4A75-969C-CA0645DA2978}"/>
              </a:ext>
            </a:extLst>
          </p:cNvPr>
          <p:cNvSpPr/>
          <p:nvPr/>
        </p:nvSpPr>
        <p:spPr>
          <a:xfrm>
            <a:off x="10477500" y="94298"/>
            <a:ext cx="15839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5176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265" y="586960"/>
            <a:ext cx="426055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9     El cubo y la pala</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10   </a:t>
            </a:r>
            <a:r>
              <a:rPr kumimoji="0" lang="es-ES" sz="24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Enormes</a:t>
            </a: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castillos</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11   Paseo por la playa</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12   El cielo </a:t>
            </a:r>
            <a:r>
              <a:rPr kumimoji="0" lang="es-ES" sz="24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amarillo</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13   El pelo </a:t>
            </a:r>
            <a:r>
              <a:rPr kumimoji="0" lang="es-ES" sz="24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enredado </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14   La arena y la sal</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15   Dedos </a:t>
            </a:r>
            <a:r>
              <a:rPr kumimoji="0" lang="es-ES" sz="24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arrugados</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16   Cenar en el bar</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17   La ventana </a:t>
            </a:r>
            <a:r>
              <a:rPr kumimoji="0" lang="es-ES" sz="24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abierta</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18   Dormir con la abuela</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19   La playa </a:t>
            </a:r>
            <a:r>
              <a:rPr kumimoji="0" lang="es-ES" sz="24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desierta</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20   </a:t>
            </a:r>
            <a:r>
              <a:rPr kumimoji="0" lang="es-ES" sz="2400" b="1" i="0" u="sng"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Cubierta</a:t>
            </a:r>
            <a:r>
              <a:rPr kumimoji="0" lang="es-E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 estrellas.</a:t>
            </a:r>
            <a:br>
              <a:rPr kumimoji="0" lang="es-E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5" name="TextBox 4"/>
          <p:cNvSpPr txBox="1"/>
          <p:nvPr/>
        </p:nvSpPr>
        <p:spPr>
          <a:xfrm>
            <a:off x="49807" y="31758"/>
            <a:ext cx="11560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Estos versos del poema tienen adjetivos.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¿Qué significan?</a:t>
            </a:r>
          </a:p>
        </p:txBody>
      </p:sp>
      <p:sp>
        <p:nvSpPr>
          <p:cNvPr id="6" name="TextBox 5"/>
          <p:cNvSpPr txBox="1"/>
          <p:nvPr/>
        </p:nvSpPr>
        <p:spPr>
          <a:xfrm>
            <a:off x="9548041" y="2499801"/>
            <a:ext cx="22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enormous</a:t>
            </a:r>
          </a:p>
        </p:txBody>
      </p:sp>
      <p:sp>
        <p:nvSpPr>
          <p:cNvPr id="7" name="TextBox 6"/>
          <p:cNvSpPr txBox="1"/>
          <p:nvPr/>
        </p:nvSpPr>
        <p:spPr>
          <a:xfrm>
            <a:off x="9617986" y="1658790"/>
            <a:ext cx="22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open</a:t>
            </a:r>
          </a:p>
        </p:txBody>
      </p:sp>
      <p:sp>
        <p:nvSpPr>
          <p:cNvPr id="8" name="TextBox 7"/>
          <p:cNvSpPr txBox="1"/>
          <p:nvPr/>
        </p:nvSpPr>
        <p:spPr>
          <a:xfrm>
            <a:off x="6968100" y="2475980"/>
            <a:ext cx="22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yellow</a:t>
            </a:r>
          </a:p>
        </p:txBody>
      </p:sp>
      <p:sp>
        <p:nvSpPr>
          <p:cNvPr id="9" name="TextBox 8"/>
          <p:cNvSpPr txBox="1"/>
          <p:nvPr/>
        </p:nvSpPr>
        <p:spPr>
          <a:xfrm>
            <a:off x="9548041" y="785832"/>
            <a:ext cx="22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covered</a:t>
            </a:r>
          </a:p>
        </p:txBody>
      </p:sp>
      <p:sp>
        <p:nvSpPr>
          <p:cNvPr id="10" name="TextBox 9"/>
          <p:cNvSpPr txBox="1"/>
          <p:nvPr/>
        </p:nvSpPr>
        <p:spPr>
          <a:xfrm>
            <a:off x="6977425" y="812691"/>
            <a:ext cx="22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wrinkled</a:t>
            </a:r>
          </a:p>
        </p:txBody>
      </p:sp>
      <p:sp>
        <p:nvSpPr>
          <p:cNvPr id="11" name="TextBox 10"/>
          <p:cNvSpPr txBox="1"/>
          <p:nvPr/>
        </p:nvSpPr>
        <p:spPr>
          <a:xfrm>
            <a:off x="6968100" y="1633874"/>
            <a:ext cx="22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deserted</a:t>
            </a:r>
          </a:p>
        </p:txBody>
      </p:sp>
      <p:sp>
        <p:nvSpPr>
          <p:cNvPr id="12" name="TextBox 11"/>
          <p:cNvSpPr txBox="1"/>
          <p:nvPr/>
        </p:nvSpPr>
        <p:spPr>
          <a:xfrm>
            <a:off x="6977425" y="26375"/>
            <a:ext cx="22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tangled</a:t>
            </a:r>
          </a:p>
        </p:txBody>
      </p:sp>
      <p:sp>
        <p:nvSpPr>
          <p:cNvPr id="13" name="TextBox 12"/>
          <p:cNvSpPr txBox="1"/>
          <p:nvPr/>
        </p:nvSpPr>
        <p:spPr>
          <a:xfrm>
            <a:off x="4758233" y="3278977"/>
            <a:ext cx="7322020" cy="1323439"/>
          </a:xfrm>
          <a:prstGeom prst="rect">
            <a:avLst/>
          </a:prstGeom>
          <a:solidFill>
            <a:srgbClr val="115076"/>
          </a:solidFill>
          <a:ln w="38100">
            <a:solidFill>
              <a:srgbClr val="EE600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Look out for any cognates.</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Look at the word(s) before the adjective.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If you know it, decide which word would best describe it.</a:t>
            </a:r>
          </a:p>
        </p:txBody>
      </p:sp>
      <p:sp>
        <p:nvSpPr>
          <p:cNvPr id="14" name="TextBox 13"/>
          <p:cNvSpPr txBox="1"/>
          <p:nvPr/>
        </p:nvSpPr>
        <p:spPr>
          <a:xfrm>
            <a:off x="5574232" y="4628725"/>
            <a:ext cx="63964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Extension:</a:t>
            </a:r>
            <a:b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 Choose three more nouns in the poem and three adjectives to describe them.</a:t>
            </a:r>
            <a:b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 Make sure your adjective agrees with the noun.</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3892" y="777318"/>
            <a:ext cx="600093" cy="542614"/>
          </a:xfrm>
          <a:prstGeom prst="rect">
            <a:avLst/>
          </a:prstGeom>
        </p:spPr>
      </p:pic>
      <p:pic>
        <p:nvPicPr>
          <p:cNvPr id="2" name="Imagen 1">
            <a:extLst>
              <a:ext uri="{FF2B5EF4-FFF2-40B4-BE49-F238E27FC236}">
                <a16:creationId xmlns:a16="http://schemas.microsoft.com/office/drawing/2014/main" id="{EAB44C8D-6CE2-3549-AF6F-2E16797F6B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4960" y="938442"/>
            <a:ext cx="845020" cy="656369"/>
          </a:xfrm>
          <a:prstGeom prst="rect">
            <a:avLst/>
          </a:prstGeom>
        </p:spPr>
      </p:pic>
      <p:pic>
        <p:nvPicPr>
          <p:cNvPr id="3" name="Imagen 2">
            <a:extLst>
              <a:ext uri="{FF2B5EF4-FFF2-40B4-BE49-F238E27FC236}">
                <a16:creationId xmlns:a16="http://schemas.microsoft.com/office/drawing/2014/main" id="{215FA00C-7735-DF46-8080-FE1715EBD3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33437" y="1629205"/>
            <a:ext cx="744749" cy="873004"/>
          </a:xfrm>
          <a:prstGeom prst="rect">
            <a:avLst/>
          </a:prstGeom>
        </p:spPr>
      </p:pic>
      <p:pic>
        <p:nvPicPr>
          <p:cNvPr id="16" name="Imagen 15">
            <a:extLst>
              <a:ext uri="{FF2B5EF4-FFF2-40B4-BE49-F238E27FC236}">
                <a16:creationId xmlns:a16="http://schemas.microsoft.com/office/drawing/2014/main" id="{576F5CF6-7251-DF47-9F0A-333A68540CC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03891" y="2559572"/>
            <a:ext cx="600094" cy="684405"/>
          </a:xfrm>
          <a:prstGeom prst="rect">
            <a:avLst/>
          </a:prstGeom>
        </p:spPr>
      </p:pic>
      <p:pic>
        <p:nvPicPr>
          <p:cNvPr id="17" name="Imagen 16">
            <a:extLst>
              <a:ext uri="{FF2B5EF4-FFF2-40B4-BE49-F238E27FC236}">
                <a16:creationId xmlns:a16="http://schemas.microsoft.com/office/drawing/2014/main" id="{DDE53422-5EBB-FA40-966E-4519EE7EFC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03938" y="3329697"/>
            <a:ext cx="433893" cy="558960"/>
          </a:xfrm>
          <a:prstGeom prst="rect">
            <a:avLst/>
          </a:prstGeom>
        </p:spPr>
      </p:pic>
      <p:pic>
        <p:nvPicPr>
          <p:cNvPr id="19" name="Imagen 18">
            <a:extLst>
              <a:ext uri="{FF2B5EF4-FFF2-40B4-BE49-F238E27FC236}">
                <a16:creationId xmlns:a16="http://schemas.microsoft.com/office/drawing/2014/main" id="{86E7439F-7DA3-864B-80C8-194BED57E87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93092" y="3962360"/>
            <a:ext cx="1255584" cy="666365"/>
          </a:xfrm>
          <a:prstGeom prst="rect">
            <a:avLst/>
          </a:prstGeom>
        </p:spPr>
      </p:pic>
      <p:pic>
        <p:nvPicPr>
          <p:cNvPr id="20" name="Imagen 19">
            <a:extLst>
              <a:ext uri="{FF2B5EF4-FFF2-40B4-BE49-F238E27FC236}">
                <a16:creationId xmlns:a16="http://schemas.microsoft.com/office/drawing/2014/main" id="{C9DDFD9D-97CF-444F-926D-BD83EE3320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42594" y="4770516"/>
            <a:ext cx="845019" cy="753390"/>
          </a:xfrm>
          <a:prstGeom prst="rect">
            <a:avLst/>
          </a:prstGeom>
        </p:spPr>
      </p:pic>
      <p:pic>
        <p:nvPicPr>
          <p:cNvPr id="21" name="Imagen 20">
            <a:extLst>
              <a:ext uri="{FF2B5EF4-FFF2-40B4-BE49-F238E27FC236}">
                <a16:creationId xmlns:a16="http://schemas.microsoft.com/office/drawing/2014/main" id="{070955EA-BBAA-7542-BB4A-3FF71E01B21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238890" y="5631221"/>
            <a:ext cx="1000765" cy="694768"/>
          </a:xfrm>
          <a:prstGeom prst="rect">
            <a:avLst/>
          </a:prstGeom>
        </p:spPr>
      </p:pic>
      <p:sp>
        <p:nvSpPr>
          <p:cNvPr id="22" name="CuadroTexto 21">
            <a:extLst>
              <a:ext uri="{FF2B5EF4-FFF2-40B4-BE49-F238E27FC236}">
                <a16:creationId xmlns:a16="http://schemas.microsoft.com/office/drawing/2014/main" id="{77D0C3B9-E3A7-6648-91B6-1D736D0F9297}"/>
              </a:ext>
            </a:extLst>
          </p:cNvPr>
          <p:cNvSpPr txBox="1"/>
          <p:nvPr/>
        </p:nvSpPr>
        <p:spPr>
          <a:xfrm>
            <a:off x="4530663" y="1716852"/>
            <a:ext cx="11769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[a walk]</a:t>
            </a:r>
          </a:p>
        </p:txBody>
      </p:sp>
      <p:sp>
        <p:nvSpPr>
          <p:cNvPr id="23" name="Rounded Rectangle 11" descr="background rectangle&#10;">
            <a:extLst>
              <a:ext uri="{FF2B5EF4-FFF2-40B4-BE49-F238E27FC236}">
                <a16:creationId xmlns:a16="http://schemas.microsoft.com/office/drawing/2014/main" id="{99E1DDC8-ADEA-C040-BFDB-AF5B12FA1C2A}"/>
              </a:ext>
            </a:extLst>
          </p:cNvPr>
          <p:cNvSpPr/>
          <p:nvPr/>
        </p:nvSpPr>
        <p:spPr>
          <a:xfrm>
            <a:off x="10566964" y="112171"/>
            <a:ext cx="1403744" cy="48497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itle 2">
            <a:extLst>
              <a:ext uri="{FF2B5EF4-FFF2-40B4-BE49-F238E27FC236}">
                <a16:creationId xmlns:a16="http://schemas.microsoft.com/office/drawing/2014/main" id="{94662662-86B5-6C4F-9489-7AB93DD51CEE}"/>
              </a:ext>
            </a:extLst>
          </p:cNvPr>
          <p:cNvSpPr txBox="1">
            <a:spLocks/>
          </p:cNvSpPr>
          <p:nvPr/>
        </p:nvSpPr>
        <p:spPr>
          <a:xfrm>
            <a:off x="10519706" y="38052"/>
            <a:ext cx="1403744" cy="6541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9" name="Elipse 28">
            <a:extLst>
              <a:ext uri="{FF2B5EF4-FFF2-40B4-BE49-F238E27FC236}">
                <a16:creationId xmlns:a16="http://schemas.microsoft.com/office/drawing/2014/main" id="{67F22F9C-E49D-CE4D-9F1A-7D8F8FD7C2EB}"/>
              </a:ext>
            </a:extLst>
          </p:cNvPr>
          <p:cNvSpPr/>
          <p:nvPr/>
        </p:nvSpPr>
        <p:spPr>
          <a:xfrm>
            <a:off x="3845443" y="3527918"/>
            <a:ext cx="415724" cy="398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p:cNvSpPr txBox="1"/>
          <p:nvPr/>
        </p:nvSpPr>
        <p:spPr>
          <a:xfrm>
            <a:off x="9548041" y="2778164"/>
            <a:ext cx="1592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enorme</a:t>
            </a:r>
            <a:endPar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6" name="TextBox 25"/>
          <p:cNvSpPr txBox="1"/>
          <p:nvPr/>
        </p:nvSpPr>
        <p:spPr>
          <a:xfrm>
            <a:off x="9623511" y="1977056"/>
            <a:ext cx="1592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abierto</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27" name="TextBox 26"/>
          <p:cNvSpPr txBox="1"/>
          <p:nvPr/>
        </p:nvSpPr>
        <p:spPr>
          <a:xfrm>
            <a:off x="9548041" y="1123717"/>
            <a:ext cx="18156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cubierto</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28" name="TextBox 27"/>
          <p:cNvSpPr txBox="1"/>
          <p:nvPr/>
        </p:nvSpPr>
        <p:spPr>
          <a:xfrm>
            <a:off x="6968100" y="2775136"/>
            <a:ext cx="184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amarillo</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30" name="TextBox 29"/>
          <p:cNvSpPr txBox="1"/>
          <p:nvPr/>
        </p:nvSpPr>
        <p:spPr>
          <a:xfrm>
            <a:off x="6977425" y="1944167"/>
            <a:ext cx="184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desierto</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31" name="TextBox 30"/>
          <p:cNvSpPr txBox="1"/>
          <p:nvPr/>
        </p:nvSpPr>
        <p:spPr>
          <a:xfrm>
            <a:off x="6977803" y="1089099"/>
            <a:ext cx="2141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arrugado</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32" name="TextBox 31"/>
          <p:cNvSpPr txBox="1"/>
          <p:nvPr/>
        </p:nvSpPr>
        <p:spPr>
          <a:xfrm>
            <a:off x="6977425" y="319907"/>
            <a:ext cx="2141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enredado</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a:t>
            </a:r>
          </a:p>
        </p:txBody>
      </p:sp>
      <p:sp>
        <p:nvSpPr>
          <p:cNvPr id="25" name="Title 24">
            <a:extLst>
              <a:ext uri="{FF2B5EF4-FFF2-40B4-BE49-F238E27FC236}">
                <a16:creationId xmlns:a16="http://schemas.microsoft.com/office/drawing/2014/main" id="{96CF7B21-7094-5943-80CD-48D61060D1C1}"/>
              </a:ext>
            </a:extLst>
          </p:cNvPr>
          <p:cNvSpPr>
            <a:spLocks noGrp="1"/>
          </p:cNvSpPr>
          <p:nvPr>
            <p:ph type="title"/>
          </p:nvPr>
        </p:nvSpPr>
        <p:spPr>
          <a:xfrm>
            <a:off x="10615841" y="126561"/>
            <a:ext cx="1330274" cy="460399"/>
          </a:xfrm>
        </p:spPr>
        <p:txBody>
          <a:bodyPr>
            <a:normAutofit/>
          </a:bodyPr>
          <a:lstStyle/>
          <a:p>
            <a:pPr algn="ctr"/>
            <a:r>
              <a:rPr lang="en-GB" sz="1800" b="1" dirty="0" err="1">
                <a:solidFill>
                  <a:prstClr val="white"/>
                </a:solidFill>
              </a:rPr>
              <a:t>escribir</a:t>
            </a:r>
            <a:endParaRPr lang="en-US" sz="1800" dirty="0"/>
          </a:p>
        </p:txBody>
      </p:sp>
      <p:sp>
        <p:nvSpPr>
          <p:cNvPr id="33" name="Rectangle 32">
            <a:extLst>
              <a:ext uri="{FF2B5EF4-FFF2-40B4-BE49-F238E27FC236}">
                <a16:creationId xmlns:a16="http://schemas.microsoft.com/office/drawing/2014/main" id="{2D6FF38D-3079-4429-B3B1-836804031052}"/>
              </a:ext>
            </a:extLst>
          </p:cNvPr>
          <p:cNvSpPr/>
          <p:nvPr/>
        </p:nvSpPr>
        <p:spPr>
          <a:xfrm>
            <a:off x="6780643" y="5823530"/>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la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obra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"El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príncipe</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Zeta" </a:t>
            </a:r>
            <a:b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b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Editoria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9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animBg="1"/>
      <p:bldP spid="14" grpId="0"/>
      <p:bldP spid="18" grpId="0"/>
      <p:bldP spid="26" grpId="0"/>
      <p:bldP spid="27" grpId="0"/>
      <p:bldP spid="28" grpId="0"/>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6785"/>
            <a:ext cx="9206887" cy="435767"/>
          </a:xfrm>
        </p:spPr>
        <p:txBody>
          <a:bodyPr>
            <a:normAutofit/>
          </a:bodyPr>
          <a:lstStyle/>
          <a:p>
            <a:r>
              <a:rPr lang="en-GB" sz="2000" b="1" i="1" dirty="0" err="1"/>
              <a:t>Buscas</a:t>
            </a:r>
            <a:r>
              <a:rPr lang="en-GB" sz="2000" b="1" i="1" dirty="0"/>
              <a:t> </a:t>
            </a:r>
            <a:r>
              <a:rPr lang="en-GB" sz="2000" b="1" i="1" dirty="0" err="1"/>
              <a:t>unas</a:t>
            </a:r>
            <a:r>
              <a:rPr lang="en-GB" sz="2000" b="1" i="1" dirty="0"/>
              <a:t> </a:t>
            </a:r>
            <a:r>
              <a:rPr lang="en-GB" sz="2000" b="1" i="1" dirty="0" err="1"/>
              <a:t>vacaciones</a:t>
            </a:r>
            <a:r>
              <a:rPr lang="en-GB" sz="2000" b="1" i="1" dirty="0"/>
              <a:t> </a:t>
            </a:r>
            <a:r>
              <a:rPr lang="en-GB" sz="2000" b="1" i="1" dirty="0" err="1"/>
              <a:t>en</a:t>
            </a:r>
            <a:r>
              <a:rPr lang="en-GB" sz="2000" b="1" i="1" dirty="0"/>
              <a:t> </a:t>
            </a:r>
            <a:r>
              <a:rPr lang="en-GB" sz="2000" b="1" i="1" dirty="0" err="1"/>
              <a:t>España</a:t>
            </a:r>
            <a:r>
              <a:rPr lang="en-GB" sz="2000" b="1" i="1" dirty="0"/>
              <a:t>. Lee </a:t>
            </a:r>
            <a:r>
              <a:rPr lang="en-GB" sz="2000" b="1" i="1" dirty="0" err="1"/>
              <a:t>este</a:t>
            </a:r>
            <a:r>
              <a:rPr lang="en-GB" sz="2000" b="1" i="1" dirty="0"/>
              <a:t> </a:t>
            </a:r>
            <a:r>
              <a:rPr lang="en-GB" sz="2000" b="1" i="1" dirty="0" err="1"/>
              <a:t>texto</a:t>
            </a:r>
            <a:r>
              <a:rPr lang="en-GB" sz="2000" b="1" i="1" dirty="0"/>
              <a:t>.</a:t>
            </a:r>
          </a:p>
        </p:txBody>
      </p:sp>
      <p:sp>
        <p:nvSpPr>
          <p:cNvPr id="5" name="Title 1"/>
          <p:cNvSpPr txBox="1">
            <a:spLocks/>
          </p:cNvSpPr>
          <p:nvPr/>
        </p:nvSpPr>
        <p:spPr>
          <a:xfrm>
            <a:off x="245751" y="525173"/>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clara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información</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completa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las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frases</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p>
        </p:txBody>
      </p:sp>
      <p:sp>
        <p:nvSpPr>
          <p:cNvPr id="6" name="Rounded Rectangle 5"/>
          <p:cNvSpPr/>
          <p:nvPr/>
        </p:nvSpPr>
        <p:spPr>
          <a:xfrm>
            <a:off x="10494335" y="104011"/>
            <a:ext cx="1541722" cy="58645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0494334" y="97668"/>
            <a:ext cx="2007693" cy="5928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245752" y="946779"/>
            <a:ext cx="11790305" cy="51706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Quieres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viajar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estudiar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posible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Organizamos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de una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semana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El lunes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aeropuerto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tiempo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juntos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playa y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con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compañeros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españoles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martes,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miércoles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jueves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escuela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cosas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otras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actividades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familias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comida.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ayuda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sólo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lavar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platos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aunque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normalmente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basura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suelo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viernes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sábado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bicicleta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flamenco…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domingo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con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estación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decir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adiós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Unas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fantásticas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9" name="TextBox 14">
            <a:extLst>
              <a:ext uri="{FF2B5EF4-FFF2-40B4-BE49-F238E27FC236}">
                <a16:creationId xmlns:a16="http://schemas.microsoft.com/office/drawing/2014/main" id="{9F72BE0B-5564-8E4D-85AE-077DE9B1FFDE}"/>
              </a:ext>
            </a:extLst>
          </p:cNvPr>
          <p:cNvSpPr txBox="1"/>
          <p:nvPr/>
        </p:nvSpPr>
        <p:spPr>
          <a:xfrm>
            <a:off x="3600970" y="1841071"/>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 arrive</a:t>
            </a:r>
          </a:p>
        </p:txBody>
      </p:sp>
      <p:sp>
        <p:nvSpPr>
          <p:cNvPr id="11" name="TextBox 14">
            <a:extLst>
              <a:ext uri="{FF2B5EF4-FFF2-40B4-BE49-F238E27FC236}">
                <a16:creationId xmlns:a16="http://schemas.microsoft.com/office/drawing/2014/main" id="{E0D61A97-AFC9-9441-B23A-4C330D291B66}"/>
              </a:ext>
            </a:extLst>
          </p:cNvPr>
          <p:cNvSpPr txBox="1"/>
          <p:nvPr/>
        </p:nvSpPr>
        <p:spPr>
          <a:xfrm>
            <a:off x="8928802" y="183302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[2] they spend</a:t>
            </a:r>
          </a:p>
        </p:txBody>
      </p:sp>
      <p:sp>
        <p:nvSpPr>
          <p:cNvPr id="12" name="TextBox 14">
            <a:extLst>
              <a:ext uri="{FF2B5EF4-FFF2-40B4-BE49-F238E27FC236}">
                <a16:creationId xmlns:a16="http://schemas.microsoft.com/office/drawing/2014/main" id="{97E732E8-1BB9-FE49-97D7-49E05B8BDCB7}"/>
              </a:ext>
            </a:extLst>
          </p:cNvPr>
          <p:cNvSpPr txBox="1"/>
          <p:nvPr/>
        </p:nvSpPr>
        <p:spPr>
          <a:xfrm>
            <a:off x="2752884" y="2315277"/>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[3] they speak</a:t>
            </a:r>
          </a:p>
        </p:txBody>
      </p:sp>
      <p:sp>
        <p:nvSpPr>
          <p:cNvPr id="13" name="TextBox 14">
            <a:extLst>
              <a:ext uri="{FF2B5EF4-FFF2-40B4-BE49-F238E27FC236}">
                <a16:creationId xmlns:a16="http://schemas.microsoft.com/office/drawing/2014/main" id="{061C5239-8E0E-194F-AB6D-AABAA96944E2}"/>
              </a:ext>
            </a:extLst>
          </p:cNvPr>
          <p:cNvSpPr txBox="1"/>
          <p:nvPr/>
        </p:nvSpPr>
        <p:spPr>
          <a:xfrm>
            <a:off x="3039152" y="276744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[4] they study</a:t>
            </a:r>
          </a:p>
        </p:txBody>
      </p:sp>
      <p:sp>
        <p:nvSpPr>
          <p:cNvPr id="14" name="TextBox 14">
            <a:extLst>
              <a:ext uri="{FF2B5EF4-FFF2-40B4-BE49-F238E27FC236}">
                <a16:creationId xmlns:a16="http://schemas.microsoft.com/office/drawing/2014/main" id="{C0CD2CC2-0E17-3A44-B030-54524FE33AEB}"/>
              </a:ext>
            </a:extLst>
          </p:cNvPr>
          <p:cNvSpPr txBox="1"/>
          <p:nvPr/>
        </p:nvSpPr>
        <p:spPr>
          <a:xfrm>
            <a:off x="8224148" y="2767448"/>
            <a:ext cx="165646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[5] asks</a:t>
            </a:r>
          </a:p>
        </p:txBody>
      </p:sp>
      <p:sp>
        <p:nvSpPr>
          <p:cNvPr id="15" name="TextBox 14">
            <a:extLst>
              <a:ext uri="{FF2B5EF4-FFF2-40B4-BE49-F238E27FC236}">
                <a16:creationId xmlns:a16="http://schemas.microsoft.com/office/drawing/2014/main" id="{DCC896D9-B427-DC4F-9966-91B82B294A0E}"/>
              </a:ext>
            </a:extLst>
          </p:cNvPr>
          <p:cNvSpPr txBox="1"/>
          <p:nvPr/>
        </p:nvSpPr>
        <p:spPr>
          <a:xfrm>
            <a:off x="1529201" y="3219487"/>
            <a:ext cx="213603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[6] he organises</a:t>
            </a:r>
          </a:p>
        </p:txBody>
      </p:sp>
      <p:sp>
        <p:nvSpPr>
          <p:cNvPr id="16" name="TextBox 14">
            <a:extLst>
              <a:ext uri="{FF2B5EF4-FFF2-40B4-BE49-F238E27FC236}">
                <a16:creationId xmlns:a16="http://schemas.microsoft.com/office/drawing/2014/main" id="{86AC86A1-ABB2-5C47-BD5C-661C38BDA53C}"/>
              </a:ext>
            </a:extLst>
          </p:cNvPr>
          <p:cNvSpPr txBox="1"/>
          <p:nvPr/>
        </p:nvSpPr>
        <p:spPr>
          <a:xfrm>
            <a:off x="9175682" y="3261488"/>
            <a:ext cx="1900763"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[7] prepare</a:t>
            </a:r>
          </a:p>
        </p:txBody>
      </p:sp>
      <p:sp>
        <p:nvSpPr>
          <p:cNvPr id="17" name="TextBox 14">
            <a:extLst>
              <a:ext uri="{FF2B5EF4-FFF2-40B4-BE49-F238E27FC236}">
                <a16:creationId xmlns:a16="http://schemas.microsoft.com/office/drawing/2014/main" id="{62877C76-6DB2-AD44-83BD-3BFFC7118509}"/>
              </a:ext>
            </a:extLst>
          </p:cNvPr>
          <p:cNvSpPr txBox="1"/>
          <p:nvPr/>
        </p:nvSpPr>
        <p:spPr>
          <a:xfrm>
            <a:off x="1455250" y="3682470"/>
            <a:ext cx="1919479"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[8] They need</a:t>
            </a:r>
          </a:p>
        </p:txBody>
      </p:sp>
      <p:sp>
        <p:nvSpPr>
          <p:cNvPr id="18" name="TextBox 14">
            <a:extLst>
              <a:ext uri="{FF2B5EF4-FFF2-40B4-BE49-F238E27FC236}">
                <a16:creationId xmlns:a16="http://schemas.microsoft.com/office/drawing/2014/main" id="{99AA3FFA-81B6-DF4C-989C-6F067640F680}"/>
              </a:ext>
            </a:extLst>
          </p:cNvPr>
          <p:cNvSpPr txBox="1"/>
          <p:nvPr/>
        </p:nvSpPr>
        <p:spPr>
          <a:xfrm>
            <a:off x="3374729" y="4155193"/>
            <a:ext cx="1908346"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[9] take out</a:t>
            </a:r>
          </a:p>
        </p:txBody>
      </p:sp>
      <p:sp>
        <p:nvSpPr>
          <p:cNvPr id="19" name="TextBox 14">
            <a:extLst>
              <a:ext uri="{FF2B5EF4-FFF2-40B4-BE49-F238E27FC236}">
                <a16:creationId xmlns:a16="http://schemas.microsoft.com/office/drawing/2014/main" id="{7DD4B886-D169-914B-854A-1927D8B5CE76}"/>
              </a:ext>
            </a:extLst>
          </p:cNvPr>
          <p:cNvSpPr txBox="1"/>
          <p:nvPr/>
        </p:nvSpPr>
        <p:spPr>
          <a:xfrm>
            <a:off x="3039152" y="4597492"/>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[11] they ride</a:t>
            </a:r>
          </a:p>
        </p:txBody>
      </p:sp>
      <p:sp>
        <p:nvSpPr>
          <p:cNvPr id="20" name="TextBox 14">
            <a:extLst>
              <a:ext uri="{FF2B5EF4-FFF2-40B4-BE49-F238E27FC236}">
                <a16:creationId xmlns:a16="http://schemas.microsoft.com/office/drawing/2014/main" id="{5EE26CB8-6C08-4346-9D56-BC38F7850A57}"/>
              </a:ext>
            </a:extLst>
          </p:cNvPr>
          <p:cNvSpPr txBox="1"/>
          <p:nvPr/>
        </p:nvSpPr>
        <p:spPr>
          <a:xfrm>
            <a:off x="6582608"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[12] they dance</a:t>
            </a:r>
          </a:p>
        </p:txBody>
      </p:sp>
      <p:sp>
        <p:nvSpPr>
          <p:cNvPr id="21" name="TextBox 14">
            <a:extLst>
              <a:ext uri="{FF2B5EF4-FFF2-40B4-BE49-F238E27FC236}">
                <a16:creationId xmlns:a16="http://schemas.microsoft.com/office/drawing/2014/main" id="{F2CF294A-B96A-F043-BB82-CF71FA62B523}"/>
              </a:ext>
            </a:extLst>
          </p:cNvPr>
          <p:cNvSpPr txBox="1"/>
          <p:nvPr/>
        </p:nvSpPr>
        <p:spPr>
          <a:xfrm>
            <a:off x="9052382"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[13] they sing</a:t>
            </a:r>
          </a:p>
        </p:txBody>
      </p:sp>
      <p:sp>
        <p:nvSpPr>
          <p:cNvPr id="22" name="TextBox 14">
            <a:extLst>
              <a:ext uri="{FF2B5EF4-FFF2-40B4-BE49-F238E27FC236}">
                <a16:creationId xmlns:a16="http://schemas.microsoft.com/office/drawing/2014/main" id="{6759BB5F-46ED-4845-9D39-DBE4B5077C9A}"/>
              </a:ext>
            </a:extLst>
          </p:cNvPr>
          <p:cNvSpPr txBox="1"/>
          <p:nvPr/>
        </p:nvSpPr>
        <p:spPr>
          <a:xfrm>
            <a:off x="4672505" y="5045792"/>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[14] travels</a:t>
            </a:r>
          </a:p>
        </p:txBody>
      </p:sp>
      <p:sp>
        <p:nvSpPr>
          <p:cNvPr id="23" name="TextBox 14">
            <a:extLst>
              <a:ext uri="{FF2B5EF4-FFF2-40B4-BE49-F238E27FC236}">
                <a16:creationId xmlns:a16="http://schemas.microsoft.com/office/drawing/2014/main" id="{7DD4B886-D169-914B-854A-1927D8B5CE76}"/>
              </a:ext>
            </a:extLst>
          </p:cNvPr>
          <p:cNvSpPr txBox="1"/>
          <p:nvPr/>
        </p:nvSpPr>
        <p:spPr>
          <a:xfrm>
            <a:off x="6981082" y="4155193"/>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[10] clean</a:t>
            </a:r>
          </a:p>
        </p:txBody>
      </p:sp>
      <p:pic>
        <p:nvPicPr>
          <p:cNvPr id="3" name="Vacaciones en España.wav" descr="Vacaciones en España.wav">
            <a:hlinkClick r:id="" action="ppaction://media"/>
            <a:extLst>
              <a:ext uri="{FF2B5EF4-FFF2-40B4-BE49-F238E27FC236}">
                <a16:creationId xmlns:a16="http://schemas.microsoft.com/office/drawing/2014/main" id="{D38F8146-D5B0-2A46-AB61-4EA3A58546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4678" y="128084"/>
            <a:ext cx="812800" cy="812800"/>
          </a:xfrm>
          <a:prstGeom prst="rect">
            <a:avLst/>
          </a:prstGeom>
        </p:spPr>
      </p:pic>
    </p:spTree>
    <p:extLst>
      <p:ext uri="{BB962C8B-B14F-4D97-AF65-F5344CB8AC3E}">
        <p14:creationId xmlns:p14="http://schemas.microsoft.com/office/powerpoint/2010/main" val="149967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2" y="170115"/>
            <a:ext cx="4869628" cy="740268"/>
          </a:xfrm>
        </p:spPr>
        <p:txBody>
          <a:bodyPr>
            <a:normAutofit/>
          </a:bodyPr>
          <a:lstStyle/>
          <a:p>
            <a:r>
              <a:rPr lang="en-GB" sz="2800" b="1" dirty="0" err="1"/>
              <a:t>Escribir</a:t>
            </a:r>
            <a:r>
              <a:rPr lang="en-GB" sz="2800" b="1" dirty="0"/>
              <a:t> un poema nuevo</a:t>
            </a:r>
          </a:p>
        </p:txBody>
      </p:sp>
      <p:sp>
        <p:nvSpPr>
          <p:cNvPr id="3" name="Content Placeholder 2"/>
          <p:cNvSpPr>
            <a:spLocks noGrp="1"/>
          </p:cNvSpPr>
          <p:nvPr>
            <p:ph idx="1"/>
          </p:nvPr>
        </p:nvSpPr>
        <p:spPr>
          <a:xfrm>
            <a:off x="332590" y="856402"/>
            <a:ext cx="11440758" cy="5364515"/>
          </a:xfrm>
        </p:spPr>
        <p:txBody>
          <a:bodyPr>
            <a:noAutofit/>
          </a:bodyPr>
          <a:lstStyle/>
          <a:p>
            <a:pPr marL="0" indent="0">
              <a:lnSpc>
                <a:spcPct val="150000"/>
              </a:lnSpc>
              <a:buNone/>
            </a:pPr>
            <a:r>
              <a:rPr lang="en-GB" sz="2600" dirty="0" err="1"/>
              <a:t>Vamos</a:t>
            </a:r>
            <a:r>
              <a:rPr lang="en-GB" sz="2600" dirty="0"/>
              <a:t> a </a:t>
            </a:r>
            <a:r>
              <a:rPr lang="en-GB" sz="2600" dirty="0" err="1"/>
              <a:t>usar</a:t>
            </a:r>
            <a:r>
              <a:rPr lang="en-GB" sz="2600" dirty="0"/>
              <a:t> </a:t>
            </a:r>
            <a:r>
              <a:rPr lang="en-GB" sz="2600" dirty="0" err="1"/>
              <a:t>verbos</a:t>
            </a:r>
            <a:r>
              <a:rPr lang="en-GB" sz="2600" dirty="0"/>
              <a:t> en –ar y </a:t>
            </a:r>
            <a:r>
              <a:rPr lang="en-GB" sz="2600" dirty="0" err="1"/>
              <a:t>escribir</a:t>
            </a:r>
            <a:r>
              <a:rPr lang="en-GB" sz="2600" dirty="0"/>
              <a:t> un poema nuevo.</a:t>
            </a:r>
          </a:p>
          <a:p>
            <a:pPr marL="0" indent="0">
              <a:lnSpc>
                <a:spcPct val="150000"/>
              </a:lnSpc>
              <a:buNone/>
            </a:pPr>
            <a:r>
              <a:rPr lang="en-GB" sz="2600" b="1" dirty="0"/>
              <a:t>Persona A: </a:t>
            </a:r>
            <a:r>
              <a:rPr lang="en-GB" sz="2600" dirty="0"/>
              <a:t>Lee el poema. ¡</a:t>
            </a:r>
            <a:r>
              <a:rPr lang="en-GB" sz="2600" dirty="0" err="1"/>
              <a:t>Debes</a:t>
            </a:r>
            <a:r>
              <a:rPr lang="en-GB" sz="2600" dirty="0"/>
              <a:t> </a:t>
            </a:r>
            <a:r>
              <a:rPr lang="en-GB" sz="2600" dirty="0" err="1"/>
              <a:t>interpretar</a:t>
            </a:r>
            <a:r>
              <a:rPr lang="en-GB" sz="2600" dirty="0"/>
              <a:t> las </a:t>
            </a:r>
            <a:r>
              <a:rPr lang="en-GB" sz="2600" dirty="0" err="1"/>
              <a:t>imágenes</a:t>
            </a:r>
            <a:r>
              <a:rPr lang="en-GB" sz="2600" dirty="0"/>
              <a:t>!</a:t>
            </a:r>
          </a:p>
          <a:p>
            <a:pPr marL="0" indent="0">
              <a:lnSpc>
                <a:spcPct val="150000"/>
              </a:lnSpc>
              <a:buNone/>
            </a:pPr>
            <a:r>
              <a:rPr lang="en-GB" sz="2600" dirty="0" err="1"/>
              <a:t>Ejemplo</a:t>
            </a:r>
            <a:r>
              <a:rPr lang="en-GB" sz="2600" dirty="0"/>
              <a:t>:</a:t>
            </a:r>
          </a:p>
          <a:p>
            <a:pPr marL="0" indent="0">
              <a:lnSpc>
                <a:spcPct val="150000"/>
              </a:lnSpc>
              <a:buNone/>
            </a:pPr>
            <a:endParaRPr lang="en-GB" sz="2600" dirty="0"/>
          </a:p>
          <a:p>
            <a:pPr marL="0" indent="0">
              <a:lnSpc>
                <a:spcPct val="150000"/>
              </a:lnSpc>
              <a:buNone/>
            </a:pPr>
            <a:endParaRPr lang="en-GB" sz="2600" dirty="0"/>
          </a:p>
          <a:p>
            <a:pPr marL="0" indent="0">
              <a:lnSpc>
                <a:spcPct val="150000"/>
              </a:lnSpc>
              <a:buNone/>
            </a:pPr>
            <a:r>
              <a:rPr lang="en-GB" sz="2600" b="1" dirty="0"/>
              <a:t>Persona B: </a:t>
            </a:r>
            <a:r>
              <a:rPr lang="en-GB" sz="2600" dirty="0"/>
              <a:t>Escucha y escribe el poema. Luego, </a:t>
            </a:r>
            <a:r>
              <a:rPr lang="en-GB" sz="2600" dirty="0" err="1"/>
              <a:t>compara</a:t>
            </a:r>
            <a:r>
              <a:rPr lang="en-GB" sz="2600" dirty="0"/>
              <a:t>.</a:t>
            </a:r>
          </a:p>
          <a:p>
            <a:pPr marL="0" indent="0">
              <a:lnSpc>
                <a:spcPct val="150000"/>
              </a:lnSpc>
              <a:buNone/>
            </a:pPr>
            <a:r>
              <a:rPr lang="en-GB" sz="2600" dirty="0"/>
              <a:t>Luego, Persona B </a:t>
            </a:r>
            <a:r>
              <a:rPr lang="en-GB" sz="2600" dirty="0" err="1"/>
              <a:t>habla</a:t>
            </a:r>
            <a:r>
              <a:rPr lang="en-GB" sz="2600" dirty="0"/>
              <a:t> y Persona A escucha y escribe.</a:t>
            </a:r>
          </a:p>
          <a:p>
            <a:pPr marL="0" indent="0">
              <a:lnSpc>
                <a:spcPct val="150000"/>
              </a:lnSpc>
              <a:buNone/>
            </a:pPr>
            <a:endParaRPr lang="en-GB" sz="2400" dirty="0"/>
          </a:p>
        </p:txBody>
      </p:sp>
      <p:sp>
        <p:nvSpPr>
          <p:cNvPr id="7" name="CuadroTexto 6">
            <a:extLst>
              <a:ext uri="{FF2B5EF4-FFF2-40B4-BE49-F238E27FC236}">
                <a16:creationId xmlns:a16="http://schemas.microsoft.com/office/drawing/2014/main" id="{9A249BBD-95E7-6B4D-92A5-EE702699302E}"/>
              </a:ext>
            </a:extLst>
          </p:cNvPr>
          <p:cNvSpPr txBox="1"/>
          <p:nvPr/>
        </p:nvSpPr>
        <p:spPr>
          <a:xfrm>
            <a:off x="1813811" y="3131527"/>
            <a:ext cx="6490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[We play] en la                            en verano.</a:t>
            </a:r>
          </a:p>
        </p:txBody>
      </p:sp>
      <p:sp>
        <p:nvSpPr>
          <p:cNvPr id="10" name="Llamada ovalada 9">
            <a:extLst>
              <a:ext uri="{FF2B5EF4-FFF2-40B4-BE49-F238E27FC236}">
                <a16:creationId xmlns:a16="http://schemas.microsoft.com/office/drawing/2014/main" id="{E067FF59-A2DF-B548-A30D-2A5F59E85943}"/>
              </a:ext>
            </a:extLst>
          </p:cNvPr>
          <p:cNvSpPr/>
          <p:nvPr/>
        </p:nvSpPr>
        <p:spPr>
          <a:xfrm>
            <a:off x="8523038" y="2505607"/>
            <a:ext cx="3031823" cy="2113613"/>
          </a:xfrm>
          <a:prstGeom prst="wedgeEllipseCallout">
            <a:avLst>
              <a:gd name="adj1" fmla="val -64640"/>
              <a:gd name="adj2" fmla="val 270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Jugamos en la playa en verano.</a:t>
            </a:r>
          </a:p>
        </p:txBody>
      </p:sp>
      <p:sp>
        <p:nvSpPr>
          <p:cNvPr id="11" name="Rounded Rectangle 11" descr="background rectangle&#10;">
            <a:extLst>
              <a:ext uri="{FF2B5EF4-FFF2-40B4-BE49-F238E27FC236}">
                <a16:creationId xmlns:a16="http://schemas.microsoft.com/office/drawing/2014/main" id="{2F2D9F2C-6812-E546-93E1-F27515247FA9}"/>
              </a:ext>
            </a:extLst>
          </p:cNvPr>
          <p:cNvSpPr/>
          <p:nvPr/>
        </p:nvSpPr>
        <p:spPr>
          <a:xfrm>
            <a:off x="8429297" y="112224"/>
            <a:ext cx="3604919" cy="33112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2">
            <a:extLst>
              <a:ext uri="{FF2B5EF4-FFF2-40B4-BE49-F238E27FC236}">
                <a16:creationId xmlns:a16="http://schemas.microsoft.com/office/drawing/2014/main" id="{346C44FD-08A5-E747-BB1A-41CE7E348C9C}"/>
              </a:ext>
            </a:extLst>
          </p:cNvPr>
          <p:cNvSpPr txBox="1">
            <a:spLocks/>
          </p:cNvSpPr>
          <p:nvPr/>
        </p:nvSpPr>
        <p:spPr>
          <a:xfrm>
            <a:off x="8304551" y="56231"/>
            <a:ext cx="3846657" cy="447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6146" name="Picture 2" descr="Beach animated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368" y="2505607"/>
            <a:ext cx="2019849" cy="151488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a:extLst>
              <a:ext uri="{FF2B5EF4-FFF2-40B4-BE49-F238E27FC236}">
                <a16:creationId xmlns:a16="http://schemas.microsoft.com/office/drawing/2014/main" id="{A530C9CB-4E50-474F-8AB8-58CB92E832C4}"/>
              </a:ext>
            </a:extLst>
          </p:cNvPr>
          <p:cNvSpPr/>
          <p:nvPr/>
        </p:nvSpPr>
        <p:spPr>
          <a:xfrm>
            <a:off x="6756459" y="5742758"/>
            <a:ext cx="5402100"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la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obra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"El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príncipe</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Zeta" </a:t>
            </a:r>
            <a:b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b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de Juan Guinea Díaz, A Fortiori </a:t>
            </a:r>
            <a:r>
              <a:rPr kumimoji="0" lang="en-GB" sz="1600" b="0" i="1" u="none" strike="noStrike" kern="1200" cap="none" spc="0" normalizeH="0" baseline="0" noProof="0" dirty="0" err="1">
                <a:ln>
                  <a:noFill/>
                </a:ln>
                <a:solidFill>
                  <a:srgbClr val="104F75"/>
                </a:solidFill>
                <a:effectLst/>
                <a:uLnTx/>
                <a:uFillTx/>
                <a:latin typeface="Century Gothic" panose="020B0502020202020204" pitchFamily="34" charset="0"/>
                <a:ea typeface="Calibri" panose="020F0502020204030204" pitchFamily="34" charset="0"/>
                <a:cs typeface="+mn-cs"/>
              </a:rPr>
              <a:t>Editoria</a:t>
            </a:r>
            <a:r>
              <a:rPr kumimoji="0" lang="en-GB" sz="1600" b="0" i="1"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mn-cs"/>
              </a:rPr>
              <a:t>, 2010.</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986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84" y="70985"/>
            <a:ext cx="1660450" cy="303853"/>
          </a:xfrm>
        </p:spPr>
        <p:txBody>
          <a:bodyPr>
            <a:normAutofit fontScale="90000"/>
          </a:bodyPr>
          <a:lstStyle/>
          <a:p>
            <a:r>
              <a:rPr lang="en-GB" sz="2200" b="1" dirty="0"/>
              <a:t>Persona A</a:t>
            </a:r>
          </a:p>
        </p:txBody>
      </p:sp>
      <p:sp>
        <p:nvSpPr>
          <p:cNvPr id="4" name="Rectangle 3"/>
          <p:cNvSpPr/>
          <p:nvPr/>
        </p:nvSpPr>
        <p:spPr>
          <a:xfrm>
            <a:off x="6465430" y="269399"/>
            <a:ext cx="5620890" cy="612975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11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enjoy</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un paseo por la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12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look at] el                amarillo</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13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have</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el         enredado </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14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rest</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la             y la sal</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15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play</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con los        arrugados</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16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have</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dinner</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el bar</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17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sing</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con la ventana abierta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18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speak</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con la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19   [</a:t>
            </a:r>
            <a:r>
              <a:rPr kumimoji="0" lang="es-ES"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dance] en la playa desierta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20   en el cielo todas las</a:t>
            </a:r>
            <a:endParaRPr kumimoji="0" lang="en-GB" sz="22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walk</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en la                en verano</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2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look at] las               del mar</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3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listen to] la brisa,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take</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out</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un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4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jump</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y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swim</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5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prepare]                 en el patio</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6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carry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melón y</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7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listen to] la </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8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need</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una siesta al mediodía</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9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They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buy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un cubo y una pala</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10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We</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play</a:t>
            </a: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con enormes castillos</a:t>
            </a:r>
            <a:endParaRPr kumimoji="0" lang="x-none"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pic>
        <p:nvPicPr>
          <p:cNvPr id="13" name="Imagen 12">
            <a:extLst>
              <a:ext uri="{FF2B5EF4-FFF2-40B4-BE49-F238E27FC236}">
                <a16:creationId xmlns:a16="http://schemas.microsoft.com/office/drawing/2014/main" id="{3D8DB864-D55E-9945-80F5-DE9FE3CEED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8799" y="860303"/>
            <a:ext cx="870365" cy="523118"/>
          </a:xfrm>
          <a:prstGeom prst="rect">
            <a:avLst/>
          </a:prstGeom>
        </p:spPr>
      </p:pic>
      <p:pic>
        <p:nvPicPr>
          <p:cNvPr id="14" name="Imagen 13">
            <a:extLst>
              <a:ext uri="{FF2B5EF4-FFF2-40B4-BE49-F238E27FC236}">
                <a16:creationId xmlns:a16="http://schemas.microsoft.com/office/drawing/2014/main" id="{DE54B3C6-CEFF-AC41-873A-60ABA19EDE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0919" y="1359282"/>
            <a:ext cx="588873" cy="588873"/>
          </a:xfrm>
          <a:prstGeom prst="rect">
            <a:avLst/>
          </a:prstGeom>
        </p:spPr>
      </p:pic>
      <p:pic>
        <p:nvPicPr>
          <p:cNvPr id="16" name="Imagen 15">
            <a:extLst>
              <a:ext uri="{FF2B5EF4-FFF2-40B4-BE49-F238E27FC236}">
                <a16:creationId xmlns:a16="http://schemas.microsoft.com/office/drawing/2014/main" id="{D30C2BAE-96AC-334C-BAA0-55F6D06C8E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51428" y="2782992"/>
            <a:ext cx="1307592" cy="662480"/>
          </a:xfrm>
          <a:prstGeom prst="rect">
            <a:avLst/>
          </a:prstGeom>
        </p:spPr>
      </p:pic>
      <p:pic>
        <p:nvPicPr>
          <p:cNvPr id="17" name="Imagen 16">
            <a:extLst>
              <a:ext uri="{FF2B5EF4-FFF2-40B4-BE49-F238E27FC236}">
                <a16:creationId xmlns:a16="http://schemas.microsoft.com/office/drawing/2014/main" id="{A1E991B9-DE91-9F4F-B809-29C065BB7E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53982" y="3346894"/>
            <a:ext cx="685862" cy="591348"/>
          </a:xfrm>
          <a:prstGeom prst="rect">
            <a:avLst/>
          </a:prstGeom>
        </p:spPr>
      </p:pic>
      <p:pic>
        <p:nvPicPr>
          <p:cNvPr id="18" name="Imagen 17">
            <a:extLst>
              <a:ext uri="{FF2B5EF4-FFF2-40B4-BE49-F238E27FC236}">
                <a16:creationId xmlns:a16="http://schemas.microsoft.com/office/drawing/2014/main" id="{ABC2FD64-675C-6543-ACBB-5AF4DA90DB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1127" y="4952897"/>
            <a:ext cx="544585" cy="591348"/>
          </a:xfrm>
          <a:prstGeom prst="rect">
            <a:avLst/>
          </a:prstGeom>
        </p:spPr>
      </p:pic>
      <p:pic>
        <p:nvPicPr>
          <p:cNvPr id="19" name="Imagen 18">
            <a:extLst>
              <a:ext uri="{FF2B5EF4-FFF2-40B4-BE49-F238E27FC236}">
                <a16:creationId xmlns:a16="http://schemas.microsoft.com/office/drawing/2014/main" id="{1619A60B-79E8-1244-A818-0F755A993A6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04118" y="4952897"/>
            <a:ext cx="383763" cy="563952"/>
          </a:xfrm>
          <a:prstGeom prst="rect">
            <a:avLst/>
          </a:prstGeom>
        </p:spPr>
      </p:pic>
      <p:pic>
        <p:nvPicPr>
          <p:cNvPr id="20" name="Imagen 19">
            <a:extLst>
              <a:ext uri="{FF2B5EF4-FFF2-40B4-BE49-F238E27FC236}">
                <a16:creationId xmlns:a16="http://schemas.microsoft.com/office/drawing/2014/main" id="{E9416B2C-0CA9-7C47-A0CD-260EE164007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4777" y="5677737"/>
            <a:ext cx="845020" cy="656369"/>
          </a:xfrm>
          <a:prstGeom prst="rect">
            <a:avLst/>
          </a:prstGeom>
        </p:spPr>
      </p:pic>
      <p:sp>
        <p:nvSpPr>
          <p:cNvPr id="21" name="Title 1">
            <a:extLst>
              <a:ext uri="{FF2B5EF4-FFF2-40B4-BE49-F238E27FC236}">
                <a16:creationId xmlns:a16="http://schemas.microsoft.com/office/drawing/2014/main" id="{B042F1A3-91D2-6743-8B0A-77383B836C7C}"/>
              </a:ext>
            </a:extLst>
          </p:cNvPr>
          <p:cNvSpPr txBox="1">
            <a:spLocks/>
          </p:cNvSpPr>
          <p:nvPr/>
        </p:nvSpPr>
        <p:spPr>
          <a:xfrm>
            <a:off x="6434157"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a:t>
            </a:r>
          </a:p>
        </p:txBody>
      </p:sp>
      <p:pic>
        <p:nvPicPr>
          <p:cNvPr id="24" name="Imagen 23">
            <a:extLst>
              <a:ext uri="{FF2B5EF4-FFF2-40B4-BE49-F238E27FC236}">
                <a16:creationId xmlns:a16="http://schemas.microsoft.com/office/drawing/2014/main" id="{A0B175E3-6CF4-8A4F-963D-2FA3A3C216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75632" y="1700982"/>
            <a:ext cx="600094" cy="684405"/>
          </a:xfrm>
          <a:prstGeom prst="rect">
            <a:avLst/>
          </a:prstGeom>
        </p:spPr>
      </p:pic>
      <p:pic>
        <p:nvPicPr>
          <p:cNvPr id="25" name="Imagen 24">
            <a:extLst>
              <a:ext uri="{FF2B5EF4-FFF2-40B4-BE49-F238E27FC236}">
                <a16:creationId xmlns:a16="http://schemas.microsoft.com/office/drawing/2014/main" id="{EE17E3AB-95EB-E048-AC57-CDB0079110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64544" y="2234198"/>
            <a:ext cx="778092" cy="628074"/>
          </a:xfrm>
          <a:prstGeom prst="rect">
            <a:avLst/>
          </a:prstGeom>
        </p:spPr>
      </p:pic>
      <p:pic>
        <p:nvPicPr>
          <p:cNvPr id="26" name="Imagen 25">
            <a:extLst>
              <a:ext uri="{FF2B5EF4-FFF2-40B4-BE49-F238E27FC236}">
                <a16:creationId xmlns:a16="http://schemas.microsoft.com/office/drawing/2014/main" id="{7480F9DA-8410-D34B-BBE1-CE1B3B9B26A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47395" y="5811675"/>
            <a:ext cx="1020170" cy="511682"/>
          </a:xfrm>
          <a:prstGeom prst="rect">
            <a:avLst/>
          </a:prstGeom>
        </p:spPr>
      </p:pic>
      <p:pic>
        <p:nvPicPr>
          <p:cNvPr id="27" name="Imagen 26">
            <a:extLst>
              <a:ext uri="{FF2B5EF4-FFF2-40B4-BE49-F238E27FC236}">
                <a16:creationId xmlns:a16="http://schemas.microsoft.com/office/drawing/2014/main" id="{A61E2C00-5921-B047-BC34-EABFDEC35D3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84530" y="4723195"/>
            <a:ext cx="536359" cy="715369"/>
          </a:xfrm>
          <a:prstGeom prst="rect">
            <a:avLst/>
          </a:prstGeom>
        </p:spPr>
      </p:pic>
      <p:cxnSp>
        <p:nvCxnSpPr>
          <p:cNvPr id="28" name="Straight Connector 2">
            <a:extLst>
              <a:ext uri="{FF2B5EF4-FFF2-40B4-BE49-F238E27FC236}">
                <a16:creationId xmlns:a16="http://schemas.microsoft.com/office/drawing/2014/main" id="{1B654519-E54B-4345-9B0B-3C77815469DB}"/>
              </a:ext>
            </a:extLst>
          </p:cNvPr>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29" name="Imagen 28">
            <a:extLst>
              <a:ext uri="{FF2B5EF4-FFF2-40B4-BE49-F238E27FC236}">
                <a16:creationId xmlns:a16="http://schemas.microsoft.com/office/drawing/2014/main" id="{BB7E14C9-1AFD-9E4B-8372-4DDAC8E37C0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8065"/>
          <a:stretch/>
        </p:blipFill>
        <p:spPr>
          <a:xfrm>
            <a:off x="9506801" y="2948771"/>
            <a:ext cx="468885" cy="415781"/>
          </a:xfrm>
          <a:prstGeom prst="rect">
            <a:avLst/>
          </a:prstGeom>
        </p:spPr>
      </p:pic>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Imagen 15">
            <a:extLst>
              <a:ext uri="{FF2B5EF4-FFF2-40B4-BE49-F238E27FC236}">
                <a16:creationId xmlns:a16="http://schemas.microsoft.com/office/drawing/2014/main" id="{305A0CB5-F4E3-3E40-A737-A971065C250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95973" y="3835970"/>
            <a:ext cx="776520" cy="621095"/>
          </a:xfrm>
          <a:prstGeom prst="rect">
            <a:avLst/>
          </a:prstGeom>
        </p:spPr>
      </p:pic>
      <p:pic>
        <p:nvPicPr>
          <p:cNvPr id="5122" name="Picture 2" descr="My Little Pony Friendship is Magi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60642" y="821482"/>
            <a:ext cx="881994" cy="661496"/>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p:cNvSpPr txBox="1"/>
          <p:nvPr/>
        </p:nvSpPr>
        <p:spPr>
          <a:xfrm>
            <a:off x="9425785" y="1159967"/>
            <a:ext cx="19449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[sky]</a:t>
            </a:r>
          </a:p>
        </p:txBody>
      </p:sp>
      <p:sp>
        <p:nvSpPr>
          <p:cNvPr id="34" name="TextBox 33"/>
          <p:cNvSpPr txBox="1"/>
          <p:nvPr/>
        </p:nvSpPr>
        <p:spPr>
          <a:xfrm>
            <a:off x="9359980" y="2503642"/>
            <a:ext cx="19449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[sand]</a:t>
            </a:r>
          </a:p>
        </p:txBody>
      </p:sp>
      <p:pic>
        <p:nvPicPr>
          <p:cNvPr id="5124"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1556" y="116963"/>
            <a:ext cx="969134" cy="726851"/>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17186" y="222911"/>
            <a:ext cx="969134" cy="726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56184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072" y="134033"/>
            <a:ext cx="1660450" cy="303853"/>
          </a:xfrm>
        </p:spPr>
        <p:txBody>
          <a:bodyPr>
            <a:normAutofit fontScale="90000"/>
          </a:bodyPr>
          <a:lstStyle/>
          <a:p>
            <a:r>
              <a:rPr lang="en-GB" sz="2200" b="1" dirty="0"/>
              <a:t>Persona A</a:t>
            </a:r>
          </a:p>
        </p:txBody>
      </p:sp>
      <p:sp>
        <p:nvSpPr>
          <p:cNvPr id="4" name="Rectangle 3"/>
          <p:cNvSpPr/>
          <p:nvPr/>
        </p:nvSpPr>
        <p:spPr>
          <a:xfrm>
            <a:off x="6465430" y="269399"/>
            <a:ext cx="5620890" cy="618630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11   Disfrutan un paseo por la playa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12   Miramos el cielo amarillo</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13   Tienen el pelo enredado </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14   Descansan en la arena y la sal</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15   Jugamos con los dedos arrugados</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16   Cenamos en el bar</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17   Cantan con la ventana abierta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18   Hablamos con la abuela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19   Bailan en la playa desierta</a:t>
            </a:r>
            <a:b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20   en el cielo todas las estrellas</a:t>
            </a:r>
            <a:endParaRPr kumimoji="0" lang="en-GB" sz="22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   Caminamos en la playa en verano</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2   Miran las olas del mar</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3   Escuchamos la brisa, sacamos un helado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4   Saltan y nadan</a:t>
            </a:r>
          </a:p>
          <a:p>
            <a:pPr marL="0" marR="0" lvl="0" indent="0" algn="l" defTabSz="914400" rtl="0" eaLnBrk="1" fontAlgn="auto" latinLnBrk="0" hangingPunct="1">
              <a:lnSpc>
                <a:spcPct val="150000"/>
              </a:lnSpc>
              <a:spcBef>
                <a:spcPts val="0"/>
              </a:spcBef>
              <a:spcAft>
                <a:spcPts val="0"/>
              </a:spcAft>
              <a:buClrTx/>
              <a:buSzTx/>
              <a:buFontTx/>
              <a:buNone/>
              <a:tabLst/>
              <a:defRPr/>
            </a:pP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5   Preparamos comida en el patio</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6   Llevan melón y sandía</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7   Escuchan la radio</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8   Necesitamos una siesta al mediodía</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9     Compran un cubo y una pala</a:t>
            </a:r>
            <a:b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10   Jugamos con enormes castillos</a:t>
            </a:r>
            <a:endParaRPr kumimoji="0" lang="x-none"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21" name="Title 1">
            <a:extLst>
              <a:ext uri="{FF2B5EF4-FFF2-40B4-BE49-F238E27FC236}">
                <a16:creationId xmlns:a16="http://schemas.microsoft.com/office/drawing/2014/main" id="{B042F1A3-91D2-6743-8B0A-77383B836C7C}"/>
              </a:ext>
            </a:extLst>
          </p:cNvPr>
          <p:cNvSpPr txBox="1">
            <a:spLocks/>
          </p:cNvSpPr>
          <p:nvPr/>
        </p:nvSpPr>
        <p:spPr>
          <a:xfrm>
            <a:off x="8687655"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a:t>
            </a:r>
          </a:p>
        </p:txBody>
      </p:sp>
      <p:cxnSp>
        <p:nvCxnSpPr>
          <p:cNvPr id="28" name="Straight Connector 2">
            <a:extLst>
              <a:ext uri="{FF2B5EF4-FFF2-40B4-BE49-F238E27FC236}">
                <a16:creationId xmlns:a16="http://schemas.microsoft.com/office/drawing/2014/main" id="{1B654519-E54B-4345-9B0B-3C77815469DB}"/>
              </a:ext>
            </a:extLst>
          </p:cNvPr>
          <p:cNvCxnSpPr/>
          <p:nvPr/>
        </p:nvCxnSpPr>
        <p:spPr>
          <a:xfrm>
            <a:off x="6248400" y="513850"/>
            <a:ext cx="17702" cy="559232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Title 1"/>
          <p:cNvSpPr txBox="1">
            <a:spLocks/>
          </p:cNvSpPr>
          <p:nvPr/>
        </p:nvSpPr>
        <p:spPr>
          <a:xfrm>
            <a:off x="4834128" y="64393"/>
            <a:ext cx="2828544"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El poema completo</a:t>
            </a:r>
          </a:p>
        </p:txBody>
      </p:sp>
    </p:spTree>
    <p:extLst>
      <p:ext uri="{BB962C8B-B14F-4D97-AF65-F5344CB8AC3E}">
        <p14:creationId xmlns:p14="http://schemas.microsoft.com/office/powerpoint/2010/main" val="1163706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7.3.2.7</a:t>
            </a:r>
          </a:p>
        </p:txBody>
      </p:sp>
      <p:sp>
        <p:nvSpPr>
          <p:cNvPr id="3" name="Content Placeholder 2"/>
          <p:cNvSpPr>
            <a:spLocks noGrp="1"/>
          </p:cNvSpPr>
          <p:nvPr>
            <p:ph idx="1"/>
          </p:nvPr>
        </p:nvSpPr>
        <p:spPr/>
        <p:txBody>
          <a:bodyPr/>
          <a:lstStyle/>
          <a:p>
            <a:r>
              <a:rPr lang="en-US" dirty="0"/>
              <a:t>Slides 31-32: phonics and listening, [</a:t>
            </a:r>
            <a:r>
              <a:rPr lang="en-US" dirty="0" err="1"/>
              <a:t>ce</a:t>
            </a:r>
            <a:r>
              <a:rPr lang="en-US" dirty="0"/>
              <a:t>], [ci], [z], Colombian map</a:t>
            </a:r>
          </a:p>
          <a:p>
            <a:r>
              <a:rPr lang="en-US" dirty="0"/>
              <a:t>Listening and reading activities about attractions in Colombia, including the </a:t>
            </a:r>
            <a:r>
              <a:rPr lang="en-US"/>
              <a:t>Gold Museum.</a:t>
            </a:r>
            <a:endParaRPr lang="en-US" dirty="0"/>
          </a:p>
        </p:txBody>
      </p:sp>
    </p:spTree>
    <p:extLst>
      <p:ext uri="{BB962C8B-B14F-4D97-AF65-F5344CB8AC3E}">
        <p14:creationId xmlns:p14="http://schemas.microsoft.com/office/powerpoint/2010/main" val="3197914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[CI] y [Z]</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xmlns=""/>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 of 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The same is true of ‘z’ before a vowel.</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Canary Islands 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The same is true of ‘z’ before a vowel.</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5" name="Action Button: Custom 14">
            <a:hlinkClick r:id="" action="ppaction://noaction" highlightClick="1">
              <a:snd r:embed="rId5" name="ciencias.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6" name="ciencias (seseo).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a:ea typeface="+mn-ea"/>
                <a:cs typeface="+mn-cs"/>
              </a:rPr>
              <a:t>‘th’</a:t>
            </a:r>
          </a:p>
        </p:txBody>
      </p:sp>
      <p:sp>
        <p:nvSpPr>
          <p:cNvPr id="19" name="TextBox 18"/>
          <p:cNvSpPr txBox="1"/>
          <p:nvPr/>
        </p:nvSpPr>
        <p:spPr>
          <a:xfrm>
            <a:off x="3563588" y="2971441"/>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mn-cs"/>
              </a:rPr>
              <a:t>‘s’</a:t>
            </a:r>
          </a:p>
        </p:txBody>
      </p:sp>
      <p:sp>
        <p:nvSpPr>
          <p:cNvPr id="20" name="Action Button: Custom 19">
            <a:hlinkClick r:id="" action="ppaction://noaction" highlightClick="1">
              <a:snd r:embed="rId7" name="cabeza (s).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cabeza.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54598" y="522563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cabe</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z</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a:t>
            </a:r>
          </a:p>
        </p:txBody>
      </p:sp>
      <p:sp>
        <p:nvSpPr>
          <p:cNvPr id="23" name="Title 1"/>
          <p:cNvSpPr txBox="1">
            <a:spLocks/>
          </p:cNvSpPr>
          <p:nvPr/>
        </p:nvSpPr>
        <p:spPr>
          <a:xfrm>
            <a:off x="577222" y="578889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cabe</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z</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a:t>
            </a: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Canarias / Latinoamérica</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a:ea typeface="+mn-ea"/>
                <a:cs typeface="+mn-cs"/>
              </a:rPr>
              <a:t>España</a:t>
            </a:r>
          </a:p>
        </p:txBody>
      </p:sp>
    </p:spTree>
    <p:extLst>
      <p:ext uri="{BB962C8B-B14F-4D97-AF65-F5344CB8AC3E}">
        <p14:creationId xmlns:p14="http://schemas.microsoft.com/office/powerpoint/2010/main" val="129608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100" b="1" dirty="0">
                <a:solidFill>
                  <a:schemeClr val="bg1"/>
                </a:solidFill>
              </a:rPr>
              <a:t>¿De dónde son las personas?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sp>
        <p:nvSpPr>
          <p:cNvPr id="7" name="Title 1"/>
          <p:cNvSpPr txBox="1">
            <a:spLocks/>
          </p:cNvSpPr>
          <p:nvPr/>
        </p:nvSpPr>
        <p:spPr>
          <a:xfrm>
            <a:off x="96748" y="1433150"/>
            <a:ext cx="6099957"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Estás</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de vacaciones en Colombia.  Hay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mucha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gente</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en la plaza en Bogotá, la capital.</a:t>
            </a:r>
          </a:p>
        </p:txBody>
      </p:sp>
      <p:sp>
        <p:nvSpPr>
          <p:cNvPr id="8" name="Title 1"/>
          <p:cNvSpPr txBox="1">
            <a:spLocks/>
          </p:cNvSpPr>
          <p:nvPr/>
        </p:nvSpPr>
        <p:spPr>
          <a:xfrm>
            <a:off x="96748" y="2638491"/>
            <a:ext cx="6383149"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las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voces</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diferentes</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Decide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si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persona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probablemente</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es de España o Latinoamérica.</a:t>
            </a:r>
          </a:p>
        </p:txBody>
      </p:sp>
      <p:graphicFrame>
        <p:nvGraphicFramePr>
          <p:cNvPr id="9" name="Table 8"/>
          <p:cNvGraphicFramePr>
            <a:graphicFrameLocks noGrp="1"/>
          </p:cNvGraphicFramePr>
          <p:nvPr>
            <p:extLst/>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dirty="0">
                          <a:solidFill>
                            <a:srgbClr val="002060"/>
                          </a:solidFill>
                          <a:latin typeface="Century Gothic" panose="020B0502020202020204" pitchFamily="34" charset="0"/>
                        </a:rPr>
                        <a:t>Latin America</a:t>
                      </a:r>
                    </a:p>
                    <a:p>
                      <a:pPr algn="ctr"/>
                      <a:r>
                        <a:rPr lang="en-GB" sz="2000" b="1" dirty="0">
                          <a:solidFill>
                            <a:srgbClr val="002060"/>
                          </a:solidFill>
                          <a:latin typeface="Century Gothic" panose="020B0502020202020204" pitchFamily="34" charset="0"/>
                        </a:rPr>
                        <a:t>/ Canaries </a:t>
                      </a:r>
                    </a:p>
                  </a:txBody>
                  <a:tcPr anchor="ctr"/>
                </a:tc>
                <a:tc>
                  <a:txBody>
                    <a:bodyPr/>
                    <a:lstStyle/>
                    <a:p>
                      <a:pPr algn="ctr"/>
                      <a:r>
                        <a:rPr lang="en-GB" sz="2000" b="1" dirty="0">
                          <a:solidFill>
                            <a:srgbClr val="002060"/>
                          </a:solidFill>
                          <a:latin typeface="Century Gothic" panose="020B0502020202020204" pitchFamily="34" charset="0"/>
                        </a:rPr>
                        <a:t>Mainland Spain</a:t>
                      </a: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4" name="donde esta el cine_ (dist).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5" name="la plaza es muy antigua _(s).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6" name="cuando va a empezar la clase de baile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7" name="en la ciudad hay muchos restaurantes muy buenos (s).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8" name="las tiendas en el centro son muy caras (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9" name="necesito comprar un regalo barato.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10" name="la naturaleza aqui en esta zona es hemosa (s).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el teatro famoso esta cerca, cierto_ .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itle 1"/>
          <p:cNvSpPr txBox="1">
            <a:spLocks/>
          </p:cNvSpPr>
          <p:nvPr/>
        </p:nvSpPr>
        <p:spPr>
          <a:xfrm>
            <a:off x="2938626" y="4342780"/>
            <a:ext cx="335016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Marca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opción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correcta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escribe las palabras con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[ci] y [z] en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español</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p>
        </p:txBody>
      </p:sp>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empezar</a:t>
            </a:r>
          </a:p>
        </p:txBody>
      </p:sp>
      <p:sp>
        <p:nvSpPr>
          <p:cNvPr id="30" name="TextBox 29"/>
          <p:cNvSpPr txBox="1"/>
          <p:nvPr/>
        </p:nvSpPr>
        <p:spPr>
          <a:xfrm>
            <a:off x="7729704" y="5047687"/>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naturaleza</a:t>
            </a:r>
          </a:p>
        </p:txBody>
      </p:sp>
      <p:sp>
        <p:nvSpPr>
          <p:cNvPr id="31" name="TextBox 30"/>
          <p:cNvSpPr txBox="1"/>
          <p:nvPr/>
        </p:nvSpPr>
        <p:spPr>
          <a:xfrm>
            <a:off x="7751475" y="536365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zona</a:t>
            </a:r>
          </a:p>
        </p:txBody>
      </p:sp>
      <p:sp>
        <p:nvSpPr>
          <p:cNvPr id="32" name="TextBox 31"/>
          <p:cNvSpPr txBox="1"/>
          <p:nvPr/>
        </p:nvSpPr>
        <p:spPr>
          <a:xfrm>
            <a:off x="10304991" y="562869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cerca</a:t>
            </a:r>
          </a:p>
        </p:txBody>
      </p:sp>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ciudad</a:t>
            </a:r>
          </a:p>
        </p:txBody>
      </p:sp>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centro</a:t>
            </a:r>
          </a:p>
        </p:txBody>
      </p:sp>
      <p:sp>
        <p:nvSpPr>
          <p:cNvPr id="35" name="TextBox 34"/>
          <p:cNvSpPr txBox="1"/>
          <p:nvPr/>
        </p:nvSpPr>
        <p:spPr>
          <a:xfrm>
            <a:off x="10162197" y="4616037"/>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necesito</a:t>
            </a:r>
          </a:p>
        </p:txBody>
      </p:sp>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plaza</a:t>
            </a:r>
          </a:p>
        </p:txBody>
      </p:sp>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cine</a:t>
            </a:r>
          </a:p>
        </p:txBody>
      </p:sp>
      <p:sp>
        <p:nvSpPr>
          <p:cNvPr id="38" name="TextBox 37"/>
          <p:cNvSpPr txBox="1"/>
          <p:nvPr/>
        </p:nvSpPr>
        <p:spPr>
          <a:xfrm>
            <a:off x="10304991" y="591386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cierto</a:t>
            </a:r>
          </a:p>
        </p:txBody>
      </p:sp>
      <p:pic>
        <p:nvPicPr>
          <p:cNvPr id="2060" name="Picture 12" descr="https://upload.wikimedia.org/wikipedia/commons/a/a9/Colombia-CIA_WFB_Map.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828" y="3578781"/>
            <a:ext cx="2557695" cy="2743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945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7" grpId="0"/>
      <p:bldP spid="29" grpId="0"/>
      <p:bldP spid="30" grpId="0"/>
      <p:bldP spid="31" grpId="0"/>
      <p:bldP spid="32" grpId="0"/>
      <p:bldP spid="33" grpId="0"/>
      <p:bldP spid="34" grpId="0"/>
      <p:bldP spid="35" grpId="0"/>
      <p:bldP spid="36" grpId="0"/>
      <p:bldP spid="37" grpId="0"/>
      <p:bldP spid="3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124" b="29414"/>
          <a:stretch/>
        </p:blipFill>
        <p:spPr>
          <a:xfrm>
            <a:off x="20750" y="681543"/>
            <a:ext cx="6090691" cy="5651248"/>
          </a:xfrm>
          <a:prstGeom prst="rect">
            <a:avLst/>
          </a:prstGeom>
        </p:spPr>
      </p:pic>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430895" y="68992"/>
            <a:ext cx="7006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498467" y="-101419"/>
            <a:ext cx="1415902" cy="769039"/>
          </a:xfrm>
        </p:spPr>
        <p:txBody>
          <a:bodyPr>
            <a:normAutofit/>
          </a:bodyPr>
          <a:lstStyle/>
          <a:p>
            <a:r>
              <a:rPr lang="en-GB" sz="1800" b="1" dirty="0">
                <a:solidFill>
                  <a:prstClr val="white"/>
                </a:solidFill>
              </a:rPr>
              <a:t>leer</a:t>
            </a:r>
            <a:endParaRPr lang="en-US" sz="1800" dirty="0"/>
          </a:p>
        </p:txBody>
      </p:sp>
      <p:pic>
        <p:nvPicPr>
          <p:cNvPr id="8" name="Picture 7"/>
          <p:cNvPicPr>
            <a:picLocks noChangeAspect="1"/>
          </p:cNvPicPr>
          <p:nvPr/>
        </p:nvPicPr>
        <p:blipFill rotWithShape="1">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rcRect l="22798" t="11611" r="50886" b="11834"/>
          <a:stretch/>
        </p:blipFill>
        <p:spPr>
          <a:xfrm>
            <a:off x="9359180" y="358824"/>
            <a:ext cx="573304" cy="938134"/>
          </a:xfrm>
          <a:prstGeom prst="rect">
            <a:avLst/>
          </a:prstGeom>
        </p:spPr>
      </p:pic>
      <p:sp>
        <p:nvSpPr>
          <p:cNvPr id="9" name="TextBox 8"/>
          <p:cNvSpPr txBox="1"/>
          <p:nvPr/>
        </p:nvSpPr>
        <p:spPr>
          <a:xfrm>
            <a:off x="48252" y="-7631"/>
            <a:ext cx="998474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 escribe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sobre</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viajes</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Colombia.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Quién</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Ana (‘I’) o Ana y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primos</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Decide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cada año </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en agosto (</a:t>
            </a:r>
            <a:r>
              <a:rPr kumimoji="0" lang="en-GB"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futuro</a:t>
            </a:r>
            <a:r>
              <a:rPr kumimoji="0" lang="en-GB"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p:cNvSpPr txBox="1"/>
          <p:nvPr/>
        </p:nvSpPr>
        <p:spPr>
          <a:xfrm>
            <a:off x="329982" y="876049"/>
            <a:ext cx="5525223" cy="5324535"/>
          </a:xfrm>
          <a:prstGeom prst="rect">
            <a:avLst/>
          </a:prstGeom>
          <a:solidFill>
            <a:srgbClr val="FF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Disfruto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las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vacaciones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en Colombia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porque</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un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hermoso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Como soy de allí, voy a la casa de mis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primos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Viven</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en la capital, Bogotá.  Vamos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juntos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 las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tiendas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en el centro. İEs super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divertido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Tambien</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voy a viajar allí con mi familia en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verano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Los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museos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Bogotá,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como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el </a:t>
            </a: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Museo del Oro*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son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increíbles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Voy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porque</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quiero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descubrir</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historia</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pero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no voy a ir con mi familia (para Lucía, ¡es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aburrido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La costa es espectacular. Mis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primos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yo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vamos a ir a la playa -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estoy</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segura!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Además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vamos a montar a caballo en las montañas. ¡Los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viajes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activos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son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geniales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3" name="Rectangle 22"/>
          <p:cNvSpPr/>
          <p:nvPr/>
        </p:nvSpPr>
        <p:spPr>
          <a:xfrm>
            <a:off x="6074916" y="1319626"/>
            <a:ext cx="2800799" cy="497463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TextBox 23"/>
          <p:cNvSpPr txBox="1"/>
          <p:nvPr/>
        </p:nvSpPr>
        <p:spPr>
          <a:xfrm>
            <a:off x="7005345" y="1296958"/>
            <a:ext cx="1219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Ana (‘I’)</a:t>
            </a:r>
          </a:p>
        </p:txBody>
      </p:sp>
      <p:sp>
        <p:nvSpPr>
          <p:cNvPr id="25" name="TextBox 24"/>
          <p:cNvSpPr txBox="1"/>
          <p:nvPr/>
        </p:nvSpPr>
        <p:spPr>
          <a:xfrm>
            <a:off x="6098557" y="1674009"/>
            <a:ext cx="1701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a:ea typeface="+mn-ea"/>
                <a:cs typeface="+mn-cs"/>
              </a:rPr>
              <a:t>Cada año</a:t>
            </a:r>
          </a:p>
        </p:txBody>
      </p:sp>
      <p:sp>
        <p:nvSpPr>
          <p:cNvPr id="26" name="TextBox 25"/>
          <p:cNvSpPr txBox="1"/>
          <p:nvPr/>
        </p:nvSpPr>
        <p:spPr>
          <a:xfrm>
            <a:off x="6118751" y="4009942"/>
            <a:ext cx="2925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a:ea typeface="+mn-ea"/>
                <a:cs typeface="+mn-cs"/>
              </a:rPr>
              <a:t>En agosto (</a:t>
            </a:r>
            <a:r>
              <a:rPr kumimoji="0" lang="en-GB" sz="2000" b="1" i="1" u="none" strike="noStrike" kern="1200" cap="none" spc="0" normalizeH="0" baseline="0" noProof="0" dirty="0" err="1">
                <a:ln>
                  <a:noFill/>
                </a:ln>
                <a:solidFill>
                  <a:srgbClr val="4472C4">
                    <a:lumMod val="50000"/>
                  </a:srgbClr>
                </a:solidFill>
                <a:effectLst/>
                <a:uLnTx/>
                <a:uFillTx/>
                <a:latin typeface="Century Gothic"/>
                <a:ea typeface="+mn-ea"/>
                <a:cs typeface="+mn-cs"/>
              </a:rPr>
              <a:t>futuro</a:t>
            </a:r>
            <a:r>
              <a:rPr kumimoji="0" lang="en-GB" sz="2000" b="1" i="1"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7" name="Rectangle 26"/>
          <p:cNvSpPr/>
          <p:nvPr/>
        </p:nvSpPr>
        <p:spPr>
          <a:xfrm>
            <a:off x="8974332" y="1322141"/>
            <a:ext cx="3071812" cy="497211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9" name="TextBox 28"/>
          <p:cNvSpPr txBox="1"/>
          <p:nvPr/>
        </p:nvSpPr>
        <p:spPr>
          <a:xfrm>
            <a:off x="9010256" y="1339620"/>
            <a:ext cx="3314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Ana y las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primos</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(‘we’)</a:t>
            </a:r>
          </a:p>
        </p:txBody>
      </p:sp>
      <p:sp>
        <p:nvSpPr>
          <p:cNvPr id="4" name="TextBox 3"/>
          <p:cNvSpPr txBox="1"/>
          <p:nvPr/>
        </p:nvSpPr>
        <p:spPr>
          <a:xfrm>
            <a:off x="6098557" y="2044539"/>
            <a:ext cx="2432022" cy="707886"/>
          </a:xfrm>
          <a:prstGeom prst="rect">
            <a:avLst/>
          </a:prstGeom>
          <a:noFill/>
        </p:spPr>
        <p:txBody>
          <a:bodyPr wrap="square" rtlCol="0">
            <a:spAutoFit/>
          </a:bodyPr>
          <a:lstStyle/>
          <a:p>
            <a:pPr marL="1080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goes to cousins’ house</a:t>
            </a:r>
          </a:p>
        </p:txBody>
      </p:sp>
      <p:sp>
        <p:nvSpPr>
          <p:cNvPr id="32" name="TextBox 31"/>
          <p:cNvSpPr txBox="1"/>
          <p:nvPr/>
        </p:nvSpPr>
        <p:spPr>
          <a:xfrm>
            <a:off x="6091150" y="4410052"/>
            <a:ext cx="2604369" cy="1015663"/>
          </a:xfrm>
          <a:prstGeom prst="rect">
            <a:avLst/>
          </a:prstGeom>
          <a:noFill/>
        </p:spPr>
        <p:txBody>
          <a:bodyPr wrap="square" rtlCol="0">
            <a:spAutoFit/>
          </a:bodyPr>
          <a:lstStyle/>
          <a:p>
            <a:pPr marL="1080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is going to travel there with all the family</a:t>
            </a:r>
          </a:p>
        </p:txBody>
      </p:sp>
      <p:sp>
        <p:nvSpPr>
          <p:cNvPr id="33" name="TextBox 32"/>
          <p:cNvSpPr txBox="1"/>
          <p:nvPr/>
        </p:nvSpPr>
        <p:spPr>
          <a:xfrm>
            <a:off x="8968504" y="2063878"/>
            <a:ext cx="2975754" cy="1015663"/>
          </a:xfrm>
          <a:prstGeom prst="rect">
            <a:avLst/>
          </a:prstGeom>
          <a:noFill/>
        </p:spPr>
        <p:txBody>
          <a:bodyPr wrap="square" rtlCol="0">
            <a:spAutoFit/>
          </a:bodyPr>
          <a:lstStyle/>
          <a:p>
            <a:pPr marL="1080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go together to the shops in the centre (it’s really fun).</a:t>
            </a:r>
          </a:p>
        </p:txBody>
      </p:sp>
      <p:sp>
        <p:nvSpPr>
          <p:cNvPr id="36" name="TextBox 35"/>
          <p:cNvSpPr txBox="1"/>
          <p:nvPr/>
        </p:nvSpPr>
        <p:spPr>
          <a:xfrm>
            <a:off x="8968504" y="1683300"/>
            <a:ext cx="1701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a:ea typeface="+mn-ea"/>
                <a:cs typeface="+mn-cs"/>
              </a:rPr>
              <a:t>Cada año</a:t>
            </a:r>
          </a:p>
        </p:txBody>
      </p:sp>
      <p:sp>
        <p:nvSpPr>
          <p:cNvPr id="37" name="TextBox 36"/>
          <p:cNvSpPr txBox="1"/>
          <p:nvPr/>
        </p:nvSpPr>
        <p:spPr>
          <a:xfrm>
            <a:off x="8980941" y="3907854"/>
            <a:ext cx="2925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a:ea typeface="+mn-ea"/>
                <a:cs typeface="+mn-cs"/>
              </a:rPr>
              <a:t>En agosto (</a:t>
            </a:r>
            <a:r>
              <a:rPr kumimoji="0" lang="en-GB" sz="2000" b="1" i="1" u="none" strike="noStrike" kern="1200" cap="none" spc="0" normalizeH="0" baseline="0" noProof="0" dirty="0" err="1">
                <a:ln>
                  <a:noFill/>
                </a:ln>
                <a:solidFill>
                  <a:srgbClr val="4472C4">
                    <a:lumMod val="50000"/>
                  </a:srgbClr>
                </a:solidFill>
                <a:effectLst/>
                <a:uLnTx/>
                <a:uFillTx/>
                <a:latin typeface="Century Gothic"/>
                <a:ea typeface="+mn-ea"/>
                <a:cs typeface="+mn-cs"/>
              </a:rPr>
              <a:t>futuro</a:t>
            </a:r>
            <a:r>
              <a:rPr kumimoji="0" lang="en-GB" sz="2000" b="1" i="1"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38" name="TextBox 37"/>
          <p:cNvSpPr txBox="1"/>
          <p:nvPr/>
        </p:nvSpPr>
        <p:spPr>
          <a:xfrm>
            <a:off x="6091150" y="2673275"/>
            <a:ext cx="2862190" cy="1323439"/>
          </a:xfrm>
          <a:prstGeom prst="rect">
            <a:avLst/>
          </a:prstGeom>
          <a:noFill/>
        </p:spPr>
        <p:txBody>
          <a:bodyPr wrap="square" rtlCol="0">
            <a:spAutoFit/>
          </a:bodyPr>
          <a:lstStyle/>
          <a:p>
            <a:pPr marL="1080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goes to the gold museum (because she wants to discover the history)</a:t>
            </a:r>
          </a:p>
        </p:txBody>
      </p:sp>
      <p:sp>
        <p:nvSpPr>
          <p:cNvPr id="39" name="TextBox 38"/>
          <p:cNvSpPr txBox="1"/>
          <p:nvPr/>
        </p:nvSpPr>
        <p:spPr>
          <a:xfrm>
            <a:off x="6128848" y="5314144"/>
            <a:ext cx="2756964" cy="1015663"/>
          </a:xfrm>
          <a:prstGeom prst="rect">
            <a:avLst/>
          </a:prstGeom>
          <a:noFill/>
        </p:spPr>
        <p:txBody>
          <a:bodyPr wrap="square" rtlCol="0">
            <a:spAutoFit/>
          </a:bodyPr>
          <a:lstStyle/>
          <a:p>
            <a:pPr marL="1080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is not going to go to gold museum with the family</a:t>
            </a:r>
          </a:p>
        </p:txBody>
      </p:sp>
      <p:sp>
        <p:nvSpPr>
          <p:cNvPr id="42" name="TextBox 41"/>
          <p:cNvSpPr txBox="1"/>
          <p:nvPr/>
        </p:nvSpPr>
        <p:spPr>
          <a:xfrm>
            <a:off x="8936924" y="4266277"/>
            <a:ext cx="2975754" cy="1015663"/>
          </a:xfrm>
          <a:prstGeom prst="rect">
            <a:avLst/>
          </a:prstGeom>
          <a:noFill/>
        </p:spPr>
        <p:txBody>
          <a:bodyPr wrap="square" rtlCol="0">
            <a:spAutoFit/>
          </a:bodyPr>
          <a:lstStyle/>
          <a:p>
            <a:pPr marL="1080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are going to go to the beach (Ana is sure)</a:t>
            </a:r>
          </a:p>
        </p:txBody>
      </p:sp>
      <p:sp>
        <p:nvSpPr>
          <p:cNvPr id="43" name="TextBox 42"/>
          <p:cNvSpPr txBox="1"/>
          <p:nvPr/>
        </p:nvSpPr>
        <p:spPr>
          <a:xfrm>
            <a:off x="8974332" y="5184921"/>
            <a:ext cx="2975754" cy="1015663"/>
          </a:xfrm>
          <a:prstGeom prst="rect">
            <a:avLst/>
          </a:prstGeom>
          <a:noFill/>
        </p:spPr>
        <p:txBody>
          <a:bodyPr wrap="square" rtlCol="0">
            <a:spAutoFit/>
          </a:bodyPr>
          <a:lstStyle/>
          <a:p>
            <a:pPr marL="1080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are going to go horse riding in the mountains</a:t>
            </a:r>
          </a:p>
        </p:txBody>
      </p:sp>
      <p:pic>
        <p:nvPicPr>
          <p:cNvPr id="44" name="Picture 2" descr="Why do the flags of Colombia, Ecuador, and Venezuela look similar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38323" y="636417"/>
            <a:ext cx="942513" cy="627820"/>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5738" y="201112"/>
            <a:ext cx="1265251" cy="1069982"/>
          </a:xfrm>
          <a:prstGeom prst="rect">
            <a:avLst/>
          </a:prstGeom>
        </p:spPr>
      </p:pic>
      <p:sp>
        <p:nvSpPr>
          <p:cNvPr id="46" name="TextBox 45"/>
          <p:cNvSpPr txBox="1"/>
          <p:nvPr/>
        </p:nvSpPr>
        <p:spPr>
          <a:xfrm>
            <a:off x="3237344" y="6378541"/>
            <a:ext cx="222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*el oro = gold</a:t>
            </a:r>
          </a:p>
        </p:txBody>
      </p:sp>
      <p:sp>
        <p:nvSpPr>
          <p:cNvPr id="28" name="TextBox 27">
            <a:extLst>
              <a:ext uri="{FF2B5EF4-FFF2-40B4-BE49-F238E27FC236}">
                <a16:creationId xmlns:a16="http://schemas.microsoft.com/office/drawing/2014/main" id="{6FAE6C2C-635E-4E4B-B807-04B512E2DF79}"/>
              </a:ext>
            </a:extLst>
          </p:cNvPr>
          <p:cNvSpPr txBox="1"/>
          <p:nvPr/>
        </p:nvSpPr>
        <p:spPr>
          <a:xfrm>
            <a:off x="5577352" y="6366953"/>
            <a:ext cx="37818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además</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 in addition</a:t>
            </a:r>
          </a:p>
        </p:txBody>
      </p:sp>
    </p:spTree>
    <p:extLst>
      <p:ext uri="{BB962C8B-B14F-4D97-AF65-F5344CB8AC3E}">
        <p14:creationId xmlns:p14="http://schemas.microsoft.com/office/powerpoint/2010/main" val="122790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33" grpId="0"/>
      <p:bldP spid="38" grpId="0"/>
      <p:bldP spid="39" grpId="0"/>
      <p:bldP spid="42" grpId="0"/>
      <p:bldP spid="4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81805"/>
            <a:ext cx="10515600" cy="1325563"/>
          </a:xfrm>
        </p:spPr>
        <p:txBody>
          <a:bodyPr/>
          <a:lstStyle/>
          <a:p>
            <a:r>
              <a:rPr lang="en-GB" dirty="0"/>
              <a:t>El museo del oro, Bogotá</a:t>
            </a:r>
          </a:p>
        </p:txBody>
      </p:sp>
      <p:pic>
        <p:nvPicPr>
          <p:cNvPr id="6148" name="Picture 4" descr="https://3.bp.blogspot.com/-o-7ustHcQb0/UtsYyQ21ZTI/AAAAAAAAMrc/WtBf1UpggnQ/s1600/DSC06501_Fot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1841"/>
          <a:stretch/>
        </p:blipFill>
        <p:spPr bwMode="auto">
          <a:xfrm>
            <a:off x="508000" y="1856301"/>
            <a:ext cx="3876674" cy="3298030"/>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s://www.colombia.co/wp-content/uploads/2015/05/muse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564" y="2554166"/>
            <a:ext cx="4397372" cy="3298030"/>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Máscara de chamán en el Museo del O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0098" y="1222536"/>
            <a:ext cx="4059102" cy="22827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8468138" y="4790367"/>
            <a:ext cx="3617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Recibe</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muchos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visitantes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cada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año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7" name="TextBox 6"/>
          <p:cNvSpPr txBox="1"/>
          <p:nvPr/>
        </p:nvSpPr>
        <p:spPr>
          <a:xfrm>
            <a:off x="8468138" y="3970870"/>
            <a:ext cx="37238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El museo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centro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Bogotá.</a:t>
            </a:r>
          </a:p>
        </p:txBody>
      </p:sp>
    </p:spTree>
    <p:extLst>
      <p:ext uri="{BB962C8B-B14F-4D97-AF65-F5344CB8AC3E}">
        <p14:creationId xmlns:p14="http://schemas.microsoft.com/office/powerpoint/2010/main" val="58370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6785"/>
            <a:ext cx="9206887" cy="435767"/>
          </a:xfrm>
        </p:spPr>
        <p:txBody>
          <a:bodyPr>
            <a:normAutofit/>
          </a:bodyPr>
          <a:lstStyle/>
          <a:p>
            <a:r>
              <a:rPr lang="en-GB" sz="2000" b="1" i="1" dirty="0" err="1"/>
              <a:t>Buscas</a:t>
            </a:r>
            <a:r>
              <a:rPr lang="en-GB" sz="2000" b="1" i="1" dirty="0"/>
              <a:t> </a:t>
            </a:r>
            <a:r>
              <a:rPr lang="en-GB" sz="2000" b="1" i="1" dirty="0" err="1"/>
              <a:t>unas</a:t>
            </a:r>
            <a:r>
              <a:rPr lang="en-GB" sz="2000" b="1" i="1" dirty="0"/>
              <a:t> </a:t>
            </a:r>
            <a:r>
              <a:rPr lang="en-GB" sz="2000" b="1" i="1" dirty="0" err="1"/>
              <a:t>vacaciones</a:t>
            </a:r>
            <a:r>
              <a:rPr lang="en-GB" sz="2000" b="1" i="1" dirty="0"/>
              <a:t> </a:t>
            </a:r>
            <a:r>
              <a:rPr lang="en-GB" sz="2000" b="1" i="1" dirty="0" err="1"/>
              <a:t>en</a:t>
            </a:r>
            <a:r>
              <a:rPr lang="en-GB" sz="2000" b="1" i="1" dirty="0"/>
              <a:t> </a:t>
            </a:r>
            <a:r>
              <a:rPr lang="en-GB" sz="2000" b="1" i="1" dirty="0" err="1"/>
              <a:t>España</a:t>
            </a:r>
            <a:r>
              <a:rPr lang="en-GB" sz="2000" b="1" i="1" dirty="0"/>
              <a:t>. Lee </a:t>
            </a:r>
            <a:r>
              <a:rPr lang="en-GB" sz="2000" b="1" i="1" dirty="0" err="1"/>
              <a:t>este</a:t>
            </a:r>
            <a:r>
              <a:rPr lang="en-GB" sz="2000" b="1" i="1" dirty="0"/>
              <a:t> </a:t>
            </a:r>
            <a:r>
              <a:rPr lang="en-GB" sz="2000" b="1" i="1" dirty="0" err="1"/>
              <a:t>texto</a:t>
            </a:r>
            <a:r>
              <a:rPr lang="en-GB" sz="2000" b="1" i="1" dirty="0"/>
              <a:t>.</a:t>
            </a:r>
          </a:p>
        </p:txBody>
      </p:sp>
      <p:sp>
        <p:nvSpPr>
          <p:cNvPr id="5" name="Title 1"/>
          <p:cNvSpPr txBox="1">
            <a:spLocks/>
          </p:cNvSpPr>
          <p:nvPr/>
        </p:nvSpPr>
        <p:spPr>
          <a:xfrm>
            <a:off x="245751" y="525173"/>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Está</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clara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información</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Escucha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y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completa</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las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frases</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p>
        </p:txBody>
      </p:sp>
      <p:sp>
        <p:nvSpPr>
          <p:cNvPr id="6" name="Rounded Rectangle 5"/>
          <p:cNvSpPr/>
          <p:nvPr/>
        </p:nvSpPr>
        <p:spPr>
          <a:xfrm>
            <a:off x="10494335" y="104011"/>
            <a:ext cx="1541722" cy="58645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30"/>
          <p:cNvSpPr txBox="1">
            <a:spLocks/>
          </p:cNvSpPr>
          <p:nvPr/>
        </p:nvSpPr>
        <p:spPr>
          <a:xfrm>
            <a:off x="10494334" y="97668"/>
            <a:ext cx="2007693" cy="5928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escribir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extBox 9"/>
          <p:cNvSpPr txBox="1"/>
          <p:nvPr/>
        </p:nvSpPr>
        <p:spPr>
          <a:xfrm>
            <a:off x="245752" y="946779"/>
            <a:ext cx="11790305" cy="51706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Quieres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viajar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estudiar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posible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Organizamos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Ejemplo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de una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semana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El lunes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aeropuerto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tiempo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juntos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playa y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con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compañeros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españoles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martes,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miércoles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jueves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escuela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cosas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otras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actividades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Por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tarde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familias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comida.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ayuda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sólo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lavar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platos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aunque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normalmente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también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basura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suelo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viernes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sábado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bicicleta</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flamenco…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domingo</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profesor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a:ln>
                  <a:noFill/>
                </a:ln>
                <a:solidFill>
                  <a:srgbClr val="EE7D31"/>
                </a:solidFill>
                <a:effectLst/>
                <a:uLnTx/>
                <a:uFillTx/>
                <a:latin typeface="Century Gothic"/>
                <a:ea typeface="+mn-ea"/>
                <a:cs typeface="+mn-cs"/>
              </a:rPr>
              <a:t>_________________</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con los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chicos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estación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decir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adiós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Unas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vacaciones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fantásticas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9" name="TextBox 14">
            <a:extLst>
              <a:ext uri="{FF2B5EF4-FFF2-40B4-BE49-F238E27FC236}">
                <a16:creationId xmlns:a16="http://schemas.microsoft.com/office/drawing/2014/main" id="{9F72BE0B-5564-8E4D-85AE-077DE9B1FFDE}"/>
              </a:ext>
            </a:extLst>
          </p:cNvPr>
          <p:cNvSpPr txBox="1"/>
          <p:nvPr/>
        </p:nvSpPr>
        <p:spPr>
          <a:xfrm>
            <a:off x="3600970" y="1841071"/>
            <a:ext cx="1776942"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llegan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 name="TextBox 14">
            <a:extLst>
              <a:ext uri="{FF2B5EF4-FFF2-40B4-BE49-F238E27FC236}">
                <a16:creationId xmlns:a16="http://schemas.microsoft.com/office/drawing/2014/main" id="{E0D61A97-AFC9-9441-B23A-4C330D291B66}"/>
              </a:ext>
            </a:extLst>
          </p:cNvPr>
          <p:cNvSpPr txBox="1"/>
          <p:nvPr/>
        </p:nvSpPr>
        <p:spPr>
          <a:xfrm>
            <a:off x="9052382" y="1841071"/>
            <a:ext cx="1747625"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[2]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pasan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 name="TextBox 14">
            <a:extLst>
              <a:ext uri="{FF2B5EF4-FFF2-40B4-BE49-F238E27FC236}">
                <a16:creationId xmlns:a16="http://schemas.microsoft.com/office/drawing/2014/main" id="{97E732E8-1BB9-FE49-97D7-49E05B8BDCB7}"/>
              </a:ext>
            </a:extLst>
          </p:cNvPr>
          <p:cNvSpPr txBox="1"/>
          <p:nvPr/>
        </p:nvSpPr>
        <p:spPr>
          <a:xfrm>
            <a:off x="2752884" y="2315277"/>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hablan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 name="TextBox 14">
            <a:extLst>
              <a:ext uri="{FF2B5EF4-FFF2-40B4-BE49-F238E27FC236}">
                <a16:creationId xmlns:a16="http://schemas.microsoft.com/office/drawing/2014/main" id="{061C5239-8E0E-194F-AB6D-AABAA96944E2}"/>
              </a:ext>
            </a:extLst>
          </p:cNvPr>
          <p:cNvSpPr txBox="1"/>
          <p:nvPr/>
        </p:nvSpPr>
        <p:spPr>
          <a:xfrm>
            <a:off x="3039152" y="2767448"/>
            <a:ext cx="197261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estudian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 name="TextBox 14">
            <a:extLst>
              <a:ext uri="{FF2B5EF4-FFF2-40B4-BE49-F238E27FC236}">
                <a16:creationId xmlns:a16="http://schemas.microsoft.com/office/drawing/2014/main" id="{C0CD2CC2-0E17-3A44-B030-54524FE33AEB}"/>
              </a:ext>
            </a:extLst>
          </p:cNvPr>
          <p:cNvSpPr txBox="1"/>
          <p:nvPr/>
        </p:nvSpPr>
        <p:spPr>
          <a:xfrm>
            <a:off x="8224148" y="2767448"/>
            <a:ext cx="1747625"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pregunta</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DCC896D9-B427-DC4F-9966-91B82B294A0E}"/>
              </a:ext>
            </a:extLst>
          </p:cNvPr>
          <p:cNvSpPr txBox="1"/>
          <p:nvPr/>
        </p:nvSpPr>
        <p:spPr>
          <a:xfrm>
            <a:off x="1529201" y="3219487"/>
            <a:ext cx="2136037"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organiza</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TextBox 14">
            <a:extLst>
              <a:ext uri="{FF2B5EF4-FFF2-40B4-BE49-F238E27FC236}">
                <a16:creationId xmlns:a16="http://schemas.microsoft.com/office/drawing/2014/main" id="{86AC86A1-ABB2-5C47-BD5C-661C38BDA53C}"/>
              </a:ext>
            </a:extLst>
          </p:cNvPr>
          <p:cNvSpPr txBox="1"/>
          <p:nvPr/>
        </p:nvSpPr>
        <p:spPr>
          <a:xfrm>
            <a:off x="9097960" y="3242470"/>
            <a:ext cx="1931760"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[7]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preparan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7" name="TextBox 14">
            <a:extLst>
              <a:ext uri="{FF2B5EF4-FFF2-40B4-BE49-F238E27FC236}">
                <a16:creationId xmlns:a16="http://schemas.microsoft.com/office/drawing/2014/main" id="{62877C76-6DB2-AD44-83BD-3BFFC7118509}"/>
              </a:ext>
            </a:extLst>
          </p:cNvPr>
          <p:cNvSpPr txBox="1"/>
          <p:nvPr/>
        </p:nvSpPr>
        <p:spPr>
          <a:xfrm>
            <a:off x="1501847" y="3693825"/>
            <a:ext cx="1825940"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Necesitan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TextBox 14">
            <a:extLst>
              <a:ext uri="{FF2B5EF4-FFF2-40B4-BE49-F238E27FC236}">
                <a16:creationId xmlns:a16="http://schemas.microsoft.com/office/drawing/2014/main" id="{99AA3FFA-81B6-DF4C-989C-6F067640F680}"/>
              </a:ext>
            </a:extLst>
          </p:cNvPr>
          <p:cNvSpPr txBox="1"/>
          <p:nvPr/>
        </p:nvSpPr>
        <p:spPr>
          <a:xfrm>
            <a:off x="3230551" y="4144549"/>
            <a:ext cx="144195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[9]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sacan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9" name="TextBox 14">
            <a:extLst>
              <a:ext uri="{FF2B5EF4-FFF2-40B4-BE49-F238E27FC236}">
                <a16:creationId xmlns:a16="http://schemas.microsoft.com/office/drawing/2014/main" id="{7DD4B886-D169-914B-854A-1927D8B5CE76}"/>
              </a:ext>
            </a:extLst>
          </p:cNvPr>
          <p:cNvSpPr txBox="1"/>
          <p:nvPr/>
        </p:nvSpPr>
        <p:spPr>
          <a:xfrm>
            <a:off x="6441622" y="4144549"/>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[10]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limpian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0" name="TextBox 14">
            <a:extLst>
              <a:ext uri="{FF2B5EF4-FFF2-40B4-BE49-F238E27FC236}">
                <a16:creationId xmlns:a16="http://schemas.microsoft.com/office/drawing/2014/main" id="{5EE26CB8-6C08-4346-9D56-BC38F7850A57}"/>
              </a:ext>
            </a:extLst>
          </p:cNvPr>
          <p:cNvSpPr txBox="1"/>
          <p:nvPr/>
        </p:nvSpPr>
        <p:spPr>
          <a:xfrm>
            <a:off x="6582608"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[12]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bailan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1" name="TextBox 14">
            <a:extLst>
              <a:ext uri="{FF2B5EF4-FFF2-40B4-BE49-F238E27FC236}">
                <a16:creationId xmlns:a16="http://schemas.microsoft.com/office/drawing/2014/main" id="{F2CF294A-B96A-F043-BB82-CF71FA62B523}"/>
              </a:ext>
            </a:extLst>
          </p:cNvPr>
          <p:cNvSpPr txBox="1"/>
          <p:nvPr/>
        </p:nvSpPr>
        <p:spPr>
          <a:xfrm>
            <a:off x="9052382" y="4589429"/>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[13]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cantan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2" name="TextBox 14">
            <a:extLst>
              <a:ext uri="{FF2B5EF4-FFF2-40B4-BE49-F238E27FC236}">
                <a16:creationId xmlns:a16="http://schemas.microsoft.com/office/drawing/2014/main" id="{6759BB5F-46ED-4845-9D39-DBE4B5077C9A}"/>
              </a:ext>
            </a:extLst>
          </p:cNvPr>
          <p:cNvSpPr txBox="1"/>
          <p:nvPr/>
        </p:nvSpPr>
        <p:spPr>
          <a:xfrm>
            <a:off x="4672505" y="5045792"/>
            <a:ext cx="2147364"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[14]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viaja</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4" name="TextBox 14">
            <a:extLst>
              <a:ext uri="{FF2B5EF4-FFF2-40B4-BE49-F238E27FC236}">
                <a16:creationId xmlns:a16="http://schemas.microsoft.com/office/drawing/2014/main" id="{7DD4B886-D169-914B-854A-1927D8B5CE76}"/>
              </a:ext>
            </a:extLst>
          </p:cNvPr>
          <p:cNvSpPr txBox="1"/>
          <p:nvPr/>
        </p:nvSpPr>
        <p:spPr>
          <a:xfrm>
            <a:off x="3050479" y="4653835"/>
            <a:ext cx="1823738" cy="400110"/>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[11]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montan</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nvGrpSpPr>
          <p:cNvPr id="3" name="Group 2"/>
          <p:cNvGrpSpPr/>
          <p:nvPr/>
        </p:nvGrpSpPr>
        <p:grpSpPr>
          <a:xfrm>
            <a:off x="2186023" y="2853859"/>
            <a:ext cx="2958429" cy="2362633"/>
            <a:chOff x="-4557675" y="1902789"/>
            <a:chExt cx="2958429" cy="2362633"/>
          </a:xfrm>
        </p:grpSpPr>
        <p:sp>
          <p:nvSpPr>
            <p:cNvPr id="23" name="Llamada rectangular redondeada 22">
              <a:extLst>
                <a:ext uri="{FF2B5EF4-FFF2-40B4-BE49-F238E27FC236}">
                  <a16:creationId xmlns:a16="http://schemas.microsoft.com/office/drawing/2014/main" id="{1F8876E6-6BDA-6540-93FF-4520FDD745FA}"/>
                </a:ext>
              </a:extLst>
            </p:cNvPr>
            <p:cNvSpPr/>
            <p:nvPr/>
          </p:nvSpPr>
          <p:spPr>
            <a:xfrm>
              <a:off x="-4557675" y="1902789"/>
              <a:ext cx="2958429" cy="2362633"/>
            </a:xfrm>
            <a:prstGeom prst="wedgeRoundRectCallout">
              <a:avLst>
                <a:gd name="adj1" fmla="val -71242"/>
                <a:gd name="adj2" fmla="val 5342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002060"/>
                  </a:solidFill>
                  <a:effectLst/>
                  <a:uLnTx/>
                  <a:uFillTx/>
                  <a:latin typeface="Century Gothic"/>
                  <a:ea typeface="+mn-ea"/>
                  <a:cs typeface="+mn-cs"/>
                </a:rPr>
                <a:t>¿Qué es el flamenco?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srgbClr val="002060"/>
                  </a:solidFill>
                  <a:effectLst/>
                  <a:uLnTx/>
                  <a:uFillTx/>
                  <a:latin typeface="Century Gothic"/>
                  <a:ea typeface="+mn-ea"/>
                  <a:cs typeface="+mn-cs"/>
                </a:rPr>
                <a:t>Es una música típica del sur de España.</a:t>
              </a:r>
            </a:p>
          </p:txBody>
        </p:sp>
        <p:pic>
          <p:nvPicPr>
            <p:cNvPr id="4" name="Imagen 3">
              <a:extLst>
                <a:ext uri="{FF2B5EF4-FFF2-40B4-BE49-F238E27FC236}">
                  <a16:creationId xmlns:a16="http://schemas.microsoft.com/office/drawing/2014/main" id="{06C9681F-D4BF-0142-A911-CF8995CB1281}"/>
                </a:ext>
              </a:extLst>
            </p:cNvPr>
            <p:cNvPicPr>
              <a:picLocks noChangeAspect="1"/>
            </p:cNvPicPr>
            <p:nvPr/>
          </p:nvPicPr>
          <p:blipFill rotWithShape="1">
            <a:blip r:embed="rId3"/>
            <a:srcRect l="28650" t="-265" r="24996" b="42486"/>
            <a:stretch/>
          </p:blipFill>
          <p:spPr>
            <a:xfrm>
              <a:off x="-3711629" y="2506815"/>
              <a:ext cx="1180068" cy="962226"/>
            </a:xfrm>
            <a:prstGeom prst="rect">
              <a:avLst/>
            </a:prstGeom>
            <a:ln>
              <a:noFill/>
            </a:ln>
            <a:effectLst>
              <a:softEdge rad="112500"/>
            </a:effectLst>
          </p:spPr>
        </p:pic>
      </p:grpSp>
    </p:spTree>
    <p:extLst>
      <p:ext uri="{BB962C8B-B14F-4D97-AF65-F5344CB8AC3E}">
        <p14:creationId xmlns:p14="http://schemas.microsoft.com/office/powerpoint/2010/main" val="41058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7.3.1.2</a:t>
            </a:r>
          </a:p>
        </p:txBody>
      </p:sp>
      <p:sp>
        <p:nvSpPr>
          <p:cNvPr id="3" name="Content Placeholder 2"/>
          <p:cNvSpPr>
            <a:spLocks noGrp="1"/>
          </p:cNvSpPr>
          <p:nvPr>
            <p:ph idx="1"/>
          </p:nvPr>
        </p:nvSpPr>
        <p:spPr/>
        <p:txBody>
          <a:bodyPr/>
          <a:lstStyle/>
          <a:p>
            <a:r>
              <a:rPr lang="en-US" dirty="0"/>
              <a:t>Series of activities across the two lessons about ‘Un hombre sin </a:t>
            </a:r>
            <a:r>
              <a:rPr lang="en-US" dirty="0" err="1"/>
              <a:t>cabeza</a:t>
            </a:r>
            <a:r>
              <a:rPr lang="en-US" dirty="0"/>
              <a:t>’ by Armando José </a:t>
            </a:r>
            <a:r>
              <a:rPr lang="en-US" dirty="0" err="1"/>
              <a:t>Sequera</a:t>
            </a:r>
            <a:r>
              <a:rPr lang="en-US" dirty="0"/>
              <a:t> (adapted poem)</a:t>
            </a:r>
          </a:p>
          <a:p>
            <a:r>
              <a:rPr lang="en-US" dirty="0"/>
              <a:t>Slides 6-18 various speaking, listening, reading, writing exercises and opportunities for creativity and translation.</a:t>
            </a:r>
          </a:p>
        </p:txBody>
      </p:sp>
    </p:spTree>
    <p:extLst>
      <p:ext uri="{BB962C8B-B14F-4D97-AF65-F5344CB8AC3E}">
        <p14:creationId xmlns:p14="http://schemas.microsoft.com/office/powerpoint/2010/main" val="299902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4473"/>
            <a:ext cx="10515600" cy="1325563"/>
          </a:xfrm>
        </p:spPr>
        <p:txBody>
          <a:bodyPr/>
          <a:lstStyle/>
          <a:p>
            <a:r>
              <a:rPr lang="en-GB" b="1" dirty="0"/>
              <a:t>¿Qué es?</a:t>
            </a:r>
          </a:p>
        </p:txBody>
      </p:sp>
      <p:pic>
        <p:nvPicPr>
          <p:cNvPr id="1026" name="Picture 2" descr="Person clipart silhouette he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762"/>
          <a:stretch/>
        </p:blipFill>
        <p:spPr bwMode="auto">
          <a:xfrm>
            <a:off x="3200400" y="163009"/>
            <a:ext cx="2780197" cy="2089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5195" y="566700"/>
            <a:ext cx="52779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una ca_ _ _ _</a:t>
            </a:r>
          </a:p>
        </p:txBody>
      </p:sp>
      <p:sp>
        <p:nvSpPr>
          <p:cNvPr id="5" name="TextBox 4"/>
          <p:cNvSpPr txBox="1"/>
          <p:nvPr/>
        </p:nvSpPr>
        <p:spPr>
          <a:xfrm>
            <a:off x="5865194" y="566700"/>
            <a:ext cx="52779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una cabeza</a:t>
            </a:r>
          </a:p>
        </p:txBody>
      </p:sp>
      <p:sp>
        <p:nvSpPr>
          <p:cNvPr id="6" name="Title 1"/>
          <p:cNvSpPr txBox="1">
            <a:spLocks/>
          </p:cNvSpPr>
          <p:nvPr/>
        </p:nvSpPr>
        <p:spPr>
          <a:xfrm>
            <a:off x="171450" y="36217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itle 1"/>
          <p:cNvSpPr txBox="1">
            <a:spLocks/>
          </p:cNvSpPr>
          <p:nvPr/>
        </p:nvSpPr>
        <p:spPr>
          <a:xfrm>
            <a:off x="304800" y="2246848"/>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La cabeza no </a:t>
            </a:r>
            <a:r>
              <a:rPr kumimoji="0" lang="en-GB" sz="4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sólo</a:t>
            </a: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es una parte del </a:t>
            </a:r>
            <a:r>
              <a:rPr kumimoji="0" lang="en-GB" sz="4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cuerpo</a:t>
            </a: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¿Qué </a:t>
            </a:r>
            <a:r>
              <a:rPr kumimoji="0" lang="en-GB" sz="4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cosas</a:t>
            </a: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4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tenemos</a:t>
            </a: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4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en</a:t>
            </a: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la cabeza?</a:t>
            </a:r>
          </a:p>
        </p:txBody>
      </p:sp>
      <p:pic>
        <p:nvPicPr>
          <p:cNvPr id="1028" name="Picture 4" descr="Thought Critical thinking Computer Software Learning Motivation - team png download - 1200*1200 - Free Transparent Thought png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965" y="3572411"/>
            <a:ext cx="2465002" cy="24650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iley and sad faces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997" y="3599048"/>
            <a:ext cx="4204075" cy="243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77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362</TotalTime>
  <Words>13356</Words>
  <Application>Microsoft Office PowerPoint</Application>
  <PresentationFormat>Widescreen</PresentationFormat>
  <Paragraphs>1553</Paragraphs>
  <Slides>67</Slides>
  <Notes>58</Notes>
  <HiddenSlides>0</HiddenSlides>
  <MMClips>5</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67</vt:i4>
      </vt:variant>
    </vt:vector>
  </HeadingPairs>
  <TitlesOfParts>
    <vt:vector size="76" baseType="lpstr">
      <vt:lpstr>Arial</vt:lpstr>
      <vt:lpstr>Calibri</vt:lpstr>
      <vt:lpstr>Century Gothic</vt:lpstr>
      <vt:lpstr>Tw Cen MT</vt:lpstr>
      <vt:lpstr>1_Office Theme</vt:lpstr>
      <vt:lpstr>3_Office Theme</vt:lpstr>
      <vt:lpstr>8_Office Theme</vt:lpstr>
      <vt:lpstr>4_Office Theme</vt:lpstr>
      <vt:lpstr>9_Office Theme</vt:lpstr>
      <vt:lpstr>Cultural Collection</vt:lpstr>
      <vt:lpstr>7.3.1.1</vt:lpstr>
      <vt:lpstr>Remember there are different ways to pronounce ‘z’.</vt:lpstr>
      <vt:lpstr>Escucha. </vt:lpstr>
      <vt:lpstr>escuchar</vt:lpstr>
      <vt:lpstr>Buscas unas vacaciones en España. Lee este texto.</vt:lpstr>
      <vt:lpstr>Buscas unas vacaciones en España. Lee este texto.</vt:lpstr>
      <vt:lpstr>7.3.1.2</vt:lpstr>
      <vt:lpstr>¿Qué es?</vt:lpstr>
      <vt:lpstr>Escucha la frase. ¿Cuál es la persona? </vt:lpstr>
      <vt:lpstr>Poema: «Un hombre sin cabeza»</vt:lpstr>
      <vt:lpstr>Escucha y lee el poema completo. Identifica el verbo en cada imagen.</vt:lpstr>
      <vt:lpstr>Escucha las 8 verbos. ¿Cuál es la imagen correcta?</vt:lpstr>
      <vt:lpstr>¿Cómo se dice en español? Lee el poema en parejas. </vt:lpstr>
      <vt:lpstr>Otra versión del poema</vt:lpstr>
      <vt:lpstr>hablar / escuchar</vt:lpstr>
      <vt:lpstr>hablar / escuchar</vt:lpstr>
      <vt:lpstr>Escribe un poema similar. Puedes usar un diccionario.</vt:lpstr>
      <vt:lpstr>Escribe un poema similar. Puedes usar un diccionario.</vt:lpstr>
      <vt:lpstr>Escribe el poema «Un hombre sin cabeza» en inglés.</vt:lpstr>
      <vt:lpstr>Escribe el poema «Un hombre sin cabeza» en inglés.</vt:lpstr>
      <vt:lpstr>Which side is it?</vt:lpstr>
      <vt:lpstr>Alphabetical order</vt:lpstr>
      <vt:lpstr>Online dictionary</vt:lpstr>
      <vt:lpstr>Parts of speech</vt:lpstr>
      <vt:lpstr>Answers</vt:lpstr>
      <vt:lpstr>Abbreviations used</vt:lpstr>
      <vt:lpstr>Un hombre sin cabeza (adapted poem) </vt:lpstr>
      <vt:lpstr>Translation websites</vt:lpstr>
      <vt:lpstr>Comparing options</vt:lpstr>
      <vt:lpstr>Watch what happens as you go round a few languages translating this well-known sentence. First, from the English into French:</vt:lpstr>
      <vt:lpstr>Then from the French into German:</vt:lpstr>
      <vt:lpstr>Then the German into Spanish:</vt:lpstr>
      <vt:lpstr>... and finally from the Spanish back into English:</vt:lpstr>
      <vt:lpstr>7.3.1.4</vt:lpstr>
      <vt:lpstr>leer</vt:lpstr>
      <vt:lpstr>7.3.1.5</vt:lpstr>
      <vt:lpstr>Una familia argentina famosa</vt:lpstr>
      <vt:lpstr>Una familia argentina famosa</vt:lpstr>
      <vt:lpstr>7.3.2.1</vt:lpstr>
      <vt:lpstr>¿CI o SI? </vt:lpstr>
      <vt:lpstr>leer</vt:lpstr>
      <vt:lpstr>leer</vt:lpstr>
      <vt:lpstr>leer</vt:lpstr>
      <vt:lpstr>leer / escribir</vt:lpstr>
      <vt:lpstr>leer / escribir</vt:lpstr>
      <vt:lpstr>leer / escribir</vt:lpstr>
      <vt:lpstr>leer / escribir</vt:lpstr>
      <vt:lpstr>7.3.2.6</vt:lpstr>
      <vt:lpstr>Escucha: ¿qué palabra corresponde?</vt:lpstr>
      <vt:lpstr>Lee y escucha. ¿Qué tipo de texto es?</vt:lpstr>
      <vt:lpstr>La playa</vt:lpstr>
      <vt:lpstr>Escucha. Escribe las palabras.</vt:lpstr>
      <vt:lpstr>leer</vt:lpstr>
      <vt:lpstr>-amos and -an [revisited]</vt:lpstr>
      <vt:lpstr>Escucha. ¿Quién es? Marca la opción correcta.</vt:lpstr>
      <vt:lpstr>El poema en inglés</vt:lpstr>
      <vt:lpstr>¿Cuáles son tus palabras favoritas de hoy?</vt:lpstr>
      <vt:lpstr>escribir</vt:lpstr>
      <vt:lpstr>Escribir un poema nuevo</vt:lpstr>
      <vt:lpstr>Persona A</vt:lpstr>
      <vt:lpstr>Persona A</vt:lpstr>
      <vt:lpstr>7.3.2.7</vt:lpstr>
      <vt:lpstr>SSCs [CE], [CI] y [Z]</vt:lpstr>
      <vt:lpstr>¿De dónde son las personas?</vt:lpstr>
      <vt:lpstr>leer</vt:lpstr>
      <vt:lpstr>El museo del oro, Bogotá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Peter Watson</cp:lastModifiedBy>
  <cp:revision>26</cp:revision>
  <dcterms:created xsi:type="dcterms:W3CDTF">2020-06-12T19:18:08Z</dcterms:created>
  <dcterms:modified xsi:type="dcterms:W3CDTF">2021-03-29T08:52:02Z</dcterms:modified>
</cp:coreProperties>
</file>